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1" r:id="rId2"/>
    <p:sldMasterId id="2147483683" r:id="rId3"/>
  </p:sldMasterIdLst>
  <p:notesMasterIdLst>
    <p:notesMasterId r:id="rId107"/>
  </p:notesMasterIdLst>
  <p:handoutMasterIdLst>
    <p:handoutMasterId r:id="rId108"/>
  </p:handoutMasterIdLst>
  <p:sldIdLst>
    <p:sldId id="736" r:id="rId4"/>
    <p:sldId id="621" r:id="rId5"/>
    <p:sldId id="622" r:id="rId6"/>
    <p:sldId id="519" r:id="rId7"/>
    <p:sldId id="623" r:id="rId8"/>
    <p:sldId id="521" r:id="rId9"/>
    <p:sldId id="624" r:id="rId10"/>
    <p:sldId id="625" r:id="rId11"/>
    <p:sldId id="626" r:id="rId12"/>
    <p:sldId id="627" r:id="rId13"/>
    <p:sldId id="524" r:id="rId14"/>
    <p:sldId id="628" r:id="rId15"/>
    <p:sldId id="629" r:id="rId16"/>
    <p:sldId id="630" r:id="rId17"/>
    <p:sldId id="726" r:id="rId18"/>
    <p:sldId id="727" r:id="rId19"/>
    <p:sldId id="728" r:id="rId20"/>
    <p:sldId id="631" r:id="rId21"/>
    <p:sldId id="632" r:id="rId22"/>
    <p:sldId id="633" r:id="rId23"/>
    <p:sldId id="634" r:id="rId24"/>
    <p:sldId id="715" r:id="rId25"/>
    <p:sldId id="635" r:id="rId26"/>
    <p:sldId id="730" r:id="rId27"/>
    <p:sldId id="638" r:id="rId28"/>
    <p:sldId id="639" r:id="rId29"/>
    <p:sldId id="640" r:id="rId30"/>
    <p:sldId id="641" r:id="rId31"/>
    <p:sldId id="642" r:id="rId32"/>
    <p:sldId id="643" r:id="rId33"/>
    <p:sldId id="644" r:id="rId34"/>
    <p:sldId id="645" r:id="rId35"/>
    <p:sldId id="646" r:id="rId36"/>
    <p:sldId id="647" r:id="rId37"/>
    <p:sldId id="648" r:id="rId38"/>
    <p:sldId id="649" r:id="rId39"/>
    <p:sldId id="650" r:id="rId40"/>
    <p:sldId id="651" r:id="rId41"/>
    <p:sldId id="652" r:id="rId42"/>
    <p:sldId id="653" r:id="rId43"/>
    <p:sldId id="654" r:id="rId44"/>
    <p:sldId id="655" r:id="rId45"/>
    <p:sldId id="656" r:id="rId46"/>
    <p:sldId id="657" r:id="rId47"/>
    <p:sldId id="658" r:id="rId48"/>
    <p:sldId id="659" r:id="rId49"/>
    <p:sldId id="660" r:id="rId50"/>
    <p:sldId id="661" r:id="rId51"/>
    <p:sldId id="662" r:id="rId52"/>
    <p:sldId id="663" r:id="rId53"/>
    <p:sldId id="665" r:id="rId54"/>
    <p:sldId id="666" r:id="rId55"/>
    <p:sldId id="667" r:id="rId56"/>
    <p:sldId id="668" r:id="rId57"/>
    <p:sldId id="669" r:id="rId58"/>
    <p:sldId id="670" r:id="rId59"/>
    <p:sldId id="671" r:id="rId60"/>
    <p:sldId id="672" r:id="rId61"/>
    <p:sldId id="673" r:id="rId62"/>
    <p:sldId id="674" r:id="rId63"/>
    <p:sldId id="675" r:id="rId64"/>
    <p:sldId id="731" r:id="rId65"/>
    <p:sldId id="676" r:id="rId66"/>
    <p:sldId id="677" r:id="rId67"/>
    <p:sldId id="678" r:id="rId68"/>
    <p:sldId id="680" r:id="rId69"/>
    <p:sldId id="681" r:id="rId70"/>
    <p:sldId id="682" r:id="rId71"/>
    <p:sldId id="683" r:id="rId72"/>
    <p:sldId id="684" r:id="rId73"/>
    <p:sldId id="685" r:id="rId74"/>
    <p:sldId id="686" r:id="rId75"/>
    <p:sldId id="687" r:id="rId76"/>
    <p:sldId id="688" r:id="rId77"/>
    <p:sldId id="689" r:id="rId78"/>
    <p:sldId id="691" r:id="rId79"/>
    <p:sldId id="692" r:id="rId80"/>
    <p:sldId id="693" r:id="rId81"/>
    <p:sldId id="694" r:id="rId82"/>
    <p:sldId id="696" r:id="rId83"/>
    <p:sldId id="698" r:id="rId84"/>
    <p:sldId id="699" r:id="rId85"/>
    <p:sldId id="734" r:id="rId86"/>
    <p:sldId id="700" r:id="rId87"/>
    <p:sldId id="701" r:id="rId88"/>
    <p:sldId id="705" r:id="rId89"/>
    <p:sldId id="706" r:id="rId90"/>
    <p:sldId id="708" r:id="rId91"/>
    <p:sldId id="710" r:id="rId92"/>
    <p:sldId id="712" r:id="rId93"/>
    <p:sldId id="713" r:id="rId94"/>
    <p:sldId id="714" r:id="rId95"/>
    <p:sldId id="716" r:id="rId96"/>
    <p:sldId id="718" r:id="rId97"/>
    <p:sldId id="719" r:id="rId98"/>
    <p:sldId id="720" r:id="rId99"/>
    <p:sldId id="721" r:id="rId100"/>
    <p:sldId id="732" r:id="rId101"/>
    <p:sldId id="722" r:id="rId102"/>
    <p:sldId id="723" r:id="rId103"/>
    <p:sldId id="724" r:id="rId104"/>
    <p:sldId id="733" r:id="rId105"/>
    <p:sldId id="735" r:id="rId10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928" userDrawn="1">
          <p15:clr>
            <a:srgbClr val="A4A3A4"/>
          </p15:clr>
        </p15:guide>
        <p15:guide id="2" pos="3072" userDrawn="1">
          <p15:clr>
            <a:srgbClr val="A4A3A4"/>
          </p15:clr>
        </p15:guide>
        <p15:guide id="3" orient="horz" pos="3312" userDrawn="1">
          <p15:clr>
            <a:srgbClr val="A4A3A4"/>
          </p15:clr>
        </p15:guide>
        <p15:guide id="4" orient="horz" pos="2832">
          <p15:clr>
            <a:srgbClr val="A4A3A4"/>
          </p15:clr>
        </p15:guide>
        <p15:guide id="5" orient="horz" pos="1200" userDrawn="1">
          <p15:clr>
            <a:srgbClr val="A4A3A4"/>
          </p15:clr>
        </p15:guide>
        <p15:guide id="6" pos="1604">
          <p15:clr>
            <a:srgbClr val="A4A3A4"/>
          </p15:clr>
        </p15:guide>
        <p15:guide id="7" orient="horz" pos="3847">
          <p15:clr>
            <a:srgbClr val="A4A3A4"/>
          </p15:clr>
        </p15:guide>
        <p15:guide id="8" orient="horz" pos="3360">
          <p15:clr>
            <a:srgbClr val="A4A3A4"/>
          </p15:clr>
        </p15:guide>
        <p15:guide id="9" orient="horz" pos="2119">
          <p15:clr>
            <a:srgbClr val="A4A3A4"/>
          </p15:clr>
        </p15:guide>
        <p15:guide id="10" pos="5606">
          <p15:clr>
            <a:srgbClr val="A4A3A4"/>
          </p15:clr>
        </p15:guide>
        <p15:guide id="11" pos="457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charita Mandal" initials="SM" lastIdx="4" clrIdx="0">
    <p:extLst/>
  </p:cmAuthor>
  <p:cmAuthor id="2" name="Danielle McLimore" initials="DM" lastIdx="1" clrIdx="1">
    <p:extLst/>
  </p:cmAuthor>
  <p:cmAuthor id="3" name="Danielle McLimore" initials="DM [2]" lastIdx="1" clrIdx="2">
    <p:extLst/>
  </p:cmAuthor>
  <p:cmAuthor id="4" name="Danielle McLimore" initials="DM [3]" lastIdx="1" clrIdx="3">
    <p:extLst/>
  </p:cmAuthor>
  <p:cmAuthor id="5" name="Danielle McLimore" initials="DM [4]" lastIdx="1" clrIdx="4">
    <p:extLst/>
  </p:cmAuthor>
  <p:cmAuthor id="6" name="Danielle McLimore" initials="DM [5]" lastIdx="1" clrIdx="5">
    <p:extLst/>
  </p:cmAuthor>
  <p:cmAuthor id="7" name="Danielle McLimore" initials="DM [6]" lastIdx="1" clrIdx="6">
    <p:extLst/>
  </p:cmAuthor>
  <p:cmAuthor id="8" name="Danielle McLimore" initials="DM [7]" lastIdx="1" clrIdx="7">
    <p:extLst/>
  </p:cmAuthor>
  <p:cmAuthor id="9" name="Danielle McLimore" initials="DM [8]" lastIdx="1" clrIdx="8">
    <p:extLst/>
  </p:cmAuthor>
  <p:cmAuthor id="10" name="Danielle McLimore" initials="DM [9]" lastIdx="1" clrIdx="9">
    <p:extLst/>
  </p:cmAuthor>
  <p:cmAuthor id="11" name="Colton Gigot" initials="CG" lastIdx="0" clrIdx="10"/>
  <p:cmAuthor id="12" name="Christina S" initials="CS" lastIdx="46" clrIdx="11">
    <p:extLst/>
  </p:cmAuthor>
  <p:cmAuthor id="13" name="CD" initials="CD" lastIdx="3" clrIdx="1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73"/>
    <a:srgbClr val="841F27"/>
    <a:srgbClr val="D7E4BD"/>
    <a:srgbClr val="0070C0"/>
    <a:srgbClr val="000099"/>
    <a:srgbClr val="C00000"/>
    <a:srgbClr val="FFFAB0"/>
    <a:srgbClr val="000000"/>
    <a:srgbClr val="FFFFC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96" autoAdjust="0"/>
    <p:restoredTop sz="89247" autoAdjust="0"/>
  </p:normalViewPr>
  <p:slideViewPr>
    <p:cSldViewPr snapToGrid="0">
      <p:cViewPr varScale="1">
        <p:scale>
          <a:sx n="102" d="100"/>
          <a:sy n="102" d="100"/>
        </p:scale>
        <p:origin x="1236" y="102"/>
      </p:cViewPr>
      <p:guideLst>
        <p:guide orient="horz" pos="2928"/>
        <p:guide pos="3072"/>
        <p:guide orient="horz" pos="3312"/>
        <p:guide orient="horz" pos="2832"/>
        <p:guide orient="horz" pos="1200"/>
        <p:guide pos="1604"/>
        <p:guide orient="horz" pos="3847"/>
        <p:guide orient="horz" pos="3360"/>
        <p:guide orient="horz" pos="2119"/>
        <p:guide pos="5606"/>
        <p:guide pos="4577"/>
      </p:guideLst>
    </p:cSldViewPr>
  </p:slideViewPr>
  <p:outlineViewPr>
    <p:cViewPr>
      <p:scale>
        <a:sx n="33" d="100"/>
        <a:sy n="33" d="100"/>
      </p:scale>
      <p:origin x="48" y="7245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3" d="100"/>
          <a:sy n="53" d="100"/>
        </p:scale>
        <p:origin x="-22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notesMaster" Target="notesMasters/notesMaster1.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slide" Target="slides/slide99.xml"/><Relationship Id="rId110"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microsoft.com/office/2015/10/relationships/revisionInfo" Target="revisionInfo.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commentAuthors" Target="commentAuthors.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41EFE0-E60F-4AEF-A25D-BAD810A7EB46}" type="datetimeFigureOut">
              <a:rPr lang="en-US" smtClean="0"/>
              <a:pPr/>
              <a:t>7/13/2017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6385B5-E5F5-49C5-B97D-5F8622E5F7FB}" type="slidenum">
              <a:rPr lang="en-US" smtClean="0"/>
              <a:pPr/>
              <a:t>‹#›</a:t>
            </a:fld>
            <a:endParaRPr lang="en-US"/>
          </a:p>
        </p:txBody>
      </p:sp>
    </p:spTree>
    <p:extLst>
      <p:ext uri="{BB962C8B-B14F-4D97-AF65-F5344CB8AC3E}">
        <p14:creationId xmlns:p14="http://schemas.microsoft.com/office/powerpoint/2010/main" val="1309464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9E83DAC-D1A4-4B5F-BCE4-C97B764A1B83}" type="datetimeFigureOut">
              <a:rPr lang="en-IN"/>
              <a:pPr>
                <a:defRPr/>
              </a:pPr>
              <a:t>13-07-2017</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N"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7CB2D331-82EA-48E0-910E-15F90698289F}" type="slidenum">
              <a:rPr lang="en-IN"/>
              <a:pPr>
                <a:defRPr/>
              </a:pPr>
              <a:t>‹#›</a:t>
            </a:fld>
            <a:endParaRPr lang="en-IN" dirty="0"/>
          </a:p>
        </p:txBody>
      </p:sp>
    </p:spTree>
    <p:extLst>
      <p:ext uri="{BB962C8B-B14F-4D97-AF65-F5344CB8AC3E}">
        <p14:creationId xmlns:p14="http://schemas.microsoft.com/office/powerpoint/2010/main" val="20330408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chapter, we focus on revenue recognition, which determines when and how much revenue appears in the income statement. </a:t>
            </a:r>
          </a:p>
          <a:p>
            <a:r>
              <a:rPr lang="en-US" sz="1200" b="0" i="0" u="none" strike="noStrike" kern="1200" baseline="0" dirty="0">
                <a:solidFill>
                  <a:schemeClr val="tx1"/>
                </a:solidFill>
                <a:latin typeface="+mn-lt"/>
                <a:ea typeface="+mn-ea"/>
                <a:cs typeface="+mn-cs"/>
              </a:rPr>
              <a:t>In Part A of this chapter we discuss the general approach for recognizing revenue in three situations—at a point in time, over a period of time, and for contracts that include multiple parts that might require recognizing revenue at different times. </a:t>
            </a:r>
          </a:p>
          <a:p>
            <a:r>
              <a:rPr lang="en-US" sz="1200" b="0" i="0" u="none" strike="noStrike" kern="1200" baseline="0" dirty="0">
                <a:solidFill>
                  <a:schemeClr val="tx1"/>
                </a:solidFill>
                <a:latin typeface="+mn-lt"/>
                <a:ea typeface="+mn-ea"/>
                <a:cs typeface="+mn-cs"/>
              </a:rPr>
              <a:t>In Part B we see how to deal with special issues that affect the revenue recognition process. </a:t>
            </a:r>
          </a:p>
          <a:p>
            <a:r>
              <a:rPr lang="en-US" sz="1200" b="0" i="0" u="none" strike="noStrike" kern="1200" baseline="0" dirty="0">
                <a:solidFill>
                  <a:schemeClr val="tx1"/>
                </a:solidFill>
                <a:latin typeface="+mn-lt"/>
                <a:ea typeface="+mn-ea"/>
                <a:cs typeface="+mn-cs"/>
              </a:rPr>
              <a:t>In Part C we discuss how to account for revenue in long-term contracts. </a:t>
            </a:r>
          </a:p>
          <a:p>
            <a:r>
              <a:rPr lang="en-US" sz="1200" b="0" i="0" u="none" strike="noStrike" kern="1200" baseline="0" dirty="0">
                <a:solidFill>
                  <a:schemeClr val="tx1"/>
                </a:solidFill>
                <a:latin typeface="+mn-lt"/>
                <a:ea typeface="+mn-ea"/>
                <a:cs typeface="+mn-cs"/>
              </a:rPr>
              <a:t>In an appendix we consider some aspects of GAAP that were eliminated by recent changes in accounting standards but that still will be used in practice until the end of 2017.</a:t>
            </a:r>
            <a:endParaRPr lang="en-US" dirty="0"/>
          </a:p>
        </p:txBody>
      </p:sp>
      <p:sp>
        <p:nvSpPr>
          <p:cNvPr id="4" name="Slide Number Placeholder 3"/>
          <p:cNvSpPr>
            <a:spLocks noGrp="1"/>
          </p:cNvSpPr>
          <p:nvPr>
            <p:ph type="sldNum" sz="quarter" idx="10"/>
          </p:nvPr>
        </p:nvSpPr>
        <p:spPr/>
        <p:txBody>
          <a:bodyPr/>
          <a:lstStyle/>
          <a:p>
            <a:fld id="{E5D5A280-AB61-4228-B8B9-B2988F4D0222}"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73365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Choices are not always those that tend to increase income. As you learned in Chapter 8, many companies use the LIFO inventory method because it reduces income and therefore reduces the amount of income taxes that must be paid currently. Also, some very large and visible companies might be reluctant to report high income that might render them vulnerable to union demands, government regulations, or higher taxes.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reason managers sometimes choose accounting methods that don’t necessarily increase earnings was mentioned earlier. Most managers tend to prefer to report earnings that follow a regular, smooth trend from year to year. The desire to “smooth” earnings means that any attempt to manipulate earnings by choosing accounting methods is not always in the direction of higher income. Instead, the choice might be to avoid irregular earnings, particularly those with wide variations from year to year, a pattern that might be interpreted by analysts as denoting a risky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Obviously, any time managers make accounting choices for any of the reasons discussed here, when the motivation is an objective other than to provide useful information, earnings quality suffers. As mentioned frequently throughout this text, earnings quality refers to the ability of reported earnings (income) to predict a company’s future earnings.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11</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12</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baseline="0" dirty="0"/>
              <a:t>Illustration 20–3 Change in Accounting Principle</a:t>
            </a:r>
          </a:p>
          <a:p>
            <a:endParaRPr lang="en-IN" sz="1200" b="0" baseline="0" dirty="0"/>
          </a:p>
          <a:p>
            <a:r>
              <a:rPr lang="en-IN" sz="1200" b="0" baseline="0" dirty="0"/>
              <a:t>We report most voluntary changes in accounting principles retrospectively. This means reporting all previous period’s financial statements as if the new method had been used in all prior periods. An example is provided in the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dirty="0"/>
              <a:t>Air Parts Corporation used the LIFO inventory costing method. At the beginning of 2018, Air Parts decided to change to the FIFO method. Income components for 2018 and prior years are</a:t>
            </a:r>
            <a:r>
              <a:rPr lang="en-IN" sz="1200" baseline="0" dirty="0"/>
              <a:t> given in the illustration. </a:t>
            </a:r>
            <a:r>
              <a:rPr lang="en-IN" sz="1200" b="0" dirty="0"/>
              <a:t>LIFO usually produces</a:t>
            </a:r>
            <a:r>
              <a:rPr lang="en-IN" sz="1200" b="0" baseline="0" dirty="0"/>
              <a:t> </a:t>
            </a:r>
            <a:r>
              <a:rPr lang="en-IN" sz="1200" b="0" dirty="0"/>
              <a:t>higher cost of goods sold</a:t>
            </a:r>
            <a:r>
              <a:rPr lang="en-IN" sz="1200" b="0" baseline="0" dirty="0"/>
              <a:t> </a:t>
            </a:r>
            <a:r>
              <a:rPr lang="en-IN" sz="1200" b="0" dirty="0"/>
              <a:t>than does FIFO because</a:t>
            </a:r>
            <a:r>
              <a:rPr lang="en-IN" sz="1200" b="0" baseline="0" dirty="0"/>
              <a:t> </a:t>
            </a:r>
            <a:r>
              <a:rPr lang="en-IN" sz="1200" b="0" dirty="0"/>
              <a:t>more recently purchased</a:t>
            </a:r>
            <a:r>
              <a:rPr lang="en-IN" sz="1200" b="0" baseline="0" dirty="0"/>
              <a:t> </a:t>
            </a:r>
            <a:r>
              <a:rPr lang="en-IN" sz="1200" b="0" dirty="0"/>
              <a:t>goods (usually higher</a:t>
            </a:r>
            <a:r>
              <a:rPr lang="en-IN" sz="1200" b="0" baseline="0" dirty="0"/>
              <a:t> </a:t>
            </a:r>
            <a:r>
              <a:rPr lang="en-IN" sz="1200" b="0" dirty="0"/>
              <a:t>priced) are assumed sold</a:t>
            </a:r>
            <a:r>
              <a:rPr lang="en-IN" sz="1200" b="0" baseline="0" dirty="0"/>
              <a:t> </a:t>
            </a:r>
            <a:r>
              <a:rPr lang="en-IN" sz="1200" b="0" dirty="0"/>
              <a:t>first.</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13</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14</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We now see how the company</a:t>
            </a:r>
            <a:r>
              <a:rPr lang="en-US" sz="1200" b="0" baseline="0" dirty="0"/>
              <a:t> recasts the comparative statements. </a:t>
            </a:r>
            <a:r>
              <a:rPr lang="en-IN" sz="1200" b="0" baseline="0" dirty="0"/>
              <a:t>For each year reported in the comparative statements, Air Parts makes those statements appear as if the newly adopted accounting method (FIFO) had been applied all along. As you learned in Chapter 1, comparability is one of the important qualitative characteristics of accounting information.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baseline="0" dirty="0"/>
              <a:t>When accounting changes occur, the usefulness of the comparative financial statements is enhanced with retrospective application of those changes.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baseline="0" dirty="0"/>
              <a:t>Earnings per share each year, of course, also will be based on the revised net income numbers.</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The company recasts the</a:t>
            </a:r>
            <a:r>
              <a:rPr lang="en-US" sz="1200" b="0" baseline="0" dirty="0"/>
              <a:t> </a:t>
            </a:r>
            <a:r>
              <a:rPr lang="en-US" sz="1200" b="0" dirty="0"/>
              <a:t>comparative statements</a:t>
            </a:r>
            <a:r>
              <a:rPr lang="en-US" sz="1200" b="0" baseline="0" dirty="0"/>
              <a:t> </a:t>
            </a:r>
            <a:r>
              <a:rPr lang="en-US" sz="1200" b="0" dirty="0"/>
              <a:t>to appear as if the</a:t>
            </a:r>
            <a:r>
              <a:rPr lang="en-US" sz="1200" b="0" baseline="0" dirty="0"/>
              <a:t> </a:t>
            </a:r>
            <a:r>
              <a:rPr lang="en-US" sz="1200" b="0" dirty="0"/>
              <a:t>accounting method</a:t>
            </a:r>
            <a:r>
              <a:rPr lang="en-US" sz="1200" b="0" baseline="0" dirty="0"/>
              <a:t> </a:t>
            </a:r>
            <a:r>
              <a:rPr lang="en-US" sz="1200" b="0" dirty="0"/>
              <a:t>adopted in 2018 (FIFO)</a:t>
            </a:r>
            <a:r>
              <a:rPr lang="en-US" sz="1200" b="0" baseline="0" dirty="0"/>
              <a:t> </a:t>
            </a:r>
            <a:r>
              <a:rPr lang="en-US" sz="1200" b="0" dirty="0"/>
              <a:t>had been used in 2017</a:t>
            </a:r>
            <a:r>
              <a:rPr lang="en-US" sz="1200" b="0" baseline="0" dirty="0"/>
              <a:t> </a:t>
            </a:r>
            <a:r>
              <a:rPr lang="en-US" sz="1200" b="0" dirty="0"/>
              <a:t>and 2016 as well.</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15</a:t>
            </a:fld>
            <a:endParaRPr lang="en-IN" dirty="0"/>
          </a:p>
        </p:txBody>
      </p:sp>
    </p:spTree>
    <p:extLst>
      <p:ext uri="{BB962C8B-B14F-4D97-AF65-F5344CB8AC3E}">
        <p14:creationId xmlns:p14="http://schemas.microsoft.com/office/powerpoint/2010/main" val="2236728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Illustration 20–3A Effects of Switch to FIFO</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Balance Sheets </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Inventory:</a:t>
            </a:r>
          </a:p>
          <a:p>
            <a:r>
              <a:rPr lang="en-IN" sz="1200" b="0" i="0" u="none" strike="noStrike" kern="1200" baseline="0" dirty="0">
                <a:solidFill>
                  <a:schemeClr val="tx1"/>
                </a:solidFill>
                <a:latin typeface="+mn-lt"/>
                <a:ea typeface="+mn-ea"/>
                <a:cs typeface="+mn-cs"/>
              </a:rPr>
              <a:t>In its comparative balance sheets, Air Parts will report 2018 inventory by its newly adopted method, FIFO, and also will revise the amounts it reported last year for its 2017 and 2016 inventory. Each year, inventory will be higher than it would have been by </a:t>
            </a:r>
            <a:r>
              <a:rPr lang="en-US" sz="1200" b="0" i="0" u="none" strike="noStrike" kern="1200" baseline="0" dirty="0">
                <a:solidFill>
                  <a:schemeClr val="tx1"/>
                </a:solidFill>
                <a:latin typeface="+mn-lt"/>
                <a:ea typeface="+mn-ea"/>
                <a:cs typeface="+mn-cs"/>
              </a:rPr>
              <a:t>LIFO. Here’s why:</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Since the cost of goods available for sale each period is the sum of the cost of goods sold and the cost of goods unsold (inventory), a difference in cost of goods sold resulting from having used LIFO rather than FIFO means there also is an opposite difference in inventory. Because cost of goods sold by the FIFO method is less than by LIFO, inventory by FIFO is greater than by LIFO. The amounts of the differences and also the cumulative differences over the years are calculated in the illustration here.</a:t>
            </a:r>
          </a:p>
          <a:p>
            <a:endParaRPr lang="en-IN" sz="1200" b="0" i="0" u="none" strike="noStrike" kern="1200" baseline="0" dirty="0">
              <a:solidFill>
                <a:schemeClr val="tx1"/>
              </a:solidFill>
              <a:latin typeface="+mn-lt"/>
              <a:ea typeface="+mn-ea"/>
              <a:cs typeface="+mn-cs"/>
            </a:endParaRPr>
          </a:p>
          <a:p>
            <a:r>
              <a:rPr lang="en-IN" sz="1200" b="1" i="0" u="none" strike="noStrike" kern="1200" baseline="0" dirty="0">
                <a:solidFill>
                  <a:schemeClr val="tx1"/>
                </a:solidFill>
                <a:latin typeface="+mn-lt"/>
                <a:ea typeface="+mn-ea"/>
                <a:cs typeface="+mn-cs"/>
              </a:rPr>
              <a:t>Retained earnings:</a:t>
            </a:r>
          </a:p>
          <a:p>
            <a:r>
              <a:rPr lang="en-IN" sz="1200" b="0" i="0" u="none" strike="noStrike" kern="1200" baseline="0" dirty="0">
                <a:solidFill>
                  <a:schemeClr val="tx1"/>
                </a:solidFill>
                <a:latin typeface="+mn-lt"/>
                <a:ea typeface="+mn-ea"/>
                <a:cs typeface="+mn-cs"/>
              </a:rPr>
              <a:t>Similarly, Air Parts will report retained earnings by FIFO each year as well. Retained earnings is different because the two inventory methods affect income differently. Because cost of goods sold by FIFO is less than by LIFO, income and therefore retained earnings by FIFO are greater than by LIFO. Comparative balance sheets, then, will report retained earnings for 2018, 2017, and 2016 at amounts $276, $240, and $207 million higher than would have been reported if the switch from LIFO had not occurred. These are the cumulative net income differences shown in the </a:t>
            </a:r>
            <a:r>
              <a:rPr lang="en-US" sz="1200" b="0" i="0" u="none" strike="noStrike" kern="1200" baseline="0" dirty="0">
                <a:solidFill>
                  <a:schemeClr val="tx1"/>
                </a:solidFill>
                <a:latin typeface="+mn-lt"/>
                <a:ea typeface="+mn-ea"/>
                <a:cs typeface="+mn-cs"/>
              </a:rPr>
              <a:t>illustration.</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16</a:t>
            </a:fld>
            <a:endParaRPr lang="en-IN" dirty="0"/>
          </a:p>
        </p:txBody>
      </p:sp>
    </p:spTree>
    <p:extLst>
      <p:ext uri="{BB962C8B-B14F-4D97-AF65-F5344CB8AC3E}">
        <p14:creationId xmlns:p14="http://schemas.microsoft.com/office/powerpoint/2010/main" val="4169499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0" i="0" dirty="0"/>
              <a:t>Illustration 20–3B Comparative Statements</a:t>
            </a:r>
            <a:r>
              <a:rPr lang="en-IN" b="0" i="0" baseline="0" dirty="0"/>
              <a:t> of Shareholders’ Equity</a:t>
            </a:r>
            <a:endParaRPr lang="en-IN" b="0" i="0" dirty="0"/>
          </a:p>
          <a:p>
            <a:endParaRPr lang="en-IN" b="0" i="0" dirty="0"/>
          </a:p>
          <a:p>
            <a:r>
              <a:rPr lang="en-IN" b="1" i="0" dirty="0"/>
              <a:t>Statements of shareholders’ equity.</a:t>
            </a:r>
          </a:p>
          <a:p>
            <a:r>
              <a:rPr lang="en-IN" b="0" i="0" dirty="0"/>
              <a:t>Recall that a statement of shareholders’ equity</a:t>
            </a:r>
            <a:r>
              <a:rPr lang="en-IN" b="0" i="0" baseline="0" dirty="0"/>
              <a:t> </a:t>
            </a:r>
            <a:r>
              <a:rPr lang="en-IN" b="0" i="0" dirty="0"/>
              <a:t>reports changes that occur in each shareholders’ equity account</a:t>
            </a:r>
            <a:r>
              <a:rPr lang="en-IN" b="0" i="0" baseline="0" dirty="0"/>
              <a:t> </a:t>
            </a:r>
            <a:r>
              <a:rPr lang="en-IN" b="0" i="0" dirty="0"/>
              <a:t>starting with the beginning</a:t>
            </a:r>
            <a:r>
              <a:rPr lang="en-IN" b="0" i="0" baseline="0" dirty="0"/>
              <a:t> </a:t>
            </a:r>
            <a:r>
              <a:rPr lang="en-IN" b="0" i="0" dirty="0"/>
              <a:t>balances in the earliest year reported.</a:t>
            </a:r>
          </a:p>
          <a:p>
            <a:endParaRPr lang="en-IN" b="0" i="0" u="none" strike="noStrike" kern="1200" baseline="0" dirty="0">
              <a:solidFill>
                <a:schemeClr val="tx1"/>
              </a:solidFill>
            </a:endParaRPr>
          </a:p>
          <a:p>
            <a:r>
              <a:rPr lang="en-IN" b="0" i="0" u="none" strike="noStrike" kern="1200" baseline="0" dirty="0">
                <a:solidFill>
                  <a:schemeClr val="tx1"/>
                </a:solidFill>
              </a:rPr>
              <a:t>So, if retained earnings is one of the accounts whose balance requires adjustment due to a change in accounting principle (and it usually is), we must adjust the beginning balance of retained earnings for the earliest period reported in the comparative statements of shareholders’ equity. The amount of the revision is the cumulative effect of the change on years prior to that date. Air Parts will revise its 2016 beginning retained earnings since that’s the earliest year in its comparative statements. That balance had been reported in prior statements as $700 million. If FIFO had been used for inventory rather than LIFO, that amount would have been higher by $180 million as calculated in the previous illustration. The disclosure note pertaining to the inventory change should point out the amount of the adjustment. The January 1, 2016, retained earnings balance reported in the comparative statements of shareholders’ equity in the illustration has been adjusted from $700 million to $880 million.</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18</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Besides reporting revised amounts in the comparative financial statements, Air Parts must also adjust the book balances of affected accounts. It does so by creating a journal entry to change those balances from their current amounts (from using LIFO) to what those balances would have been using the newly adopted method (FIFO). As discussed in the previous section, differences in cost of goods sold and income are reflected in retained earnings, as are the income tax effects of changes in income. So, the journal entry updates inventory, retained earnings, and the income tax liability for revisions resulting from differences in the LIFO and FIFO methods prior to the switch, pre-2018. Repeating a portion of the calculation we made in an earlier illustration, we determine the difference in cost of goods sold and therefore in inventory.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$400 million cumulative difference in cost of goods sold also is the difference between the balance in inventory and what that balance would have been if the FIFO method, rather than LIFO, had been used before 2018. Inventory must be increased by that amount. Retained earnings must be increased also, but by only 60% of that amount because income taxes would have been higher by 40% of the change in </a:t>
            </a:r>
            <a:r>
              <a:rPr lang="en-IN" sz="1200" b="0" i="0" u="none" strike="noStrike" kern="1200" baseline="0" dirty="0" err="1">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income.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income tax effect is reflected in the income tax payable account. The reason is that, unlike for other accounting method changes, the Internal Revenue Code requires that the inventory costing method used for tax purposes must be the same as that used for </a:t>
            </a:r>
            <a:r>
              <a:rPr lang="en-US" sz="1200" b="0" i="0" u="none" strike="noStrike" kern="1200" baseline="0" dirty="0">
                <a:solidFill>
                  <a:schemeClr val="tx1"/>
                </a:solidFill>
                <a:latin typeface="+mn-lt"/>
                <a:ea typeface="+mn-ea"/>
                <a:cs typeface="+mn-cs"/>
              </a:rPr>
              <a:t>financial reporting.</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For that reason, the tax code allows a retrospective change in an inventory method, but then requires that taxes saved previously ($160 million in this case) from having used another inventory method must now be repaid. However, taxpayers are given up to six years to pay the tax due. As a result, this liability has both a current portion (payable within one year) and a noncurrent portion (payable after one year), but is not a deferred tax liability.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19</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Besides reporting revised amounts in the comparative financial statements, Air Parts must also adjust the book balances of affected accounts. It does so by creating a journal entry to change those balances from their current amounts (from using LIFO) to what those balances would have been using the newly adopted method (FIFO). As discussed in the previous section, differences in cost of goods sold and income are reflected in retained earnings, as are the income tax effects of changes in income. So, the journal entry updates inventory, retained earnings, and the income tax liability for revisions resulting from differences in the LIFO and FIFO methods prior to the switch, pre-2018. Repeating a portion of the calculation we made in an earlier illustration, we determine the difference in cost of goods sold and therefore in inventory.</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The $400 million cumulative difference in cost of goods sold also is the difference between the balance in inventory and what that balance would have been if the FIFO method, rather than LIFO, had been used before 2018. Inventory must be increased by that amount. Retained earnings must be increased also, but by only 60% of that amount because income taxes would have been higher by 40% of the change in </a:t>
            </a:r>
            <a:r>
              <a:rPr lang="en-IN" sz="1200" b="0" i="0" u="none" strike="noStrike" kern="1200" baseline="0" dirty="0" err="1">
                <a:solidFill>
                  <a:schemeClr val="tx1"/>
                </a:solidFill>
                <a:latin typeface="+mn-lt"/>
                <a:ea typeface="+mn-ea"/>
                <a:cs typeface="+mn-cs"/>
              </a:rPr>
              <a:t>pretax</a:t>
            </a:r>
            <a:r>
              <a:rPr lang="en-IN" sz="1200" b="0" i="0" u="none" strike="noStrike" kern="1200" baseline="0" dirty="0">
                <a:solidFill>
                  <a:schemeClr val="tx1"/>
                </a:solidFill>
                <a:latin typeface="+mn-lt"/>
                <a:ea typeface="+mn-ea"/>
                <a:cs typeface="+mn-cs"/>
              </a:rPr>
              <a:t> income.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Notice that the income tax effect is reflected in the income tax payable account. The reason is that, unlike for other accounting method changes, the Internal Revenue Code requires that the inventory costing method used for tax purposes must be the same as that used for </a:t>
            </a:r>
            <a:r>
              <a:rPr lang="en-US" sz="1200" b="0" i="0" u="none" strike="noStrike" kern="1200" baseline="0" dirty="0">
                <a:solidFill>
                  <a:schemeClr val="tx1"/>
                </a:solidFill>
                <a:latin typeface="+mn-lt"/>
                <a:ea typeface="+mn-ea"/>
                <a:cs typeface="+mn-cs"/>
              </a:rPr>
              <a:t>financial reporting.</a:t>
            </a:r>
          </a:p>
          <a:p>
            <a:endParaRPr lang="en-US" sz="1200" b="0" i="0" u="none" strike="noStrike"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For that reason, the tax code allows a retrospective change in an inventory method, but then requires that taxes saved previously ($160 million in this case) from having used another inventory method must now be repaid. However, taxpayers are given up to six years to pay the tax due. As a result, this liability has both a current portion (payable within one year) and a noncurrent portion (payable after one year), but is not a deferred tax liability.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20</a:t>
            </a:fld>
            <a:endParaRPr lang="en-IN" dirty="0"/>
          </a:p>
        </p:txBody>
      </p:sp>
    </p:spTree>
    <p:extLst>
      <p:ext uri="{BB962C8B-B14F-4D97-AF65-F5344CB8AC3E}">
        <p14:creationId xmlns:p14="http://schemas.microsoft.com/office/powerpoint/2010/main" val="146076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aseline="0" dirty="0"/>
              <a:t>Illustration 20-1 Types of Accounting Changes</a:t>
            </a:r>
          </a:p>
          <a:p>
            <a:endParaRPr lang="en-IN" sz="1200" baseline="0" dirty="0"/>
          </a:p>
          <a:p>
            <a:r>
              <a:rPr lang="en-IN" sz="1200" baseline="0" dirty="0"/>
              <a:t>Accounting changes fall into one of the three categories: Change in accounting principle, change in accounting estimate, or change in reporting entity. </a:t>
            </a:r>
          </a:p>
          <a:p>
            <a:endParaRPr lang="en-IN" sz="1200" baseline="0" dirty="0"/>
          </a:p>
        </p:txBody>
      </p:sp>
      <p:sp>
        <p:nvSpPr>
          <p:cNvPr id="4" name="Slide Number Placeholder 3"/>
          <p:cNvSpPr>
            <a:spLocks noGrp="1"/>
          </p:cNvSpPr>
          <p:nvPr>
            <p:ph type="sldNum" sz="quarter" idx="10"/>
          </p:nvPr>
        </p:nvSpPr>
        <p:spPr/>
        <p:txBody>
          <a:bodyPr/>
          <a:lstStyle/>
          <a:p>
            <a:fld id="{E5D5A280-AB61-4228-B8B9-B2988F4D0222}" type="slidenum">
              <a:rPr lang="en-US" smtClean="0"/>
              <a:pPr/>
              <a:t>2</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To achieve consistency and comparability, accounting choices once made should be consistently followed from year to year. Any change, then, requires that the new method be justified as clearly more appropriate. In the first set of financial statements after the change, a disclosure note is needed to provide that justification. The note also should point out that comparative information has been revised, or that retrospective revision has not been made because it is impracticable, and report any per share amounts affected for the current period and all prior periods presented.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20–4 Disclosure of a Change in Inventory Method—Abercrombie &amp; Fitch</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Disclosure of a recent change by Abercrombie &amp; Fitch in a recent annual report provides us the example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When a new FASB accounting standard update mandates a change in accounting principle, the Board typically specifies the way companies should implement the change and often allows companies to choose among multiple ways of accounting for the change. One approach usually allowed is the retrospective approach we discussed for voluntary changes in accounting principle, by which the new standard is applied retrospectively to all periods presented in the financial statements. And, as we discuss in the next section, sometimes the prospective approach is allowed or mandated for a new standard. A third approach the FASB sometimes allows is a </a:t>
            </a:r>
            <a:r>
              <a:rPr lang="en-US" sz="1200" b="0" i="1"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By this approach, we apply the new standard only to the adoption period (that is, the current period) and then adjust the balance of retained earnings at the beginning of the adoption period to capture the cumulative effects of prior periods without actually adjusting the numbers in the prior periods reported. </a:t>
            </a:r>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24</a:t>
            </a:fld>
            <a:endParaRPr lang="en-IN" dirty="0"/>
          </a:p>
        </p:txBody>
      </p:sp>
    </p:spTree>
    <p:extLst>
      <p:ext uri="{BB962C8B-B14F-4D97-AF65-F5344CB8AC3E}">
        <p14:creationId xmlns:p14="http://schemas.microsoft.com/office/powerpoint/2010/main" val="371760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20–5 Disclosure of a Change to LIFO—Books A Million, Inc.</a:t>
            </a:r>
          </a:p>
          <a:p>
            <a:r>
              <a:rPr lang="en-IN" sz="1200" b="0" i="0" u="none" strike="noStrike" kern="1200" baseline="0" dirty="0">
                <a:solidFill>
                  <a:schemeClr val="tx1"/>
                </a:solidFill>
                <a:latin typeface="+mn-lt"/>
                <a:ea typeface="+mn-ea"/>
                <a:cs typeface="+mn-cs"/>
              </a:rPr>
              <a:t>Although we usually report voluntary changes in accounting principles retrospectively, it’s not always practicable or appropriate to do so. For some changes in principle, insufficient information is available for retrospective application to be practicable. Revising balances in prior years means knowing what those balances should be. </a:t>
            </a:r>
            <a:r>
              <a:rPr lang="en-US" sz="1200" kern="1200" dirty="0">
                <a:solidFill>
                  <a:schemeClr val="tx1"/>
                </a:solidFill>
                <a:latin typeface="+mn-lt"/>
                <a:ea typeface="+mn-ea"/>
                <a:cs typeface="+mn-cs"/>
              </a:rPr>
              <a:t>But suppose we’re switching from the FIFO method of inventory costing to the LIFO method. Recall from your study of inventory costing methods that LIFO inventory consists of “layers” added in prior years at costs existing in those years. If another method has been used, though, the company likely hasn’t kept track of those costs. So, accounting records of prior years usually are inadequate to report the change retrospectively. In that case, a company changing to LIFO usually reports the change prospectively, and the beginning inventory in the year the LIFO method is adopted becomes the base year inventory for all future LIFO calculations. </a:t>
            </a:r>
            <a:r>
              <a:rPr lang="en-IN" sz="1200" b="0" i="0" u="none" strike="noStrike" kern="1200" baseline="0" dirty="0">
                <a:solidFill>
                  <a:schemeClr val="tx1"/>
                </a:solidFill>
                <a:latin typeface="+mn-lt"/>
                <a:ea typeface="+mn-ea"/>
                <a:cs typeface="+mn-cs"/>
              </a:rPr>
              <a:t>A disclosure note should indicate reasons why retrospective application was impracticable. Prospective changes usually are accounted for as of the beginning of the year of change.</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When Books A Million, Inc., adopted the LIFO cost flow assumption for valuing its inventories, the change was reported in a disclosure note as shown in the illustration.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company may have some, but not all, the information it needs to account for a change retrospectively. </a:t>
            </a:r>
          </a:p>
          <a:p>
            <a:endParaRPr lang="en-IN"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some period-specific effects. </a:t>
            </a:r>
            <a:r>
              <a:rPr lang="en-US" sz="1200" b="0" i="0" u="none" strike="noStrike" kern="1200" baseline="0" dirty="0">
                <a:solidFill>
                  <a:schemeClr val="tx1"/>
                </a:solidFill>
                <a:latin typeface="+mn-lt"/>
                <a:ea typeface="+mn-ea"/>
                <a:cs typeface="+mn-cs"/>
              </a:rPr>
              <a:t>A company may have some, but not all, the information it needs to account for a change retrospectively. For instance, let’s say a company changes to the LIFO inventory method effective as of the beginning of 2018. It has information that would allow it to revise all assets and liabilities on the basis of the newly adopted method for 2017 in its comparative statements, but not for 2016. In that case, the company should report 2017 statement amounts (revised) and 2018 statement amounts (reported without restatement for the first time) based on LIFO, but not revise 2016 numbers. Then, account balances should be retrospectively adjusted at the beginning of 2017 since that’s the earliest date it’s practicable to do so.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it’s impracticable to adjust each year reported, the change is applied retrospectively as of the earliest year practicable.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When it is impracticable to determine the cumulative effect of prior years. </a:t>
            </a:r>
            <a:r>
              <a:rPr lang="en-US" sz="1200" b="0" i="0" u="none" strike="noStrike" kern="1200" baseline="0" dirty="0">
                <a:solidFill>
                  <a:schemeClr val="tx1"/>
                </a:solidFill>
                <a:latin typeface="+mn-lt"/>
                <a:ea typeface="+mn-ea"/>
                <a:cs typeface="+mn-cs"/>
              </a:rPr>
              <a:t>Another possibility is that the company doesn’t have the information necessary to retrospectively adjust retained earnings, but does have information that would allow it to revise all assets and liabilities for one or more specific years. Let’s say the records of inventory purchases and sales are not available for some previous years, which would have allowed it to determine the cumulative effect of applying this change to LIFO retrospectively. However, it does have all of the information necessary to apply the LIFO method on a prospective basis beginning in, say, 2016. In that case, the company should report numbers for years beginning in 2016 as if it had carried forward the 2015 ending balance in inventory (measured on the previous inventory costing basis) and then had begun applying LIFO as of January 1, 2016. Of course there would be no adjustment to retained earnings for the cumulative income effect of not using LIFO prior to that.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full retrospective application isn’t possible, the new method is applied prospectively beginning in the earliest year practicable.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29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Another exception to retrospective application of voluntary changes in accounting principle is when authoritative literature requires prospective application for specific changes in accounting methods. For instance, for a change from the equity method to another method of accounting for long-term investments, GAAP requires the prospective application of the new method. Recall from Chapter 12 that when an investor’s level of influence changes, it may be necessary to change from the equity method to another method. </a:t>
            </a:r>
            <a:r>
              <a:rPr lang="en-US" sz="1200" kern="1200" dirty="0">
                <a:solidFill>
                  <a:schemeClr val="tx1"/>
                </a:solidFill>
                <a:latin typeface="+mn-lt"/>
                <a:ea typeface="+mn-ea"/>
                <a:cs typeface="+mn-cs"/>
              </a:rPr>
              <a:t>This could happen, for instance, if a sale of shares causes the investor’s ownership interest to fall from, say, 25% to 15%, resulting in the equity method no longer being appropriate. When this situation happens, no adjustment is made to the remaining book value, sometimes called carrying value or carrying amount of the investment. Instead, the equity method is simply discontinued and the new method applied from then on. The balance in the investment account when the equity method is discontinued would serve as the new “cost” basis for writing the investment up or down to fair value on the next set of financial statements.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If a new accounting standards update specifically requires prospective accounting, that requirement is followed. </a:t>
            </a:r>
          </a:p>
          <a:p>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Illustration 20–2 Correction of Errors</a:t>
            </a:r>
          </a:p>
          <a:p>
            <a:endParaRPr lang="en-IN" dirty="0"/>
          </a:p>
          <a:p>
            <a:r>
              <a:rPr lang="en-IN" dirty="0"/>
              <a:t>The correction of an error is another adjustment sometimes made to financial statements</a:t>
            </a:r>
            <a:r>
              <a:rPr lang="en-IN" baseline="0" dirty="0"/>
              <a:t> </a:t>
            </a:r>
            <a:r>
              <a:rPr lang="en-IN" dirty="0"/>
              <a:t>that is not actually an accounting change but is accounted for similarly. Errors occur when</a:t>
            </a:r>
            <a:r>
              <a:rPr lang="en-IN" baseline="0" dirty="0"/>
              <a:t> </a:t>
            </a:r>
            <a:r>
              <a:rPr lang="en-IN" dirty="0"/>
              <a:t>transactions are either recorded incorrectly or not recorded at all as shown </a:t>
            </a:r>
            <a:r>
              <a:rPr lang="en-US" b="0" i="0" u="none" strike="noStrike" kern="1200" baseline="0" dirty="0">
                <a:solidFill>
                  <a:schemeClr val="tx1"/>
                </a:solidFill>
              </a:rPr>
              <a:t>in this illustration</a:t>
            </a:r>
            <a:r>
              <a:rPr lang="en-IN" dirty="0"/>
              <a:t>.</a:t>
            </a:r>
          </a:p>
        </p:txBody>
      </p:sp>
      <p:sp>
        <p:nvSpPr>
          <p:cNvPr id="4" name="Slide Number Placeholder 3"/>
          <p:cNvSpPr>
            <a:spLocks noGrp="1"/>
          </p:cNvSpPr>
          <p:nvPr>
            <p:ph type="sldNum" sz="quarter" idx="10"/>
          </p:nvPr>
        </p:nvSpPr>
        <p:spPr/>
        <p:txBody>
          <a:bodyPr/>
          <a:lstStyle/>
          <a:p>
            <a:fld id="{E5D5A280-AB61-4228-B8B9-B2988F4D0222}" type="slidenum">
              <a:rPr lang="en-US" smtClean="0"/>
              <a:pPr/>
              <a:t>3</a:t>
            </a:fld>
            <a:endParaRPr lang="en-US"/>
          </a:p>
        </p:txBody>
      </p:sp>
    </p:spTree>
    <p:extLst>
      <p:ext uri="{BB962C8B-B14F-4D97-AF65-F5344CB8AC3E}">
        <p14:creationId xmlns:p14="http://schemas.microsoft.com/office/powerpoint/2010/main" val="3509481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previous chapters we discussed the possibility that U.S. companies will be required to or may choose to switch from U.S. GAAP to international financial reporting standards. When a company moves for the first time from U.S. GAAP to IFRS it should follow the requirements of </a:t>
            </a:r>
            <a:r>
              <a:rPr lang="en-US" sz="1200" b="0" i="1" u="none" strike="noStrike" kern="1200" baseline="0" dirty="0">
                <a:solidFill>
                  <a:schemeClr val="tx1"/>
                </a:solidFill>
                <a:latin typeface="+mn-lt"/>
                <a:ea typeface="+mn-ea"/>
                <a:cs typeface="+mn-cs"/>
              </a:rPr>
              <a:t>IFRS No. 1: </a:t>
            </a:r>
            <a:r>
              <a:rPr lang="en-US" sz="1200" b="0" i="0" u="none" strike="noStrike" kern="1200" baseline="0" dirty="0">
                <a:solidFill>
                  <a:schemeClr val="tx1"/>
                </a:solidFill>
                <a:latin typeface="+mn-lt"/>
                <a:ea typeface="+mn-ea"/>
                <a:cs typeface="+mn-cs"/>
              </a:rPr>
              <a:t>“First-time Adoption of International Financial Reporting Standards.”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basic requirement is full retrospective application of IFRS for the company’s first IFRS financial statements. A company’s first IFRS financial statements must include at least three balance sheets and two of each of the other financial statements.</a:t>
            </a:r>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For instance, if the company’s first IFRS reporting period is for the year ended December 31, 2020, the first balance sheet will be the opening balance sheet of 2019, which is the ending balance sheet of 2018. The other two balance sheets and each of the other statements—income statement, statement of comprehensive income, statement of cash flows, statements of changes in equity—are for the years ended December 31, 2019, and December 31, 2020. The date of transition to IFRS is the date of the opening balance sheet, January 1, 2019, in this situation.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First-time application of IFRS entails: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Recording some assets and liabilities not permitted under U.S. GAAP, such as some provisions (contingent liabilities) permitted under IFRS but not U.S. GAAP. </a:t>
            </a:r>
          </a:p>
          <a:p>
            <a:pPr marL="171450" indent="-171450">
              <a:buFont typeface="Arial" panose="020B0604020202020204" pitchFamily="34" charset="0"/>
              <a:buChar char="•"/>
            </a:pPr>
            <a:r>
              <a:rPr lang="en-US" sz="1200" b="0"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recording (derecognizing) some assets and liabilities, for example, an intangible asset for research expenditures, permitted under U.S. GAAP but not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Reclassifying items that are classified differently under the two sets of standards, for instance, reclassifying some preferred shares from shareholder equity classification under U.S. GAAP to liability classification under IFRS.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disclosures (in notes to the financial statements) required under IFRS but not U.S. GAAP. </a:t>
            </a: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Providing extensive disclosures to explain how the transition to IFRS affected the company’s financial position, financial performance, and cash flows. These disclosures include (a) providing explanations of material adjustments to the balance sheet, income statement, and cash flow statement; and (b) reconciliations of equity and total comprehensive income reported under previous GAAP to equity under IFRS. </a:t>
            </a:r>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A change in depreciation methods is considered to be a change in accounting estimate that is achieved by a change in accounting principle. As a result, we account for such a change prospectively—precisely the way we account for changes in estimates.</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34</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You’ve encountered many instances during your study of accounting in which it’s necessary to make estimates of uncertain future events. Depreciation, for example, entails estimates not only of the useful lives of depreciable assets, but their anticipated residual values as well. Anticipating uncollectible accounts receivable, predicting warranty expenses, amortizing intangible assets, and making actuarial assumptions for pension benefits are but a few of the accounting tasks that require estimates.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Accordingly, estimates are an </a:t>
            </a:r>
            <a:r>
              <a:rPr lang="en-US" sz="1200" b="0" kern="1200" dirty="0">
                <a:solidFill>
                  <a:schemeClr val="tx1"/>
                </a:solidFill>
                <a:latin typeface="+mn-lt"/>
                <a:ea typeface="+mn-ea"/>
                <a:cs typeface="+mn-cs"/>
              </a:rPr>
              <a:t>inherent aspect of accounting. Unfortunately, though, estimates routinely turn out to be wrong. No matter how carefully known facts are considered and forecasts are prepared, new information and experience frequently force the revision of estimates. Of course, if the original estimate was based on erroneous information or calculations or was not made in good faith, the revision of that estimate constitutes the correction of an error. </a:t>
            </a:r>
            <a:r>
              <a:rPr lang="en-US" sz="1200" b="0" i="0" u="none" strike="noStrike" kern="1200" baseline="0" dirty="0">
                <a:solidFill>
                  <a:schemeClr val="tx1"/>
                </a:solidFill>
                <a:latin typeface="+mn-lt"/>
                <a:ea typeface="+mn-ea"/>
                <a:cs typeface="+mn-cs"/>
              </a:rPr>
              <a:t>Revisions are viewed as a natural consequence of making estimates.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Changes in accounting estimates are accounted for prospectively. When a company revises a previous estimate, prior financial statements are not revised. Instead, the company merely incorporates the new estimate in any related accounting determinations from then on. So, it usually will affect some aspects of both the balance sheet and the income statement in the current period and future periods. A disclosure note should describe the effect of a change in estimate on income from continuing operations, net income, and related per share amounts for the current period.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 change in estimate is reflected in the financial statements of the current period and future periods.</a:t>
            </a:r>
          </a:p>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39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20–6 Change in Estimate—Owens-Corning Fiberglass Corporation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Owens-Corning Fiberglass revised estimates of the useful lives of some of its depreciable assets, the change was disclosed in its annual report as shown in the illustration.</a:t>
            </a:r>
          </a:p>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Three approaches to reporting accounting changes and error corrections are used, depending on the situation.</a:t>
            </a:r>
          </a:p>
          <a:p>
            <a:r>
              <a:rPr lang="en-US" sz="1200" b="0" i="0" u="none" strike="noStrike" kern="1200" baseline="0" dirty="0">
                <a:solidFill>
                  <a:schemeClr val="tx1"/>
                </a:solidFill>
                <a:latin typeface="+mn-lt"/>
                <a:ea typeface="+mn-ea"/>
                <a:cs typeface="+mn-cs"/>
              </a:rPr>
              <a:t> </a:t>
            </a:r>
          </a:p>
          <a:p>
            <a:pPr marL="228600" indent="-228600">
              <a:buAutoNum type="arabicPeriod"/>
            </a:pPr>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retrospective approach</a:t>
            </a:r>
            <a:r>
              <a:rPr lang="en-US" sz="1200" b="0" i="0" u="none" strike="noStrike" kern="1200" baseline="0" dirty="0">
                <a:solidFill>
                  <a:schemeClr val="tx1"/>
                </a:solidFill>
                <a:latin typeface="+mn-lt"/>
                <a:ea typeface="+mn-ea"/>
                <a:cs typeface="+mn-cs"/>
              </a:rPr>
              <a:t>, financial statements issued prior to the change are adjusted to reflect the impact of the change whenever those statements are presented again for comparative purposes (comparative financial statements). For each year reported in the comparative statements, the balance of each account affected is adjusted to incorporate the change. So for the first period presented in the comparative statements, the adjusted balances include the cumulative effect of the change prior to that date. In other words, those statements are made to appear as if the newly adopted accounting method had been applied all along or that the error had never occurred. Then, a journal entry is created to adjust all account balances affected to what those amounts would have been. In addition, if retained earnings is one of the accounts that requires adjustment, that adjustment is made to the beginning balance of retained earnings for the earliest period reported in the comparative statements of shareholders’ equity. An advantage of this approach is that it achieves comparability among financial statements. All financial statements presented are prepared on the same basis. However, some argue that public confidence in the integrity of financial data suffers when numbers previously reported as correct are later superseded. On the other hand, proponents argue the opposite—that it’s impossible to maintain public confidence unless the financial statements are comparable.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modified retrospective approach </a:t>
            </a:r>
            <a:r>
              <a:rPr lang="en-US" sz="1200" b="0" i="0" u="none" strike="noStrike" kern="1200" baseline="0" dirty="0">
                <a:solidFill>
                  <a:schemeClr val="tx1"/>
                </a:solidFill>
                <a:latin typeface="+mn-lt"/>
                <a:ea typeface="+mn-ea"/>
                <a:cs typeface="+mn-cs"/>
              </a:rPr>
              <a:t>requires application of the new standard only to the adoption period (that is, the current period) as well as adjustment of the balance of retained earnings at the beginning of the adoption period to capture the cumulative effects of prior periods without actually adjusting the numbers in the prior periods reported. </a:t>
            </a:r>
          </a:p>
          <a:p>
            <a:pPr marL="228600" indent="-228600">
              <a:buAutoNum type="arabicPeriod"/>
            </a:pP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prospective approach </a:t>
            </a:r>
            <a:r>
              <a:rPr lang="en-US" sz="1200" b="0" i="0" u="none" strike="noStrike" kern="1200" baseline="0" dirty="0">
                <a:solidFill>
                  <a:schemeClr val="tx1"/>
                </a:solidFill>
                <a:latin typeface="+mn-lt"/>
                <a:ea typeface="+mn-ea"/>
                <a:cs typeface="+mn-cs"/>
              </a:rPr>
              <a:t>requires neither a modification of prior years’ financial statements nor a journal entry to adjust account balances. Instead, the change is simply implemented in the period of the change, and its effects are reflected in the financial statements of the period of the change and future periods only.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Now, let’s look at each type of accounting change, one at a time, focusing on the selective application of these approaches. </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Illustration 20–6 Change in Estimate—Owens-Corning Fiberglass Corporation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Owens-Corning Fiberglass revised estimates of the useful lives of some of its depreciable assets, the change was disclosed in its annual report as shown in the illustration.</a:t>
            </a:r>
          </a:p>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baseline="0" dirty="0">
                <a:solidFill>
                  <a:schemeClr val="tx1"/>
                </a:solidFill>
                <a:latin typeface="+mn-lt"/>
                <a:ea typeface="+mn-ea"/>
                <a:cs typeface="+mn-cs"/>
              </a:rPr>
              <a:t>Illustration 20–7 Change in Accounting Estimate</a:t>
            </a:r>
          </a:p>
          <a:p>
            <a:pPr algn="l"/>
            <a:endParaRPr lang="en-US" sz="1200" kern="1200" baseline="0" dirty="0">
              <a:solidFill>
                <a:schemeClr val="tx1"/>
              </a:solidFill>
              <a:latin typeface="+mn-lt"/>
              <a:ea typeface="+mn-ea"/>
              <a:cs typeface="+mn-cs"/>
            </a:endParaRPr>
          </a:p>
          <a:p>
            <a:pPr algn="l"/>
            <a:r>
              <a:rPr lang="en-US" sz="1200" kern="1200" baseline="0" dirty="0">
                <a:solidFill>
                  <a:schemeClr val="tx1"/>
                </a:solidFill>
              </a:rPr>
              <a:t>An example of another change in estimate is provided in the illustration. It is given in the illustration that </a:t>
            </a:r>
            <a:r>
              <a:rPr lang="en-US" sz="1200" baseline="0" dirty="0"/>
              <a:t>Universal Semiconductors estimates warranty expense as 2% of sales. After a review during 2018, Universal determined that 3% of sales is a more realistic estimate of its payment experience. Sales in 2018 are $300 million. The effective income tax rate is 40%.</a:t>
            </a:r>
            <a:r>
              <a:rPr lang="en-US" sz="1200" kern="1200" baseline="0" dirty="0">
                <a:solidFill>
                  <a:schemeClr val="tx1"/>
                </a:solidFill>
              </a:rPr>
              <a:t> </a:t>
            </a:r>
          </a:p>
          <a:p>
            <a:pPr algn="l"/>
            <a:endParaRPr lang="en-US" sz="1200" kern="1200" baseline="0" dirty="0">
              <a:solidFill>
                <a:schemeClr val="tx1"/>
              </a:solidFill>
            </a:endParaRPr>
          </a:p>
          <a:p>
            <a:pPr algn="l"/>
            <a:r>
              <a:rPr lang="en-US" sz="1200" kern="1200" baseline="0" dirty="0">
                <a:solidFill>
                  <a:schemeClr val="tx1"/>
                </a:solidFill>
              </a:rPr>
              <a:t>No </a:t>
            </a:r>
            <a:r>
              <a:rPr lang="en-US" sz="1200" baseline="0" dirty="0"/>
              <a:t>account balances are adjusted. The cumulative effect of the estimate change is not reported in current income. Rather, in 2018 and later years, the adjusting entry to record warranty expense simply will reflect the new percentage.</a:t>
            </a:r>
          </a:p>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baseline="0" dirty="0">
                <a:solidFill>
                  <a:schemeClr val="tx1"/>
                </a:solidFill>
                <a:latin typeface="+mn-lt"/>
                <a:ea typeface="+mn-ea"/>
                <a:cs typeface="+mn-cs"/>
              </a:rPr>
              <a:t>Illustration 20–7 Change in Accounting Estimate</a:t>
            </a:r>
          </a:p>
          <a:p>
            <a:pPr algn="l"/>
            <a:endParaRPr lang="en-US" sz="1200" kern="1200" baseline="0" dirty="0">
              <a:solidFill>
                <a:schemeClr val="tx1"/>
              </a:solidFill>
              <a:latin typeface="+mn-lt"/>
              <a:ea typeface="+mn-ea"/>
              <a:cs typeface="+mn-cs"/>
            </a:endParaRPr>
          </a:p>
          <a:p>
            <a:pPr algn="l"/>
            <a:r>
              <a:rPr lang="en-US" sz="1200" kern="1200" baseline="0" dirty="0">
                <a:solidFill>
                  <a:schemeClr val="tx1"/>
                </a:solidFill>
              </a:rPr>
              <a:t>An example of another change in estimate is provided in the illustration. It is given in the illustration that </a:t>
            </a:r>
            <a:r>
              <a:rPr lang="en-US" sz="1200" baseline="0" dirty="0"/>
              <a:t>Universal Semiconductors estimates warranty expense as 2% of sales. After a review during 2018, Universal determined that 3% of sales is a more realistic estimate of its payment experience. Sales in 2018 are $300 million. The effective income tax rate is 40%.</a:t>
            </a:r>
            <a:r>
              <a:rPr lang="en-US" sz="1200" kern="1200" baseline="0" dirty="0">
                <a:solidFill>
                  <a:schemeClr val="tx1"/>
                </a:solidFill>
              </a:rPr>
              <a:t> </a:t>
            </a:r>
          </a:p>
          <a:p>
            <a:pPr algn="l"/>
            <a:endParaRPr lang="en-US" sz="1200" kern="1200" baseline="0" dirty="0">
              <a:solidFill>
                <a:schemeClr val="tx1"/>
              </a:solidFill>
            </a:endParaRPr>
          </a:p>
          <a:p>
            <a:pPr algn="l"/>
            <a:r>
              <a:rPr lang="en-US" sz="1200" kern="1200" baseline="0" dirty="0">
                <a:solidFill>
                  <a:schemeClr val="tx1"/>
                </a:solidFill>
              </a:rPr>
              <a:t>No </a:t>
            </a:r>
            <a:r>
              <a:rPr lang="en-US" sz="1200" baseline="0" dirty="0"/>
              <a:t>account balances are adjusted. The cumulative effect of the estimate change is not reported in current income. Rather, in 2018 and later years, the adjusting entry to record warranty expense simply will reflect the new percentage.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after-tax effect of the change in estimate is $1.8 million [$300 million × (3% − 2%) = $3 million, less 40% of $3 million]. Assuming 100 million outstanding shares of common stock, the effect is described in a disclosure note to the financial statements as set forth in the slide.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44</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Illustration 20–8 Change in Depreciation Methods</a:t>
            </a:r>
          </a:p>
          <a:p>
            <a:endParaRPr lang="en-US" sz="1200" kern="120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 company acquires an asset that will provide benefits for several years, it allocates the cost of the asset over the asset’s useful life. If the asset is a building, equipment, or other tangible asset, the allocation process is called </a:t>
            </a:r>
            <a:r>
              <a:rPr lang="en-US" sz="1200" b="0" i="1" u="none" strike="noStrike" kern="1200" baseline="0" dirty="0">
                <a:solidFill>
                  <a:schemeClr val="tx1"/>
                </a:solidFill>
                <a:latin typeface="+mn-lt"/>
                <a:ea typeface="+mn-ea"/>
                <a:cs typeface="+mn-cs"/>
              </a:rPr>
              <a:t>depreciation. </a:t>
            </a:r>
            <a:r>
              <a:rPr lang="en-US" sz="1200" b="0" i="0" u="none" strike="noStrike" kern="1200" baseline="0" dirty="0">
                <a:solidFill>
                  <a:schemeClr val="tx1"/>
                </a:solidFill>
                <a:latin typeface="+mn-lt"/>
                <a:ea typeface="+mn-ea"/>
                <a:cs typeface="+mn-cs"/>
              </a:rPr>
              <a:t>It’s referred to as </a:t>
            </a:r>
            <a:r>
              <a:rPr lang="en-US" sz="1200" b="0" i="1" u="none" strike="noStrike" kern="1200" baseline="0" dirty="0">
                <a:solidFill>
                  <a:schemeClr val="tx1"/>
                </a:solidFill>
                <a:latin typeface="+mn-lt"/>
                <a:ea typeface="+mn-ea"/>
                <a:cs typeface="+mn-cs"/>
              </a:rPr>
              <a:t>amortization </a:t>
            </a:r>
            <a:r>
              <a:rPr lang="en-US" sz="1200" b="0" i="0" u="none" strike="noStrike" kern="1200" baseline="0" dirty="0">
                <a:solidFill>
                  <a:schemeClr val="tx1"/>
                </a:solidFill>
                <a:latin typeface="+mn-lt"/>
                <a:ea typeface="+mn-ea"/>
                <a:cs typeface="+mn-cs"/>
              </a:rPr>
              <a:t>if an intangible asset or </a:t>
            </a:r>
            <a:r>
              <a:rPr lang="en-US" sz="1200" b="0" i="1" u="none" strike="noStrike" kern="1200" baseline="0" dirty="0">
                <a:solidFill>
                  <a:schemeClr val="tx1"/>
                </a:solidFill>
                <a:latin typeface="+mn-lt"/>
                <a:ea typeface="+mn-ea"/>
                <a:cs typeface="+mn-cs"/>
              </a:rPr>
              <a:t>depletion </a:t>
            </a:r>
            <a:r>
              <a:rPr lang="en-US" sz="1200" b="0" i="0" u="none" strike="noStrike" kern="1200" baseline="0" dirty="0">
                <a:solidFill>
                  <a:schemeClr val="tx1"/>
                </a:solidFill>
                <a:latin typeface="+mn-lt"/>
                <a:ea typeface="+mn-ea"/>
                <a:cs typeface="+mn-cs"/>
              </a:rPr>
              <a:t>if a natural resource. In each case, estimates are essential to the allocation process. How long will benefits accrue? What will be the value of the asset when its use is discontinued? Will the benefits be realized evenly over the asset’s life or will they be higher in some years than in others?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choice of depreciation method and application reflects these estimates. Likewise, when a company changes the way it depreciates an asset in midstream, the change would be made to reflect a change in (a) estimated future benefits from the asset, (b) the pattern of receiving those benefits, or (c) the company’s knowledge about those benefits.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instance, suppose Universal Semiconductors originally chose an accelerated depreciation method because it expected greater benefits in the earlier years of an asset’s life. Then, two years later, when it became apparent that remaining benefits would be realized approximately evenly over the remaining useful life, Universal Semiconductor switched to straight-line depreciation. Even though the company is changing its depreciation method, it is doing so to reflect changes in its estimates of future benefits. As a result, we report a change in depreciation method as a change in estimate, rather than as a change in accounting principle.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this reason, a company reports a change in depreciation method (say to straight-line) prospectively; previous financial statements are not revised. Instead, the company simply employs the straight-line method from then on. The undepreciated cost remaining at the time of the change would be depreciated straight-line over the remaining useful life. The illustration provides an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change in depreciation method is considered a change in accounting estimate resulting from a change in accounting principle. So, Universal Semiconductors reports the change prospectively; previous financial statements are not revised. Instead, the company simply employs the straight-line method from 2018 on. The undepreciated cost remaining at the time of the change is depreciated straight-line over the remaining useful life.</a:t>
            </a:r>
            <a:endParaRPr lang="en-US" sz="1200" kern="1200" baseline="0" dirty="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change in depreciation method is considered a change in accounting estimate resulting from a change in accounting principle. So, Universal Semiconductors reports the change prospectively; previous financial statements are not revised. Instead, the company simply employs the straight-line method from 2018 on. The undepreciated cost remaining at the time of the change is depreciated straight-line over the remaining useful </a:t>
            </a:r>
            <a:r>
              <a:rPr lang="en-US" sz="1200" kern="1200">
                <a:solidFill>
                  <a:schemeClr val="tx1"/>
                </a:solidFill>
                <a:latin typeface="+mn-lt"/>
                <a:ea typeface="+mn-ea"/>
                <a:cs typeface="+mn-cs"/>
              </a:rPr>
              <a:t>life.</a:t>
            </a: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49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$24 million depreciable cost not yet depreciated is spread over the asset’s remaining three years. </a:t>
            </a:r>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Illustration 20–9 Change in Depreciation Method for Newly Acquired Assets—Rohm and Haas Company</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Is a change in depreciation method a change in accounting principle, or is it a change in estimate? As we’ve seen, it’s both. Even though it’s considered to reflect a change in estimate and is accounted for as such, a change to a new depreciation method requires the company to justify the new method as being preferable to the previous method, just as for any other change in principle. A disclosure note should justify that the change is preferable and describe the effect of a change on any financial statement line items and per share amounts affected for all periods reported.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In practice, the situation arises infrequently. Most companies changing depreciation methods do not apply the change to existing assets, but instead to assets placed in service after that date. In those cases, of course, the new method is simply applied prospectively, as shown in the illustration.</a:t>
            </a:r>
          </a:p>
          <a:p>
            <a:endParaRPr lang="en-US" sz="1200" kern="1200" baseline="0" dirty="0">
              <a:solidFill>
                <a:schemeClr val="tx1"/>
              </a:solidFill>
              <a:latin typeface="+mn-lt"/>
              <a:ea typeface="+mn-ea"/>
              <a:cs typeface="+mn-cs"/>
            </a:endParaRPr>
          </a:p>
          <a:p>
            <a:r>
              <a:rPr lang="en-US" sz="1200" kern="1200" dirty="0">
                <a:solidFill>
                  <a:schemeClr val="tx1"/>
                </a:solidFill>
                <a:latin typeface="+mn-lt"/>
                <a:ea typeface="+mn-ea"/>
                <a:cs typeface="+mn-cs"/>
              </a:rPr>
              <a:t>Sometimes, it’s not easy to distinguish between a change in principle and a change in estimate. For example, if a company begins to capitalize rather than expense the cost of tools because their benefits beyond one year become apparent, the change could be construed as either a change in principle or a change in the estimated life of the asset. When the distinction is not possible, the change should be treated as a change in estimate. This treatment also is appropriate when both a change in principle and a change in estimate occur simultaneously. </a:t>
            </a:r>
            <a:r>
              <a:rPr lang="en-US" sz="1200" b="0" kern="1200" dirty="0">
                <a:solidFill>
                  <a:schemeClr val="tx1"/>
                </a:solidFill>
                <a:latin typeface="+mn-lt"/>
                <a:ea typeface="+mn-ea"/>
                <a:cs typeface="+mn-cs"/>
              </a:rPr>
              <a:t>When it’s not possible to distinguish between a change in principle and a change in estimate, the change should be treated as a change in estimate.</a:t>
            </a:r>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reporting entity can be a single company, or it can be a group of companies that reports a single set of financial statements. For example, the consolidated financial statements of PepsiCo Inc. report the financial position and results of operations not only for the parent company but also for its subsidiaries which include Frito-Lay and Gatorade. A change in reporting entity occurs as a result of (1) presenting consolidated financial statements in place of statements of individual companies or (2) changing specific companies that constitute the group for which consolidated or combined statements are prepared.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Some changes in </a:t>
            </a:r>
            <a:r>
              <a:rPr lang="en-US" sz="1200" b="0" kern="1200" baseline="0" dirty="0">
                <a:solidFill>
                  <a:schemeClr val="tx1"/>
                </a:solidFill>
                <a:latin typeface="+mn-lt"/>
                <a:ea typeface="+mn-ea"/>
                <a:cs typeface="+mn-cs"/>
              </a:rPr>
              <a:t>reporting entity are a result of changes in accounting rules. For example, companies like Ford, General Motors, and General Electric must consolidate their manufacturing operations with their financial subsidiaries, creating a new entity that includes them both. </a:t>
            </a:r>
            <a:r>
              <a:rPr lang="en-US" sz="1200" kern="1200" dirty="0">
                <a:solidFill>
                  <a:schemeClr val="tx1"/>
                </a:solidFill>
                <a:latin typeface="+mn-lt"/>
                <a:ea typeface="+mn-ea"/>
                <a:cs typeface="+mn-cs"/>
              </a:rPr>
              <a:t>For those changes in entity, the prior-period financial statements that are presented for comparative purposes must be restated to appear as if the new entity existed in those periods.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However, the more frequent change in entity occurs when one company acquires another one. In those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circumstances, the financial statements of the acquirer include the </a:t>
            </a:r>
            <a:r>
              <a:rPr lang="en-US" sz="1200" kern="1200" dirty="0" err="1">
                <a:solidFill>
                  <a:schemeClr val="tx1"/>
                </a:solidFill>
                <a:latin typeface="+mn-lt"/>
                <a:ea typeface="+mn-ea"/>
                <a:cs typeface="+mn-cs"/>
              </a:rPr>
              <a:t>acquiree</a:t>
            </a:r>
            <a:r>
              <a:rPr lang="en-US" sz="1200" kern="1200" dirty="0">
                <a:solidFill>
                  <a:schemeClr val="tx1"/>
                </a:solidFill>
                <a:latin typeface="+mn-lt"/>
                <a:ea typeface="+mn-ea"/>
                <a:cs typeface="+mn-cs"/>
              </a:rPr>
              <a:t> as of the date of acquisition, and the acquirer’s prior-period financial statements that are presented for comparative purposes are not restated. This makes it difficult to make year-to-year comparisons for a company that frequently acquires other companies. Acquiring companies are required to provide a footnote that presents key financial statement information as if the acquisition had occurred before the beginning of the previous year. At a minimum, the supplemental pro forma information should display revenue, income from continuing operations, net income, and earnings per share.</a:t>
            </a:r>
            <a:endParaRPr lang="en-US" sz="1200" b="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change in reporting entity is reported by recasting all previous periods’ financial statements as if the new reporting entity existed in those periods. In the first set of financial statements after the change, a disclosure note should describe the nature of the change and the reason it occurred. Also, the effect of the change on net income, income from continuing operations, and related per share amounts should be indicated for all periods presented. These disclosures aren’t necessary in subsequent financial statements.</a:t>
            </a:r>
            <a:endParaRPr lang="en-US" sz="1200" b="0"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54</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reporting entity can be a single company, or it can be a group of companies that reports a single set of financial statements. For example, the consolidated financial statements of PepsiCo Inc. report the financial position and results of operations not only for the parent company but also for its subsidiaries which include Frito-Lay and Gatorade. A change in reporting entity occurs as a result of (1) presenting consolidated financial statements in place of statements of individual companies or (2) changing specific companies that constitute the group for which consolidated or combined statements are prepared.</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Some changes in </a:t>
            </a:r>
            <a:r>
              <a:rPr lang="en-US" sz="1200" b="0" kern="1200" baseline="0" dirty="0">
                <a:solidFill>
                  <a:schemeClr val="tx1"/>
                </a:solidFill>
                <a:latin typeface="+mn-lt"/>
                <a:ea typeface="+mn-ea"/>
                <a:cs typeface="+mn-cs"/>
              </a:rPr>
              <a:t>reporting entity are a result of changes in accounting rules. For example, companies like Ford, General Motors, and General Electric must consolidate their manufacturing operations with their financial subsidiaries, creating a new entity that includes them both. </a:t>
            </a:r>
            <a:r>
              <a:rPr lang="en-US" sz="1200" kern="1200" dirty="0">
                <a:solidFill>
                  <a:schemeClr val="tx1"/>
                </a:solidFill>
                <a:latin typeface="+mn-lt"/>
                <a:ea typeface="+mn-ea"/>
                <a:cs typeface="+mn-cs"/>
              </a:rPr>
              <a:t>For those changes in entity, the prior-period financial statements that are presented for comparative purposes must be restated to appear as if the new entity existed in those periods.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However, the more frequent change in entity occurs when one company acquires another one. In those</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circumstances, the financial statements of the acquirer include the </a:t>
            </a:r>
            <a:r>
              <a:rPr lang="en-US" sz="1200" kern="1200" dirty="0" err="1">
                <a:solidFill>
                  <a:schemeClr val="tx1"/>
                </a:solidFill>
                <a:latin typeface="+mn-lt"/>
                <a:ea typeface="+mn-ea"/>
                <a:cs typeface="+mn-cs"/>
              </a:rPr>
              <a:t>acquiree</a:t>
            </a:r>
            <a:r>
              <a:rPr lang="en-US" sz="1200" kern="1200" dirty="0">
                <a:solidFill>
                  <a:schemeClr val="tx1"/>
                </a:solidFill>
                <a:latin typeface="+mn-lt"/>
                <a:ea typeface="+mn-ea"/>
                <a:cs typeface="+mn-cs"/>
              </a:rPr>
              <a:t> as of the date of acquisition, and the acquirer’s prior-period financial statements that are presented for comparative purposes are not restated. This makes it difficult to make year-to-year comparisons for a company that frequently acquires other companies. Acquiring companies are required to provide a footnote that presents key financial statement information as if the acquisition had occurred before the beginning of the previous year. At a minimum, the supplemental pro forma information should display revenue, income from continuing operations, net income, and earnings per share.</a:t>
            </a:r>
            <a:endParaRPr lang="en-US" sz="1200" b="0" kern="1200" baseline="0" dirty="0">
              <a:solidFill>
                <a:schemeClr val="tx1"/>
              </a:solidFill>
              <a:latin typeface="+mn-lt"/>
              <a:ea typeface="+mn-ea"/>
              <a:cs typeface="+mn-cs"/>
            </a:endParaRP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A change in reporting entity is reported by recasting all previous periods’ financial statements as if the new reporting entity existed in those periods. In the first set of financial statements after the change, a disclosure note should describe the nature of the change and the reason it occurred. Also, the effect of the change on net income, income from continuing operations, and related per share amounts should be indicated for all periods presented. These disclosures aren’t necessary in subsequent financial statements.</a:t>
            </a:r>
            <a:endParaRPr lang="en-US" sz="1200" b="0" kern="1200" baseline="0" dirty="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59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Illustration 20–11 Approaches to Reporting Accounting Changes and Error Corrections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c</a:t>
            </a:r>
            <a:r>
              <a:rPr lang="en-US" dirty="0"/>
              <a:t>orrection of an error is not actually an accounting change but is accounted for similarly. In fact, it’s accounted for</a:t>
            </a:r>
            <a:r>
              <a:rPr lang="en-US" sz="1200" kern="1200" baseline="0" dirty="0">
                <a:solidFill>
                  <a:schemeClr val="tx1"/>
                </a:solidFill>
                <a:latin typeface="+mn-lt"/>
                <a:ea typeface="+mn-ea"/>
                <a:cs typeface="+mn-cs"/>
              </a:rPr>
              <a:t> retrospectively like a change in reporting entity and like most changes in accounting principle.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More specifically, previous years’ financial statements that were incorrect as a result of the error are retrospectively restated to reflect the correction. And, of course, any account balances that are incorrect as a result of the error are corrected by a journal entry. If retained earnings is one of the incorrect accounts, the correction is reported as a prior period adjustment to the beginning balance in a statement of shareholders’ equity (or statement of retained earnings if that’s presented instead). And, as for accounting changes, a disclosure note is needed to describe the nature of the error and the impact of its correction on operations.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We discuss the correction of error in more detail in Part B of this chapter. But first, let’s compare the two approaches for reporting accounting changes and error corrections through the illustration.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Accounting is not an exact science. Professional judgment is required to apply a set of principles, concepts, and objectives to specific sets of circumstances. This means choices must be made. In your study of accounting to date, you’ve encountered many areas where choices are necessary. For example, management must choose whether to use accelerated or straight-line depreciation. Is FIFO, LIFO, or average cost most appropriate to measure inventories? Should we adopt a new accounting standard early or wait until it’s mandatory? These are but a few of the accounting choices management makes.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You also probably recall that comparability is an enhancing qualitative characteristic of financial reporting. To achieve this attribute of information, accounting choices, once made, should be consistently followed from year to year. This doesn’t mean, though, that methods can never be changed. Changing circumstances might make a new method more appropriate.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change in economic conditions, for instance, might prompt a company to change accounting methods. The most extensive voluntary accounting change ever—a switch by hundreds of companies from FIFO to LIFO in the mid-1970s, for example—was a result of heightened inflation. Changes within a specific industry, too, can lead a company to switch methods, often to adapt to new technology or to be consistent with others in the industry. And, of course, a change might be mandated when the FASB codifies a new accounting standard. For these reasons, it’s not uncommon for a company to switch from one accounting method to another. This is called a change in accounting principle.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Although consistency and comparability are desirable, changing to a new method sometimes is appropriate.</a:t>
            </a:r>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a:t>
            </a:fld>
            <a:endParaRPr lang="en-IN" dirty="0"/>
          </a:p>
        </p:txBody>
      </p:sp>
    </p:spTree>
    <p:extLst>
      <p:ext uri="{BB962C8B-B14F-4D97-AF65-F5344CB8AC3E}">
        <p14:creationId xmlns:p14="http://schemas.microsoft.com/office/powerpoint/2010/main" val="249531777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Illustration 20–12 Accounting Changes and Errors: A Summary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comparison of accounting treatments is provided by this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baseline="0" dirty="0"/>
              <a:t>The FASB and the International Accounting Standards Board have a continuing commitment to converge their accounting standards. As part of their short-term convergence effort, they identified how companies report accounting changes as an area in which the FASB could improve its guidance by converging it with the provisions of IAS No. 8, “Accounting Policies, Changes in Accounting Estimates and Errors.” The product of this effort was new FASB guidance issued in 2005. Few differences remain, so it’s unlikely we will see much change in this area.</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baseline="0"/>
              <a:t>The FASB and the International Accounting Standards Board have a continuing commitment to converge their accounting standards. As part of their short-term convergence effort, they identified how companies report accounting changes as an area in which the FASB could improve its guidance by converging it with the provisions of IAS No. 8, “Accounting Policies, Changes in Accounting Estimates and Errors.” The product of this effort was new FASB guidance issued in 2005. Few differences remain, so it’s unlikely we will see much change in this area.</a:t>
            </a:r>
            <a:endParaRPr lang="en-US" sz="1200" b="0" i="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64</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an earlier chapter we saw that a statement of shareholders’ equity is the most commonly used way to report the events that cause components of shareholders’ equity to change during a particular reporting period. Some companies, though, choose to report the changes that occur in the balance of retained earnings separately in a statement of retained earnings. When it’s discovered that the ending balance of retained earnings in the period prior to the discovery of an error was incorrect as a result of that error, the balance must be corrected when it appears as the beginning balance the following year. However, simply reporting a corrected amount might cause misunderstanding for someone familiar with the previously reported amount. Explicitly reporting a prior period adjustment on the statement itself avoids this confusion.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A statement of retained earnings reports the events that cause changes in retained earnings.</a:t>
            </a:r>
            <a:endParaRPr lang="en-IN" sz="1200" b="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baseline="0" dirty="0">
                <a:solidFill>
                  <a:schemeClr val="tx1"/>
                </a:solidFill>
                <a:latin typeface="+mn-lt"/>
                <a:ea typeface="+mn-ea"/>
                <a:cs typeface="+mn-cs"/>
              </a:rPr>
              <a:t>Now suppose that in 2018 it’s discovered that an error in 2016 caused that year’s net income to be overstated by $20,000 (it should have been $330,000). This means retained earnings in both prior years were overstated. Because comparative financial statements are presented and the current year is the year in which the error was discovered, the prior year would include a prior period adjustment.</a:t>
            </a:r>
          </a:p>
          <a:p>
            <a:endParaRPr lang="en-IN" sz="1200" kern="1200" baseline="0" dirty="0">
              <a:solidFill>
                <a:schemeClr val="tx1"/>
              </a:solidFill>
              <a:latin typeface="+mn-lt"/>
              <a:ea typeface="+mn-ea"/>
              <a:cs typeface="+mn-cs"/>
            </a:endParaRPr>
          </a:p>
          <a:p>
            <a:r>
              <a:rPr lang="en-IN" sz="1200" b="0" kern="1200" baseline="0" dirty="0">
                <a:solidFill>
                  <a:schemeClr val="tx1"/>
                </a:solidFill>
                <a:latin typeface="+mn-lt"/>
                <a:ea typeface="+mn-ea"/>
                <a:cs typeface="+mn-cs"/>
              </a:rPr>
              <a:t>The incorrect balance as previously reported is corrected by the prior period adjustment.</a:t>
            </a:r>
          </a:p>
          <a:p>
            <a:endParaRPr lang="en-IN" sz="1200" kern="1200" baseline="0" dirty="0">
              <a:solidFill>
                <a:schemeClr val="tx1"/>
              </a:solidFill>
              <a:latin typeface="+mn-lt"/>
              <a:ea typeface="+mn-ea"/>
              <a:cs typeface="+mn-cs"/>
            </a:endParaRPr>
          </a:p>
          <a:p>
            <a:r>
              <a:rPr lang="en-IN" sz="1200" kern="1200" baseline="0" dirty="0">
                <a:solidFill>
                  <a:schemeClr val="tx1"/>
                </a:solidFill>
                <a:latin typeface="+mn-lt"/>
                <a:ea typeface="+mn-ea"/>
                <a:cs typeface="+mn-cs"/>
              </a:rPr>
              <a:t>At least two years’ (as in our example) and often three years’ statements are reported in comparative financial statements. The prior period adjustment is applied to beginning retained earnings for the year following the error, or for the earliest year being reported in the comparative financial statements when the error occurs prior to the earliest year presented.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Now, let’s discuss the procedures to correct errors in the context of a variety of the most common types of errors. Since there are literally thousands of possibilities, it’s not practical to describe every error in every stage of its discovery. However, </a:t>
            </a:r>
            <a:r>
              <a:rPr lang="en-IN" sz="1200" b="0" i="0" u="none" strike="noStrike" kern="1200" baseline="0" dirty="0">
                <a:solidFill>
                  <a:schemeClr val="tx1"/>
                </a:solidFill>
                <a:latin typeface="+mn-lt"/>
                <a:ea typeface="+mn-ea"/>
                <a:cs typeface="+mn-cs"/>
              </a:rPr>
              <a:t>by applying the process to the various situations, you should become sufficiently comfortable with the process that you could apply it to whatever situation you might encounter. </a:t>
            </a:r>
          </a:p>
          <a:p>
            <a:endParaRPr lang="en-IN" sz="1200" b="0" i="0" u="none" strike="noStrike"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As we study these examples, be sure to notice that it’s significantly more complicated to deal with an error if (a) it affected net income in the reporting period in which it occurred and (b) it is not discovered until a later period.</a:t>
            </a:r>
          </a:p>
          <a:p>
            <a:endParaRPr lang="en-IN" sz="1200" i="0" kern="1200" baseline="0" dirty="0">
              <a:solidFill>
                <a:schemeClr val="tx1"/>
              </a:solidFill>
              <a:latin typeface="+mn-lt"/>
              <a:ea typeface="+mn-ea"/>
              <a:cs typeface="+mn-cs"/>
            </a:endParaRPr>
          </a:p>
          <a:p>
            <a:r>
              <a:rPr lang="en-IN" sz="1200" b="0" i="0" kern="1200" baseline="0" dirty="0">
                <a:solidFill>
                  <a:schemeClr val="tx1"/>
                </a:solidFill>
                <a:latin typeface="+mn-lt"/>
                <a:ea typeface="+mn-ea"/>
                <a:cs typeface="+mn-cs"/>
              </a:rPr>
              <a:t>You shouldn’t try to memorize how specific errors are corrected; you should learn the process needed to analyze whatever errors you might encounter.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Illustration 20–14 Error Discovered in the Same Reporting Period That It Occurred</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accounting error is made and discovered in the same accounting period, the original erroneous entry should simply be reversed and the appropriate entry recorded. The possibilities are limitless. Let’s look at the one in the illustration.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Maintenance expense account is credited for $3 million, entry reversed as it was wrongly recorded as cash payment for maintenance expense. Next, the correct entry is recorded, by debiting Equipment account and crediting Cash account for $3 million. </a:t>
            </a:r>
            <a:r>
              <a:rPr lang="en-IN" sz="1200" b="0" i="0" kern="1200" baseline="0" dirty="0">
                <a:solidFill>
                  <a:schemeClr val="tx1"/>
                </a:solidFill>
                <a:latin typeface="+mn-lt"/>
                <a:ea typeface="+mn-ea"/>
                <a:cs typeface="+mn-cs"/>
              </a:rPr>
              <a:t>Note: These entries can, of course, be combined.</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69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Illustration 20–15 Error Correction: Barnes &amp; Noble</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If an error did </a:t>
            </a:r>
            <a:r>
              <a:rPr lang="en-IN" sz="1200" i="1" kern="1200" baseline="0" dirty="0">
                <a:solidFill>
                  <a:schemeClr val="tx1"/>
                </a:solidFill>
                <a:latin typeface="+mn-lt"/>
                <a:ea typeface="+mn-ea"/>
                <a:cs typeface="+mn-cs"/>
              </a:rPr>
              <a:t>not</a:t>
            </a:r>
            <a:r>
              <a:rPr lang="en-IN" sz="1200" i="0" kern="1200" baseline="0" dirty="0">
                <a:solidFill>
                  <a:schemeClr val="tx1"/>
                </a:solidFill>
                <a:latin typeface="+mn-lt"/>
                <a:ea typeface="+mn-ea"/>
                <a:cs typeface="+mn-cs"/>
              </a:rPr>
              <a:t> affect net income in the year it occurred, it’s relatively easy to correct. Examples are incorrectly recording salaries payable as accounts payable, recording a loss as an expense, or classifying a cash flow as an investing activity rather than a financing activity on the statement of cash flows. The 2015 financial statements of Barnes &amp; Noble reported that “the SEC’s New York Regional office notified the Company that it had commenced an investigation into the … Company’s restatement of earnings announced on July 29, 2013.”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The disclosure note reporting that restatement is reproduced here.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i="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i="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i="0" kern="1200" baseline="0" dirty="0">
                <a:solidFill>
                  <a:schemeClr val="tx1"/>
                </a:solidFill>
                <a:latin typeface="+mn-lt"/>
                <a:ea typeface="+mn-ea"/>
                <a:cs typeface="+mn-cs"/>
              </a:rPr>
              <a:t>Illustration 20–16 Error Affecting Previous Financial Statements, but Not Net Income </a:t>
            </a:r>
          </a:p>
          <a:p>
            <a:endParaRPr lang="en-IN" sz="1200" i="0" kern="1200" baseline="0" dirty="0">
              <a:solidFill>
                <a:schemeClr val="tx1"/>
              </a:solidFill>
              <a:latin typeface="+mn-lt"/>
              <a:ea typeface="+mn-ea"/>
              <a:cs typeface="+mn-cs"/>
            </a:endParaRPr>
          </a:p>
          <a:p>
            <a:r>
              <a:rPr lang="en-IN" sz="1200" i="0" kern="1200" baseline="0" dirty="0">
                <a:solidFill>
                  <a:schemeClr val="tx1"/>
                </a:solidFill>
                <a:latin typeface="+mn-lt"/>
                <a:ea typeface="+mn-ea"/>
                <a:cs typeface="+mn-cs"/>
              </a:rPr>
              <a:t>This illustration provides an example of an error affecting previous financial statements, but not net income. </a:t>
            </a:r>
          </a:p>
          <a:p>
            <a:endParaRPr lang="en-IN" sz="1200" dirty="0"/>
          </a:p>
          <a:p>
            <a:r>
              <a:rPr lang="en-IN" sz="1200" dirty="0"/>
              <a:t>MDS </a:t>
            </a:r>
            <a:r>
              <a:rPr lang="en-IN" sz="1200" b="0" dirty="0"/>
              <a:t>Transportation incorrectly recorded a $2 million note receivable as accounts receivable. The error was discovered a year later. Therefore, to correct</a:t>
            </a:r>
            <a:r>
              <a:rPr lang="en-IN" sz="1200" b="0" baseline="0" dirty="0"/>
              <a:t> incorrect accounts, Note receivable is debited and Accounts receivable is credited for $2 million. Remember this is the first step to correct an error. </a:t>
            </a:r>
          </a:p>
          <a:p>
            <a:endParaRPr lang="en-IN" sz="1200" b="0" baseline="0" dirty="0"/>
          </a:p>
          <a:p>
            <a:r>
              <a:rPr lang="en-IN" sz="1200" b="0" baseline="0" dirty="0"/>
              <a:t>Step 2:</a:t>
            </a:r>
          </a:p>
          <a:p>
            <a:r>
              <a:rPr lang="en-IN" sz="1200" b="0" dirty="0"/>
              <a:t>When reported for comparative purposes in the current year’s annual report, last year’s</a:t>
            </a:r>
            <a:r>
              <a:rPr lang="en-IN" sz="1200" b="0" baseline="0" dirty="0"/>
              <a:t> </a:t>
            </a:r>
            <a:r>
              <a:rPr lang="en-IN" sz="1200" b="0" dirty="0"/>
              <a:t>balance sheet would be restated to report the note as it should have been reported last year.</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73</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74</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i="0" kern="1200" baseline="0" dirty="0">
                <a:solidFill>
                  <a:schemeClr val="tx1"/>
                </a:solidFill>
                <a:latin typeface="+mn-lt"/>
                <a:ea typeface="+mn-ea"/>
                <a:cs typeface="+mn-cs"/>
              </a:rPr>
              <a:t>Illustration 20–16 Error Affecting Previous Financial Statements, but Not Net Income (continued)</a:t>
            </a:r>
            <a:endParaRPr lang="en-IN" sz="1200" b="0" dirty="0"/>
          </a:p>
          <a:p>
            <a:endParaRPr lang="en-IN" sz="1200" b="0" dirty="0"/>
          </a:p>
          <a:p>
            <a:r>
              <a:rPr lang="en-IN" sz="1200" b="0" dirty="0"/>
              <a:t>Step 3:</a:t>
            </a:r>
          </a:p>
          <a:p>
            <a:r>
              <a:rPr lang="en-IN" sz="1200" b="0" dirty="0"/>
              <a:t>Since last year’s net income was not affected by the error, the balance in retained</a:t>
            </a:r>
            <a:r>
              <a:rPr lang="en-IN" sz="1200" b="0" baseline="0" dirty="0"/>
              <a:t> </a:t>
            </a:r>
            <a:r>
              <a:rPr lang="en-IN" sz="1200" b="0" dirty="0"/>
              <a:t>earnings was not incorrect. So no prior period adjustment to that account is necessary.</a:t>
            </a:r>
          </a:p>
          <a:p>
            <a:endParaRPr lang="en-IN" sz="1200" b="0" dirty="0"/>
          </a:p>
          <a:p>
            <a:r>
              <a:rPr lang="en-IN" sz="1200" b="0" dirty="0"/>
              <a:t>Step 4:</a:t>
            </a:r>
            <a:endParaRPr lang="en-IN" sz="1200" b="0" baseline="0" dirty="0"/>
          </a:p>
          <a:p>
            <a:r>
              <a:rPr lang="en-IN" sz="1200" b="0" dirty="0"/>
              <a:t>A disclosure note would describe the nature of the error, but there would be no impact</a:t>
            </a:r>
            <a:r>
              <a:rPr lang="en-IN" sz="1200" b="0" baseline="0" dirty="0"/>
              <a:t> </a:t>
            </a:r>
            <a:r>
              <a:rPr lang="en-IN" sz="1200" b="0" dirty="0"/>
              <a:t>on net income, income from continuing operations, and earnings per share to report.</a:t>
            </a:r>
            <a:endParaRPr lang="en-US" sz="12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75</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dirty="0"/>
              <a:t>Most errors affect net income in some way. When they do, they affect the balance sheet</a:t>
            </a:r>
            <a:r>
              <a:rPr lang="en-IN" sz="1200" b="0" baseline="0" dirty="0"/>
              <a:t> </a:t>
            </a:r>
            <a:r>
              <a:rPr lang="en-IN" sz="1200" b="0" dirty="0"/>
              <a:t>as well. Both statements must be retrospectively restated; the statement of cash flows</a:t>
            </a:r>
            <a:r>
              <a:rPr lang="en-IN" sz="1200" b="0" baseline="0" dirty="0"/>
              <a:t> </a:t>
            </a:r>
            <a:r>
              <a:rPr lang="en-IN" sz="1200" b="0" dirty="0"/>
              <a:t>sometimes is affected, too. As with any error, all incorrect account balances must be corrected.</a:t>
            </a:r>
            <a:r>
              <a:rPr lang="en-IN" sz="1200" b="0" baseline="0" dirty="0"/>
              <a:t> </a:t>
            </a:r>
            <a:r>
              <a:rPr lang="en-IN" sz="1200" b="0" dirty="0"/>
              <a:t>Because these errors affect income, one of the balances that will require correction is</a:t>
            </a:r>
            <a:r>
              <a:rPr lang="en-IN" sz="1200" b="0" baseline="0" dirty="0"/>
              <a:t> </a:t>
            </a:r>
            <a:r>
              <a:rPr lang="en-IN" sz="1200" b="0" dirty="0"/>
              <a:t>retained earnings. Complicating matters, income taxes often are affected by income errors.</a:t>
            </a:r>
            <a:r>
              <a:rPr lang="en-IN" sz="1200" b="0" baseline="0" dirty="0"/>
              <a:t> </a:t>
            </a:r>
            <a:r>
              <a:rPr lang="en-IN" sz="1200" b="0" dirty="0"/>
              <a:t>In those cases, amended tax returns are prepared either to pay additional taxes or to claim a</a:t>
            </a:r>
            <a:r>
              <a:rPr lang="en-IN" sz="1200" b="0" baseline="0" dirty="0"/>
              <a:t> </a:t>
            </a:r>
            <a:r>
              <a:rPr lang="en-IN" sz="1200" b="0" dirty="0"/>
              <a:t>tax refund for taxes overpaid.</a:t>
            </a:r>
            <a:endParaRPr lang="en-US" sz="12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76</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77</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dirty="0"/>
              <a:t>Illustration 20–17 Error</a:t>
            </a:r>
            <a:r>
              <a:rPr lang="en-IN" sz="1200" b="0" baseline="0" dirty="0"/>
              <a:t> Affecting Net Income: Recording an Asset as an Expense</a:t>
            </a:r>
            <a:endParaRPr lang="en-IN" sz="1200" b="0" dirty="0"/>
          </a:p>
          <a:p>
            <a:endParaRPr lang="en-IN" sz="1200" b="0" dirty="0"/>
          </a:p>
          <a:p>
            <a:r>
              <a:rPr lang="en-IN" sz="1200" b="0" dirty="0"/>
              <a:t>In the illustration (except as indicated), we ignore the tax effects of the errors and their</a:t>
            </a:r>
            <a:r>
              <a:rPr lang="en-IN" sz="1200" b="0" baseline="0" dirty="0"/>
              <a:t> </a:t>
            </a:r>
            <a:r>
              <a:rPr lang="en-IN" sz="1200" b="0" dirty="0"/>
              <a:t>correction to allow us to focus on the errors themselves rather than their tax aspects. </a:t>
            </a:r>
          </a:p>
          <a:p>
            <a:endParaRPr lang="en-IN" sz="1200" b="0" dirty="0"/>
          </a:p>
          <a:p>
            <a:r>
              <a:rPr lang="en-IN" sz="1200" b="0" dirty="0"/>
              <a:t>In 2018, internal auditors discovered that Seidman Distribution, Inc., had debited an expense account for the $7 million cost of sorting equipment purchased at the beginning of 2016. The equipment’s useful life was expected to be five years with no residual</a:t>
            </a:r>
            <a:r>
              <a:rPr lang="en-IN" sz="1200" b="0" baseline="0" dirty="0"/>
              <a:t> value. Straight-line depreciation is used by Seidman.</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Sometimes, the analysis is easier if</a:t>
            </a:r>
            <a:r>
              <a:rPr lang="en-IN" sz="1200" b="0" baseline="0" dirty="0"/>
              <a:t> you re-create the entries actually recorded incorrectly and those that would have been recorded if the error hadn’t occurred and then compare them. This analysis is described in this slide.</a:t>
            </a:r>
            <a:endParaRPr lang="en-IN" sz="1200" b="1" baseline="0" dirty="0"/>
          </a:p>
          <a:p>
            <a:endParaRPr lang="en-IN" sz="1200" b="0" baseline="0" dirty="0"/>
          </a:p>
          <a:p>
            <a:r>
              <a:rPr lang="en-IN" sz="1200" b="0" baseline="0" dirty="0"/>
              <a:t>During the two-year period, depreciation expense was understated by $2.8 million, but other expenses were overstated by $7 million, so net income during the period was understated by $4.2 million. This means retained earnings is currently understated by that amount.</a:t>
            </a:r>
          </a:p>
          <a:p>
            <a:endParaRPr lang="en-IN" sz="1200" b="0" baseline="0" dirty="0"/>
          </a:p>
          <a:p>
            <a:r>
              <a:rPr lang="en-IN" sz="1200" b="0" baseline="0" dirty="0"/>
              <a:t>Accumulated depreciation is understated by $2.8 million.</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78</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79</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80</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20–17 Error</a:t>
            </a:r>
            <a:r>
              <a:rPr lang="en-IN" sz="1200" b="0" baseline="0" dirty="0"/>
              <a:t> Affecting</a:t>
            </a:r>
            <a:r>
              <a:rPr lang="en-IN" sz="1200" b="0" dirty="0"/>
              <a:t> </a:t>
            </a:r>
            <a:r>
              <a:rPr lang="en-IN" sz="1200" b="0" baseline="0" dirty="0"/>
              <a:t>Net Income: Recording an Asset as an Expense (cont.)</a:t>
            </a:r>
            <a:endParaRPr lang="en-IN" sz="1200" b="0" dirty="0"/>
          </a:p>
          <a:p>
            <a:endParaRPr lang="en-IN" sz="1200" b="0" dirty="0"/>
          </a:p>
          <a:p>
            <a:r>
              <a:rPr lang="en-IN" sz="1200" b="0" dirty="0"/>
              <a:t>Step</a:t>
            </a:r>
            <a:r>
              <a:rPr lang="en-IN" sz="1200" b="0" baseline="0" dirty="0"/>
              <a:t> 1:</a:t>
            </a:r>
          </a:p>
          <a:p>
            <a:r>
              <a:rPr lang="en-IN" sz="1200" b="0" baseline="0" dirty="0"/>
              <a:t>A journal entry is posted to correct incorrect accounts. Equipment account is credited for $7 million, purchased at the beginning of the year. Since </a:t>
            </a:r>
            <a:r>
              <a:rPr lang="en-IN" sz="1200" b="0" i="0" u="none" strike="noStrike" kern="1200" baseline="0" dirty="0">
                <a:solidFill>
                  <a:schemeClr val="tx1"/>
                </a:solidFill>
                <a:latin typeface="+mn-lt"/>
                <a:ea typeface="+mn-ea"/>
                <a:cs typeface="+mn-cs"/>
              </a:rPr>
              <a:t>depreciation expense was understated by $2.8 million, Accumulated depreciation account is credited for $2.8 million, and the difference of $4.2 million (7.0 − 2.8) credited to Retained earnings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Step 2:</a:t>
            </a:r>
          </a:p>
          <a:p>
            <a:r>
              <a:rPr lang="en-IN" sz="1200" b="0" i="0" u="none" strike="noStrike" kern="1200" baseline="0" dirty="0">
                <a:solidFill>
                  <a:schemeClr val="tx1"/>
                </a:solidFill>
                <a:latin typeface="+mn-lt"/>
                <a:ea typeface="+mn-ea"/>
                <a:cs typeface="+mn-cs"/>
              </a:rPr>
              <a:t>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p>
          <a:p>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81</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dirty="0"/>
              <a:t>It would be nice to think that all accounting choices are made by management in the best</a:t>
            </a:r>
            <a:r>
              <a:rPr lang="en-IN" sz="1200" b="0" baseline="0" dirty="0"/>
              <a:t> </a:t>
            </a:r>
            <a:r>
              <a:rPr lang="en-IN" sz="1200" b="0" dirty="0"/>
              <a:t>interest of fair and consistent financial reporting. Unfortunately, other motives influence the</a:t>
            </a:r>
            <a:r>
              <a:rPr lang="en-IN" sz="1200" b="0" baseline="0" dirty="0"/>
              <a:t> </a:t>
            </a:r>
            <a:r>
              <a:rPr lang="en-IN" sz="1200" b="0" dirty="0"/>
              <a:t>choices among accounting methods and whether to change methods. It has been suggested</a:t>
            </a:r>
            <a:r>
              <a:rPr lang="en-IN" sz="1200" b="0" baseline="0" dirty="0"/>
              <a:t> </a:t>
            </a:r>
            <a:r>
              <a:rPr lang="en-IN" sz="1200" b="0" dirty="0"/>
              <a:t>that the effect of choices on management compensation, on existing debt agreements, and</a:t>
            </a:r>
            <a:r>
              <a:rPr lang="en-IN" sz="1200" b="0" baseline="0" dirty="0"/>
              <a:t> </a:t>
            </a:r>
            <a:r>
              <a:rPr lang="en-IN" sz="1200" b="0" dirty="0"/>
              <a:t>on union negotiations each can affect management’s selection of accounting methods. For</a:t>
            </a:r>
            <a:r>
              <a:rPr lang="en-IN" sz="1200" b="0" baseline="0" dirty="0"/>
              <a:t> </a:t>
            </a:r>
            <a:r>
              <a:rPr lang="en-IN" sz="1200" b="0" dirty="0"/>
              <a:t>instance, research has suggested that managers of companies with bonus plans are more</a:t>
            </a:r>
            <a:r>
              <a:rPr lang="en-IN" sz="1200" b="0" baseline="0" dirty="0"/>
              <a:t> </a:t>
            </a:r>
            <a:r>
              <a:rPr lang="en-IN" sz="1200" b="0" dirty="0"/>
              <a:t>likely to choose accounting methods that maximize their bonuses (often those that increase</a:t>
            </a:r>
            <a:r>
              <a:rPr lang="en-IN" sz="1200" b="0" baseline="0" dirty="0"/>
              <a:t> </a:t>
            </a:r>
            <a:r>
              <a:rPr lang="en-IN" sz="1200" b="0" dirty="0"/>
              <a:t>net income).</a:t>
            </a:r>
          </a:p>
          <a:p>
            <a:endParaRPr lang="en-IN" sz="1200" b="0" dirty="0"/>
          </a:p>
          <a:p>
            <a:r>
              <a:rPr lang="en-IN" sz="1200" b="0" dirty="0"/>
              <a:t>A financial analyst must be aware that different accounting methods used by different</a:t>
            </a:r>
            <a:r>
              <a:rPr lang="en-IN" sz="1200" b="0" baseline="0" dirty="0"/>
              <a:t> </a:t>
            </a:r>
            <a:r>
              <a:rPr lang="en-IN" sz="1200" b="0" dirty="0"/>
              <a:t>firms and by the same firm in different years complicate comparisons. Financial ratios, for</a:t>
            </a:r>
            <a:r>
              <a:rPr lang="en-IN" sz="1200" b="0" baseline="0" dirty="0"/>
              <a:t> </a:t>
            </a:r>
            <a:r>
              <a:rPr lang="en-IN" sz="1200" b="0" dirty="0"/>
              <a:t>example, will differ when different accounting methods are used, even when there are no</a:t>
            </a:r>
            <a:r>
              <a:rPr lang="en-IN" sz="1200" b="0" baseline="0" dirty="0"/>
              <a:t> </a:t>
            </a:r>
            <a:r>
              <a:rPr lang="en-IN" sz="1200" b="0" dirty="0"/>
              <a:t>differences in attributes being compared.</a:t>
            </a:r>
          </a:p>
          <a:p>
            <a:endParaRPr lang="en-IN" sz="1200" b="0" dirty="0"/>
          </a:p>
          <a:p>
            <a:r>
              <a:rPr lang="en-IN" sz="1200" b="0" i="0" u="none" strike="noStrike" kern="1200" baseline="0" dirty="0">
                <a:solidFill>
                  <a:schemeClr val="tx1"/>
                </a:solidFill>
                <a:latin typeface="+mn-lt"/>
                <a:ea typeface="+mn-ea"/>
                <a:cs typeface="+mn-cs"/>
              </a:rPr>
              <a:t>Investors and creditors also should be alert to instances in which companies change accounting methods. They must consider not only the effect on comparability but also possible hidden motivations for making the changes. Are managers trying to compensate for a downturn in actual performance with a switch to methods that artificially inflate reported earnings? Is the firm in danger of violating debt covenants or other contractual agreements regarding financial position? Are executive compensation plans tied to reported performance measures? Fortunately, the nature and effect of changes are reported in the financial statements. Although a justification for a change is provided by management, analysts should be wary of accepting the reported justification at face value without considering a </a:t>
            </a:r>
            <a:r>
              <a:rPr lang="en-US" sz="1200" b="0" i="0" u="none" strike="noStrike" kern="1200" baseline="0" dirty="0">
                <a:solidFill>
                  <a:schemeClr val="tx1"/>
                </a:solidFill>
                <a:latin typeface="+mn-lt"/>
                <a:ea typeface="+mn-ea"/>
                <a:cs typeface="+mn-cs"/>
              </a:rPr>
              <a:t>possible hidden agenda.</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a:t>Illustration 20–17 Error</a:t>
            </a:r>
            <a:r>
              <a:rPr lang="en-IN" sz="1200" b="0" baseline="0" dirty="0"/>
              <a:t> Affecting</a:t>
            </a:r>
            <a:r>
              <a:rPr lang="en-IN" sz="1200" b="0" dirty="0"/>
              <a:t> </a:t>
            </a:r>
            <a:r>
              <a:rPr lang="en-IN" sz="1200" b="0" baseline="0" dirty="0"/>
              <a:t>Net Income: Recording an Asset as an Expense (cont.)</a:t>
            </a:r>
            <a:endParaRPr lang="en-IN" sz="1200" b="0" dirty="0"/>
          </a:p>
          <a:p>
            <a:endParaRPr lang="en-IN" sz="1200" b="0" dirty="0"/>
          </a:p>
          <a:p>
            <a:r>
              <a:rPr lang="en-IN" sz="1200" b="0" dirty="0"/>
              <a:t>Step</a:t>
            </a:r>
            <a:r>
              <a:rPr lang="en-IN" sz="1200" b="0" baseline="0" dirty="0"/>
              <a:t> 1:</a:t>
            </a:r>
          </a:p>
          <a:p>
            <a:r>
              <a:rPr lang="en-IN" sz="1200" b="0" baseline="0" dirty="0"/>
              <a:t>A journal entry is posted to correct incorrect accounts. Equipment account is credited for $7 million, purchased at the beginning of the year. Since </a:t>
            </a:r>
            <a:r>
              <a:rPr lang="en-IN" sz="1200" b="0" i="0" u="none" strike="noStrike" kern="1200" baseline="0" dirty="0">
                <a:solidFill>
                  <a:schemeClr val="tx1"/>
                </a:solidFill>
                <a:latin typeface="+mn-lt"/>
                <a:ea typeface="+mn-ea"/>
                <a:cs typeface="+mn-cs"/>
              </a:rPr>
              <a:t>depreciation expense was understated by $2.8 million, Accumulated depreciation account is credited for $2.8 million, and the difference of $4.2 million (7.0 − 2.8) credited to Retained earnings account.</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Step 2:</a:t>
            </a:r>
          </a:p>
          <a:p>
            <a:r>
              <a:rPr lang="en-IN" sz="1200" b="0" i="0" u="none" strike="noStrike" kern="1200" baseline="0" dirty="0">
                <a:solidFill>
                  <a:schemeClr val="tx1"/>
                </a:solidFill>
                <a:latin typeface="+mn-lt"/>
                <a:ea typeface="+mn-ea"/>
                <a:cs typeface="+mn-cs"/>
              </a:rPr>
              <a:t>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p>
          <a:p>
            <a:endParaRPr lang="en-US" sz="1200" b="1"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82</a:t>
            </a:fld>
            <a:endParaRPr lang="en-IN" dirty="0"/>
          </a:p>
        </p:txBody>
      </p:sp>
    </p:spTree>
    <p:extLst>
      <p:ext uri="{BB962C8B-B14F-4D97-AF65-F5344CB8AC3E}">
        <p14:creationId xmlns:p14="http://schemas.microsoft.com/office/powerpoint/2010/main" val="28956032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The effect of most errors is different, depending on </a:t>
            </a:r>
            <a:r>
              <a:rPr lang="en-IN" sz="1200" b="0" i="1" u="none" strike="noStrike" kern="1200" baseline="0" dirty="0">
                <a:solidFill>
                  <a:schemeClr val="tx1"/>
                </a:solidFill>
                <a:latin typeface="+mn-lt"/>
                <a:ea typeface="+mn-ea"/>
                <a:cs typeface="+mn-cs"/>
              </a:rPr>
              <a:t>when</a:t>
            </a:r>
            <a:r>
              <a:rPr lang="en-IN" sz="1200" b="0" i="0" u="none" strike="noStrike" kern="1200" baseline="0" dirty="0">
                <a:solidFill>
                  <a:schemeClr val="tx1"/>
                </a:solidFill>
                <a:latin typeface="+mn-lt"/>
                <a:ea typeface="+mn-ea"/>
                <a:cs typeface="+mn-cs"/>
              </a:rPr>
              <a:t> the error is discovered. For example, if the error in the illustration is not discovered until 2019, rather than 2018, accumulated depreciation would be understated by another $1.4 million, or a total of $4.2 million.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If not discovered until 2021 or after, no correcting entry at all would be needed. By then, the sum of the omitted depreciation amounts ($1.4 million × 5 years) would equal the expense incorrectly recorded in 2016 ($7 million), so the retained earnings balance would be the same as if the error never had occurred. Also, the asset may have been disposed of—if the useful life estimate was correct—so neither the equipment nor accumulated depreciation would need to be recorded. Of course, any statements of prior years that were affected and are reported again in comparative statements still would be restated, and a disclosure note would describe the error.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Most errors, in fact, eventually self-correct. An example of an uncommon instance in which an error never self-corrects would be an expense account debited for the cost of land. Because land doesn’t depreciate, the error would continue until the land is sold.</a:t>
            </a:r>
            <a:endParaRPr lang="en-US" sz="1200" b="0" i="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83</a:t>
            </a:fld>
            <a:endParaRPr lang="en-IN" dirty="0"/>
          </a:p>
        </p:txBody>
      </p:sp>
    </p:spTree>
    <p:extLst>
      <p:ext uri="{BB962C8B-B14F-4D97-AF65-F5344CB8AC3E}">
        <p14:creationId xmlns:p14="http://schemas.microsoft.com/office/powerpoint/2010/main" val="10731096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Illustration 20–18 Error Affecting Net Income: Inventory Misstated</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Some errors correct themselves the following year. For instance, if a company’s ending inventory is incorrectly counted or otherwise misstated, the income statement would be in error for the year of the error and the following year, but the balance sheet would be incorrect only for the year the error occurs. After that, all account balances will be correct. This is demonstrated in the illustration.</a:t>
            </a:r>
          </a:p>
          <a:p>
            <a:endParaRPr lang="en-IN"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Even errors that eventually correct themselves cause financial statements to be misstated in the meantime. </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86</a:t>
            </a:fld>
            <a:endParaRPr lang="en-IN" dirty="0"/>
          </a:p>
        </p:txBody>
      </p:sp>
    </p:spTree>
    <p:extLst>
      <p:ext uri="{BB962C8B-B14F-4D97-AF65-F5344CB8AC3E}">
        <p14:creationId xmlns:p14="http://schemas.microsoft.com/office/powerpoint/2010/main" val="148044608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20–18 Error Affecting Net Income: Inventory Misstated (continued)</a:t>
            </a:r>
            <a:endParaRPr lang="en-US" sz="1200" b="1"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When analyzing inventory errors or other errors that affect cost of goods sold, you may find it helpful to visualize the determination of cost of goods sold, net income, and retained earnings. 	</a:t>
            </a:r>
          </a:p>
          <a:p>
            <a:endParaRPr lang="en-IN" sz="1200" b="0" dirty="0"/>
          </a:p>
          <a:p>
            <a:r>
              <a:rPr lang="en-IN" sz="1200" b="0" dirty="0"/>
              <a:t>Step</a:t>
            </a:r>
            <a:r>
              <a:rPr lang="en-IN" sz="1200" b="0" baseline="0" dirty="0"/>
              <a:t> 1:</a:t>
            </a:r>
          </a:p>
          <a:p>
            <a:r>
              <a:rPr lang="en-IN" sz="1200" b="0" baseline="0" dirty="0"/>
              <a:t>A journal entry is posted to correct incorrect accounts. </a:t>
            </a:r>
            <a:endParaRPr lang="en-IN"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87</a:t>
            </a:fld>
            <a:endParaRPr lang="en-IN" dirty="0"/>
          </a:p>
        </p:txBody>
      </p:sp>
    </p:spTree>
    <p:extLst>
      <p:ext uri="{BB962C8B-B14F-4D97-AF65-F5344CB8AC3E}">
        <p14:creationId xmlns:p14="http://schemas.microsoft.com/office/powerpoint/2010/main" val="156085777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20–18 Error Affecting Net Income: Inventory Misstated (cont. 2)</a:t>
            </a:r>
            <a:endParaRPr lang="en-US" sz="1200" b="1" i="0" u="none" strike="noStrike" kern="1200" baseline="0" dirty="0">
              <a:solidFill>
                <a:schemeClr val="tx1"/>
              </a:solidFill>
              <a:latin typeface="+mn-lt"/>
              <a:ea typeface="+mn-ea"/>
              <a:cs typeface="+mn-cs"/>
            </a:endParaRPr>
          </a:p>
          <a:p>
            <a:endParaRPr lang="en-US" sz="1200" b="0" dirty="0"/>
          </a:p>
          <a:p>
            <a:r>
              <a:rPr lang="en-US" sz="1200" b="0" dirty="0"/>
              <a:t>Step</a:t>
            </a:r>
            <a:r>
              <a:rPr lang="en-US" sz="1200" b="0" baseline="0" dirty="0"/>
              <a:t> 2:</a:t>
            </a:r>
          </a:p>
          <a:p>
            <a:r>
              <a:rPr lang="en-US" sz="1200" b="0" i="0" u="none" strike="noStrike" kern="1200" baseline="0" dirty="0">
                <a:solidFill>
                  <a:schemeClr val="tx1"/>
                </a:solidFill>
                <a:latin typeface="+mn-lt"/>
                <a:ea typeface="+mn-ea"/>
                <a:cs typeface="+mn-cs"/>
              </a:rPr>
              <a:t>If the error is discovered in 2017, the 2016 financial statements that were incorrect as a result of the error are retrospectively restated to reflect the correct inventory amounts, cost of goods sold, and retained earnings when those statements are reported again for comparative purposes in the 2017 annual report. If the error is discovered in 2018, the 2017 financial statements also are retrospectively restated to reflect the correct inventory amounts and cost of goods sold (retained earnings would not require adjustment), even though no correcting entry would be needed at that point. </a:t>
            </a:r>
            <a:endParaRPr lang="en-US" sz="1200" b="0" baseline="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88</a:t>
            </a:fld>
            <a:endParaRPr lang="en-IN" dirty="0"/>
          </a:p>
        </p:txBody>
      </p:sp>
    </p:spTree>
    <p:extLst>
      <p:ext uri="{BB962C8B-B14F-4D97-AF65-F5344CB8AC3E}">
        <p14:creationId xmlns:p14="http://schemas.microsoft.com/office/powerpoint/2010/main" val="287605296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kern="1200" baseline="0" dirty="0">
                <a:solidFill>
                  <a:schemeClr val="tx1"/>
                </a:solidFill>
                <a:latin typeface="+mn-lt"/>
                <a:ea typeface="+mn-ea"/>
                <a:cs typeface="+mn-cs"/>
              </a:rPr>
              <a:t>Illustration 20–18 Error Affecting Net Income: Inventory Misstated (cont. 3)</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3:</a:t>
            </a:r>
          </a:p>
          <a:p>
            <a:r>
              <a:rPr lang="en-US" sz="1200" b="0" i="0" u="none" strike="noStrike" kern="1200" baseline="0" dirty="0">
                <a:solidFill>
                  <a:schemeClr val="tx1"/>
                </a:solidFill>
                <a:latin typeface="+mn-lt"/>
                <a:ea typeface="+mn-ea"/>
                <a:cs typeface="+mn-cs"/>
              </a:rPr>
              <a:t>Because retained earnings is one of the accounts incorrect if the error is discovered in 2017, the correction to that account is reported as a prior period adjustment to the 2017 beginning retained earnings balance in Overseas’ statement of shareholders’ equity. Of course, no prior period adjustment is needed if the error isn’t discovered until 2019 or later.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Step 4:</a:t>
            </a:r>
          </a:p>
          <a:p>
            <a:r>
              <a:rPr lang="en-US" sz="1200" b="0" i="0" u="none" strike="noStrike" kern="1200" baseline="0" dirty="0">
                <a:solidFill>
                  <a:schemeClr val="tx1"/>
                </a:solidFill>
                <a:latin typeface="+mn-lt"/>
                <a:ea typeface="+mn-ea"/>
                <a:cs typeface="+mn-cs"/>
              </a:rPr>
              <a:t>Also, a disclosure note in Overseas’ annual report should describe the nature of the error and the impact of its correction on each year’s net income (understated by $1 million in 2016, overstated by $1 million in 2017), income from continuing operations (same as net income), and earnings per share.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89</a:t>
            </a:fld>
            <a:endParaRPr lang="en-IN" dirty="0"/>
          </a:p>
        </p:txBody>
      </p:sp>
    </p:spTree>
    <p:extLst>
      <p:ext uri="{BB962C8B-B14F-4D97-AF65-F5344CB8AC3E}">
        <p14:creationId xmlns:p14="http://schemas.microsoft.com/office/powerpoint/2010/main" val="13565199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20–19 Error Affecting Net Income: Failure to Record Sales Revenue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Other error corrections that benefit from a similar analysis are the overstatement of ending inventory, the overstatement or understatement of beginning inventory, and errors in recording merchandise purchases (or returns). </a:t>
            </a:r>
          </a:p>
          <a:p>
            <a:endParaRPr lang="en-US" sz="1200" kern="1200" dirty="0">
              <a:solidFill>
                <a:schemeClr val="tx1"/>
              </a:solidFill>
              <a:latin typeface="+mn-lt"/>
              <a:ea typeface="+mn-ea"/>
              <a:cs typeface="+mn-cs"/>
            </a:endParaRPr>
          </a:p>
          <a:p>
            <a:r>
              <a:rPr lang="en-IN" sz="1200" dirty="0"/>
              <a:t>An error also would occur if a revenue or an expense is recorded in the</a:t>
            </a:r>
            <a:r>
              <a:rPr lang="en-IN" sz="1200" baseline="0" dirty="0"/>
              <a:t> </a:t>
            </a:r>
            <a:r>
              <a:rPr lang="en-IN" sz="1200" dirty="0"/>
              <a:t>wrong accounting</a:t>
            </a:r>
            <a:r>
              <a:rPr lang="en-IN" sz="1200" baseline="0" dirty="0"/>
              <a:t> </a:t>
            </a:r>
            <a:r>
              <a:rPr lang="en-IN" sz="1200" dirty="0"/>
              <a:t>period. The illustration offers an example. </a:t>
            </a:r>
          </a:p>
          <a:p>
            <a:endParaRPr lang="en-IN" sz="1200" dirty="0"/>
          </a:p>
          <a:p>
            <a:r>
              <a:rPr lang="en-IN" sz="1200" dirty="0"/>
              <a:t>First,</a:t>
            </a:r>
            <a:r>
              <a:rPr lang="en-IN" sz="1200" baseline="0" dirty="0"/>
              <a:t> an analysis is made as given in the illustration. 2015 sales revenue was incorrectly recorded in 2016, so 2015 net income was understated. Retained earnings is currently understated in 2016. 2016 sales revenue is overstated. Note: </a:t>
            </a:r>
            <a:r>
              <a:rPr lang="en-IN" sz="1200" b="0" i="0" u="none" strike="noStrike" baseline="0" dirty="0"/>
              <a:t>If the sales revenue had not been recorded at all, the correcting entry would include a debit to accounts receivable rather than sales revenue.</a:t>
            </a: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91</a:t>
            </a:fld>
            <a:endParaRPr lang="en-IN" dirty="0"/>
          </a:p>
        </p:txBody>
      </p:sp>
    </p:spTree>
    <p:extLst>
      <p:ext uri="{BB962C8B-B14F-4D97-AF65-F5344CB8AC3E}">
        <p14:creationId xmlns:p14="http://schemas.microsoft.com/office/powerpoint/2010/main" val="369833207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Illustration</a:t>
            </a:r>
            <a:r>
              <a:rPr lang="en-US" sz="1200" kern="1200" baseline="0" dirty="0">
                <a:solidFill>
                  <a:schemeClr val="tx1"/>
                </a:solidFill>
                <a:latin typeface="+mn-lt"/>
                <a:ea typeface="+mn-ea"/>
                <a:cs typeface="+mn-cs"/>
              </a:rPr>
              <a:t> 20–19 Error Affecting Net Income: Failure to Record Sales Revenue (continued)</a:t>
            </a:r>
            <a:endParaRPr lang="en-US" sz="1200" kern="1200" dirty="0">
              <a:solidFill>
                <a:schemeClr val="tx1"/>
              </a:solidFill>
              <a:latin typeface="+mn-lt"/>
              <a:ea typeface="+mn-ea"/>
              <a:cs typeface="+mn-cs"/>
            </a:endParaRPr>
          </a:p>
          <a:p>
            <a:endParaRPr lang="en-US" sz="1200" b="0" dirty="0"/>
          </a:p>
          <a:p>
            <a:r>
              <a:rPr lang="en-US" sz="1200" b="0" dirty="0"/>
              <a:t>Step</a:t>
            </a:r>
            <a:r>
              <a:rPr lang="en-US" sz="1200" b="0" baseline="0" dirty="0"/>
              <a:t> 1:</a:t>
            </a:r>
          </a:p>
          <a:p>
            <a:r>
              <a:rPr lang="en-US" sz="1200" b="0" baseline="0" dirty="0"/>
              <a:t>A journal entry is posted to correct incorrect accounts. Since </a:t>
            </a:r>
            <a:r>
              <a:rPr lang="en-IN" sz="1200" b="0" baseline="0" dirty="0"/>
              <a:t>2017 sales revenue was incorrectly recorded in 2018 leading to the understatement in 2018, Sales revenue account is debited and Retained earnings account is credited for $3,000.</a:t>
            </a:r>
          </a:p>
          <a:p>
            <a:endParaRPr lang="en-IN"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t>Step</a:t>
            </a:r>
            <a:r>
              <a:rPr lang="en-US" sz="1200" b="0" baseline="0" dirty="0"/>
              <a:t> 2:</a:t>
            </a:r>
          </a:p>
          <a:p>
            <a:pPr marL="0" marR="0" indent="0" algn="l" defTabSz="914400" rtl="0" eaLnBrk="1" fontAlgn="auto" latinLnBrk="0" hangingPunct="1">
              <a:lnSpc>
                <a:spcPct val="100000"/>
              </a:lnSpc>
              <a:spcBef>
                <a:spcPts val="0"/>
              </a:spcBef>
              <a:spcAft>
                <a:spcPts val="0"/>
              </a:spcAft>
              <a:buClrTx/>
              <a:buSzTx/>
              <a:buFontTx/>
              <a:buNone/>
              <a:tabLst/>
              <a:defRPr/>
            </a:pPr>
            <a:r>
              <a:rPr lang="en-IN" sz="1200" b="0" dirty="0"/>
              <a:t>The 2017 financial statements that were incorrect as a result of the error are retroactively restated to reflect the correct amount of sales revenue and accounts receivable when those statements are reported again for comparative purposes in the 2018 annual report.</a:t>
            </a:r>
            <a:endParaRPr lang="en-US" sz="1200" b="0" dirty="0"/>
          </a:p>
          <a:p>
            <a:endParaRPr lang="en-US" sz="1200" b="0"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93</a:t>
            </a:fld>
            <a:endParaRPr lang="en-IN" dirty="0"/>
          </a:p>
        </p:txBody>
      </p:sp>
    </p:spTree>
    <p:extLst>
      <p:ext uri="{BB962C8B-B14F-4D97-AF65-F5344CB8AC3E}">
        <p14:creationId xmlns:p14="http://schemas.microsoft.com/office/powerpoint/2010/main" val="42607749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Step</a:t>
            </a:r>
            <a:r>
              <a:rPr lang="en-US" sz="1200" b="0" baseline="0" dirty="0"/>
              <a:t> 3:</a:t>
            </a:r>
          </a:p>
          <a:p>
            <a:r>
              <a:rPr lang="en-IN" sz="1200" b="0" baseline="0" dirty="0"/>
              <a:t>Because retained earnings is one of the accounts incorrect as a result of the error, the correction to that account is reported as a prior period adjustment to the 2018 beginning retained earnings balance in General Paper’s comparative statements of shareholders’ equity.</a:t>
            </a:r>
            <a:endParaRPr lang="en-US" sz="1200" b="0" baseline="0" dirty="0"/>
          </a:p>
          <a:p>
            <a:endParaRPr lang="en-US" sz="1200" b="0" baseline="0" dirty="0"/>
          </a:p>
          <a:p>
            <a:r>
              <a:rPr lang="en-US" sz="1200" b="0" baseline="0" dirty="0"/>
              <a:t>Step 4:</a:t>
            </a:r>
          </a:p>
          <a:p>
            <a:r>
              <a:rPr lang="en-US" sz="1200" b="0" i="0" u="none" strike="noStrike" kern="1200" baseline="0" dirty="0">
                <a:solidFill>
                  <a:schemeClr val="tx1"/>
                </a:solidFill>
                <a:latin typeface="+mn-lt"/>
                <a:ea typeface="+mn-ea"/>
                <a:cs typeface="+mn-cs"/>
              </a:rPr>
              <a:t>Also, a disclosure note in General Paper’s 2018 annual report should describe the nature of the error and the impact of its correction on each year’s net income ($3,000 in 2017), income from continuing operations ($3,000 in 2017), and earnings per share. </a:t>
            </a:r>
            <a:endParaRPr lang="en-IN" sz="1200" b="1"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94</a:t>
            </a:fld>
            <a:endParaRPr lang="en-IN" dirty="0"/>
          </a:p>
        </p:txBody>
      </p:sp>
    </p:spTree>
    <p:extLst>
      <p:ext uri="{BB962C8B-B14F-4D97-AF65-F5344CB8AC3E}">
        <p14:creationId xmlns:p14="http://schemas.microsoft.com/office/powerpoint/2010/main" val="266025730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Step</a:t>
            </a:r>
            <a:r>
              <a:rPr lang="en-US" sz="1200" b="0" baseline="0" dirty="0"/>
              <a:t> 3:</a:t>
            </a:r>
          </a:p>
          <a:p>
            <a:r>
              <a:rPr lang="en-IN" sz="1200" b="0" baseline="0" dirty="0"/>
              <a:t>Because retained earnings is one of the accounts incorrect as a result of the error, the correction to that account is reported as a prior period adjustment to the 2018 beginning retained earnings balance in General Paper’s comparative statements of shareholders’ equity.</a:t>
            </a:r>
            <a:endParaRPr lang="en-US" sz="1200" b="0" baseline="0" dirty="0"/>
          </a:p>
          <a:p>
            <a:endParaRPr lang="en-US" sz="1200" b="0" baseline="0" dirty="0"/>
          </a:p>
          <a:p>
            <a:r>
              <a:rPr lang="en-US" sz="1200" b="0" baseline="0" dirty="0"/>
              <a:t>Step 4:</a:t>
            </a:r>
          </a:p>
          <a:p>
            <a:r>
              <a:rPr lang="en-US" sz="1200" b="0" i="0" u="none" strike="noStrike" kern="1200" baseline="0" dirty="0">
                <a:solidFill>
                  <a:schemeClr val="tx1"/>
                </a:solidFill>
                <a:latin typeface="+mn-lt"/>
                <a:ea typeface="+mn-ea"/>
                <a:cs typeface="+mn-cs"/>
              </a:rPr>
              <a:t>Also, a disclosure note in General Paper’s 2018 annual report should describe the nature of the error and the impact of its correction on each year’s net income ($3,000 in 2017), income from continuing operations ($3,000 in 2017), and earnings per share. </a:t>
            </a:r>
            <a:endParaRPr lang="en-IN" sz="1200" b="1"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95</a:t>
            </a:fld>
            <a:endParaRPr lang="en-IN" dirty="0"/>
          </a:p>
        </p:txBody>
      </p:sp>
    </p:spTree>
    <p:extLst>
      <p:ext uri="{BB962C8B-B14F-4D97-AF65-F5344CB8AC3E}">
        <p14:creationId xmlns:p14="http://schemas.microsoft.com/office/powerpoint/2010/main" val="3121746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a:t>
            </a:fld>
            <a:endParaRPr lang="en-IN" dirty="0"/>
          </a:p>
        </p:txBody>
      </p:sp>
    </p:spTree>
    <p:extLst>
      <p:ext uri="{BB962C8B-B14F-4D97-AF65-F5344CB8AC3E}">
        <p14:creationId xmlns:p14="http://schemas.microsoft.com/office/powerpoint/2010/main" val="1509162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96</a:t>
            </a:fld>
            <a:endParaRPr lang="en-IN" dirty="0"/>
          </a:p>
        </p:txBody>
      </p:sp>
    </p:spTree>
    <p:extLst>
      <p:ext uri="{BB962C8B-B14F-4D97-AF65-F5344CB8AC3E}">
        <p14:creationId xmlns:p14="http://schemas.microsoft.com/office/powerpoint/2010/main" val="31217465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97</a:t>
            </a:fld>
            <a:endParaRPr lang="en-IN" dirty="0"/>
          </a:p>
        </p:txBody>
      </p:sp>
    </p:spTree>
    <p:extLst>
      <p:ext uri="{BB962C8B-B14F-4D97-AF65-F5344CB8AC3E}">
        <p14:creationId xmlns:p14="http://schemas.microsoft.com/office/powerpoint/2010/main" val="312174651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99</a:t>
            </a:fld>
            <a:endParaRPr lang="en-IN" dirty="0"/>
          </a:p>
        </p:txBody>
      </p:sp>
    </p:spTree>
    <p:extLst>
      <p:ext uri="{BB962C8B-B14F-4D97-AF65-F5344CB8AC3E}">
        <p14:creationId xmlns:p14="http://schemas.microsoft.com/office/powerpoint/2010/main" val="31217465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i="0" u="none" strike="noStrike" kern="1200" baseline="0" dirty="0">
                <a:solidFill>
                  <a:schemeClr val="tx1"/>
                </a:solidFill>
                <a:latin typeface="+mn-lt"/>
                <a:ea typeface="+mn-ea"/>
                <a:cs typeface="+mn-cs"/>
              </a:rPr>
              <a:t>Accounting Changes and Error Corrections. </a:t>
            </a:r>
            <a:r>
              <a:rPr lang="en-US" sz="1200" b="0" i="0" u="none" strike="noStrike" kern="1200" baseline="0" dirty="0">
                <a:solidFill>
                  <a:schemeClr val="tx1"/>
                </a:solidFill>
                <a:latin typeface="+mn-lt"/>
                <a:ea typeface="+mn-ea"/>
                <a:cs typeface="+mn-cs"/>
              </a:rPr>
              <a:t>U.S. GAAP and International standards are largely converged regarding accounting changes and error corrections, but one difference concerns error corrections. When correcting errors in previously issued financial statements, IFRS (</a:t>
            </a:r>
            <a:r>
              <a:rPr lang="en-US" sz="1200" b="0" i="1" u="none" strike="noStrike" kern="1200" baseline="0" dirty="0">
                <a:solidFill>
                  <a:schemeClr val="tx1"/>
                </a:solidFill>
                <a:latin typeface="+mn-lt"/>
                <a:ea typeface="+mn-ea"/>
                <a:cs typeface="+mn-cs"/>
              </a:rPr>
              <a:t>IAS No. 8</a:t>
            </a:r>
            <a:r>
              <a:rPr lang="en-US" sz="1200" b="0" i="0" u="none" strike="noStrike" kern="1200" baseline="0" dirty="0">
                <a:solidFill>
                  <a:schemeClr val="tx1"/>
                </a:solidFill>
                <a:latin typeface="+mn-lt"/>
                <a:ea typeface="+mn-ea"/>
                <a:cs typeface="+mn-cs"/>
              </a:rPr>
              <a:t>) permits the effect of the error to be reported in the current period if it’s not considered practicable to report it retrospectively, as is required by U.S. GAAP.</a:t>
            </a:r>
            <a:endParaRPr lang="en-US" sz="1200" b="0" i="0" baseline="0" dirty="0"/>
          </a:p>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100</a:t>
            </a:fld>
            <a:endParaRPr lang="en-IN" dirty="0"/>
          </a:p>
        </p:txBody>
      </p:sp>
    </p:spTree>
    <p:extLst>
      <p:ext uri="{BB962C8B-B14F-4D97-AF65-F5344CB8AC3E}">
        <p14:creationId xmlns:p14="http://schemas.microsoft.com/office/powerpoint/2010/main" val="31217465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CB2D331-82EA-48E0-910E-15F90698289F}" type="slidenum">
              <a:rPr lang="en-IN" smtClean="0"/>
              <a:pPr>
                <a:defRPr/>
              </a:pPr>
              <a:t>101</a:t>
            </a:fld>
            <a:endParaRPr lang="en-IN" dirty="0"/>
          </a:p>
        </p:txBody>
      </p:sp>
    </p:spTree>
    <p:extLst>
      <p:ext uri="{BB962C8B-B14F-4D97-AF65-F5344CB8AC3E}">
        <p14:creationId xmlns:p14="http://schemas.microsoft.com/office/powerpoint/2010/main" val="3121746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222256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6" name="Slide Number Placeholder 5"/>
          <p:cNvSpPr txBox="1">
            <a:spLocks/>
          </p:cNvSpPr>
          <p:nvPr userDrawn="1"/>
        </p:nvSpPr>
        <p:spPr>
          <a:xfrm>
            <a:off x="8308430" y="6132778"/>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 Placeholder 3"/>
          <p:cNvSpPr txBox="1">
            <a:spLocks/>
          </p:cNvSpPr>
          <p:nvPr userDrawn="1"/>
        </p:nvSpPr>
        <p:spPr>
          <a:xfrm>
            <a:off x="504496" y="6306209"/>
            <a:ext cx="8292662" cy="61485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3158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a:t>
            </a:r>
          </a:p>
        </p:txBody>
      </p:sp>
    </p:spTree>
    <p:extLst>
      <p:ext uri="{BB962C8B-B14F-4D97-AF65-F5344CB8AC3E}">
        <p14:creationId xmlns:p14="http://schemas.microsoft.com/office/powerpoint/2010/main" val="416420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352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4" name="Text Placeholder 3"/>
          <p:cNvSpPr txBox="1">
            <a:spLocks/>
          </p:cNvSpPr>
          <p:nvPr userDrawn="1"/>
        </p:nvSpPr>
        <p:spPr>
          <a:xfrm>
            <a:off x="1192802" y="6248400"/>
            <a:ext cx="6835582" cy="6096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rPr>
              <a:t>© McGraw-Hill Education. All rights reserved. Authorized only for instructor use in the classroom. No reproduction or further distribution permitted without the prior written consent of McGraw-Hill Education.</a:t>
            </a:r>
          </a:p>
        </p:txBody>
      </p:sp>
      <p:sp>
        <p:nvSpPr>
          <p:cNvPr id="6"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20-</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80904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1622" y="-3175"/>
            <a:ext cx="4572378" cy="384175"/>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1"/>
          </p:nvPr>
        </p:nvSpPr>
        <p:spPr>
          <a:xfrm>
            <a:off x="914400" y="3124200"/>
            <a:ext cx="7315200" cy="1371600"/>
          </a:xfrm>
        </p:spPr>
        <p:txBody>
          <a:bodyPr vert="horz" lIns="91440" tIns="45720" rIns="91440" bIns="45720" rtlCol="0">
            <a:noAutofit/>
          </a:bodyPr>
          <a:lstStyle>
            <a:lvl1pPr>
              <a:defRPr lang="en-US" sz="2600" dirty="0" smtClean="0">
                <a:latin typeface="Verdana" panose="020B0604030504040204" pitchFamily="34" charset="0"/>
                <a:ea typeface="Verdana" panose="020B0604030504040204" pitchFamily="34" charset="0"/>
                <a:cs typeface="Verdana" panose="020B0604030504040204" pitchFamily="34" charset="0"/>
              </a:defRPr>
            </a:lvl1pPr>
            <a:lvl2pPr>
              <a:defRPr lang="en-US" sz="2400" dirty="0" smtClean="0">
                <a:latin typeface="Verdana" panose="020B0604030504040204" pitchFamily="34" charset="0"/>
                <a:ea typeface="Verdana" panose="020B0604030504040204" pitchFamily="34" charset="0"/>
                <a:cs typeface="Verdana" panose="020B0604030504040204" pitchFamily="34" charset="0"/>
              </a:defRPr>
            </a:lvl2pPr>
            <a:lvl3pPr>
              <a:defRPr lang="en-US" sz="2200"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sz="1800" dirty="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716190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2" name="Title 1"/>
          <p:cNvSpPr>
            <a:spLocks noGrp="1"/>
          </p:cNvSpPr>
          <p:nvPr>
            <p:ph type="title"/>
          </p:nvPr>
        </p:nvSpPr>
        <p:spPr>
          <a:xfrm>
            <a:off x="685800" y="2819400"/>
            <a:ext cx="8229600" cy="1143000"/>
          </a:xfrm>
        </p:spPr>
        <p:txBody>
          <a:bodyPr/>
          <a:lstStyle/>
          <a:p>
            <a:r>
              <a:rPr lang="en-US" dirty="0"/>
              <a:t>Click to edit Master title style</a:t>
            </a:r>
          </a:p>
        </p:txBody>
      </p:sp>
      <p:sp>
        <p:nvSpPr>
          <p:cNvPr id="7"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613133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gure +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629"/>
            <a:ext cx="9143245" cy="6857434"/>
          </a:xfrm>
          <a:prstGeom prst="rect">
            <a:avLst/>
          </a:prstGeom>
        </p:spPr>
      </p:pic>
      <p:sp>
        <p:nvSpPr>
          <p:cNvPr id="10" name="Slide Number Placeholder 5"/>
          <p:cNvSpPr txBox="1">
            <a:spLocks/>
          </p:cNvSpPr>
          <p:nvPr userDrawn="1"/>
        </p:nvSpPr>
        <p:spPr>
          <a:xfrm>
            <a:off x="8229600" y="6400800"/>
            <a:ext cx="914400" cy="457200"/>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fontAlgn="auto">
              <a:spcBef>
                <a:spcPts val="0"/>
              </a:spcBef>
              <a:spcAft>
                <a:spcPts val="0"/>
              </a:spcAft>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11-</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fontAlgn="auto">
                <a:spcBef>
                  <a:spcPts val="0"/>
                </a:spcBef>
                <a:spcAft>
                  <a:spcPts val="0"/>
                </a:spcAft>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4"/>
          <p:cNvSpPr>
            <a:spLocks noGrp="1"/>
          </p:cNvSpPr>
          <p:nvPr>
            <p:ph type="body" sz="quarter" idx="13"/>
          </p:nvPr>
        </p:nvSpPr>
        <p:spPr>
          <a:xfrm>
            <a:off x="4572000" y="-3175"/>
            <a:ext cx="4572000" cy="366032"/>
          </a:xfrm>
        </p:spPr>
        <p:txBody>
          <a:bodyPr/>
          <a:lstStyle>
            <a:lvl1pPr algn="r">
              <a:defRPr sz="1800"/>
            </a:lvl1pPr>
            <a:lvl2pPr algn="r">
              <a:defRPr sz="1800"/>
            </a:lvl2pPr>
            <a:lvl3pPr algn="r">
              <a:defRPr sz="1800"/>
            </a:lvl3pPr>
            <a:lvl4pPr algn="r">
              <a:defRPr sz="1800"/>
            </a:lvl4pPr>
            <a:lvl5pPr algn="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457200"/>
            <a:ext cx="8001000" cy="914400"/>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7" name="Content Placeholder 6"/>
          <p:cNvSpPr>
            <a:spLocks noGrp="1"/>
          </p:cNvSpPr>
          <p:nvPr>
            <p:ph sz="quarter" idx="10"/>
          </p:nvPr>
        </p:nvSpPr>
        <p:spPr>
          <a:xfrm>
            <a:off x="914400" y="1676400"/>
            <a:ext cx="7315200" cy="1143000"/>
          </a:xfrm>
        </p:spPr>
        <p:txBody>
          <a:bodyPr>
            <a:noAutofit/>
          </a:bodyPr>
          <a:lstStyle>
            <a:lvl1pPr>
              <a:defRPr sz="2600">
                <a:latin typeface="Verdana" panose="020B0604030504040204" pitchFamily="34" charset="0"/>
                <a:ea typeface="Verdana" panose="020B0604030504040204" pitchFamily="34" charset="0"/>
                <a:cs typeface="Verdana" panose="020B0604030504040204" pitchFamily="34" charset="0"/>
              </a:defRPr>
            </a:lvl1pPr>
            <a:lvl2pPr marL="806450" indent="-349250">
              <a:defRPr sz="2400">
                <a:latin typeface="Verdana" panose="020B0604030504040204" pitchFamily="34" charset="0"/>
                <a:ea typeface="Verdana" panose="020B0604030504040204" pitchFamily="34" charset="0"/>
                <a:cs typeface="Verdana" panose="020B0604030504040204" pitchFamily="34" charset="0"/>
              </a:defRPr>
            </a:lvl2pPr>
            <a:lvl3pPr marL="1263650" indent="-349250">
              <a:buFont typeface="Wingdings" panose="05000000000000000000" pitchFamily="2" charset="2"/>
              <a:buChar char="§"/>
              <a:defRPr sz="2200">
                <a:latin typeface="Verdana" panose="020B0604030504040204" pitchFamily="34" charset="0"/>
                <a:ea typeface="Verdana" panose="020B0604030504040204" pitchFamily="34" charset="0"/>
                <a:cs typeface="Verdana" panose="020B0604030504040204" pitchFamily="34" charset="0"/>
              </a:defRPr>
            </a:lvl3pPr>
            <a:lvl4pPr marL="1720850" indent="-349250">
              <a:buFont typeface="Courier New" panose="02070309020205020404" pitchFamily="49" charset="0"/>
              <a:buChar char="o"/>
              <a:defRPr sz="2000">
                <a:latin typeface="Verdana" panose="020B0604030504040204" pitchFamily="34" charset="0"/>
                <a:ea typeface="Verdana" panose="020B0604030504040204" pitchFamily="34" charset="0"/>
                <a:cs typeface="Verdana" panose="020B0604030504040204" pitchFamily="34" charset="0"/>
              </a:defRPr>
            </a:lvl4pPr>
            <a:lvl5pPr marL="2178050" indent="-349250">
              <a:buFont typeface="Wingdings" panose="05000000000000000000" pitchFamily="2" charset="2"/>
              <a:buChar char="Ø"/>
              <a:defRPr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4"/>
          </p:nvPr>
        </p:nvSpPr>
        <p:spPr>
          <a:xfrm>
            <a:off x="1600200" y="3048000"/>
            <a:ext cx="2362200" cy="1524000"/>
          </a:xfrm>
        </p:spPr>
        <p:txBody>
          <a:bodyPr/>
          <a:lstStyle/>
          <a:p>
            <a:endParaRPr lang="en-US"/>
          </a:p>
        </p:txBody>
      </p:sp>
      <p:sp>
        <p:nvSpPr>
          <p:cNvPr id="11" name="Picture Placeholder 10"/>
          <p:cNvSpPr>
            <a:spLocks noGrp="1"/>
          </p:cNvSpPr>
          <p:nvPr>
            <p:ph type="pic" sz="quarter" idx="15"/>
          </p:nvPr>
        </p:nvSpPr>
        <p:spPr>
          <a:xfrm>
            <a:off x="5562600" y="3124200"/>
            <a:ext cx="2514600" cy="1295400"/>
          </a:xfrm>
        </p:spPr>
        <p:txBody>
          <a:bodyPr/>
          <a:lstStyle/>
          <a:p>
            <a:endParaRPr lang="en-US"/>
          </a:p>
        </p:txBody>
      </p:sp>
      <p:sp>
        <p:nvSpPr>
          <p:cNvPr id="13" name="Content Placeholder 12"/>
          <p:cNvSpPr>
            <a:spLocks noGrp="1"/>
          </p:cNvSpPr>
          <p:nvPr>
            <p:ph sz="quarter" idx="12"/>
          </p:nvPr>
        </p:nvSpPr>
        <p:spPr>
          <a:xfrm>
            <a:off x="863600" y="4800600"/>
            <a:ext cx="7404100" cy="1143000"/>
          </a:xfrm>
        </p:spPr>
        <p:txBody>
          <a:bodyPr vert="horz" lIns="91440" tIns="45720" rIns="91440" bIns="45720" rtlCol="0">
            <a:noAutofit/>
          </a:bodyPr>
          <a:lstStyle>
            <a:lvl1pPr>
              <a:defRPr lang="en-US" sz="2600" smtClean="0">
                <a:latin typeface="Verdana" panose="020B0604030504040204" pitchFamily="34" charset="0"/>
                <a:ea typeface="Verdana" panose="020B0604030504040204" pitchFamily="34" charset="0"/>
                <a:cs typeface="Verdana" panose="020B0604030504040204" pitchFamily="34" charset="0"/>
              </a:defRPr>
            </a:lvl1pPr>
            <a:lvl2pPr>
              <a:defRPr lang="en-US" sz="2400" smtClean="0">
                <a:latin typeface="Verdana" panose="020B0604030504040204" pitchFamily="34" charset="0"/>
                <a:ea typeface="Verdana" panose="020B0604030504040204" pitchFamily="34" charset="0"/>
                <a:cs typeface="Verdana" panose="020B0604030504040204" pitchFamily="34" charset="0"/>
              </a:defRPr>
            </a:lvl2pPr>
            <a:lvl3pPr>
              <a:defRPr lang="en-US" sz="2200" smtClean="0">
                <a:latin typeface="Verdana" panose="020B0604030504040204" pitchFamily="34" charset="0"/>
                <a:ea typeface="Verdana" panose="020B0604030504040204" pitchFamily="34" charset="0"/>
                <a:cs typeface="Verdana" panose="020B0604030504040204" pitchFamily="34" charset="0"/>
              </a:defRPr>
            </a:lvl3pPr>
            <a:lvl4pPr>
              <a:defRPr lang="en-US" smtClean="0">
                <a:latin typeface="Verdana" panose="020B0604030504040204" pitchFamily="34" charset="0"/>
                <a:ea typeface="Verdana" panose="020B0604030504040204" pitchFamily="34" charset="0"/>
                <a:cs typeface="Verdana" panose="020B0604030504040204" pitchFamily="34" charset="0"/>
              </a:defRPr>
            </a:lvl4pPr>
            <a:lvl5pPr>
              <a:defRPr lang="en-US" sz="1800">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
        <p:nvSpPr>
          <p:cNvPr id="12" name="Text Placeholder 3"/>
          <p:cNvSpPr txBox="1">
            <a:spLocks/>
          </p:cNvSpPr>
          <p:nvPr userDrawn="1"/>
        </p:nvSpPr>
        <p:spPr>
          <a:xfrm>
            <a:off x="863600" y="6400800"/>
            <a:ext cx="7404100" cy="457200"/>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fontAlgn="auto">
              <a:spcAft>
                <a:spcPts val="0"/>
              </a:spcAft>
            </a:pPr>
            <a:r>
              <a:rPr lang="en-US" dirty="0">
                <a:solidFill>
                  <a:prstClr val="black"/>
                </a:solidFill>
              </a:rPr>
              <a:t>© McGraw-Hill Education.</a:t>
            </a:r>
          </a:p>
        </p:txBody>
      </p:sp>
    </p:spTree>
    <p:extLst>
      <p:ext uri="{BB962C8B-B14F-4D97-AF65-F5344CB8AC3E}">
        <p14:creationId xmlns:p14="http://schemas.microsoft.com/office/powerpoint/2010/main" val="2433792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245" cy="6857434"/>
          </a:xfrm>
          <a:prstGeom prst="rect">
            <a:avLst/>
          </a:prstGeom>
        </p:spPr>
      </p:pic>
      <p:sp>
        <p:nvSpPr>
          <p:cNvPr id="2" name="Title 1"/>
          <p:cNvSpPr>
            <a:spLocks noGrp="1"/>
          </p:cNvSpPr>
          <p:nvPr>
            <p:ph type="ctrTitle"/>
          </p:nvPr>
        </p:nvSpPr>
        <p:spPr>
          <a:xfrm>
            <a:off x="914400" y="1905000"/>
            <a:ext cx="7924800" cy="990600"/>
          </a:xfrm>
        </p:spPr>
        <p:txBody>
          <a:bodyPr>
            <a:normAutofit/>
          </a:bodyPr>
          <a:lstStyle>
            <a:lvl1pPr>
              <a:defRPr sz="4000" b="1"/>
            </a:lvl1pPr>
          </a:lstStyle>
          <a:p>
            <a:r>
              <a:rPr lang="en-US" dirty="0"/>
              <a:t>Click to edit Master title style</a:t>
            </a:r>
          </a:p>
        </p:txBody>
      </p:sp>
      <p:sp>
        <p:nvSpPr>
          <p:cNvPr id="3" name="Subtitle 2"/>
          <p:cNvSpPr>
            <a:spLocks noGrp="1"/>
          </p:cNvSpPr>
          <p:nvPr>
            <p:ph type="subTitle" idx="1"/>
          </p:nvPr>
        </p:nvSpPr>
        <p:spPr>
          <a:xfrm>
            <a:off x="914400" y="3657600"/>
            <a:ext cx="7315200" cy="1371600"/>
          </a:xfrm>
        </p:spPr>
        <p:txBody>
          <a:bodyPr anchor="ctr"/>
          <a:lstStyle>
            <a:lvl1pPr marL="0" indent="0" algn="ctr">
              <a:buNone/>
              <a:defRPr sz="36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7" name="Text Placeholder 6"/>
          <p:cNvSpPr>
            <a:spLocks noGrp="1"/>
          </p:cNvSpPr>
          <p:nvPr>
            <p:ph type="body" sz="quarter" idx="11"/>
          </p:nvPr>
        </p:nvSpPr>
        <p:spPr>
          <a:xfrm>
            <a:off x="609600" y="6476999"/>
            <a:ext cx="8533645" cy="37680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7138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890460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68530235"/>
      </p:ext>
    </p:extLst>
  </p:cSld>
  <p:clrMap bg1="lt1" tx1="dk1" bg2="lt2" tx2="dk2" accent1="accent1" accent2="accent2" accent3="accent3" accent4="accent4" accent5="accent5" accent6="accent6" hlink="hlink" folHlink="folHlink"/>
  <p:sldLayoutIdLst>
    <p:sldLayoutId id="2147483682" r:id="rId1"/>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9250" indent="-349250" algn="l" defTabSz="914400" rtl="0" eaLnBrk="1" latinLnBrk="0" hangingPunct="1">
        <a:spcBef>
          <a:spcPts val="6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lgn="l" defTabSz="914400" rtl="0" eaLnBrk="1" latinLnBrk="0" hangingPunct="1">
        <a:spcBef>
          <a:spcPts val="600"/>
        </a:spcBef>
        <a:buClr>
          <a:schemeClr val="tx1"/>
        </a:buClr>
        <a:buFont typeface="Verdana" panose="020B060403050404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lgn="l" defTabSz="914400" rtl="0" eaLnBrk="1" latinLnBrk="0" hangingPunct="1">
        <a:spcBef>
          <a:spcPts val="600"/>
        </a:spcBef>
        <a:buClr>
          <a:schemeClr val="tx1"/>
        </a:buClr>
        <a:buFont typeface="Wingdings" panose="05000000000000000000" pitchFamily="2" charset="2"/>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lgn="l" defTabSz="914400" rtl="0" eaLnBrk="1" latinLnBrk="0" hangingPunct="1">
        <a:spcBef>
          <a:spcPts val="600"/>
        </a:spcBef>
        <a:buClr>
          <a:schemeClr val="tx1"/>
        </a:buClr>
        <a:buFont typeface="Courier New" panose="02070309020205020404" pitchFamily="49" charset="0"/>
        <a:buChar char="o"/>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14550" indent="-285750" algn="l" defTabSz="914400" rtl="0" eaLnBrk="1" latinLnBrk="0" hangingPunct="1">
        <a:spcBef>
          <a:spcPts val="600"/>
        </a:spcBef>
        <a:buClr>
          <a:schemeClr val="tx1"/>
        </a:buClr>
        <a:buFont typeface="Wingdings" panose="05000000000000000000" pitchFamily="2" charset="2"/>
        <a:buChar char="Ø"/>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a:t>Click to edit Master text styles</a:t>
            </a:r>
          </a:p>
          <a:p>
            <a:pPr marL="806450" lvl="1" indent="-349250"/>
            <a:r>
              <a:rPr lang="en-US" dirty="0"/>
              <a:t>Second level</a:t>
            </a:r>
          </a:p>
          <a:p>
            <a:pPr marL="1263650" lvl="2" indent="-349250">
              <a:buFont typeface="Wingdings" panose="05000000000000000000" pitchFamily="2" charset="2"/>
              <a:buChar char="§"/>
            </a:pPr>
            <a:r>
              <a:rPr lang="en-US" dirty="0"/>
              <a:t>Third level</a:t>
            </a:r>
          </a:p>
          <a:p>
            <a:pPr marL="1720850" lvl="3" indent="-349250">
              <a:buFont typeface="Courier New" panose="02070309020205020404" pitchFamily="49" charset="0"/>
              <a:buChar char="o"/>
            </a:pPr>
            <a:r>
              <a:rPr lang="en-US" dirty="0"/>
              <a:t>Fourth level</a:t>
            </a:r>
          </a:p>
          <a:p>
            <a:pPr marL="2178050" lvl="4" indent="-349250">
              <a:buFont typeface="Wingdings" panose="05000000000000000000" pitchFamily="2" charset="2"/>
              <a:buChar char="Ø"/>
            </a:pPr>
            <a:r>
              <a:rPr lang="en-US" dirty="0"/>
              <a:t>Fifth level</a:t>
            </a:r>
          </a:p>
        </p:txBody>
      </p:sp>
    </p:spTree>
    <p:extLst>
      <p:ext uri="{BB962C8B-B14F-4D97-AF65-F5344CB8AC3E}">
        <p14:creationId xmlns:p14="http://schemas.microsoft.com/office/powerpoint/2010/main" val="387315523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Lst>
  <p:txStyles>
    <p:titleStyle>
      <a:lvl1pPr algn="ctr" defTabSz="914400" rtl="0" eaLnBrk="1" latinLnBrk="0" hangingPunct="1">
        <a:spcBef>
          <a:spcPct val="0"/>
        </a:spcBef>
        <a:buNone/>
        <a:defRPr sz="3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Clr>
          <a:schemeClr val="tx1"/>
        </a:buClr>
        <a:buFont typeface="Arial" panose="020B0604020202020204" pitchFamily="34" charset="0"/>
        <a:buChar char="•"/>
        <a:defRPr lang="en-US" sz="26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Clr>
          <a:schemeClr val="tx1"/>
        </a:buClr>
        <a:buFont typeface="Arial" panose="020B0604020202020204" pitchFamily="34" charset="0"/>
        <a:buChar char="–"/>
        <a:defRPr lang="en-US" sz="24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Clr>
          <a:schemeClr val="tx1"/>
        </a:buClr>
        <a:buFont typeface="Arial" panose="020B0604020202020204" pitchFamily="34" charset="0"/>
        <a:buChar char="•"/>
        <a:defRPr lang="en-US" sz="22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Clr>
          <a:schemeClr val="tx1"/>
        </a:buClr>
        <a:buFont typeface="Arial" panose="020B0604020202020204" pitchFamily="34" charset="0"/>
        <a:buChar char="–"/>
        <a:defRPr lang="en-US" sz="2000" kern="120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Clr>
          <a:schemeClr val="tx1"/>
        </a:buClr>
        <a:buFont typeface="Arial" panose="020B0604020202020204" pitchFamily="34" charset="0"/>
        <a:buChar char="»"/>
        <a:defRPr lang="en-US"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762000" y="1888232"/>
            <a:ext cx="7848600" cy="990600"/>
          </a:xfrm>
        </p:spPr>
        <p:txBody>
          <a:bodyPr>
            <a:normAutofit/>
          </a:bodyPr>
          <a:lstStyle/>
          <a:p>
            <a:r>
              <a:rPr lang="en-US" sz="4400" dirty="0"/>
              <a:t>Chapter 20</a:t>
            </a:r>
          </a:p>
        </p:txBody>
      </p:sp>
      <p:sp>
        <p:nvSpPr>
          <p:cNvPr id="20" name="Subtitle 19"/>
          <p:cNvSpPr>
            <a:spLocks noGrp="1"/>
          </p:cNvSpPr>
          <p:nvPr>
            <p:ph type="subTitle" idx="1"/>
          </p:nvPr>
        </p:nvSpPr>
        <p:spPr>
          <a:xfrm>
            <a:off x="838200" y="2955032"/>
            <a:ext cx="7848600" cy="1482080"/>
          </a:xfrm>
        </p:spPr>
        <p:txBody>
          <a:bodyPr/>
          <a:lstStyle/>
          <a:p>
            <a:r>
              <a:rPr lang="en-US" sz="4000" dirty="0"/>
              <a:t>Accounting Changes and Error Corrections</a:t>
            </a:r>
          </a:p>
        </p:txBody>
      </p:sp>
      <p:sp>
        <p:nvSpPr>
          <p:cNvPr id="6" name="Text Placeholder 8"/>
          <p:cNvSpPr>
            <a:spLocks noGrp="1"/>
          </p:cNvSpPr>
          <p:nvPr>
            <p:ph type="body" sz="quarter" idx="11"/>
          </p:nvPr>
        </p:nvSpPr>
        <p:spPr>
          <a:xfrm>
            <a:off x="1108364" y="6248400"/>
            <a:ext cx="6927273" cy="609600"/>
          </a:xfrm>
        </p:spPr>
        <p:txBody>
          <a:bodyPr anchor="ctr">
            <a:noAutofit/>
          </a:bodyPr>
          <a:lstStyle/>
          <a:p>
            <a:pPr marL="0" indent="0" algn="ctr">
              <a:buNone/>
            </a:pPr>
            <a:r>
              <a:rPr lang="en-US" sz="1200" dirty="0"/>
              <a:t>©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90199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591204" y="474840"/>
            <a:ext cx="8332076" cy="1672246"/>
          </a:xfrm>
        </p:spPr>
        <p:txBody>
          <a:bodyPr>
            <a:noAutofit/>
          </a:bodyPr>
          <a:lstStyle/>
          <a:p>
            <a:r>
              <a:rPr lang="en-US" dirty="0">
                <a:ea typeface="Adobe Fan Heiti Std B"/>
                <a:cs typeface="Adobe Fan Heiti Std B"/>
              </a:rPr>
              <a:t>Decision Makers’ Perspective—Motivation for Accounting Choices (3 of 3)</a:t>
            </a:r>
            <a:endParaRPr lang="en-US" dirty="0"/>
          </a:p>
        </p:txBody>
      </p:sp>
      <p:sp>
        <p:nvSpPr>
          <p:cNvPr id="9" name="Content Placeholder 8"/>
          <p:cNvSpPr>
            <a:spLocks noGrp="1"/>
          </p:cNvSpPr>
          <p:nvPr>
            <p:ph sz="quarter" idx="10"/>
          </p:nvPr>
        </p:nvSpPr>
        <p:spPr>
          <a:xfrm>
            <a:off x="772380" y="2339225"/>
            <a:ext cx="8103612" cy="4077347"/>
          </a:xfrm>
        </p:spPr>
        <p:txBody>
          <a:bodyPr/>
          <a:lstStyle/>
          <a:p>
            <a:r>
              <a:rPr lang="en-IN" dirty="0"/>
              <a:t>Managers tend to prefer to report earnings that follow a regular, smooth trend from year to year</a:t>
            </a:r>
            <a:endParaRPr lang="en-US" dirty="0"/>
          </a:p>
          <a:p>
            <a:pPr lvl="1"/>
            <a:r>
              <a:rPr lang="en-IN" dirty="0"/>
              <a:t>Desire to do this is not always in the direction of higher income</a:t>
            </a:r>
          </a:p>
        </p:txBody>
      </p:sp>
    </p:spTree>
    <p:extLst>
      <p:ext uri="{BB962C8B-B14F-4D97-AF65-F5344CB8AC3E}">
        <p14:creationId xmlns:p14="http://schemas.microsoft.com/office/powerpoint/2010/main" val="38368403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8" name="Title 7"/>
          <p:cNvSpPr>
            <a:spLocks noGrp="1"/>
          </p:cNvSpPr>
          <p:nvPr>
            <p:ph type="title"/>
          </p:nvPr>
        </p:nvSpPr>
        <p:spPr>
          <a:xfrm>
            <a:off x="685800" y="387985"/>
            <a:ext cx="8191500" cy="1522730"/>
          </a:xfrm>
        </p:spPr>
        <p:txBody>
          <a:bodyPr>
            <a:noAutofit/>
          </a:bodyPr>
          <a:lstStyle/>
          <a:p>
            <a:r>
              <a:rPr lang="en-IN" dirty="0"/>
              <a:t>International Financial Reporting Standards: Accounting Changes and Error Corrections</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748452081"/>
              </p:ext>
            </p:extLst>
          </p:nvPr>
        </p:nvGraphicFramePr>
        <p:xfrm>
          <a:off x="893386" y="2196707"/>
          <a:ext cx="7840718" cy="2785197"/>
        </p:xfrm>
        <a:graphic>
          <a:graphicData uri="http://schemas.openxmlformats.org/drawingml/2006/table">
            <a:tbl>
              <a:tblPr firstRow="1" bandRow="1">
                <a:tableStyleId>{5940675A-B579-460E-94D1-54222C63F5DA}</a:tableStyleId>
              </a:tblPr>
              <a:tblGrid>
                <a:gridCol w="3944589">
                  <a:extLst>
                    <a:ext uri="{9D8B030D-6E8A-4147-A177-3AD203B41FA5}">
                      <a16:colId xmlns:a16="http://schemas.microsoft.com/office/drawing/2014/main" val="20000"/>
                    </a:ext>
                  </a:extLst>
                </a:gridCol>
                <a:gridCol w="3896129">
                  <a:extLst>
                    <a:ext uri="{9D8B030D-6E8A-4147-A177-3AD203B41FA5}">
                      <a16:colId xmlns:a16="http://schemas.microsoft.com/office/drawing/2014/main" val="20001"/>
                    </a:ext>
                  </a:extLst>
                </a:gridCol>
              </a:tblGrid>
              <a:tr h="6533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U.S. GAAP</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IFRS</a:t>
                      </a:r>
                      <a:endParaRPr lang="en-US" sz="1600" b="1" dirty="0">
                        <a:solidFill>
                          <a:srgbClr val="C00000"/>
                        </a:solidFill>
                        <a:latin typeface="Verdana" panose="020B0604030504040204" pitchFamily="34" charset="0"/>
                        <a:ea typeface="Verdana" panose="020B0604030504040204" pitchFamily="34" charset="0"/>
                        <a:cs typeface="Verdana" panose="020B060403050404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533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Accounting Changes and Error Corrections</a:t>
                      </a:r>
                      <a:endParaRPr lang="en-IN"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Accounting Changes and Error Corrections</a:t>
                      </a:r>
                      <a:endParaRPr lang="en-IN" sz="1600" b="1"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1"/>
                  </a:ext>
                </a:extLst>
              </a:tr>
              <a:tr h="1478561">
                <a:tc>
                  <a:txBody>
                    <a:bodyPr/>
                    <a:lstStyle/>
                    <a:p>
                      <a:pPr algn="l"/>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When correcting errors in previously issued financial statements, it is considered practicable to report retrospectively.</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When correcting errors in previously issued financial statements, IFRS (</a:t>
                      </a:r>
                      <a:r>
                        <a:rPr lang="en-IN" sz="1600" i="1" u="none" strike="noStrike" kern="1200" baseline="0" dirty="0">
                          <a:latin typeface="Verdana" panose="020B0604030504040204" pitchFamily="34" charset="0"/>
                          <a:ea typeface="Verdana" panose="020B0604030504040204" pitchFamily="34" charset="0"/>
                          <a:cs typeface="Verdana" panose="020B0604030504040204" pitchFamily="34" charset="0"/>
                        </a:rPr>
                        <a:t>IAS No. 8 </a:t>
                      </a:r>
                      <a:r>
                        <a:rPr lang="en-IN" sz="1600" u="none" strike="noStrike" kern="1200" baseline="0" dirty="0">
                          <a:latin typeface="Verdana" panose="020B0604030504040204" pitchFamily="34" charset="0"/>
                          <a:ea typeface="Verdana" panose="020B0604030504040204" pitchFamily="34" charset="0"/>
                          <a:cs typeface="Verdana" panose="020B0604030504040204" pitchFamily="34" charset="0"/>
                        </a:rPr>
                        <a:t>17) permits the effect of the error to be reported in the current period. </a:t>
                      </a:r>
                      <a:endParaRPr lang="en-IN" sz="160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7049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8" name="Title 7"/>
          <p:cNvSpPr>
            <a:spLocks noGrp="1"/>
          </p:cNvSpPr>
          <p:nvPr>
            <p:ph type="title"/>
          </p:nvPr>
        </p:nvSpPr>
        <p:spPr>
          <a:xfrm>
            <a:off x="546536" y="373546"/>
            <a:ext cx="8458200" cy="892516"/>
          </a:xfrm>
        </p:spPr>
        <p:txBody>
          <a:bodyPr>
            <a:noAutofit/>
          </a:bodyPr>
          <a:lstStyle/>
          <a:p>
            <a:r>
              <a:rPr lang="en-US" altLang="en-US" dirty="0"/>
              <a:t>Concept Check: IFRS (1 of 2)</a:t>
            </a:r>
            <a:endParaRPr lang="en-US" dirty="0"/>
          </a:p>
        </p:txBody>
      </p:sp>
      <p:sp>
        <p:nvSpPr>
          <p:cNvPr id="10" name="Content Placeholder 9"/>
          <p:cNvSpPr>
            <a:spLocks noGrp="1"/>
          </p:cNvSpPr>
          <p:nvPr>
            <p:ph sz="quarter" idx="11"/>
          </p:nvPr>
        </p:nvSpPr>
        <p:spPr>
          <a:xfrm>
            <a:off x="838200" y="1498600"/>
            <a:ext cx="7924800" cy="4800600"/>
          </a:xfrm>
        </p:spPr>
        <p:txBody>
          <a:bodyPr/>
          <a:lstStyle/>
          <a:p>
            <a:pPr marL="0" indent="0">
              <a:buNone/>
            </a:pPr>
            <a:r>
              <a:rPr lang="en-US" dirty="0"/>
              <a:t>Which of the following statements is true regarding correcting errors in previously issued financial statements prepared in accordance with International Financial Reporting Standards? </a:t>
            </a:r>
          </a:p>
          <a:p>
            <a:pPr marL="463550" indent="-463550">
              <a:buAutoNum type="alphaLcPeriod"/>
            </a:pPr>
            <a:r>
              <a:rPr lang="en-US" dirty="0"/>
              <a:t>The error can be reported in the current period if it’s not considered practicable to report it prospectively </a:t>
            </a:r>
          </a:p>
          <a:p>
            <a:pPr marL="463550" indent="-463550">
              <a:buAutoNum type="alphaLcPeriod"/>
            </a:pPr>
            <a:r>
              <a:rPr lang="en-US" dirty="0"/>
              <a:t>The error can be reported prospectively if it’s not considered practicable to report it retrospectively	</a:t>
            </a:r>
          </a:p>
        </p:txBody>
      </p:sp>
    </p:spTree>
    <p:extLst>
      <p:ext uri="{BB962C8B-B14F-4D97-AF65-F5344CB8AC3E}">
        <p14:creationId xmlns:p14="http://schemas.microsoft.com/office/powerpoint/2010/main" val="449196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20-7</a:t>
            </a:r>
          </a:p>
        </p:txBody>
      </p:sp>
      <p:sp>
        <p:nvSpPr>
          <p:cNvPr id="3" name="Title 2"/>
          <p:cNvSpPr>
            <a:spLocks noGrp="1"/>
          </p:cNvSpPr>
          <p:nvPr>
            <p:ph type="title"/>
          </p:nvPr>
        </p:nvSpPr>
        <p:spPr>
          <a:xfrm>
            <a:off x="551793" y="419036"/>
            <a:ext cx="8450317" cy="810673"/>
          </a:xfrm>
        </p:spPr>
        <p:txBody>
          <a:bodyPr/>
          <a:lstStyle/>
          <a:p>
            <a:r>
              <a:rPr lang="en-US" altLang="en-US" dirty="0"/>
              <a:t>Concept Check: IFRS (2 of 2)</a:t>
            </a:r>
            <a:endParaRPr lang="en-US" dirty="0"/>
          </a:p>
        </p:txBody>
      </p:sp>
      <p:sp>
        <p:nvSpPr>
          <p:cNvPr id="4" name="Content Placeholder 3"/>
          <p:cNvSpPr>
            <a:spLocks noGrp="1"/>
          </p:cNvSpPr>
          <p:nvPr>
            <p:ph sz="quarter" idx="10"/>
          </p:nvPr>
        </p:nvSpPr>
        <p:spPr>
          <a:xfrm>
            <a:off x="725214" y="1481959"/>
            <a:ext cx="8103476" cy="4903075"/>
          </a:xfrm>
        </p:spPr>
        <p:txBody>
          <a:bodyPr/>
          <a:lstStyle/>
          <a:p>
            <a:pPr marL="457200" indent="-457200">
              <a:buFont typeface="+mj-lt"/>
              <a:buAutoNum type="alphaLcPeriod" startAt="3"/>
            </a:pPr>
            <a:r>
              <a:rPr lang="en-US" b="1" dirty="0"/>
              <a:t>The error can be reported in the current period if it’s not considered practicable to report it retrospectively</a:t>
            </a:r>
          </a:p>
          <a:p>
            <a:pPr marL="457200" indent="-457200">
              <a:buFont typeface="+mj-lt"/>
              <a:buAutoNum type="alphaLcPeriod" startAt="3"/>
            </a:pPr>
            <a:r>
              <a:rPr lang="en-US" dirty="0"/>
              <a:t>Retrospective application is required with no exception</a:t>
            </a:r>
          </a:p>
          <a:p>
            <a:pPr marL="0" indent="0">
              <a:buNone/>
            </a:pPr>
            <a:r>
              <a:rPr lang="en-US" dirty="0"/>
              <a:t>The correct answer is </a:t>
            </a:r>
            <a:r>
              <a:rPr lang="en-US" i="1" dirty="0"/>
              <a:t>c</a:t>
            </a:r>
            <a:r>
              <a:rPr lang="en-US" dirty="0"/>
              <a:t>.</a:t>
            </a:r>
          </a:p>
          <a:p>
            <a:pPr marL="0" indent="0">
              <a:buNone/>
            </a:pPr>
            <a:r>
              <a:rPr lang="en-US" dirty="0"/>
              <a:t>IFRS allows the error to be reported in the current period, GAAP requires a retrospective approach.</a:t>
            </a:r>
          </a:p>
        </p:txBody>
      </p:sp>
    </p:spTree>
    <p:extLst>
      <p:ext uri="{BB962C8B-B14F-4D97-AF65-F5344CB8AC3E}">
        <p14:creationId xmlns:p14="http://schemas.microsoft.com/office/powerpoint/2010/main" val="226061071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2772906"/>
            <a:ext cx="8229600" cy="1143000"/>
          </a:xfrm>
        </p:spPr>
        <p:txBody>
          <a:bodyPr/>
          <a:lstStyle/>
          <a:p>
            <a:r>
              <a:rPr lang="en-US" dirty="0"/>
              <a:t>End of Presentation</a:t>
            </a:r>
          </a:p>
        </p:txBody>
      </p:sp>
    </p:spTree>
    <p:extLst>
      <p:ext uri="{BB962C8B-B14F-4D97-AF65-F5344CB8AC3E}">
        <p14:creationId xmlns:p14="http://schemas.microsoft.com/office/powerpoint/2010/main" val="1600390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20-1</a:t>
            </a:r>
          </a:p>
        </p:txBody>
      </p:sp>
      <p:sp>
        <p:nvSpPr>
          <p:cNvPr id="3" name="Title 2"/>
          <p:cNvSpPr>
            <a:spLocks noGrp="1"/>
          </p:cNvSpPr>
          <p:nvPr>
            <p:ph type="title"/>
          </p:nvPr>
        </p:nvSpPr>
        <p:spPr>
          <a:xfrm>
            <a:off x="378373" y="490789"/>
            <a:ext cx="8765628" cy="1211886"/>
          </a:xfrm>
        </p:spPr>
        <p:txBody>
          <a:bodyPr>
            <a:noAutofit/>
          </a:bodyPr>
          <a:lstStyle/>
          <a:p>
            <a:r>
              <a:rPr lang="en-US" altLang="en-US" dirty="0"/>
              <a:t>Concept Check: Types of Accounting Changes (1 of 2)</a:t>
            </a:r>
            <a:endParaRPr lang="en-US" dirty="0"/>
          </a:p>
        </p:txBody>
      </p:sp>
      <p:sp>
        <p:nvSpPr>
          <p:cNvPr id="4" name="Content Placeholder 3"/>
          <p:cNvSpPr>
            <a:spLocks noGrp="1"/>
          </p:cNvSpPr>
          <p:nvPr>
            <p:ph sz="quarter" idx="10"/>
          </p:nvPr>
        </p:nvSpPr>
        <p:spPr>
          <a:xfrm>
            <a:off x="911274" y="1910540"/>
            <a:ext cx="7964720" cy="4285309"/>
          </a:xfrm>
        </p:spPr>
        <p:txBody>
          <a:bodyPr/>
          <a:lstStyle/>
          <a:p>
            <a:pPr marL="0" indent="0">
              <a:spcAft>
                <a:spcPts val="1200"/>
              </a:spcAft>
              <a:buNone/>
            </a:pPr>
            <a:r>
              <a:rPr lang="en-US" sz="2400" dirty="0"/>
              <a:t>Which of the following is </a:t>
            </a:r>
            <a:r>
              <a:rPr lang="en-US" sz="2400" b="1" dirty="0"/>
              <a:t>not</a:t>
            </a:r>
            <a:r>
              <a:rPr lang="en-US" sz="2400" dirty="0"/>
              <a:t> a change in accounting principle?</a:t>
            </a:r>
          </a:p>
          <a:p>
            <a:pPr marL="457200" indent="-457200">
              <a:buFont typeface="+mj-lt"/>
              <a:buAutoNum type="alphaLcPeriod"/>
            </a:pPr>
            <a:r>
              <a:rPr lang="en-US" sz="2400" dirty="0"/>
              <a:t>A change from the LIFO to the average cost inventory costing method</a:t>
            </a:r>
          </a:p>
          <a:p>
            <a:pPr marL="457200" indent="-457200">
              <a:buFont typeface="+mj-lt"/>
              <a:buAutoNum type="alphaLcPeriod"/>
            </a:pPr>
            <a:r>
              <a:rPr lang="en-US" sz="2400" b="1" dirty="0"/>
              <a:t>A change in the useful life of a depreciable asset </a:t>
            </a:r>
          </a:p>
          <a:p>
            <a:pPr marL="457200" indent="-457200">
              <a:buFont typeface="+mj-lt"/>
              <a:buAutoNum type="alphaLcPeriod"/>
            </a:pPr>
            <a:r>
              <a:rPr lang="en-US" sz="2400" dirty="0"/>
              <a:t>A change to implement a new FASB accounting standard</a:t>
            </a:r>
          </a:p>
          <a:p>
            <a:pPr marL="457200" indent="-457200">
              <a:buFont typeface="+mj-lt"/>
              <a:buAutoNum type="alphaLcPeriod"/>
            </a:pPr>
            <a:r>
              <a:rPr lang="en-US" sz="2400" dirty="0"/>
              <a:t>A change from the equity method to the cost method to value investments in subsidiaries</a:t>
            </a:r>
          </a:p>
        </p:txBody>
      </p:sp>
    </p:spTree>
    <p:extLst>
      <p:ext uri="{BB962C8B-B14F-4D97-AF65-F5344CB8AC3E}">
        <p14:creationId xmlns:p14="http://schemas.microsoft.com/office/powerpoint/2010/main" val="40635718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20-1</a:t>
            </a:r>
          </a:p>
        </p:txBody>
      </p:sp>
      <p:sp>
        <p:nvSpPr>
          <p:cNvPr id="3" name="Title 2"/>
          <p:cNvSpPr>
            <a:spLocks noGrp="1"/>
          </p:cNvSpPr>
          <p:nvPr>
            <p:ph type="title"/>
          </p:nvPr>
        </p:nvSpPr>
        <p:spPr>
          <a:xfrm>
            <a:off x="409904" y="522459"/>
            <a:ext cx="8718330" cy="1169057"/>
          </a:xfrm>
        </p:spPr>
        <p:txBody>
          <a:bodyPr>
            <a:noAutofit/>
          </a:bodyPr>
          <a:lstStyle/>
          <a:p>
            <a:r>
              <a:rPr lang="en-US" altLang="en-US" dirty="0"/>
              <a:t>Concept Check: Types of Accounting Changes (2 of 2)</a:t>
            </a:r>
            <a:endParaRPr lang="en-US" dirty="0"/>
          </a:p>
        </p:txBody>
      </p:sp>
      <p:sp>
        <p:nvSpPr>
          <p:cNvPr id="4" name="Content Placeholder 3"/>
          <p:cNvSpPr>
            <a:spLocks noGrp="1"/>
          </p:cNvSpPr>
          <p:nvPr>
            <p:ph sz="quarter" idx="10"/>
          </p:nvPr>
        </p:nvSpPr>
        <p:spPr>
          <a:xfrm>
            <a:off x="800913" y="2065167"/>
            <a:ext cx="7948956" cy="4351403"/>
          </a:xfrm>
        </p:spPr>
        <p:txBody>
          <a:bodyPr/>
          <a:lstStyle/>
          <a:p>
            <a:pPr marL="0" indent="0">
              <a:buNone/>
            </a:pPr>
            <a:r>
              <a:rPr lang="en-US" dirty="0"/>
              <a:t>The correct answer is </a:t>
            </a:r>
            <a:r>
              <a:rPr lang="en-US" i="1" dirty="0"/>
              <a:t>b</a:t>
            </a:r>
            <a:r>
              <a:rPr lang="en-US" dirty="0"/>
              <a:t>. A change in the useful life of a depreciable asset is a change in accounting estimate.</a:t>
            </a:r>
          </a:p>
        </p:txBody>
      </p:sp>
    </p:spTree>
    <p:extLst>
      <p:ext uri="{BB962C8B-B14F-4D97-AF65-F5344CB8AC3E}">
        <p14:creationId xmlns:p14="http://schemas.microsoft.com/office/powerpoint/2010/main" val="2625499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a:xfrm>
            <a:off x="811928" y="371251"/>
            <a:ext cx="7796052" cy="1630970"/>
          </a:xfrm>
        </p:spPr>
        <p:txBody>
          <a:bodyPr>
            <a:noAutofit/>
          </a:bodyPr>
          <a:lstStyle/>
          <a:p>
            <a:r>
              <a:rPr lang="en-IN" dirty="0"/>
              <a:t>The Retrospective Approach: Most Changes in Accounting Principle (1 of 2)</a:t>
            </a:r>
            <a:endParaRPr lang="en-US" dirty="0"/>
          </a:p>
        </p:txBody>
      </p:sp>
      <p:sp>
        <p:nvSpPr>
          <p:cNvPr id="4" name="Content Placeholder 3"/>
          <p:cNvSpPr>
            <a:spLocks noGrp="1"/>
          </p:cNvSpPr>
          <p:nvPr>
            <p:ph sz="quarter" idx="10"/>
          </p:nvPr>
        </p:nvSpPr>
        <p:spPr>
          <a:xfrm>
            <a:off x="804534" y="2141494"/>
            <a:ext cx="8102988" cy="4275079"/>
          </a:xfrm>
        </p:spPr>
        <p:txBody>
          <a:bodyPr/>
          <a:lstStyle/>
          <a:p>
            <a:r>
              <a:rPr lang="en-IN" dirty="0"/>
              <a:t>Most voluntary </a:t>
            </a:r>
            <a:r>
              <a:rPr lang="en-IN" b="1" dirty="0"/>
              <a:t>changes in accounting principles </a:t>
            </a:r>
            <a:r>
              <a:rPr lang="en-IN" dirty="0"/>
              <a:t>are reported </a:t>
            </a:r>
            <a:r>
              <a:rPr lang="en-IN" b="1" dirty="0"/>
              <a:t>retrospectively</a:t>
            </a:r>
          </a:p>
          <a:p>
            <a:r>
              <a:rPr lang="en-IN" dirty="0"/>
              <a:t>Air Parts Corporation used the LIFO inventory costing method. At the beginning of 2018, Air Parts decided to </a:t>
            </a:r>
            <a:r>
              <a:rPr lang="en-IN" b="1" dirty="0"/>
              <a:t>change to the FIFO method</a:t>
            </a:r>
            <a:r>
              <a:rPr lang="en-IN" dirty="0"/>
              <a:t>. Income components for 2018 and prior years were as follows ($ in millions):</a:t>
            </a:r>
            <a:endParaRPr lang="en-US" dirty="0"/>
          </a:p>
        </p:txBody>
      </p:sp>
    </p:spTree>
    <p:extLst>
      <p:ext uri="{BB962C8B-B14F-4D97-AF65-F5344CB8AC3E}">
        <p14:creationId xmlns:p14="http://schemas.microsoft.com/office/powerpoint/2010/main" val="3837251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a:xfrm>
            <a:off x="665954" y="447760"/>
            <a:ext cx="8099685" cy="1475631"/>
          </a:xfrm>
        </p:spPr>
        <p:txBody>
          <a:bodyPr>
            <a:noAutofit/>
          </a:bodyPr>
          <a:lstStyle/>
          <a:p>
            <a:r>
              <a:rPr lang="en-IN" dirty="0"/>
              <a:t>The Retrospective Approach: Most Changes in Accounting Principle (2 of 2)</a:t>
            </a:r>
            <a:endParaRPr lang="en-US" dirty="0"/>
          </a:p>
        </p:txBody>
      </p:sp>
      <p:graphicFrame>
        <p:nvGraphicFramePr>
          <p:cNvPr id="8" name="Content Placeholder 7"/>
          <p:cNvGraphicFramePr>
            <a:graphicFrameLocks noGrp="1"/>
          </p:cNvGraphicFramePr>
          <p:nvPr>
            <p:ph sz="quarter" idx="10"/>
            <p:extLst>
              <p:ext uri="{D42A27DB-BD31-4B8C-83A1-F6EECF244321}">
                <p14:modId xmlns:p14="http://schemas.microsoft.com/office/powerpoint/2010/main" val="3967833604"/>
              </p:ext>
            </p:extLst>
          </p:nvPr>
        </p:nvGraphicFramePr>
        <p:xfrm>
          <a:off x="825500" y="2189668"/>
          <a:ext cx="7877065" cy="2139066"/>
        </p:xfrm>
        <a:graphic>
          <a:graphicData uri="http://schemas.openxmlformats.org/drawingml/2006/table">
            <a:tbl>
              <a:tblPr firstRow="1" bandRow="1">
                <a:tableStyleId>{5940675A-B579-460E-94D1-54222C63F5DA}</a:tableStyleId>
              </a:tblPr>
              <a:tblGrid>
                <a:gridCol w="2897459">
                  <a:extLst>
                    <a:ext uri="{9D8B030D-6E8A-4147-A177-3AD203B41FA5}">
                      <a16:colId xmlns:a16="http://schemas.microsoft.com/office/drawing/2014/main" val="20000"/>
                    </a:ext>
                  </a:extLst>
                </a:gridCol>
                <a:gridCol w="1135622">
                  <a:extLst>
                    <a:ext uri="{9D8B030D-6E8A-4147-A177-3AD203B41FA5}">
                      <a16:colId xmlns:a16="http://schemas.microsoft.com/office/drawing/2014/main" val="20001"/>
                    </a:ext>
                  </a:extLst>
                </a:gridCol>
                <a:gridCol w="874008">
                  <a:extLst>
                    <a:ext uri="{9D8B030D-6E8A-4147-A177-3AD203B41FA5}">
                      <a16:colId xmlns:a16="http://schemas.microsoft.com/office/drawing/2014/main" val="20002"/>
                    </a:ext>
                  </a:extLst>
                </a:gridCol>
                <a:gridCol w="874008">
                  <a:extLst>
                    <a:ext uri="{9D8B030D-6E8A-4147-A177-3AD203B41FA5}">
                      <a16:colId xmlns:a16="http://schemas.microsoft.com/office/drawing/2014/main" val="20003"/>
                    </a:ext>
                  </a:extLst>
                </a:gridCol>
                <a:gridCol w="2095968">
                  <a:extLst>
                    <a:ext uri="{9D8B030D-6E8A-4147-A177-3AD203B41FA5}">
                      <a16:colId xmlns:a16="http://schemas.microsoft.com/office/drawing/2014/main" val="20004"/>
                    </a:ext>
                  </a:extLst>
                </a:gridCol>
              </a:tblGrid>
              <a:tr h="377742">
                <a:tc>
                  <a:txBody>
                    <a:bodyPr/>
                    <a:lstStyle/>
                    <a:p>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2018</a:t>
                      </a:r>
                    </a:p>
                  </a:txBody>
                  <a:tcPr marL="81706" marR="81706"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2017</a:t>
                      </a:r>
                    </a:p>
                  </a:txBody>
                  <a:tcPr marL="81706" marR="81706"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2016</a:t>
                      </a:r>
                    </a:p>
                  </a:txBody>
                  <a:tcPr marL="81706" marR="81706"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Previous Years</a:t>
                      </a:r>
                    </a:p>
                  </a:txBody>
                  <a:tcPr marL="81706" marR="81706" anchor="ctr"/>
                </a:tc>
                <a:extLst>
                  <a:ext uri="{0D108BD9-81ED-4DB2-BD59-A6C34878D82A}">
                    <a16:rowId xmlns:a16="http://schemas.microsoft.com/office/drawing/2014/main" val="10000"/>
                  </a:ext>
                </a:extLst>
              </a:tr>
              <a:tr h="377742">
                <a:tc>
                  <a:txBody>
                    <a:bodyPr/>
                    <a:lstStyle/>
                    <a:p>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 (</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LIFO</a:t>
                      </a: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$430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$420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$405</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$2,000</a:t>
                      </a:r>
                    </a:p>
                  </a:txBody>
                  <a:tcPr marL="81706" marR="81706" anchor="ctr"/>
                </a:tc>
                <a:extLst>
                  <a:ext uri="{0D108BD9-81ED-4DB2-BD59-A6C34878D82A}">
                    <a16:rowId xmlns:a16="http://schemas.microsoft.com/office/drawing/2014/main" val="10001"/>
                  </a:ext>
                </a:extLst>
              </a:tr>
              <a:tr h="3777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Cost of goods sold (</a:t>
                      </a: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FIFO</a:t>
                      </a: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370</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365</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360</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1,700</a:t>
                      </a:r>
                    </a:p>
                  </a:txBody>
                  <a:tcPr marL="81706" marR="81706" anchor="ctr"/>
                </a:tc>
                <a:extLst>
                  <a:ext uri="{0D108BD9-81ED-4DB2-BD59-A6C34878D82A}">
                    <a16:rowId xmlns:a16="http://schemas.microsoft.com/office/drawing/2014/main" val="10002"/>
                  </a:ext>
                </a:extLst>
              </a:tr>
              <a:tr h="269227">
                <a:tc>
                  <a:txBody>
                    <a:bodyPr/>
                    <a:lstStyle/>
                    <a:p>
                      <a:pPr marL="36195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Difference</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$ 60</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$ 55</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$ 45</a:t>
                      </a:r>
                    </a:p>
                  </a:txBody>
                  <a:tcPr marL="81706" marR="81706" anchor="ct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$ 300</a:t>
                      </a:r>
                    </a:p>
                  </a:txBody>
                  <a:tcPr marL="81706" marR="81706" anchor="ctr"/>
                </a:tc>
                <a:extLst>
                  <a:ext uri="{0D108BD9-81ED-4DB2-BD59-A6C34878D82A}">
                    <a16:rowId xmlns:a16="http://schemas.microsoft.com/office/drawing/2014/main" val="10003"/>
                  </a:ext>
                </a:extLst>
              </a:tr>
              <a:tr h="2692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Revenues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$950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$900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$875</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$4.500</a:t>
                      </a:r>
                    </a:p>
                  </a:txBody>
                  <a:tcPr marL="81706" marR="81706" anchor="ctr"/>
                </a:tc>
                <a:extLst>
                  <a:ext uri="{0D108BD9-81ED-4DB2-BD59-A6C34878D82A}">
                    <a16:rowId xmlns:a16="http://schemas.microsoft.com/office/drawing/2014/main" val="10004"/>
                  </a:ext>
                </a:extLst>
              </a:tr>
              <a:tr h="2692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Operating expenses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1706" marR="81706"/>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230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210</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205</a:t>
                      </a:r>
                    </a:p>
                  </a:txBody>
                  <a:tcPr marL="81706" marR="81706" anchor="ctr"/>
                </a:tc>
                <a:tc>
                  <a:txBody>
                    <a:bodyPr/>
                    <a:lstStyle/>
                    <a:p>
                      <a:pPr algn="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1,000</a:t>
                      </a:r>
                    </a:p>
                  </a:txBody>
                  <a:tcPr marL="81706" marR="81706" anchor="ctr"/>
                </a:tc>
                <a:extLst>
                  <a:ext uri="{0D108BD9-81ED-4DB2-BD59-A6C34878D82A}">
                    <a16:rowId xmlns:a16="http://schemas.microsoft.com/office/drawing/2014/main" val="10005"/>
                  </a:ext>
                </a:extLst>
              </a:tr>
            </a:tbl>
          </a:graphicData>
        </a:graphic>
      </p:graphicFrame>
      <p:sp>
        <p:nvSpPr>
          <p:cNvPr id="10" name="Content Placeholder 9"/>
          <p:cNvSpPr>
            <a:spLocks noGrp="1"/>
          </p:cNvSpPr>
          <p:nvPr>
            <p:ph sz="quarter" idx="12"/>
          </p:nvPr>
        </p:nvSpPr>
        <p:spPr>
          <a:xfrm>
            <a:off x="772508" y="4508937"/>
            <a:ext cx="8166538" cy="1970691"/>
          </a:xfrm>
        </p:spPr>
        <p:txBody>
          <a:bodyPr/>
          <a:lstStyle/>
          <a:p>
            <a:pPr marL="0" indent="0">
              <a:buNone/>
            </a:pPr>
            <a:r>
              <a:rPr lang="en-IN" dirty="0"/>
              <a:t>Air Parts has paid dividends of $40 million each year beginning in 2011. Its income tax rate is 40%. Retained earnings on January 1, 2016, was $700 million; inventory was $500 million.</a:t>
            </a:r>
            <a:endParaRPr lang="en-US" dirty="0"/>
          </a:p>
        </p:txBody>
      </p:sp>
    </p:spTree>
    <p:extLst>
      <p:ext uri="{BB962C8B-B14F-4D97-AF65-F5344CB8AC3E}">
        <p14:creationId xmlns:p14="http://schemas.microsoft.com/office/powerpoint/2010/main" val="1067573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4572000" y="0"/>
            <a:ext cx="4572000" cy="366032"/>
          </a:xfrm>
        </p:spPr>
        <p:txBody>
          <a:bodyPr/>
          <a:lstStyle/>
          <a:p>
            <a:pPr marL="0" indent="0">
              <a:buNone/>
            </a:pPr>
            <a:r>
              <a:rPr lang="en-US" dirty="0"/>
              <a:t>Learning Objective 20-2</a:t>
            </a:r>
          </a:p>
        </p:txBody>
      </p:sp>
      <p:sp>
        <p:nvSpPr>
          <p:cNvPr id="3" name="Title 2"/>
          <p:cNvSpPr>
            <a:spLocks noGrp="1"/>
          </p:cNvSpPr>
          <p:nvPr>
            <p:ph type="title"/>
          </p:nvPr>
        </p:nvSpPr>
        <p:spPr>
          <a:xfrm>
            <a:off x="591203" y="460375"/>
            <a:ext cx="8552797" cy="1024759"/>
          </a:xfrm>
        </p:spPr>
        <p:txBody>
          <a:bodyPr>
            <a:noAutofit/>
          </a:bodyPr>
          <a:lstStyle/>
          <a:p>
            <a:r>
              <a:rPr lang="en-IN" dirty="0"/>
              <a:t>1. Revise Comparative Financial Statements</a:t>
            </a:r>
            <a:endParaRPr lang="en-US" dirty="0"/>
          </a:p>
        </p:txBody>
      </p:sp>
      <p:sp>
        <p:nvSpPr>
          <p:cNvPr id="4" name="Content Placeholder 3"/>
          <p:cNvSpPr>
            <a:spLocks noGrp="1"/>
          </p:cNvSpPr>
          <p:nvPr>
            <p:ph sz="quarter" idx="10"/>
          </p:nvPr>
        </p:nvSpPr>
        <p:spPr>
          <a:xfrm>
            <a:off x="772504" y="1529134"/>
            <a:ext cx="8135006" cy="460114"/>
          </a:xfrm>
        </p:spPr>
        <p:txBody>
          <a:bodyPr/>
          <a:lstStyle/>
          <a:p>
            <a:pPr marL="0" indent="0">
              <a:buNone/>
            </a:pPr>
            <a:r>
              <a:rPr lang="en-US" dirty="0"/>
              <a:t>Income Statements</a:t>
            </a:r>
          </a:p>
        </p:txBody>
      </p:sp>
      <p:sp>
        <p:nvSpPr>
          <p:cNvPr id="7" name="Content Placeholder 6"/>
          <p:cNvSpPr>
            <a:spLocks noGrp="1"/>
          </p:cNvSpPr>
          <p:nvPr>
            <p:ph sz="quarter" idx="12"/>
          </p:nvPr>
        </p:nvSpPr>
        <p:spPr>
          <a:xfrm>
            <a:off x="832067" y="5408826"/>
            <a:ext cx="8122745" cy="1083805"/>
          </a:xfrm>
        </p:spPr>
        <p:txBody>
          <a:bodyPr/>
          <a:lstStyle/>
          <a:p>
            <a:r>
              <a:rPr lang="en-IN" sz="2400" dirty="0"/>
              <a:t>Air Parts makes the statements appear </a:t>
            </a:r>
            <a:r>
              <a:rPr lang="en-IN" sz="2400" b="1" dirty="0"/>
              <a:t>as if the newly adopted accounting method (FIFO) had been applied all along</a:t>
            </a:r>
            <a:endParaRPr lang="en-US" sz="2400" b="1" dirty="0"/>
          </a:p>
        </p:txBody>
      </p:sp>
      <p:pic>
        <p:nvPicPr>
          <p:cNvPr id="11" name="Picture 3" descr="Air Parts Corporation used the LIFO inventory costing method. At the beginning of 2018, Air Parts decided to change to the FIFO method. Income components for 2018 and prior years were as follows:&#10;($ in millions) for 2018, 2017, and 2016 respectively.&#10;&#10;Revenues: $950, $900, $875&#10;Cost of goods sold (FIFO): 370, 365, 360&#10;Operating expenses: 230, 210, 205&#10;Income before tax: 350, 325, 310&#10;Income tax expense: 140, 130, 124&#10;Net income: 210, 195, 1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136" y="1993225"/>
            <a:ext cx="7209852" cy="3123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5491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p:txBody>
          <a:bodyPr/>
          <a:lstStyle/>
          <a:p>
            <a:r>
              <a:rPr lang="en-IN" dirty="0"/>
              <a:t>Effects of Switch to FIFO (1 of 2)</a:t>
            </a:r>
            <a:endParaRPr lang="en-US" dirty="0"/>
          </a:p>
        </p:txBody>
      </p:sp>
      <p:sp>
        <p:nvSpPr>
          <p:cNvPr id="4" name="Content Placeholder 3"/>
          <p:cNvSpPr>
            <a:spLocks noGrp="1"/>
          </p:cNvSpPr>
          <p:nvPr>
            <p:ph sz="quarter" idx="10"/>
          </p:nvPr>
        </p:nvSpPr>
        <p:spPr>
          <a:xfrm>
            <a:off x="740979" y="1661833"/>
            <a:ext cx="8166539" cy="512603"/>
          </a:xfrm>
        </p:spPr>
        <p:txBody>
          <a:bodyPr/>
          <a:lstStyle/>
          <a:p>
            <a:pPr marL="0" indent="0">
              <a:buNone/>
            </a:pPr>
            <a:r>
              <a:rPr lang="en-US" dirty="0"/>
              <a:t>Balance Sheets</a:t>
            </a:r>
          </a:p>
        </p:txBody>
      </p:sp>
      <p:graphicFrame>
        <p:nvGraphicFramePr>
          <p:cNvPr id="6" name="Table 5"/>
          <p:cNvGraphicFramePr>
            <a:graphicFrameLocks noGrp="1"/>
          </p:cNvGraphicFramePr>
          <p:nvPr>
            <p:extLst>
              <p:ext uri="{D42A27DB-BD31-4B8C-83A1-F6EECF244321}">
                <p14:modId xmlns:p14="http://schemas.microsoft.com/office/powerpoint/2010/main" val="1996728165"/>
              </p:ext>
            </p:extLst>
          </p:nvPr>
        </p:nvGraphicFramePr>
        <p:xfrm>
          <a:off x="751481" y="2283050"/>
          <a:ext cx="8140271" cy="3441773"/>
        </p:xfrm>
        <a:graphic>
          <a:graphicData uri="http://schemas.openxmlformats.org/drawingml/2006/table">
            <a:tbl>
              <a:tblPr firstRow="1" bandRow="1">
                <a:tableStyleId>{5940675A-B579-460E-94D1-54222C63F5DA}</a:tableStyleId>
              </a:tblPr>
              <a:tblGrid>
                <a:gridCol w="3011371">
                  <a:extLst>
                    <a:ext uri="{9D8B030D-6E8A-4147-A177-3AD203B41FA5}">
                      <a16:colId xmlns:a16="http://schemas.microsoft.com/office/drawing/2014/main" val="20000"/>
                    </a:ext>
                  </a:extLst>
                </a:gridCol>
                <a:gridCol w="1321258">
                  <a:extLst>
                    <a:ext uri="{9D8B030D-6E8A-4147-A177-3AD203B41FA5}">
                      <a16:colId xmlns:a16="http://schemas.microsoft.com/office/drawing/2014/main" val="20001"/>
                    </a:ext>
                  </a:extLst>
                </a:gridCol>
                <a:gridCol w="1304744">
                  <a:extLst>
                    <a:ext uri="{9D8B030D-6E8A-4147-A177-3AD203B41FA5}">
                      <a16:colId xmlns:a16="http://schemas.microsoft.com/office/drawing/2014/main" val="20002"/>
                    </a:ext>
                  </a:extLst>
                </a:gridCol>
                <a:gridCol w="1172618">
                  <a:extLst>
                    <a:ext uri="{9D8B030D-6E8A-4147-A177-3AD203B41FA5}">
                      <a16:colId xmlns:a16="http://schemas.microsoft.com/office/drawing/2014/main" val="20003"/>
                    </a:ext>
                  </a:extLst>
                </a:gridCol>
                <a:gridCol w="1330280">
                  <a:extLst>
                    <a:ext uri="{9D8B030D-6E8A-4147-A177-3AD203B41FA5}">
                      <a16:colId xmlns:a16="http://schemas.microsoft.com/office/drawing/2014/main" val="20004"/>
                    </a:ext>
                  </a:extLst>
                </a:gridCol>
              </a:tblGrid>
              <a:tr h="453784">
                <a:tc>
                  <a:txBody>
                    <a:bodyPr/>
                    <a:lstStyle/>
                    <a:p>
                      <a:pPr algn="ct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2018</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2017</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2016</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Previous Years</a:t>
                      </a:r>
                    </a:p>
                  </a:txBody>
                  <a:tcPr anchor="ctr"/>
                </a:tc>
                <a:extLst>
                  <a:ext uri="{0D108BD9-81ED-4DB2-BD59-A6C34878D82A}">
                    <a16:rowId xmlns:a16="http://schemas.microsoft.com/office/drawing/2014/main" val="10000"/>
                  </a:ext>
                </a:extLst>
              </a:tr>
              <a:tr h="408202">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Cost of goods sold (LIFO)</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$430</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$420</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$405</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$2,000</a:t>
                      </a:r>
                    </a:p>
                  </a:txBody>
                  <a:tcPr anchor="ctr"/>
                </a:tc>
                <a:extLst>
                  <a:ext uri="{0D108BD9-81ED-4DB2-BD59-A6C34878D82A}">
                    <a16:rowId xmlns:a16="http://schemas.microsoft.com/office/drawing/2014/main" val="10001"/>
                  </a:ext>
                </a:extLst>
              </a:tr>
              <a:tr h="408202">
                <a:tc>
                  <a:txBody>
                    <a:bodyPr/>
                    <a:lstStyle/>
                    <a:p>
                      <a:pPr marL="0" indent="0"/>
                      <a:r>
                        <a:rPr lang="en-US" sz="1600" dirty="0">
                          <a:latin typeface="Verdana" panose="020B0604030504040204" pitchFamily="34" charset="0"/>
                          <a:ea typeface="Verdana" panose="020B0604030504040204" pitchFamily="34" charset="0"/>
                          <a:cs typeface="Verdana" panose="020B0604030504040204" pitchFamily="34" charset="0"/>
                        </a:rPr>
                        <a:t>Cost of goods sold (LIFO)</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370</a:t>
                      </a:r>
                    </a:p>
                  </a:txBody>
                  <a:tcPr anchor="ctr"/>
                </a:tc>
                <a:tc>
                  <a:txBody>
                    <a:bodyPr/>
                    <a:lstStyle/>
                    <a:p>
                      <a:pPr algn="r"/>
                      <a:r>
                        <a:rPr lang="en-US" sz="1600" b="0" u="sng" dirty="0">
                          <a:latin typeface="Verdana" panose="020B0604030504040204" pitchFamily="34" charset="0"/>
                          <a:ea typeface="Verdana" panose="020B0604030504040204" pitchFamily="34" charset="0"/>
                          <a:cs typeface="Verdana" panose="020B0604030504040204" pitchFamily="34" charset="0"/>
                        </a:rPr>
                        <a:t>365</a:t>
                      </a:r>
                    </a:p>
                  </a:txBody>
                  <a:tcPr anchor="ctr"/>
                </a:tc>
                <a:tc>
                  <a:txBody>
                    <a:bodyPr/>
                    <a:lstStyle/>
                    <a:p>
                      <a:pPr algn="r"/>
                      <a:r>
                        <a:rPr lang="en-US" sz="1600" b="0" u="sng" dirty="0">
                          <a:latin typeface="Verdana" panose="020B0604030504040204" pitchFamily="34" charset="0"/>
                          <a:ea typeface="Verdana" panose="020B0604030504040204" pitchFamily="34" charset="0"/>
                          <a:cs typeface="Verdana" panose="020B0604030504040204" pitchFamily="34" charset="0"/>
                        </a:rPr>
                        <a:t>360</a:t>
                      </a:r>
                    </a:p>
                  </a:txBody>
                  <a:tcPr anchor="ctr"/>
                </a:tc>
                <a:tc>
                  <a:txBody>
                    <a:bodyPr/>
                    <a:lstStyle/>
                    <a:p>
                      <a:pPr algn="r"/>
                      <a:r>
                        <a:rPr lang="en-US" sz="1600" b="0" u="sng" dirty="0">
                          <a:latin typeface="Verdana" panose="020B0604030504040204" pitchFamily="34" charset="0"/>
                          <a:ea typeface="Verdana" panose="020B0604030504040204" pitchFamily="34" charset="0"/>
                          <a:cs typeface="Verdana" panose="020B0604030504040204" pitchFamily="34" charset="0"/>
                        </a:rPr>
                        <a:t>1,700</a:t>
                      </a:r>
                    </a:p>
                  </a:txBody>
                  <a:tcPr anchor="ctr"/>
                </a:tc>
                <a:extLst>
                  <a:ext uri="{0D108BD9-81ED-4DB2-BD59-A6C34878D82A}">
                    <a16:rowId xmlns:a16="http://schemas.microsoft.com/office/drawing/2014/main" val="10002"/>
                  </a:ext>
                </a:extLst>
              </a:tr>
              <a:tr h="292936">
                <a:tc>
                  <a:txBody>
                    <a:bodyPr/>
                    <a:lstStyle/>
                    <a:p>
                      <a:pPr marL="236538" indent="0"/>
                      <a:r>
                        <a:rPr lang="en-US" sz="1600" dirty="0">
                          <a:latin typeface="Verdana" panose="020B0604030504040204" pitchFamily="34" charset="0"/>
                          <a:ea typeface="Verdana" panose="020B0604030504040204" pitchFamily="34" charset="0"/>
                          <a:cs typeface="Verdana" panose="020B0604030504040204" pitchFamily="34" charset="0"/>
                        </a:rPr>
                        <a:t>Differences</a:t>
                      </a:r>
                    </a:p>
                  </a:txBody>
                  <a:tcPr anchor="ctr"/>
                </a:tc>
                <a:tc>
                  <a:txBody>
                    <a:bodyPr/>
                    <a:lstStyle/>
                    <a:p>
                      <a:pPr algn="r"/>
                      <a:r>
                        <a:rPr lang="en-US" sz="1600" b="0" dirty="0">
                          <a:latin typeface="Verdana" panose="020B0604030504040204" pitchFamily="34" charset="0"/>
                          <a:ea typeface="Verdana" panose="020B0604030504040204" pitchFamily="34" charset="0"/>
                          <a:cs typeface="Verdana" panose="020B0604030504040204" pitchFamily="34" charset="0"/>
                        </a:rPr>
                        <a:t>$60</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$55</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$45</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$ 300</a:t>
                      </a:r>
                    </a:p>
                  </a:txBody>
                  <a:tcPr anchor="ctr"/>
                </a:tc>
                <a:extLst>
                  <a:ext uri="{0D108BD9-81ED-4DB2-BD59-A6C34878D82A}">
                    <a16:rowId xmlns:a16="http://schemas.microsoft.com/office/drawing/2014/main" val="10003"/>
                  </a:ext>
                </a:extLst>
              </a:tr>
              <a:tr h="408202">
                <a:tc>
                  <a:txBody>
                    <a:bodyPr/>
                    <a:lstStyle/>
                    <a:p>
                      <a:r>
                        <a:rPr lang="en-US" sz="1600" b="1" dirty="0">
                          <a:latin typeface="Verdana" panose="020B0604030504040204" pitchFamily="34" charset="0"/>
                          <a:ea typeface="Verdana" panose="020B0604030504040204" pitchFamily="34" charset="0"/>
                          <a:cs typeface="Verdana" panose="020B0604030504040204" pitchFamily="34" charset="0"/>
                        </a:rPr>
                        <a:t>Cumulative differences:</a:t>
                      </a:r>
                    </a:p>
                  </a:txBody>
                  <a:tcPr anchor="ctr"/>
                </a:tc>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4"/>
                  </a:ext>
                </a:extLst>
              </a:tr>
              <a:tr h="388367">
                <a:tc>
                  <a:txBody>
                    <a:bodyPr/>
                    <a:lstStyle/>
                    <a:p>
                      <a:pPr marL="0" indent="0"/>
                      <a:r>
                        <a:rPr lang="en-US" sz="1600" dirty="0">
                          <a:latin typeface="Verdana" panose="020B0604030504040204" pitchFamily="34" charset="0"/>
                          <a:ea typeface="Verdana" panose="020B0604030504040204" pitchFamily="34" charset="0"/>
                          <a:cs typeface="Verdana" panose="020B0604030504040204" pitchFamily="34" charset="0"/>
                        </a:rPr>
                        <a:t>Cost of goods sold</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$460</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$400</a:t>
                      </a:r>
                    </a:p>
                  </a:txBody>
                  <a:tcPr anchor="ctr"/>
                </a:tc>
                <a:tc>
                  <a:txBody>
                    <a:bodyPr/>
                    <a:lstStyle/>
                    <a:p>
                      <a:pPr algn="r"/>
                      <a:r>
                        <a:rPr lang="en-US" sz="1600" b="1" dirty="0">
                          <a:latin typeface="Verdana" panose="020B0604030504040204" pitchFamily="34" charset="0"/>
                          <a:ea typeface="Verdana" panose="020B0604030504040204" pitchFamily="34" charset="0"/>
                          <a:cs typeface="Verdana" panose="020B0604030504040204" pitchFamily="34" charset="0"/>
                        </a:rPr>
                        <a:t>$345</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$300</a:t>
                      </a:r>
                    </a:p>
                  </a:txBody>
                  <a:tcPr anchor="ctr"/>
                </a:tc>
                <a:extLst>
                  <a:ext uri="{0D108BD9-81ED-4DB2-BD59-A6C34878D82A}">
                    <a16:rowId xmlns:a16="http://schemas.microsoft.com/office/drawing/2014/main" val="10005"/>
                  </a:ext>
                </a:extLst>
              </a:tr>
              <a:tr h="266932">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Income taxes (40%)</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180</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160</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138</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120</a:t>
                      </a:r>
                    </a:p>
                  </a:txBody>
                  <a:tcPr anchor="ctr"/>
                </a:tc>
                <a:extLst>
                  <a:ext uri="{0D108BD9-81ED-4DB2-BD59-A6C34878D82A}">
                    <a16:rowId xmlns:a16="http://schemas.microsoft.com/office/drawing/2014/main" val="10006"/>
                  </a:ext>
                </a:extLst>
              </a:tr>
              <a:tr h="453784">
                <a:tc>
                  <a:txBody>
                    <a:bodyPr/>
                    <a:lstStyle/>
                    <a:p>
                      <a:r>
                        <a:rPr lang="en-US" sz="1600" dirty="0">
                          <a:latin typeface="Verdana" panose="020B0604030504040204" pitchFamily="34" charset="0"/>
                          <a:ea typeface="Verdana" panose="020B0604030504040204" pitchFamily="34" charset="0"/>
                          <a:cs typeface="Verdana" panose="020B0604030504040204" pitchFamily="34" charset="0"/>
                        </a:rPr>
                        <a:t>Net income and retained</a:t>
                      </a:r>
                      <a:r>
                        <a:rPr lang="en-US" sz="1600" baseline="0" dirty="0">
                          <a:latin typeface="Verdana" panose="020B0604030504040204" pitchFamily="34" charset="0"/>
                          <a:ea typeface="Verdana" panose="020B0604030504040204" pitchFamily="34" charset="0"/>
                          <a:cs typeface="Verdana" panose="020B0604030504040204" pitchFamily="34" charset="0"/>
                        </a:rPr>
                        <a:t> earnings</a:t>
                      </a:r>
                      <a:r>
                        <a:rPr lang="en-US" sz="1600" dirty="0">
                          <a:latin typeface="Verdana" panose="020B0604030504040204" pitchFamily="34" charset="0"/>
                          <a:ea typeface="Verdana" panose="020B0604030504040204" pitchFamily="34" charset="0"/>
                          <a:cs typeface="Verdana" panose="020B0604030504040204" pitchFamily="34" charset="0"/>
                        </a:rPr>
                        <a:t> </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$276</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$240</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$207</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$180</a:t>
                      </a: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80460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p:txBody>
          <a:bodyPr/>
          <a:lstStyle/>
          <a:p>
            <a:r>
              <a:rPr lang="en-IN" dirty="0"/>
              <a:t>Effects of Switch to FIFO (2 of 2)</a:t>
            </a:r>
            <a:endParaRPr lang="en-US" dirty="0"/>
          </a:p>
        </p:txBody>
      </p:sp>
      <p:sp>
        <p:nvSpPr>
          <p:cNvPr id="4" name="Content Placeholder 3"/>
          <p:cNvSpPr>
            <a:spLocks noGrp="1"/>
          </p:cNvSpPr>
          <p:nvPr>
            <p:ph sz="quarter" idx="10"/>
          </p:nvPr>
        </p:nvSpPr>
        <p:spPr>
          <a:xfrm>
            <a:off x="709454" y="1545022"/>
            <a:ext cx="8229598" cy="4540469"/>
          </a:xfrm>
        </p:spPr>
        <p:txBody>
          <a:bodyPr/>
          <a:lstStyle/>
          <a:p>
            <a:pPr marL="0" indent="0">
              <a:buNone/>
            </a:pPr>
            <a:r>
              <a:rPr lang="en-IN" dirty="0"/>
              <a:t>Comparative balance sheets will report 2016 inventory </a:t>
            </a:r>
            <a:r>
              <a:rPr lang="en-IN" b="1" dirty="0"/>
              <a:t>$345 </a:t>
            </a:r>
            <a:r>
              <a:rPr lang="en-IN" dirty="0"/>
              <a:t>M higher than it was reported in last year’s statements. Likewise, 2017 inventory will be increased by </a:t>
            </a:r>
            <a:r>
              <a:rPr lang="en-IN" b="1" dirty="0"/>
              <a:t>$400 </a:t>
            </a:r>
            <a:r>
              <a:rPr lang="en-IN" dirty="0"/>
              <a:t>M. Inventory for 2018, being reported for the first time, is </a:t>
            </a:r>
            <a:r>
              <a:rPr lang="en-IN" b="1" dirty="0"/>
              <a:t>$460 </a:t>
            </a:r>
            <a:r>
              <a:rPr lang="en-IN" dirty="0"/>
              <a:t>M higher than it would have been if the switch from LIFO had not occurred.</a:t>
            </a:r>
            <a:endParaRPr lang="en-US" dirty="0"/>
          </a:p>
        </p:txBody>
      </p:sp>
    </p:spTree>
    <p:extLst>
      <p:ext uri="{BB962C8B-B14F-4D97-AF65-F5344CB8AC3E}">
        <p14:creationId xmlns:p14="http://schemas.microsoft.com/office/powerpoint/2010/main" val="2439274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a:xfrm>
            <a:off x="303335" y="457200"/>
            <a:ext cx="8801100" cy="914400"/>
          </a:xfrm>
        </p:spPr>
        <p:txBody>
          <a:bodyPr>
            <a:noAutofit/>
          </a:bodyPr>
          <a:lstStyle/>
          <a:p>
            <a:r>
              <a:rPr lang="en-IN" dirty="0"/>
              <a:t>Comparative Statements of Shareholders’ Equity</a:t>
            </a:r>
            <a:endParaRPr lang="en-US" dirty="0"/>
          </a:p>
        </p:txBody>
      </p:sp>
      <p:pic>
        <p:nvPicPr>
          <p:cNvPr id="3074" name="Picture 2" descr="Retained Earnings:&#10;&#10;Jan. 1, 2016 $ 880&#10;Net income (revised to FIFO) 186&#10;Dividends (40)&#10;Dec. 31, 2016 $1,026&#10;Net income (revised to FIFO) 195&#10;Dividends (40)&#10;Dec. 31, 2017 $1,181&#10;Net income (using FIFO) 210&#10;Dividends (40)&#10;Dec. 31, 2018 $1,3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662" y="1841679"/>
            <a:ext cx="6858677" cy="4183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2168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a:xfrm>
            <a:off x="711200" y="408276"/>
            <a:ext cx="8153400" cy="1106424"/>
          </a:xfrm>
        </p:spPr>
        <p:txBody>
          <a:bodyPr>
            <a:noAutofit/>
          </a:bodyPr>
          <a:lstStyle/>
          <a:p>
            <a:r>
              <a:rPr lang="en-IN" dirty="0"/>
              <a:t>2. Adjust Accounts for the Change (1 of 2)</a:t>
            </a:r>
            <a:endParaRPr lang="en-US" dirty="0"/>
          </a:p>
        </p:txBody>
      </p:sp>
      <p:graphicFrame>
        <p:nvGraphicFramePr>
          <p:cNvPr id="8" name="Content Placeholder 7"/>
          <p:cNvGraphicFramePr>
            <a:graphicFrameLocks noGrp="1"/>
          </p:cNvGraphicFramePr>
          <p:nvPr>
            <p:ph sz="quarter" idx="10"/>
            <p:extLst>
              <p:ext uri="{D42A27DB-BD31-4B8C-83A1-F6EECF244321}">
                <p14:modId xmlns:p14="http://schemas.microsoft.com/office/powerpoint/2010/main" val="3611599343"/>
              </p:ext>
            </p:extLst>
          </p:nvPr>
        </p:nvGraphicFramePr>
        <p:xfrm>
          <a:off x="914400" y="1762413"/>
          <a:ext cx="7914290" cy="2947586"/>
        </p:xfrm>
        <a:graphic>
          <a:graphicData uri="http://schemas.openxmlformats.org/drawingml/2006/table">
            <a:tbl>
              <a:tblPr firstRow="1" bandRow="1">
                <a:tableStyleId>{5940675A-B579-460E-94D1-54222C63F5DA}</a:tableStyleId>
              </a:tblPr>
              <a:tblGrid>
                <a:gridCol w="2238729">
                  <a:extLst>
                    <a:ext uri="{9D8B030D-6E8A-4147-A177-3AD203B41FA5}">
                      <a16:colId xmlns:a16="http://schemas.microsoft.com/office/drawing/2014/main" val="20000"/>
                    </a:ext>
                  </a:extLst>
                </a:gridCol>
                <a:gridCol w="869722">
                  <a:extLst>
                    <a:ext uri="{9D8B030D-6E8A-4147-A177-3AD203B41FA5}">
                      <a16:colId xmlns:a16="http://schemas.microsoft.com/office/drawing/2014/main" val="20001"/>
                    </a:ext>
                  </a:extLst>
                </a:gridCol>
                <a:gridCol w="869722">
                  <a:extLst>
                    <a:ext uri="{9D8B030D-6E8A-4147-A177-3AD203B41FA5}">
                      <a16:colId xmlns:a16="http://schemas.microsoft.com/office/drawing/2014/main" val="20002"/>
                    </a:ext>
                  </a:extLst>
                </a:gridCol>
                <a:gridCol w="2045456">
                  <a:extLst>
                    <a:ext uri="{9D8B030D-6E8A-4147-A177-3AD203B41FA5}">
                      <a16:colId xmlns:a16="http://schemas.microsoft.com/office/drawing/2014/main" val="20003"/>
                    </a:ext>
                  </a:extLst>
                </a:gridCol>
                <a:gridCol w="1890661">
                  <a:extLst>
                    <a:ext uri="{9D8B030D-6E8A-4147-A177-3AD203B41FA5}">
                      <a16:colId xmlns:a16="http://schemas.microsoft.com/office/drawing/2014/main" val="20004"/>
                    </a:ext>
                  </a:extLst>
                </a:gridCol>
              </a:tblGrid>
              <a:tr h="631106">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 ($ in millions)</a:t>
                      </a:r>
                    </a:p>
                  </a:txBody>
                  <a:tcPr anchor="ctr"/>
                </a:tc>
                <a:tc>
                  <a:txBody>
                    <a:bodyPr/>
                    <a:lstStyle/>
                    <a:p>
                      <a:pPr algn="ct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0"/>
                  </a:ext>
                </a:extLst>
              </a:tr>
              <a:tr h="631106">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2017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latin typeface="Verdana" panose="020B0604030504040204" pitchFamily="34" charset="0"/>
                          <a:ea typeface="Verdana" panose="020B0604030504040204" pitchFamily="34" charset="0"/>
                          <a:cs typeface="Verdana" panose="020B0604030504040204" pitchFamily="34" charset="0"/>
                        </a:rPr>
                        <a:t>2016</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Cumulative</a:t>
                      </a:r>
                    </a:p>
                    <a:p>
                      <a:pPr algn="ctr"/>
                      <a:r>
                        <a:rPr lang="en-US" sz="1600" b="1" dirty="0">
                          <a:latin typeface="Verdana" panose="020B0604030504040204" pitchFamily="34" charset="0"/>
                          <a:ea typeface="Verdana" panose="020B0604030504040204" pitchFamily="34" charset="0"/>
                          <a:cs typeface="Verdana" panose="020B0604030504040204" pitchFamily="34" charset="0"/>
                        </a:rPr>
                        <a:t>Difference</a:t>
                      </a:r>
                    </a:p>
                    <a:p>
                      <a:pPr algn="ctr"/>
                      <a:r>
                        <a:rPr lang="en-US" sz="1600" b="1" dirty="0">
                          <a:latin typeface="Verdana" panose="020B0604030504040204" pitchFamily="34" charset="0"/>
                          <a:ea typeface="Verdana" panose="020B0604030504040204" pitchFamily="34" charset="0"/>
                          <a:cs typeface="Verdana" panose="020B0604030504040204" pitchFamily="34" charset="0"/>
                        </a:rPr>
                        <a:t>pre-2016</a:t>
                      </a:r>
                    </a:p>
                  </a:txBody>
                  <a:tcPr anchor="ctr"/>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Cumulative</a:t>
                      </a:r>
                    </a:p>
                    <a:p>
                      <a:pPr algn="ctr"/>
                      <a:r>
                        <a:rPr lang="en-US" sz="1600" b="1" dirty="0">
                          <a:latin typeface="Verdana" panose="020B0604030504040204" pitchFamily="34" charset="0"/>
                          <a:ea typeface="Verdana" panose="020B0604030504040204" pitchFamily="34" charset="0"/>
                          <a:cs typeface="Verdana" panose="020B0604030504040204" pitchFamily="34" charset="0"/>
                        </a:rPr>
                        <a:t>Difference</a:t>
                      </a:r>
                    </a:p>
                    <a:p>
                      <a:pPr algn="ctr"/>
                      <a:r>
                        <a:rPr lang="en-US" sz="1600" b="1" dirty="0">
                          <a:latin typeface="Verdana" panose="020B0604030504040204" pitchFamily="34" charset="0"/>
                          <a:ea typeface="Verdana" panose="020B0604030504040204" pitchFamily="34" charset="0"/>
                          <a:cs typeface="Verdana" panose="020B0604030504040204" pitchFamily="34" charset="0"/>
                        </a:rPr>
                        <a:t>pre-2018</a:t>
                      </a:r>
                    </a:p>
                  </a:txBody>
                  <a:tcPr anchor="ctr"/>
                </a:tc>
                <a:extLst>
                  <a:ext uri="{0D108BD9-81ED-4DB2-BD59-A6C34878D82A}">
                    <a16:rowId xmlns:a16="http://schemas.microsoft.com/office/drawing/2014/main" val="10001"/>
                  </a:ext>
                </a:extLst>
              </a:tr>
              <a:tr h="442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Cost of goods sold (LIFO)</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$420</a:t>
                      </a:r>
                      <a:endParaRPr lang="en-US" sz="1600" dirty="0">
                        <a:latin typeface="Verdana" panose="020B0604030504040204" pitchFamily="34" charset="0"/>
                        <a:ea typeface="Verdana" panose="020B0604030504040204" pitchFamily="34" charset="0"/>
                        <a:cs typeface="Verdana" panose="020B0604030504040204" pitchFamily="34" charset="0"/>
                      </a:endParaRPr>
                    </a:p>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$405</a:t>
                      </a:r>
                      <a:endParaRPr lang="en-US" sz="1600" dirty="0">
                        <a:latin typeface="Verdana" panose="020B0604030504040204" pitchFamily="34" charset="0"/>
                        <a:ea typeface="Verdana" panose="020B0604030504040204" pitchFamily="34" charset="0"/>
                        <a:cs typeface="Verdana" panose="020B0604030504040204" pitchFamily="34" charset="0"/>
                      </a:endParaRPr>
                    </a:p>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$1,000</a:t>
                      </a: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2"/>
                  </a:ext>
                </a:extLst>
              </a:tr>
              <a:tr h="442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Cost of goods sold (FIFO)</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365</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360</a:t>
                      </a:r>
                    </a:p>
                  </a:txBody>
                  <a:tcPr anchor="ctr"/>
                </a:tc>
                <a:tc>
                  <a:txBody>
                    <a:bodyPr/>
                    <a:lstStyle/>
                    <a:p>
                      <a:pPr algn="r"/>
                      <a:r>
                        <a:rPr lang="en-US" sz="1600" u="sng" dirty="0">
                          <a:latin typeface="Verdana" panose="020B0604030504040204" pitchFamily="34" charset="0"/>
                          <a:ea typeface="Verdana" panose="020B0604030504040204" pitchFamily="34" charset="0"/>
                          <a:cs typeface="Verdana" panose="020B0604030504040204" pitchFamily="34" charset="0"/>
                        </a:rPr>
                        <a:t>700</a:t>
                      </a:r>
                    </a:p>
                  </a:txBody>
                  <a:tcPr anchor="ctr"/>
                </a:tc>
                <a:tc>
                  <a:txBody>
                    <a:bodyPr/>
                    <a:lstStyle/>
                    <a:p>
                      <a:pPr algn="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extLst>
                  <a:ext uri="{0D108BD9-81ED-4DB2-BD59-A6C34878D82A}">
                    <a16:rowId xmlns:a16="http://schemas.microsoft.com/office/drawing/2014/main" val="10003"/>
                  </a:ext>
                </a:extLst>
              </a:tr>
              <a:tr h="283512">
                <a:tc>
                  <a:txBody>
                    <a:bodyPr/>
                    <a:lstStyle/>
                    <a:p>
                      <a:pPr marL="361950" marR="0" indent="0" algn="l" defTabSz="914400" rtl="0" eaLnBrk="1" fontAlgn="auto" latinLnBrk="0" hangingPunct="1">
                        <a:lnSpc>
                          <a:spcPct val="100000"/>
                        </a:lnSpc>
                        <a:spcBef>
                          <a:spcPts val="0"/>
                        </a:spcBef>
                        <a:spcAft>
                          <a:spcPts val="0"/>
                        </a:spcAft>
                        <a:buClrTx/>
                        <a:buSzTx/>
                        <a:buFontTx/>
                        <a:buNone/>
                        <a:tabLst>
                          <a:tab pos="361950" algn="l"/>
                        </a:tabLst>
                        <a:defRPr/>
                      </a:pPr>
                      <a:r>
                        <a:rPr lang="en-IN" sz="1600" dirty="0">
                          <a:latin typeface="Verdana" panose="020B0604030504040204" pitchFamily="34" charset="0"/>
                          <a:ea typeface="Verdana" panose="020B0604030504040204" pitchFamily="34" charset="0"/>
                          <a:cs typeface="Verdana" panose="020B0604030504040204" pitchFamily="34" charset="0"/>
                        </a:rPr>
                        <a:t>Difference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  55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  45</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$ 300</a:t>
                      </a:r>
                    </a:p>
                  </a:txBody>
                  <a:tcPr anchor="ctr"/>
                </a:tc>
                <a:tc>
                  <a:txBody>
                    <a:bodyPr/>
                    <a:lstStyle/>
                    <a:p>
                      <a:pPr algn="r"/>
                      <a:r>
                        <a:rPr lang="en-US" sz="1600" dirty="0">
                          <a:latin typeface="Verdana" panose="020B0604030504040204" pitchFamily="34" charset="0"/>
                          <a:ea typeface="Verdana" panose="020B0604030504040204" pitchFamily="34" charset="0"/>
                          <a:cs typeface="Verdana" panose="020B0604030504040204" pitchFamily="34" charset="0"/>
                        </a:rPr>
                        <a:t>$400</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88618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20-1</a:t>
            </a:r>
          </a:p>
        </p:txBody>
      </p:sp>
      <p:sp>
        <p:nvSpPr>
          <p:cNvPr id="5" name="Title 4"/>
          <p:cNvSpPr>
            <a:spLocks noGrp="1"/>
          </p:cNvSpPr>
          <p:nvPr>
            <p:ph type="title"/>
          </p:nvPr>
        </p:nvSpPr>
        <p:spPr>
          <a:xfrm>
            <a:off x="577261" y="400818"/>
            <a:ext cx="8264486" cy="939566"/>
          </a:xfrm>
        </p:spPr>
        <p:txBody>
          <a:bodyPr>
            <a:noAutofit/>
          </a:bodyPr>
          <a:lstStyle/>
          <a:p>
            <a:r>
              <a:rPr lang="en-US" dirty="0"/>
              <a:t>Types of Accounting Changes</a:t>
            </a:r>
          </a:p>
        </p:txBody>
      </p:sp>
      <p:graphicFrame>
        <p:nvGraphicFramePr>
          <p:cNvPr id="6" name="Table 7"/>
          <p:cNvGraphicFramePr>
            <a:graphicFrameLocks noGrp="1"/>
          </p:cNvGraphicFramePr>
          <p:nvPr>
            <p:ph sz="quarter" idx="10"/>
            <p:extLst>
              <p:ext uri="{D42A27DB-BD31-4B8C-83A1-F6EECF244321}">
                <p14:modId xmlns:p14="http://schemas.microsoft.com/office/powerpoint/2010/main" val="1681253481"/>
              </p:ext>
            </p:extLst>
          </p:nvPr>
        </p:nvGraphicFramePr>
        <p:xfrm>
          <a:off x="717501" y="1547411"/>
          <a:ext cx="8268841" cy="4521270"/>
        </p:xfrm>
        <a:graphic>
          <a:graphicData uri="http://schemas.openxmlformats.org/drawingml/2006/table">
            <a:tbl>
              <a:tblPr firstRow="1" bandRow="1">
                <a:tableStyleId>{5940675A-B579-460E-94D1-54222C63F5DA}</a:tableStyleId>
              </a:tblPr>
              <a:tblGrid>
                <a:gridCol w="1726153">
                  <a:extLst>
                    <a:ext uri="{9D8B030D-6E8A-4147-A177-3AD203B41FA5}">
                      <a16:colId xmlns:a16="http://schemas.microsoft.com/office/drawing/2014/main" val="20000"/>
                    </a:ext>
                  </a:extLst>
                </a:gridCol>
                <a:gridCol w="2207174">
                  <a:extLst>
                    <a:ext uri="{9D8B030D-6E8A-4147-A177-3AD203B41FA5}">
                      <a16:colId xmlns:a16="http://schemas.microsoft.com/office/drawing/2014/main" val="20001"/>
                    </a:ext>
                  </a:extLst>
                </a:gridCol>
                <a:gridCol w="4335514">
                  <a:extLst>
                    <a:ext uri="{9D8B030D-6E8A-4147-A177-3AD203B41FA5}">
                      <a16:colId xmlns:a16="http://schemas.microsoft.com/office/drawing/2014/main" val="20002"/>
                    </a:ext>
                  </a:extLst>
                </a:gridCol>
              </a:tblGrid>
              <a:tr h="403000">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Type of Change</a:t>
                      </a:r>
                    </a:p>
                  </a:txBody>
                  <a:tcPr marL="84542" marR="84542"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Description</a:t>
                      </a:r>
                    </a:p>
                  </a:txBody>
                  <a:tcPr marL="84542" marR="84542"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Examples</a:t>
                      </a:r>
                    </a:p>
                  </a:txBody>
                  <a:tcPr marL="84542" marR="84542" anchor="ctr"/>
                </a:tc>
                <a:extLst>
                  <a:ext uri="{0D108BD9-81ED-4DB2-BD59-A6C34878D82A}">
                    <a16:rowId xmlns:a16="http://schemas.microsoft.com/office/drawing/2014/main" val="10000"/>
                  </a:ext>
                </a:extLst>
              </a:tr>
              <a:tr h="777017">
                <a:tc>
                  <a:txBody>
                    <a:bodyPr/>
                    <a:lstStyle/>
                    <a:p>
                      <a:pPr algn="l"/>
                      <a:r>
                        <a:rPr lang="en-US" sz="1400" b="1" dirty="0">
                          <a:latin typeface="Verdana" panose="020B0604030504040204" pitchFamily="34" charset="0"/>
                          <a:ea typeface="Verdana" panose="020B0604030504040204" pitchFamily="34" charset="0"/>
                          <a:cs typeface="Verdana" panose="020B0604030504040204" pitchFamily="34" charset="0"/>
                        </a:rPr>
                        <a:t>Change in</a:t>
                      </a:r>
                      <a:r>
                        <a:rPr lang="en-US" sz="1400" b="1" baseline="0" dirty="0">
                          <a:latin typeface="Verdana" panose="020B0604030504040204" pitchFamily="34" charset="0"/>
                          <a:ea typeface="Verdana" panose="020B0604030504040204" pitchFamily="34" charset="0"/>
                          <a:cs typeface="Verdana" panose="020B0604030504040204" pitchFamily="34" charset="0"/>
                        </a:rPr>
                        <a:t> </a:t>
                      </a:r>
                      <a:r>
                        <a:rPr lang="en-US" sz="1400" b="1" dirty="0">
                          <a:latin typeface="Verdana" panose="020B0604030504040204" pitchFamily="34" charset="0"/>
                          <a:ea typeface="Verdana" panose="020B0604030504040204" pitchFamily="34" charset="0"/>
                          <a:cs typeface="Verdana" panose="020B0604030504040204" pitchFamily="34" charset="0"/>
                        </a:rPr>
                        <a:t>accounting</a:t>
                      </a:r>
                      <a:endParaRPr lang="en-US" sz="1400" b="1" baseline="0" dirty="0">
                        <a:latin typeface="Verdana" panose="020B0604030504040204" pitchFamily="34" charset="0"/>
                        <a:ea typeface="Verdana" panose="020B0604030504040204" pitchFamily="34" charset="0"/>
                        <a:cs typeface="Verdana" panose="020B0604030504040204" pitchFamily="34" charset="0"/>
                      </a:endParaRPr>
                    </a:p>
                    <a:p>
                      <a:pPr algn="l"/>
                      <a:r>
                        <a:rPr lang="en-US" sz="1400" b="1" dirty="0">
                          <a:latin typeface="Verdana" panose="020B0604030504040204" pitchFamily="34" charset="0"/>
                          <a:ea typeface="Verdana" panose="020B0604030504040204" pitchFamily="34" charset="0"/>
                          <a:cs typeface="Verdana" panose="020B0604030504040204" pitchFamily="34" charset="0"/>
                        </a:rPr>
                        <a:t>Principle</a:t>
                      </a:r>
                    </a:p>
                  </a:txBody>
                  <a:tcPr marL="84542" marR="84542"/>
                </a:tc>
                <a:tc>
                  <a:txBody>
                    <a:bodyPr/>
                    <a:lstStyle/>
                    <a:p>
                      <a:pPr algn="l"/>
                      <a:r>
                        <a:rPr lang="en-US" sz="1400" b="0" dirty="0">
                          <a:latin typeface="Verdana" panose="020B0604030504040204" pitchFamily="34" charset="0"/>
                          <a:ea typeface="Verdana" panose="020B0604030504040204" pitchFamily="34" charset="0"/>
                          <a:cs typeface="Verdana" panose="020B0604030504040204" pitchFamily="34" charset="0"/>
                        </a:rPr>
                        <a:t>Change from one generally accepted accounting principle to another</a:t>
                      </a:r>
                    </a:p>
                  </a:txBody>
                  <a:tcPr marL="84542" marR="84542"/>
                </a:tc>
                <a:tc>
                  <a:txBody>
                    <a:bodyPr/>
                    <a:lstStyle/>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Adopt a new Accounting Standard</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dirty="0">
                          <a:latin typeface="Verdana" panose="020B0604030504040204" pitchFamily="34" charset="0"/>
                          <a:ea typeface="Verdana" panose="020B0604030504040204" pitchFamily="34" charset="0"/>
                          <a:cs typeface="Verdana" panose="020B0604030504040204" pitchFamily="34" charset="0"/>
                        </a:rPr>
                        <a:t>Change methods of</a:t>
                      </a:r>
                      <a:r>
                        <a:rPr lang="en-US" sz="1400" b="0" baseline="0" dirty="0">
                          <a:latin typeface="Verdana" panose="020B0604030504040204" pitchFamily="34" charset="0"/>
                          <a:ea typeface="Verdana" panose="020B0604030504040204" pitchFamily="34" charset="0"/>
                          <a:cs typeface="Verdana" panose="020B0604030504040204" pitchFamily="34" charset="0"/>
                        </a:rPr>
                        <a:t> </a:t>
                      </a:r>
                      <a:r>
                        <a:rPr lang="en-US" sz="1400" b="0" dirty="0">
                          <a:latin typeface="Verdana" panose="020B0604030504040204" pitchFamily="34" charset="0"/>
                          <a:ea typeface="Verdana" panose="020B0604030504040204" pitchFamily="34" charset="0"/>
                          <a:cs typeface="Verdana" panose="020B0604030504040204" pitchFamily="34" charset="0"/>
                        </a:rPr>
                        <a:t>inventory costing.</a:t>
                      </a:r>
                    </a:p>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from cost method to equity method, or vice versa.</a:t>
                      </a:r>
                    </a:p>
                  </a:txBody>
                  <a:tcPr marL="84542" marR="84542"/>
                </a:tc>
                <a:extLst>
                  <a:ext uri="{0D108BD9-81ED-4DB2-BD59-A6C34878D82A}">
                    <a16:rowId xmlns:a16="http://schemas.microsoft.com/office/drawing/2014/main" val="10001"/>
                  </a:ext>
                </a:extLst>
              </a:tr>
              <a:tr h="1199533">
                <a:tc>
                  <a:txBody>
                    <a:bodyPr/>
                    <a:lstStyle/>
                    <a:p>
                      <a:pPr algn="l"/>
                      <a:r>
                        <a:rPr lang="en-US" sz="1400" b="1" dirty="0">
                          <a:latin typeface="Verdana" panose="020B0604030504040204" pitchFamily="34" charset="0"/>
                          <a:ea typeface="Verdana" panose="020B0604030504040204" pitchFamily="34" charset="0"/>
                          <a:cs typeface="Verdana" panose="020B0604030504040204" pitchFamily="34" charset="0"/>
                        </a:rPr>
                        <a:t>Change in</a:t>
                      </a:r>
                    </a:p>
                    <a:p>
                      <a:pPr algn="l"/>
                      <a:r>
                        <a:rPr lang="en-US" sz="1400" b="1" dirty="0">
                          <a:latin typeface="Verdana" panose="020B0604030504040204" pitchFamily="34" charset="0"/>
                          <a:ea typeface="Verdana" panose="020B0604030504040204" pitchFamily="34" charset="0"/>
                          <a:cs typeface="Verdana" panose="020B0604030504040204" pitchFamily="34" charset="0"/>
                        </a:rPr>
                        <a:t>accounting estimate</a:t>
                      </a:r>
                    </a:p>
                  </a:txBody>
                  <a:tcPr marL="84542" marR="84542"/>
                </a:tc>
                <a:tc>
                  <a:txBody>
                    <a:bodyPr/>
                    <a:lstStyle/>
                    <a:p>
                      <a:pPr algn="l"/>
                      <a:r>
                        <a:rPr lang="en-US" sz="1400" b="0" dirty="0">
                          <a:latin typeface="Verdana" panose="020B0604030504040204" pitchFamily="34" charset="0"/>
                          <a:ea typeface="Verdana" panose="020B0604030504040204" pitchFamily="34" charset="0"/>
                          <a:cs typeface="Verdana" panose="020B0604030504040204" pitchFamily="34" charset="0"/>
                        </a:rPr>
                        <a:t>Revise an estimate because of new information or new experience.</a:t>
                      </a:r>
                    </a:p>
                  </a:txBody>
                  <a:tcPr marL="84542" marR="84542"/>
                </a:tc>
                <a:tc>
                  <a:txBody>
                    <a:bodyPr/>
                    <a:lstStyle/>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depreciation methods.*</a:t>
                      </a:r>
                    </a:p>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estimate of useful</a:t>
                      </a:r>
                      <a:r>
                        <a:rPr lang="en-US" sz="1400" b="0" baseline="0" dirty="0">
                          <a:latin typeface="Verdana" panose="020B0604030504040204" pitchFamily="34" charset="0"/>
                          <a:ea typeface="Verdana" panose="020B0604030504040204" pitchFamily="34" charset="0"/>
                          <a:cs typeface="Verdana" panose="020B0604030504040204" pitchFamily="34" charset="0"/>
                        </a:rPr>
                        <a:t> life </a:t>
                      </a:r>
                      <a:r>
                        <a:rPr lang="en-US" sz="1400" b="0" dirty="0">
                          <a:latin typeface="Verdana" panose="020B0604030504040204" pitchFamily="34" charset="0"/>
                          <a:ea typeface="Verdana" panose="020B0604030504040204" pitchFamily="34" charset="0"/>
                          <a:cs typeface="Verdana" panose="020B0604030504040204" pitchFamily="34" charset="0"/>
                        </a:rPr>
                        <a:t>of depreciable asset.</a:t>
                      </a:r>
                    </a:p>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estimate of residual value of depreciable asset.</a:t>
                      </a:r>
                    </a:p>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estimate of periods benefited by intangible assets</a:t>
                      </a:r>
                    </a:p>
                    <a:p>
                      <a:pPr marL="285750" indent="-2857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actuarial estimates pertaining to a pension plan.</a:t>
                      </a:r>
                    </a:p>
                  </a:txBody>
                  <a:tcPr marL="84542" marR="84542"/>
                </a:tc>
                <a:extLst>
                  <a:ext uri="{0D108BD9-81ED-4DB2-BD59-A6C34878D82A}">
                    <a16:rowId xmlns:a16="http://schemas.microsoft.com/office/drawing/2014/main" val="10002"/>
                  </a:ext>
                </a:extLst>
              </a:tr>
              <a:tr h="1161710">
                <a:tc>
                  <a:txBody>
                    <a:bodyPr/>
                    <a:lstStyle/>
                    <a:p>
                      <a:pPr algn="l"/>
                      <a:r>
                        <a:rPr lang="en-US" sz="1400" b="1" dirty="0">
                          <a:latin typeface="Verdana" panose="020B0604030504040204" pitchFamily="34" charset="0"/>
                          <a:ea typeface="Verdana" panose="020B0604030504040204" pitchFamily="34" charset="0"/>
                          <a:cs typeface="Verdana" panose="020B0604030504040204" pitchFamily="34" charset="0"/>
                        </a:rPr>
                        <a:t>Change in reporting entity</a:t>
                      </a:r>
                    </a:p>
                  </a:txBody>
                  <a:tcPr marL="84542" marR="84542"/>
                </a:tc>
                <a:tc>
                  <a:txBody>
                    <a:bodyPr/>
                    <a:lstStyle/>
                    <a:p>
                      <a:pPr algn="l"/>
                      <a:r>
                        <a:rPr lang="en-US" sz="1400" b="0" dirty="0">
                          <a:latin typeface="Verdana" panose="020B0604030504040204" pitchFamily="34" charset="0"/>
                          <a:ea typeface="Verdana" panose="020B0604030504040204" pitchFamily="34" charset="0"/>
                          <a:cs typeface="Verdana" panose="020B0604030504040204" pitchFamily="34" charset="0"/>
                        </a:rPr>
                        <a:t>Change from reporting as one type of entity to another type of entity.</a:t>
                      </a:r>
                    </a:p>
                  </a:txBody>
                  <a:tcPr marL="84542" marR="84542"/>
                </a:tc>
                <a:tc>
                  <a:txBody>
                    <a:bodyPr/>
                    <a:lstStyle/>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Consolidate a subsidiary not previously included in consolidated financial statements.</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Report consolidated financial statements in place of individual statements.</a:t>
                      </a:r>
                    </a:p>
                  </a:txBody>
                  <a:tcPr marL="84542" marR="84542"/>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583904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p:txBody>
          <a:bodyPr>
            <a:noAutofit/>
          </a:bodyPr>
          <a:lstStyle/>
          <a:p>
            <a:r>
              <a:rPr lang="en-IN" dirty="0"/>
              <a:t>2. Adjust Accounts for the Change (2 of 2)</a:t>
            </a:r>
            <a:endParaRPr lang="en-US" dirty="0"/>
          </a:p>
        </p:txBody>
      </p:sp>
      <p:pic>
        <p:nvPicPr>
          <p:cNvPr id="1026" name="Picture 2" descr="Journal entry to record the change in principle: January 1, 2018.&#10;Inventory is debited 400, retained earnings is credited 240, and income tax payable is credited 160."/>
          <p:cNvPicPr>
            <a:picLocks noChangeAspect="1" noChangeArrowheads="1"/>
          </p:cNvPicPr>
          <p:nvPr/>
        </p:nvPicPr>
        <p:blipFill>
          <a:blip r:embed="rId3"/>
          <a:stretch>
            <a:fillRect/>
          </a:stretch>
        </p:blipFill>
        <p:spPr bwMode="auto">
          <a:xfrm>
            <a:off x="881699" y="1608083"/>
            <a:ext cx="7707585" cy="2601310"/>
          </a:xfrm>
          <a:prstGeom prst="rect">
            <a:avLst/>
          </a:prstGeom>
          <a:noFill/>
          <a:ln w="9525">
            <a:noFill/>
            <a:miter lim="800000"/>
            <a:headEnd/>
            <a:tailEnd/>
          </a:ln>
          <a:effectLst/>
        </p:spPr>
      </p:pic>
      <p:sp>
        <p:nvSpPr>
          <p:cNvPr id="6" name="Content Placeholder 5"/>
          <p:cNvSpPr>
            <a:spLocks noGrp="1"/>
          </p:cNvSpPr>
          <p:nvPr>
            <p:ph sz="quarter" idx="10"/>
          </p:nvPr>
        </p:nvSpPr>
        <p:spPr>
          <a:xfrm>
            <a:off x="788276" y="4419600"/>
            <a:ext cx="8024648" cy="2060028"/>
          </a:xfrm>
        </p:spPr>
        <p:txBody>
          <a:bodyPr/>
          <a:lstStyle/>
          <a:p>
            <a:pPr marL="0" indent="0">
              <a:buNone/>
            </a:pPr>
            <a:r>
              <a:rPr lang="en-IN" sz="2400" dirty="0"/>
              <a:t>Inventory: Additional inventory if FIFO had been used</a:t>
            </a:r>
          </a:p>
          <a:p>
            <a:pPr marL="0" indent="0">
              <a:buNone/>
            </a:pPr>
            <a:r>
              <a:rPr lang="en-IN" sz="2400" dirty="0"/>
              <a:t>Retained earnings: Additional net income if FIFO had been used</a:t>
            </a:r>
          </a:p>
        </p:txBody>
      </p:sp>
    </p:spTree>
    <p:extLst>
      <p:ext uri="{BB962C8B-B14F-4D97-AF65-F5344CB8AC3E}">
        <p14:creationId xmlns:p14="http://schemas.microsoft.com/office/powerpoint/2010/main" val="4248312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20-2</a:t>
            </a:r>
          </a:p>
        </p:txBody>
      </p:sp>
      <p:sp>
        <p:nvSpPr>
          <p:cNvPr id="8" name="Title 7"/>
          <p:cNvSpPr>
            <a:spLocks noGrp="1"/>
          </p:cNvSpPr>
          <p:nvPr>
            <p:ph type="title"/>
          </p:nvPr>
        </p:nvSpPr>
        <p:spPr>
          <a:xfrm>
            <a:off x="1345909" y="461117"/>
            <a:ext cx="5937611" cy="516155"/>
          </a:xfrm>
        </p:spPr>
        <p:txBody>
          <a:bodyPr>
            <a:noAutofit/>
          </a:bodyPr>
          <a:lstStyle/>
          <a:p>
            <a:r>
              <a:rPr lang="en-US" dirty="0"/>
              <a:t>3. Disclosure Notes</a:t>
            </a:r>
          </a:p>
        </p:txBody>
      </p:sp>
      <p:sp>
        <p:nvSpPr>
          <p:cNvPr id="9" name="Content Placeholder 8"/>
          <p:cNvSpPr>
            <a:spLocks noGrp="1"/>
          </p:cNvSpPr>
          <p:nvPr>
            <p:ph sz="quarter" idx="10"/>
          </p:nvPr>
        </p:nvSpPr>
        <p:spPr>
          <a:xfrm>
            <a:off x="788277" y="1224343"/>
            <a:ext cx="8119240" cy="5144925"/>
          </a:xfrm>
        </p:spPr>
        <p:txBody>
          <a:bodyPr/>
          <a:lstStyle/>
          <a:p>
            <a:r>
              <a:rPr lang="en-IN" dirty="0"/>
              <a:t>Must be provided </a:t>
            </a:r>
            <a:r>
              <a:rPr lang="en-US" dirty="0"/>
              <a:t>in the first set of financial statements after the change </a:t>
            </a:r>
            <a:r>
              <a:rPr lang="en-IN" dirty="0"/>
              <a:t>to </a:t>
            </a:r>
            <a:r>
              <a:rPr lang="en-IN" b="1" dirty="0"/>
              <a:t>justify the application of the new method</a:t>
            </a:r>
          </a:p>
          <a:p>
            <a:r>
              <a:rPr lang="en-US" dirty="0"/>
              <a:t>Note disclosure must:</a:t>
            </a:r>
          </a:p>
          <a:p>
            <a:pPr marL="914400" lvl="1" indent="-457200">
              <a:buFont typeface="Lucida Grande"/>
              <a:buChar char="–"/>
            </a:pPr>
            <a:r>
              <a:rPr lang="en-US" dirty="0"/>
              <a:t>Explain why the change was needed as well as its effects on items not reported on the face of the primary statements</a:t>
            </a:r>
          </a:p>
          <a:p>
            <a:pPr marL="914400" lvl="1" indent="-457200">
              <a:buFont typeface="Lucida Grande"/>
              <a:buChar char="–"/>
            </a:pPr>
            <a:r>
              <a:rPr lang="en-IN" dirty="0"/>
              <a:t>Point out that comparative information has been revised</a:t>
            </a:r>
          </a:p>
          <a:p>
            <a:pPr marL="914400" lvl="1" indent="-457200">
              <a:buFont typeface="Lucida Grande"/>
              <a:buChar char="–"/>
            </a:pPr>
            <a:r>
              <a:rPr lang="en-IN" dirty="0"/>
              <a:t>Report any </a:t>
            </a:r>
            <a:r>
              <a:rPr lang="en-IN" b="1" dirty="0"/>
              <a:t>per share amounts affected </a:t>
            </a:r>
            <a:r>
              <a:rPr lang="en-IN" dirty="0"/>
              <a:t>for the current period and all prior periods presented</a:t>
            </a:r>
          </a:p>
        </p:txBody>
      </p:sp>
    </p:spTree>
    <p:extLst>
      <p:ext uri="{BB962C8B-B14F-4D97-AF65-F5344CB8AC3E}">
        <p14:creationId xmlns:p14="http://schemas.microsoft.com/office/powerpoint/2010/main" val="3116324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20-2</a:t>
            </a:r>
          </a:p>
        </p:txBody>
      </p:sp>
      <p:sp>
        <p:nvSpPr>
          <p:cNvPr id="8" name="Title 7"/>
          <p:cNvSpPr>
            <a:spLocks noGrp="1"/>
          </p:cNvSpPr>
          <p:nvPr>
            <p:ph type="title"/>
          </p:nvPr>
        </p:nvSpPr>
        <p:spPr>
          <a:xfrm>
            <a:off x="660401" y="478169"/>
            <a:ext cx="8267700" cy="1472650"/>
          </a:xfrm>
        </p:spPr>
        <p:txBody>
          <a:bodyPr>
            <a:noAutofit/>
          </a:bodyPr>
          <a:lstStyle/>
          <a:p>
            <a:r>
              <a:rPr lang="en-IN" dirty="0"/>
              <a:t>Disclosure of a Change in Inventory Method—Abercrombie &amp; Fitch (1 of 2)</a:t>
            </a:r>
            <a:endParaRPr lang="en-US" dirty="0"/>
          </a:p>
        </p:txBody>
      </p:sp>
      <p:sp>
        <p:nvSpPr>
          <p:cNvPr id="9" name="Content Placeholder 8"/>
          <p:cNvSpPr>
            <a:spLocks noGrp="1"/>
          </p:cNvSpPr>
          <p:nvPr>
            <p:ph sz="quarter" idx="10"/>
          </p:nvPr>
        </p:nvSpPr>
        <p:spPr>
          <a:xfrm>
            <a:off x="709450" y="2158999"/>
            <a:ext cx="8292668" cy="4289097"/>
          </a:xfrm>
        </p:spPr>
        <p:txBody>
          <a:bodyPr/>
          <a:lstStyle/>
          <a:p>
            <a:pPr marL="0" indent="0">
              <a:buNone/>
            </a:pPr>
            <a:r>
              <a:rPr lang="en-US" sz="2400" b="1" dirty="0"/>
              <a:t>4. CHANGE IN ACCOUNTING PRINCIPLE</a:t>
            </a:r>
            <a:endParaRPr lang="en-US" sz="2400" dirty="0"/>
          </a:p>
          <a:p>
            <a:pPr marL="0" indent="0">
              <a:buNone/>
            </a:pPr>
            <a:r>
              <a:rPr lang="en-US" sz="2400" dirty="0"/>
              <a:t>The Company elected to change its method of accounting for inventory from the lower of cost or market utilizing the retail method to the weighted average cost method ... In accordance with generally accepted accounting principles, all periods have been retroactively adjusted to reflect the period-specific effects of the change to the weighted</a:t>
            </a:r>
          </a:p>
          <a:p>
            <a:pPr marL="0" indent="0">
              <a:buNone/>
            </a:pPr>
            <a:r>
              <a:rPr lang="en-US" sz="2400" dirty="0"/>
              <a:t>accounting under the weighted average cost method is preferable as it better aligns with the Company's</a:t>
            </a:r>
          </a:p>
        </p:txBody>
      </p:sp>
    </p:spTree>
    <p:extLst>
      <p:ext uri="{BB962C8B-B14F-4D97-AF65-F5344CB8AC3E}">
        <p14:creationId xmlns:p14="http://schemas.microsoft.com/office/powerpoint/2010/main" val="3626758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20-2</a:t>
            </a:r>
          </a:p>
        </p:txBody>
      </p:sp>
      <p:sp>
        <p:nvSpPr>
          <p:cNvPr id="8" name="Title 7"/>
          <p:cNvSpPr>
            <a:spLocks noGrp="1"/>
          </p:cNvSpPr>
          <p:nvPr>
            <p:ph type="title"/>
          </p:nvPr>
        </p:nvSpPr>
        <p:spPr>
          <a:xfrm>
            <a:off x="660401" y="478169"/>
            <a:ext cx="8267700" cy="1472650"/>
          </a:xfrm>
        </p:spPr>
        <p:txBody>
          <a:bodyPr>
            <a:noAutofit/>
          </a:bodyPr>
          <a:lstStyle/>
          <a:p>
            <a:r>
              <a:rPr lang="en-IN" dirty="0"/>
              <a:t>Disclosure of a Change in Inventory Method—Abercrombie &amp; Fitch (2 of 2)</a:t>
            </a:r>
            <a:endParaRPr lang="en-US" dirty="0"/>
          </a:p>
        </p:txBody>
      </p:sp>
      <p:sp>
        <p:nvSpPr>
          <p:cNvPr id="9" name="Content Placeholder 8"/>
          <p:cNvSpPr>
            <a:spLocks noGrp="1"/>
          </p:cNvSpPr>
          <p:nvPr>
            <p:ph sz="quarter" idx="10"/>
          </p:nvPr>
        </p:nvSpPr>
        <p:spPr>
          <a:xfrm>
            <a:off x="647699" y="2159000"/>
            <a:ext cx="8305801" cy="4165600"/>
          </a:xfrm>
        </p:spPr>
        <p:txBody>
          <a:bodyPr/>
          <a:lstStyle/>
          <a:p>
            <a:pPr marL="0" indent="0">
              <a:buNone/>
            </a:pPr>
            <a:r>
              <a:rPr lang="en-US" sz="2400" b="1" dirty="0"/>
              <a:t>4. CHANGE IN ACCOUNTING PRINCIPLE</a:t>
            </a:r>
            <a:endParaRPr lang="en-US" sz="2400" dirty="0"/>
          </a:p>
          <a:p>
            <a:pPr marL="0" indent="0">
              <a:buNone/>
            </a:pPr>
            <a:r>
              <a:rPr lang="en-US" sz="2400" dirty="0"/>
              <a:t>focus on realized selling margin and improves the comparability of the Company's financial results with those of its competitors. Additionally, it will improve the matching of cost of goods sold with the related net sales and reflect the acquisition cost of inventory outstanding at each balance sheet date. The cumulative adjustment... was an increase in its inventory of $73.6 million and an increase in retained earnings of $47.3 million.</a:t>
            </a:r>
          </a:p>
        </p:txBody>
      </p:sp>
    </p:spTree>
    <p:extLst>
      <p:ext uri="{BB962C8B-B14F-4D97-AF65-F5344CB8AC3E}">
        <p14:creationId xmlns:p14="http://schemas.microsoft.com/office/powerpoint/2010/main" val="1413334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20-2</a:t>
            </a:r>
          </a:p>
        </p:txBody>
      </p:sp>
      <p:sp>
        <p:nvSpPr>
          <p:cNvPr id="3" name="Title 2"/>
          <p:cNvSpPr>
            <a:spLocks noGrp="1"/>
          </p:cNvSpPr>
          <p:nvPr>
            <p:ph type="title"/>
          </p:nvPr>
        </p:nvSpPr>
        <p:spPr>
          <a:xfrm>
            <a:off x="575438" y="457199"/>
            <a:ext cx="8458200" cy="1150883"/>
          </a:xfrm>
        </p:spPr>
        <p:txBody>
          <a:bodyPr>
            <a:noAutofit/>
          </a:bodyPr>
          <a:lstStyle/>
          <a:p>
            <a:r>
              <a:rPr lang="en-US" dirty="0"/>
              <a:t>The Modified Prospective Approach</a:t>
            </a:r>
          </a:p>
        </p:txBody>
      </p:sp>
      <p:sp>
        <p:nvSpPr>
          <p:cNvPr id="4" name="Content Placeholder 3"/>
          <p:cNvSpPr>
            <a:spLocks noGrp="1"/>
          </p:cNvSpPr>
          <p:nvPr>
            <p:ph sz="quarter" idx="10"/>
          </p:nvPr>
        </p:nvSpPr>
        <p:spPr>
          <a:xfrm>
            <a:off x="882868" y="1608085"/>
            <a:ext cx="7993117" cy="4824246"/>
          </a:xfrm>
        </p:spPr>
        <p:txBody>
          <a:bodyPr/>
          <a:lstStyle/>
          <a:p>
            <a:r>
              <a:rPr lang="en-US" dirty="0"/>
              <a:t>The FASB sometimes allows a </a:t>
            </a:r>
            <a:r>
              <a:rPr lang="en-US" b="1" dirty="0"/>
              <a:t>modified retrospective approach</a:t>
            </a:r>
          </a:p>
          <a:p>
            <a:pPr lvl="1"/>
            <a:r>
              <a:rPr lang="en-US" b="1" dirty="0"/>
              <a:t>Apply</a:t>
            </a:r>
            <a:r>
              <a:rPr lang="en-US" dirty="0"/>
              <a:t> the new standard only </a:t>
            </a:r>
            <a:r>
              <a:rPr lang="en-US" b="1" dirty="0"/>
              <a:t>to the adoption</a:t>
            </a:r>
            <a:r>
              <a:rPr lang="en-US" dirty="0"/>
              <a:t> </a:t>
            </a:r>
            <a:r>
              <a:rPr lang="en-US" b="1" dirty="0"/>
              <a:t>period</a:t>
            </a:r>
            <a:r>
              <a:rPr lang="en-US" dirty="0"/>
              <a:t> (the current period)</a:t>
            </a:r>
          </a:p>
          <a:p>
            <a:pPr lvl="1"/>
            <a:r>
              <a:rPr lang="en-US" dirty="0"/>
              <a:t>Adjust the balance of retained earning at the beginning of the adoption period to capture the cumulative effects of prior periods  </a:t>
            </a:r>
            <a:r>
              <a:rPr lang="en-US" b="1" dirty="0"/>
              <a:t>without</a:t>
            </a:r>
            <a:r>
              <a:rPr lang="en-US" dirty="0"/>
              <a:t> actually </a:t>
            </a:r>
            <a:r>
              <a:rPr lang="en-US" b="1" dirty="0"/>
              <a:t>adjusting the number in </a:t>
            </a:r>
            <a:r>
              <a:rPr lang="en-US" dirty="0"/>
              <a:t>the </a:t>
            </a:r>
            <a:r>
              <a:rPr lang="en-US" b="1" dirty="0"/>
              <a:t>prior periods</a:t>
            </a:r>
            <a:r>
              <a:rPr lang="en-US" dirty="0"/>
              <a:t> reported.</a:t>
            </a:r>
          </a:p>
        </p:txBody>
      </p:sp>
    </p:spTree>
    <p:extLst>
      <p:ext uri="{BB962C8B-B14F-4D97-AF65-F5344CB8AC3E}">
        <p14:creationId xmlns:p14="http://schemas.microsoft.com/office/powerpoint/2010/main" val="685746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20-2</a:t>
            </a:r>
          </a:p>
        </p:txBody>
      </p:sp>
      <p:sp>
        <p:nvSpPr>
          <p:cNvPr id="8" name="Title 7"/>
          <p:cNvSpPr>
            <a:spLocks noGrp="1"/>
          </p:cNvSpPr>
          <p:nvPr>
            <p:ph type="title"/>
          </p:nvPr>
        </p:nvSpPr>
        <p:spPr>
          <a:xfrm>
            <a:off x="749300" y="419100"/>
            <a:ext cx="8280400" cy="1231900"/>
          </a:xfrm>
        </p:spPr>
        <p:txBody>
          <a:bodyPr>
            <a:noAutofit/>
          </a:bodyPr>
          <a:lstStyle/>
          <a:p>
            <a:r>
              <a:rPr lang="en-US" altLang="en-US" dirty="0"/>
              <a:t>Concept Check: The Retrospective Approach (1 of 2)</a:t>
            </a:r>
            <a:endParaRPr lang="en-US" dirty="0"/>
          </a:p>
        </p:txBody>
      </p:sp>
      <p:sp>
        <p:nvSpPr>
          <p:cNvPr id="9" name="Content Placeholder 8"/>
          <p:cNvSpPr>
            <a:spLocks noGrp="1"/>
          </p:cNvSpPr>
          <p:nvPr>
            <p:ph sz="quarter" idx="10"/>
          </p:nvPr>
        </p:nvSpPr>
        <p:spPr>
          <a:xfrm>
            <a:off x="875428" y="1799273"/>
            <a:ext cx="8016328" cy="4617293"/>
          </a:xfrm>
        </p:spPr>
        <p:txBody>
          <a:bodyPr/>
          <a:lstStyle/>
          <a:p>
            <a:pPr marL="0" indent="0">
              <a:spcAft>
                <a:spcPts val="1200"/>
              </a:spcAft>
              <a:buNone/>
            </a:pPr>
            <a:r>
              <a:rPr lang="en-US" dirty="0"/>
              <a:t>Big Merchandisers changed from the FIFO method of costing inventories to the weighted average method during 2018. When reported in the 2018 comparative financial statements, the 2017 inventory amount will be: </a:t>
            </a:r>
          </a:p>
          <a:p>
            <a:pPr marL="514350" indent="-514350">
              <a:buFont typeface="+mj-lt"/>
              <a:buAutoNum type="alphaLcPeriod"/>
            </a:pPr>
            <a:r>
              <a:rPr lang="en-US" dirty="0"/>
              <a:t>Increased</a:t>
            </a:r>
          </a:p>
          <a:p>
            <a:pPr marL="514350" indent="-514350">
              <a:buFont typeface="+mj-lt"/>
              <a:buAutoNum type="alphaLcPeriod"/>
            </a:pPr>
            <a:r>
              <a:rPr lang="en-US" dirty="0"/>
              <a:t>Decreased</a:t>
            </a:r>
          </a:p>
          <a:p>
            <a:pPr marL="514350" indent="-514350">
              <a:buFont typeface="+mj-lt"/>
              <a:buAutoNum type="alphaLcPeriod"/>
            </a:pPr>
            <a:r>
              <a:rPr lang="en-US" b="1" dirty="0"/>
              <a:t>Increased or decreased, depending on how prices changed during 2018</a:t>
            </a:r>
          </a:p>
          <a:p>
            <a:pPr marL="514350" indent="-514350">
              <a:buFont typeface="+mj-lt"/>
              <a:buAutoNum type="alphaLcPeriod"/>
            </a:pPr>
            <a:r>
              <a:rPr lang="en-US" dirty="0"/>
              <a:t>Unaffected</a:t>
            </a:r>
          </a:p>
        </p:txBody>
      </p:sp>
    </p:spTree>
    <p:extLst>
      <p:ext uri="{BB962C8B-B14F-4D97-AF65-F5344CB8AC3E}">
        <p14:creationId xmlns:p14="http://schemas.microsoft.com/office/powerpoint/2010/main" val="3981919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749300" y="419100"/>
            <a:ext cx="8280400" cy="1231900"/>
          </a:xfrm>
        </p:spPr>
        <p:txBody>
          <a:bodyPr>
            <a:noAutofit/>
          </a:bodyPr>
          <a:lstStyle/>
          <a:p>
            <a:r>
              <a:rPr lang="en-US" altLang="en-US" dirty="0"/>
              <a:t>Concept Check: The Retrospective Approach (2 of 2)</a:t>
            </a:r>
            <a:endParaRPr lang="en-US" dirty="0"/>
          </a:p>
        </p:txBody>
      </p:sp>
      <p:sp>
        <p:nvSpPr>
          <p:cNvPr id="9" name="Content Placeholder 8"/>
          <p:cNvSpPr>
            <a:spLocks noGrp="1"/>
          </p:cNvSpPr>
          <p:nvPr>
            <p:ph sz="quarter" idx="10"/>
          </p:nvPr>
        </p:nvSpPr>
        <p:spPr>
          <a:xfrm>
            <a:off x="740978" y="1907632"/>
            <a:ext cx="8119242" cy="4477407"/>
          </a:xfrm>
        </p:spPr>
        <p:txBody>
          <a:bodyPr/>
          <a:lstStyle/>
          <a:p>
            <a:pPr marL="0" indent="0">
              <a:buNone/>
            </a:pPr>
            <a:r>
              <a:rPr lang="en-US" dirty="0"/>
              <a:t>The correct answer is </a:t>
            </a:r>
            <a:r>
              <a:rPr lang="en-US" i="1" dirty="0"/>
              <a:t>c</a:t>
            </a:r>
            <a:r>
              <a:rPr lang="en-US" dirty="0"/>
              <a:t>. It will be restated to the balance it would have if the average method had been used all along.</a:t>
            </a:r>
          </a:p>
        </p:txBody>
      </p:sp>
    </p:spTree>
    <p:extLst>
      <p:ext uri="{BB962C8B-B14F-4D97-AF65-F5344CB8AC3E}">
        <p14:creationId xmlns:p14="http://schemas.microsoft.com/office/powerpoint/2010/main" val="4921399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60108" y="387849"/>
            <a:ext cx="8552360" cy="1598603"/>
          </a:xfrm>
        </p:spPr>
        <p:txBody>
          <a:bodyPr>
            <a:noAutofit/>
          </a:bodyPr>
          <a:lstStyle/>
          <a:p>
            <a:r>
              <a:rPr lang="en-IN" dirty="0"/>
              <a:t>The Prospective Approach: When Retrospective Application is Impracticable (1 of 3)</a:t>
            </a:r>
            <a:endParaRPr lang="en-US" dirty="0"/>
          </a:p>
        </p:txBody>
      </p:sp>
      <p:sp>
        <p:nvSpPr>
          <p:cNvPr id="9" name="Content Placeholder 8"/>
          <p:cNvSpPr>
            <a:spLocks noGrp="1"/>
          </p:cNvSpPr>
          <p:nvPr>
            <p:ph sz="quarter" idx="10"/>
          </p:nvPr>
        </p:nvSpPr>
        <p:spPr>
          <a:xfrm>
            <a:off x="821126" y="2180357"/>
            <a:ext cx="8086397" cy="4251974"/>
          </a:xfrm>
        </p:spPr>
        <p:txBody>
          <a:bodyPr/>
          <a:lstStyle/>
          <a:p>
            <a:r>
              <a:rPr lang="en-US" sz="2400" dirty="0"/>
              <a:t>Sometimes a lack of information makes it impracticable to report a change retrospectively so the new method is simply applied prospectively</a:t>
            </a:r>
          </a:p>
          <a:p>
            <a:pPr marL="0" indent="0">
              <a:buNone/>
            </a:pPr>
            <a:r>
              <a:rPr lang="en-US" sz="2400" b="1" dirty="0"/>
              <a:t>Inventories (in part)</a:t>
            </a:r>
          </a:p>
          <a:p>
            <a:pPr marL="0" indent="0">
              <a:buNone/>
            </a:pPr>
            <a:r>
              <a:rPr lang="en-US" sz="2400" dirty="0"/>
              <a:t>. . . the Company changed from the first-in, first-out (FIFO) method of accounting for inventories to the last-in, first-out (LIFO) method. Management believes this change was preferable in that it achieves a more appropriate matching of revenues and expenses. </a:t>
            </a:r>
          </a:p>
        </p:txBody>
      </p:sp>
    </p:spTree>
    <p:extLst>
      <p:ext uri="{BB962C8B-B14F-4D97-AF65-F5344CB8AC3E}">
        <p14:creationId xmlns:p14="http://schemas.microsoft.com/office/powerpoint/2010/main" val="1464231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83326" y="435148"/>
            <a:ext cx="8493672" cy="1488246"/>
          </a:xfrm>
        </p:spPr>
        <p:txBody>
          <a:bodyPr>
            <a:noAutofit/>
          </a:bodyPr>
          <a:lstStyle/>
          <a:p>
            <a:r>
              <a:rPr lang="en-IN" dirty="0"/>
              <a:t>The Prospective Approach: When Retrospective Application is Impracticable (2 of 3)</a:t>
            </a:r>
            <a:endParaRPr lang="en-US" dirty="0"/>
          </a:p>
        </p:txBody>
      </p:sp>
      <p:sp>
        <p:nvSpPr>
          <p:cNvPr id="9" name="Content Placeholder 8"/>
          <p:cNvSpPr>
            <a:spLocks noGrp="1"/>
          </p:cNvSpPr>
          <p:nvPr>
            <p:ph sz="quarter" idx="10"/>
          </p:nvPr>
        </p:nvSpPr>
        <p:spPr>
          <a:xfrm>
            <a:off x="749300" y="2370857"/>
            <a:ext cx="8204200" cy="3991843"/>
          </a:xfrm>
        </p:spPr>
        <p:txBody>
          <a:bodyPr/>
          <a:lstStyle/>
          <a:p>
            <a:pPr marL="0" indent="0">
              <a:buNone/>
            </a:pPr>
            <a:r>
              <a:rPr lang="en-US" sz="2400" dirty="0"/>
              <a:t>The impact of this accounting change was to increase "Costs of Products Sold" in the consolidated statements of operations by $0.7 million for the fiscal year.... The cumulative effect of a change in accounting principle from the FIFO method to LIFO method is not determinable. Accordingly, such change has been accounted for prospectively. </a:t>
            </a:r>
          </a:p>
        </p:txBody>
      </p:sp>
    </p:spTree>
    <p:extLst>
      <p:ext uri="{BB962C8B-B14F-4D97-AF65-F5344CB8AC3E}">
        <p14:creationId xmlns:p14="http://schemas.microsoft.com/office/powerpoint/2010/main" val="2332070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36028" y="349245"/>
            <a:ext cx="8607972" cy="1668740"/>
          </a:xfrm>
        </p:spPr>
        <p:txBody>
          <a:bodyPr>
            <a:noAutofit/>
          </a:bodyPr>
          <a:lstStyle/>
          <a:p>
            <a:r>
              <a:rPr lang="en-IN" dirty="0"/>
              <a:t>The Prospective Approach: When Retrospective Application is Impracticable (3 of 3)</a:t>
            </a:r>
            <a:endParaRPr lang="en-US" dirty="0"/>
          </a:p>
        </p:txBody>
      </p:sp>
      <p:sp>
        <p:nvSpPr>
          <p:cNvPr id="5" name="Content Placeholder 4"/>
          <p:cNvSpPr>
            <a:spLocks noGrp="1"/>
          </p:cNvSpPr>
          <p:nvPr>
            <p:ph sz="quarter" idx="11"/>
          </p:nvPr>
        </p:nvSpPr>
        <p:spPr>
          <a:xfrm>
            <a:off x="725214" y="2159877"/>
            <a:ext cx="8229600" cy="4256690"/>
          </a:xfrm>
        </p:spPr>
        <p:txBody>
          <a:bodyPr/>
          <a:lstStyle/>
          <a:p>
            <a:r>
              <a:rPr lang="en-IN" dirty="0"/>
              <a:t>Impracticable to determine some period-specific effects</a:t>
            </a:r>
          </a:p>
          <a:p>
            <a:pPr lvl="1"/>
            <a:r>
              <a:rPr lang="en-US" dirty="0"/>
              <a:t>Change is applied retrospectively</a:t>
            </a:r>
          </a:p>
          <a:p>
            <a:pPr lvl="2"/>
            <a:r>
              <a:rPr lang="en-IN" dirty="0"/>
              <a:t>Beginning in the earliest year practicable</a:t>
            </a:r>
            <a:endParaRPr lang="en-US" dirty="0"/>
          </a:p>
          <a:p>
            <a:r>
              <a:rPr lang="en-IN" dirty="0"/>
              <a:t>Impracticable to determine the cumulative effect of prior years</a:t>
            </a:r>
          </a:p>
          <a:p>
            <a:pPr lvl="1"/>
            <a:r>
              <a:rPr lang="en-US" dirty="0"/>
              <a:t>Change is applied prospectively</a:t>
            </a:r>
          </a:p>
          <a:p>
            <a:pPr lvl="2"/>
            <a:r>
              <a:rPr lang="en-IN" dirty="0"/>
              <a:t>Beginning in the earliest year practicable</a:t>
            </a:r>
            <a:endParaRPr lang="en-US" dirty="0"/>
          </a:p>
        </p:txBody>
      </p:sp>
    </p:spTree>
    <p:extLst>
      <p:ext uri="{BB962C8B-B14F-4D97-AF65-F5344CB8AC3E}">
        <p14:creationId xmlns:p14="http://schemas.microsoft.com/office/powerpoint/2010/main" val="1143865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p:txBody>
          <a:bodyPr/>
          <a:lstStyle/>
          <a:p>
            <a:pPr marL="0" indent="0">
              <a:buNone/>
            </a:pPr>
            <a:r>
              <a:rPr lang="en-US" dirty="0"/>
              <a:t>Learning Objective 20-1</a:t>
            </a:r>
          </a:p>
        </p:txBody>
      </p:sp>
      <p:sp>
        <p:nvSpPr>
          <p:cNvPr id="5" name="Title 4"/>
          <p:cNvSpPr>
            <a:spLocks noGrp="1"/>
          </p:cNvSpPr>
          <p:nvPr>
            <p:ph type="title"/>
          </p:nvPr>
        </p:nvSpPr>
        <p:spPr/>
        <p:txBody>
          <a:bodyPr/>
          <a:lstStyle/>
          <a:p>
            <a:r>
              <a:rPr lang="en-IN" dirty="0"/>
              <a:t>Correction of Errors</a:t>
            </a:r>
            <a:endParaRPr lang="en-US" dirty="0"/>
          </a:p>
        </p:txBody>
      </p:sp>
      <p:graphicFrame>
        <p:nvGraphicFramePr>
          <p:cNvPr id="6" name="Table 7"/>
          <p:cNvGraphicFramePr>
            <a:graphicFrameLocks noGrp="1"/>
          </p:cNvGraphicFramePr>
          <p:nvPr>
            <p:ph sz="quarter" idx="10"/>
            <p:extLst>
              <p:ext uri="{D42A27DB-BD31-4B8C-83A1-F6EECF244321}">
                <p14:modId xmlns:p14="http://schemas.microsoft.com/office/powerpoint/2010/main" val="3945987731"/>
              </p:ext>
            </p:extLst>
          </p:nvPr>
        </p:nvGraphicFramePr>
        <p:xfrm>
          <a:off x="914400" y="1676400"/>
          <a:ext cx="7315276" cy="2743200"/>
        </p:xfrm>
        <a:graphic>
          <a:graphicData uri="http://schemas.openxmlformats.org/drawingml/2006/table">
            <a:tbl>
              <a:tblPr firstRow="1" bandRow="1">
                <a:tableStyleId>{5940675A-B579-460E-94D1-54222C63F5DA}</a:tableStyleId>
              </a:tblPr>
              <a:tblGrid>
                <a:gridCol w="1857717">
                  <a:extLst>
                    <a:ext uri="{9D8B030D-6E8A-4147-A177-3AD203B41FA5}">
                      <a16:colId xmlns:a16="http://schemas.microsoft.com/office/drawing/2014/main" val="20000"/>
                    </a:ext>
                  </a:extLst>
                </a:gridCol>
                <a:gridCol w="2404780">
                  <a:extLst>
                    <a:ext uri="{9D8B030D-6E8A-4147-A177-3AD203B41FA5}">
                      <a16:colId xmlns:a16="http://schemas.microsoft.com/office/drawing/2014/main" val="20001"/>
                    </a:ext>
                  </a:extLst>
                </a:gridCol>
                <a:gridCol w="3052779">
                  <a:extLst>
                    <a:ext uri="{9D8B030D-6E8A-4147-A177-3AD203B41FA5}">
                      <a16:colId xmlns:a16="http://schemas.microsoft.com/office/drawing/2014/main" val="20002"/>
                    </a:ext>
                  </a:extLst>
                </a:gridCol>
              </a:tblGrid>
              <a:tr h="223364">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Type of Change</a:t>
                      </a:r>
                    </a:p>
                  </a:txBody>
                  <a:tcPr marL="77219" marR="77219"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Description</a:t>
                      </a:r>
                    </a:p>
                  </a:txBody>
                  <a:tcPr marL="77219" marR="77219" anchor="ctr"/>
                </a:tc>
                <a:tc>
                  <a:txBody>
                    <a:bodyPr/>
                    <a:lstStyle/>
                    <a:p>
                      <a:pPr algn="ctr"/>
                      <a:r>
                        <a:rPr lang="en-US" sz="1400" b="1" dirty="0">
                          <a:latin typeface="Verdana" panose="020B0604030504040204" pitchFamily="34" charset="0"/>
                          <a:ea typeface="Verdana" panose="020B0604030504040204" pitchFamily="34" charset="0"/>
                          <a:cs typeface="Verdana" panose="020B0604030504040204" pitchFamily="34" charset="0"/>
                        </a:rPr>
                        <a:t>Examples</a:t>
                      </a:r>
                    </a:p>
                  </a:txBody>
                  <a:tcPr marL="77219" marR="77219" anchor="ctr"/>
                </a:tc>
                <a:extLst>
                  <a:ext uri="{0D108BD9-81ED-4DB2-BD59-A6C34878D82A}">
                    <a16:rowId xmlns:a16="http://schemas.microsoft.com/office/drawing/2014/main" val="10000"/>
                  </a:ext>
                </a:extLst>
              </a:tr>
              <a:tr h="2162697">
                <a:tc>
                  <a:txBody>
                    <a:bodyPr/>
                    <a:lstStyle/>
                    <a:p>
                      <a:pPr algn="l"/>
                      <a:r>
                        <a:rPr lang="en-US" sz="1400" b="0" dirty="0">
                          <a:latin typeface="Verdana" panose="020B0604030504040204" pitchFamily="34" charset="0"/>
                          <a:ea typeface="Verdana" panose="020B0604030504040204" pitchFamily="34" charset="0"/>
                          <a:cs typeface="Verdana" panose="020B0604030504040204" pitchFamily="34" charset="0"/>
                        </a:rPr>
                        <a:t>Error correction</a:t>
                      </a:r>
                    </a:p>
                  </a:txBody>
                  <a:tcPr marL="77219" marR="77219"/>
                </a:tc>
                <a:tc>
                  <a:txBody>
                    <a:bodyPr/>
                    <a:lstStyle/>
                    <a:p>
                      <a:pPr algn="l"/>
                      <a:r>
                        <a:rPr lang="en-US" sz="1400" b="0" dirty="0">
                          <a:latin typeface="Verdana" panose="020B0604030504040204" pitchFamily="34" charset="0"/>
                          <a:ea typeface="Verdana" panose="020B0604030504040204" pitchFamily="34" charset="0"/>
                          <a:cs typeface="Verdana" panose="020B0604030504040204" pitchFamily="34" charset="0"/>
                        </a:rPr>
                        <a:t>Correct an error caused by a transaction being recorded incorrectly or not at all.</a:t>
                      </a:r>
                    </a:p>
                  </a:txBody>
                  <a:tcPr marL="77219" marR="77219"/>
                </a:tc>
                <a:tc>
                  <a:txBody>
                    <a:bodyPr/>
                    <a:lstStyle/>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Mathematical mistakes.</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Inaccurate physical count of inventory.</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Change from the cash basis of accounting to the accrual basis.</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Failure to record an adjusting entry.</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Recording an asset as an expense, or vice versa</a:t>
                      </a:r>
                    </a:p>
                    <a:p>
                      <a:pPr marL="171450" indent="-171450" algn="l">
                        <a:buFont typeface="Arial" panose="020B0604020202020204" pitchFamily="34" charset="0"/>
                        <a:buChar char="•"/>
                      </a:pPr>
                      <a:r>
                        <a:rPr lang="en-US" sz="1400" b="0" dirty="0">
                          <a:latin typeface="Verdana" panose="020B0604030504040204" pitchFamily="34" charset="0"/>
                          <a:ea typeface="Verdana" panose="020B0604030504040204" pitchFamily="34" charset="0"/>
                          <a:cs typeface="Verdana" panose="020B0604030504040204" pitchFamily="34" charset="0"/>
                        </a:rPr>
                        <a:t>Fraud or gross negligence.</a:t>
                      </a:r>
                    </a:p>
                  </a:txBody>
                  <a:tcPr marL="77219" marR="77219"/>
                </a:tc>
                <a:extLst>
                  <a:ext uri="{0D108BD9-81ED-4DB2-BD59-A6C34878D82A}">
                    <a16:rowId xmlns:a16="http://schemas.microsoft.com/office/drawing/2014/main" val="10001"/>
                  </a:ext>
                </a:extLst>
              </a:tr>
            </a:tbl>
          </a:graphicData>
        </a:graphic>
      </p:graphicFrame>
      <p:sp>
        <p:nvSpPr>
          <p:cNvPr id="7" name="Content Placeholder 6"/>
          <p:cNvSpPr>
            <a:spLocks noGrp="1"/>
          </p:cNvSpPr>
          <p:nvPr>
            <p:ph sz="quarter" idx="12"/>
          </p:nvPr>
        </p:nvSpPr>
        <p:spPr>
          <a:xfrm>
            <a:off x="863599" y="4800599"/>
            <a:ext cx="7870497" cy="1316421"/>
          </a:xfrm>
        </p:spPr>
        <p:txBody>
          <a:bodyPr/>
          <a:lstStyle/>
          <a:p>
            <a:pPr marL="0" indent="0">
              <a:buNone/>
            </a:pPr>
            <a:r>
              <a:rPr lang="en-IN" sz="2200" dirty="0"/>
              <a:t>*A change in depreciation methods is a change in estimate that is achieved by a change in accounting principle.</a:t>
            </a:r>
          </a:p>
        </p:txBody>
      </p:sp>
    </p:spTree>
    <p:extLst>
      <p:ext uri="{BB962C8B-B14F-4D97-AF65-F5344CB8AC3E}">
        <p14:creationId xmlns:p14="http://schemas.microsoft.com/office/powerpoint/2010/main" val="15852640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72372" y="396543"/>
            <a:ext cx="8555862" cy="1574147"/>
          </a:xfrm>
        </p:spPr>
        <p:txBody>
          <a:bodyPr>
            <a:noAutofit/>
          </a:bodyPr>
          <a:lstStyle/>
          <a:p>
            <a:r>
              <a:rPr lang="en-IN" dirty="0"/>
              <a:t>The Prospective Approach: When Mandated by Authoritative Accounting Literature</a:t>
            </a:r>
            <a:endParaRPr lang="en-US" dirty="0"/>
          </a:p>
        </p:txBody>
      </p:sp>
      <p:sp>
        <p:nvSpPr>
          <p:cNvPr id="5" name="Content Placeholder 4"/>
          <p:cNvSpPr>
            <a:spLocks noGrp="1"/>
          </p:cNvSpPr>
          <p:nvPr>
            <p:ph sz="quarter" idx="11"/>
          </p:nvPr>
        </p:nvSpPr>
        <p:spPr>
          <a:xfrm>
            <a:off x="835578" y="2222941"/>
            <a:ext cx="8024648" cy="4225158"/>
          </a:xfrm>
        </p:spPr>
        <p:txBody>
          <a:bodyPr/>
          <a:lstStyle/>
          <a:p>
            <a:pPr marL="233363" lvl="1" indent="-233363">
              <a:buFont typeface="Arial" panose="020B0604020202020204" pitchFamily="34" charset="0"/>
              <a:buChar char="•"/>
            </a:pPr>
            <a:r>
              <a:rPr lang="en-IN" sz="2600" dirty="0"/>
              <a:t>If a </a:t>
            </a:r>
            <a:r>
              <a:rPr lang="en-IN" sz="2600" b="1" dirty="0"/>
              <a:t>new accounting standards update </a:t>
            </a:r>
            <a:r>
              <a:rPr lang="en-IN" sz="2600" dirty="0"/>
              <a:t>specifically requires prospective accounting, that requirement is followed</a:t>
            </a:r>
          </a:p>
          <a:p>
            <a:pPr marL="0" lvl="1" indent="0">
              <a:buNone/>
            </a:pPr>
            <a:r>
              <a:rPr lang="en-US" sz="2600" b="1" dirty="0"/>
              <a:t>Example:</a:t>
            </a:r>
          </a:p>
          <a:p>
            <a:pPr marL="0" lvl="1" indent="0">
              <a:buNone/>
            </a:pPr>
            <a:r>
              <a:rPr lang="en-IN" sz="2600" dirty="0"/>
              <a:t>For a change from the equity method to another method of accounting for long-term investments, GAAP requires the prospective application of the new method</a:t>
            </a:r>
            <a:endParaRPr lang="en-US" sz="2600" dirty="0"/>
          </a:p>
        </p:txBody>
      </p:sp>
    </p:spTree>
    <p:extLst>
      <p:ext uri="{BB962C8B-B14F-4D97-AF65-F5344CB8AC3E}">
        <p14:creationId xmlns:p14="http://schemas.microsoft.com/office/powerpoint/2010/main" val="461714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8" name="Title 7"/>
          <p:cNvSpPr>
            <a:spLocks noGrp="1"/>
          </p:cNvSpPr>
          <p:nvPr>
            <p:ph type="title"/>
          </p:nvPr>
        </p:nvSpPr>
        <p:spPr>
          <a:xfrm>
            <a:off x="543905" y="404248"/>
            <a:ext cx="8584329" cy="1203837"/>
          </a:xfrm>
        </p:spPr>
        <p:txBody>
          <a:bodyPr>
            <a:noAutofit/>
          </a:bodyPr>
          <a:lstStyle/>
          <a:p>
            <a:r>
              <a:rPr lang="en-IN" dirty="0"/>
              <a:t>Adopting International Financial Reporting Standards (1 of 3)</a:t>
            </a:r>
            <a:endParaRPr lang="en-US" dirty="0"/>
          </a:p>
        </p:txBody>
      </p:sp>
      <p:sp>
        <p:nvSpPr>
          <p:cNvPr id="5" name="Content Placeholder 4"/>
          <p:cNvSpPr>
            <a:spLocks noGrp="1"/>
          </p:cNvSpPr>
          <p:nvPr>
            <p:ph sz="quarter" idx="10"/>
          </p:nvPr>
        </p:nvSpPr>
        <p:spPr>
          <a:xfrm>
            <a:off x="762000" y="1587499"/>
            <a:ext cx="8050924" cy="4781769"/>
          </a:xfrm>
        </p:spPr>
        <p:txBody>
          <a:bodyPr/>
          <a:lstStyle/>
          <a:p>
            <a:r>
              <a:rPr lang="en-IN" dirty="0"/>
              <a:t>Company moves for the first time from U.S. GAAP to IFRS</a:t>
            </a:r>
          </a:p>
          <a:p>
            <a:pPr lvl="1"/>
            <a:r>
              <a:rPr lang="en-IN" b="1" dirty="0"/>
              <a:t>IFRS No. 1: “First-time Adoption of International Financial Reporting Standards”</a:t>
            </a:r>
            <a:r>
              <a:rPr lang="en-IN" sz="2200" b="1" dirty="0"/>
              <a:t>		</a:t>
            </a:r>
            <a:endParaRPr lang="en-US" sz="2200" b="1" dirty="0"/>
          </a:p>
          <a:p>
            <a:pPr marL="0" indent="0">
              <a:buNone/>
            </a:pPr>
            <a:r>
              <a:rPr lang="en-US" b="1" dirty="0"/>
              <a:t>The basic requirement:</a:t>
            </a:r>
            <a:endParaRPr lang="en-IN" b="1" dirty="0"/>
          </a:p>
          <a:p>
            <a:r>
              <a:rPr lang="en-IN" dirty="0"/>
              <a:t>Full retrospective application of IFRS for the company’s first IFRS financial statements</a:t>
            </a:r>
          </a:p>
          <a:p>
            <a:r>
              <a:rPr lang="en-IN" dirty="0"/>
              <a:t>First IFRS financial statements must include:</a:t>
            </a:r>
          </a:p>
          <a:p>
            <a:pPr marL="741363" lvl="1" indent="-284163">
              <a:buFont typeface="Lucida Grande"/>
              <a:buChar char="–"/>
            </a:pPr>
            <a:r>
              <a:rPr lang="en-IN" dirty="0"/>
              <a:t>At least three balance sheets</a:t>
            </a:r>
          </a:p>
          <a:p>
            <a:pPr marL="741363" lvl="1" indent="-284163">
              <a:buFont typeface="Lucida Grande"/>
              <a:buChar char="–"/>
            </a:pPr>
            <a:r>
              <a:rPr lang="en-IN" dirty="0"/>
              <a:t>Two of each of the other financial statements</a:t>
            </a:r>
            <a:endParaRPr lang="en-US" dirty="0"/>
          </a:p>
        </p:txBody>
      </p:sp>
    </p:spTree>
    <p:extLst>
      <p:ext uri="{BB962C8B-B14F-4D97-AF65-F5344CB8AC3E}">
        <p14:creationId xmlns:p14="http://schemas.microsoft.com/office/powerpoint/2010/main" val="2044045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8" name="Title 7"/>
          <p:cNvSpPr>
            <a:spLocks noGrp="1"/>
          </p:cNvSpPr>
          <p:nvPr>
            <p:ph type="title"/>
          </p:nvPr>
        </p:nvSpPr>
        <p:spPr>
          <a:xfrm>
            <a:off x="504496" y="416689"/>
            <a:ext cx="8623738" cy="1163782"/>
          </a:xfrm>
        </p:spPr>
        <p:txBody>
          <a:bodyPr>
            <a:noAutofit/>
          </a:bodyPr>
          <a:lstStyle/>
          <a:p>
            <a:r>
              <a:rPr lang="en-IN" dirty="0"/>
              <a:t>Adopting International Financial Reporting Standards (2 of 3)</a:t>
            </a:r>
            <a:endParaRPr lang="en-US" dirty="0"/>
          </a:p>
        </p:txBody>
      </p:sp>
      <p:sp>
        <p:nvSpPr>
          <p:cNvPr id="5" name="Content Placeholder 4"/>
          <p:cNvSpPr>
            <a:spLocks noGrp="1"/>
          </p:cNvSpPr>
          <p:nvPr>
            <p:ph sz="quarter" idx="10"/>
          </p:nvPr>
        </p:nvSpPr>
        <p:spPr>
          <a:xfrm>
            <a:off x="835572" y="1907631"/>
            <a:ext cx="8008883" cy="4587764"/>
          </a:xfrm>
        </p:spPr>
        <p:txBody>
          <a:bodyPr/>
          <a:lstStyle/>
          <a:p>
            <a:pPr>
              <a:lnSpc>
                <a:spcPct val="110000"/>
              </a:lnSpc>
              <a:buClr>
                <a:schemeClr val="tx1"/>
              </a:buClr>
            </a:pPr>
            <a:r>
              <a:rPr lang="en-IN" b="1" dirty="0"/>
              <a:t>First-time application </a:t>
            </a:r>
            <a:r>
              <a:rPr lang="en-IN" dirty="0"/>
              <a:t>of IFRS entails:</a:t>
            </a:r>
          </a:p>
          <a:p>
            <a:pPr marL="741363" lvl="1" indent="-284163">
              <a:lnSpc>
                <a:spcPct val="110000"/>
              </a:lnSpc>
              <a:buFont typeface="Lucida Grande"/>
              <a:buChar char="–"/>
            </a:pPr>
            <a:r>
              <a:rPr lang="en-IN" dirty="0"/>
              <a:t>Recording some assets and liabilities not permitted under U.S. GAAP</a:t>
            </a:r>
          </a:p>
          <a:p>
            <a:pPr marL="741363" lvl="1" indent="-284163">
              <a:lnSpc>
                <a:spcPct val="110000"/>
              </a:lnSpc>
              <a:buFont typeface="Lucida Grande"/>
              <a:buChar char="–"/>
            </a:pPr>
            <a:r>
              <a:rPr lang="en-IN" dirty="0"/>
              <a:t>Not recording (derecognizing) some assets and liabilities</a:t>
            </a:r>
          </a:p>
          <a:p>
            <a:pPr marL="741363" lvl="1" indent="-284163">
              <a:lnSpc>
                <a:spcPct val="110000"/>
              </a:lnSpc>
              <a:buFont typeface="Lucida Grande"/>
              <a:buChar char="–"/>
            </a:pPr>
            <a:r>
              <a:rPr lang="en-IN" dirty="0"/>
              <a:t>Reclassifying items that are classified differently under the two sets of standards</a:t>
            </a:r>
          </a:p>
          <a:p>
            <a:pPr marL="741363" lvl="1" indent="-284163">
              <a:lnSpc>
                <a:spcPct val="110000"/>
              </a:lnSpc>
              <a:buFont typeface="Lucida Grande"/>
              <a:buChar char="–"/>
            </a:pPr>
            <a:r>
              <a:rPr lang="en-IN" dirty="0"/>
              <a:t>Providing disclosures (in notes to the financial statements) required under IFRS</a:t>
            </a:r>
          </a:p>
        </p:txBody>
      </p:sp>
    </p:spTree>
    <p:extLst>
      <p:ext uri="{BB962C8B-B14F-4D97-AF65-F5344CB8AC3E}">
        <p14:creationId xmlns:p14="http://schemas.microsoft.com/office/powerpoint/2010/main" val="2069448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8" name="Title 7"/>
          <p:cNvSpPr>
            <a:spLocks noGrp="1"/>
          </p:cNvSpPr>
          <p:nvPr>
            <p:ph type="title"/>
          </p:nvPr>
        </p:nvSpPr>
        <p:spPr>
          <a:xfrm>
            <a:off x="575438" y="394455"/>
            <a:ext cx="8458200" cy="1226704"/>
          </a:xfrm>
        </p:spPr>
        <p:txBody>
          <a:bodyPr>
            <a:noAutofit/>
          </a:bodyPr>
          <a:lstStyle/>
          <a:p>
            <a:r>
              <a:rPr lang="en-IN" dirty="0"/>
              <a:t>Adopting International Financial Reporting Standards (3 of 3)</a:t>
            </a:r>
            <a:endParaRPr lang="en-US" dirty="0"/>
          </a:p>
        </p:txBody>
      </p:sp>
      <p:sp>
        <p:nvSpPr>
          <p:cNvPr id="5" name="Content Placeholder 4"/>
          <p:cNvSpPr>
            <a:spLocks noGrp="1"/>
          </p:cNvSpPr>
          <p:nvPr>
            <p:ph sz="quarter" idx="10"/>
          </p:nvPr>
        </p:nvSpPr>
        <p:spPr>
          <a:xfrm>
            <a:off x="630621" y="2049517"/>
            <a:ext cx="8360979" cy="4313183"/>
          </a:xfrm>
        </p:spPr>
        <p:txBody>
          <a:bodyPr/>
          <a:lstStyle/>
          <a:p>
            <a:pPr marL="914400" lvl="1" indent="-457200">
              <a:lnSpc>
                <a:spcPct val="110000"/>
              </a:lnSpc>
              <a:buFont typeface="Lucida Grande"/>
              <a:buChar char="–"/>
            </a:pPr>
            <a:r>
              <a:rPr lang="en-IN" dirty="0"/>
              <a:t>Providing extensive disclosures to explain how the transition to IFRS affected the company’s financial position, financial performance, and cash flows</a:t>
            </a:r>
          </a:p>
          <a:p>
            <a:pPr lvl="2">
              <a:lnSpc>
                <a:spcPct val="110000"/>
              </a:lnSpc>
            </a:pPr>
            <a:r>
              <a:rPr lang="en-IN" dirty="0"/>
              <a:t>Providing explanations of material adjustments to the balance sheet, income statement, and cash flow statement</a:t>
            </a:r>
          </a:p>
          <a:p>
            <a:pPr lvl="2">
              <a:lnSpc>
                <a:spcPct val="110000"/>
              </a:lnSpc>
            </a:pPr>
            <a:r>
              <a:rPr lang="en-IN" dirty="0"/>
              <a:t>Reconciliations of equity and total comprehensive income reported under previous GAAP to equity under IFRS</a:t>
            </a:r>
            <a:endParaRPr lang="en-US" dirty="0"/>
          </a:p>
        </p:txBody>
      </p:sp>
    </p:spTree>
    <p:extLst>
      <p:ext uri="{BB962C8B-B14F-4D97-AF65-F5344CB8AC3E}">
        <p14:creationId xmlns:p14="http://schemas.microsoft.com/office/powerpoint/2010/main" val="2684545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409903" y="543163"/>
            <a:ext cx="8718331" cy="1504149"/>
          </a:xfrm>
        </p:spPr>
        <p:txBody>
          <a:bodyPr>
            <a:noAutofit/>
          </a:bodyPr>
          <a:lstStyle/>
          <a:p>
            <a:r>
              <a:rPr lang="en-IN" dirty="0"/>
              <a:t>The Prospective Approach: Changing Depreciation, Amortization, and Depletion Methods</a:t>
            </a:r>
            <a:endParaRPr lang="en-US" dirty="0"/>
          </a:p>
        </p:txBody>
      </p:sp>
      <p:sp>
        <p:nvSpPr>
          <p:cNvPr id="5" name="Content Placeholder 4"/>
          <p:cNvSpPr>
            <a:spLocks noGrp="1"/>
          </p:cNvSpPr>
          <p:nvPr>
            <p:ph sz="quarter" idx="10"/>
          </p:nvPr>
        </p:nvSpPr>
        <p:spPr>
          <a:xfrm>
            <a:off x="772518" y="2285996"/>
            <a:ext cx="7961580" cy="4240927"/>
          </a:xfrm>
        </p:spPr>
        <p:txBody>
          <a:bodyPr/>
          <a:lstStyle/>
          <a:p>
            <a:pPr marL="306388" lvl="1" indent="-285750">
              <a:buFont typeface="Arial" panose="020B0604020202020204" pitchFamily="34" charset="0"/>
              <a:buChar char="•"/>
            </a:pPr>
            <a:r>
              <a:rPr lang="en-IN" sz="2600" dirty="0"/>
              <a:t>Considered to be a </a:t>
            </a:r>
            <a:r>
              <a:rPr lang="en-IN" sz="2600" b="1" dirty="0"/>
              <a:t>change in accounting estimate </a:t>
            </a:r>
            <a:r>
              <a:rPr lang="en-IN" sz="2600" dirty="0"/>
              <a:t>that is </a:t>
            </a:r>
            <a:r>
              <a:rPr lang="en-IN" sz="2600" b="1" dirty="0"/>
              <a:t>achieved by a change in accounting principle</a:t>
            </a:r>
          </a:p>
          <a:p>
            <a:pPr marL="285750" lvl="1" indent="-285750">
              <a:buFont typeface="Arial" panose="020B0604020202020204" pitchFamily="34" charset="0"/>
              <a:buChar char="•"/>
            </a:pPr>
            <a:r>
              <a:rPr lang="en-IN" sz="2600" dirty="0"/>
              <a:t>Accounted for prospectively—precisely the way we account for changes in estimates</a:t>
            </a:r>
            <a:endParaRPr lang="en-US" sz="2600" dirty="0"/>
          </a:p>
        </p:txBody>
      </p:sp>
    </p:spTree>
    <p:extLst>
      <p:ext uri="{BB962C8B-B14F-4D97-AF65-F5344CB8AC3E}">
        <p14:creationId xmlns:p14="http://schemas.microsoft.com/office/powerpoint/2010/main" val="24042328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96900" y="401482"/>
            <a:ext cx="8458200" cy="1106424"/>
          </a:xfrm>
        </p:spPr>
        <p:txBody>
          <a:bodyPr>
            <a:noAutofit/>
          </a:bodyPr>
          <a:lstStyle/>
          <a:p>
            <a:r>
              <a:rPr lang="en-US" altLang="en-US" dirty="0"/>
              <a:t>Concept Check: Change in Accounting Principle (1 of 2)</a:t>
            </a:r>
            <a:endParaRPr lang="en-US" dirty="0"/>
          </a:p>
        </p:txBody>
      </p:sp>
      <p:sp>
        <p:nvSpPr>
          <p:cNvPr id="5" name="Content Placeholder 4"/>
          <p:cNvSpPr>
            <a:spLocks noGrp="1"/>
          </p:cNvSpPr>
          <p:nvPr>
            <p:ph sz="quarter" idx="10"/>
          </p:nvPr>
        </p:nvSpPr>
        <p:spPr>
          <a:xfrm>
            <a:off x="898642" y="1797273"/>
            <a:ext cx="7851227" cy="4666594"/>
          </a:xfrm>
        </p:spPr>
        <p:txBody>
          <a:bodyPr/>
          <a:lstStyle/>
          <a:p>
            <a:pPr marL="0" indent="0">
              <a:spcAft>
                <a:spcPts val="1200"/>
              </a:spcAft>
              <a:buNone/>
            </a:pPr>
            <a:r>
              <a:rPr lang="en-US" sz="2400" dirty="0"/>
              <a:t>A change in accounting principle that usually should not be reported by revising the financial statements of prior periods is a change from:</a:t>
            </a:r>
          </a:p>
          <a:p>
            <a:pPr marL="457200" indent="-457200">
              <a:buFont typeface="+mj-lt"/>
              <a:buAutoNum type="alphaLcPeriod"/>
            </a:pPr>
            <a:r>
              <a:rPr lang="en-US" sz="2400" dirty="0"/>
              <a:t>The weighted-average method to the FIFO method</a:t>
            </a:r>
          </a:p>
          <a:p>
            <a:pPr marL="457200" indent="-457200">
              <a:buFont typeface="+mj-lt"/>
              <a:buAutoNum type="alphaLcPeriod"/>
            </a:pPr>
            <a:r>
              <a:rPr lang="en-US" sz="2400" b="1" dirty="0"/>
              <a:t>The weighted-average method to the LIFO method</a:t>
            </a:r>
          </a:p>
          <a:p>
            <a:pPr marL="457200" indent="-457200">
              <a:buFont typeface="+mj-lt"/>
              <a:buAutoNum type="alphaLcPeriod"/>
            </a:pPr>
            <a:r>
              <a:rPr lang="en-US" sz="2400" dirty="0"/>
              <a:t>FIFO method to the weighted-average method</a:t>
            </a:r>
          </a:p>
          <a:p>
            <a:pPr marL="457200" indent="-457200">
              <a:buFont typeface="+mj-lt"/>
              <a:buAutoNum type="alphaLcPeriod"/>
            </a:pPr>
            <a:r>
              <a:rPr lang="en-US" sz="2400" dirty="0"/>
              <a:t>LIFO method to the weighted-average method</a:t>
            </a:r>
          </a:p>
        </p:txBody>
      </p:sp>
    </p:spTree>
    <p:extLst>
      <p:ext uri="{BB962C8B-B14F-4D97-AF65-F5344CB8AC3E}">
        <p14:creationId xmlns:p14="http://schemas.microsoft.com/office/powerpoint/2010/main" val="6989158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20-3</a:t>
            </a:r>
          </a:p>
        </p:txBody>
      </p:sp>
      <p:sp>
        <p:nvSpPr>
          <p:cNvPr id="8" name="Title 7"/>
          <p:cNvSpPr>
            <a:spLocks noGrp="1"/>
          </p:cNvSpPr>
          <p:nvPr>
            <p:ph type="title"/>
          </p:nvPr>
        </p:nvSpPr>
        <p:spPr>
          <a:xfrm>
            <a:off x="583324" y="400614"/>
            <a:ext cx="8520036" cy="1117159"/>
          </a:xfrm>
        </p:spPr>
        <p:txBody>
          <a:bodyPr>
            <a:noAutofit/>
          </a:bodyPr>
          <a:lstStyle/>
          <a:p>
            <a:r>
              <a:rPr lang="en-US" altLang="en-US" dirty="0"/>
              <a:t>Concept Check: Change in Accounting Principle (2 of 2)</a:t>
            </a:r>
            <a:endParaRPr lang="en-US" dirty="0"/>
          </a:p>
        </p:txBody>
      </p:sp>
      <p:sp>
        <p:nvSpPr>
          <p:cNvPr id="5" name="Content Placeholder 4"/>
          <p:cNvSpPr>
            <a:spLocks noGrp="1"/>
          </p:cNvSpPr>
          <p:nvPr>
            <p:ph sz="quarter" idx="10"/>
          </p:nvPr>
        </p:nvSpPr>
        <p:spPr>
          <a:xfrm>
            <a:off x="882869" y="1828801"/>
            <a:ext cx="7945822" cy="4414344"/>
          </a:xfrm>
        </p:spPr>
        <p:txBody>
          <a:bodyPr/>
          <a:lstStyle/>
          <a:p>
            <a:pPr marL="0" indent="0">
              <a:buNone/>
            </a:pPr>
            <a:r>
              <a:rPr lang="en-US" dirty="0"/>
              <a:t>The correct answer is </a:t>
            </a:r>
            <a:r>
              <a:rPr lang="en-US" i="1" dirty="0"/>
              <a:t>b</a:t>
            </a:r>
            <a:r>
              <a:rPr lang="en-US" dirty="0"/>
              <a:t>. Changes </a:t>
            </a:r>
            <a:r>
              <a:rPr lang="en-US" b="1" dirty="0"/>
              <a:t>to LIFO </a:t>
            </a:r>
            <a:r>
              <a:rPr lang="en-US" dirty="0"/>
              <a:t>are handled prospectively.</a:t>
            </a:r>
          </a:p>
        </p:txBody>
      </p:sp>
    </p:spTree>
    <p:extLst>
      <p:ext uri="{BB962C8B-B14F-4D97-AF65-F5344CB8AC3E}">
        <p14:creationId xmlns:p14="http://schemas.microsoft.com/office/powerpoint/2010/main" val="2279836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546972" y="582369"/>
            <a:ext cx="8581262" cy="1142030"/>
          </a:xfrm>
        </p:spPr>
        <p:txBody>
          <a:bodyPr>
            <a:noAutofit/>
          </a:bodyPr>
          <a:lstStyle/>
          <a:p>
            <a:r>
              <a:rPr lang="en-US" altLang="en-US" dirty="0"/>
              <a:t>Concept Check: Using the Retrospective Approach (1 of 2)</a:t>
            </a:r>
            <a:endParaRPr lang="en-US" dirty="0"/>
          </a:p>
        </p:txBody>
      </p:sp>
      <p:sp>
        <p:nvSpPr>
          <p:cNvPr id="5" name="Content Placeholder 4"/>
          <p:cNvSpPr>
            <a:spLocks noGrp="1"/>
          </p:cNvSpPr>
          <p:nvPr>
            <p:ph sz="quarter" idx="10"/>
          </p:nvPr>
        </p:nvSpPr>
        <p:spPr>
          <a:xfrm>
            <a:off x="804040" y="2065282"/>
            <a:ext cx="7914290" cy="4335517"/>
          </a:xfrm>
        </p:spPr>
        <p:txBody>
          <a:bodyPr/>
          <a:lstStyle/>
          <a:p>
            <a:pPr marL="0" indent="0">
              <a:spcAft>
                <a:spcPts val="1200"/>
              </a:spcAft>
              <a:buNone/>
            </a:pPr>
            <a:r>
              <a:rPr lang="en-US" dirty="0"/>
              <a:t>Which of the following is not a change in accounting principle usually accounted for by retrospectively revising prior financial statements?</a:t>
            </a:r>
          </a:p>
          <a:p>
            <a:pPr marL="514350" indent="-514350">
              <a:buFont typeface="+mj-lt"/>
              <a:buAutoNum type="alphaLcPeriod"/>
            </a:pPr>
            <a:r>
              <a:rPr lang="en-US" b="1" dirty="0"/>
              <a:t>Change from SYD to DDB</a:t>
            </a:r>
          </a:p>
          <a:p>
            <a:pPr marL="514350" indent="-514350">
              <a:buFont typeface="+mj-lt"/>
              <a:buAutoNum type="alphaLcPeriod"/>
            </a:pPr>
            <a:r>
              <a:rPr lang="en-US" dirty="0"/>
              <a:t>Change from FIFO to the average method</a:t>
            </a:r>
          </a:p>
          <a:p>
            <a:pPr marL="514350" indent="-514350">
              <a:buFont typeface="+mj-lt"/>
              <a:buAutoNum type="alphaLcPeriod"/>
            </a:pPr>
            <a:r>
              <a:rPr lang="en-US" dirty="0"/>
              <a:t>Change from the average method to FIFO</a:t>
            </a:r>
          </a:p>
          <a:p>
            <a:pPr marL="514350" indent="-514350">
              <a:buFont typeface="+mj-lt"/>
              <a:buAutoNum type="alphaLcPeriod"/>
            </a:pPr>
            <a:r>
              <a:rPr lang="en-US" dirty="0"/>
              <a:t>Change from LIFO to FIFO</a:t>
            </a:r>
          </a:p>
        </p:txBody>
      </p:sp>
    </p:spTree>
    <p:extLst>
      <p:ext uri="{BB962C8B-B14F-4D97-AF65-F5344CB8AC3E}">
        <p14:creationId xmlns:p14="http://schemas.microsoft.com/office/powerpoint/2010/main" val="26701779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567561" y="514762"/>
            <a:ext cx="8550603" cy="1250973"/>
          </a:xfrm>
        </p:spPr>
        <p:txBody>
          <a:bodyPr>
            <a:noAutofit/>
          </a:bodyPr>
          <a:lstStyle/>
          <a:p>
            <a:r>
              <a:rPr lang="en-US" altLang="en-US" dirty="0"/>
              <a:t>Concept Check: Using the Retrospective Approach (2 of 2)</a:t>
            </a:r>
            <a:endParaRPr lang="en-US" dirty="0"/>
          </a:p>
        </p:txBody>
      </p:sp>
      <p:sp>
        <p:nvSpPr>
          <p:cNvPr id="5" name="Content Placeholder 4"/>
          <p:cNvSpPr>
            <a:spLocks noGrp="1"/>
          </p:cNvSpPr>
          <p:nvPr>
            <p:ph sz="quarter" idx="10"/>
          </p:nvPr>
        </p:nvSpPr>
        <p:spPr>
          <a:xfrm>
            <a:off x="914410" y="2017987"/>
            <a:ext cx="7914290" cy="4430110"/>
          </a:xfrm>
        </p:spPr>
        <p:txBody>
          <a:bodyPr/>
          <a:lstStyle/>
          <a:p>
            <a:pPr marL="0" indent="0">
              <a:buNone/>
            </a:pPr>
            <a:r>
              <a:rPr lang="en-US" dirty="0"/>
              <a:t>The correct answer is </a:t>
            </a:r>
            <a:r>
              <a:rPr lang="en-US" i="1" dirty="0"/>
              <a:t>a</a:t>
            </a:r>
            <a:r>
              <a:rPr lang="en-US" dirty="0"/>
              <a:t>. </a:t>
            </a:r>
          </a:p>
          <a:p>
            <a:pPr marL="0" indent="0">
              <a:buNone/>
            </a:pPr>
            <a:r>
              <a:rPr lang="en-US" dirty="0"/>
              <a:t>Changes in depreciation methods are treated as changes in estimates and accounted for prospectively.</a:t>
            </a:r>
          </a:p>
        </p:txBody>
      </p:sp>
    </p:spTree>
    <p:extLst>
      <p:ext uri="{BB962C8B-B14F-4D97-AF65-F5344CB8AC3E}">
        <p14:creationId xmlns:p14="http://schemas.microsoft.com/office/powerpoint/2010/main" val="26958512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551788" y="614845"/>
            <a:ext cx="8592212" cy="945941"/>
          </a:xfrm>
        </p:spPr>
        <p:txBody>
          <a:bodyPr>
            <a:noAutofit/>
          </a:bodyPr>
          <a:lstStyle/>
          <a:p>
            <a:r>
              <a:rPr lang="en-US" dirty="0"/>
              <a:t>Change in Accounting Estimate</a:t>
            </a:r>
          </a:p>
        </p:txBody>
      </p:sp>
      <p:sp>
        <p:nvSpPr>
          <p:cNvPr id="5" name="Content Placeholder 4"/>
          <p:cNvSpPr>
            <a:spLocks noGrp="1"/>
          </p:cNvSpPr>
          <p:nvPr>
            <p:ph sz="quarter" idx="10"/>
          </p:nvPr>
        </p:nvSpPr>
        <p:spPr>
          <a:xfrm>
            <a:off x="693683" y="1797269"/>
            <a:ext cx="8119242" cy="4556234"/>
          </a:xfrm>
        </p:spPr>
        <p:txBody>
          <a:bodyPr/>
          <a:lstStyle/>
          <a:p>
            <a:r>
              <a:rPr lang="en-US" dirty="0"/>
              <a:t>Revision of an estimate because of new information or new experience</a:t>
            </a:r>
          </a:p>
          <a:p>
            <a:r>
              <a:rPr lang="en-US" dirty="0"/>
              <a:t>Accounted </a:t>
            </a:r>
            <a:r>
              <a:rPr lang="en-US" b="1" dirty="0"/>
              <a:t>prospectively</a:t>
            </a:r>
          </a:p>
          <a:p>
            <a:r>
              <a:rPr lang="en-US" dirty="0"/>
              <a:t>Disclosure note should describe the effect of a change in estimate on </a:t>
            </a:r>
            <a:r>
              <a:rPr lang="en-US" b="1" dirty="0"/>
              <a:t>income from continuing operations</a:t>
            </a:r>
            <a:r>
              <a:rPr lang="en-US" dirty="0"/>
              <a:t>, </a:t>
            </a:r>
            <a:r>
              <a:rPr lang="en-US" b="1" dirty="0"/>
              <a:t>net income</a:t>
            </a:r>
            <a:r>
              <a:rPr lang="en-US" dirty="0"/>
              <a:t>, and related </a:t>
            </a:r>
            <a:r>
              <a:rPr lang="en-US" b="1" dirty="0"/>
              <a:t>per share amounts</a:t>
            </a:r>
            <a:r>
              <a:rPr lang="en-US" dirty="0"/>
              <a:t> for the current period</a:t>
            </a:r>
          </a:p>
        </p:txBody>
      </p:sp>
    </p:spTree>
    <p:extLst>
      <p:ext uri="{BB962C8B-B14F-4D97-AF65-F5344CB8AC3E}">
        <p14:creationId xmlns:p14="http://schemas.microsoft.com/office/powerpoint/2010/main" val="2983285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638502" y="520264"/>
            <a:ext cx="8269014" cy="1245476"/>
          </a:xfrm>
        </p:spPr>
        <p:txBody>
          <a:bodyPr>
            <a:normAutofit/>
          </a:bodyPr>
          <a:lstStyle/>
          <a:p>
            <a:r>
              <a:rPr lang="en-US" dirty="0">
                <a:ea typeface="Adobe Fan Heiti Std B"/>
                <a:cs typeface="Adobe Fan Heiti Std B"/>
              </a:rPr>
              <a:t>Reporting Accounting Changes and Error Corrections (1 of 2)</a:t>
            </a:r>
            <a:endParaRPr lang="en-US" dirty="0"/>
          </a:p>
        </p:txBody>
      </p:sp>
      <p:sp>
        <p:nvSpPr>
          <p:cNvPr id="9" name="Content Placeholder 8"/>
          <p:cNvSpPr>
            <a:spLocks noGrp="1"/>
          </p:cNvSpPr>
          <p:nvPr>
            <p:ph sz="quarter" idx="10"/>
          </p:nvPr>
        </p:nvSpPr>
        <p:spPr>
          <a:xfrm>
            <a:off x="693549" y="1735742"/>
            <a:ext cx="8213965" cy="4601995"/>
          </a:xfrm>
        </p:spPr>
        <p:txBody>
          <a:bodyPr/>
          <a:lstStyle/>
          <a:p>
            <a:r>
              <a:rPr lang="en-IN" b="1" dirty="0"/>
              <a:t>Three Approaches:</a:t>
            </a:r>
            <a:endParaRPr lang="en-US" dirty="0"/>
          </a:p>
          <a:p>
            <a:pPr marL="914400" lvl="1" indent="-457200">
              <a:buFont typeface="Verdana" panose="020B0604030504040204" pitchFamily="34" charset="0"/>
              <a:buChar char="−"/>
            </a:pPr>
            <a:r>
              <a:rPr lang="en-IN" b="1" dirty="0"/>
              <a:t>Retrospective Approach</a:t>
            </a:r>
          </a:p>
          <a:p>
            <a:pPr lvl="2"/>
            <a:r>
              <a:rPr lang="en-IN" dirty="0"/>
              <a:t>Financial statements issued in </a:t>
            </a:r>
            <a:r>
              <a:rPr lang="en-IN" b="1" dirty="0"/>
              <a:t>previous years </a:t>
            </a:r>
            <a:r>
              <a:rPr lang="en-IN" dirty="0"/>
              <a:t>are revised </a:t>
            </a:r>
          </a:p>
          <a:p>
            <a:pPr lvl="2"/>
            <a:r>
              <a:rPr lang="en-IN" dirty="0"/>
              <a:t>Statements are made to appear as if the newly adopted accounting method had been applied all along or that the error had never occurred</a:t>
            </a:r>
          </a:p>
          <a:p>
            <a:pPr lvl="2"/>
            <a:r>
              <a:rPr lang="en-IN" dirty="0"/>
              <a:t>Then, a journal entry is created to adjust all account balances affected</a:t>
            </a:r>
            <a:endParaRPr lang="en-US" dirty="0"/>
          </a:p>
        </p:txBody>
      </p:sp>
    </p:spTree>
    <p:extLst>
      <p:ext uri="{BB962C8B-B14F-4D97-AF65-F5344CB8AC3E}">
        <p14:creationId xmlns:p14="http://schemas.microsoft.com/office/powerpoint/2010/main" val="9769354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691714" y="339175"/>
            <a:ext cx="7742842" cy="1631515"/>
          </a:xfrm>
        </p:spPr>
        <p:txBody>
          <a:bodyPr>
            <a:noAutofit/>
          </a:bodyPr>
          <a:lstStyle/>
          <a:p>
            <a:r>
              <a:rPr lang="en-US" dirty="0"/>
              <a:t>Change in Estimate— Owens-Corning Fiberglass Corporation (1 of 2)</a:t>
            </a:r>
          </a:p>
        </p:txBody>
      </p:sp>
      <p:sp>
        <p:nvSpPr>
          <p:cNvPr id="5" name="Content Placeholder 4"/>
          <p:cNvSpPr>
            <a:spLocks noGrp="1"/>
          </p:cNvSpPr>
          <p:nvPr>
            <p:ph sz="quarter" idx="10"/>
          </p:nvPr>
        </p:nvSpPr>
        <p:spPr>
          <a:xfrm>
            <a:off x="788276" y="2017986"/>
            <a:ext cx="8150773" cy="4382814"/>
          </a:xfrm>
        </p:spPr>
        <p:txBody>
          <a:bodyPr/>
          <a:lstStyle/>
          <a:p>
            <a:pPr marL="0" indent="0">
              <a:buNone/>
            </a:pPr>
            <a:r>
              <a:rPr lang="en-US" b="1" dirty="0"/>
              <a:t>Note 6: Depreciation of Plant and Equipment (in part) </a:t>
            </a:r>
          </a:p>
          <a:p>
            <a:pPr marL="0" indent="0">
              <a:buNone/>
            </a:pPr>
            <a:r>
              <a:rPr lang="en-US" dirty="0"/>
              <a:t>. . . the Company completed a review of its fixed asset lives. The Company determined that as a result of actions taken to increase its preventative maintenance and programs initiated with its equipment suppliers to increase the quality of their products, actual lives for certain asset categories were generally longer than the useful lives for depreciation purposes. </a:t>
            </a:r>
          </a:p>
        </p:txBody>
      </p:sp>
    </p:spTree>
    <p:extLst>
      <p:ext uri="{BB962C8B-B14F-4D97-AF65-F5344CB8AC3E}">
        <p14:creationId xmlns:p14="http://schemas.microsoft.com/office/powerpoint/2010/main" val="33328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622722" y="339175"/>
            <a:ext cx="7912100" cy="1619915"/>
          </a:xfrm>
        </p:spPr>
        <p:txBody>
          <a:bodyPr>
            <a:noAutofit/>
          </a:bodyPr>
          <a:lstStyle/>
          <a:p>
            <a:r>
              <a:rPr lang="en-US" dirty="0"/>
              <a:t>Change in Estimate— Owens-Corning Fiberglass Corporation (2 of 2)</a:t>
            </a:r>
          </a:p>
        </p:txBody>
      </p:sp>
      <p:sp>
        <p:nvSpPr>
          <p:cNvPr id="5" name="Content Placeholder 4"/>
          <p:cNvSpPr>
            <a:spLocks noGrp="1"/>
          </p:cNvSpPr>
          <p:nvPr>
            <p:ph sz="quarter" idx="10"/>
          </p:nvPr>
        </p:nvSpPr>
        <p:spPr>
          <a:xfrm>
            <a:off x="792660" y="2202594"/>
            <a:ext cx="8020264" cy="4135143"/>
          </a:xfrm>
        </p:spPr>
        <p:txBody>
          <a:bodyPr/>
          <a:lstStyle/>
          <a:p>
            <a:pPr marL="0" indent="0">
              <a:buNone/>
            </a:pPr>
            <a:r>
              <a:rPr lang="en-US" dirty="0"/>
              <a:t>Therefore, the Company extended the estimated useful lives of certain categories of plant and equipment, effective . . . The effect of this change in estimate reduced depreciation expense for the year ended . . ., by $14 million and increased income before cumulative effect of accounting change by $8 million ($.19 per share).</a:t>
            </a:r>
          </a:p>
        </p:txBody>
      </p:sp>
    </p:spTree>
    <p:extLst>
      <p:ext uri="{BB962C8B-B14F-4D97-AF65-F5344CB8AC3E}">
        <p14:creationId xmlns:p14="http://schemas.microsoft.com/office/powerpoint/2010/main" val="21701637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811914" y="292664"/>
            <a:ext cx="7912100" cy="1201420"/>
          </a:xfrm>
        </p:spPr>
        <p:txBody>
          <a:bodyPr>
            <a:noAutofit/>
          </a:bodyPr>
          <a:lstStyle/>
          <a:p>
            <a:r>
              <a:rPr lang="en-US" dirty="0"/>
              <a:t>Change in Accounting Estimate (1 of 4)</a:t>
            </a:r>
          </a:p>
        </p:txBody>
      </p:sp>
      <p:sp>
        <p:nvSpPr>
          <p:cNvPr id="5" name="Content Placeholder 4"/>
          <p:cNvSpPr>
            <a:spLocks noGrp="1"/>
          </p:cNvSpPr>
          <p:nvPr>
            <p:ph sz="quarter" idx="10"/>
          </p:nvPr>
        </p:nvSpPr>
        <p:spPr>
          <a:xfrm>
            <a:off x="835574" y="1671146"/>
            <a:ext cx="7993118" cy="4619296"/>
          </a:xfrm>
        </p:spPr>
        <p:txBody>
          <a:bodyPr/>
          <a:lstStyle/>
          <a:p>
            <a:r>
              <a:rPr lang="en-US" dirty="0"/>
              <a:t>Universal Semiconductors estimates warranty expense as 2% of sales. After a review during 2018, Universal </a:t>
            </a:r>
            <a:r>
              <a:rPr lang="en-US" b="1" dirty="0"/>
              <a:t>determined that 3% of sales is a more realistic estimate</a:t>
            </a:r>
            <a:r>
              <a:rPr lang="en-US" dirty="0"/>
              <a:t> of its payment experience. Sales in 2018 are $300 million. The effective tax rate is 40%. </a:t>
            </a:r>
          </a:p>
          <a:p>
            <a:pPr marL="342900" indent="-342900"/>
            <a:r>
              <a:rPr lang="en-US" dirty="0"/>
              <a:t>No account balances are adjusted </a:t>
            </a:r>
          </a:p>
          <a:p>
            <a:pPr marL="342900" indent="-342900"/>
            <a:r>
              <a:rPr lang="en-US" dirty="0"/>
              <a:t>The cumulative effect of the estimate change is not reported in current income </a:t>
            </a:r>
          </a:p>
        </p:txBody>
      </p:sp>
    </p:spTree>
    <p:extLst>
      <p:ext uri="{BB962C8B-B14F-4D97-AF65-F5344CB8AC3E}">
        <p14:creationId xmlns:p14="http://schemas.microsoft.com/office/powerpoint/2010/main" val="32209257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912604" y="308922"/>
            <a:ext cx="7689273" cy="1163654"/>
          </a:xfrm>
        </p:spPr>
        <p:txBody>
          <a:bodyPr>
            <a:noAutofit/>
          </a:bodyPr>
          <a:lstStyle/>
          <a:p>
            <a:r>
              <a:rPr lang="en-US" dirty="0"/>
              <a:t>Change in Accounting Estimate (2 of 4) </a:t>
            </a:r>
          </a:p>
        </p:txBody>
      </p:sp>
      <p:sp>
        <p:nvSpPr>
          <p:cNvPr id="5" name="Content Placeholder 4"/>
          <p:cNvSpPr>
            <a:spLocks noGrp="1"/>
          </p:cNvSpPr>
          <p:nvPr>
            <p:ph sz="quarter" idx="10"/>
          </p:nvPr>
        </p:nvSpPr>
        <p:spPr>
          <a:xfrm>
            <a:off x="756740" y="1775771"/>
            <a:ext cx="8103476" cy="1987411"/>
          </a:xfrm>
        </p:spPr>
        <p:txBody>
          <a:bodyPr/>
          <a:lstStyle/>
          <a:p>
            <a:pPr marL="342900" indent="-342900"/>
            <a:r>
              <a:rPr lang="en-US" dirty="0"/>
              <a:t>Rather, in 2018 and later years, the adjusting entry to record warranty expense simply will reflect the new percentage</a:t>
            </a:r>
          </a:p>
          <a:p>
            <a:pPr marL="342900" indent="-342900"/>
            <a:r>
              <a:rPr lang="en-US" dirty="0"/>
              <a:t>In 2018, the entry would be:</a:t>
            </a:r>
          </a:p>
        </p:txBody>
      </p:sp>
      <p:pic>
        <p:nvPicPr>
          <p:cNvPr id="11" name="Picture 3" descr="Journal entry debiting warranty expense 9 million and crediting warranty liability 9 million."/>
          <p:cNvPicPr>
            <a:picLocks noGrp="1" noChangeAspect="1"/>
          </p:cNvPicPr>
          <p:nvPr>
            <p:ph sz="quarter" idx="12"/>
          </p:nvPr>
        </p:nvPicPr>
        <p:blipFill>
          <a:blip r:embed="rId3">
            <a:extLst>
              <a:ext uri="{28A0092B-C50C-407E-A947-70E740481C1C}">
                <a14:useLocalDpi xmlns:a14="http://schemas.microsoft.com/office/drawing/2010/main" val="0"/>
              </a:ext>
            </a:extLst>
          </a:blip>
          <a:stretch>
            <a:fillRect/>
          </a:stretch>
        </p:blipFill>
        <p:spPr>
          <a:xfrm>
            <a:off x="895379" y="3917746"/>
            <a:ext cx="7309012" cy="1521333"/>
          </a:xfrm>
        </p:spPr>
      </p:pic>
    </p:spTree>
    <p:extLst>
      <p:ext uri="{BB962C8B-B14F-4D97-AF65-F5344CB8AC3E}">
        <p14:creationId xmlns:p14="http://schemas.microsoft.com/office/powerpoint/2010/main" val="31898055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912604" y="308922"/>
            <a:ext cx="7689273" cy="1163654"/>
          </a:xfrm>
        </p:spPr>
        <p:txBody>
          <a:bodyPr>
            <a:noAutofit/>
          </a:bodyPr>
          <a:lstStyle/>
          <a:p>
            <a:r>
              <a:rPr lang="en-US" dirty="0"/>
              <a:t>Change in Accounting Estimate (3 of 4)</a:t>
            </a:r>
          </a:p>
        </p:txBody>
      </p:sp>
      <p:sp>
        <p:nvSpPr>
          <p:cNvPr id="5" name="Content Placeholder 4"/>
          <p:cNvSpPr>
            <a:spLocks noGrp="1"/>
          </p:cNvSpPr>
          <p:nvPr>
            <p:ph sz="quarter" idx="10"/>
          </p:nvPr>
        </p:nvSpPr>
        <p:spPr>
          <a:xfrm>
            <a:off x="819804" y="1702907"/>
            <a:ext cx="7993120" cy="4792486"/>
          </a:xfrm>
        </p:spPr>
        <p:txBody>
          <a:bodyPr/>
          <a:lstStyle/>
          <a:p>
            <a:r>
              <a:rPr lang="en-US" dirty="0"/>
              <a:t>Universal Semiconductors estimates warranty expense as 2% of sales. After a review during 2018, Universal determined that 3% of sales is a more realistic estimate of its payment experience. Sales in 2018 are $300 million. The effective income tax rate is 40%. </a:t>
            </a:r>
          </a:p>
          <a:p>
            <a:pPr marL="228600" indent="-228600"/>
            <a:r>
              <a:rPr lang="en-US" dirty="0"/>
              <a:t>The after-tax effect of the change in estimate is </a:t>
            </a:r>
            <a:r>
              <a:rPr lang="en-IN" b="1" dirty="0"/>
              <a:t>$1.8 million</a:t>
            </a:r>
          </a:p>
          <a:p>
            <a:pPr marL="0" indent="0">
              <a:buNone/>
            </a:pPr>
            <a:r>
              <a:rPr lang="en-US" dirty="0"/>
              <a:t>[$300 million </a:t>
            </a:r>
            <a:r>
              <a:rPr lang="en-US" dirty="0">
                <a:latin typeface="Verdana"/>
                <a:ea typeface="Verdana"/>
                <a:cs typeface="Verdana"/>
              </a:rPr>
              <a:t>×</a:t>
            </a:r>
            <a:r>
              <a:rPr lang="en-US" dirty="0"/>
              <a:t> (3% − 2%) = $3 million, less 40% of $3 million]</a:t>
            </a:r>
          </a:p>
        </p:txBody>
      </p:sp>
    </p:spTree>
    <p:extLst>
      <p:ext uri="{BB962C8B-B14F-4D97-AF65-F5344CB8AC3E}">
        <p14:creationId xmlns:p14="http://schemas.microsoft.com/office/powerpoint/2010/main" val="2397364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883938" y="327131"/>
            <a:ext cx="7746604" cy="1127235"/>
          </a:xfrm>
        </p:spPr>
        <p:txBody>
          <a:bodyPr>
            <a:noAutofit/>
          </a:bodyPr>
          <a:lstStyle/>
          <a:p>
            <a:r>
              <a:rPr lang="en-US" dirty="0"/>
              <a:t>Change in Accounting Estimate (4 of 4)</a:t>
            </a:r>
          </a:p>
        </p:txBody>
      </p:sp>
      <p:sp>
        <p:nvSpPr>
          <p:cNvPr id="5" name="Content Placeholder 4"/>
          <p:cNvSpPr>
            <a:spLocks noGrp="1"/>
          </p:cNvSpPr>
          <p:nvPr>
            <p:ph sz="quarter" idx="10"/>
          </p:nvPr>
        </p:nvSpPr>
        <p:spPr>
          <a:xfrm>
            <a:off x="750526" y="1666452"/>
            <a:ext cx="8220053" cy="4734348"/>
          </a:xfrm>
        </p:spPr>
        <p:txBody>
          <a:bodyPr/>
          <a:lstStyle/>
          <a:p>
            <a:pPr marL="457200" indent="-457200"/>
            <a:r>
              <a:rPr lang="en-US" dirty="0"/>
              <a:t>Assuming 100 million outstanding shares of common stock, the effect is described in a disclosure note to the financial statements as follows:</a:t>
            </a:r>
          </a:p>
          <a:p>
            <a:pPr marL="0" indent="0">
              <a:buNone/>
            </a:pPr>
            <a:r>
              <a:rPr lang="en-US" b="1" dirty="0"/>
              <a:t>Note A: Warranties </a:t>
            </a:r>
          </a:p>
          <a:p>
            <a:pPr marL="0" indent="0">
              <a:buNone/>
            </a:pPr>
            <a:r>
              <a:rPr lang="en-US" dirty="0"/>
              <a:t>In 2018, the company revised the percentage used to estimate warranty expense. The change provides a better indication of cost experience. The effect of the change was to decrease 2018 net Income by </a:t>
            </a:r>
            <a:r>
              <a:rPr lang="en-US" b="1" dirty="0"/>
              <a:t>$1.8 million</a:t>
            </a:r>
            <a:r>
              <a:rPr lang="en-US" dirty="0"/>
              <a:t>, or $0.018 per share.</a:t>
            </a:r>
          </a:p>
        </p:txBody>
      </p:sp>
    </p:spTree>
    <p:extLst>
      <p:ext uri="{BB962C8B-B14F-4D97-AF65-F5344CB8AC3E}">
        <p14:creationId xmlns:p14="http://schemas.microsoft.com/office/powerpoint/2010/main" val="9217213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536028" y="370557"/>
            <a:ext cx="8607972" cy="1073488"/>
          </a:xfrm>
        </p:spPr>
        <p:txBody>
          <a:bodyPr>
            <a:noAutofit/>
          </a:bodyPr>
          <a:lstStyle/>
          <a:p>
            <a:r>
              <a:rPr lang="en-US" altLang="en-US" dirty="0"/>
              <a:t>Concept Check: Using the Prospective Approach</a:t>
            </a:r>
            <a:endParaRPr lang="en-US" dirty="0"/>
          </a:p>
        </p:txBody>
      </p:sp>
      <p:sp>
        <p:nvSpPr>
          <p:cNvPr id="5" name="Content Placeholder 4"/>
          <p:cNvSpPr>
            <a:spLocks noGrp="1"/>
          </p:cNvSpPr>
          <p:nvPr>
            <p:ph sz="quarter" idx="10"/>
          </p:nvPr>
        </p:nvSpPr>
        <p:spPr>
          <a:xfrm>
            <a:off x="851338" y="1592322"/>
            <a:ext cx="8071945" cy="4934610"/>
          </a:xfrm>
        </p:spPr>
        <p:txBody>
          <a:bodyPr/>
          <a:lstStyle/>
          <a:p>
            <a:pPr marL="0" indent="0">
              <a:spcAft>
                <a:spcPts val="1200"/>
              </a:spcAft>
              <a:buNone/>
            </a:pPr>
            <a:r>
              <a:rPr lang="en-US" dirty="0"/>
              <a:t>The prospective approach usually is required for:</a:t>
            </a:r>
          </a:p>
          <a:p>
            <a:pPr marL="514350" indent="-514350">
              <a:buFont typeface="+mj-lt"/>
              <a:buAutoNum type="alphaLcPeriod"/>
            </a:pPr>
            <a:r>
              <a:rPr lang="en-US" dirty="0"/>
              <a:t>A change in reporting entity</a:t>
            </a:r>
          </a:p>
          <a:p>
            <a:pPr marL="514350" indent="-514350">
              <a:buFont typeface="+mj-lt"/>
              <a:buAutoNum type="alphaLcPeriod"/>
            </a:pPr>
            <a:r>
              <a:rPr lang="en-US" b="1" dirty="0"/>
              <a:t>A change in estimate</a:t>
            </a:r>
          </a:p>
          <a:p>
            <a:pPr marL="514350" indent="-514350">
              <a:buFont typeface="+mj-lt"/>
              <a:buAutoNum type="alphaLcPeriod"/>
            </a:pPr>
            <a:r>
              <a:rPr lang="en-US" dirty="0"/>
              <a:t>A change in accounting principle</a:t>
            </a:r>
          </a:p>
          <a:p>
            <a:pPr marL="514350" indent="-514350">
              <a:buFont typeface="+mj-lt"/>
              <a:buAutoNum type="alphaLcPeriod"/>
            </a:pPr>
            <a:r>
              <a:rPr lang="en-US" dirty="0"/>
              <a:t>A correction of an error</a:t>
            </a:r>
          </a:p>
          <a:p>
            <a:pPr marL="0" indent="0">
              <a:buNone/>
            </a:pPr>
            <a:r>
              <a:rPr lang="en-US" dirty="0"/>
              <a:t>The correct answer is </a:t>
            </a:r>
            <a:r>
              <a:rPr lang="en-US" i="1" dirty="0"/>
              <a:t>b</a:t>
            </a:r>
            <a:r>
              <a:rPr lang="en-US" dirty="0"/>
              <a:t>. With a change in estimate, the current amounts are used to apply the new estimate this year and future years. The new estimate is not applied to previous periods.</a:t>
            </a:r>
          </a:p>
        </p:txBody>
      </p:sp>
    </p:spTree>
    <p:extLst>
      <p:ext uri="{BB962C8B-B14F-4D97-AF65-F5344CB8AC3E}">
        <p14:creationId xmlns:p14="http://schemas.microsoft.com/office/powerpoint/2010/main" val="31048511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1022966" y="301434"/>
            <a:ext cx="7689273" cy="1068272"/>
          </a:xfrm>
        </p:spPr>
        <p:txBody>
          <a:bodyPr>
            <a:noAutofit/>
          </a:bodyPr>
          <a:lstStyle/>
          <a:p>
            <a:r>
              <a:rPr lang="en-US" dirty="0"/>
              <a:t>Change in Depreciation Methods (1 of 4)</a:t>
            </a:r>
          </a:p>
        </p:txBody>
      </p:sp>
      <p:sp>
        <p:nvSpPr>
          <p:cNvPr id="5" name="Content Placeholder 4"/>
          <p:cNvSpPr>
            <a:spLocks noGrp="1"/>
          </p:cNvSpPr>
          <p:nvPr>
            <p:ph sz="quarter" idx="10"/>
          </p:nvPr>
        </p:nvSpPr>
        <p:spPr>
          <a:xfrm>
            <a:off x="756747" y="1506344"/>
            <a:ext cx="8087709" cy="2717275"/>
          </a:xfrm>
        </p:spPr>
        <p:txBody>
          <a:bodyPr/>
          <a:lstStyle/>
          <a:p>
            <a:pPr marL="0" indent="0" fontAlgn="base">
              <a:spcBef>
                <a:spcPts val="1000"/>
              </a:spcBef>
              <a:spcAft>
                <a:spcPct val="0"/>
              </a:spcAft>
              <a:buNone/>
            </a:pPr>
            <a:r>
              <a:rPr lang="en-US" sz="2400" dirty="0"/>
              <a:t>Universal Semiconductors switched from the </a:t>
            </a:r>
            <a:r>
              <a:rPr lang="en-US" sz="2400" b="1" dirty="0"/>
              <a:t>SYD depreciation method to straight-line depreciation </a:t>
            </a:r>
            <a:r>
              <a:rPr lang="en-US" sz="2400" dirty="0"/>
              <a:t>in 2018. The change affects its precision equipment purchased at the beginning of 2016 at a cost of $63 million. The machinery has an expected useful life of five years and an estimated residual value of $3 million.</a:t>
            </a:r>
          </a:p>
        </p:txBody>
      </p:sp>
      <p:graphicFrame>
        <p:nvGraphicFramePr>
          <p:cNvPr id="13" name="Table 9"/>
          <p:cNvGraphicFramePr>
            <a:graphicFrameLocks noGrp="1"/>
          </p:cNvGraphicFramePr>
          <p:nvPr>
            <p:ph sz="quarter" idx="12"/>
            <p:extLst>
              <p:ext uri="{D42A27DB-BD31-4B8C-83A1-F6EECF244321}">
                <p14:modId xmlns:p14="http://schemas.microsoft.com/office/powerpoint/2010/main" val="1725751643"/>
              </p:ext>
            </p:extLst>
          </p:nvPr>
        </p:nvGraphicFramePr>
        <p:xfrm>
          <a:off x="825499" y="4358640"/>
          <a:ext cx="7829769" cy="1648023"/>
        </p:xfrm>
        <a:graphic>
          <a:graphicData uri="http://schemas.openxmlformats.org/drawingml/2006/table">
            <a:tbl>
              <a:tblPr firstRow="1" bandRow="1">
                <a:tableStyleId>{5940675A-B579-460E-94D1-54222C63F5DA}</a:tableStyleId>
              </a:tblPr>
              <a:tblGrid>
                <a:gridCol w="5318334">
                  <a:extLst>
                    <a:ext uri="{9D8B030D-6E8A-4147-A177-3AD203B41FA5}">
                      <a16:colId xmlns:a16="http://schemas.microsoft.com/office/drawing/2014/main" val="20000"/>
                    </a:ext>
                  </a:extLst>
                </a:gridCol>
                <a:gridCol w="2511435">
                  <a:extLst>
                    <a:ext uri="{9D8B030D-6E8A-4147-A177-3AD203B41FA5}">
                      <a16:colId xmlns:a16="http://schemas.microsoft.com/office/drawing/2014/main" val="20001"/>
                    </a:ext>
                  </a:extLst>
                </a:gridCol>
              </a:tblGrid>
              <a:tr h="42651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Sum-of-the-Years’-Digits Depreciation:</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in millions) </a:t>
                      </a:r>
                    </a:p>
                  </a:txBody>
                  <a:tcPr anchor="ctr"/>
                </a:tc>
                <a:extLst>
                  <a:ext uri="{0D108BD9-81ED-4DB2-BD59-A6C34878D82A}">
                    <a16:rowId xmlns:a16="http://schemas.microsoft.com/office/drawing/2014/main" val="10000"/>
                  </a:ext>
                </a:extLst>
              </a:tr>
              <a:tr h="4071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2016 depreciation</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 ($60 × 5⁄15)</a:t>
                      </a:r>
                    </a:p>
                  </a:txBody>
                  <a:tcPr anchor="ctr"/>
                </a:tc>
                <a:extLst>
                  <a:ext uri="{0D108BD9-81ED-4DB2-BD59-A6C34878D82A}">
                    <a16:rowId xmlns:a16="http://schemas.microsoft.com/office/drawing/2014/main" val="10001"/>
                  </a:ext>
                </a:extLst>
              </a:tr>
              <a:tr h="4071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2017 depreciation</a:t>
                      </a:r>
                    </a:p>
                  </a:txBody>
                  <a:tcPr/>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16</a:t>
                      </a:r>
                      <a:r>
                        <a:rPr lang="en-US" sz="1600" u="none" dirty="0">
                          <a:solidFill>
                            <a:schemeClr val="tx1"/>
                          </a:solidFill>
                          <a:latin typeface="Verdana" panose="020B0604030504040204" pitchFamily="34" charset="0"/>
                          <a:ea typeface="Verdana" panose="020B0604030504040204" pitchFamily="34" charset="0"/>
                          <a:cs typeface="Verdana" panose="020B0604030504040204" pitchFamily="34" charset="0"/>
                        </a:rPr>
                        <a:t> </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($60 × 4⁄15)</a:t>
                      </a:r>
                    </a:p>
                  </a:txBody>
                  <a:tcPr anchor="ctr"/>
                </a:tc>
                <a:extLst>
                  <a:ext uri="{0D108BD9-81ED-4DB2-BD59-A6C34878D82A}">
                    <a16:rowId xmlns:a16="http://schemas.microsoft.com/office/drawing/2014/main" val="10002"/>
                  </a:ext>
                </a:extLst>
              </a:tr>
              <a:tr h="407171">
                <a:tc>
                  <a:txBody>
                    <a:bodyPr/>
                    <a:lstStyle/>
                    <a:p>
                      <a:pPr marL="36195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Accumulated depreciation</a:t>
                      </a: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$36</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840136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993584" y="258816"/>
            <a:ext cx="7732271" cy="1134860"/>
          </a:xfrm>
        </p:spPr>
        <p:txBody>
          <a:bodyPr>
            <a:noAutofit/>
          </a:bodyPr>
          <a:lstStyle/>
          <a:p>
            <a:r>
              <a:rPr lang="en-US" dirty="0"/>
              <a:t>Change in Depreciation Methods (2 of 4)</a:t>
            </a:r>
          </a:p>
        </p:txBody>
      </p:sp>
      <p:sp>
        <p:nvSpPr>
          <p:cNvPr id="5" name="Content Placeholder 4"/>
          <p:cNvSpPr>
            <a:spLocks noGrp="1"/>
          </p:cNvSpPr>
          <p:nvPr>
            <p:ph sz="quarter" idx="10"/>
          </p:nvPr>
        </p:nvSpPr>
        <p:spPr>
          <a:xfrm>
            <a:off x="819807" y="1481960"/>
            <a:ext cx="7977367" cy="4808480"/>
          </a:xfrm>
        </p:spPr>
        <p:txBody>
          <a:bodyPr/>
          <a:lstStyle/>
          <a:p>
            <a:pPr marL="0" indent="0" fontAlgn="base">
              <a:spcBef>
                <a:spcPts val="1000"/>
              </a:spcBef>
              <a:spcAft>
                <a:spcPct val="0"/>
              </a:spcAft>
              <a:buNone/>
            </a:pPr>
            <a:r>
              <a:rPr lang="en-US" dirty="0"/>
              <a:t>Universal Semiconductors switched from the SYD depreciation method to straight-line depreciation in 2018. The change affects its precision equipment purchased at the beginning of 2016 at a cost of $63 million. The machinery has an expected useful life of five years and an estimated residual value of $3 million.</a:t>
            </a:r>
          </a:p>
        </p:txBody>
      </p:sp>
    </p:spTree>
    <p:extLst>
      <p:ext uri="{BB962C8B-B14F-4D97-AF65-F5344CB8AC3E}">
        <p14:creationId xmlns:p14="http://schemas.microsoft.com/office/powerpoint/2010/main" val="3718748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979968" y="263279"/>
            <a:ext cx="7775269" cy="1144582"/>
          </a:xfrm>
        </p:spPr>
        <p:txBody>
          <a:bodyPr>
            <a:noAutofit/>
          </a:bodyPr>
          <a:lstStyle/>
          <a:p>
            <a:r>
              <a:rPr lang="en-US" dirty="0"/>
              <a:t>Change in Depreciation Methods (3 of 4)</a:t>
            </a:r>
          </a:p>
        </p:txBody>
      </p:sp>
      <p:graphicFrame>
        <p:nvGraphicFramePr>
          <p:cNvPr id="4" name="Content Placeholder 3"/>
          <p:cNvGraphicFramePr>
            <a:graphicFrameLocks noGrp="1"/>
          </p:cNvGraphicFramePr>
          <p:nvPr>
            <p:ph sz="quarter" idx="10"/>
            <p:extLst>
              <p:ext uri="{D42A27DB-BD31-4B8C-83A1-F6EECF244321}">
                <p14:modId xmlns:p14="http://schemas.microsoft.com/office/powerpoint/2010/main" val="3085437295"/>
              </p:ext>
            </p:extLst>
          </p:nvPr>
        </p:nvGraphicFramePr>
        <p:xfrm>
          <a:off x="740973" y="1676402"/>
          <a:ext cx="7882765" cy="2748248"/>
        </p:xfrm>
        <a:graphic>
          <a:graphicData uri="http://schemas.openxmlformats.org/drawingml/2006/table">
            <a:tbl>
              <a:tblPr firstRow="1" bandRow="1">
                <a:tableStyleId>{5940675A-B579-460E-94D1-54222C63F5DA}</a:tableStyleId>
              </a:tblPr>
              <a:tblGrid>
                <a:gridCol w="5694961">
                  <a:extLst>
                    <a:ext uri="{9D8B030D-6E8A-4147-A177-3AD203B41FA5}">
                      <a16:colId xmlns:a16="http://schemas.microsoft.com/office/drawing/2014/main" val="20000"/>
                    </a:ext>
                  </a:extLst>
                </a:gridCol>
                <a:gridCol w="2187804">
                  <a:extLst>
                    <a:ext uri="{9D8B030D-6E8A-4147-A177-3AD203B41FA5}">
                      <a16:colId xmlns:a16="http://schemas.microsoft.com/office/drawing/2014/main" val="20001"/>
                    </a:ext>
                  </a:extLst>
                </a:gridCol>
              </a:tblGrid>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Calculation of Straight-Line Depreciation:</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9899" marR="89899"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in millions)</a:t>
                      </a:r>
                    </a:p>
                  </a:txBody>
                  <a:tcPr marL="89899" marR="89899" anchor="ctr"/>
                </a:tc>
                <a:extLst>
                  <a:ext uri="{0D108BD9-81ED-4DB2-BD59-A6C34878D82A}">
                    <a16:rowId xmlns:a16="http://schemas.microsoft.com/office/drawing/2014/main" val="10000"/>
                  </a:ext>
                </a:extLst>
              </a:tr>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Asset’s cost</a:t>
                      </a:r>
                    </a:p>
                  </a:txBody>
                  <a:tcPr marL="89899" marR="89899"/>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$63</a:t>
                      </a:r>
                    </a:p>
                  </a:txBody>
                  <a:tcPr marL="89899" marR="89899" anchor="ctr"/>
                </a:tc>
                <a:extLst>
                  <a:ext uri="{0D108BD9-81ED-4DB2-BD59-A6C34878D82A}">
                    <a16:rowId xmlns:a16="http://schemas.microsoft.com/office/drawing/2014/main" val="10001"/>
                  </a:ext>
                </a:extLst>
              </a:tr>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Accumulated depreciation to date</a:t>
                      </a:r>
                    </a:p>
                  </a:txBody>
                  <a:tcPr marL="89899" marR="89899"/>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(36</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89899" marR="89899" anchor="ctr"/>
                </a:tc>
                <a:extLst>
                  <a:ext uri="{0D108BD9-81ED-4DB2-BD59-A6C34878D82A}">
                    <a16:rowId xmlns:a16="http://schemas.microsoft.com/office/drawing/2014/main" val="10002"/>
                  </a:ext>
                </a:extLst>
              </a:tr>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Undepreciated cost</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Jan. 1, 2018</a:t>
                      </a:r>
                    </a:p>
                  </a:txBody>
                  <a:tcPr marL="89899" marR="89899"/>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$27</a:t>
                      </a:r>
                    </a:p>
                  </a:txBody>
                  <a:tcPr marL="89899" marR="89899" anchor="ctr"/>
                </a:tc>
                <a:extLst>
                  <a:ext uri="{0D108BD9-81ED-4DB2-BD59-A6C34878D82A}">
                    <a16:rowId xmlns:a16="http://schemas.microsoft.com/office/drawing/2014/main" val="10003"/>
                  </a:ext>
                </a:extLst>
              </a:tr>
              <a:tr h="40128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Estimated residual value</a:t>
                      </a:r>
                    </a:p>
                  </a:txBody>
                  <a:tcPr marL="89899" marR="89899"/>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(3</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t>
                      </a:r>
                    </a:p>
                  </a:txBody>
                  <a:tcPr marL="89899" marR="89899" anchor="ctr"/>
                </a:tc>
                <a:extLst>
                  <a:ext uri="{0D108BD9-81ED-4DB2-BD59-A6C34878D82A}">
                    <a16:rowId xmlns:a16="http://schemas.microsoft.com/office/drawing/2014/main" val="10004"/>
                  </a:ext>
                </a:extLst>
              </a:tr>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To be depreciated over </a:t>
                      </a: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remaining 3 years</a:t>
                      </a:r>
                    </a:p>
                  </a:txBody>
                  <a:tcPr marL="89899" marR="89899"/>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$24</a:t>
                      </a:r>
                    </a:p>
                  </a:txBody>
                  <a:tcPr marL="89899" marR="89899" anchor="ctr"/>
                </a:tc>
                <a:extLst>
                  <a:ext uri="{0D108BD9-81ED-4DB2-BD59-A6C34878D82A}">
                    <a16:rowId xmlns:a16="http://schemas.microsoft.com/office/drawing/2014/main" val="10005"/>
                  </a:ext>
                </a:extLst>
              </a:tr>
              <a:tr h="333808">
                <a:tc>
                  <a:txBody>
                    <a:bodyPr/>
                    <a:lstStyle/>
                    <a:p>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9899" marR="89899"/>
                </a:tc>
                <a:tc>
                  <a:txBody>
                    <a:bodyPr/>
                    <a:lstStyle/>
                    <a:p>
                      <a:pPr algn="r"/>
                      <a:r>
                        <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 3 </a:t>
                      </a: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years</a:t>
                      </a:r>
                    </a:p>
                  </a:txBody>
                  <a:tcPr marL="89899" marR="89899" anchor="ctr"/>
                </a:tc>
                <a:extLst>
                  <a:ext uri="{0D108BD9-81ED-4DB2-BD59-A6C34878D82A}">
                    <a16:rowId xmlns:a16="http://schemas.microsoft.com/office/drawing/2014/main" val="10006"/>
                  </a:ext>
                </a:extLst>
              </a:tr>
              <a:tr h="3338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Annual straight-line depreciation 2016–2018</a:t>
                      </a:r>
                    </a:p>
                  </a:txBody>
                  <a:tcPr marL="89899" marR="89899"/>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$ 8</a:t>
                      </a:r>
                    </a:p>
                  </a:txBody>
                  <a:tcPr marL="89899" marR="89899"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957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606970" y="604189"/>
            <a:ext cx="8316310" cy="1076205"/>
          </a:xfrm>
        </p:spPr>
        <p:txBody>
          <a:bodyPr>
            <a:noAutofit/>
          </a:bodyPr>
          <a:lstStyle/>
          <a:p>
            <a:r>
              <a:rPr lang="en-US" dirty="0">
                <a:ea typeface="Adobe Fan Heiti Std B"/>
                <a:cs typeface="Adobe Fan Heiti Std B"/>
              </a:rPr>
              <a:t>Reporting Accounting Changes and Error Corrections (2 of 2)</a:t>
            </a:r>
            <a:endParaRPr lang="en-US" dirty="0"/>
          </a:p>
        </p:txBody>
      </p:sp>
      <p:sp>
        <p:nvSpPr>
          <p:cNvPr id="9" name="Content Placeholder 8"/>
          <p:cNvSpPr>
            <a:spLocks noGrp="1"/>
          </p:cNvSpPr>
          <p:nvPr>
            <p:ph sz="quarter" idx="10"/>
          </p:nvPr>
        </p:nvSpPr>
        <p:spPr>
          <a:xfrm>
            <a:off x="583188" y="1735743"/>
            <a:ext cx="8046720" cy="4340538"/>
          </a:xfrm>
        </p:spPr>
        <p:txBody>
          <a:bodyPr/>
          <a:lstStyle/>
          <a:p>
            <a:r>
              <a:rPr lang="en-IN" b="1" dirty="0"/>
              <a:t>Three Approaches:</a:t>
            </a:r>
            <a:endParaRPr lang="en-US" dirty="0"/>
          </a:p>
          <a:p>
            <a:pPr lvl="1">
              <a:buFont typeface="Verdana" panose="020B0604030504040204" pitchFamily="34" charset="0"/>
              <a:buChar char="−"/>
            </a:pPr>
            <a:r>
              <a:rPr lang="en-IN" b="1" dirty="0"/>
              <a:t>Modified Retrospective Approach	</a:t>
            </a:r>
          </a:p>
          <a:p>
            <a:pPr lvl="2"/>
            <a:r>
              <a:rPr lang="en-US" dirty="0"/>
              <a:t>New standard applied only to the </a:t>
            </a:r>
            <a:r>
              <a:rPr lang="en-US" b="1" dirty="0"/>
              <a:t>current</a:t>
            </a:r>
            <a:r>
              <a:rPr lang="en-US" dirty="0"/>
              <a:t> period</a:t>
            </a:r>
          </a:p>
          <a:p>
            <a:pPr lvl="2"/>
            <a:r>
              <a:rPr lang="en-US" dirty="0"/>
              <a:t>Adjust retained earnings balance at beginning of year</a:t>
            </a:r>
          </a:p>
          <a:p>
            <a:pPr marL="801688" lvl="2" indent="-339725">
              <a:buFont typeface="Verdana" panose="020B0604030504040204" pitchFamily="34" charset="0"/>
              <a:buChar char="−"/>
            </a:pPr>
            <a:r>
              <a:rPr lang="en-IN" sz="2400" b="1" dirty="0"/>
              <a:t>Prospective Approach</a:t>
            </a:r>
          </a:p>
          <a:p>
            <a:pPr marL="1262063" lvl="3" indent="-342900">
              <a:buFont typeface="Wingdings" panose="05000000000000000000" pitchFamily="2" charset="2"/>
              <a:buChar char="§"/>
            </a:pPr>
            <a:r>
              <a:rPr lang="en-US" sz="2200" dirty="0"/>
              <a:t>Effects of a change are reflected in the financial statements of only the </a:t>
            </a:r>
            <a:r>
              <a:rPr lang="en-US" sz="2200" b="1" dirty="0"/>
              <a:t>curren</a:t>
            </a:r>
            <a:r>
              <a:rPr lang="en-US" sz="2200" dirty="0"/>
              <a:t>t and </a:t>
            </a:r>
            <a:r>
              <a:rPr lang="en-US" sz="2200" b="1" dirty="0"/>
              <a:t>future</a:t>
            </a:r>
            <a:r>
              <a:rPr lang="en-US" sz="2200" dirty="0"/>
              <a:t> years</a:t>
            </a:r>
          </a:p>
        </p:txBody>
      </p:sp>
    </p:spTree>
    <p:extLst>
      <p:ext uri="{BB962C8B-B14F-4D97-AF65-F5344CB8AC3E}">
        <p14:creationId xmlns:p14="http://schemas.microsoft.com/office/powerpoint/2010/main" val="40228946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693688" y="359453"/>
            <a:ext cx="8135004" cy="1043679"/>
          </a:xfrm>
        </p:spPr>
        <p:txBody>
          <a:bodyPr>
            <a:noAutofit/>
          </a:bodyPr>
          <a:lstStyle/>
          <a:p>
            <a:r>
              <a:rPr lang="en-US" dirty="0"/>
              <a:t>Change in Depreciation Methods (4 of 4)</a:t>
            </a:r>
          </a:p>
        </p:txBody>
      </p:sp>
      <p:sp>
        <p:nvSpPr>
          <p:cNvPr id="5" name="Content Placeholder 4"/>
          <p:cNvSpPr>
            <a:spLocks noGrp="1"/>
          </p:cNvSpPr>
          <p:nvPr>
            <p:ph sz="quarter" idx="10"/>
          </p:nvPr>
        </p:nvSpPr>
        <p:spPr>
          <a:xfrm>
            <a:off x="756739" y="1660633"/>
            <a:ext cx="8229601" cy="1855077"/>
          </a:xfrm>
        </p:spPr>
        <p:txBody>
          <a:bodyPr/>
          <a:lstStyle/>
          <a:p>
            <a:pPr marL="0" indent="0">
              <a:buNone/>
            </a:pPr>
            <a:r>
              <a:rPr lang="en-US" dirty="0"/>
              <a:t>Annual straight-line depreciation 2018–2020</a:t>
            </a:r>
          </a:p>
          <a:p>
            <a:pPr marL="0" indent="0">
              <a:buNone/>
            </a:pPr>
            <a:r>
              <a:rPr lang="en-US" dirty="0"/>
              <a:t>[Calculated on previous slide]    </a:t>
            </a:r>
            <a:r>
              <a:rPr lang="en-US" b="1" dirty="0"/>
              <a:t>$8</a:t>
            </a:r>
          </a:p>
          <a:p>
            <a:pPr marL="0" indent="0">
              <a:buNone/>
            </a:pPr>
            <a:r>
              <a:rPr lang="en-US" b="1" dirty="0"/>
              <a:t>Adjusting entry (2018, 2019, and 2020 depreciation):</a:t>
            </a:r>
            <a:endParaRPr lang="en-US" dirty="0"/>
          </a:p>
        </p:txBody>
      </p:sp>
      <p:pic>
        <p:nvPicPr>
          <p:cNvPr id="5122" name="Picture 2" descr="Journal entry debiting depreciation expense 8 and crediting accumulated depreciation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690" y="3850270"/>
            <a:ext cx="7931887" cy="1982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10139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551793" y="385164"/>
            <a:ext cx="8592207" cy="1630140"/>
          </a:xfrm>
        </p:spPr>
        <p:txBody>
          <a:bodyPr>
            <a:noAutofit/>
          </a:bodyPr>
          <a:lstStyle/>
          <a:p>
            <a:r>
              <a:rPr lang="en-US" dirty="0"/>
              <a:t>Change in Depreciation Method for Newly Acquired Assets—Rohm and Haas Company</a:t>
            </a:r>
          </a:p>
        </p:txBody>
      </p:sp>
      <p:sp>
        <p:nvSpPr>
          <p:cNvPr id="2" name="Content Placeholder 1"/>
          <p:cNvSpPr>
            <a:spLocks noGrp="1"/>
          </p:cNvSpPr>
          <p:nvPr>
            <p:ph sz="quarter" idx="11"/>
          </p:nvPr>
        </p:nvSpPr>
        <p:spPr>
          <a:xfrm>
            <a:off x="819806" y="2238703"/>
            <a:ext cx="7914290" cy="4177862"/>
          </a:xfrm>
        </p:spPr>
        <p:txBody>
          <a:bodyPr/>
          <a:lstStyle/>
          <a:p>
            <a:pPr marL="0" indent="0">
              <a:buNone/>
            </a:pPr>
            <a:r>
              <a:rPr lang="en-US" b="1" dirty="0"/>
              <a:t>Note 12: Land, Buildings, and Equipment, Net (In part)</a:t>
            </a:r>
          </a:p>
          <a:p>
            <a:pPr marL="0" indent="0">
              <a:buNone/>
            </a:pPr>
            <a:r>
              <a:rPr lang="en-US" dirty="0"/>
              <a:t>...the company changed its method of depreciation for newly acquired buildings and equipment to the straight-line method. The change had no cumulative effect on prior years' earnings but did increase [current year’s] net earnings by $9 million, or $0.14 per share... </a:t>
            </a:r>
          </a:p>
        </p:txBody>
      </p:sp>
    </p:spTree>
    <p:extLst>
      <p:ext uri="{BB962C8B-B14F-4D97-AF65-F5344CB8AC3E}">
        <p14:creationId xmlns:p14="http://schemas.microsoft.com/office/powerpoint/2010/main" val="27366330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622736" y="449230"/>
            <a:ext cx="8458200" cy="1224250"/>
          </a:xfrm>
        </p:spPr>
        <p:txBody>
          <a:bodyPr>
            <a:noAutofit/>
          </a:bodyPr>
          <a:lstStyle/>
          <a:p>
            <a:r>
              <a:rPr lang="en-US" altLang="en-US" dirty="0"/>
              <a:t>Concept Check: Change in Accounting Estimate (1 of 2)</a:t>
            </a:r>
            <a:endParaRPr lang="en-US" dirty="0"/>
          </a:p>
        </p:txBody>
      </p:sp>
      <p:sp>
        <p:nvSpPr>
          <p:cNvPr id="2" name="Content Placeholder 1"/>
          <p:cNvSpPr>
            <a:spLocks noGrp="1"/>
          </p:cNvSpPr>
          <p:nvPr>
            <p:ph sz="quarter" idx="11"/>
          </p:nvPr>
        </p:nvSpPr>
        <p:spPr>
          <a:xfrm>
            <a:off x="788276" y="1844567"/>
            <a:ext cx="7961588" cy="4540468"/>
          </a:xfrm>
        </p:spPr>
        <p:txBody>
          <a:bodyPr/>
          <a:lstStyle/>
          <a:p>
            <a:pPr marL="0" indent="0">
              <a:buNone/>
            </a:pPr>
            <a:r>
              <a:rPr lang="en-US" dirty="0"/>
              <a:t>Lamont Communications has amortized a patent on a straight-line basis since it was acquired in 2015 at a cost of $50 million. During 2018 management decided that the benefits from the patent would be received over a total period of 8 years rather than the 20-year legal life being used to amortize the cost. Lamont’s 2018 financial statements should include:</a:t>
            </a:r>
          </a:p>
        </p:txBody>
      </p:sp>
    </p:spTree>
    <p:extLst>
      <p:ext uri="{BB962C8B-B14F-4D97-AF65-F5344CB8AC3E}">
        <p14:creationId xmlns:p14="http://schemas.microsoft.com/office/powerpoint/2010/main" val="21303771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20-4</a:t>
            </a:r>
          </a:p>
        </p:txBody>
      </p:sp>
      <p:sp>
        <p:nvSpPr>
          <p:cNvPr id="8" name="Title 7"/>
          <p:cNvSpPr>
            <a:spLocks noGrp="1"/>
          </p:cNvSpPr>
          <p:nvPr>
            <p:ph type="title"/>
          </p:nvPr>
        </p:nvSpPr>
        <p:spPr>
          <a:xfrm>
            <a:off x="685800" y="452135"/>
            <a:ext cx="8331200" cy="1217066"/>
          </a:xfrm>
        </p:spPr>
        <p:txBody>
          <a:bodyPr>
            <a:noAutofit/>
          </a:bodyPr>
          <a:lstStyle/>
          <a:p>
            <a:r>
              <a:rPr lang="en-US" altLang="en-US" dirty="0"/>
              <a:t>Concept Check: Change in Accounting Estimate (2 of 2)</a:t>
            </a:r>
            <a:endParaRPr lang="en-US" dirty="0"/>
          </a:p>
        </p:txBody>
      </p:sp>
      <p:sp>
        <p:nvSpPr>
          <p:cNvPr id="2" name="Content Placeholder 1"/>
          <p:cNvSpPr>
            <a:spLocks noGrp="1"/>
          </p:cNvSpPr>
          <p:nvPr>
            <p:ph sz="quarter" idx="10"/>
          </p:nvPr>
        </p:nvSpPr>
        <p:spPr>
          <a:xfrm>
            <a:off x="750171" y="1926897"/>
            <a:ext cx="8015451" cy="4426607"/>
          </a:xfrm>
        </p:spPr>
        <p:txBody>
          <a:bodyPr/>
          <a:lstStyle/>
          <a:p>
            <a:pPr marL="457200" indent="-457200">
              <a:buFont typeface="+mj-lt"/>
              <a:buAutoNum type="alphaLcPeriod"/>
            </a:pPr>
            <a:r>
              <a:rPr lang="en-US" sz="2400" dirty="0"/>
              <a:t>A patent balance of $50 million</a:t>
            </a:r>
          </a:p>
          <a:p>
            <a:pPr marL="457200" indent="-457200">
              <a:buFont typeface="+mj-lt"/>
              <a:buAutoNum type="alphaLcPeriod"/>
            </a:pPr>
            <a:r>
              <a:rPr lang="en-US" sz="2400" dirty="0"/>
              <a:t>Patent amortization expense of $2.5 million</a:t>
            </a:r>
          </a:p>
          <a:p>
            <a:pPr marL="457200" indent="-457200">
              <a:buFont typeface="+mj-lt"/>
              <a:buAutoNum type="alphaLcPeriod"/>
            </a:pPr>
            <a:r>
              <a:rPr lang="en-US" sz="2400" dirty="0"/>
              <a:t>Patent amortization expense of $5 million</a:t>
            </a:r>
          </a:p>
          <a:p>
            <a:pPr marL="457200" indent="-457200">
              <a:buFont typeface="+mj-lt"/>
              <a:buAutoNum type="alphaLcPeriod"/>
            </a:pPr>
            <a:r>
              <a:rPr lang="en-US" sz="2400" b="1" dirty="0"/>
              <a:t>A patent balance of $34 million</a:t>
            </a:r>
          </a:p>
          <a:p>
            <a:pPr>
              <a:buNone/>
            </a:pPr>
            <a:r>
              <a:rPr lang="en-US" sz="2400" dirty="0"/>
              <a:t>The correct answer is </a:t>
            </a:r>
            <a:r>
              <a:rPr lang="en-US" sz="2400" i="1" dirty="0"/>
              <a:t>d</a:t>
            </a:r>
            <a:r>
              <a:rPr lang="en-US" sz="2400" dirty="0"/>
              <a:t>:</a:t>
            </a:r>
          </a:p>
          <a:p>
            <a:pPr marL="0" indent="0">
              <a:buNone/>
            </a:pPr>
            <a:r>
              <a:rPr lang="en-US" sz="2400" dirty="0"/>
              <a:t>Accumulated amortization at the end of 2015 is $16 million, comprised of 3 years’ amortization at $2.5 million per year ($50 ÷ 20 years) plus one year’s amortization at $8.5 million [($50 − $7.5) </a:t>
            </a:r>
            <a:r>
              <a:rPr lang="en-US" sz="2400" dirty="0">
                <a:latin typeface="Verdana"/>
                <a:ea typeface="Verdana"/>
                <a:cs typeface="Verdana"/>
              </a:rPr>
              <a:t>÷</a:t>
            </a:r>
            <a:r>
              <a:rPr lang="en-US" sz="2400" dirty="0"/>
              <a:t> (8 − 3) years]. $50 M – 16M = </a:t>
            </a:r>
            <a:r>
              <a:rPr lang="en-US" sz="2400" b="1" dirty="0"/>
              <a:t>$34M</a:t>
            </a:r>
            <a:r>
              <a:rPr lang="en-US" sz="2400" dirty="0"/>
              <a:t>.</a:t>
            </a:r>
          </a:p>
        </p:txBody>
      </p:sp>
    </p:spTree>
    <p:extLst>
      <p:ext uri="{BB962C8B-B14F-4D97-AF65-F5344CB8AC3E}">
        <p14:creationId xmlns:p14="http://schemas.microsoft.com/office/powerpoint/2010/main" val="19696168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480842" y="630152"/>
            <a:ext cx="8647392" cy="883336"/>
          </a:xfrm>
        </p:spPr>
        <p:txBody>
          <a:bodyPr>
            <a:noAutofit/>
          </a:bodyPr>
          <a:lstStyle/>
          <a:p>
            <a:r>
              <a:rPr lang="en-US" dirty="0"/>
              <a:t>Change in Reporting Entity (1 of 2)</a:t>
            </a:r>
          </a:p>
        </p:txBody>
      </p:sp>
      <p:sp>
        <p:nvSpPr>
          <p:cNvPr id="2" name="Content Placeholder 1"/>
          <p:cNvSpPr>
            <a:spLocks noGrp="1"/>
          </p:cNvSpPr>
          <p:nvPr>
            <p:ph sz="quarter" idx="10"/>
          </p:nvPr>
        </p:nvSpPr>
        <p:spPr>
          <a:xfrm>
            <a:off x="819810" y="1665458"/>
            <a:ext cx="8119246" cy="4735342"/>
          </a:xfrm>
        </p:spPr>
        <p:txBody>
          <a:bodyPr/>
          <a:lstStyle/>
          <a:p>
            <a:r>
              <a:rPr lang="en-IN" dirty="0"/>
              <a:t>Change from reporting as one type of entity to </a:t>
            </a:r>
            <a:r>
              <a:rPr lang="en-IN" b="1" dirty="0"/>
              <a:t>another type of entity</a:t>
            </a:r>
            <a:endParaRPr lang="en-US" b="1" dirty="0"/>
          </a:p>
          <a:p>
            <a:r>
              <a:rPr lang="en-US" dirty="0"/>
              <a:t>Occurs as a result of:</a:t>
            </a:r>
          </a:p>
          <a:p>
            <a:pPr lvl="1">
              <a:buFont typeface="Lucida Grande"/>
              <a:buChar char="–"/>
            </a:pPr>
            <a:r>
              <a:rPr lang="en-US" dirty="0"/>
              <a:t>Presenting </a:t>
            </a:r>
            <a:r>
              <a:rPr lang="en-US" b="1" dirty="0"/>
              <a:t>consolidated financial statements </a:t>
            </a:r>
            <a:r>
              <a:rPr lang="en-US" dirty="0"/>
              <a:t>in place of statements of individual companies,</a:t>
            </a:r>
          </a:p>
          <a:p>
            <a:pPr lvl="1">
              <a:buFont typeface="Lucida Grande"/>
              <a:buChar char="–"/>
            </a:pPr>
            <a:r>
              <a:rPr lang="en-US" b="1" dirty="0"/>
              <a:t>Changing specific companies </a:t>
            </a:r>
            <a:r>
              <a:rPr lang="en-US" dirty="0"/>
              <a:t>that constitute the group for which consolidated or combined statements are prepared,</a:t>
            </a:r>
          </a:p>
          <a:p>
            <a:pPr lvl="1">
              <a:buFont typeface="Lucida Grande"/>
              <a:buChar char="–"/>
            </a:pPr>
            <a:r>
              <a:rPr lang="en-US" dirty="0"/>
              <a:t>Changes in </a:t>
            </a:r>
            <a:r>
              <a:rPr lang="en-US" b="1" dirty="0"/>
              <a:t>accounting rules</a:t>
            </a:r>
            <a:r>
              <a:rPr lang="en-US" dirty="0"/>
              <a:t>, or</a:t>
            </a:r>
          </a:p>
          <a:p>
            <a:pPr lvl="1">
              <a:buFont typeface="Lucida Grande"/>
              <a:buChar char="–"/>
            </a:pPr>
            <a:r>
              <a:rPr lang="en-US" dirty="0"/>
              <a:t>One company </a:t>
            </a:r>
            <a:r>
              <a:rPr lang="en-US" b="1" dirty="0"/>
              <a:t>acquiring </a:t>
            </a:r>
            <a:r>
              <a:rPr lang="en-US" dirty="0"/>
              <a:t>another</a:t>
            </a:r>
          </a:p>
        </p:txBody>
      </p:sp>
    </p:spTree>
    <p:extLst>
      <p:ext uri="{BB962C8B-B14F-4D97-AF65-F5344CB8AC3E}">
        <p14:creationId xmlns:p14="http://schemas.microsoft.com/office/powerpoint/2010/main" val="23525150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488730" y="664789"/>
            <a:ext cx="8623738" cy="832936"/>
          </a:xfrm>
        </p:spPr>
        <p:txBody>
          <a:bodyPr>
            <a:noAutofit/>
          </a:bodyPr>
          <a:lstStyle/>
          <a:p>
            <a:r>
              <a:rPr lang="en-US" dirty="0"/>
              <a:t>Change in Reporting Entity (2 of 2)</a:t>
            </a:r>
          </a:p>
        </p:txBody>
      </p:sp>
      <p:sp>
        <p:nvSpPr>
          <p:cNvPr id="2" name="Content Placeholder 1"/>
          <p:cNvSpPr>
            <a:spLocks noGrp="1"/>
          </p:cNvSpPr>
          <p:nvPr>
            <p:ph sz="quarter" idx="10"/>
          </p:nvPr>
        </p:nvSpPr>
        <p:spPr>
          <a:xfrm>
            <a:off x="867102" y="1702677"/>
            <a:ext cx="7756635" cy="4666593"/>
          </a:xfrm>
        </p:spPr>
        <p:txBody>
          <a:bodyPr/>
          <a:lstStyle/>
          <a:p>
            <a:r>
              <a:rPr lang="en-US" dirty="0"/>
              <a:t>Reported by recasting all previous periods’ financial statements </a:t>
            </a:r>
            <a:r>
              <a:rPr lang="en-US" b="1" dirty="0"/>
              <a:t>as if the new reporting entity existed in those periods</a:t>
            </a:r>
          </a:p>
          <a:p>
            <a:r>
              <a:rPr lang="en-US" dirty="0"/>
              <a:t>A </a:t>
            </a:r>
            <a:r>
              <a:rPr lang="en-US" b="1" dirty="0"/>
              <a:t>disclosure note </a:t>
            </a:r>
            <a:r>
              <a:rPr lang="en-US" dirty="0"/>
              <a:t>should describe the nature of the change and the reason it occurred</a:t>
            </a:r>
          </a:p>
        </p:txBody>
      </p:sp>
    </p:spTree>
    <p:extLst>
      <p:ext uri="{BB962C8B-B14F-4D97-AF65-F5344CB8AC3E}">
        <p14:creationId xmlns:p14="http://schemas.microsoft.com/office/powerpoint/2010/main" val="24546162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530770" y="387763"/>
            <a:ext cx="8534400" cy="1217066"/>
          </a:xfrm>
        </p:spPr>
        <p:txBody>
          <a:bodyPr>
            <a:noAutofit/>
          </a:bodyPr>
          <a:lstStyle/>
          <a:p>
            <a:r>
              <a:rPr lang="en-US" dirty="0"/>
              <a:t>Change in Reporting Entity—Hartford Life Insurance (1 of 2)</a:t>
            </a:r>
          </a:p>
        </p:txBody>
      </p:sp>
      <p:sp>
        <p:nvSpPr>
          <p:cNvPr id="2" name="Content Placeholder 1"/>
          <p:cNvSpPr>
            <a:spLocks noGrp="1"/>
          </p:cNvSpPr>
          <p:nvPr>
            <p:ph sz="quarter" idx="10"/>
          </p:nvPr>
        </p:nvSpPr>
        <p:spPr>
          <a:xfrm>
            <a:off x="819806" y="1671146"/>
            <a:ext cx="8103476" cy="4808482"/>
          </a:xfrm>
        </p:spPr>
        <p:txBody>
          <a:bodyPr/>
          <a:lstStyle/>
          <a:p>
            <a:pPr marL="457200" indent="-457200">
              <a:buFont typeface="+mj-lt"/>
              <a:buAutoNum type="arabicPeriod"/>
            </a:pPr>
            <a:r>
              <a:rPr lang="en-US" sz="2400" b="1" dirty="0"/>
              <a:t>Basis of Presentation and Accounting Policies (in part)</a:t>
            </a:r>
            <a:r>
              <a:rPr lang="en-US" sz="2400" dirty="0"/>
              <a:t> </a:t>
            </a:r>
          </a:p>
          <a:p>
            <a:pPr marL="457200" indent="-457200">
              <a:buNone/>
            </a:pPr>
            <a:r>
              <a:rPr lang="en-US" sz="2400" dirty="0"/>
              <a:t>    Hartford Life changed its reporting entity structure to contribute certain wholly owned subsidiaries, including Hartford Life's European insurance operations, several broker dealer entities and investment advisory and service entities from Hartford Life and Accident to the Company. The contribution of subsidiaries was effected to more closely align servicing entities with the writing company issuing the business they service as well as to more efficiently deploy capital across the organization. </a:t>
            </a:r>
          </a:p>
        </p:txBody>
      </p:sp>
    </p:spTree>
    <p:extLst>
      <p:ext uri="{BB962C8B-B14F-4D97-AF65-F5344CB8AC3E}">
        <p14:creationId xmlns:p14="http://schemas.microsoft.com/office/powerpoint/2010/main" val="31117093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488730" y="375901"/>
            <a:ext cx="8623738" cy="1186430"/>
          </a:xfrm>
        </p:spPr>
        <p:txBody>
          <a:bodyPr>
            <a:noAutofit/>
          </a:bodyPr>
          <a:lstStyle/>
          <a:p>
            <a:r>
              <a:rPr lang="en-US" dirty="0"/>
              <a:t>Change in Reporting Entity—Hartford Life Insurance (2 of 2)</a:t>
            </a:r>
          </a:p>
        </p:txBody>
      </p:sp>
      <p:sp>
        <p:nvSpPr>
          <p:cNvPr id="2" name="Content Placeholder 1"/>
          <p:cNvSpPr>
            <a:spLocks noGrp="1"/>
          </p:cNvSpPr>
          <p:nvPr>
            <p:ph sz="quarter" idx="10"/>
          </p:nvPr>
        </p:nvSpPr>
        <p:spPr>
          <a:xfrm>
            <a:off x="788278" y="1907625"/>
            <a:ext cx="8008884" cy="4430114"/>
          </a:xfrm>
        </p:spPr>
        <p:txBody>
          <a:bodyPr/>
          <a:lstStyle/>
          <a:p>
            <a:pPr marL="0" indent="0">
              <a:buNone/>
            </a:pPr>
            <a:r>
              <a:rPr lang="en-US" sz="2400" dirty="0"/>
              <a:t>The change in reporting entity was retrospectively applied to the financial statements of the Company for all periods presented. The contributed subsidiaries resulted in an increase in stockholder's equity of approximately $1.3 billion.</a:t>
            </a:r>
          </a:p>
        </p:txBody>
      </p:sp>
    </p:spTree>
    <p:extLst>
      <p:ext uri="{BB962C8B-B14F-4D97-AF65-F5344CB8AC3E}">
        <p14:creationId xmlns:p14="http://schemas.microsoft.com/office/powerpoint/2010/main" val="40888545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563554" y="358284"/>
            <a:ext cx="8548914" cy="1210216"/>
          </a:xfrm>
        </p:spPr>
        <p:txBody>
          <a:bodyPr>
            <a:noAutofit/>
          </a:bodyPr>
          <a:lstStyle/>
          <a:p>
            <a:r>
              <a:rPr lang="en-US" altLang="en-US" dirty="0"/>
              <a:t>Concept Check: Change in Reporting Entity (1 of 2)</a:t>
            </a:r>
            <a:endParaRPr lang="en-US" dirty="0"/>
          </a:p>
        </p:txBody>
      </p:sp>
      <p:sp>
        <p:nvSpPr>
          <p:cNvPr id="2" name="Content Placeholder 1"/>
          <p:cNvSpPr>
            <a:spLocks noGrp="1"/>
          </p:cNvSpPr>
          <p:nvPr>
            <p:ph sz="quarter" idx="10"/>
          </p:nvPr>
        </p:nvSpPr>
        <p:spPr>
          <a:xfrm>
            <a:off x="971276" y="1637861"/>
            <a:ext cx="7794360" cy="4747176"/>
          </a:xfrm>
        </p:spPr>
        <p:txBody>
          <a:bodyPr/>
          <a:lstStyle/>
          <a:p>
            <a:pPr marL="0" indent="0">
              <a:spcAft>
                <a:spcPts val="1200"/>
              </a:spcAft>
              <a:buNone/>
            </a:pPr>
            <a:r>
              <a:rPr lang="en-US" sz="2400" dirty="0"/>
              <a:t>Which of the following constitutes a change in reporting entity?</a:t>
            </a:r>
          </a:p>
          <a:p>
            <a:pPr marL="457200" indent="-457200">
              <a:buFont typeface="+mj-lt"/>
              <a:buAutoNum type="alphaLcPeriod"/>
            </a:pPr>
            <a:r>
              <a:rPr lang="en-US" sz="2400" dirty="0"/>
              <a:t>Hunt Corporation launches a new product line</a:t>
            </a:r>
          </a:p>
          <a:p>
            <a:pPr marL="457200" indent="-457200">
              <a:buFont typeface="+mj-lt"/>
              <a:buAutoNum type="alphaLcPeriod"/>
            </a:pPr>
            <a:r>
              <a:rPr lang="en-US" sz="2400" dirty="0"/>
              <a:t>Hunt Corporation reports a net loss after reporting net income for five consecutive years </a:t>
            </a:r>
          </a:p>
          <a:p>
            <a:pPr marL="457200" indent="-457200">
              <a:buFont typeface="+mj-lt"/>
              <a:buAutoNum type="alphaLcPeriod"/>
            </a:pPr>
            <a:r>
              <a:rPr lang="en-US" sz="2400" dirty="0"/>
              <a:t>Hunt Corporation converts from a simple capital structure to a complex capital structure</a:t>
            </a:r>
          </a:p>
          <a:p>
            <a:pPr marL="457200" indent="-457200">
              <a:buFont typeface="+mj-lt"/>
              <a:buAutoNum type="alphaLcPeriod"/>
            </a:pPr>
            <a:r>
              <a:rPr lang="en-US" sz="2400" b="1" dirty="0"/>
              <a:t>Hunt Corporation acquires ownership of Outdoors Unlimited</a:t>
            </a:r>
          </a:p>
        </p:txBody>
      </p:sp>
    </p:spTree>
    <p:extLst>
      <p:ext uri="{BB962C8B-B14F-4D97-AF65-F5344CB8AC3E}">
        <p14:creationId xmlns:p14="http://schemas.microsoft.com/office/powerpoint/2010/main" val="28557727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610852" y="410300"/>
            <a:ext cx="8432800" cy="1106424"/>
          </a:xfrm>
        </p:spPr>
        <p:txBody>
          <a:bodyPr>
            <a:noAutofit/>
          </a:bodyPr>
          <a:lstStyle/>
          <a:p>
            <a:r>
              <a:rPr lang="en-US" altLang="en-US" dirty="0"/>
              <a:t>Concept Check: Change in Reporting Entity (2 of 2)</a:t>
            </a:r>
            <a:endParaRPr lang="en-US" dirty="0"/>
          </a:p>
        </p:txBody>
      </p:sp>
      <p:sp>
        <p:nvSpPr>
          <p:cNvPr id="2" name="Content Placeholder 1"/>
          <p:cNvSpPr>
            <a:spLocks noGrp="1"/>
          </p:cNvSpPr>
          <p:nvPr>
            <p:ph sz="quarter" idx="10"/>
          </p:nvPr>
        </p:nvSpPr>
        <p:spPr>
          <a:xfrm>
            <a:off x="819807" y="1671145"/>
            <a:ext cx="8008883" cy="4666593"/>
          </a:xfrm>
        </p:spPr>
        <p:txBody>
          <a:bodyPr/>
          <a:lstStyle/>
          <a:p>
            <a:pPr marL="0" indent="0">
              <a:buNone/>
            </a:pPr>
            <a:r>
              <a:rPr lang="en-US" dirty="0"/>
              <a:t>The correct answer is </a:t>
            </a:r>
            <a:r>
              <a:rPr lang="en-US" i="1" dirty="0"/>
              <a:t>d</a:t>
            </a:r>
            <a:r>
              <a:rPr lang="en-US" dirty="0"/>
              <a:t>. A change in reporting entity occurs when one company acquires another.</a:t>
            </a:r>
          </a:p>
        </p:txBody>
      </p:sp>
    </p:spTree>
    <p:extLst>
      <p:ext uri="{BB962C8B-B14F-4D97-AF65-F5344CB8AC3E}">
        <p14:creationId xmlns:p14="http://schemas.microsoft.com/office/powerpoint/2010/main" val="42622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3"/>
          </p:nvPr>
        </p:nvSpPr>
        <p:spPr/>
        <p:txBody>
          <a:bodyPr/>
          <a:lstStyle/>
          <a:p>
            <a:pPr marL="0" indent="0">
              <a:buNone/>
            </a:pPr>
            <a:r>
              <a:rPr lang="en-US" dirty="0"/>
              <a:t>Learning Objective 20-1</a:t>
            </a:r>
          </a:p>
        </p:txBody>
      </p:sp>
      <p:sp>
        <p:nvSpPr>
          <p:cNvPr id="3" name="Title 2"/>
          <p:cNvSpPr>
            <a:spLocks noGrp="1"/>
          </p:cNvSpPr>
          <p:nvPr>
            <p:ph type="title"/>
          </p:nvPr>
        </p:nvSpPr>
        <p:spPr>
          <a:xfrm>
            <a:off x="923354" y="518848"/>
            <a:ext cx="7273636" cy="1106424"/>
          </a:xfrm>
        </p:spPr>
        <p:txBody>
          <a:bodyPr>
            <a:noAutofit/>
          </a:bodyPr>
          <a:lstStyle/>
          <a:p>
            <a:r>
              <a:rPr lang="en-US" dirty="0"/>
              <a:t>Change in Accounting Principle (1 of 2)</a:t>
            </a:r>
          </a:p>
        </p:txBody>
      </p:sp>
      <p:sp>
        <p:nvSpPr>
          <p:cNvPr id="4" name="Content Placeholder 3"/>
          <p:cNvSpPr>
            <a:spLocks noGrp="1"/>
          </p:cNvSpPr>
          <p:nvPr>
            <p:ph sz="quarter" idx="10"/>
          </p:nvPr>
        </p:nvSpPr>
        <p:spPr>
          <a:xfrm>
            <a:off x="804043" y="1686920"/>
            <a:ext cx="7803931" cy="4572000"/>
          </a:xfrm>
        </p:spPr>
        <p:txBody>
          <a:bodyPr/>
          <a:lstStyle/>
          <a:p>
            <a:r>
              <a:rPr lang="en-US" dirty="0"/>
              <a:t>Change from one generally accepted accounting principle to another</a:t>
            </a:r>
          </a:p>
          <a:p>
            <a:r>
              <a:rPr lang="en-IN" dirty="0"/>
              <a:t>Though accounting choices once made should be consistently followed from year to year</a:t>
            </a:r>
            <a:endParaRPr lang="en-US" dirty="0"/>
          </a:p>
          <a:p>
            <a:r>
              <a:rPr lang="en-IN" dirty="0"/>
              <a:t>Changing circumstances might make a new method more appropriate</a:t>
            </a:r>
            <a:endParaRPr lang="en-US" dirty="0"/>
          </a:p>
          <a:p>
            <a:pPr marL="0" indent="0">
              <a:buNone/>
            </a:pPr>
            <a:endParaRPr lang="en-US" dirty="0"/>
          </a:p>
        </p:txBody>
      </p:sp>
    </p:spTree>
    <p:extLst>
      <p:ext uri="{BB962C8B-B14F-4D97-AF65-F5344CB8AC3E}">
        <p14:creationId xmlns:p14="http://schemas.microsoft.com/office/powerpoint/2010/main" val="2224806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591204" y="457200"/>
            <a:ext cx="8458200" cy="993228"/>
          </a:xfrm>
        </p:spPr>
        <p:txBody>
          <a:bodyPr>
            <a:noAutofit/>
          </a:bodyPr>
          <a:lstStyle/>
          <a:p>
            <a:r>
              <a:rPr lang="en-US" dirty="0"/>
              <a:t>Errors</a:t>
            </a:r>
          </a:p>
        </p:txBody>
      </p:sp>
      <p:sp>
        <p:nvSpPr>
          <p:cNvPr id="2" name="Content Placeholder 1"/>
          <p:cNvSpPr>
            <a:spLocks noGrp="1"/>
          </p:cNvSpPr>
          <p:nvPr>
            <p:ph sz="quarter" idx="10"/>
          </p:nvPr>
        </p:nvSpPr>
        <p:spPr>
          <a:xfrm>
            <a:off x="819807" y="1481959"/>
            <a:ext cx="8103475" cy="1923393"/>
          </a:xfrm>
        </p:spPr>
        <p:txBody>
          <a:bodyPr/>
          <a:lstStyle/>
          <a:p>
            <a:r>
              <a:rPr lang="en-US" dirty="0"/>
              <a:t>Caused by a transaction being recorded incorrectly or not recorded at all</a:t>
            </a:r>
          </a:p>
          <a:p>
            <a:r>
              <a:rPr lang="en-US" dirty="0"/>
              <a:t>Previous years’ financial statements are </a:t>
            </a:r>
            <a:r>
              <a:rPr lang="en-US" b="1" dirty="0"/>
              <a:t>retrospectively restated</a:t>
            </a:r>
          </a:p>
        </p:txBody>
      </p:sp>
      <p:pic>
        <p:nvPicPr>
          <p:cNvPr id="7" name="Content Placeholder 6" descr="Timeline depicts time frames for reporting accounting changes.&#10;The timeline contains three segments: Previous Years, Current Year, and Later Years.&#10;For the retrospective approach, a line with an arrow pointing to the left begins at the end of the current year segment and extends through the previous years segment. This approach encompasses:&#10;• Most changes in accounting principle&#10;• Change in reporting entity&#10;• Corrections of errors&#10;For the prospective approach, a line with an arrow pointing to the right begins at the beginning of the current year segment and extends through the later years segment. This approach encompasses:&#10;• Changes in estimate including changes in depreciation method&#10;• Changes in accounting principle when retrospective application is impractical&#10;• Changes in accounting principle when prospective application is mandated"/>
          <p:cNvPicPr>
            <a:picLocks noGrp="1" noChangeAspect="1"/>
          </p:cNvPicPr>
          <p:nvPr>
            <p:ph sz="quarter" idx="12"/>
          </p:nvPr>
        </p:nvPicPr>
        <p:blipFill>
          <a:blip r:embed="rId3" cstate="print">
            <a:extLst>
              <a:ext uri="{28A0092B-C50C-407E-A947-70E740481C1C}">
                <a14:useLocalDpi xmlns:a14="http://schemas.microsoft.com/office/drawing/2010/main" val="0"/>
              </a:ext>
            </a:extLst>
          </a:blip>
          <a:stretch>
            <a:fillRect/>
          </a:stretch>
        </p:blipFill>
        <p:spPr>
          <a:xfrm>
            <a:off x="906845" y="3693448"/>
            <a:ext cx="7853655" cy="2695133"/>
          </a:xfrm>
        </p:spPr>
      </p:pic>
    </p:spTree>
    <p:extLst>
      <p:ext uri="{BB962C8B-B14F-4D97-AF65-F5344CB8AC3E}">
        <p14:creationId xmlns:p14="http://schemas.microsoft.com/office/powerpoint/2010/main" val="51114184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20-5</a:t>
            </a:r>
          </a:p>
        </p:txBody>
      </p:sp>
      <p:sp>
        <p:nvSpPr>
          <p:cNvPr id="8" name="Title 7"/>
          <p:cNvSpPr>
            <a:spLocks noGrp="1"/>
          </p:cNvSpPr>
          <p:nvPr>
            <p:ph type="title"/>
          </p:nvPr>
        </p:nvSpPr>
        <p:spPr>
          <a:xfrm>
            <a:off x="685800" y="329656"/>
            <a:ext cx="8001000" cy="1106424"/>
          </a:xfrm>
        </p:spPr>
        <p:txBody>
          <a:bodyPr>
            <a:noAutofit/>
          </a:bodyPr>
          <a:lstStyle/>
          <a:p>
            <a:r>
              <a:rPr lang="en-IN" dirty="0"/>
              <a:t>Accounting Changes and Errors: A Summary (1 of 2)</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14823254"/>
              </p:ext>
            </p:extLst>
          </p:nvPr>
        </p:nvGraphicFramePr>
        <p:xfrm>
          <a:off x="646386" y="1541870"/>
          <a:ext cx="8387256" cy="4754880"/>
        </p:xfrm>
        <a:graphic>
          <a:graphicData uri="http://schemas.openxmlformats.org/drawingml/2006/table">
            <a:tbl>
              <a:tblPr firstRow="1" bandRow="1">
                <a:tableStyleId>{5940675A-B579-460E-94D1-54222C63F5DA}</a:tableStyleId>
              </a:tblPr>
              <a:tblGrid>
                <a:gridCol w="1560786">
                  <a:extLst>
                    <a:ext uri="{9D8B030D-6E8A-4147-A177-3AD203B41FA5}">
                      <a16:colId xmlns:a16="http://schemas.microsoft.com/office/drawing/2014/main" val="20000"/>
                    </a:ext>
                  </a:extLst>
                </a:gridCol>
                <a:gridCol w="1403131">
                  <a:extLst>
                    <a:ext uri="{9D8B030D-6E8A-4147-A177-3AD203B41FA5}">
                      <a16:colId xmlns:a16="http://schemas.microsoft.com/office/drawing/2014/main" val="20001"/>
                    </a:ext>
                  </a:extLst>
                </a:gridCol>
                <a:gridCol w="1292773">
                  <a:extLst>
                    <a:ext uri="{9D8B030D-6E8A-4147-A177-3AD203B41FA5}">
                      <a16:colId xmlns:a16="http://schemas.microsoft.com/office/drawing/2014/main" val="20002"/>
                    </a:ext>
                  </a:extLst>
                </a:gridCol>
                <a:gridCol w="1334814">
                  <a:extLst>
                    <a:ext uri="{9D8B030D-6E8A-4147-A177-3AD203B41FA5}">
                      <a16:colId xmlns:a16="http://schemas.microsoft.com/office/drawing/2014/main" val="20003"/>
                    </a:ext>
                  </a:extLst>
                </a:gridCol>
                <a:gridCol w="1298027">
                  <a:extLst>
                    <a:ext uri="{9D8B030D-6E8A-4147-A177-3AD203B41FA5}">
                      <a16:colId xmlns:a16="http://schemas.microsoft.com/office/drawing/2014/main" val="20004"/>
                    </a:ext>
                  </a:extLst>
                </a:gridCol>
                <a:gridCol w="1497725">
                  <a:extLst>
                    <a:ext uri="{9D8B030D-6E8A-4147-A177-3AD203B41FA5}">
                      <a16:colId xmlns:a16="http://schemas.microsoft.com/office/drawing/2014/main" val="20005"/>
                    </a:ext>
                  </a:extLst>
                </a:gridCol>
              </a:tblGrid>
              <a:tr h="642786">
                <a:tc>
                  <a:txBody>
                    <a:bodyPr/>
                    <a:lstStyle/>
                    <a:p>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Change</a:t>
                      </a:r>
                      <a:r>
                        <a:rPr lang="en-US" sz="1200" b="1" baseline="0" dirty="0">
                          <a:latin typeface="Verdana" panose="020B0604030504040204" pitchFamily="34" charset="0"/>
                          <a:ea typeface="Verdana" panose="020B0604030504040204" pitchFamily="34" charset="0"/>
                          <a:cs typeface="Verdana" panose="020B0604030504040204" pitchFamily="34" charset="0"/>
                        </a:rPr>
                        <a:t> in Accounting Principle: Most Changes*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Change</a:t>
                      </a:r>
                      <a:r>
                        <a:rPr lang="en-US" sz="1200" b="1" baseline="0" dirty="0">
                          <a:latin typeface="Verdana" panose="020B0604030504040204" pitchFamily="34" charset="0"/>
                          <a:ea typeface="Verdana" panose="020B0604030504040204" pitchFamily="34" charset="0"/>
                          <a:cs typeface="Verdana" panose="020B0604030504040204" pitchFamily="34" charset="0"/>
                        </a:rPr>
                        <a:t> in Accounting Principle: Exceptions*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Change</a:t>
                      </a:r>
                      <a:r>
                        <a:rPr lang="en-US" sz="1200" b="1" baseline="0" dirty="0">
                          <a:latin typeface="Verdana" panose="020B0604030504040204" pitchFamily="34" charset="0"/>
                          <a:ea typeface="Verdana" panose="020B0604030504040204" pitchFamily="34" charset="0"/>
                          <a:cs typeface="Verdana" panose="020B0604030504040204" pitchFamily="34" charset="0"/>
                        </a:rPr>
                        <a:t> in Estimate (including depreciation changes)</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Change in</a:t>
                      </a:r>
                      <a:r>
                        <a:rPr lang="en-US" sz="1200" b="1" baseline="0" dirty="0">
                          <a:latin typeface="Verdana" panose="020B0604030504040204" pitchFamily="34" charset="0"/>
                          <a:ea typeface="Verdana" panose="020B0604030504040204" pitchFamily="34" charset="0"/>
                          <a:cs typeface="Verdana" panose="020B0604030504040204" pitchFamily="34" charset="0"/>
                        </a:rPr>
                        <a:t> Reporting Entity</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algn="ctr"/>
                      <a:r>
                        <a:rPr lang="en-US" sz="1200" b="1" dirty="0">
                          <a:latin typeface="Verdana" panose="020B0604030504040204" pitchFamily="34" charset="0"/>
                          <a:ea typeface="Verdana" panose="020B0604030504040204" pitchFamily="34" charset="0"/>
                          <a:cs typeface="Verdana" panose="020B0604030504040204" pitchFamily="34" charset="0"/>
                        </a:rPr>
                        <a:t>Error</a:t>
                      </a:r>
                    </a:p>
                  </a:txBody>
                  <a:tcPr anchor="ctr"/>
                </a:tc>
                <a:extLst>
                  <a:ext uri="{0D108BD9-81ED-4DB2-BD59-A6C34878D82A}">
                    <a16:rowId xmlns:a16="http://schemas.microsoft.com/office/drawing/2014/main" val="10000"/>
                  </a:ext>
                </a:extLst>
              </a:tr>
              <a:tr h="2875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Method</a:t>
                      </a:r>
                      <a:r>
                        <a:rPr lang="en-US" sz="1200" b="1" baseline="0" dirty="0">
                          <a:latin typeface="Verdana" panose="020B0604030504040204" pitchFamily="34" charset="0"/>
                          <a:ea typeface="Verdana" panose="020B0604030504040204" pitchFamily="34" charset="0"/>
                          <a:cs typeface="Verdana" panose="020B0604030504040204" pitchFamily="34" charset="0"/>
                        </a:rPr>
                        <a:t> of accounting:</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Retrospective</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Prospective</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Prospective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Retrospective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Retrospective</a:t>
                      </a:r>
                    </a:p>
                  </a:txBody>
                  <a:tcPr/>
                </a:tc>
                <a:extLst>
                  <a:ext uri="{0D108BD9-81ED-4DB2-BD59-A6C34878D82A}">
                    <a16:rowId xmlns:a16="http://schemas.microsoft.com/office/drawing/2014/main" val="10001"/>
                  </a:ext>
                </a:extLst>
              </a:tr>
              <a:tr h="486454">
                <a:tc>
                  <a:txBody>
                    <a:bodyPr/>
                    <a:lstStyle/>
                    <a:p>
                      <a:pPr marL="236538" indent="-236538">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Restate prior year’s statements?</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Yes</a:t>
                      </a:r>
                    </a:p>
                  </a:txBody>
                  <a:tcPr/>
                </a:tc>
                <a:extLst>
                  <a:ext uri="{0D108BD9-81ED-4DB2-BD59-A6C34878D82A}">
                    <a16:rowId xmlns:a16="http://schemas.microsoft.com/office/drawing/2014/main" val="10002"/>
                  </a:ext>
                </a:extLst>
              </a:tr>
              <a:tr h="720364">
                <a:tc>
                  <a:txBody>
                    <a:bodyPr/>
                    <a:lstStyle/>
                    <a:p>
                      <a:pPr marL="236538" indent="-236538">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Cumulative</a:t>
                      </a:r>
                      <a:r>
                        <a:rPr lang="en-US" sz="1200" baseline="0" dirty="0">
                          <a:latin typeface="Verdana" panose="020B0604030504040204" pitchFamily="34" charset="0"/>
                          <a:ea typeface="Verdana" panose="020B0604030504040204" pitchFamily="34" charset="0"/>
                          <a:cs typeface="Verdana" panose="020B0604030504040204" pitchFamily="34" charset="0"/>
                        </a:rPr>
                        <a:t> effect on prior year’s income reported:</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As adjustment</a:t>
                      </a:r>
                      <a:r>
                        <a:rPr lang="en-US" sz="1200" baseline="0" dirty="0">
                          <a:latin typeface="Verdana" panose="020B0604030504040204" pitchFamily="34" charset="0"/>
                          <a:ea typeface="Verdana" panose="020B0604030504040204" pitchFamily="34" charset="0"/>
                          <a:cs typeface="Verdana" panose="020B0604030504040204" pitchFamily="34" charset="0"/>
                        </a:rPr>
                        <a:t> to retained earnings of earliest year reported</a:t>
                      </a:r>
                      <a:r>
                        <a:rPr lang="en-IN" sz="1200" dirty="0"/>
                        <a: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Not Reported</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Not Reported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Verdana" panose="020B0604030504040204" pitchFamily="34" charset="0"/>
                          <a:ea typeface="Verdana" panose="020B0604030504040204" pitchFamily="34" charset="0"/>
                          <a:cs typeface="Verdana" panose="020B0604030504040204" pitchFamily="34" charset="0"/>
                        </a:rPr>
                        <a:t>As adjustment</a:t>
                      </a:r>
                      <a:r>
                        <a:rPr lang="en-US" sz="1200" baseline="0" dirty="0">
                          <a:latin typeface="Verdana" panose="020B0604030504040204" pitchFamily="34" charset="0"/>
                          <a:ea typeface="Verdana" panose="020B0604030504040204" pitchFamily="34" charset="0"/>
                          <a:cs typeface="Verdana" panose="020B0604030504040204" pitchFamily="34" charset="0"/>
                        </a:rPr>
                        <a:t> to retained earnings ** of earliest year reported</a:t>
                      </a:r>
                      <a:r>
                        <a:rPr lang="en-IN" sz="1200" dirty="0"/>
                        <a:t>‡</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Verdana" panose="020B0604030504040204" pitchFamily="34" charset="0"/>
                          <a:ea typeface="Verdana" panose="020B0604030504040204" pitchFamily="34" charset="0"/>
                          <a:cs typeface="Verdana" panose="020B0604030504040204" pitchFamily="34" charset="0"/>
                        </a:rPr>
                        <a:t>As adjustment</a:t>
                      </a:r>
                      <a:r>
                        <a:rPr lang="en-US" sz="1200" b="1" baseline="0" dirty="0">
                          <a:latin typeface="Verdana" panose="020B0604030504040204" pitchFamily="34" charset="0"/>
                          <a:ea typeface="Verdana" panose="020B0604030504040204" pitchFamily="34" charset="0"/>
                          <a:cs typeface="Verdana" panose="020B0604030504040204" pitchFamily="34" charset="0"/>
                        </a:rPr>
                        <a:t> to retained earnings of earliest year reported‡</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3"/>
                  </a:ext>
                </a:extLst>
              </a:tr>
              <a:tr h="702655">
                <a:tc>
                  <a:txBody>
                    <a:bodyPr/>
                    <a:lstStyle/>
                    <a:p>
                      <a:pPr marL="236538" indent="-236538">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Journal entry:</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To</a:t>
                      </a:r>
                      <a:r>
                        <a:rPr lang="en-US" sz="1200" baseline="0" dirty="0">
                          <a:latin typeface="Verdana" panose="020B0604030504040204" pitchFamily="34" charset="0"/>
                          <a:ea typeface="Verdana" panose="020B0604030504040204" pitchFamily="34" charset="0"/>
                          <a:cs typeface="Verdana" panose="020B0604030504040204" pitchFamily="34" charset="0"/>
                        </a:rPr>
                        <a:t> adjust affected balances to new method</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None, but subsequent accounting is affected by the</a:t>
                      </a:r>
                      <a:r>
                        <a:rPr lang="en-US" sz="1200" baseline="0" dirty="0">
                          <a:latin typeface="Verdana" panose="020B0604030504040204" pitchFamily="34" charset="0"/>
                          <a:ea typeface="Verdana" panose="020B0604030504040204" pitchFamily="34" charset="0"/>
                          <a:cs typeface="Verdana" panose="020B0604030504040204" pitchFamily="34" charset="0"/>
                        </a:rPr>
                        <a:t> change</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None, but subsequent accounting is affected by the new</a:t>
                      </a:r>
                      <a:r>
                        <a:rPr lang="en-US" sz="1200" baseline="0" dirty="0">
                          <a:latin typeface="Verdana" panose="020B0604030504040204" pitchFamily="34" charset="0"/>
                          <a:ea typeface="Verdana" panose="020B0604030504040204" pitchFamily="34" charset="0"/>
                          <a:cs typeface="Verdana" panose="020B0604030504040204" pitchFamily="34" charset="0"/>
                        </a:rPr>
                        <a:t> estimate</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Involves consolidated financial statements</a:t>
                      </a:r>
                      <a:r>
                        <a:rPr lang="en-US" sz="1200" baseline="0" dirty="0">
                          <a:latin typeface="Verdana" panose="020B0604030504040204" pitchFamily="34" charset="0"/>
                          <a:ea typeface="Verdana" panose="020B0604030504040204" pitchFamily="34" charset="0"/>
                          <a:cs typeface="Verdana" panose="020B0604030504040204" pitchFamily="34" charset="0"/>
                        </a:rPr>
                        <a:t> discussed in other courses</a:t>
                      </a:r>
                      <a:endParaRPr lang="en-US"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To</a:t>
                      </a:r>
                      <a:r>
                        <a:rPr lang="en-US" sz="1200" b="1" baseline="0" dirty="0">
                          <a:latin typeface="Verdana" panose="020B0604030504040204" pitchFamily="34" charset="0"/>
                          <a:ea typeface="Verdana" panose="020B0604030504040204" pitchFamily="34" charset="0"/>
                          <a:cs typeface="Verdana" panose="020B0604030504040204" pitchFamily="34" charset="0"/>
                        </a:rPr>
                        <a:t> correct any balance that are incorrect as a result of the error </a:t>
                      </a:r>
                      <a:endParaRPr lang="en-US" sz="1200" b="1"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0004"/>
                  </a:ext>
                </a:extLst>
              </a:tr>
              <a:tr h="270252">
                <a:tc>
                  <a:txBody>
                    <a:bodyPr/>
                    <a:lstStyle/>
                    <a:p>
                      <a:pPr marL="236538" indent="-236538">
                        <a:buFont typeface="Arial" panose="020B0604020202020204" pitchFamily="34" charset="0"/>
                        <a:buChar char="•"/>
                      </a:pPr>
                      <a:r>
                        <a:rPr lang="en-US" sz="1200" dirty="0">
                          <a:latin typeface="Verdana" panose="020B0604030504040204" pitchFamily="34" charset="0"/>
                          <a:ea typeface="Verdana" panose="020B0604030504040204" pitchFamily="34" charset="0"/>
                          <a:cs typeface="Verdana" panose="020B0604030504040204" pitchFamily="34" charset="0"/>
                        </a:rPr>
                        <a:t>Disclosure note?</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dirty="0">
                          <a:latin typeface="Verdana" panose="020B0604030504040204" pitchFamily="34" charset="0"/>
                          <a:ea typeface="Verdana" panose="020B0604030504040204" pitchFamily="34" charset="0"/>
                          <a:cs typeface="Verdana" panose="020B0604030504040204" pitchFamily="34" charset="0"/>
                        </a:rPr>
                        <a:t>Yes</a:t>
                      </a:r>
                    </a:p>
                  </a:txBody>
                  <a:tcPr/>
                </a:tc>
                <a:tc>
                  <a:txBody>
                    <a:bodyPr/>
                    <a:lstStyle/>
                    <a:p>
                      <a:r>
                        <a:rPr lang="en-US" sz="1200" b="1" dirty="0">
                          <a:latin typeface="Verdana" panose="020B0604030504040204" pitchFamily="34" charset="0"/>
                          <a:ea typeface="Verdana" panose="020B0604030504040204" pitchFamily="34" charset="0"/>
                          <a:cs typeface="Verdana" panose="020B0604030504040204" pitchFamily="34" charset="0"/>
                        </a:rPr>
                        <a:t>Yes</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658420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20-5</a:t>
            </a:r>
          </a:p>
        </p:txBody>
      </p:sp>
      <p:sp>
        <p:nvSpPr>
          <p:cNvPr id="3" name="Title 2"/>
          <p:cNvSpPr>
            <a:spLocks noGrp="1"/>
          </p:cNvSpPr>
          <p:nvPr>
            <p:ph type="title"/>
          </p:nvPr>
        </p:nvSpPr>
        <p:spPr>
          <a:xfrm>
            <a:off x="685800" y="329656"/>
            <a:ext cx="8001000" cy="1106424"/>
          </a:xfrm>
        </p:spPr>
        <p:txBody>
          <a:bodyPr>
            <a:noAutofit/>
          </a:bodyPr>
          <a:lstStyle/>
          <a:p>
            <a:r>
              <a:rPr lang="en-IN" dirty="0"/>
              <a:t>Accounting Changes and Errors: A Summary (2 of 2)</a:t>
            </a:r>
            <a:endParaRPr lang="en-US" dirty="0"/>
          </a:p>
        </p:txBody>
      </p:sp>
      <p:sp>
        <p:nvSpPr>
          <p:cNvPr id="4" name="Content Placeholder 3"/>
          <p:cNvSpPr>
            <a:spLocks noGrp="1"/>
          </p:cNvSpPr>
          <p:nvPr>
            <p:ph sz="quarter" idx="10"/>
          </p:nvPr>
        </p:nvSpPr>
        <p:spPr>
          <a:xfrm>
            <a:off x="772506" y="1529255"/>
            <a:ext cx="8135007" cy="4840014"/>
          </a:xfrm>
        </p:spPr>
        <p:txBody>
          <a:bodyPr/>
          <a:lstStyle/>
          <a:p>
            <a:pPr marL="0" indent="0">
              <a:buNone/>
            </a:pPr>
            <a:r>
              <a:rPr lang="en-US" sz="2400" dirty="0"/>
              <a:t>*Changes in depreciation, amortization, and depletion methods are considered changes in estimate.</a:t>
            </a:r>
          </a:p>
          <a:p>
            <a:pPr marL="0" indent="0">
              <a:buNone/>
            </a:pPr>
            <a:r>
              <a:rPr lang="en-US" sz="2400" dirty="0">
                <a:latin typeface="Verdana"/>
                <a:ea typeface="Verdana"/>
                <a:cs typeface="Verdana"/>
              </a:rPr>
              <a:t>†</a:t>
            </a:r>
            <a:r>
              <a:rPr lang="en-US" sz="2400" dirty="0"/>
              <a:t>When retrospective application is impracticable, such as most changes to LIFO and certain mandated changes.</a:t>
            </a:r>
          </a:p>
          <a:p>
            <a:pPr marL="0" indent="0">
              <a:buNone/>
            </a:pPr>
            <a:r>
              <a:rPr sz="2400"/>
              <a:t>‡</a:t>
            </a:r>
            <a:r>
              <a:rPr lang="en-US" sz="2400" dirty="0"/>
              <a:t>In the statement of shareholder’s equity or statement of retained earnings.</a:t>
            </a:r>
          </a:p>
          <a:p>
            <a:pPr marL="0" indent="0">
              <a:buNone/>
            </a:pPr>
            <a:r>
              <a:rPr lang="en-US" sz="2400" dirty="0"/>
              <a:t>**Expect when one company acquires another one. Then the acquirer’s prior-period financial statements that are presented for comparative purpose are not restated.</a:t>
            </a:r>
          </a:p>
        </p:txBody>
      </p:sp>
    </p:spTree>
    <p:extLst>
      <p:ext uri="{BB962C8B-B14F-4D97-AF65-F5344CB8AC3E}">
        <p14:creationId xmlns:p14="http://schemas.microsoft.com/office/powerpoint/2010/main" val="5991978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20-7</a:t>
            </a:r>
          </a:p>
        </p:txBody>
      </p:sp>
      <p:sp>
        <p:nvSpPr>
          <p:cNvPr id="5" name="Title 4"/>
          <p:cNvSpPr>
            <a:spLocks noGrp="1"/>
          </p:cNvSpPr>
          <p:nvPr>
            <p:ph type="title"/>
          </p:nvPr>
        </p:nvSpPr>
        <p:spPr>
          <a:xfrm>
            <a:off x="685800" y="597678"/>
            <a:ext cx="8001000" cy="1106424"/>
          </a:xfrm>
        </p:spPr>
        <p:txBody>
          <a:bodyPr>
            <a:noAutofit/>
          </a:bodyPr>
          <a:lstStyle/>
          <a:p>
            <a:r>
              <a:rPr lang="en-IN" dirty="0"/>
              <a:t>International Financial Reporting Standards: Convergence</a:t>
            </a:r>
            <a:endParaRPr lang="en-US" dirty="0"/>
          </a:p>
        </p:txBody>
      </p:sp>
      <p:sp>
        <p:nvSpPr>
          <p:cNvPr id="2" name="Content Placeholder 1"/>
          <p:cNvSpPr>
            <a:spLocks noGrp="1"/>
          </p:cNvSpPr>
          <p:nvPr>
            <p:ph sz="quarter" idx="10"/>
          </p:nvPr>
        </p:nvSpPr>
        <p:spPr>
          <a:xfrm>
            <a:off x="961696" y="1828801"/>
            <a:ext cx="7788165" cy="4556234"/>
          </a:xfrm>
        </p:spPr>
        <p:txBody>
          <a:bodyPr/>
          <a:lstStyle/>
          <a:p>
            <a:r>
              <a:rPr lang="en-US" dirty="0"/>
              <a:t>The FASB and the International Accounting Standards Board have a continuing commitment to </a:t>
            </a:r>
            <a:r>
              <a:rPr lang="en-US" b="1" dirty="0"/>
              <a:t>converge</a:t>
            </a:r>
            <a:r>
              <a:rPr lang="en-US" dirty="0"/>
              <a:t> their accounting standards</a:t>
            </a:r>
          </a:p>
          <a:p>
            <a:pPr marL="741363" lvl="1" indent="-284163">
              <a:buFont typeface="Lucida Grande"/>
              <a:buChar char="–"/>
            </a:pPr>
            <a:r>
              <a:rPr lang="en-US" dirty="0"/>
              <a:t>New FASB guidance issued in 2005</a:t>
            </a:r>
          </a:p>
          <a:p>
            <a:r>
              <a:rPr lang="en-US" dirty="0"/>
              <a:t>Few differences remain, so it’s unlikely we will see much change in this area</a:t>
            </a:r>
          </a:p>
        </p:txBody>
      </p:sp>
    </p:spTree>
    <p:extLst>
      <p:ext uri="{BB962C8B-B14F-4D97-AF65-F5344CB8AC3E}">
        <p14:creationId xmlns:p14="http://schemas.microsoft.com/office/powerpoint/2010/main" val="15002250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482094" y="323049"/>
            <a:ext cx="8630374" cy="1158898"/>
          </a:xfrm>
        </p:spPr>
        <p:txBody>
          <a:bodyPr>
            <a:noAutofit/>
          </a:bodyPr>
          <a:lstStyle/>
          <a:p>
            <a:r>
              <a:rPr lang="en-IN" dirty="0"/>
              <a:t>Correction of Accounting Errors: Prior Period Adjustments (1 of 4)</a:t>
            </a:r>
            <a:endParaRPr lang="en-US" dirty="0"/>
          </a:p>
        </p:txBody>
      </p:sp>
      <p:sp>
        <p:nvSpPr>
          <p:cNvPr id="4" name="Content Placeholder 3"/>
          <p:cNvSpPr>
            <a:spLocks noGrp="1"/>
          </p:cNvSpPr>
          <p:nvPr>
            <p:ph sz="quarter" idx="10"/>
          </p:nvPr>
        </p:nvSpPr>
        <p:spPr>
          <a:xfrm>
            <a:off x="756745" y="1702676"/>
            <a:ext cx="8071945" cy="4729659"/>
          </a:xfrm>
        </p:spPr>
        <p:txBody>
          <a:bodyPr/>
          <a:lstStyle/>
          <a:p>
            <a:pPr marL="0" indent="0">
              <a:buNone/>
            </a:pPr>
            <a:r>
              <a:rPr lang="en-IN" sz="2400" b="1" dirty="0"/>
              <a:t>Prior Period Adjustment: </a:t>
            </a:r>
            <a:r>
              <a:rPr lang="en-IN" sz="2400" dirty="0"/>
              <a:t>An addition to or reduction in the beginning retained earnings balance in a statement of shareholders’ equity</a:t>
            </a:r>
          </a:p>
          <a:p>
            <a:pPr marL="0" indent="0">
              <a:buNone/>
            </a:pPr>
            <a:r>
              <a:rPr lang="en-IN" sz="2400" b="1" dirty="0"/>
              <a:t>Steps to Correct an Error</a:t>
            </a:r>
          </a:p>
          <a:p>
            <a:pPr marL="1260475" indent="-1260475">
              <a:buNone/>
            </a:pPr>
            <a:r>
              <a:rPr lang="en-IN" sz="2400" dirty="0"/>
              <a:t>Step 1: </a:t>
            </a:r>
            <a:r>
              <a:rPr lang="en-US" sz="2400" dirty="0"/>
              <a:t>A journal entry is made to correct any account balances that are incorrect as a result of the error.</a:t>
            </a:r>
            <a:endParaRPr lang="en-IN" sz="2400" dirty="0"/>
          </a:p>
          <a:p>
            <a:pPr marL="1260475" indent="-1260475">
              <a:buNone/>
            </a:pPr>
            <a:r>
              <a:rPr lang="en-IN" sz="2400" dirty="0"/>
              <a:t>Step 2: </a:t>
            </a:r>
            <a:r>
              <a:rPr lang="en-US" sz="2400" dirty="0"/>
              <a:t>Previous years’ financial statements that were incorrect as a result of the 	error are retrospectively restated to reflect the correction (for all years reported for comparative purposes).</a:t>
            </a:r>
            <a:r>
              <a:rPr lang="en-IN" sz="2400" dirty="0"/>
              <a:t> </a:t>
            </a:r>
            <a:endParaRPr lang="en-US" sz="2400" dirty="0"/>
          </a:p>
        </p:txBody>
      </p:sp>
    </p:spTree>
    <p:extLst>
      <p:ext uri="{BB962C8B-B14F-4D97-AF65-F5344CB8AC3E}">
        <p14:creationId xmlns:p14="http://schemas.microsoft.com/office/powerpoint/2010/main" val="22913607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796162" y="345422"/>
            <a:ext cx="8001000" cy="1106424"/>
          </a:xfrm>
        </p:spPr>
        <p:txBody>
          <a:bodyPr>
            <a:noAutofit/>
          </a:bodyPr>
          <a:lstStyle/>
          <a:p>
            <a:r>
              <a:rPr lang="en-IN" dirty="0"/>
              <a:t>Correction of Accounting Errors: Prior Period Adjustments (2 of 4)</a:t>
            </a:r>
            <a:endParaRPr lang="en-US" dirty="0"/>
          </a:p>
        </p:txBody>
      </p:sp>
      <p:sp>
        <p:nvSpPr>
          <p:cNvPr id="6" name="Content Placeholder 5"/>
          <p:cNvSpPr>
            <a:spLocks noGrp="1"/>
          </p:cNvSpPr>
          <p:nvPr>
            <p:ph sz="quarter" idx="10"/>
          </p:nvPr>
        </p:nvSpPr>
        <p:spPr>
          <a:xfrm>
            <a:off x="693683" y="1639614"/>
            <a:ext cx="8103476" cy="4729654"/>
          </a:xfrm>
        </p:spPr>
        <p:txBody>
          <a:bodyPr/>
          <a:lstStyle/>
          <a:p>
            <a:pPr marL="1260475" indent="-1260475">
              <a:buNone/>
            </a:pPr>
            <a:r>
              <a:rPr lang="en-US" sz="2400" dirty="0"/>
              <a:t>Step 3: If retained earnings is one of the accounts incorrect as a result of the error, the correction is reported as a prior period adjustment to the beginning balance in a statement of shareholders’ equity (or statement of retained earnings if that’s presented instead). </a:t>
            </a:r>
          </a:p>
          <a:p>
            <a:pPr marL="1260475" indent="-1260475">
              <a:buNone/>
            </a:pPr>
            <a:r>
              <a:rPr lang="en-US" sz="2400" dirty="0"/>
              <a:t>Step 4: A disclosure note should describe the nature of the error and the impact of its correction on net income </a:t>
            </a:r>
          </a:p>
        </p:txBody>
      </p:sp>
    </p:spTree>
    <p:extLst>
      <p:ext uri="{BB962C8B-B14F-4D97-AF65-F5344CB8AC3E}">
        <p14:creationId xmlns:p14="http://schemas.microsoft.com/office/powerpoint/2010/main" val="13954999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465076" y="295676"/>
            <a:ext cx="8663158" cy="1201949"/>
          </a:xfrm>
        </p:spPr>
        <p:txBody>
          <a:bodyPr>
            <a:noAutofit/>
          </a:bodyPr>
          <a:lstStyle/>
          <a:p>
            <a:r>
              <a:rPr lang="en-IN" dirty="0"/>
              <a:t>Correction of Accounting Errors: Prior Period Adjustments (3 of 4)</a:t>
            </a:r>
            <a:endParaRPr lang="en-US" dirty="0"/>
          </a:p>
        </p:txBody>
      </p:sp>
      <p:sp>
        <p:nvSpPr>
          <p:cNvPr id="7" name="Content Placeholder 6"/>
          <p:cNvSpPr>
            <a:spLocks noGrp="1"/>
          </p:cNvSpPr>
          <p:nvPr>
            <p:ph sz="quarter" idx="10"/>
          </p:nvPr>
        </p:nvSpPr>
        <p:spPr>
          <a:xfrm>
            <a:off x="851334" y="1815900"/>
            <a:ext cx="8182303" cy="1213466"/>
          </a:xfrm>
        </p:spPr>
        <p:txBody>
          <a:bodyPr/>
          <a:lstStyle/>
          <a:p>
            <a:pPr marL="0" indent="0" algn="ctr">
              <a:spcBef>
                <a:spcPts val="0"/>
              </a:spcBef>
              <a:buClrTx/>
              <a:buNone/>
              <a:defRPr/>
            </a:pPr>
            <a:r>
              <a:rPr lang="en-US" dirty="0"/>
              <a:t>STATEMENTS OF RETAINED EARNINGS</a:t>
            </a:r>
          </a:p>
          <a:p>
            <a:pPr marL="0" indent="0" algn="ctr">
              <a:spcBef>
                <a:spcPts val="0"/>
              </a:spcBef>
              <a:buClrTx/>
              <a:buNone/>
              <a:defRPr/>
            </a:pPr>
            <a:r>
              <a:rPr lang="en-IN" dirty="0"/>
              <a:t>For the Years Ended December 31, 2017 and 2016</a:t>
            </a:r>
            <a:endParaRPr lang="en-US" dirty="0"/>
          </a:p>
        </p:txBody>
      </p:sp>
      <p:graphicFrame>
        <p:nvGraphicFramePr>
          <p:cNvPr id="8" name="Table 3"/>
          <p:cNvGraphicFramePr>
            <a:graphicFrameLocks noGrp="1"/>
          </p:cNvGraphicFramePr>
          <p:nvPr>
            <p:ph sz="quarter" idx="10"/>
            <p:extLst>
              <p:ext uri="{D42A27DB-BD31-4B8C-83A1-F6EECF244321}">
                <p14:modId xmlns:p14="http://schemas.microsoft.com/office/powerpoint/2010/main" val="3798286702"/>
              </p:ext>
            </p:extLst>
          </p:nvPr>
        </p:nvGraphicFramePr>
        <p:xfrm>
          <a:off x="961699" y="3189927"/>
          <a:ext cx="7314316" cy="1999230"/>
        </p:xfrm>
        <a:graphic>
          <a:graphicData uri="http://schemas.openxmlformats.org/drawingml/2006/table">
            <a:tbl>
              <a:tblPr firstRow="1" bandRow="1">
                <a:tableStyleId>{5940675A-B579-460E-94D1-54222C63F5DA}</a:tableStyleId>
              </a:tblPr>
              <a:tblGrid>
                <a:gridCol w="3752433">
                  <a:extLst>
                    <a:ext uri="{9D8B030D-6E8A-4147-A177-3AD203B41FA5}">
                      <a16:colId xmlns:a16="http://schemas.microsoft.com/office/drawing/2014/main" val="20000"/>
                    </a:ext>
                  </a:extLst>
                </a:gridCol>
                <a:gridCol w="1854033">
                  <a:extLst>
                    <a:ext uri="{9D8B030D-6E8A-4147-A177-3AD203B41FA5}">
                      <a16:colId xmlns:a16="http://schemas.microsoft.com/office/drawing/2014/main" val="20001"/>
                    </a:ext>
                  </a:extLst>
                </a:gridCol>
                <a:gridCol w="1707850">
                  <a:extLst>
                    <a:ext uri="{9D8B030D-6E8A-4147-A177-3AD203B41FA5}">
                      <a16:colId xmlns:a16="http://schemas.microsoft.com/office/drawing/2014/main" val="20002"/>
                    </a:ext>
                  </a:extLst>
                </a:gridCol>
              </a:tblGrid>
              <a:tr h="384687">
                <a:tc>
                  <a:txBody>
                    <a:bodyPr/>
                    <a:lstStyle/>
                    <a:p>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latin typeface="Verdana" panose="020B0604030504040204" pitchFamily="34" charset="0"/>
                          <a:ea typeface="Verdana" panose="020B0604030504040204" pitchFamily="34" charset="0"/>
                          <a:cs typeface="Verdana" panose="020B0604030504040204" pitchFamily="34" charset="0"/>
                        </a:rPr>
                        <a:t>2017</a:t>
                      </a:r>
                      <a:endParaRPr lang="en-US" sz="1600" b="1"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algn="ctr"/>
                      <a:r>
                        <a:rPr lang="en-US" sz="1600" b="1" dirty="0">
                          <a:latin typeface="Verdana" panose="020B0604030504040204" pitchFamily="34" charset="0"/>
                          <a:ea typeface="Verdana" panose="020B0604030504040204" pitchFamily="34" charset="0"/>
                          <a:cs typeface="Verdana" panose="020B0604030504040204" pitchFamily="34" charset="0"/>
                        </a:rPr>
                        <a:t>2016</a:t>
                      </a:r>
                    </a:p>
                  </a:txBody>
                  <a:tcPr marL="86210" marR="86210" marT="47427" marB="47427"/>
                </a:tc>
                <a:extLst>
                  <a:ext uri="{0D108BD9-81ED-4DB2-BD59-A6C34878D82A}">
                    <a16:rowId xmlns:a16="http://schemas.microsoft.com/office/drawing/2014/main" val="10000"/>
                  </a:ext>
                </a:extLst>
              </a:tr>
              <a:tr h="384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Balance at beginning of year</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$600,000</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$450,000</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extLst>
                  <a:ext uri="{0D108BD9-81ED-4DB2-BD59-A6C34878D82A}">
                    <a16:rowId xmlns:a16="http://schemas.microsoft.com/office/drawing/2014/main" val="10001"/>
                  </a:ext>
                </a:extLst>
              </a:tr>
              <a:tr h="3794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Net income</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400,000</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350,000</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extLst>
                  <a:ext uri="{0D108BD9-81ED-4DB2-BD59-A6C34878D82A}">
                    <a16:rowId xmlns:a16="http://schemas.microsoft.com/office/drawing/2014/main" val="10002"/>
                  </a:ext>
                </a:extLst>
              </a:tr>
              <a:tr h="4657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Less: Dividends</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latin typeface="Verdana" panose="020B0604030504040204" pitchFamily="34" charset="0"/>
                          <a:ea typeface="Verdana" panose="020B0604030504040204" pitchFamily="34" charset="0"/>
                          <a:cs typeface="Verdana" panose="020B0604030504040204" pitchFamily="34" charset="0"/>
                        </a:rPr>
                        <a:t>(200,000)</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latin typeface="Verdana" panose="020B0604030504040204" pitchFamily="34" charset="0"/>
                          <a:ea typeface="Verdana" panose="020B0604030504040204" pitchFamily="34" charset="0"/>
                          <a:cs typeface="Verdana" panose="020B0604030504040204" pitchFamily="34" charset="0"/>
                        </a:rPr>
                        <a:t>(200,000)</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extLst>
                  <a:ext uri="{0D108BD9-81ED-4DB2-BD59-A6C34878D82A}">
                    <a16:rowId xmlns:a16="http://schemas.microsoft.com/office/drawing/2014/main" val="10003"/>
                  </a:ext>
                </a:extLst>
              </a:tr>
              <a:tr h="3846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latin typeface="Verdana" panose="020B0604030504040204" pitchFamily="34" charset="0"/>
                          <a:ea typeface="Verdana" panose="020B0604030504040204" pitchFamily="34" charset="0"/>
                          <a:cs typeface="Verdana" panose="020B0604030504040204" pitchFamily="34" charset="0"/>
                        </a:rPr>
                        <a:t>Balance at end of year</a:t>
                      </a:r>
                      <a:endParaRPr lang="en-US" sz="1600"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latin typeface="Verdana" panose="020B0604030504040204" pitchFamily="34" charset="0"/>
                          <a:ea typeface="Verdana" panose="020B0604030504040204" pitchFamily="34" charset="0"/>
                          <a:cs typeface="Verdana" panose="020B0604030504040204" pitchFamily="34" charset="0"/>
                        </a:rPr>
                        <a:t>$800,000</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u="sng" dirty="0">
                          <a:latin typeface="Verdana" panose="020B0604030504040204" pitchFamily="34" charset="0"/>
                          <a:ea typeface="Verdana" panose="020B0604030504040204" pitchFamily="34" charset="0"/>
                          <a:cs typeface="Verdana" panose="020B0604030504040204" pitchFamily="34" charset="0"/>
                        </a:rPr>
                        <a:t>$600,000</a:t>
                      </a:r>
                      <a:endParaRPr lang="en-US" sz="1600" u="sng" dirty="0">
                        <a:latin typeface="Verdana" panose="020B0604030504040204" pitchFamily="34" charset="0"/>
                        <a:ea typeface="Verdana" panose="020B0604030504040204" pitchFamily="34" charset="0"/>
                        <a:cs typeface="Verdana" panose="020B0604030504040204" pitchFamily="34" charset="0"/>
                      </a:endParaRPr>
                    </a:p>
                  </a:txBody>
                  <a:tcPr marL="86210" marR="86210" marT="47427" marB="47427"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844937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75438" y="474400"/>
            <a:ext cx="8458200" cy="1605216"/>
          </a:xfrm>
        </p:spPr>
        <p:txBody>
          <a:bodyPr>
            <a:noAutofit/>
          </a:bodyPr>
          <a:lstStyle/>
          <a:p>
            <a:r>
              <a:rPr lang="en-IN" dirty="0"/>
              <a:t>Correction of Accounting Errors: Prior Period Adjustments (4 of 4)</a:t>
            </a:r>
            <a:endParaRPr lang="en-US" dirty="0"/>
          </a:p>
        </p:txBody>
      </p:sp>
      <p:sp>
        <p:nvSpPr>
          <p:cNvPr id="8" name="Content Placeholder 7"/>
          <p:cNvSpPr>
            <a:spLocks noGrp="1"/>
          </p:cNvSpPr>
          <p:nvPr>
            <p:ph sz="quarter" idx="10"/>
          </p:nvPr>
        </p:nvSpPr>
        <p:spPr>
          <a:xfrm>
            <a:off x="882868" y="2606593"/>
            <a:ext cx="8087710" cy="1177159"/>
          </a:xfrm>
        </p:spPr>
        <p:txBody>
          <a:bodyPr/>
          <a:lstStyle/>
          <a:p>
            <a:pPr algn="ctr">
              <a:buNone/>
            </a:pPr>
            <a:r>
              <a:rPr lang="en-US" sz="2400" dirty="0"/>
              <a:t>STATEMENTS OF RETAINED EARNINGS</a:t>
            </a:r>
          </a:p>
          <a:p>
            <a:pPr algn="ctr">
              <a:buNone/>
            </a:pPr>
            <a:r>
              <a:rPr lang="en-IN" sz="2400" dirty="0"/>
              <a:t>For the Years Ended December 31, 2018 and 2017</a:t>
            </a:r>
            <a:endParaRPr lang="en-US" sz="2400" dirty="0"/>
          </a:p>
        </p:txBody>
      </p:sp>
      <p:graphicFrame>
        <p:nvGraphicFramePr>
          <p:cNvPr id="9" name="Table 3"/>
          <p:cNvGraphicFramePr>
            <a:graphicFrameLocks noGrp="1"/>
          </p:cNvGraphicFramePr>
          <p:nvPr>
            <p:ph sz="quarter" idx="10"/>
            <p:extLst>
              <p:ext uri="{D42A27DB-BD31-4B8C-83A1-F6EECF244321}">
                <p14:modId xmlns:p14="http://schemas.microsoft.com/office/powerpoint/2010/main" val="901551172"/>
              </p:ext>
            </p:extLst>
          </p:nvPr>
        </p:nvGraphicFramePr>
        <p:xfrm>
          <a:off x="914388" y="3957713"/>
          <a:ext cx="7583214" cy="2339750"/>
        </p:xfrm>
        <a:graphic>
          <a:graphicData uri="http://schemas.openxmlformats.org/drawingml/2006/table">
            <a:tbl>
              <a:tblPr firstRow="1" bandRow="1">
                <a:tableStyleId>{5940675A-B579-460E-94D1-54222C63F5DA}</a:tableStyleId>
              </a:tblPr>
              <a:tblGrid>
                <a:gridCol w="4046428">
                  <a:extLst>
                    <a:ext uri="{9D8B030D-6E8A-4147-A177-3AD203B41FA5}">
                      <a16:colId xmlns:a16="http://schemas.microsoft.com/office/drawing/2014/main" val="20000"/>
                    </a:ext>
                  </a:extLst>
                </a:gridCol>
                <a:gridCol w="1807179">
                  <a:extLst>
                    <a:ext uri="{9D8B030D-6E8A-4147-A177-3AD203B41FA5}">
                      <a16:colId xmlns:a16="http://schemas.microsoft.com/office/drawing/2014/main" val="20001"/>
                    </a:ext>
                  </a:extLst>
                </a:gridCol>
                <a:gridCol w="1729607">
                  <a:extLst>
                    <a:ext uri="{9D8B030D-6E8A-4147-A177-3AD203B41FA5}">
                      <a16:colId xmlns:a16="http://schemas.microsoft.com/office/drawing/2014/main" val="20002"/>
                    </a:ext>
                  </a:extLst>
                </a:gridCol>
              </a:tblGrid>
              <a:tr h="302089">
                <a:tc>
                  <a:txBody>
                    <a:bodyPr/>
                    <a:lstStyle/>
                    <a:p>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2018</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algn="ctr"/>
                      <a:r>
                        <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2017</a:t>
                      </a:r>
                    </a:p>
                  </a:txBody>
                  <a:tcPr marL="86218" marR="86218" marT="45205" marB="45205" anchor="ctr"/>
                </a:tc>
                <a:extLst>
                  <a:ext uri="{0D108BD9-81ED-4DB2-BD59-A6C34878D82A}">
                    <a16:rowId xmlns:a16="http://schemas.microsoft.com/office/drawing/2014/main" val="10000"/>
                  </a:ext>
                </a:extLst>
              </a:tr>
              <a:tr h="3020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Balance at beginning of year</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$780,000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algn="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$600,000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1"/>
                  </a:ext>
                </a:extLst>
              </a:tr>
              <a:tr h="3020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Prior period adjustment</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b="1" dirty="0">
                          <a:solidFill>
                            <a:schemeClr val="tx1"/>
                          </a:solidFill>
                          <a:latin typeface="Verdana" panose="020B0604030504040204" pitchFamily="34" charset="0"/>
                          <a:ea typeface="Verdana" panose="020B0604030504040204" pitchFamily="34" charset="0"/>
                          <a:cs typeface="Verdana" panose="020B0604030504040204" pitchFamily="34" charset="0"/>
                        </a:rPr>
                        <a:t>(20,000)</a:t>
                      </a:r>
                      <a:endParaRPr lang="en-US" sz="16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2"/>
                  </a:ext>
                </a:extLst>
              </a:tr>
              <a:tr h="3020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Corrected balance</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$580,000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3"/>
                  </a:ext>
                </a:extLst>
              </a:tr>
              <a:tr h="3020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Net income</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500,000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algn="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400,000</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4"/>
                  </a:ext>
                </a:extLst>
              </a:tr>
              <a:tr h="3152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Less: Dividends</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(200,000)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5"/>
                  </a:ext>
                </a:extLst>
              </a:tr>
              <a:tr h="3336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Verdana" panose="020B0604030504040204" pitchFamily="34" charset="0"/>
                          <a:ea typeface="Verdana" panose="020B0604030504040204" pitchFamily="34" charset="0"/>
                          <a:cs typeface="Verdana" panose="020B0604030504040204" pitchFamily="34" charset="0"/>
                        </a:rPr>
                        <a:t>Balance at end of year</a:t>
                      </a:r>
                      <a:endPar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tc>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$1,080,000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tc>
                  <a:txBody>
                    <a:bodyPr/>
                    <a:lstStyle/>
                    <a:p>
                      <a:pPr algn="r"/>
                      <a:r>
                        <a:rPr lang="en-IN" sz="1600" u="sng" dirty="0">
                          <a:solidFill>
                            <a:schemeClr val="tx1"/>
                          </a:solidFill>
                          <a:latin typeface="Verdana" panose="020B0604030504040204" pitchFamily="34" charset="0"/>
                          <a:ea typeface="Verdana" panose="020B0604030504040204" pitchFamily="34" charset="0"/>
                          <a:cs typeface="Verdana" panose="020B0604030504040204" pitchFamily="34" charset="0"/>
                        </a:rPr>
                        <a:t>$780,000</a:t>
                      </a:r>
                      <a:endParaRPr lang="en-US" sz="1600"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6218" marR="86218" marT="45205" marB="45205"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830253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624114" y="442685"/>
            <a:ext cx="8519886" cy="914400"/>
          </a:xfrm>
        </p:spPr>
        <p:txBody>
          <a:bodyPr>
            <a:noAutofit/>
          </a:bodyPr>
          <a:lstStyle/>
          <a:p>
            <a:r>
              <a:rPr lang="en-IN" dirty="0"/>
              <a:t>Error Correction Illustrated</a:t>
            </a:r>
            <a:endParaRPr lang="en-US" dirty="0"/>
          </a:p>
        </p:txBody>
      </p:sp>
      <p:sp>
        <p:nvSpPr>
          <p:cNvPr id="2" name="Content Placeholder 1"/>
          <p:cNvSpPr>
            <a:spLocks noGrp="1"/>
          </p:cNvSpPr>
          <p:nvPr>
            <p:ph sz="quarter" idx="10"/>
          </p:nvPr>
        </p:nvSpPr>
        <p:spPr>
          <a:xfrm>
            <a:off x="819808" y="1292772"/>
            <a:ext cx="7882758" cy="5029200"/>
          </a:xfrm>
        </p:spPr>
        <p:txBody>
          <a:bodyPr/>
          <a:lstStyle/>
          <a:p>
            <a:r>
              <a:rPr lang="en-IN" dirty="0"/>
              <a:t>Learn the process needed to analyze whatever errors encountered</a:t>
            </a:r>
            <a:endParaRPr lang="en-US" dirty="0"/>
          </a:p>
          <a:p>
            <a:r>
              <a:rPr lang="en-US" dirty="0">
                <a:solidFill>
                  <a:sysClr val="windowText" lastClr="000000"/>
                </a:solidFill>
              </a:rPr>
              <a:t>It is </a:t>
            </a:r>
            <a:r>
              <a:rPr lang="en-IN" dirty="0">
                <a:solidFill>
                  <a:sysClr val="windowText" lastClr="000000"/>
                </a:solidFill>
              </a:rPr>
              <a:t>significantly more complicated to deal with an error if: </a:t>
            </a:r>
          </a:p>
          <a:p>
            <a:pPr lvl="1"/>
            <a:r>
              <a:rPr lang="en-IN" sz="2400" dirty="0">
                <a:solidFill>
                  <a:sysClr val="windowText" lastClr="000000"/>
                </a:solidFill>
              </a:rPr>
              <a:t>It affected net income in the reporting period in which it occurred</a:t>
            </a:r>
          </a:p>
          <a:p>
            <a:pPr lvl="1"/>
            <a:r>
              <a:rPr lang="en-IN" sz="2400" dirty="0">
                <a:solidFill>
                  <a:sysClr val="windowText" lastClr="000000"/>
                </a:solidFill>
              </a:rPr>
              <a:t>It is not discovered until a later period</a:t>
            </a:r>
            <a:endParaRPr lang="en-US" sz="2400" dirty="0">
              <a:solidFill>
                <a:sysClr val="windowText" lastClr="000000"/>
              </a:solidFill>
            </a:endParaRPr>
          </a:p>
        </p:txBody>
      </p:sp>
    </p:spTree>
    <p:extLst>
      <p:ext uri="{BB962C8B-B14F-4D97-AF65-F5344CB8AC3E}">
        <p14:creationId xmlns:p14="http://schemas.microsoft.com/office/powerpoint/2010/main" val="27041135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91204" y="457199"/>
            <a:ext cx="8458200" cy="1008993"/>
          </a:xfrm>
        </p:spPr>
        <p:txBody>
          <a:bodyPr>
            <a:noAutofit/>
          </a:bodyPr>
          <a:lstStyle/>
          <a:p>
            <a:r>
              <a:rPr lang="en-IN" dirty="0"/>
              <a:t>Error Discovered in the Same Reporting Period That It Occurred</a:t>
            </a:r>
            <a:endParaRPr lang="en-US" dirty="0"/>
          </a:p>
        </p:txBody>
      </p:sp>
      <p:sp>
        <p:nvSpPr>
          <p:cNvPr id="2" name="Content Placeholder 1"/>
          <p:cNvSpPr>
            <a:spLocks noGrp="1"/>
          </p:cNvSpPr>
          <p:nvPr>
            <p:ph sz="quarter" idx="10"/>
          </p:nvPr>
        </p:nvSpPr>
        <p:spPr>
          <a:xfrm>
            <a:off x="756749" y="1726322"/>
            <a:ext cx="8339959" cy="1629105"/>
          </a:xfrm>
        </p:spPr>
        <p:txBody>
          <a:bodyPr/>
          <a:lstStyle/>
          <a:p>
            <a:pPr marL="0" indent="0">
              <a:buNone/>
            </a:pPr>
            <a:r>
              <a:rPr lang="en-IN" dirty="0"/>
              <a:t>G. H. Little, Inc. paid $3 million for replacement computers and recorded the expenditure as maintenance expense. The error was discovered a week later.</a:t>
            </a:r>
            <a:endParaRPr lang="en-US" dirty="0"/>
          </a:p>
        </p:txBody>
      </p:sp>
      <p:pic>
        <p:nvPicPr>
          <p:cNvPr id="1026" name="Picture 2" descr="Journal entry to reverse erroneous entry. Cash is debited 3 million and maintenance expense is credited 3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0679" y="3403472"/>
            <a:ext cx="5982653" cy="1529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Journal entry to record correct entry. Equipment is debited 3 million and cash is credited 3 mill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4914" y="5048758"/>
            <a:ext cx="5982653" cy="1477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506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923354" y="463527"/>
            <a:ext cx="7273636" cy="1217066"/>
          </a:xfrm>
        </p:spPr>
        <p:txBody>
          <a:bodyPr>
            <a:noAutofit/>
          </a:bodyPr>
          <a:lstStyle/>
          <a:p>
            <a:r>
              <a:rPr lang="en-US" dirty="0">
                <a:ea typeface="Adobe Fan Heiti Std B"/>
                <a:cs typeface="Adobe Fan Heiti Std B"/>
              </a:rPr>
              <a:t>Change in Accounting Principle (2 of 2)</a:t>
            </a:r>
            <a:endParaRPr lang="en-US" dirty="0"/>
          </a:p>
        </p:txBody>
      </p:sp>
      <p:sp>
        <p:nvSpPr>
          <p:cNvPr id="9" name="Content Placeholder 8"/>
          <p:cNvSpPr>
            <a:spLocks noGrp="1"/>
          </p:cNvSpPr>
          <p:nvPr>
            <p:ph sz="quarter" idx="10"/>
          </p:nvPr>
        </p:nvSpPr>
        <p:spPr>
          <a:xfrm>
            <a:off x="804049" y="1655386"/>
            <a:ext cx="7898523" cy="4745420"/>
          </a:xfrm>
        </p:spPr>
        <p:txBody>
          <a:bodyPr/>
          <a:lstStyle/>
          <a:p>
            <a:pPr marL="0" indent="0">
              <a:buNone/>
            </a:pPr>
            <a:r>
              <a:rPr lang="en-IN" b="1" dirty="0"/>
              <a:t>Examples:</a:t>
            </a:r>
          </a:p>
          <a:p>
            <a:r>
              <a:rPr lang="en-US" dirty="0"/>
              <a:t>A switch by hundreds of companies from FIFO to LIFO in the mid-1970s, for example—was a result of heightened inflation</a:t>
            </a:r>
          </a:p>
          <a:p>
            <a:r>
              <a:rPr lang="en-US" dirty="0"/>
              <a:t>Changes within a specific industry</a:t>
            </a:r>
          </a:p>
          <a:p>
            <a:r>
              <a:rPr lang="en-US" dirty="0"/>
              <a:t>Changes that might be mandated when the FASB codifies a new accounting standard</a:t>
            </a:r>
            <a:endParaRPr lang="en-IN" dirty="0"/>
          </a:p>
        </p:txBody>
      </p:sp>
    </p:spTree>
    <p:extLst>
      <p:ext uri="{BB962C8B-B14F-4D97-AF65-F5344CB8AC3E}">
        <p14:creationId xmlns:p14="http://schemas.microsoft.com/office/powerpoint/2010/main" val="30086934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662158" y="489732"/>
            <a:ext cx="8229599" cy="1149879"/>
          </a:xfrm>
        </p:spPr>
        <p:txBody>
          <a:bodyPr>
            <a:noAutofit/>
          </a:bodyPr>
          <a:lstStyle/>
          <a:p>
            <a:r>
              <a:rPr lang="en-IN" dirty="0"/>
              <a:t>Error Correction; Barnes &amp; Noble (1 of 3)</a:t>
            </a:r>
            <a:endParaRPr lang="en-US" dirty="0"/>
          </a:p>
        </p:txBody>
      </p:sp>
      <p:sp>
        <p:nvSpPr>
          <p:cNvPr id="2" name="Content Placeholder 1"/>
          <p:cNvSpPr>
            <a:spLocks noGrp="1"/>
          </p:cNvSpPr>
          <p:nvPr>
            <p:ph sz="quarter" idx="10"/>
          </p:nvPr>
        </p:nvSpPr>
        <p:spPr>
          <a:xfrm>
            <a:off x="873867" y="1855124"/>
            <a:ext cx="7875995" cy="4608739"/>
          </a:xfrm>
        </p:spPr>
        <p:txBody>
          <a:bodyPr/>
          <a:lstStyle/>
          <a:p>
            <a:pPr marL="457200" indent="-457200">
              <a:buFont typeface="+mj-lt"/>
              <a:buAutoNum type="arabicPeriod" startAt="2"/>
            </a:pPr>
            <a:r>
              <a:rPr lang="en-US" sz="2400" b="1" dirty="0"/>
              <a:t>Restatement of Prior Period Financial Statements (in part) </a:t>
            </a:r>
          </a:p>
          <a:p>
            <a:pPr marL="0" indent="0">
              <a:buNone/>
            </a:pPr>
            <a:r>
              <a:rPr lang="en-US" sz="2400" dirty="0"/>
              <a:t>The Company has restated its previously reported consolidated financial statements for the years ended April 28, 2012 and April 30, 2011, including the opening stockholders' equity balance, in order to correct certain previously reported amounts. </a:t>
            </a:r>
          </a:p>
          <a:p>
            <a:pPr marL="0" indent="0">
              <a:buNone/>
            </a:pPr>
            <a:r>
              <a:rPr lang="en-US" sz="2400" dirty="0"/>
              <a:t>In fiscal 2013, management determined that the Company had incorrectly overstated certain accruals for the periods prior to April 27, 2013, as a result of inadequate controls over its</a:t>
            </a:r>
          </a:p>
        </p:txBody>
      </p:sp>
    </p:spTree>
    <p:extLst>
      <p:ext uri="{BB962C8B-B14F-4D97-AF65-F5344CB8AC3E}">
        <p14:creationId xmlns:p14="http://schemas.microsoft.com/office/powerpoint/2010/main" val="36049707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733098" y="438255"/>
            <a:ext cx="8095593" cy="1248651"/>
          </a:xfrm>
        </p:spPr>
        <p:txBody>
          <a:bodyPr>
            <a:noAutofit/>
          </a:bodyPr>
          <a:lstStyle/>
          <a:p>
            <a:r>
              <a:rPr lang="en-IN" dirty="0"/>
              <a:t>Error Correction; Barnes &amp; Noble (2 of 3)</a:t>
            </a:r>
            <a:endParaRPr lang="en-US" dirty="0"/>
          </a:p>
        </p:txBody>
      </p:sp>
      <p:sp>
        <p:nvSpPr>
          <p:cNvPr id="2" name="Content Placeholder 1"/>
          <p:cNvSpPr>
            <a:spLocks noGrp="1"/>
          </p:cNvSpPr>
          <p:nvPr>
            <p:ph sz="quarter" idx="10"/>
          </p:nvPr>
        </p:nvSpPr>
        <p:spPr>
          <a:xfrm>
            <a:off x="889633" y="1713587"/>
            <a:ext cx="7954829" cy="4687212"/>
          </a:xfrm>
        </p:spPr>
        <p:txBody>
          <a:bodyPr/>
          <a:lstStyle/>
          <a:p>
            <a:pPr marL="0" indent="0">
              <a:buNone/>
            </a:pPr>
            <a:r>
              <a:rPr lang="en-US" dirty="0"/>
              <a:t>Distribution Center accrual reconciliation process. . . . the Company recorded an adjustment to decrease cost of sales by $6,700 ($4,027 after tax) and $8,460 ($5,084 after tax) to correctly present the statement of operations for fiscal 2012 and 2011, respectively. The Company also decreased accounts payable by $89,500 and $96,200 at April 30, 2011 and April 28, 2012, respectively; increased income taxes payable included</a:t>
            </a:r>
          </a:p>
        </p:txBody>
      </p:sp>
    </p:spTree>
    <p:extLst>
      <p:ext uri="{BB962C8B-B14F-4D97-AF65-F5344CB8AC3E}">
        <p14:creationId xmlns:p14="http://schemas.microsoft.com/office/powerpoint/2010/main" val="29066678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638502" y="470861"/>
            <a:ext cx="8253248" cy="1200284"/>
          </a:xfrm>
        </p:spPr>
        <p:txBody>
          <a:bodyPr>
            <a:noAutofit/>
          </a:bodyPr>
          <a:lstStyle/>
          <a:p>
            <a:r>
              <a:rPr lang="en-IN" dirty="0"/>
              <a:t>Error Correction; Barnes &amp; Noble</a:t>
            </a:r>
            <a:r>
              <a:rPr lang="en-IN" baseline="0" dirty="0"/>
              <a:t> </a:t>
            </a:r>
            <a:r>
              <a:rPr lang="en-IN" dirty="0"/>
              <a:t>(3 of 3)</a:t>
            </a:r>
            <a:endParaRPr lang="en-US" dirty="0"/>
          </a:p>
        </p:txBody>
      </p:sp>
      <p:sp>
        <p:nvSpPr>
          <p:cNvPr id="2" name="Content Placeholder 1"/>
          <p:cNvSpPr>
            <a:spLocks noGrp="1"/>
          </p:cNvSpPr>
          <p:nvPr>
            <p:ph sz="quarter" idx="10"/>
          </p:nvPr>
        </p:nvSpPr>
        <p:spPr>
          <a:xfrm>
            <a:off x="788276" y="2033752"/>
            <a:ext cx="8150775" cy="4430110"/>
          </a:xfrm>
        </p:spPr>
        <p:txBody>
          <a:bodyPr/>
          <a:lstStyle/>
          <a:p>
            <a:pPr marL="0" indent="0">
              <a:buNone/>
            </a:pPr>
            <a:r>
              <a:rPr lang="en-US" dirty="0"/>
              <a:t>in Accrued Liabilities in the consolidated Balance Sheets by $14,939 and $18,598 at April 30, 2011 and April 28, 2012, respectively; and increased retained earnings by $74,561 and $78,588, net of tax at April 30, 2011 and April 28, 2012, respectively.</a:t>
            </a:r>
          </a:p>
        </p:txBody>
      </p:sp>
    </p:spTree>
    <p:extLst>
      <p:ext uri="{BB962C8B-B14F-4D97-AF65-F5344CB8AC3E}">
        <p14:creationId xmlns:p14="http://schemas.microsoft.com/office/powerpoint/2010/main" val="26058326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12373" y="402810"/>
            <a:ext cx="8284779" cy="1716866"/>
          </a:xfrm>
        </p:spPr>
        <p:txBody>
          <a:bodyPr>
            <a:noAutofit/>
          </a:bodyPr>
          <a:lstStyle/>
          <a:p>
            <a:r>
              <a:rPr lang="en-IN" dirty="0"/>
              <a:t>Error Affecting Previous Financial Statements, but Not Net Income (1 of 3)</a:t>
            </a:r>
            <a:endParaRPr lang="en-US" dirty="0"/>
          </a:p>
        </p:txBody>
      </p:sp>
      <p:sp>
        <p:nvSpPr>
          <p:cNvPr id="2" name="Content Placeholder 1"/>
          <p:cNvSpPr>
            <a:spLocks noGrp="1"/>
          </p:cNvSpPr>
          <p:nvPr>
            <p:ph sz="quarter" idx="10"/>
          </p:nvPr>
        </p:nvSpPr>
        <p:spPr>
          <a:xfrm>
            <a:off x="788277" y="2449207"/>
            <a:ext cx="8198069" cy="1372245"/>
          </a:xfrm>
        </p:spPr>
        <p:txBody>
          <a:bodyPr/>
          <a:lstStyle/>
          <a:p>
            <a:pPr marL="0" indent="0">
              <a:buNone/>
            </a:pPr>
            <a:r>
              <a:rPr lang="en-IN" dirty="0"/>
              <a:t>MDS Transportation incorrectly recorded a $2 million note receivable as accounts receivable. The error was discovered a year later.</a:t>
            </a:r>
            <a:endParaRPr lang="en-US" dirty="0"/>
          </a:p>
        </p:txBody>
      </p:sp>
      <p:pic>
        <p:nvPicPr>
          <p:cNvPr id="1027" name="Picture 3" descr="Step 1. Journal entry to correct incorrect accounts. Note receivable is debited 2 million and accounts receivable is credited 2 million."/>
          <p:cNvPicPr>
            <a:picLocks noGrp="1" noChangeAspect="1" noChangeArrowheads="1"/>
          </p:cNvPicPr>
          <p:nvPr>
            <p:ph sz="quarter" idx="12"/>
          </p:nvPr>
        </p:nvPicPr>
        <p:blipFill>
          <a:blip r:embed="rId3" cstate="print">
            <a:extLst>
              <a:ext uri="{28A0092B-C50C-407E-A947-70E740481C1C}">
                <a14:useLocalDpi xmlns:a14="http://schemas.microsoft.com/office/drawing/2010/main" val="0"/>
              </a:ext>
            </a:extLst>
          </a:blip>
          <a:stretch>
            <a:fillRect/>
          </a:stretch>
        </p:blipFill>
        <p:spPr bwMode="auto">
          <a:xfrm>
            <a:off x="873665" y="4041758"/>
            <a:ext cx="7383979" cy="184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98935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12373" y="456568"/>
            <a:ext cx="8300545" cy="1622192"/>
          </a:xfrm>
        </p:spPr>
        <p:txBody>
          <a:bodyPr>
            <a:noAutofit/>
          </a:bodyPr>
          <a:lstStyle/>
          <a:p>
            <a:r>
              <a:rPr lang="en-IN" dirty="0"/>
              <a:t>Error Affecting Previous Financial Statements, but Not Net Income (2 of 3) </a:t>
            </a:r>
            <a:endParaRPr lang="en-US" dirty="0"/>
          </a:p>
        </p:txBody>
      </p:sp>
      <p:sp>
        <p:nvSpPr>
          <p:cNvPr id="2" name="Content Placeholder 1"/>
          <p:cNvSpPr>
            <a:spLocks noGrp="1"/>
          </p:cNvSpPr>
          <p:nvPr>
            <p:ph sz="quarter" idx="10"/>
          </p:nvPr>
        </p:nvSpPr>
        <p:spPr>
          <a:xfrm>
            <a:off x="788783" y="2128062"/>
            <a:ext cx="8102972" cy="4351565"/>
          </a:xfrm>
        </p:spPr>
        <p:txBody>
          <a:bodyPr/>
          <a:lstStyle/>
          <a:p>
            <a:pPr marL="0" indent="0">
              <a:buNone/>
            </a:pPr>
            <a:r>
              <a:rPr lang="en-IN" sz="2400" b="1" dirty="0"/>
              <a:t>Step 2</a:t>
            </a:r>
            <a:br>
              <a:rPr lang="en-IN" sz="2400" dirty="0"/>
            </a:br>
            <a:r>
              <a:rPr lang="en-IN" sz="2400" dirty="0"/>
              <a:t>When reported for comparative purposes in the current year’s annual report, </a:t>
            </a:r>
            <a:r>
              <a:rPr lang="en-IN" sz="2400" b="1" dirty="0"/>
              <a:t>last year’s balance sheet would be restated </a:t>
            </a:r>
            <a:r>
              <a:rPr lang="en-IN" sz="2400" dirty="0"/>
              <a:t>to report the note as it should have been reported last year.</a:t>
            </a:r>
          </a:p>
          <a:p>
            <a:pPr marL="0" indent="0">
              <a:buNone/>
            </a:pPr>
            <a:r>
              <a:rPr lang="en-IN" sz="2400" b="1" dirty="0"/>
              <a:t>Step 3</a:t>
            </a:r>
            <a:br>
              <a:rPr lang="en-IN" sz="2400" dirty="0"/>
            </a:br>
            <a:r>
              <a:rPr lang="en-IN" sz="2400" dirty="0"/>
              <a:t>Since </a:t>
            </a:r>
            <a:r>
              <a:rPr lang="en-IN" sz="2400" b="1" dirty="0"/>
              <a:t>last year’s net income was not affected </a:t>
            </a:r>
            <a:r>
              <a:rPr lang="en-IN" sz="2400" dirty="0"/>
              <a:t>by the error, the balance in retained earnings was not incorrect. So </a:t>
            </a:r>
            <a:r>
              <a:rPr lang="en-IN" sz="2400" b="1" dirty="0"/>
              <a:t>no prior period adjustment </a:t>
            </a:r>
            <a:r>
              <a:rPr lang="en-IN" sz="2400" dirty="0"/>
              <a:t>to that account is necessary.</a:t>
            </a:r>
          </a:p>
        </p:txBody>
      </p:sp>
    </p:spTree>
    <p:extLst>
      <p:ext uri="{BB962C8B-B14F-4D97-AF65-F5344CB8AC3E}">
        <p14:creationId xmlns:p14="http://schemas.microsoft.com/office/powerpoint/2010/main" val="38118204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733098" y="424923"/>
            <a:ext cx="8127130" cy="1719187"/>
          </a:xfrm>
        </p:spPr>
        <p:txBody>
          <a:bodyPr>
            <a:noAutofit/>
          </a:bodyPr>
          <a:lstStyle/>
          <a:p>
            <a:r>
              <a:rPr lang="en-IN" dirty="0"/>
              <a:t>Error Affecting Previous Financial Statements, but Not Net Income (3 of 3) </a:t>
            </a:r>
            <a:endParaRPr lang="en-US" dirty="0"/>
          </a:p>
        </p:txBody>
      </p:sp>
      <p:sp>
        <p:nvSpPr>
          <p:cNvPr id="2" name="Content Placeholder 1"/>
          <p:cNvSpPr>
            <a:spLocks noGrp="1"/>
          </p:cNvSpPr>
          <p:nvPr>
            <p:ph sz="quarter" idx="10"/>
          </p:nvPr>
        </p:nvSpPr>
        <p:spPr>
          <a:xfrm>
            <a:off x="740978" y="2349062"/>
            <a:ext cx="8261131" cy="4035971"/>
          </a:xfrm>
        </p:spPr>
        <p:txBody>
          <a:bodyPr/>
          <a:lstStyle/>
          <a:p>
            <a:pPr marL="0" indent="0">
              <a:buNone/>
            </a:pPr>
            <a:r>
              <a:rPr lang="en-IN" b="1" dirty="0"/>
              <a:t>Step 4</a:t>
            </a:r>
            <a:br>
              <a:rPr lang="en-IN" dirty="0"/>
            </a:br>
            <a:r>
              <a:rPr lang="en-IN" dirty="0"/>
              <a:t>A </a:t>
            </a:r>
            <a:r>
              <a:rPr lang="en-IN" b="1" dirty="0"/>
              <a:t>disclosure note </a:t>
            </a:r>
            <a:r>
              <a:rPr lang="en-IN" dirty="0"/>
              <a:t>would describe the nature of the error, but there would be no impact on net income, income from continuing operations, and earnings per share to report.</a:t>
            </a:r>
            <a:endParaRPr lang="en-US" dirty="0"/>
          </a:p>
        </p:txBody>
      </p:sp>
    </p:spTree>
    <p:extLst>
      <p:ext uri="{BB962C8B-B14F-4D97-AF65-F5344CB8AC3E}">
        <p14:creationId xmlns:p14="http://schemas.microsoft.com/office/powerpoint/2010/main" val="2107887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654268" y="443301"/>
            <a:ext cx="8369300" cy="1217066"/>
          </a:xfrm>
        </p:spPr>
        <p:txBody>
          <a:bodyPr>
            <a:noAutofit/>
          </a:bodyPr>
          <a:lstStyle/>
          <a:p>
            <a:r>
              <a:rPr lang="en-IN" dirty="0"/>
              <a:t>Error Affecting a Prior Year’s Net Income (1 of 2)</a:t>
            </a:r>
            <a:endParaRPr lang="en-US" dirty="0"/>
          </a:p>
        </p:txBody>
      </p:sp>
      <p:sp>
        <p:nvSpPr>
          <p:cNvPr id="2" name="Content Placeholder 1"/>
          <p:cNvSpPr>
            <a:spLocks noGrp="1"/>
          </p:cNvSpPr>
          <p:nvPr>
            <p:ph sz="quarter" idx="10"/>
          </p:nvPr>
        </p:nvSpPr>
        <p:spPr>
          <a:xfrm>
            <a:off x="779960" y="1778281"/>
            <a:ext cx="8159093" cy="4417559"/>
          </a:xfrm>
        </p:spPr>
        <p:txBody>
          <a:bodyPr/>
          <a:lstStyle/>
          <a:p>
            <a:r>
              <a:rPr lang="en-IN" dirty="0"/>
              <a:t>Most errors affect net income</a:t>
            </a:r>
          </a:p>
          <a:p>
            <a:pPr marL="803275" lvl="1" indent="-346075">
              <a:buFont typeface="Lucida Grande"/>
              <a:buChar char="–"/>
            </a:pPr>
            <a:r>
              <a:rPr lang="en-IN" dirty="0"/>
              <a:t>When they do, they affect the balance sheet as well</a:t>
            </a:r>
          </a:p>
          <a:p>
            <a:r>
              <a:rPr lang="en-IN" dirty="0"/>
              <a:t>Both statements must be </a:t>
            </a:r>
            <a:r>
              <a:rPr lang="en-IN" b="1" dirty="0"/>
              <a:t>retrospectively restated</a:t>
            </a:r>
            <a:endParaRPr lang="en-US" b="1" dirty="0"/>
          </a:p>
          <a:p>
            <a:r>
              <a:rPr lang="en-IN" dirty="0"/>
              <a:t>The </a:t>
            </a:r>
            <a:r>
              <a:rPr lang="en-IN" b="1" dirty="0"/>
              <a:t>statement of cash flows </a:t>
            </a:r>
            <a:r>
              <a:rPr lang="en-IN" dirty="0"/>
              <a:t>sometimes is affected, too</a:t>
            </a:r>
          </a:p>
          <a:p>
            <a:pPr>
              <a:buClr>
                <a:schemeClr val="tx1"/>
              </a:buClr>
            </a:pPr>
            <a:r>
              <a:rPr lang="en-IN" b="1" dirty="0"/>
              <a:t>Incorrect account balances </a:t>
            </a:r>
            <a:r>
              <a:rPr lang="en-IN" dirty="0"/>
              <a:t>must be corrected</a:t>
            </a:r>
          </a:p>
        </p:txBody>
      </p:sp>
    </p:spTree>
    <p:extLst>
      <p:ext uri="{BB962C8B-B14F-4D97-AF65-F5344CB8AC3E}">
        <p14:creationId xmlns:p14="http://schemas.microsoft.com/office/powerpoint/2010/main" val="4253836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654268" y="382448"/>
            <a:ext cx="8369300" cy="1338773"/>
          </a:xfrm>
        </p:spPr>
        <p:txBody>
          <a:bodyPr>
            <a:noAutofit/>
          </a:bodyPr>
          <a:lstStyle/>
          <a:p>
            <a:r>
              <a:rPr lang="en-IN" dirty="0"/>
              <a:t>Error Affecting a Prior Year’s Net Income (2 of 2)</a:t>
            </a:r>
            <a:endParaRPr lang="en-US" dirty="0"/>
          </a:p>
        </p:txBody>
      </p:sp>
      <p:sp>
        <p:nvSpPr>
          <p:cNvPr id="2" name="Content Placeholder 1"/>
          <p:cNvSpPr>
            <a:spLocks noGrp="1"/>
          </p:cNvSpPr>
          <p:nvPr>
            <p:ph sz="quarter" idx="10"/>
          </p:nvPr>
        </p:nvSpPr>
        <p:spPr>
          <a:xfrm>
            <a:off x="898642" y="1954927"/>
            <a:ext cx="8008890" cy="4461642"/>
          </a:xfrm>
        </p:spPr>
        <p:txBody>
          <a:bodyPr/>
          <a:lstStyle/>
          <a:p>
            <a:pPr marL="346075" lvl="1" indent="-346075">
              <a:buFont typeface="Arial" panose="020B0604020202020204" pitchFamily="34" charset="0"/>
              <a:buChar char="•"/>
            </a:pPr>
            <a:r>
              <a:rPr lang="en-IN" sz="2600" b="1" dirty="0"/>
              <a:t>Income taxes </a:t>
            </a:r>
            <a:r>
              <a:rPr lang="en-IN" sz="2600" dirty="0"/>
              <a:t>often are affected by income errors</a:t>
            </a:r>
          </a:p>
          <a:p>
            <a:pPr marL="803275" lvl="1" indent="-346075">
              <a:buFont typeface="Lucida Grande"/>
              <a:buChar char="–"/>
            </a:pPr>
            <a:r>
              <a:rPr lang="en-IN" dirty="0"/>
              <a:t>Amended tax returns are prepared:</a:t>
            </a:r>
          </a:p>
          <a:p>
            <a:pPr lvl="2"/>
            <a:r>
              <a:rPr lang="en-IN" dirty="0"/>
              <a:t>Either to pay additional taxes; or</a:t>
            </a:r>
          </a:p>
          <a:p>
            <a:pPr lvl="2"/>
            <a:r>
              <a:rPr lang="en-IN" dirty="0"/>
              <a:t>To claim a tax refund for taxes overpaid </a:t>
            </a:r>
          </a:p>
        </p:txBody>
      </p:sp>
    </p:spTree>
    <p:extLst>
      <p:ext uri="{BB962C8B-B14F-4D97-AF65-F5344CB8AC3E}">
        <p14:creationId xmlns:p14="http://schemas.microsoft.com/office/powerpoint/2010/main" val="23224047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36026" y="354552"/>
            <a:ext cx="8371490" cy="1647666"/>
          </a:xfrm>
        </p:spPr>
        <p:txBody>
          <a:bodyPr>
            <a:noAutofit/>
          </a:bodyPr>
          <a:lstStyle/>
          <a:p>
            <a:r>
              <a:rPr lang="en-IN" dirty="0"/>
              <a:t>Error Affecting Net Income—Recording an Asset as an Expense (1 of 6)</a:t>
            </a:r>
            <a:endParaRPr lang="en-US" dirty="0"/>
          </a:p>
        </p:txBody>
      </p:sp>
      <p:sp>
        <p:nvSpPr>
          <p:cNvPr id="2" name="Content Placeholder 1"/>
          <p:cNvSpPr>
            <a:spLocks noGrp="1"/>
          </p:cNvSpPr>
          <p:nvPr>
            <p:ph sz="quarter" idx="10"/>
          </p:nvPr>
        </p:nvSpPr>
        <p:spPr>
          <a:xfrm>
            <a:off x="804041" y="2191408"/>
            <a:ext cx="7930055" cy="4272455"/>
          </a:xfrm>
        </p:spPr>
        <p:txBody>
          <a:bodyPr/>
          <a:lstStyle/>
          <a:p>
            <a:r>
              <a:rPr lang="en-IN" dirty="0"/>
              <a:t>In 2018, internal auditors discovered that Seidman Distribution, Inc., had </a:t>
            </a:r>
            <a:r>
              <a:rPr lang="en-IN" b="1" dirty="0"/>
              <a:t>debited an expense account </a:t>
            </a:r>
            <a:r>
              <a:rPr lang="en-IN" dirty="0"/>
              <a:t>for the $7 million cost of sorting equipment purchased at the beginning of 2016. The equipment’s useful life was expected to be five years with no residual value. Straight-line depreciation is used by Seidman.</a:t>
            </a:r>
            <a:endParaRPr lang="en-US" dirty="0"/>
          </a:p>
        </p:txBody>
      </p:sp>
    </p:spTree>
    <p:extLst>
      <p:ext uri="{BB962C8B-B14F-4D97-AF65-F5344CB8AC3E}">
        <p14:creationId xmlns:p14="http://schemas.microsoft.com/office/powerpoint/2010/main" val="25586359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75435" y="358822"/>
            <a:ext cx="8347841" cy="1678712"/>
          </a:xfrm>
        </p:spPr>
        <p:txBody>
          <a:bodyPr>
            <a:noAutofit/>
          </a:bodyPr>
          <a:lstStyle/>
          <a:p>
            <a:r>
              <a:rPr lang="en-IN" dirty="0"/>
              <a:t>Error Affecting Net Income—Recording an Asset as an Expense (2 of 6)</a:t>
            </a:r>
            <a:endParaRPr lang="en-US" dirty="0"/>
          </a:p>
        </p:txBody>
      </p:sp>
      <p:sp>
        <p:nvSpPr>
          <p:cNvPr id="2" name="Content Placeholder 1"/>
          <p:cNvSpPr>
            <a:spLocks noGrp="1"/>
          </p:cNvSpPr>
          <p:nvPr>
            <p:ph sz="quarter" idx="12"/>
          </p:nvPr>
        </p:nvSpPr>
        <p:spPr>
          <a:xfrm>
            <a:off x="753238" y="2183526"/>
            <a:ext cx="8091215" cy="1647496"/>
          </a:xfrm>
        </p:spPr>
        <p:txBody>
          <a:bodyPr/>
          <a:lstStyle/>
          <a:p>
            <a:pPr marL="0" indent="0">
              <a:buNone/>
            </a:pPr>
            <a:r>
              <a:rPr lang="en-US" sz="2400" dirty="0"/>
              <a:t>Depreciation understated by $2.8M</a:t>
            </a:r>
          </a:p>
          <a:p>
            <a:pPr marL="0" indent="0">
              <a:buNone/>
            </a:pPr>
            <a:r>
              <a:rPr lang="en-US" sz="2400" dirty="0"/>
              <a:t>Total expenses were overstated by $7M − 2.8M = $4.2M; so net income (&amp; RE)  was overstated by $4.2M</a:t>
            </a:r>
          </a:p>
        </p:txBody>
      </p:sp>
      <p:pic>
        <p:nvPicPr>
          <p:cNvPr id="6146" name="Picture 2" descr="Analysis: Values in millions.&#10;&#10;What would have been recorded is:&#10;2016 equipment is debited 7 and cash is credited 7.&#10;2016 expense is debited 1.4 and accumulated depreciation is credited 1.4.&#10;2017 expense is debited 1.5 and accumulated depreciation is credited 1.4.&#10;&#10;Incorrect (as recorded)&#10;2016 expense is debited 7 and cash is credited 7. The other two entries are omit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400" y="3738652"/>
            <a:ext cx="6807966" cy="2675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7635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591204" y="490278"/>
            <a:ext cx="8316312" cy="1633488"/>
          </a:xfrm>
        </p:spPr>
        <p:txBody>
          <a:bodyPr>
            <a:noAutofit/>
          </a:bodyPr>
          <a:lstStyle/>
          <a:p>
            <a:r>
              <a:rPr lang="en-US" dirty="0">
                <a:ea typeface="Adobe Fan Heiti Std B"/>
                <a:cs typeface="Adobe Fan Heiti Std B"/>
              </a:rPr>
              <a:t>Decision Makers’ Perspective—Motivation for Accounting Choices (1 of 3)</a:t>
            </a:r>
            <a:endParaRPr lang="en-US" dirty="0"/>
          </a:p>
        </p:txBody>
      </p:sp>
      <p:sp>
        <p:nvSpPr>
          <p:cNvPr id="9" name="Content Placeholder 8"/>
          <p:cNvSpPr>
            <a:spLocks noGrp="1"/>
          </p:cNvSpPr>
          <p:nvPr>
            <p:ph sz="quarter" idx="10"/>
          </p:nvPr>
        </p:nvSpPr>
        <p:spPr>
          <a:xfrm>
            <a:off x="662017" y="2197441"/>
            <a:ext cx="8261267" cy="4234894"/>
          </a:xfrm>
        </p:spPr>
        <p:txBody>
          <a:bodyPr/>
          <a:lstStyle/>
          <a:p>
            <a:r>
              <a:rPr lang="en-IN" dirty="0"/>
              <a:t>Effect of choices on </a:t>
            </a:r>
            <a:r>
              <a:rPr lang="en-IN" b="1" dirty="0"/>
              <a:t>management compensation</a:t>
            </a:r>
            <a:r>
              <a:rPr lang="en-IN" dirty="0"/>
              <a:t>, on existing </a:t>
            </a:r>
            <a:r>
              <a:rPr lang="en-IN" b="1" dirty="0"/>
              <a:t>debt agreements</a:t>
            </a:r>
            <a:r>
              <a:rPr lang="en-IN" dirty="0"/>
              <a:t>, and on </a:t>
            </a:r>
            <a:r>
              <a:rPr lang="en-IN" b="1" dirty="0"/>
              <a:t>union</a:t>
            </a:r>
            <a:r>
              <a:rPr lang="en-IN" dirty="0"/>
              <a:t> </a:t>
            </a:r>
            <a:r>
              <a:rPr lang="en-IN" b="1" dirty="0"/>
              <a:t>negotiations</a:t>
            </a:r>
            <a:r>
              <a:rPr lang="en-IN" dirty="0"/>
              <a:t> each can affect management’s selection of accounting methods</a:t>
            </a:r>
          </a:p>
          <a:p>
            <a:r>
              <a:rPr lang="en-IN" dirty="0"/>
              <a:t>Financial analysts must be aware that </a:t>
            </a:r>
            <a:r>
              <a:rPr lang="en-IN" b="1" dirty="0"/>
              <a:t>different accounting methods</a:t>
            </a:r>
            <a:r>
              <a:rPr lang="en-IN" dirty="0"/>
              <a:t> used by different firms and by the same firm in different years complicate comparisons</a:t>
            </a:r>
          </a:p>
        </p:txBody>
      </p:sp>
    </p:spTree>
    <p:extLst>
      <p:ext uri="{BB962C8B-B14F-4D97-AF65-F5344CB8AC3E}">
        <p14:creationId xmlns:p14="http://schemas.microsoft.com/office/powerpoint/2010/main" val="2530995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496608" y="351336"/>
            <a:ext cx="8458200" cy="1583331"/>
          </a:xfrm>
        </p:spPr>
        <p:txBody>
          <a:bodyPr>
            <a:noAutofit/>
          </a:bodyPr>
          <a:lstStyle/>
          <a:p>
            <a:r>
              <a:rPr lang="en-IN" dirty="0"/>
              <a:t>Error Affecting Net Income—Recording an Asset as an Expense (3 of 6)</a:t>
            </a:r>
            <a:endParaRPr lang="en-US" dirty="0"/>
          </a:p>
        </p:txBody>
      </p:sp>
      <p:pic>
        <p:nvPicPr>
          <p:cNvPr id="17" name="Picture 2" descr="Journal entry debiting to correct incorrect ccounts.&#10;Equipment is debited 7 million, accumulated depreciation is credited 2.8 million and retained earnings is credited 4.2 million."/>
          <p:cNvPicPr>
            <a:picLocks noGrp="1" noChangeAspect="1" noChangeArrowheads="1"/>
          </p:cNvPicPr>
          <p:nvPr>
            <p:ph sz="quarter" idx="10"/>
          </p:nvPr>
        </p:nvPicPr>
        <p:blipFill>
          <a:blip r:embed="rId3" cstate="print">
            <a:extLst>
              <a:ext uri="{28A0092B-C50C-407E-A947-70E740481C1C}">
                <a14:useLocalDpi xmlns:a14="http://schemas.microsoft.com/office/drawing/2010/main" val="0"/>
              </a:ext>
            </a:extLst>
          </a:blip>
          <a:stretch>
            <a:fillRect/>
          </a:stretch>
        </p:blipFill>
        <p:spPr bwMode="auto">
          <a:xfrm>
            <a:off x="1880778" y="1545021"/>
            <a:ext cx="5841862" cy="2081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p:cNvSpPr>
            <a:spLocks noGrp="1"/>
          </p:cNvSpPr>
          <p:nvPr>
            <p:ph sz="quarter" idx="10"/>
          </p:nvPr>
        </p:nvSpPr>
        <p:spPr>
          <a:xfrm>
            <a:off x="677912" y="3720661"/>
            <a:ext cx="8198070" cy="2837794"/>
          </a:xfrm>
        </p:spPr>
        <p:txBody>
          <a:bodyPr/>
          <a:lstStyle/>
          <a:p>
            <a:pPr marL="1371600" indent="-1371600">
              <a:buNone/>
            </a:pPr>
            <a:r>
              <a:rPr lang="en-IN" sz="2200" b="1" dirty="0"/>
              <a:t>Step 2</a:t>
            </a:r>
            <a:r>
              <a:rPr lang="en-IN" sz="2200" dirty="0"/>
              <a:t>: The 2016 and 2017 financial statements that were incorrect as a result of the error are retrospectively restated to report the equipment acquired and to reflect the correct amount of depreciation expense and accumulated depreciation, assuming both statements are reported again for comparative purposes in the 2018 annual report.</a:t>
            </a:r>
            <a:endParaRPr lang="en-US" sz="2200" dirty="0"/>
          </a:p>
        </p:txBody>
      </p:sp>
    </p:spTree>
    <p:extLst>
      <p:ext uri="{BB962C8B-B14F-4D97-AF65-F5344CB8AC3E}">
        <p14:creationId xmlns:p14="http://schemas.microsoft.com/office/powerpoint/2010/main" val="4517215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551786" y="313181"/>
            <a:ext cx="8355723" cy="1736336"/>
          </a:xfrm>
        </p:spPr>
        <p:txBody>
          <a:bodyPr>
            <a:noAutofit/>
          </a:bodyPr>
          <a:lstStyle/>
          <a:p>
            <a:r>
              <a:rPr lang="en-IN" dirty="0"/>
              <a:t>Error Affecting Net Income—Recording an Asset as an Expense</a:t>
            </a:r>
            <a:r>
              <a:rPr lang="en-IN" sz="3200" dirty="0"/>
              <a:t> </a:t>
            </a:r>
            <a:r>
              <a:rPr lang="en-IN" dirty="0"/>
              <a:t>(4 of 6)</a:t>
            </a:r>
            <a:endParaRPr lang="en-US" dirty="0"/>
          </a:p>
        </p:txBody>
      </p:sp>
      <p:sp>
        <p:nvSpPr>
          <p:cNvPr id="4" name="Content Placeholder 3"/>
          <p:cNvSpPr>
            <a:spLocks noGrp="1"/>
          </p:cNvSpPr>
          <p:nvPr>
            <p:ph sz="quarter" idx="10"/>
          </p:nvPr>
        </p:nvSpPr>
        <p:spPr>
          <a:xfrm>
            <a:off x="804042" y="2049517"/>
            <a:ext cx="7945824" cy="4398582"/>
          </a:xfrm>
        </p:spPr>
        <p:txBody>
          <a:bodyPr/>
          <a:lstStyle/>
          <a:p>
            <a:pPr marL="0" indent="0">
              <a:buNone/>
            </a:pPr>
            <a:r>
              <a:rPr lang="en-IN" sz="2400" b="1" dirty="0"/>
              <a:t>Step 3</a:t>
            </a:r>
          </a:p>
          <a:p>
            <a:pPr marL="1260475" indent="-1260475">
              <a:buNone/>
            </a:pPr>
            <a:r>
              <a:rPr lang="en-IN" sz="2400" b="1" dirty="0"/>
              <a:t>2018:</a:t>
            </a:r>
            <a:r>
              <a:rPr lang="en-US" sz="2400" dirty="0"/>
              <a:t> 2018 beginning retained earnings balance </a:t>
            </a:r>
          </a:p>
          <a:p>
            <a:pPr marL="1260475" indent="-346075"/>
            <a:r>
              <a:rPr lang="en-US" sz="2400" dirty="0"/>
              <a:t>Prior period adjustment</a:t>
            </a:r>
          </a:p>
          <a:p>
            <a:pPr marL="1717675" lvl="1" indent="-346075"/>
            <a:r>
              <a:rPr lang="en-IN" sz="2200" dirty="0"/>
              <a:t>$7 million − 2.8 million</a:t>
            </a:r>
            <a:r>
              <a:rPr lang="en-US" sz="2200" dirty="0"/>
              <a:t> </a:t>
            </a:r>
          </a:p>
          <a:p>
            <a:pPr marL="2178050" lvl="2"/>
            <a:r>
              <a:rPr lang="en-US" sz="2000" dirty="0"/>
              <a:t>$4.2 million </a:t>
            </a:r>
          </a:p>
          <a:p>
            <a:pPr marL="1260475" indent="-1260475">
              <a:buNone/>
            </a:pPr>
            <a:r>
              <a:rPr lang="en-IN" sz="2400" b="1" dirty="0"/>
              <a:t>2017: </a:t>
            </a:r>
            <a:r>
              <a:rPr lang="en-US" sz="2400" dirty="0"/>
              <a:t>2017 beginning retained earnings balance </a:t>
            </a:r>
          </a:p>
          <a:p>
            <a:pPr marL="1260475" indent="-346075"/>
            <a:r>
              <a:rPr lang="en-US" sz="2400" dirty="0"/>
              <a:t>Prior period adjustment</a:t>
            </a:r>
          </a:p>
          <a:p>
            <a:pPr marL="1717675" lvl="1" indent="-346075"/>
            <a:r>
              <a:rPr lang="en-US" sz="2200" dirty="0"/>
              <a:t>$5.6 million </a:t>
            </a:r>
          </a:p>
          <a:p>
            <a:pPr marL="2178050" lvl="2"/>
            <a:r>
              <a:rPr lang="en-IN" sz="2000" dirty="0"/>
              <a:t>$7 million − 1.4 million </a:t>
            </a:r>
            <a:endParaRPr lang="en-US" sz="2800" dirty="0"/>
          </a:p>
        </p:txBody>
      </p:sp>
    </p:spTree>
    <p:extLst>
      <p:ext uri="{BB962C8B-B14F-4D97-AF65-F5344CB8AC3E}">
        <p14:creationId xmlns:p14="http://schemas.microsoft.com/office/powerpoint/2010/main" val="4626388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5" name="Title 4"/>
          <p:cNvSpPr>
            <a:spLocks noGrp="1"/>
          </p:cNvSpPr>
          <p:nvPr>
            <p:ph type="title"/>
          </p:nvPr>
        </p:nvSpPr>
        <p:spPr>
          <a:xfrm>
            <a:off x="496608" y="442581"/>
            <a:ext cx="8458200" cy="1480808"/>
          </a:xfrm>
        </p:spPr>
        <p:txBody>
          <a:bodyPr>
            <a:noAutofit/>
          </a:bodyPr>
          <a:lstStyle/>
          <a:p>
            <a:r>
              <a:rPr lang="en-IN" dirty="0"/>
              <a:t>Error Affecting Net Income—Recording an Asset as an Expense (5 of 6)</a:t>
            </a:r>
            <a:endParaRPr lang="en-US" dirty="0"/>
          </a:p>
        </p:txBody>
      </p:sp>
      <p:sp>
        <p:nvSpPr>
          <p:cNvPr id="2" name="Content Placeholder 1"/>
          <p:cNvSpPr>
            <a:spLocks noGrp="1"/>
          </p:cNvSpPr>
          <p:nvPr>
            <p:ph sz="quarter" idx="10"/>
          </p:nvPr>
        </p:nvSpPr>
        <p:spPr>
          <a:xfrm>
            <a:off x="772513" y="2017986"/>
            <a:ext cx="8261130" cy="4493173"/>
          </a:xfrm>
        </p:spPr>
        <p:txBody>
          <a:bodyPr/>
          <a:lstStyle/>
          <a:p>
            <a:pPr marL="0" indent="0">
              <a:buNone/>
            </a:pPr>
            <a:r>
              <a:rPr lang="en-IN" sz="2400" b="1" dirty="0"/>
              <a:t>2016: </a:t>
            </a:r>
            <a:r>
              <a:rPr lang="en-IN" sz="2400" dirty="0"/>
              <a:t>No adjustment would be necessary for that period because the error didn’t occur until after the beginning of 2016.</a:t>
            </a:r>
            <a:endParaRPr lang="en-IN" sz="2400" b="1" dirty="0"/>
          </a:p>
          <a:p>
            <a:pPr marL="0" indent="0">
              <a:buNone/>
            </a:pPr>
            <a:r>
              <a:rPr lang="en-IN" sz="2400" b="1" dirty="0"/>
              <a:t>Step 4</a:t>
            </a:r>
            <a:br>
              <a:rPr lang="en-IN" sz="2400" dirty="0"/>
            </a:br>
            <a:r>
              <a:rPr lang="en-IN" sz="2400" dirty="0"/>
              <a:t>Also, a </a:t>
            </a:r>
            <a:r>
              <a:rPr lang="en-IN" sz="2400" b="1" dirty="0"/>
              <a:t>disclosure note </a:t>
            </a:r>
            <a:r>
              <a:rPr lang="en-IN" sz="2400" dirty="0"/>
              <a:t>accompanying Seidman’s 2018 financial statements should describe the </a:t>
            </a:r>
            <a:r>
              <a:rPr lang="en-IN" sz="2400" b="1" dirty="0"/>
              <a:t>nature of the error </a:t>
            </a:r>
            <a:r>
              <a:rPr lang="en-IN" sz="2400" dirty="0"/>
              <a:t>and the impact of its correction on each year’s </a:t>
            </a:r>
            <a:r>
              <a:rPr lang="en-IN" sz="2400" b="1" dirty="0"/>
              <a:t>net income </a:t>
            </a:r>
            <a:r>
              <a:rPr lang="en-IN" sz="2400" dirty="0"/>
              <a:t>(understated by $5.6 million in 2016 and overstated by $1.4 million in 2017), </a:t>
            </a:r>
            <a:r>
              <a:rPr lang="en-IN" sz="2400" b="1" dirty="0"/>
              <a:t>income from continuing operations</a:t>
            </a:r>
            <a:r>
              <a:rPr lang="en-IN" sz="2400" dirty="0"/>
              <a:t> (same as net income), and </a:t>
            </a:r>
            <a:r>
              <a:rPr lang="en-IN" sz="2400" b="1" dirty="0"/>
              <a:t>earnings per share</a:t>
            </a:r>
            <a:r>
              <a:rPr lang="en-IN" sz="2400" dirty="0"/>
              <a:t>.</a:t>
            </a:r>
            <a:endParaRPr lang="en-US" sz="2400" dirty="0"/>
          </a:p>
        </p:txBody>
      </p:sp>
    </p:spTree>
    <p:extLst>
      <p:ext uri="{BB962C8B-B14F-4D97-AF65-F5344CB8AC3E}">
        <p14:creationId xmlns:p14="http://schemas.microsoft.com/office/powerpoint/2010/main" val="14276892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1"/>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543906" y="380590"/>
            <a:ext cx="8600094" cy="1589454"/>
          </a:xfrm>
        </p:spPr>
        <p:txBody>
          <a:bodyPr>
            <a:noAutofit/>
          </a:bodyPr>
          <a:lstStyle/>
          <a:p>
            <a:r>
              <a:rPr lang="en-IN" dirty="0"/>
              <a:t>Error Affecting Net Income—Recording an Asset as an Expense (6</a:t>
            </a:r>
            <a:r>
              <a:rPr lang="en-IN" baseline="0" dirty="0"/>
              <a:t> of 6</a:t>
            </a:r>
            <a:r>
              <a:rPr lang="en-IN" dirty="0"/>
              <a:t>)</a:t>
            </a:r>
            <a:endParaRPr lang="en-US" dirty="0"/>
          </a:p>
        </p:txBody>
      </p:sp>
      <p:sp>
        <p:nvSpPr>
          <p:cNvPr id="5" name="Content Placeholder 4"/>
          <p:cNvSpPr>
            <a:spLocks noGrp="1"/>
          </p:cNvSpPr>
          <p:nvPr>
            <p:ph sz="quarter" idx="10"/>
          </p:nvPr>
        </p:nvSpPr>
        <p:spPr>
          <a:xfrm>
            <a:off x="930165" y="2222938"/>
            <a:ext cx="7930055" cy="4193628"/>
          </a:xfrm>
        </p:spPr>
        <p:txBody>
          <a:bodyPr/>
          <a:lstStyle/>
          <a:p>
            <a:r>
              <a:rPr lang="en-IN" dirty="0">
                <a:solidFill>
                  <a:sysClr val="windowText" lastClr="000000"/>
                </a:solidFill>
              </a:rPr>
              <a:t>The effect of most errors is different</a:t>
            </a:r>
          </a:p>
          <a:p>
            <a:pPr lvl="1"/>
            <a:r>
              <a:rPr lang="en-IN" dirty="0"/>
              <a:t>Depending on </a:t>
            </a:r>
            <a:r>
              <a:rPr lang="en-IN" b="1" dirty="0"/>
              <a:t>when</a:t>
            </a:r>
            <a:r>
              <a:rPr lang="en-IN" dirty="0"/>
              <a:t> the error is discovered</a:t>
            </a:r>
          </a:p>
          <a:p>
            <a:pPr marL="346075" lvl="1" indent="-346075">
              <a:buFont typeface="Arial" panose="020B0604020202020204" pitchFamily="34" charset="0"/>
              <a:buChar char="•"/>
            </a:pPr>
            <a:r>
              <a:rPr lang="en-IN" sz="2600" dirty="0">
                <a:solidFill>
                  <a:sysClr val="windowText" lastClr="000000"/>
                </a:solidFill>
              </a:rPr>
              <a:t>If the error in our illustration is not discovered until 2021 or after</a:t>
            </a:r>
            <a:endParaRPr lang="en-US" sz="2600" dirty="0">
              <a:solidFill>
                <a:sysClr val="windowText" lastClr="000000"/>
              </a:solidFill>
            </a:endParaRPr>
          </a:p>
          <a:p>
            <a:pPr lvl="1"/>
            <a:r>
              <a:rPr lang="en-IN" dirty="0">
                <a:solidFill>
                  <a:sysClr val="windowText" lastClr="000000"/>
                </a:solidFill>
              </a:rPr>
              <a:t>No correcting entry at all would be needed</a:t>
            </a:r>
          </a:p>
          <a:p>
            <a:pPr marL="346075" lvl="1" indent="-346075">
              <a:buFont typeface="Arial" panose="020B0604020202020204" pitchFamily="34" charset="0"/>
              <a:buChar char="•"/>
            </a:pPr>
            <a:r>
              <a:rPr lang="en-IN" dirty="0"/>
              <a:t>Most errors </a:t>
            </a:r>
            <a:r>
              <a:rPr lang="en-IN" b="1" dirty="0"/>
              <a:t>eventually self-correct</a:t>
            </a:r>
          </a:p>
          <a:p>
            <a:pPr marL="346075" lvl="1" indent="-346075">
              <a:buFont typeface="Arial" panose="020B0604020202020204" pitchFamily="34" charset="0"/>
              <a:buChar char="•"/>
            </a:pPr>
            <a:r>
              <a:rPr lang="en-IN" dirty="0"/>
              <a:t>Even errors that eventually correct themselves cause financial statements to be misstated in the meantime</a:t>
            </a:r>
          </a:p>
        </p:txBody>
      </p:sp>
    </p:spTree>
    <p:extLst>
      <p:ext uri="{BB962C8B-B14F-4D97-AF65-F5344CB8AC3E}">
        <p14:creationId xmlns:p14="http://schemas.microsoft.com/office/powerpoint/2010/main" val="358939600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1"/>
          <p:cNvSpPr>
            <a:spLocks noGrp="1"/>
          </p:cNvSpPr>
          <p:nvPr>
            <p:ph type="body" sz="quarter" idx="13"/>
          </p:nvPr>
        </p:nvSpPr>
        <p:spPr>
          <a:xfrm>
            <a:off x="4571622" y="-3175"/>
            <a:ext cx="4572378" cy="384175"/>
          </a:xfrm>
        </p:spPr>
        <p:txBody>
          <a:bodyPr/>
          <a:lstStyle/>
          <a:p>
            <a:pPr marL="0" indent="0">
              <a:buNone/>
            </a:pPr>
            <a:r>
              <a:rPr lang="en-US" dirty="0"/>
              <a:t>Learning Objective 20-6</a:t>
            </a:r>
          </a:p>
        </p:txBody>
      </p:sp>
      <p:sp>
        <p:nvSpPr>
          <p:cNvPr id="3" name="Title 2"/>
          <p:cNvSpPr>
            <a:spLocks noGrp="1"/>
          </p:cNvSpPr>
          <p:nvPr>
            <p:ph type="title"/>
          </p:nvPr>
        </p:nvSpPr>
        <p:spPr>
          <a:xfrm>
            <a:off x="567558" y="395347"/>
            <a:ext cx="8560675" cy="802834"/>
          </a:xfrm>
        </p:spPr>
        <p:txBody>
          <a:bodyPr/>
          <a:lstStyle/>
          <a:p>
            <a:r>
              <a:rPr lang="en-US" altLang="en-US" dirty="0"/>
              <a:t>Concept Check: Errors (1 of 2)</a:t>
            </a:r>
            <a:endParaRPr lang="en-US" dirty="0"/>
          </a:p>
        </p:txBody>
      </p:sp>
      <p:sp>
        <p:nvSpPr>
          <p:cNvPr id="5" name="Content Placeholder 4"/>
          <p:cNvSpPr>
            <a:spLocks noGrp="1"/>
          </p:cNvSpPr>
          <p:nvPr>
            <p:ph sz="quarter" idx="11"/>
          </p:nvPr>
        </p:nvSpPr>
        <p:spPr>
          <a:xfrm>
            <a:off x="819812" y="1308541"/>
            <a:ext cx="7772392" cy="5202619"/>
          </a:xfrm>
        </p:spPr>
        <p:txBody>
          <a:bodyPr/>
          <a:lstStyle/>
          <a:p>
            <a:pPr marL="0" indent="0">
              <a:spcAft>
                <a:spcPts val="1200"/>
              </a:spcAft>
              <a:buNone/>
            </a:pPr>
            <a:r>
              <a:rPr lang="en-US" dirty="0"/>
              <a:t>Which of the following is </a:t>
            </a:r>
            <a:r>
              <a:rPr lang="en-US" b="1" dirty="0"/>
              <a:t>not</a:t>
            </a:r>
            <a:r>
              <a:rPr lang="en-US" dirty="0"/>
              <a:t> true regarding the correction of an error?</a:t>
            </a:r>
          </a:p>
          <a:p>
            <a:pPr marL="457200" indent="-457200">
              <a:buFont typeface="+mj-lt"/>
              <a:buAutoNum type="alphaLcPeriod"/>
            </a:pPr>
            <a:r>
              <a:rPr lang="en-US" dirty="0"/>
              <a:t>A journal entry is made to correct any account balances that are incorrect as a result of the error</a:t>
            </a:r>
          </a:p>
          <a:p>
            <a:pPr marL="457200" indent="-457200">
              <a:buFont typeface="+mj-lt"/>
              <a:buAutoNum type="alphaLcPeriod"/>
            </a:pPr>
            <a:r>
              <a:rPr lang="en-US" dirty="0"/>
              <a:t>Prior years’ financial statements are restated to reflect the correction of the error (if the error affected those statements)</a:t>
            </a:r>
          </a:p>
          <a:p>
            <a:pPr marL="457200" indent="-457200">
              <a:buFont typeface="+mj-lt"/>
              <a:buAutoNum type="alphaLcPeriod"/>
            </a:pPr>
            <a:r>
              <a:rPr lang="en-US" b="1" dirty="0"/>
              <a:t>The correction is reported prospectively; previous financial statements are not revised</a:t>
            </a:r>
          </a:p>
        </p:txBody>
      </p:sp>
    </p:spTree>
    <p:extLst>
      <p:ext uri="{BB962C8B-B14F-4D97-AF65-F5344CB8AC3E}">
        <p14:creationId xmlns:p14="http://schemas.microsoft.com/office/powerpoint/2010/main" val="19463518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1"/>
          <p:cNvSpPr>
            <a:spLocks noGrp="1"/>
          </p:cNvSpPr>
          <p:nvPr>
            <p:ph type="body" sz="quarter" idx="13"/>
          </p:nvPr>
        </p:nvSpPr>
        <p:spPr>
          <a:xfrm>
            <a:off x="4571622" y="-3175"/>
            <a:ext cx="4572378" cy="384175"/>
          </a:xfrm>
        </p:spPr>
        <p:txBody>
          <a:bodyPr/>
          <a:lstStyle/>
          <a:p>
            <a:pPr marL="0" indent="0">
              <a:buNone/>
            </a:pPr>
            <a:r>
              <a:rPr lang="en-US" dirty="0"/>
              <a:t>Learning Objective 20-6</a:t>
            </a:r>
          </a:p>
        </p:txBody>
      </p:sp>
      <p:sp>
        <p:nvSpPr>
          <p:cNvPr id="3" name="Title 2"/>
          <p:cNvSpPr>
            <a:spLocks noGrp="1"/>
          </p:cNvSpPr>
          <p:nvPr>
            <p:ph type="title"/>
          </p:nvPr>
        </p:nvSpPr>
        <p:spPr>
          <a:xfrm>
            <a:off x="551793" y="331073"/>
            <a:ext cx="8592207" cy="930167"/>
          </a:xfrm>
        </p:spPr>
        <p:txBody>
          <a:bodyPr/>
          <a:lstStyle/>
          <a:p>
            <a:r>
              <a:rPr lang="en-US" altLang="en-US" dirty="0"/>
              <a:t>Concept Check: Errors (2 of 2)</a:t>
            </a:r>
            <a:endParaRPr lang="en-US" dirty="0"/>
          </a:p>
        </p:txBody>
      </p:sp>
      <p:sp>
        <p:nvSpPr>
          <p:cNvPr id="4" name="Content Placeholder 3"/>
          <p:cNvSpPr>
            <a:spLocks noGrp="1"/>
          </p:cNvSpPr>
          <p:nvPr>
            <p:ph sz="quarter" idx="10"/>
          </p:nvPr>
        </p:nvSpPr>
        <p:spPr>
          <a:xfrm>
            <a:off x="835570" y="1660634"/>
            <a:ext cx="7835462" cy="4645572"/>
          </a:xfrm>
        </p:spPr>
        <p:txBody>
          <a:bodyPr/>
          <a:lstStyle/>
          <a:p>
            <a:pPr marL="514350" indent="-514350">
              <a:buFont typeface="+mj-lt"/>
              <a:buAutoNum type="alphaLcPeriod" startAt="4"/>
            </a:pPr>
            <a:r>
              <a:rPr lang="en-US" dirty="0"/>
              <a:t>A disclosure note should describe the nature of the error and the impact of its correction on net income, income before extraordinary items, and earnings per share</a:t>
            </a:r>
          </a:p>
          <a:p>
            <a:pPr marL="0" indent="0">
              <a:buNone/>
            </a:pPr>
            <a:r>
              <a:rPr lang="en-US" dirty="0"/>
              <a:t>The correct answer is </a:t>
            </a:r>
            <a:r>
              <a:rPr lang="en-US" i="1" dirty="0"/>
              <a:t>c</a:t>
            </a:r>
            <a:r>
              <a:rPr lang="en-US" dirty="0"/>
              <a:t>. The effect of an error is reported as an </a:t>
            </a:r>
            <a:r>
              <a:rPr lang="en-US" b="1" dirty="0"/>
              <a:t>adjustment to beginning-of-period retained earnings </a:t>
            </a:r>
            <a:r>
              <a:rPr lang="en-US" dirty="0"/>
              <a:t>and prior years’ financial statements are restated.</a:t>
            </a:r>
          </a:p>
        </p:txBody>
      </p:sp>
    </p:spTree>
    <p:extLst>
      <p:ext uri="{BB962C8B-B14F-4D97-AF65-F5344CB8AC3E}">
        <p14:creationId xmlns:p14="http://schemas.microsoft.com/office/powerpoint/2010/main" val="14063230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1"/>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685800" y="305867"/>
            <a:ext cx="8001000" cy="1217066"/>
          </a:xfrm>
        </p:spPr>
        <p:txBody>
          <a:bodyPr>
            <a:noAutofit/>
          </a:bodyPr>
          <a:lstStyle/>
          <a:p>
            <a:r>
              <a:rPr lang="en-IN" dirty="0"/>
              <a:t>Error Affecting Net Income—Inventory Misstated (1 of 5)</a:t>
            </a:r>
            <a:endParaRPr lang="en-US" dirty="0"/>
          </a:p>
        </p:txBody>
      </p:sp>
      <p:sp>
        <p:nvSpPr>
          <p:cNvPr id="2" name="Content Placeholder 1"/>
          <p:cNvSpPr>
            <a:spLocks noGrp="1"/>
          </p:cNvSpPr>
          <p:nvPr>
            <p:ph sz="quarter" idx="10"/>
          </p:nvPr>
        </p:nvSpPr>
        <p:spPr>
          <a:xfrm>
            <a:off x="851335" y="1676399"/>
            <a:ext cx="8024655" cy="1681655"/>
          </a:xfrm>
        </p:spPr>
        <p:txBody>
          <a:bodyPr/>
          <a:lstStyle/>
          <a:p>
            <a:pPr marL="0" indent="0">
              <a:buNone/>
            </a:pPr>
            <a:r>
              <a:rPr lang="en-US" dirty="0"/>
              <a:t>In early 2018, Overseas Wholesale Supply discovered that $1 million of inventory had been inadvertently excluded from its 2016 ending inventory count.</a:t>
            </a:r>
          </a:p>
        </p:txBody>
      </p:sp>
      <p:pic>
        <p:nvPicPr>
          <p:cNvPr id="2050" name="Picture 2" descr="In early 2018, Overseas Wholesale Supply discovered that $1 million of inventory had been inadvertently excluded from its 2016 ending inventory count. &#10;Margin note: When analyzing inventory errors or other errors that affect cost of goods sold, you may find it helpful to visualize the determination of cost of goods sold, net income, and retained earnings.&#10;Analysis for 2016: Beginning inventory plus net purchases less ending inventory (understated) equals cost of goods sold (overstated). Revenues less cost of goods sold (overstated) less other expenses equals net income (understated), which equals retained earnings (understated).&#10;Analysis for 2017: An arrow from understated 2016 ending inventory points to understated beginning inventory plus net purchases less ending inventory equals cost of goods sold (understated). Revenues less cost of goods sold (understated) less other expenses equals net income (overstated), which equals retained earnings (corrected).&#10;Journal entry if error is discovered in 2017 (before closing): Inventory, debit of $1 million; Retained earnings, credit of $1 million. &#10;Margin note: Step 1&#10;If error is discovered in 2018 or later, no correcting entry is needed.&#10;Margin note: Step 2&#10;If the error is discovered in 2017, the 2016 financial statements that were incorrect as a result of the error are retrospectively restated to reflect the correct inventory amounts, cost of goods sold, and retained earnings when those statements are reported again for comparative purposes in the 2017 annual report. If the error is discovered in 2018, the 2017 financial statements also are retrospectively restated to reflect the correct inventory amounts and cost of goods sold (retained earnings would not require adjustment), even though no correcting entry would be needed at that point. &#10;Margin note: Step 3&#10;Because retained earnings is one of the accounts incorrect if the error is discovered in 2017, the correction to that account is reported as a prior period adjustment to the 2017 beginning retained earnings balance in Overseas’ statement of shareholders’ equity. Of course, no prior period adjustment is needed if the error isn’t discovered until 2019 or later. &#10;Margin note: Step 4&#10;Also, a disclosure note in Overseas’ annual report should describe the nature of the error and the impact of its correction on each year’s net income (understated by $1 million in 2016, overstated by $1 million in 2017), income from continuing operations (same as net income), and earnings per share.&#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6854" y="3472671"/>
            <a:ext cx="5572939" cy="2947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37822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504498" y="346838"/>
            <a:ext cx="8355724" cy="1135119"/>
          </a:xfrm>
        </p:spPr>
        <p:txBody>
          <a:bodyPr>
            <a:noAutofit/>
          </a:bodyPr>
          <a:lstStyle/>
          <a:p>
            <a:r>
              <a:rPr lang="en-IN" dirty="0"/>
              <a:t>Error Affecting Net Income—Inventory Misstated (2 of 5)</a:t>
            </a:r>
            <a:endParaRPr lang="en-US" dirty="0"/>
          </a:p>
        </p:txBody>
      </p:sp>
      <p:pic>
        <p:nvPicPr>
          <p:cNvPr id="3074" name="Picture 2" descr="Journal entry if error is discovered in 2017 before closing.&#10;Inventory is debited 1 million and retained earnings is credited 1 mill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2103" y="1992063"/>
            <a:ext cx="5248275"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sz="quarter" idx="12"/>
          </p:nvPr>
        </p:nvSpPr>
        <p:spPr>
          <a:xfrm>
            <a:off x="863599" y="4495150"/>
            <a:ext cx="7996621" cy="1927372"/>
          </a:xfrm>
        </p:spPr>
        <p:txBody>
          <a:bodyPr/>
          <a:lstStyle/>
          <a:p>
            <a:pPr marL="0" indent="0">
              <a:buNone/>
            </a:pPr>
            <a:r>
              <a:rPr lang="en-IN" b="1" dirty="0"/>
              <a:t>If Error Is Discovered in 2018 or Later:</a:t>
            </a:r>
            <a:endParaRPr lang="en-US" dirty="0"/>
          </a:p>
          <a:p>
            <a:pPr marL="0" indent="0">
              <a:buNone/>
            </a:pPr>
            <a:r>
              <a:rPr lang="en-IN" dirty="0"/>
              <a:t>No correcting entry needed</a:t>
            </a:r>
            <a:endParaRPr lang="en-US" dirty="0"/>
          </a:p>
        </p:txBody>
      </p:sp>
    </p:spTree>
    <p:extLst>
      <p:ext uri="{BB962C8B-B14F-4D97-AF65-F5344CB8AC3E}">
        <p14:creationId xmlns:p14="http://schemas.microsoft.com/office/powerpoint/2010/main" val="420043113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1"/>
          <p:cNvSpPr>
            <a:spLocks noGrp="1"/>
          </p:cNvSpPr>
          <p:nvPr>
            <p:ph type="body" sz="quarter" idx="13"/>
          </p:nvPr>
        </p:nvSpPr>
        <p:spPr>
          <a:xfrm>
            <a:off x="4572000" y="-3175"/>
            <a:ext cx="4572000" cy="366032"/>
          </a:xfrm>
        </p:spPr>
        <p:txBody>
          <a:bodyPr/>
          <a:lstStyle/>
          <a:p>
            <a:pPr marL="0" indent="0">
              <a:buNone/>
            </a:pPr>
            <a:r>
              <a:rPr lang="en-US" dirty="0"/>
              <a:t>Learning Objective 20-6</a:t>
            </a:r>
          </a:p>
        </p:txBody>
      </p:sp>
      <p:sp>
        <p:nvSpPr>
          <p:cNvPr id="8" name="Title 7"/>
          <p:cNvSpPr>
            <a:spLocks noGrp="1"/>
          </p:cNvSpPr>
          <p:nvPr>
            <p:ph type="title"/>
          </p:nvPr>
        </p:nvSpPr>
        <p:spPr>
          <a:xfrm>
            <a:off x="536028" y="369134"/>
            <a:ext cx="8308428" cy="1104876"/>
          </a:xfrm>
        </p:spPr>
        <p:txBody>
          <a:bodyPr>
            <a:noAutofit/>
          </a:bodyPr>
          <a:lstStyle/>
          <a:p>
            <a:r>
              <a:rPr lang="en-IN" dirty="0"/>
              <a:t>Error Affecting Net Income—Inventory Misstated (3 of 5)</a:t>
            </a:r>
            <a:endParaRPr lang="en-US" dirty="0"/>
          </a:p>
        </p:txBody>
      </p:sp>
      <p:sp>
        <p:nvSpPr>
          <p:cNvPr id="9" name="Content Placeholder 8"/>
          <p:cNvSpPr>
            <a:spLocks noGrp="1"/>
          </p:cNvSpPr>
          <p:nvPr>
            <p:ph sz="quarter" idx="10"/>
          </p:nvPr>
        </p:nvSpPr>
        <p:spPr>
          <a:xfrm>
            <a:off x="756746" y="1660635"/>
            <a:ext cx="8166538" cy="4850524"/>
          </a:xfrm>
        </p:spPr>
        <p:txBody>
          <a:bodyPr/>
          <a:lstStyle/>
          <a:p>
            <a:pPr marL="0" indent="0">
              <a:buNone/>
            </a:pPr>
            <a:r>
              <a:rPr lang="en-IN" dirty="0"/>
              <a:t>Step 2</a:t>
            </a:r>
          </a:p>
          <a:p>
            <a:r>
              <a:rPr lang="en-US" dirty="0"/>
              <a:t>If error discovered in 2017</a:t>
            </a:r>
          </a:p>
          <a:p>
            <a:pPr marL="803275" indent="-346075">
              <a:buFont typeface="Verdana" panose="020B0604030504040204" pitchFamily="34" charset="0"/>
              <a:buChar char="−"/>
            </a:pPr>
            <a:r>
              <a:rPr lang="en-US" sz="2400" dirty="0"/>
              <a:t>2016 financial statements are retrospectively restated </a:t>
            </a:r>
          </a:p>
          <a:p>
            <a:pPr marL="1260475" indent="-346075">
              <a:buFont typeface="Wingdings" panose="05000000000000000000" pitchFamily="2" charset="2"/>
              <a:buChar char="§"/>
            </a:pPr>
            <a:r>
              <a:rPr lang="en-US" sz="2200" dirty="0"/>
              <a:t>To reflect the correct inventory amounts, </a:t>
            </a:r>
            <a:r>
              <a:rPr lang="en-IN" sz="2200" dirty="0"/>
              <a:t>cost of goods sold, and retained earnings</a:t>
            </a:r>
          </a:p>
          <a:p>
            <a:r>
              <a:rPr lang="en-US" dirty="0"/>
              <a:t>If error discovered in 2018</a:t>
            </a:r>
          </a:p>
          <a:p>
            <a:pPr marL="803275" indent="-346075">
              <a:buFont typeface="Verdana" panose="020B0604030504040204" pitchFamily="34" charset="0"/>
              <a:buChar char="−"/>
            </a:pPr>
            <a:r>
              <a:rPr lang="en-US" sz="2400" dirty="0"/>
              <a:t>2017 financial statements are retrospectively restated </a:t>
            </a:r>
          </a:p>
          <a:p>
            <a:pPr marL="1260475" indent="-346075">
              <a:buFont typeface="Wingdings" panose="05000000000000000000" pitchFamily="2" charset="2"/>
              <a:buChar char="§"/>
            </a:pPr>
            <a:r>
              <a:rPr lang="en-US" sz="2200" dirty="0"/>
              <a:t>To reflect the correct inventory amounts, </a:t>
            </a:r>
            <a:r>
              <a:rPr lang="en-IN" sz="2200" dirty="0"/>
              <a:t>cost of goods sold, and retained earnings</a:t>
            </a:r>
            <a:endParaRPr lang="en-IN" sz="2400" dirty="0"/>
          </a:p>
        </p:txBody>
      </p:sp>
    </p:spTree>
    <p:extLst>
      <p:ext uri="{BB962C8B-B14F-4D97-AF65-F5344CB8AC3E}">
        <p14:creationId xmlns:p14="http://schemas.microsoft.com/office/powerpoint/2010/main" val="23957718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1"/>
          <p:cNvSpPr>
            <a:spLocks noGrp="1"/>
          </p:cNvSpPr>
          <p:nvPr>
            <p:ph type="body" sz="quarter" idx="13"/>
          </p:nvPr>
        </p:nvSpPr>
        <p:spPr>
          <a:xfrm>
            <a:off x="4572000" y="-3175"/>
            <a:ext cx="4572000" cy="366032"/>
          </a:xfrm>
        </p:spPr>
        <p:txBody>
          <a:bodyPr/>
          <a:lstStyle/>
          <a:p>
            <a:pPr marL="0" indent="0">
              <a:buNone/>
            </a:pPr>
            <a:r>
              <a:rPr lang="en-US" dirty="0"/>
              <a:t>Learning Objective 20-6</a:t>
            </a:r>
          </a:p>
        </p:txBody>
      </p:sp>
      <p:sp>
        <p:nvSpPr>
          <p:cNvPr id="8" name="Title 7"/>
          <p:cNvSpPr>
            <a:spLocks noGrp="1"/>
          </p:cNvSpPr>
          <p:nvPr>
            <p:ph type="title"/>
          </p:nvPr>
        </p:nvSpPr>
        <p:spPr>
          <a:xfrm>
            <a:off x="764630" y="349904"/>
            <a:ext cx="8174425" cy="1636550"/>
          </a:xfrm>
        </p:spPr>
        <p:txBody>
          <a:bodyPr>
            <a:noAutofit/>
          </a:bodyPr>
          <a:lstStyle/>
          <a:p>
            <a:r>
              <a:rPr lang="en-IN" dirty="0"/>
              <a:t>Error Affecting Net Income—Inventory Misstated (4 of 5) </a:t>
            </a:r>
            <a:endParaRPr lang="en-US" dirty="0"/>
          </a:p>
        </p:txBody>
      </p:sp>
      <p:sp>
        <p:nvSpPr>
          <p:cNvPr id="16" name="Content Placeholder 15"/>
          <p:cNvSpPr>
            <a:spLocks noGrp="1"/>
          </p:cNvSpPr>
          <p:nvPr>
            <p:ph sz="quarter" idx="12"/>
          </p:nvPr>
        </p:nvSpPr>
        <p:spPr>
          <a:xfrm>
            <a:off x="881560" y="1993899"/>
            <a:ext cx="7978661" cy="4406901"/>
          </a:xfrm>
        </p:spPr>
        <p:txBody>
          <a:bodyPr/>
          <a:lstStyle/>
          <a:p>
            <a:pPr marL="0" indent="0">
              <a:buNone/>
            </a:pPr>
            <a:r>
              <a:rPr lang="en-IN" b="1" dirty="0"/>
              <a:t>Step 3</a:t>
            </a:r>
          </a:p>
          <a:p>
            <a:r>
              <a:rPr lang="en-US" dirty="0"/>
              <a:t>2017 beginning retained earnings balance</a:t>
            </a:r>
          </a:p>
          <a:p>
            <a:pPr lvl="1"/>
            <a:r>
              <a:rPr lang="en-US" dirty="0"/>
              <a:t>Prior period adjustment </a:t>
            </a:r>
          </a:p>
          <a:p>
            <a:pPr lvl="2"/>
            <a:r>
              <a:rPr lang="en-IN" dirty="0"/>
              <a:t>Overseas’ statements of shareholders’ equity</a:t>
            </a:r>
          </a:p>
          <a:p>
            <a:pPr marL="0" indent="0">
              <a:buNone/>
            </a:pPr>
            <a:r>
              <a:rPr lang="en-IN" dirty="0"/>
              <a:t>Step 4</a:t>
            </a:r>
          </a:p>
          <a:p>
            <a:r>
              <a:rPr lang="en-IN" b="1" dirty="0"/>
              <a:t>Disclosure note </a:t>
            </a:r>
            <a:r>
              <a:rPr lang="en-IN" dirty="0"/>
              <a:t>in Overseas’ annual report</a:t>
            </a:r>
          </a:p>
          <a:p>
            <a:pPr lvl="1"/>
            <a:r>
              <a:rPr lang="en-US" dirty="0"/>
              <a:t>Describing</a:t>
            </a:r>
          </a:p>
        </p:txBody>
      </p:sp>
    </p:spTree>
    <p:extLst>
      <p:ext uri="{BB962C8B-B14F-4D97-AF65-F5344CB8AC3E}">
        <p14:creationId xmlns:p14="http://schemas.microsoft.com/office/powerpoint/2010/main" val="233597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20-1</a:t>
            </a:r>
          </a:p>
        </p:txBody>
      </p:sp>
      <p:sp>
        <p:nvSpPr>
          <p:cNvPr id="8" name="Title 7"/>
          <p:cNvSpPr>
            <a:spLocks noGrp="1"/>
          </p:cNvSpPr>
          <p:nvPr>
            <p:ph type="title"/>
          </p:nvPr>
        </p:nvSpPr>
        <p:spPr>
          <a:xfrm>
            <a:off x="685800" y="423665"/>
            <a:ext cx="8127124" cy="1769339"/>
          </a:xfrm>
        </p:spPr>
        <p:txBody>
          <a:bodyPr>
            <a:noAutofit/>
          </a:bodyPr>
          <a:lstStyle/>
          <a:p>
            <a:r>
              <a:rPr lang="en-US" dirty="0">
                <a:ea typeface="Adobe Fan Heiti Std B"/>
                <a:cs typeface="Adobe Fan Heiti Std B"/>
              </a:rPr>
              <a:t>Decision Makers’ Perspective—Motivation for Accounting Choices (2 of 3)</a:t>
            </a:r>
            <a:endParaRPr lang="en-US" dirty="0"/>
          </a:p>
        </p:txBody>
      </p:sp>
      <p:sp>
        <p:nvSpPr>
          <p:cNvPr id="9" name="Content Placeholder 8"/>
          <p:cNvSpPr>
            <a:spLocks noGrp="1"/>
          </p:cNvSpPr>
          <p:nvPr>
            <p:ph sz="quarter" idx="10"/>
          </p:nvPr>
        </p:nvSpPr>
        <p:spPr>
          <a:xfrm>
            <a:off x="788146" y="2415115"/>
            <a:ext cx="8024784" cy="3906870"/>
          </a:xfrm>
        </p:spPr>
        <p:txBody>
          <a:bodyPr/>
          <a:lstStyle/>
          <a:p>
            <a:r>
              <a:rPr lang="en-US" dirty="0"/>
              <a:t>Investors and creditors </a:t>
            </a:r>
            <a:r>
              <a:rPr lang="en-IN" dirty="0"/>
              <a:t>must consider not only the effect on </a:t>
            </a:r>
            <a:r>
              <a:rPr lang="en-IN" b="1" dirty="0"/>
              <a:t>comparability</a:t>
            </a:r>
            <a:r>
              <a:rPr lang="en-IN" dirty="0"/>
              <a:t> but also possible </a:t>
            </a:r>
            <a:r>
              <a:rPr lang="en-IN" b="1" dirty="0"/>
              <a:t>hidden motivations</a:t>
            </a:r>
            <a:r>
              <a:rPr lang="en-IN" dirty="0"/>
              <a:t> for making the changes</a:t>
            </a:r>
          </a:p>
        </p:txBody>
      </p:sp>
    </p:spTree>
    <p:extLst>
      <p:ext uri="{BB962C8B-B14F-4D97-AF65-F5344CB8AC3E}">
        <p14:creationId xmlns:p14="http://schemas.microsoft.com/office/powerpoint/2010/main" val="22462356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1"/>
          <p:cNvSpPr>
            <a:spLocks noGrp="1"/>
          </p:cNvSpPr>
          <p:nvPr>
            <p:ph type="body" sz="quarter" idx="13"/>
          </p:nvPr>
        </p:nvSpPr>
        <p:spPr>
          <a:xfrm>
            <a:off x="4572000" y="-3175"/>
            <a:ext cx="4572000" cy="366032"/>
          </a:xfrm>
        </p:spPr>
        <p:txBody>
          <a:bodyPr/>
          <a:lstStyle/>
          <a:p>
            <a:pPr marL="0" indent="0">
              <a:buNone/>
            </a:pPr>
            <a:r>
              <a:rPr lang="en-US" dirty="0"/>
              <a:t>Learning Objective 20-6</a:t>
            </a:r>
          </a:p>
        </p:txBody>
      </p:sp>
      <p:sp>
        <p:nvSpPr>
          <p:cNvPr id="8" name="Title 7"/>
          <p:cNvSpPr>
            <a:spLocks noGrp="1"/>
          </p:cNvSpPr>
          <p:nvPr>
            <p:ph type="title"/>
          </p:nvPr>
        </p:nvSpPr>
        <p:spPr>
          <a:xfrm>
            <a:off x="740986" y="397200"/>
            <a:ext cx="8198068" cy="1573489"/>
          </a:xfrm>
        </p:spPr>
        <p:txBody>
          <a:bodyPr>
            <a:noAutofit/>
          </a:bodyPr>
          <a:lstStyle/>
          <a:p>
            <a:r>
              <a:rPr lang="en-IN" dirty="0"/>
              <a:t>Error Affecting Net Income—Inventory Misstated (5 of 5)</a:t>
            </a:r>
            <a:endParaRPr lang="en-US" dirty="0"/>
          </a:p>
        </p:txBody>
      </p:sp>
      <p:sp>
        <p:nvSpPr>
          <p:cNvPr id="16" name="Content Placeholder 15"/>
          <p:cNvSpPr>
            <a:spLocks noGrp="1"/>
          </p:cNvSpPr>
          <p:nvPr>
            <p:ph sz="quarter" idx="12"/>
          </p:nvPr>
        </p:nvSpPr>
        <p:spPr>
          <a:xfrm>
            <a:off x="976156" y="2135793"/>
            <a:ext cx="7836769" cy="4296541"/>
          </a:xfrm>
        </p:spPr>
        <p:txBody>
          <a:bodyPr/>
          <a:lstStyle/>
          <a:p>
            <a:pPr marL="0" indent="0">
              <a:buNone/>
            </a:pPr>
            <a:r>
              <a:rPr lang="en-IN" b="1" dirty="0"/>
              <a:t>Nature of the error </a:t>
            </a:r>
            <a:r>
              <a:rPr lang="en-IN" dirty="0"/>
              <a:t>and the impact of its correction on each year’s </a:t>
            </a:r>
            <a:r>
              <a:rPr lang="en-IN" b="1" dirty="0"/>
              <a:t>net income </a:t>
            </a:r>
            <a:r>
              <a:rPr lang="en-IN" dirty="0"/>
              <a:t>(understated by $1 million in 2016, overstated by $1 million in 2017), </a:t>
            </a:r>
            <a:r>
              <a:rPr lang="en-IN" b="1" dirty="0"/>
              <a:t>income from continuing operations </a:t>
            </a:r>
            <a:r>
              <a:rPr lang="en-IN" dirty="0"/>
              <a:t>(same as net income), and </a:t>
            </a:r>
            <a:r>
              <a:rPr lang="en-IN" b="1" dirty="0"/>
              <a:t>earnings per share</a:t>
            </a:r>
            <a:r>
              <a:rPr lang="en-IN" dirty="0"/>
              <a:t>.</a:t>
            </a:r>
            <a:endParaRPr lang="en-US" dirty="0"/>
          </a:p>
        </p:txBody>
      </p:sp>
    </p:spTree>
    <p:extLst>
      <p:ext uri="{BB962C8B-B14F-4D97-AF65-F5344CB8AC3E}">
        <p14:creationId xmlns:p14="http://schemas.microsoft.com/office/powerpoint/2010/main" val="81579064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570628" y="373217"/>
            <a:ext cx="8559800" cy="1628902"/>
          </a:xfrm>
        </p:spPr>
        <p:txBody>
          <a:bodyPr>
            <a:noAutofit/>
          </a:bodyPr>
          <a:lstStyle/>
          <a:p>
            <a:r>
              <a:rPr lang="en-IN" dirty="0"/>
              <a:t>Error Affecting Net Income</a:t>
            </a:r>
            <a:r>
              <a:rPr lang="en-US" dirty="0"/>
              <a:t>—</a:t>
            </a:r>
            <a:r>
              <a:rPr lang="en-IN" dirty="0"/>
              <a:t>Failure to Record Sales</a:t>
            </a:r>
            <a:r>
              <a:rPr lang="en-IN" baseline="0" dirty="0"/>
              <a:t> </a:t>
            </a:r>
            <a:r>
              <a:rPr lang="en-IN" dirty="0"/>
              <a:t>Revenue (1 of 5)</a:t>
            </a:r>
            <a:endParaRPr lang="en-US" dirty="0"/>
          </a:p>
        </p:txBody>
      </p:sp>
      <p:sp>
        <p:nvSpPr>
          <p:cNvPr id="4" name="Content Placeholder 3"/>
          <p:cNvSpPr>
            <a:spLocks noGrp="1"/>
          </p:cNvSpPr>
          <p:nvPr>
            <p:ph sz="quarter" idx="10"/>
          </p:nvPr>
        </p:nvSpPr>
        <p:spPr>
          <a:xfrm>
            <a:off x="887256" y="2312286"/>
            <a:ext cx="8036034" cy="4056993"/>
          </a:xfrm>
        </p:spPr>
        <p:txBody>
          <a:bodyPr/>
          <a:lstStyle/>
          <a:p>
            <a:pPr marL="0" indent="0">
              <a:buNone/>
            </a:pPr>
            <a:r>
              <a:rPr lang="en-IN" dirty="0"/>
              <a:t>In 2018, General Paper Company discovered that $3,000 of merchandise (credit) sales the last week of 2017 were not recorded until the first week of 2018. The merchandise sold was appropriately excluded from 2017 ending inventory.</a:t>
            </a:r>
            <a:endParaRPr lang="en-US" dirty="0"/>
          </a:p>
        </p:txBody>
      </p:sp>
    </p:spTree>
    <p:extLst>
      <p:ext uri="{BB962C8B-B14F-4D97-AF65-F5344CB8AC3E}">
        <p14:creationId xmlns:p14="http://schemas.microsoft.com/office/powerpoint/2010/main" val="26510042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549518" y="309182"/>
            <a:ext cx="8594481" cy="1756101"/>
          </a:xfrm>
        </p:spPr>
        <p:txBody>
          <a:bodyPr>
            <a:noAutofit/>
          </a:bodyPr>
          <a:lstStyle/>
          <a:p>
            <a:r>
              <a:rPr lang="en-IN" dirty="0"/>
              <a:t>Error Affecting Net Income</a:t>
            </a:r>
            <a:r>
              <a:rPr lang="en-US" dirty="0"/>
              <a:t>—</a:t>
            </a:r>
            <a:r>
              <a:rPr lang="en-IN" dirty="0"/>
              <a:t>Failure to Record Sales Revenue (2 of 5)</a:t>
            </a:r>
            <a:endParaRPr lang="en-US" dirty="0"/>
          </a:p>
        </p:txBody>
      </p:sp>
      <p:sp>
        <p:nvSpPr>
          <p:cNvPr id="4" name="Content Placeholder 3"/>
          <p:cNvSpPr>
            <a:spLocks noGrp="1"/>
          </p:cNvSpPr>
          <p:nvPr>
            <p:ph sz="quarter" idx="10"/>
          </p:nvPr>
        </p:nvSpPr>
        <p:spPr>
          <a:xfrm>
            <a:off x="914400" y="2183328"/>
            <a:ext cx="7315200" cy="484745"/>
          </a:xfrm>
        </p:spPr>
        <p:txBody>
          <a:bodyPr/>
          <a:lstStyle/>
          <a:p>
            <a:pPr marL="0" indent="0">
              <a:buNone/>
            </a:pPr>
            <a:r>
              <a:rPr lang="en-US" b="1" dirty="0"/>
              <a:t>Analysis:</a:t>
            </a:r>
            <a:endParaRPr lang="en-US" dirty="0"/>
          </a:p>
        </p:txBody>
      </p:sp>
      <p:pic>
        <p:nvPicPr>
          <p:cNvPr id="2050" name="Picture 2" descr="Correct and Incorrect journal entries. &#10;&#10;Correct:&#10;2017 Accounts receivable is debited 3 and sales revenue is credited 3. 2018 has no entry.&#10;&#10;Incorrect:&#10;2017 has no entry.&#10;2018 account receivable is debited 3 and sales revenue is credited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14929" y="2786850"/>
            <a:ext cx="8184622" cy="3055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18708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559672" y="340933"/>
            <a:ext cx="8568562" cy="1697257"/>
          </a:xfrm>
        </p:spPr>
        <p:txBody>
          <a:bodyPr>
            <a:noAutofit/>
          </a:bodyPr>
          <a:lstStyle/>
          <a:p>
            <a:r>
              <a:rPr lang="en-US" dirty="0"/>
              <a:t>Error Affecting Net Income—Failure to Record Sales Revenue (3 of 5)</a:t>
            </a:r>
          </a:p>
        </p:txBody>
      </p:sp>
      <p:pic>
        <p:nvPicPr>
          <p:cNvPr id="10" name="Picture 2" descr="Journal entry to correct incorrect accounts.&#10;Sales revenue is debited 3 and retained earnings is credited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3928" y="2038190"/>
            <a:ext cx="5404334" cy="1613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10"/>
          </p:nvPr>
        </p:nvSpPr>
        <p:spPr>
          <a:xfrm>
            <a:off x="693683" y="3704897"/>
            <a:ext cx="8103475" cy="2845437"/>
          </a:xfrm>
        </p:spPr>
        <p:txBody>
          <a:bodyPr/>
          <a:lstStyle/>
          <a:p>
            <a:pPr marL="0" indent="0">
              <a:buNone/>
            </a:pPr>
            <a:r>
              <a:rPr lang="en-IN" sz="2400" b="1" dirty="0"/>
              <a:t>Step 2</a:t>
            </a:r>
            <a:br>
              <a:rPr lang="en-IN" sz="2400" dirty="0"/>
            </a:br>
            <a:r>
              <a:rPr lang="en-IN" sz="2400" dirty="0"/>
              <a:t>The 2017 financial statements that were incorrect as a result of the error are </a:t>
            </a:r>
            <a:r>
              <a:rPr lang="en-IN" sz="2400" b="1" dirty="0"/>
              <a:t>retroactively restated </a:t>
            </a:r>
            <a:r>
              <a:rPr lang="en-IN" sz="2400" dirty="0"/>
              <a:t>to reflect the correct amount of sales revenue and accounts receivable when those statements are reported again for comparative purposes in the 2018 annual report.</a:t>
            </a:r>
            <a:endParaRPr lang="en-US" sz="2400" dirty="0"/>
          </a:p>
        </p:txBody>
      </p:sp>
    </p:spTree>
    <p:extLst>
      <p:ext uri="{BB962C8B-B14F-4D97-AF65-F5344CB8AC3E}">
        <p14:creationId xmlns:p14="http://schemas.microsoft.com/office/powerpoint/2010/main" val="25694686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733098" y="348715"/>
            <a:ext cx="8127128" cy="1716568"/>
          </a:xfrm>
        </p:spPr>
        <p:txBody>
          <a:bodyPr>
            <a:noAutofit/>
          </a:bodyPr>
          <a:lstStyle/>
          <a:p>
            <a:r>
              <a:rPr lang="en-IN" dirty="0"/>
              <a:t>Error Affecting Net Income—Failure to Record Sales Revenue (4 of 5)</a:t>
            </a:r>
            <a:endParaRPr lang="en-US" dirty="0"/>
          </a:p>
        </p:txBody>
      </p:sp>
      <p:sp>
        <p:nvSpPr>
          <p:cNvPr id="10" name="Content Placeholder 9"/>
          <p:cNvSpPr>
            <a:spLocks noGrp="1"/>
          </p:cNvSpPr>
          <p:nvPr>
            <p:ph sz="quarter" idx="11"/>
          </p:nvPr>
        </p:nvSpPr>
        <p:spPr>
          <a:xfrm>
            <a:off x="838200" y="2129226"/>
            <a:ext cx="7924800" cy="4229100"/>
          </a:xfrm>
        </p:spPr>
        <p:txBody>
          <a:bodyPr/>
          <a:lstStyle/>
          <a:p>
            <a:pPr marL="0" indent="0">
              <a:buNone/>
            </a:pPr>
            <a:r>
              <a:rPr lang="en-IN" b="1" dirty="0"/>
              <a:t>Step 3</a:t>
            </a:r>
            <a:br>
              <a:rPr lang="en-IN" dirty="0"/>
            </a:br>
            <a:r>
              <a:rPr lang="en-IN" dirty="0"/>
              <a:t>Because retained earnings is one of the accounts incorrect as a result of the error, the correction to that account is reported as a </a:t>
            </a:r>
            <a:r>
              <a:rPr lang="en-IN" b="1" dirty="0"/>
              <a:t>prior period adjustment to the 2015 beginning retained earnings balance </a:t>
            </a:r>
            <a:r>
              <a:rPr lang="en-IN" dirty="0"/>
              <a:t>in General Paper’s comparative statements of shareholders’ equity.</a:t>
            </a:r>
          </a:p>
        </p:txBody>
      </p:sp>
    </p:spTree>
    <p:extLst>
      <p:ext uri="{BB962C8B-B14F-4D97-AF65-F5344CB8AC3E}">
        <p14:creationId xmlns:p14="http://schemas.microsoft.com/office/powerpoint/2010/main" val="206475138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685800" y="348237"/>
            <a:ext cx="8142893" cy="1701280"/>
          </a:xfrm>
        </p:spPr>
        <p:txBody>
          <a:bodyPr>
            <a:noAutofit/>
          </a:bodyPr>
          <a:lstStyle/>
          <a:p>
            <a:r>
              <a:rPr lang="en-IN" dirty="0"/>
              <a:t>Error Affecting Net Income—Failure to Record Sales Revenue (5 of 5)</a:t>
            </a:r>
            <a:endParaRPr lang="en-US" dirty="0"/>
          </a:p>
        </p:txBody>
      </p:sp>
      <p:sp>
        <p:nvSpPr>
          <p:cNvPr id="10" name="Content Placeholder 9"/>
          <p:cNvSpPr>
            <a:spLocks noGrp="1"/>
          </p:cNvSpPr>
          <p:nvPr>
            <p:ph sz="quarter" idx="11"/>
          </p:nvPr>
        </p:nvSpPr>
        <p:spPr>
          <a:xfrm>
            <a:off x="838199" y="1955800"/>
            <a:ext cx="8006255" cy="4445000"/>
          </a:xfrm>
        </p:spPr>
        <p:txBody>
          <a:bodyPr/>
          <a:lstStyle/>
          <a:p>
            <a:pPr marL="0" indent="0">
              <a:buNone/>
            </a:pPr>
            <a:r>
              <a:rPr lang="en-IN" b="1" dirty="0"/>
              <a:t>Step 4</a:t>
            </a:r>
            <a:br>
              <a:rPr lang="en-IN" dirty="0"/>
            </a:br>
            <a:r>
              <a:rPr lang="en-IN" dirty="0"/>
              <a:t>Also, a </a:t>
            </a:r>
            <a:r>
              <a:rPr lang="en-IN" b="1" dirty="0"/>
              <a:t>disclosure note </a:t>
            </a:r>
            <a:r>
              <a:rPr lang="en-IN" dirty="0"/>
              <a:t>in General Paper’s 2018 annual report should describe the nature of the error and the impact of its correction on each year’s net income ($3,000 in 2017), income from continuing operations ($3,000 in 2017), and earnings per share.</a:t>
            </a:r>
            <a:endParaRPr lang="en-US" dirty="0"/>
          </a:p>
        </p:txBody>
      </p:sp>
    </p:spTree>
    <p:extLst>
      <p:ext uri="{BB962C8B-B14F-4D97-AF65-F5344CB8AC3E}">
        <p14:creationId xmlns:p14="http://schemas.microsoft.com/office/powerpoint/2010/main" val="41674578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454134" y="341711"/>
            <a:ext cx="8674100" cy="1613535"/>
          </a:xfrm>
        </p:spPr>
        <p:txBody>
          <a:bodyPr>
            <a:noAutofit/>
          </a:bodyPr>
          <a:lstStyle/>
          <a:p>
            <a:r>
              <a:rPr lang="en-US" altLang="en-US" dirty="0"/>
              <a:t>Concept Check: Errors Affecting Net Income—Recording Asset as Expense (1 of 3) </a:t>
            </a:r>
            <a:endParaRPr lang="en-US" dirty="0"/>
          </a:p>
        </p:txBody>
      </p:sp>
      <p:sp>
        <p:nvSpPr>
          <p:cNvPr id="10" name="Content Placeholder 9"/>
          <p:cNvSpPr>
            <a:spLocks noGrp="1"/>
          </p:cNvSpPr>
          <p:nvPr>
            <p:ph sz="quarter" idx="11"/>
          </p:nvPr>
        </p:nvSpPr>
        <p:spPr>
          <a:xfrm>
            <a:off x="885498" y="2246592"/>
            <a:ext cx="7738238" cy="4091152"/>
          </a:xfrm>
        </p:spPr>
        <p:txBody>
          <a:bodyPr/>
          <a:lstStyle/>
          <a:p>
            <a:pPr marL="0" indent="0">
              <a:spcAft>
                <a:spcPts val="1200"/>
              </a:spcAft>
              <a:buNone/>
            </a:pPr>
            <a:r>
              <a:rPr lang="en-US" dirty="0"/>
              <a:t>In 2018, it was discovered that Hines 55 had debited expense for the full cost of an asset purchased on January 1, 2015. The cost was $24 million with no expected residual value. Its useful life was 5 years and straight-line depreciation is used by the company. The correcting entry assuming the error was discovered in 2018 before the adjusting and closing entries includes:</a:t>
            </a:r>
          </a:p>
        </p:txBody>
      </p:sp>
    </p:spTree>
    <p:extLst>
      <p:ext uri="{BB962C8B-B14F-4D97-AF65-F5344CB8AC3E}">
        <p14:creationId xmlns:p14="http://schemas.microsoft.com/office/powerpoint/2010/main" val="593827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521572" y="346812"/>
            <a:ext cx="8559364" cy="1623878"/>
          </a:xfrm>
        </p:spPr>
        <p:txBody>
          <a:bodyPr>
            <a:noAutofit/>
          </a:bodyPr>
          <a:lstStyle/>
          <a:p>
            <a:r>
              <a:rPr lang="en-US" altLang="en-US" dirty="0"/>
              <a:t>Concept Check: Errors Affecting Net Income—Recording Asset as Expense (2 of 3) </a:t>
            </a:r>
            <a:endParaRPr lang="en-US" dirty="0"/>
          </a:p>
        </p:txBody>
      </p:sp>
      <p:sp>
        <p:nvSpPr>
          <p:cNvPr id="10" name="Content Placeholder 9"/>
          <p:cNvSpPr>
            <a:spLocks noGrp="1"/>
          </p:cNvSpPr>
          <p:nvPr>
            <p:ph sz="quarter" idx="11"/>
          </p:nvPr>
        </p:nvSpPr>
        <p:spPr>
          <a:xfrm>
            <a:off x="772513" y="2112579"/>
            <a:ext cx="8119241" cy="4335518"/>
          </a:xfrm>
        </p:spPr>
        <p:txBody>
          <a:bodyPr/>
          <a:lstStyle/>
          <a:p>
            <a:pPr marL="457200" indent="-457200">
              <a:buFont typeface="+mj-lt"/>
              <a:buAutoNum type="alphaLcPeriod"/>
            </a:pPr>
            <a:r>
              <a:rPr lang="en-US" b="1" dirty="0"/>
              <a:t>A credit to accumulated depreciation of $14.4 million </a:t>
            </a:r>
          </a:p>
          <a:p>
            <a:pPr marL="457200" indent="-457200">
              <a:buFont typeface="+mj-lt"/>
              <a:buAutoNum type="alphaLcPeriod"/>
            </a:pPr>
            <a:r>
              <a:rPr lang="en-US" dirty="0"/>
              <a:t>A debit to accumulated depreciation of $9.6 million </a:t>
            </a:r>
          </a:p>
          <a:p>
            <a:pPr marL="457200" indent="-457200">
              <a:buFont typeface="+mj-lt"/>
              <a:buAutoNum type="alphaLcPeriod"/>
            </a:pPr>
            <a:r>
              <a:rPr lang="en-US" dirty="0"/>
              <a:t>A debit to retained earnings of $9.6 million  </a:t>
            </a:r>
          </a:p>
          <a:p>
            <a:pPr marL="457200" indent="-457200">
              <a:buFont typeface="+mj-lt"/>
              <a:buAutoNum type="alphaLcPeriod"/>
            </a:pPr>
            <a:r>
              <a:rPr lang="en-US" dirty="0"/>
              <a:t>A credit to an asset of $24 million </a:t>
            </a:r>
          </a:p>
          <a:p>
            <a:pPr marL="0" indent="0">
              <a:buNone/>
            </a:pPr>
            <a:r>
              <a:rPr lang="en-US" dirty="0"/>
              <a:t>The correct answer is </a:t>
            </a:r>
            <a:r>
              <a:rPr lang="en-US" i="1" dirty="0"/>
              <a:t>a</a:t>
            </a:r>
            <a:r>
              <a:rPr lang="en-US" dirty="0"/>
              <a:t>. Accumulated depreciation would be credited for </a:t>
            </a:r>
            <a:r>
              <a:rPr lang="en-US" b="1" dirty="0"/>
              <a:t>three years’ depreciation (2015 to 2018) at $4.8 million per year</a:t>
            </a:r>
            <a:r>
              <a:rPr lang="en-US" dirty="0"/>
              <a:t>.</a:t>
            </a:r>
          </a:p>
        </p:txBody>
      </p:sp>
    </p:spTree>
    <p:extLst>
      <p:ext uri="{BB962C8B-B14F-4D97-AF65-F5344CB8AC3E}">
        <p14:creationId xmlns:p14="http://schemas.microsoft.com/office/powerpoint/2010/main" val="38017934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marL="0" indent="0">
              <a:buNone/>
            </a:pPr>
            <a:r>
              <a:rPr lang="en-US" dirty="0"/>
              <a:t>Learning Objective 20-6</a:t>
            </a:r>
          </a:p>
        </p:txBody>
      </p:sp>
      <p:sp>
        <p:nvSpPr>
          <p:cNvPr id="3" name="Title 2"/>
          <p:cNvSpPr>
            <a:spLocks noGrp="1"/>
          </p:cNvSpPr>
          <p:nvPr>
            <p:ph type="title"/>
          </p:nvPr>
        </p:nvSpPr>
        <p:spPr>
          <a:xfrm>
            <a:off x="472965" y="353128"/>
            <a:ext cx="8639503" cy="1595471"/>
          </a:xfrm>
        </p:spPr>
        <p:txBody>
          <a:bodyPr>
            <a:noAutofit/>
          </a:bodyPr>
          <a:lstStyle/>
          <a:p>
            <a:r>
              <a:rPr lang="en-US" altLang="en-US" dirty="0"/>
              <a:t>Concept Check: Errors Affecting Net Income—Recording Asset as Expense (3 of 3) </a:t>
            </a:r>
            <a:endParaRPr lang="en-US" dirty="0"/>
          </a:p>
        </p:txBody>
      </p:sp>
      <p:sp>
        <p:nvSpPr>
          <p:cNvPr id="4" name="Content Placeholder 3"/>
          <p:cNvSpPr>
            <a:spLocks noGrp="1"/>
          </p:cNvSpPr>
          <p:nvPr>
            <p:ph sz="quarter" idx="10"/>
          </p:nvPr>
        </p:nvSpPr>
        <p:spPr>
          <a:xfrm>
            <a:off x="819807" y="2065283"/>
            <a:ext cx="7914289" cy="4367048"/>
          </a:xfrm>
        </p:spPr>
        <p:txBody>
          <a:bodyPr/>
          <a:lstStyle/>
          <a:p>
            <a:pPr marL="0" indent="0">
              <a:buNone/>
            </a:pPr>
            <a:r>
              <a:rPr lang="en-US" dirty="0"/>
              <a:t>Depreciation for 2018 will be accounted for normally. In addition, an asset account would be debited for $24 million and retained earnings would be credited for $9.6 million.</a:t>
            </a:r>
          </a:p>
        </p:txBody>
      </p:sp>
    </p:spTree>
    <p:extLst>
      <p:ext uri="{BB962C8B-B14F-4D97-AF65-F5344CB8AC3E}">
        <p14:creationId xmlns:p14="http://schemas.microsoft.com/office/powerpoint/2010/main" val="60766534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a:t>Learning Objective 20-6</a:t>
            </a:r>
          </a:p>
        </p:txBody>
      </p:sp>
      <p:sp>
        <p:nvSpPr>
          <p:cNvPr id="8" name="Title 7"/>
          <p:cNvSpPr>
            <a:spLocks noGrp="1"/>
          </p:cNvSpPr>
          <p:nvPr>
            <p:ph type="title"/>
          </p:nvPr>
        </p:nvSpPr>
        <p:spPr>
          <a:xfrm>
            <a:off x="591204" y="334008"/>
            <a:ext cx="8458200" cy="1145005"/>
          </a:xfrm>
        </p:spPr>
        <p:txBody>
          <a:bodyPr>
            <a:noAutofit/>
          </a:bodyPr>
          <a:lstStyle/>
          <a:p>
            <a:r>
              <a:rPr lang="en-US" altLang="en-US" dirty="0"/>
              <a:t>Concept Check: Error Affecting Net Income—Inventory Misstatement</a:t>
            </a:r>
            <a:endParaRPr lang="en-US" dirty="0"/>
          </a:p>
        </p:txBody>
      </p:sp>
      <p:sp>
        <p:nvSpPr>
          <p:cNvPr id="10" name="Content Placeholder 9"/>
          <p:cNvSpPr>
            <a:spLocks noGrp="1"/>
          </p:cNvSpPr>
          <p:nvPr>
            <p:ph sz="quarter" idx="11"/>
          </p:nvPr>
        </p:nvSpPr>
        <p:spPr>
          <a:xfrm>
            <a:off x="804041" y="1545021"/>
            <a:ext cx="8024649" cy="4903076"/>
          </a:xfrm>
        </p:spPr>
        <p:txBody>
          <a:bodyPr/>
          <a:lstStyle/>
          <a:p>
            <a:pPr marL="0" indent="0">
              <a:spcAft>
                <a:spcPts val="1200"/>
              </a:spcAft>
              <a:buNone/>
            </a:pPr>
            <a:r>
              <a:rPr lang="en-US" sz="2400" dirty="0"/>
              <a:t>Global Products overstated its inventory by $30 million at the end of 2017. The discovery of this error during 2018, before adjusting or closing entries, would require:</a:t>
            </a:r>
          </a:p>
          <a:p>
            <a:pPr marL="457200" indent="-457200">
              <a:buFont typeface="+mj-lt"/>
              <a:buAutoNum type="alphaLcPeriod"/>
            </a:pPr>
            <a:r>
              <a:rPr lang="en-US" sz="2400" dirty="0"/>
              <a:t>A debit to inventory of $30 million</a:t>
            </a:r>
          </a:p>
          <a:p>
            <a:pPr marL="457200" indent="-457200">
              <a:buFont typeface="+mj-lt"/>
              <a:buAutoNum type="alphaLcPeriod"/>
            </a:pPr>
            <a:r>
              <a:rPr lang="en-US" sz="2400" dirty="0"/>
              <a:t>A prospective adjustment in the 2018 income statement</a:t>
            </a:r>
          </a:p>
          <a:p>
            <a:pPr marL="457200" indent="-457200">
              <a:buFont typeface="+mj-lt"/>
              <a:buAutoNum type="alphaLcPeriod"/>
            </a:pPr>
            <a:r>
              <a:rPr lang="en-US" sz="2400" dirty="0"/>
              <a:t>An increase in retained earnings</a:t>
            </a:r>
          </a:p>
          <a:p>
            <a:pPr marL="457200" indent="-457200">
              <a:buFont typeface="+mj-lt"/>
              <a:buAutoNum type="alphaLcPeriod"/>
            </a:pPr>
            <a:r>
              <a:rPr lang="en-US" sz="2400" b="1" dirty="0"/>
              <a:t>None of the above</a:t>
            </a:r>
          </a:p>
          <a:p>
            <a:pPr marL="0" indent="0">
              <a:buNone/>
            </a:pPr>
            <a:r>
              <a:rPr lang="en-US" sz="2400" dirty="0"/>
              <a:t>The correct answer is </a:t>
            </a:r>
            <a:r>
              <a:rPr lang="en-US" sz="2400" i="1" dirty="0"/>
              <a:t>d</a:t>
            </a:r>
            <a:r>
              <a:rPr lang="en-US" sz="2400" dirty="0"/>
              <a:t>. Retained earnings would be debited for $30 million, and inventory would be credited for $30 million. </a:t>
            </a:r>
          </a:p>
        </p:txBody>
      </p:sp>
    </p:spTree>
    <p:extLst>
      <p:ext uri="{BB962C8B-B14F-4D97-AF65-F5344CB8AC3E}">
        <p14:creationId xmlns:p14="http://schemas.microsoft.com/office/powerpoint/2010/main" val="2447608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24054</TotalTime>
  <Words>16405</Words>
  <Application>Microsoft Office PowerPoint</Application>
  <PresentationFormat>On-screen Show (4:3)</PresentationFormat>
  <Paragraphs>1082</Paragraphs>
  <Slides>103</Slides>
  <Notes>94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103</vt:i4>
      </vt:variant>
    </vt:vector>
  </HeadingPairs>
  <TitlesOfParts>
    <vt:vector size="113" baseType="lpstr">
      <vt:lpstr>Adobe Fan Heiti Std B</vt:lpstr>
      <vt:lpstr>Arial</vt:lpstr>
      <vt:lpstr>Calibri</vt:lpstr>
      <vt:lpstr>Courier New</vt:lpstr>
      <vt:lpstr>Lucida Grande</vt:lpstr>
      <vt:lpstr>Verdana</vt:lpstr>
      <vt:lpstr>Wingdings</vt:lpstr>
      <vt:lpstr>Office Theme</vt:lpstr>
      <vt:lpstr>2_Office Theme</vt:lpstr>
      <vt:lpstr>1_Office Theme</vt:lpstr>
      <vt:lpstr>Chapter 20</vt:lpstr>
      <vt:lpstr>Types of Accounting Changes</vt:lpstr>
      <vt:lpstr>Correction of Errors</vt:lpstr>
      <vt:lpstr>Reporting Accounting Changes and Error Corrections (1 of 2)</vt:lpstr>
      <vt:lpstr>Reporting Accounting Changes and Error Corrections (2 of 2)</vt:lpstr>
      <vt:lpstr>Change in Accounting Principle (1 of 2)</vt:lpstr>
      <vt:lpstr>Change in Accounting Principle (2 of 2)</vt:lpstr>
      <vt:lpstr>Decision Makers’ Perspective—Motivation for Accounting Choices (1 of 3)</vt:lpstr>
      <vt:lpstr>Decision Makers’ Perspective—Motivation for Accounting Choices (2 of 3)</vt:lpstr>
      <vt:lpstr>Decision Makers’ Perspective—Motivation for Accounting Choices (3 of 3)</vt:lpstr>
      <vt:lpstr>Concept Check: Types of Accounting Changes (1 of 2)</vt:lpstr>
      <vt:lpstr>Concept Check: Types of Accounting Changes (2 of 2)</vt:lpstr>
      <vt:lpstr>The Retrospective Approach: Most Changes in Accounting Principle (1 of 2)</vt:lpstr>
      <vt:lpstr>The Retrospective Approach: Most Changes in Accounting Principle (2 of 2)</vt:lpstr>
      <vt:lpstr>1. Revise Comparative Financial Statements</vt:lpstr>
      <vt:lpstr>Effects of Switch to FIFO (1 of 2)</vt:lpstr>
      <vt:lpstr>Effects of Switch to FIFO (2 of 2)</vt:lpstr>
      <vt:lpstr>Comparative Statements of Shareholders’ Equity</vt:lpstr>
      <vt:lpstr>2. Adjust Accounts for the Change (1 of 2)</vt:lpstr>
      <vt:lpstr>2. Adjust Accounts for the Change (2 of 2)</vt:lpstr>
      <vt:lpstr>3. Disclosure Notes</vt:lpstr>
      <vt:lpstr>Disclosure of a Change in Inventory Method—Abercrombie &amp; Fitch (1 of 2)</vt:lpstr>
      <vt:lpstr>Disclosure of a Change in Inventory Method—Abercrombie &amp; Fitch (2 of 2)</vt:lpstr>
      <vt:lpstr>The Modified Prospective Approach</vt:lpstr>
      <vt:lpstr>Concept Check: The Retrospective Approach (1 of 2)</vt:lpstr>
      <vt:lpstr>Concept Check: The Retrospective Approach (2 of 2)</vt:lpstr>
      <vt:lpstr>The Prospective Approach: When Retrospective Application is Impracticable (1 of 3)</vt:lpstr>
      <vt:lpstr>The Prospective Approach: When Retrospective Application is Impracticable (2 of 3)</vt:lpstr>
      <vt:lpstr>The Prospective Approach: When Retrospective Application is Impracticable (3 of 3)</vt:lpstr>
      <vt:lpstr>The Prospective Approach: When Mandated by Authoritative Accounting Literature</vt:lpstr>
      <vt:lpstr>Adopting International Financial Reporting Standards (1 of 3)</vt:lpstr>
      <vt:lpstr>Adopting International Financial Reporting Standards (2 of 3)</vt:lpstr>
      <vt:lpstr>Adopting International Financial Reporting Standards (3 of 3)</vt:lpstr>
      <vt:lpstr>The Prospective Approach: Changing Depreciation, Amortization, and Depletion Methods</vt:lpstr>
      <vt:lpstr>Concept Check: Change in Accounting Principle (1 of 2)</vt:lpstr>
      <vt:lpstr>Concept Check: Change in Accounting Principle (2 of 2)</vt:lpstr>
      <vt:lpstr>Concept Check: Using the Retrospective Approach (1 of 2)</vt:lpstr>
      <vt:lpstr>Concept Check: Using the Retrospective Approach (2 of 2)</vt:lpstr>
      <vt:lpstr>Change in Accounting Estimate</vt:lpstr>
      <vt:lpstr>Change in Estimate— Owens-Corning Fiberglass Corporation (1 of 2)</vt:lpstr>
      <vt:lpstr>Change in Estimate— Owens-Corning Fiberglass Corporation (2 of 2)</vt:lpstr>
      <vt:lpstr>Change in Accounting Estimate (1 of 4)</vt:lpstr>
      <vt:lpstr>Change in Accounting Estimate (2 of 4) </vt:lpstr>
      <vt:lpstr>Change in Accounting Estimate (3 of 4)</vt:lpstr>
      <vt:lpstr>Change in Accounting Estimate (4 of 4)</vt:lpstr>
      <vt:lpstr>Concept Check: Using the Prospective Approach</vt:lpstr>
      <vt:lpstr>Change in Depreciation Methods (1 of 4)</vt:lpstr>
      <vt:lpstr>Change in Depreciation Methods (2 of 4)</vt:lpstr>
      <vt:lpstr>Change in Depreciation Methods (3 of 4)</vt:lpstr>
      <vt:lpstr>Change in Depreciation Methods (4 of 4)</vt:lpstr>
      <vt:lpstr>Change in Depreciation Method for Newly Acquired Assets—Rohm and Haas Company</vt:lpstr>
      <vt:lpstr>Concept Check: Change in Accounting Estimate (1 of 2)</vt:lpstr>
      <vt:lpstr>Concept Check: Change in Accounting Estimate (2 of 2)</vt:lpstr>
      <vt:lpstr>Change in Reporting Entity (1 of 2)</vt:lpstr>
      <vt:lpstr>Change in Reporting Entity (2 of 2)</vt:lpstr>
      <vt:lpstr>Change in Reporting Entity—Hartford Life Insurance (1 of 2)</vt:lpstr>
      <vt:lpstr>Change in Reporting Entity—Hartford Life Insurance (2 of 2)</vt:lpstr>
      <vt:lpstr>Concept Check: Change in Reporting Entity (1 of 2)</vt:lpstr>
      <vt:lpstr>Concept Check: Change in Reporting Entity (2 of 2)</vt:lpstr>
      <vt:lpstr>Errors</vt:lpstr>
      <vt:lpstr>Accounting Changes and Errors: A Summary (1 of 2)</vt:lpstr>
      <vt:lpstr>Accounting Changes and Errors: A Summary (2 of 2)</vt:lpstr>
      <vt:lpstr>International Financial Reporting Standards: Convergence</vt:lpstr>
      <vt:lpstr>Correction of Accounting Errors: Prior Period Adjustments (1 of 4)</vt:lpstr>
      <vt:lpstr>Correction of Accounting Errors: Prior Period Adjustments (2 of 4)</vt:lpstr>
      <vt:lpstr>Correction of Accounting Errors: Prior Period Adjustments (3 of 4)</vt:lpstr>
      <vt:lpstr>Correction of Accounting Errors: Prior Period Adjustments (4 of 4)</vt:lpstr>
      <vt:lpstr>Error Correction Illustrated</vt:lpstr>
      <vt:lpstr>Error Discovered in the Same Reporting Period That It Occurred</vt:lpstr>
      <vt:lpstr>Error Correction; Barnes &amp; Noble (1 of 3)</vt:lpstr>
      <vt:lpstr>Error Correction; Barnes &amp; Noble (2 of 3)</vt:lpstr>
      <vt:lpstr>Error Correction; Barnes &amp; Noble (3 of 3)</vt:lpstr>
      <vt:lpstr>Error Affecting Previous Financial Statements, but Not Net Income (1 of 3)</vt:lpstr>
      <vt:lpstr>Error Affecting Previous Financial Statements, but Not Net Income (2 of 3) </vt:lpstr>
      <vt:lpstr>Error Affecting Previous Financial Statements, but Not Net Income (3 of 3) </vt:lpstr>
      <vt:lpstr>Error Affecting a Prior Year’s Net Income (1 of 2)</vt:lpstr>
      <vt:lpstr>Error Affecting a Prior Year’s Net Income (2 of 2)</vt:lpstr>
      <vt:lpstr>Error Affecting Net Income—Recording an Asset as an Expense (1 of 6)</vt:lpstr>
      <vt:lpstr>Error Affecting Net Income—Recording an Asset as an Expense (2 of 6)</vt:lpstr>
      <vt:lpstr>Error Affecting Net Income—Recording an Asset as an Expense (3 of 6)</vt:lpstr>
      <vt:lpstr>Error Affecting Net Income—Recording an Asset as an Expense (4 of 6)</vt:lpstr>
      <vt:lpstr>Error Affecting Net Income—Recording an Asset as an Expense (5 of 6)</vt:lpstr>
      <vt:lpstr>Error Affecting Net Income—Recording an Asset as an Expense (6 of 6)</vt:lpstr>
      <vt:lpstr>Concept Check: Errors (1 of 2)</vt:lpstr>
      <vt:lpstr>Concept Check: Errors (2 of 2)</vt:lpstr>
      <vt:lpstr>Error Affecting Net Income—Inventory Misstated (1 of 5)</vt:lpstr>
      <vt:lpstr>Error Affecting Net Income—Inventory Misstated (2 of 5)</vt:lpstr>
      <vt:lpstr>Error Affecting Net Income—Inventory Misstated (3 of 5)</vt:lpstr>
      <vt:lpstr>Error Affecting Net Income—Inventory Misstated (4 of 5) </vt:lpstr>
      <vt:lpstr>Error Affecting Net Income—Inventory Misstated (5 of 5)</vt:lpstr>
      <vt:lpstr>Error Affecting Net Income—Failure to Record Sales Revenue (1 of 5)</vt:lpstr>
      <vt:lpstr>Error Affecting Net Income—Failure to Record Sales Revenue (2 of 5)</vt:lpstr>
      <vt:lpstr>Error Affecting Net Income—Failure to Record Sales Revenue (3 of 5)</vt:lpstr>
      <vt:lpstr>Error Affecting Net Income—Failure to Record Sales Revenue (4 of 5)</vt:lpstr>
      <vt:lpstr>Error Affecting Net Income—Failure to Record Sales Revenue (5 of 5)</vt:lpstr>
      <vt:lpstr>Concept Check: Errors Affecting Net Income—Recording Asset as Expense (1 of 3) </vt:lpstr>
      <vt:lpstr>Concept Check: Errors Affecting Net Income—Recording Asset as Expense (2 of 3) </vt:lpstr>
      <vt:lpstr>Concept Check: Errors Affecting Net Income—Recording Asset as Expense (3 of 3) </vt:lpstr>
      <vt:lpstr>Concept Check: Error Affecting Net Income—Inventory Misstatement</vt:lpstr>
      <vt:lpstr>International Financial Reporting Standards: Accounting Changes and Error Corrections</vt:lpstr>
      <vt:lpstr>Concept Check: IFRS (1 of 2)</vt:lpstr>
      <vt:lpstr>Concept Check: IFRS (2 of 2)</vt:lpstr>
      <vt:lpstr>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20 Accounting Changes and Error Corrections</dc:title>
  <dc:creator>Spiceland</dc:creator>
  <cp:lastModifiedBy>Malvine Litten</cp:lastModifiedBy>
  <cp:revision>3059</cp:revision>
  <dcterms:created xsi:type="dcterms:W3CDTF">2014-07-25T10:46:51Z</dcterms:created>
  <dcterms:modified xsi:type="dcterms:W3CDTF">2017-07-13T13:24:50Z</dcterms:modified>
</cp:coreProperties>
</file>