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1" r:id="rId2"/>
    <p:sldMasterId id="2147483686" r:id="rId3"/>
  </p:sldMasterIdLst>
  <p:notesMasterIdLst>
    <p:notesMasterId r:id="rId156"/>
  </p:notesMasterIdLst>
  <p:sldIdLst>
    <p:sldId id="775" r:id="rId4"/>
    <p:sldId id="516" r:id="rId5"/>
    <p:sldId id="623" r:id="rId6"/>
    <p:sldId id="624" r:id="rId7"/>
    <p:sldId id="625" r:id="rId8"/>
    <p:sldId id="626" r:id="rId9"/>
    <p:sldId id="627" r:id="rId10"/>
    <p:sldId id="628" r:id="rId11"/>
    <p:sldId id="629" r:id="rId12"/>
    <p:sldId id="630" r:id="rId13"/>
    <p:sldId id="631" r:id="rId14"/>
    <p:sldId id="632" r:id="rId15"/>
    <p:sldId id="633" r:id="rId16"/>
    <p:sldId id="635" r:id="rId17"/>
    <p:sldId id="634" r:id="rId18"/>
    <p:sldId id="636" r:id="rId19"/>
    <p:sldId id="637" r:id="rId20"/>
    <p:sldId id="638" r:id="rId21"/>
    <p:sldId id="639" r:id="rId22"/>
    <p:sldId id="640" r:id="rId23"/>
    <p:sldId id="641" r:id="rId24"/>
    <p:sldId id="642" r:id="rId25"/>
    <p:sldId id="644" r:id="rId26"/>
    <p:sldId id="643" r:id="rId27"/>
    <p:sldId id="645" r:id="rId28"/>
    <p:sldId id="646" r:id="rId29"/>
    <p:sldId id="647" r:id="rId30"/>
    <p:sldId id="648" r:id="rId31"/>
    <p:sldId id="649" r:id="rId32"/>
    <p:sldId id="650" r:id="rId33"/>
    <p:sldId id="651" r:id="rId34"/>
    <p:sldId id="652" r:id="rId35"/>
    <p:sldId id="653" r:id="rId36"/>
    <p:sldId id="654" r:id="rId37"/>
    <p:sldId id="655" r:id="rId38"/>
    <p:sldId id="656" r:id="rId39"/>
    <p:sldId id="657" r:id="rId40"/>
    <p:sldId id="658" r:id="rId41"/>
    <p:sldId id="659" r:id="rId42"/>
    <p:sldId id="660" r:id="rId43"/>
    <p:sldId id="661" r:id="rId44"/>
    <p:sldId id="662" r:id="rId45"/>
    <p:sldId id="663" r:id="rId46"/>
    <p:sldId id="664" r:id="rId47"/>
    <p:sldId id="665" r:id="rId48"/>
    <p:sldId id="667" r:id="rId49"/>
    <p:sldId id="666" r:id="rId50"/>
    <p:sldId id="668" r:id="rId51"/>
    <p:sldId id="669" r:id="rId52"/>
    <p:sldId id="670" r:id="rId53"/>
    <p:sldId id="672" r:id="rId54"/>
    <p:sldId id="673" r:id="rId55"/>
    <p:sldId id="671" r:id="rId56"/>
    <p:sldId id="674" r:id="rId57"/>
    <p:sldId id="675" r:id="rId58"/>
    <p:sldId id="676" r:id="rId59"/>
    <p:sldId id="677" r:id="rId60"/>
    <p:sldId id="678" r:id="rId61"/>
    <p:sldId id="679" r:id="rId62"/>
    <p:sldId id="680" r:id="rId63"/>
    <p:sldId id="681" r:id="rId64"/>
    <p:sldId id="682" r:id="rId65"/>
    <p:sldId id="683" r:id="rId66"/>
    <p:sldId id="684" r:id="rId67"/>
    <p:sldId id="685" r:id="rId68"/>
    <p:sldId id="686" r:id="rId69"/>
    <p:sldId id="687" r:id="rId70"/>
    <p:sldId id="688" r:id="rId71"/>
    <p:sldId id="689" r:id="rId72"/>
    <p:sldId id="690" r:id="rId73"/>
    <p:sldId id="691" r:id="rId74"/>
    <p:sldId id="692" r:id="rId75"/>
    <p:sldId id="693" r:id="rId76"/>
    <p:sldId id="694" r:id="rId77"/>
    <p:sldId id="695" r:id="rId78"/>
    <p:sldId id="696" r:id="rId79"/>
    <p:sldId id="697" r:id="rId80"/>
    <p:sldId id="698" r:id="rId81"/>
    <p:sldId id="700" r:id="rId82"/>
    <p:sldId id="699" r:id="rId83"/>
    <p:sldId id="701" r:id="rId84"/>
    <p:sldId id="703" r:id="rId85"/>
    <p:sldId id="704" r:id="rId86"/>
    <p:sldId id="702" r:id="rId87"/>
    <p:sldId id="705" r:id="rId88"/>
    <p:sldId id="706" r:id="rId89"/>
    <p:sldId id="707" r:id="rId90"/>
    <p:sldId id="708" r:id="rId91"/>
    <p:sldId id="709" r:id="rId92"/>
    <p:sldId id="710" r:id="rId93"/>
    <p:sldId id="711" r:id="rId94"/>
    <p:sldId id="712" r:id="rId95"/>
    <p:sldId id="713" r:id="rId96"/>
    <p:sldId id="714" r:id="rId97"/>
    <p:sldId id="716" r:id="rId98"/>
    <p:sldId id="715" r:id="rId99"/>
    <p:sldId id="717" r:id="rId100"/>
    <p:sldId id="718" r:id="rId101"/>
    <p:sldId id="720" r:id="rId102"/>
    <p:sldId id="719" r:id="rId103"/>
    <p:sldId id="721" r:id="rId104"/>
    <p:sldId id="722" r:id="rId105"/>
    <p:sldId id="773" r:id="rId106"/>
    <p:sldId id="774" r:id="rId107"/>
    <p:sldId id="723" r:id="rId108"/>
    <p:sldId id="724" r:id="rId109"/>
    <p:sldId id="726" r:id="rId110"/>
    <p:sldId id="727" r:id="rId111"/>
    <p:sldId id="729" r:id="rId112"/>
    <p:sldId id="730" r:id="rId113"/>
    <p:sldId id="731" r:id="rId114"/>
    <p:sldId id="732" r:id="rId115"/>
    <p:sldId id="733" r:id="rId116"/>
    <p:sldId id="734" r:id="rId117"/>
    <p:sldId id="735" r:id="rId118"/>
    <p:sldId id="736" r:id="rId119"/>
    <p:sldId id="737" r:id="rId120"/>
    <p:sldId id="738" r:id="rId121"/>
    <p:sldId id="739" r:id="rId122"/>
    <p:sldId id="740" r:id="rId123"/>
    <p:sldId id="741" r:id="rId124"/>
    <p:sldId id="772" r:id="rId125"/>
    <p:sldId id="742" r:id="rId126"/>
    <p:sldId id="743" r:id="rId127"/>
    <p:sldId id="744" r:id="rId128"/>
    <p:sldId id="745" r:id="rId129"/>
    <p:sldId id="746" r:id="rId130"/>
    <p:sldId id="748" r:id="rId131"/>
    <p:sldId id="747" r:id="rId132"/>
    <p:sldId id="749" r:id="rId133"/>
    <p:sldId id="750" r:id="rId134"/>
    <p:sldId id="751" r:id="rId135"/>
    <p:sldId id="752" r:id="rId136"/>
    <p:sldId id="753" r:id="rId137"/>
    <p:sldId id="754" r:id="rId138"/>
    <p:sldId id="756" r:id="rId139"/>
    <p:sldId id="757" r:id="rId140"/>
    <p:sldId id="758" r:id="rId141"/>
    <p:sldId id="759" r:id="rId142"/>
    <p:sldId id="760" r:id="rId143"/>
    <p:sldId id="761" r:id="rId144"/>
    <p:sldId id="762" r:id="rId145"/>
    <p:sldId id="763" r:id="rId146"/>
    <p:sldId id="765" r:id="rId147"/>
    <p:sldId id="766" r:id="rId148"/>
    <p:sldId id="767" r:id="rId149"/>
    <p:sldId id="768" r:id="rId150"/>
    <p:sldId id="769" r:id="rId151"/>
    <p:sldId id="755" r:id="rId152"/>
    <p:sldId id="770" r:id="rId153"/>
    <p:sldId id="771" r:id="rId154"/>
    <p:sldId id="776" r:id="rId1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anielle McLimore" initials="DM [6]" lastIdx="1" clrIdx="6">
    <p:extLst/>
  </p:cmAuthor>
  <p:cmAuthor id="1" name="Sucharita Mandal" initials="SM" lastIdx="4" clrIdx="0">
    <p:extLst/>
  </p:cmAuthor>
  <p:cmAuthor id="8" name="Danielle McLimore" initials="DM [7]" lastIdx="1" clrIdx="7">
    <p:extLst/>
  </p:cmAuthor>
  <p:cmAuthor id="2" name="Danielle McLimore" initials="DM" lastIdx="1" clrIdx="1">
    <p:extLst/>
  </p:cmAuthor>
  <p:cmAuthor id="9" name="Danielle McLimore" initials="DM [8]" lastIdx="1" clrIdx="8">
    <p:extLst/>
  </p:cmAuthor>
  <p:cmAuthor id="3" name="Danielle McLimore" initials="DM [2]" lastIdx="1" clrIdx="2">
    <p:extLst/>
  </p:cmAuthor>
  <p:cmAuthor id="10" name="Danielle McLimore" initials="DM [9]" lastIdx="1" clrIdx="9">
    <p:extLst/>
  </p:cmAuthor>
  <p:cmAuthor id="4" name="Danielle McLimore" initials="DM [3]" lastIdx="1" clrIdx="3">
    <p:extLst/>
  </p:cmAuthor>
  <p:cmAuthor id="11" name="Colton Gigot" initials="CG" lastIdx="0" clrIdx="10"/>
  <p:cmAuthor id="5" name="Danielle McLimore" initials="DM [4]" lastIdx="1" clrIdx="4">
    <p:extLst/>
  </p:cmAuthor>
  <p:cmAuthor id="12" name="Christina S" initials="CS" lastIdx="46" clrIdx="11">
    <p:extLst/>
  </p:cmAuthor>
  <p:cmAuthor id="6" name="Danielle McLimore" initials="DM [5]"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59" autoAdjust="0"/>
    <p:restoredTop sz="89914" autoAdjust="0"/>
  </p:normalViewPr>
  <p:slideViewPr>
    <p:cSldViewPr snapToGrid="0">
      <p:cViewPr varScale="1">
        <p:scale>
          <a:sx n="103" d="100"/>
          <a:sy n="103" d="100"/>
        </p:scale>
        <p:origin x="1062" y="102"/>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0" y="-115356"/>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viewProps" Target="view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theme" Target="theme/theme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slide" Target="slides/slide129.xml"/><Relationship Id="rId140" Type="http://schemas.openxmlformats.org/officeDocument/2006/relationships/slide" Target="slides/slide137.xml"/><Relationship Id="rId145" Type="http://schemas.openxmlformats.org/officeDocument/2006/relationships/slide" Target="slides/slide142.xml"/><Relationship Id="rId153" Type="http://schemas.openxmlformats.org/officeDocument/2006/relationships/slide" Target="slides/slide150.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microsoft.com/office/2015/10/relationships/revisionInfo" Target="revisionInfo.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commentAuthors" Target="commentAuthors.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13-07-2017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look at some common forms of compensation in which the amount of the compensation employees receive is tied to the market price of company stock. We will see that these </a:t>
            </a:r>
            <a:r>
              <a:rPr lang="en-US" sz="1200" b="0" i="1" u="none" strike="noStrike" kern="1200" baseline="0" dirty="0">
                <a:solidFill>
                  <a:schemeClr val="tx1"/>
                </a:solidFill>
                <a:latin typeface="+mn-lt"/>
                <a:ea typeface="+mn-ea"/>
                <a:cs typeface="+mn-cs"/>
              </a:rPr>
              <a:t>share-based </a:t>
            </a:r>
            <a:r>
              <a:rPr lang="en-US" sz="1200" b="0" i="0" u="none" strike="noStrike" kern="1200" baseline="0" dirty="0">
                <a:solidFill>
                  <a:schemeClr val="tx1"/>
                </a:solidFill>
                <a:latin typeface="+mn-lt"/>
                <a:ea typeface="+mn-ea"/>
                <a:cs typeface="+mn-cs"/>
              </a:rPr>
              <a:t>compensation plans—restricted stock awards, restricted stock units, stock options, and stock appreciation rights—create shareholders’ equity, which also often affects the way we calculate earnings per share. Specifically, we view these as </a:t>
            </a:r>
            <a:r>
              <a:rPr lang="en-US" sz="1200" b="0" i="1" u="none" strike="noStrike" kern="1200" baseline="0" dirty="0">
                <a:solidFill>
                  <a:schemeClr val="tx1"/>
                </a:solidFill>
                <a:latin typeface="+mn-lt"/>
                <a:ea typeface="+mn-ea"/>
                <a:cs typeface="+mn-cs"/>
              </a:rPr>
              <a:t>potential common shares </a:t>
            </a:r>
            <a:r>
              <a:rPr lang="en-US" sz="1200" b="0" i="0" u="none" strike="noStrike" kern="1200" baseline="0" dirty="0">
                <a:solidFill>
                  <a:schemeClr val="tx1"/>
                </a:solidFill>
                <a:latin typeface="+mn-lt"/>
                <a:ea typeface="+mn-ea"/>
                <a:cs typeface="+mn-cs"/>
              </a:rPr>
              <a:t>along with convertible securities, and we calculate earnings per share as if the securities already had been exercised or converted into additional common shares.</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75293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Terms of RSUs vary. Sometimes, the recipient is given the </a:t>
            </a:r>
            <a:r>
              <a:rPr lang="en-US" sz="1200" b="0" i="1" u="none" strike="noStrike" kern="1200" baseline="0" dirty="0">
                <a:solidFill>
                  <a:schemeClr val="tx1"/>
                </a:solidFill>
                <a:latin typeface="+mn-lt"/>
                <a:ea typeface="+mn-ea"/>
                <a:cs typeface="+mn-cs"/>
              </a:rPr>
              <a:t>cash equivalent </a:t>
            </a:r>
            <a:r>
              <a:rPr lang="en-US" sz="1200" b="0" i="0" u="none" strike="noStrike" kern="1200" baseline="0" dirty="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RSUs delay the issuance of shares and avoid some administrative complexities of outright awards of restricted stock, accounting for RSUs to be settled in stock is essentially the same as for restricted stock awards. We see accounting for award plans or units of restricted stock demonstrated in Illustration 19–2.</a:t>
            </a:r>
          </a:p>
        </p:txBody>
      </p:sp>
      <p:sp>
        <p:nvSpPr>
          <p:cNvPr id="4" name="Slide Number Placeholder 3"/>
          <p:cNvSpPr>
            <a:spLocks noGrp="1"/>
          </p:cNvSpPr>
          <p:nvPr>
            <p:ph type="sldNum" sz="quarter" idx="10"/>
          </p:nvPr>
        </p:nvSpPr>
        <p:spPr/>
        <p:txBody>
          <a:bodyPr/>
          <a:lstStyle/>
          <a:p>
            <a:fld id="{E5D5A280-AB61-4228-B8B9-B2988F4D0222}" type="slidenum">
              <a:rPr lang="en-US" smtClean="0"/>
              <a:pPr/>
              <a:t>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the end of 2019, the </a:t>
            </a:r>
            <a:r>
              <a:rPr lang="en-IN" sz="1200" b="0" i="1" u="none" strike="noStrike" kern="1200" baseline="0" dirty="0">
                <a:solidFill>
                  <a:schemeClr val="tx1"/>
                </a:solidFill>
                <a:latin typeface="+mn-lt"/>
                <a:ea typeface="+mn-ea"/>
                <a:cs typeface="+mn-cs"/>
              </a:rPr>
              <a:t>second </a:t>
            </a:r>
            <a:r>
              <a:rPr lang="en-IN" sz="1200" b="0" i="0" u="none" strike="noStrike" kern="1200" baseline="0" dirty="0">
                <a:solidFill>
                  <a:schemeClr val="tx1"/>
                </a:solidFill>
                <a:latin typeface="+mn-lt"/>
                <a:ea typeface="+mn-ea"/>
                <a:cs typeface="+mn-cs"/>
              </a:rPr>
              <a:t>year, $30 million remains </a:t>
            </a:r>
            <a:r>
              <a:rPr lang="en-IN" sz="1200" b="0" i="0" u="none" strike="noStrike" kern="1200" baseline="0" dirty="0" err="1">
                <a:solidFill>
                  <a:schemeClr val="tx1"/>
                </a:solidFill>
                <a:latin typeface="+mn-lt"/>
                <a:ea typeface="+mn-ea"/>
                <a:cs typeface="+mn-cs"/>
              </a:rPr>
              <a:t>unexpensed</a:t>
            </a:r>
            <a:r>
              <a:rPr lang="en-IN" sz="1200" b="0" i="0" u="none" strike="noStrike" kern="1200" baseline="0" dirty="0">
                <a:solidFill>
                  <a:schemeClr val="tx1"/>
                </a:solidFill>
                <a:latin typeface="+mn-lt"/>
                <a:ea typeface="+mn-ea"/>
                <a:cs typeface="+mn-cs"/>
              </a:rPr>
              <a:t>, so assuming the average market price again is $12, we would add to the denominator of diluted EPS 2.5 million </a:t>
            </a:r>
            <a:r>
              <a:rPr lang="en-US" sz="1200" b="0" i="0" u="none" strike="noStrike" kern="1200" baseline="0" dirty="0">
                <a:solidFill>
                  <a:schemeClr val="tx1"/>
                </a:solidFill>
                <a:latin typeface="+mn-lt"/>
                <a:ea typeface="+mn-ea"/>
                <a:cs typeface="+mn-cs"/>
              </a:rPr>
              <a:t>common shares.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424286213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an agreement specifies that additional shares of common stock will be issued, contingent on the occurrence of some future circumstance. At times, contingent shares are issuable to shareholders of an acquired company, certain key executives, or others in the event a certain level of performance is achieved. Contingent performance may be a desired level of income, a target stock price, or some other measurable </a:t>
            </a:r>
            <a:r>
              <a:rPr lang="en-US" sz="1200" b="0" i="0" u="none" strike="noStrike" kern="1200" baseline="0" dirty="0">
                <a:solidFill>
                  <a:schemeClr val="tx1"/>
                </a:solidFill>
                <a:latin typeface="+mn-lt"/>
                <a:ea typeface="+mn-ea"/>
                <a:cs typeface="+mn-cs"/>
              </a:rPr>
              <a:t>activity level.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calculating EPS, </a:t>
            </a:r>
            <a:r>
              <a:rPr lang="en-IN" sz="1200" b="1" i="0" u="none" strike="noStrike" kern="1200" baseline="0" dirty="0">
                <a:solidFill>
                  <a:schemeClr val="tx1"/>
                </a:solidFill>
                <a:latin typeface="+mn-lt"/>
                <a:ea typeface="+mn-ea"/>
                <a:cs typeface="+mn-cs"/>
              </a:rPr>
              <a:t>contingently issuable shares </a:t>
            </a:r>
            <a:r>
              <a:rPr lang="en-IN" sz="1200" b="0" i="0" u="none" strike="noStrike" kern="1200" baseline="0" dirty="0">
                <a:solidFill>
                  <a:schemeClr val="tx1"/>
                </a:solidFill>
                <a:latin typeface="+mn-lt"/>
                <a:ea typeface="+mn-ea"/>
                <a:cs typeface="+mn-cs"/>
              </a:rPr>
              <a:t>are considered to be outstanding in the computation of diluted EPS if the target performance level already is being met (assumed to remain at existing levels until the end of the contingency period). For example, if shares will be issued at a future date if a certain level of income is achieved and that level of income or more was already reported this year, those additional shares are simply added to the denominator of the diluted EPS fraction.</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an agreement specifies that additional shares of common stock will be issued, contingent on the occurrence of some future circumstance. At times, contingent shares are issuable to shareholders of an acquired company, certain key executives, or others in the event a certain level of performance is achieved. Contingent performance may be a desired level of income, a target stock price, or some other measurable </a:t>
            </a:r>
            <a:r>
              <a:rPr lang="en-US" sz="1200" b="0" i="0" u="none" strike="noStrike" kern="1200" baseline="0" dirty="0">
                <a:solidFill>
                  <a:schemeClr val="tx1"/>
                </a:solidFill>
                <a:latin typeface="+mn-lt"/>
                <a:ea typeface="+mn-ea"/>
                <a:cs typeface="+mn-cs"/>
              </a:rPr>
              <a:t>activity level.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calculating EPS, </a:t>
            </a:r>
            <a:r>
              <a:rPr lang="en-IN" sz="1200" b="1" i="0" u="none" strike="noStrike" kern="1200" baseline="0" dirty="0">
                <a:solidFill>
                  <a:schemeClr val="tx1"/>
                </a:solidFill>
                <a:latin typeface="+mn-lt"/>
                <a:ea typeface="+mn-ea"/>
                <a:cs typeface="+mn-cs"/>
              </a:rPr>
              <a:t>contingently issuable shares </a:t>
            </a:r>
            <a:r>
              <a:rPr lang="en-IN" sz="1200" b="0" i="0" u="none" strike="noStrike" kern="1200" baseline="0" dirty="0">
                <a:solidFill>
                  <a:schemeClr val="tx1"/>
                </a:solidFill>
                <a:latin typeface="+mn-lt"/>
                <a:ea typeface="+mn-ea"/>
                <a:cs typeface="+mn-cs"/>
              </a:rPr>
              <a:t>are considered to be outstanding in the computation of diluted EPS if the target performance level already is being met (assumed to remain at existing levels until the end of the contingency period). </a:t>
            </a:r>
            <a:r>
              <a:rPr lang="en-IN" sz="1200" b="0" i="0" u="none" strike="noStrike" kern="1200" baseline="0">
                <a:solidFill>
                  <a:schemeClr val="tx1"/>
                </a:solidFill>
                <a:latin typeface="+mn-lt"/>
                <a:ea typeface="+mn-ea"/>
                <a:cs typeface="+mn-cs"/>
              </a:rPr>
              <a:t>For example, if shares will be issued at a future date if a certain level of income is achieved and that level of income or more was already reported this year, those additional shares are simply added to the denominator of the diluted EPS fraction.</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clarification, we will refer to the continuing illustration of diluted EPS and assume 3 million additional shares will become issuable to certain executives in the following year (2019) if net income that year is $150 million or more. The net income for Sovran Financial in 2018 was $154 million, so the additional shares would be considered outstanding in the computation of diluted EPS by simply adding </a:t>
            </a:r>
            <a:r>
              <a:rPr lang="en-IN" sz="1200" b="1" i="0" u="none" strike="noStrike" kern="1200" baseline="0" dirty="0">
                <a:solidFill>
                  <a:schemeClr val="tx1"/>
                </a:solidFill>
                <a:latin typeface="+mn-lt"/>
                <a:ea typeface="+mn-ea"/>
                <a:cs typeface="+mn-cs"/>
              </a:rPr>
              <a:t>3 million </a:t>
            </a:r>
            <a:r>
              <a:rPr lang="en-IN" sz="1200" b="0" i="0" u="none" strike="noStrike" kern="1200" baseline="0" dirty="0">
                <a:solidFill>
                  <a:schemeClr val="tx1"/>
                </a:solidFill>
                <a:latin typeface="+mn-lt"/>
                <a:ea typeface="+mn-ea"/>
                <a:cs typeface="+mn-cs"/>
              </a:rPr>
              <a:t>additional shares to the denominator </a:t>
            </a:r>
            <a:r>
              <a:rPr lang="en-US" sz="1200" b="0" i="0" u="none" strike="noStrike" kern="1200" baseline="0" dirty="0">
                <a:solidFill>
                  <a:schemeClr val="tx1"/>
                </a:solidFill>
                <a:latin typeface="+mn-lt"/>
                <a:ea typeface="+mn-ea"/>
                <a:cs typeface="+mn-cs"/>
              </a:rPr>
              <a:t>of the EPS fraction.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Obviously, the 2019 condition ($150 million net income or more) has not been met yet since it’s only year 2018. But because that level of income was achieved in 2018, the presumption is it’s likely to be achieved in 2019 as well.</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 target income next year is $160 million, the contingent shares would simply be ignored in the calculations.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disclosure </a:t>
            </a:r>
            <a:r>
              <a:rPr lang="en-IN" sz="1200" b="0" i="0" u="none" strike="noStrike" kern="1200" baseline="0" dirty="0">
                <a:solidFill>
                  <a:schemeClr val="tx1"/>
                </a:solidFill>
                <a:latin typeface="+mn-lt"/>
                <a:ea typeface="+mn-ea"/>
                <a:cs typeface="+mn-cs"/>
              </a:rPr>
              <a:t>note reproduced in the illustration, Hunt Manufacturing Co. reported contingent shares in connection with its acquisition of </a:t>
            </a:r>
            <a:r>
              <a:rPr lang="en-IN" sz="1200" b="0" i="0" u="none" strike="noStrike" kern="1200" baseline="0" dirty="0" err="1">
                <a:solidFill>
                  <a:schemeClr val="tx1"/>
                </a:solidFill>
                <a:latin typeface="+mn-lt"/>
                <a:ea typeface="+mn-ea"/>
                <a:cs typeface="+mn-cs"/>
              </a:rPr>
              <a:t>Feeny</a:t>
            </a:r>
            <a:r>
              <a:rPr lang="en-IN" sz="1200" b="0" i="0" u="none" strike="noStrike" kern="1200" baseline="0" dirty="0">
                <a:solidFill>
                  <a:schemeClr val="tx1"/>
                </a:solidFill>
                <a:latin typeface="+mn-lt"/>
                <a:ea typeface="+mn-ea"/>
                <a:cs typeface="+mn-cs"/>
              </a:rPr>
              <a:t> Manufacturing Company.</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certain circumstances, securities that have the potential of reducing earnings per share by becoming common stock are assumed already to have become common stock for the purpose of calculating EPS. The table in the illustration summarizes the circumstances under which the dilutive effect of these securities is reflected in the calculation of basic and diluted EPS.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41344692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19–16</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summarizes the specific effects on the diluted EPS fraction when the dilutive effect of a potentially dilutive security is reflected in the calculation.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121</a:t>
            </a:fld>
            <a:endParaRPr lang="en-IN" dirty="0"/>
          </a:p>
        </p:txBody>
      </p:sp>
    </p:spTree>
    <p:extLst>
      <p:ext uri="{BB962C8B-B14F-4D97-AF65-F5344CB8AC3E}">
        <p14:creationId xmlns:p14="http://schemas.microsoft.com/office/powerpoint/2010/main" val="41344692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19–16</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summarizes the specific effects on the diluted EPS fraction when the dilutive effect of a potentially dilutive security is reflected in the calculation.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122</a:t>
            </a:fld>
            <a:endParaRPr lang="en-IN" dirty="0"/>
          </a:p>
        </p:txBody>
      </p:sp>
    </p:spTree>
    <p:extLst>
      <p:ext uri="{BB962C8B-B14F-4D97-AF65-F5344CB8AC3E}">
        <p14:creationId xmlns:p14="http://schemas.microsoft.com/office/powerpoint/2010/main" val="413446928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When calculating EPS in our example, we “pretended” the convertible bonds had been converted at the beginning of the year. What if they actually had been converted, let’s say on November 1? Interestingly, diluted EPS would be precisely the same. Here’s why:</a:t>
            </a:r>
          </a:p>
          <a:p>
            <a:endParaRPr lang="en-IN" sz="1200" kern="1200" baseline="0" dirty="0">
              <a:solidFill>
                <a:schemeClr val="tx1"/>
              </a:solidFill>
              <a:latin typeface="+mn-lt"/>
              <a:ea typeface="+mn-ea"/>
              <a:cs typeface="+mn-cs"/>
            </a:endParaRPr>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a:t>
            </a:r>
            <a:r>
              <a:rPr lang="en-IN" dirty="0"/>
              <a:t> These shares would be time-weighted so the denominator would</a:t>
            </a:r>
            <a:r>
              <a:rPr lang="en-IN" baseline="0" dirty="0"/>
              <a:t> </a:t>
            </a:r>
            <a:r>
              <a:rPr lang="en-IN" dirty="0"/>
              <a:t>increase by a fraction.</a:t>
            </a:r>
            <a:r>
              <a:rPr lang="en-IN" sz="1200" kern="1200" baseline="0" dirty="0">
                <a:solidFill>
                  <a:schemeClr val="tx1"/>
                </a:solidFill>
                <a:latin typeface="+mn-lt"/>
                <a:ea typeface="+mn-ea"/>
                <a:cs typeface="+mn-cs"/>
              </a:rPr>
              <a:t> The numerator would be higher because net income actually would be increased by the after-tax interest saved on the bonds.</a:t>
            </a:r>
          </a:p>
          <a:p>
            <a:pPr marL="228600" indent="-228600">
              <a:buAutoNum type="arabicPeriod"/>
            </a:pPr>
            <a:r>
              <a:rPr lang="en-IN" sz="1200" kern="1200" baseline="0" dirty="0">
                <a:solidFill>
                  <a:schemeClr val="tx1"/>
                </a:solidFill>
                <a:latin typeface="+mn-lt"/>
                <a:ea typeface="+mn-ea"/>
                <a:cs typeface="+mn-cs"/>
              </a:rPr>
              <a:t>We would assume conversion for the period </a:t>
            </a:r>
            <a:r>
              <a:rPr lang="en-IN" dirty="0"/>
              <a:t>before conversion because they were potentially dilutive during that period.</a:t>
            </a:r>
          </a:p>
        </p:txBody>
      </p:sp>
      <p:sp>
        <p:nvSpPr>
          <p:cNvPr id="4" name="Slide Number Placeholder 3"/>
          <p:cNvSpPr>
            <a:spLocks noGrp="1"/>
          </p:cNvSpPr>
          <p:nvPr>
            <p:ph type="sldNum" sz="quarter" idx="10"/>
          </p:nvPr>
        </p:nvSpPr>
        <p:spPr/>
        <p:txBody>
          <a:bodyPr/>
          <a:lstStyle/>
          <a:p>
            <a:fld id="{E5D5A280-AB61-4228-B8B9-B2988F4D0222}" type="slidenum">
              <a:rPr lang="en-US" smtClean="0"/>
              <a:pPr/>
              <a:t>123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Terms of RSUs vary. Sometimes, the recipient is given the </a:t>
            </a:r>
            <a:r>
              <a:rPr lang="en-US" sz="1200" b="0" i="1" u="none" strike="noStrike" kern="1200" baseline="0" dirty="0">
                <a:solidFill>
                  <a:schemeClr val="tx1"/>
                </a:solidFill>
                <a:latin typeface="+mn-lt"/>
                <a:ea typeface="+mn-ea"/>
                <a:cs typeface="+mn-cs"/>
              </a:rPr>
              <a:t>cash equivalent </a:t>
            </a:r>
            <a:r>
              <a:rPr lang="en-US" sz="1200" b="0" i="0" u="none" strike="noStrike" kern="1200" baseline="0" dirty="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RSUs delay the issuance of shares and avoid some administrative complexities of outright awards of restricted stock, accounting for RSUs to be settled in stock is essentially the same as for restricted stock awards. </a:t>
            </a:r>
            <a:r>
              <a:rPr lang="en-US" sz="1200" b="0" i="0" u="none" strike="noStrike" kern="1200" baseline="0">
                <a:solidFill>
                  <a:schemeClr val="tx1"/>
                </a:solidFill>
                <a:latin typeface="+mn-lt"/>
                <a:ea typeface="+mn-ea"/>
                <a:cs typeface="+mn-cs"/>
              </a:rPr>
              <a:t>We see accounting for award plans or units of restricted stock demonstrated in Illustration 19–2.</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When calculating EPS in our example, we “pretended” the convertible bonds had been converted at the beginning of the year. What if they actually had been converted, let’s say on November 1? Interestingly, diluted EPS would be precisely the same. Here’s why:</a:t>
            </a:r>
          </a:p>
          <a:p>
            <a:endParaRPr lang="en-IN" sz="1200" kern="1200" baseline="0" dirty="0">
              <a:solidFill>
                <a:schemeClr val="tx1"/>
              </a:solidFill>
              <a:latin typeface="+mn-lt"/>
              <a:ea typeface="+mn-ea"/>
              <a:cs typeface="+mn-cs"/>
            </a:endParaRPr>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a:t>
            </a:r>
            <a:r>
              <a:rPr lang="en-IN" dirty="0"/>
              <a:t> These shares would be time-weighted so the denominator would</a:t>
            </a:r>
            <a:r>
              <a:rPr lang="en-IN" baseline="0" dirty="0"/>
              <a:t> </a:t>
            </a:r>
            <a:r>
              <a:rPr lang="en-IN" dirty="0"/>
              <a:t>increase by a fraction.</a:t>
            </a:r>
            <a:r>
              <a:rPr lang="en-IN" sz="1200" kern="1200" baseline="0" dirty="0">
                <a:solidFill>
                  <a:schemeClr val="tx1"/>
                </a:solidFill>
                <a:latin typeface="+mn-lt"/>
                <a:ea typeface="+mn-ea"/>
                <a:cs typeface="+mn-cs"/>
              </a:rPr>
              <a:t> The numerator would be higher because net income actually would be increased by the after-tax interest saved on the bonds.</a:t>
            </a:r>
          </a:p>
          <a:p>
            <a:pPr marL="228600" indent="-228600">
              <a:buAutoNum type="arabicPeriod"/>
            </a:pPr>
            <a:r>
              <a:rPr lang="en-IN" sz="1200" kern="1200" baseline="0">
                <a:solidFill>
                  <a:schemeClr val="tx1"/>
                </a:solidFill>
                <a:latin typeface="+mn-lt"/>
                <a:ea typeface="+mn-ea"/>
                <a:cs typeface="+mn-cs"/>
              </a:rPr>
              <a:t>We would assume conversion for the period </a:t>
            </a:r>
            <a:r>
              <a:rPr lang="en-IN"/>
              <a:t>before conversion because they were potentially dilutive during that period.</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124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first case the calculation is</a:t>
            </a:r>
            <a:r>
              <a:rPr lang="en-US" baseline="0" dirty="0"/>
              <a:t> shown when the bonds are not actually converted. In the second case it is considered that the bonds are converted on November 1.</a:t>
            </a:r>
          </a:p>
          <a:p>
            <a:endParaRPr lang="en-US" baseline="0" dirty="0"/>
          </a:p>
          <a:p>
            <a:pPr marL="228600" indent="-228600">
              <a:buAutoNum type="arabicPeriod"/>
            </a:pPr>
            <a:r>
              <a:rPr lang="en-IN" sz="1200" kern="1200" baseline="0" dirty="0">
                <a:solidFill>
                  <a:schemeClr val="tx1"/>
                </a:solidFill>
                <a:latin typeface="+mn-lt"/>
                <a:ea typeface="+mn-ea"/>
                <a:cs typeface="+mn-cs"/>
              </a:rPr>
              <a:t>The actual conversion would cause an actual increase in shares of 12 million on November 1. These would be time-weighted so the denominator would increase by 12 (2 ÷ 12). Also, the numerator would be higher because net income actually would be increased by the after-tax interest saved on the bonds for the last two months: [$30 − 40% ($30)] × (2 ÷ 12). Be sure to note that this would not be an adjustment in the EPS calculation. Instead, net income would actually have been higher by [$30 − 40% ($30)] × (2 ÷ 12) = $3. That is, reported net income would have been $157 rather than $154. </a:t>
            </a:r>
          </a:p>
          <a:p>
            <a:pPr marL="228600" indent="-228600">
              <a:buAutoNum type="arabicPeriod"/>
            </a:pPr>
            <a:r>
              <a:rPr lang="en-IN" sz="1200" kern="1200" baseline="0" dirty="0">
                <a:solidFill>
                  <a:schemeClr val="tx1"/>
                </a:solidFill>
                <a:latin typeface="+mn-lt"/>
                <a:ea typeface="+mn-ea"/>
                <a:cs typeface="+mn-cs"/>
              </a:rPr>
              <a:t>We would assume conversion for the period before November 1 because they were potentially dilutive during that period. The 12 million shares assumed outstanding from January 1 to November 1 would be time-weighted for that 10-month period: 12 (10 ÷ 12). Also, the numerator would be increased by the after-tax interest assumed saved on the bonds for the first 10 months: [$30 − 40% ($30)] × (10 ÷ 12).</a:t>
            </a:r>
          </a:p>
          <a:p>
            <a:pPr marL="228600" indent="-228600">
              <a:buNone/>
            </a:pPr>
            <a:endParaRPr lang="en-IN" sz="1200" kern="1200" baseline="0" dirty="0">
              <a:solidFill>
                <a:schemeClr val="tx1"/>
              </a:solidFill>
              <a:latin typeface="+mn-lt"/>
              <a:ea typeface="+mn-ea"/>
              <a:cs typeface="+mn-cs"/>
            </a:endParaRPr>
          </a:p>
          <a:p>
            <a:pPr marL="228600" indent="-228600">
              <a:buNone/>
            </a:pPr>
            <a:r>
              <a:rPr lang="en-IN" sz="1200" kern="1200" baseline="0" dirty="0">
                <a:solidFill>
                  <a:schemeClr val="tx1"/>
                </a:solidFill>
                <a:latin typeface="+mn-lt"/>
                <a:ea typeface="+mn-ea"/>
                <a:cs typeface="+mn-cs"/>
              </a:rPr>
              <a:t>Notice that the incremental effect on diluted EPS is the same either way.</a:t>
            </a:r>
          </a:p>
        </p:txBody>
      </p:sp>
      <p:sp>
        <p:nvSpPr>
          <p:cNvPr id="4" name="Slide Number Placeholder 3"/>
          <p:cNvSpPr>
            <a:spLocks noGrp="1"/>
          </p:cNvSpPr>
          <p:nvPr>
            <p:ph type="sldNum" sz="quarter" idx="10"/>
          </p:nvPr>
        </p:nvSpPr>
        <p:spPr/>
        <p:txBody>
          <a:bodyPr/>
          <a:lstStyle/>
          <a:p>
            <a:fld id="{E5D5A280-AB61-4228-B8B9-B2988F4D0222}" type="slidenum">
              <a:rPr lang="en-US" smtClean="0"/>
              <a:pPr/>
              <a:t>125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shows the disclosure note Clorox Company reported after the conversion of convertible notes during the year.</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126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if a company disposes of a component of its operations, the company will report “discontinued operations” as a separate item within the income statement.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income statement includes discontinued operations, EPS data (both basic and diluted) must also be reported separately for income from continuing operations and net income. Per share amounts for discontinued operations would be disclosed either on the face of the income statement or in the notes to financial statements.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Basic and diluted EPS data should be reported on the face of the income statement for all reporting periods presented in the comparative statements. Businesses without potential common shares present basic EPS only.</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Disclosure notes should provide additional disclosures </a:t>
            </a:r>
            <a:r>
              <a:rPr lang="en-US" sz="1200" b="0" i="0" u="none" strike="noStrike" kern="1200" baseline="0" dirty="0">
                <a:solidFill>
                  <a:schemeClr val="tx1"/>
                </a:solidFill>
                <a:latin typeface="+mn-lt"/>
                <a:ea typeface="+mn-ea"/>
                <a:cs typeface="+mn-cs"/>
              </a:rPr>
              <a:t>including:</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a:t>
            </a:r>
          </a:p>
          <a:p>
            <a:pPr marL="228600" indent="-228600">
              <a:buAutoNum type="arabicPeriod"/>
            </a:pPr>
            <a:r>
              <a:rPr lang="en-IN" sz="1200" b="0" i="0" u="none" strike="noStrike" kern="1200" baseline="0" dirty="0">
                <a:solidFill>
                  <a:schemeClr val="tx1"/>
                </a:solidFill>
                <a:latin typeface="+mn-lt"/>
                <a:ea typeface="+mn-ea"/>
                <a:cs typeface="+mn-cs"/>
              </a:rPr>
              <a:t>Any adjustments to the numerator for preferred dividends</a:t>
            </a:r>
          </a:p>
          <a:p>
            <a:pPr marL="228600" indent="-228600">
              <a:buAutoNum type="arabicPeriod"/>
            </a:pPr>
            <a:r>
              <a:rPr lang="en-IN" sz="1200" b="0" i="0" u="none" strike="noStrike" kern="1200" baseline="0" dirty="0">
                <a:solidFill>
                  <a:schemeClr val="tx1"/>
                </a:solidFill>
                <a:latin typeface="+mn-lt"/>
                <a:ea typeface="+mn-ea"/>
                <a:cs typeface="+mn-cs"/>
              </a:rPr>
              <a:t>Any potential common shares that weren’t included because they were antidilutive</a:t>
            </a:r>
          </a:p>
          <a:p>
            <a:pPr marL="228600" indent="-228600">
              <a:buAutoNum type="arabicPeriod"/>
            </a:pPr>
            <a:r>
              <a:rPr lang="en-IN" sz="1200" b="0" i="0" u="none" strike="noStrike" kern="1200" baseline="0" dirty="0">
                <a:solidFill>
                  <a:schemeClr val="tx1"/>
                </a:solidFill>
                <a:latin typeface="+mn-lt"/>
                <a:ea typeface="+mn-ea"/>
                <a:cs typeface="+mn-cs"/>
              </a:rPr>
              <a:t>Any transactions that occurred after the end of the most recent period that would materially </a:t>
            </a:r>
            <a:r>
              <a:rPr lang="en-US" sz="1200" b="0" i="0" u="none" strike="noStrike" kern="1200" baseline="0" dirty="0">
                <a:solidFill>
                  <a:schemeClr val="tx1"/>
                </a:solidFill>
                <a:latin typeface="+mn-lt"/>
                <a:ea typeface="+mn-ea"/>
                <a:cs typeface="+mn-cs"/>
              </a:rPr>
              <a:t>affect earnings per share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128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19–18</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Presentation on the face of the income statement is illustrated by the partial income statements of H&amp;R Block, Inc., from its annual report for the year ended April 30, 2016, and exhibited in the illustration.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374765398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provide </a:t>
            </a: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 An example of this is presented in the illustration using the situation described in a previous </a:t>
            </a:r>
            <a:r>
              <a:rPr lang="en-US" sz="1200" b="0" i="0" u="none" strike="noStrike" kern="1200" baseline="0" dirty="0">
                <a:solidFill>
                  <a:schemeClr val="tx1"/>
                </a:solidFill>
                <a:latin typeface="+mn-lt"/>
                <a:ea typeface="+mn-ea"/>
                <a:cs typeface="+mn-cs"/>
              </a:rPr>
              <a:t>illustration.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374765398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Option values have two essential components: (1) intrinsic value and (2) time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Intrinsic Value: </a:t>
            </a:r>
            <a:r>
              <a:rPr lang="en-IN" sz="1200" b="0" i="0" u="none" strike="noStrike" kern="1200" baseline="0" dirty="0">
                <a:solidFill>
                  <a:schemeClr val="tx1"/>
                </a:solidFill>
                <a:latin typeface="+mn-lt"/>
                <a:ea typeface="+mn-ea"/>
                <a:cs typeface="+mn-cs"/>
              </a:rPr>
              <a:t>Intrinsic value is the benefit the holder of an option would realize by exercising the option rather than buying the underlying stock directly. An option that permits an employee to buy $25 stock for $10 has an intrinsic value of $15. An option that has an exercise price equal to or exceeding the market price of the underlying stock has zero intrinsic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Time Value: </a:t>
            </a:r>
            <a:r>
              <a:rPr lang="en-IN" sz="1200" b="0" i="0" u="none" strike="noStrike" kern="1200" baseline="0" dirty="0">
                <a:solidFill>
                  <a:schemeClr val="tx1"/>
                </a:solidFill>
                <a:latin typeface="+mn-lt"/>
                <a:ea typeface="+mn-ea"/>
                <a:cs typeface="+mn-cs"/>
              </a:rPr>
              <a:t>In addition to their intrinsic value, options also have a time value due to the fact that (a) the holder of an option does not have to pay the exercise price until the option is exercised and (b) the market price of the underlying stock may yet rise and create additional intrinsic value. All options have time value so long as time remains before expiration. The longer the time until expiration, other things being equal, the greater the time value. For instance, the option with an intrinsic value of $15 might have a fair value of, say, $22 if time still remains until the option expires. The $7 difference represents the time value of the option. Time value can be subdivided into two components: (1) the effects of time value of money and (2) volatility value.</a:t>
            </a:r>
            <a:endParaRPr lang="en-US" dirty="0"/>
          </a:p>
          <a:p>
            <a:r>
              <a:rPr lang="en-IN" sz="1200" b="0" i="0" u="none" strike="noStrike" kern="1200" baseline="0" dirty="0" err="1">
                <a:solidFill>
                  <a:schemeClr val="tx1"/>
                </a:solidFill>
                <a:latin typeface="+mn-lt"/>
                <a:ea typeface="+mn-ea"/>
                <a:cs typeface="+mn-cs"/>
              </a:rPr>
              <a:t>hould</a:t>
            </a:r>
            <a:r>
              <a:rPr lang="en-IN" sz="1200" b="0" i="0" u="none" strike="noStrike" kern="1200" baseline="0" dirty="0">
                <a:solidFill>
                  <a:schemeClr val="tx1"/>
                </a:solidFill>
                <a:latin typeface="+mn-lt"/>
                <a:ea typeface="+mn-ea"/>
                <a:cs typeface="+mn-cs"/>
              </a:rPr>
              <a:t> provide additional disclosures </a:t>
            </a:r>
            <a:r>
              <a:rPr lang="en-US" sz="1200" b="0" i="0" u="none" strike="noStrike" kern="1200" baseline="0" dirty="0">
                <a:solidFill>
                  <a:schemeClr val="tx1"/>
                </a:solidFill>
                <a:latin typeface="+mn-lt"/>
                <a:ea typeface="+mn-ea"/>
                <a:cs typeface="+mn-cs"/>
              </a:rPr>
              <a:t>including:</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a:t>
            </a:r>
          </a:p>
          <a:p>
            <a:pPr marL="228600" indent="-228600">
              <a:buAutoNum type="arabicPeriod"/>
            </a:pPr>
            <a:r>
              <a:rPr lang="en-IN" sz="1200" b="0" i="0" u="none" strike="noStrike" kern="1200" baseline="0" dirty="0">
                <a:solidFill>
                  <a:schemeClr val="tx1"/>
                </a:solidFill>
                <a:latin typeface="+mn-lt"/>
                <a:ea typeface="+mn-ea"/>
                <a:cs typeface="+mn-cs"/>
              </a:rPr>
              <a:t>Any adjustments to the numerator for preferred dividends</a:t>
            </a:r>
          </a:p>
          <a:p>
            <a:pPr marL="228600" indent="-228600">
              <a:buAutoNum type="arabicPeriod"/>
            </a:pPr>
            <a:r>
              <a:rPr lang="en-IN" sz="1200" b="0" i="0" u="none" strike="noStrike" kern="1200" baseline="0" dirty="0">
                <a:solidFill>
                  <a:schemeClr val="tx1"/>
                </a:solidFill>
                <a:latin typeface="+mn-lt"/>
                <a:ea typeface="+mn-ea"/>
                <a:cs typeface="+mn-cs"/>
              </a:rPr>
              <a:t>Any potential common shares that weren’t included because they were antidilutive</a:t>
            </a:r>
          </a:p>
          <a:p>
            <a:pPr marL="228600" indent="-228600">
              <a:buAutoNum type="arabicPeriod"/>
            </a:pPr>
            <a:r>
              <a:rPr lang="en-IN" sz="1200" b="0" i="0" u="none" strike="noStrike" kern="1200" baseline="0" dirty="0">
                <a:solidFill>
                  <a:schemeClr val="tx1"/>
                </a:solidFill>
                <a:latin typeface="+mn-lt"/>
                <a:ea typeface="+mn-ea"/>
                <a:cs typeface="+mn-cs"/>
              </a:rPr>
              <a:t>Any transactions that occurred after the end of the most recent period that would materially </a:t>
            </a:r>
            <a:r>
              <a:rPr lang="en-US" sz="1200" b="0" i="0" u="none" strike="noStrike" kern="1200" baseline="0" dirty="0">
                <a:solidFill>
                  <a:schemeClr val="tx1"/>
                </a:solidFill>
                <a:latin typeface="+mn-lt"/>
                <a:ea typeface="+mn-ea"/>
                <a:cs typeface="+mn-cs"/>
              </a:rPr>
              <a:t>affect earnings per share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Option values have two essential components: (1) intrinsic value and (2) time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Intrinsic Value: </a:t>
            </a:r>
            <a:r>
              <a:rPr lang="en-IN" sz="1200" b="0" i="0" u="none" strike="noStrike" kern="1200" baseline="0" dirty="0">
                <a:solidFill>
                  <a:schemeClr val="tx1"/>
                </a:solidFill>
                <a:latin typeface="+mn-lt"/>
                <a:ea typeface="+mn-ea"/>
                <a:cs typeface="+mn-cs"/>
              </a:rPr>
              <a:t>Intrinsic value is the benefit the holder of an option would realize by exercising the option rather than buying the underlying stock directly. An option that permits an employee to buy $25 stock for $10 has an intrinsic value of $15. An option that has an exercise price equal to or exceeding the market price of the underlying stock has zero intrinsic value.</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Time Value: </a:t>
            </a:r>
            <a:r>
              <a:rPr lang="en-IN" sz="1200" b="0" i="0" u="none" strike="noStrike" kern="1200" baseline="0" dirty="0">
                <a:solidFill>
                  <a:schemeClr val="tx1"/>
                </a:solidFill>
                <a:latin typeface="+mn-lt"/>
                <a:ea typeface="+mn-ea"/>
                <a:cs typeface="+mn-cs"/>
              </a:rPr>
              <a:t>In addition to their intrinsic value, options also have a time value due to the fact that (a) the holder of an option does not have to pay the exercise price until the option is exercised and (b) the market price of the underlying stock may yet rise and create additional intrinsic value. All options have time value so long as time remains before expiration. The longer the time until expiration, other things being equal, the greater the time value. For instance, the option with an intrinsic value of $15 might have a fair value of, say, $22 if time still remains until the option expires. The $7 difference represents the time value of the option. Time value can be subdivided into two components: (1) the effects of time value of money and (2) volatility value.</a:t>
            </a:r>
            <a:endParaRPr lang="en-US" dirty="0"/>
          </a:p>
          <a:p>
            <a:r>
              <a:rPr lang="en-IN" sz="1200" b="0" i="0" u="none" strike="noStrike" kern="1200" baseline="0" dirty="0" err="1">
                <a:solidFill>
                  <a:schemeClr val="tx1"/>
                </a:solidFill>
                <a:latin typeface="+mn-lt"/>
                <a:ea typeface="+mn-ea"/>
                <a:cs typeface="+mn-cs"/>
              </a:rPr>
              <a:t>hould</a:t>
            </a:r>
            <a:r>
              <a:rPr lang="en-IN" sz="1200" b="0" i="0" u="none" strike="noStrike" kern="1200" baseline="0" dirty="0">
                <a:solidFill>
                  <a:schemeClr val="tx1"/>
                </a:solidFill>
                <a:latin typeface="+mn-lt"/>
                <a:ea typeface="+mn-ea"/>
                <a:cs typeface="+mn-cs"/>
              </a:rPr>
              <a:t> provide additional disclosures </a:t>
            </a:r>
            <a:r>
              <a:rPr lang="en-US" sz="1200" b="0" i="0" u="none" strike="noStrike" kern="1200" baseline="0" dirty="0">
                <a:solidFill>
                  <a:schemeClr val="tx1"/>
                </a:solidFill>
                <a:latin typeface="+mn-lt"/>
                <a:ea typeface="+mn-ea"/>
                <a:cs typeface="+mn-cs"/>
              </a:rPr>
              <a:t>including:</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IN" sz="1200" b="0" i="0" u="none" strike="noStrike" kern="1200" baseline="0" dirty="0">
                <a:solidFill>
                  <a:schemeClr val="tx1"/>
                </a:solidFill>
                <a:latin typeface="+mn-lt"/>
                <a:ea typeface="+mn-ea"/>
                <a:cs typeface="+mn-cs"/>
              </a:rPr>
              <a:t>A reconciliation of the numerator and denominator used in the basic EPS computations to the numerator and the denominator used in the diluted EPS computations</a:t>
            </a:r>
          </a:p>
          <a:p>
            <a:pPr marL="228600" indent="-228600">
              <a:buAutoNum type="arabicPeriod"/>
            </a:pPr>
            <a:r>
              <a:rPr lang="en-IN" sz="1200" b="0" i="0" u="none" strike="noStrike" kern="1200" baseline="0" dirty="0">
                <a:solidFill>
                  <a:schemeClr val="tx1"/>
                </a:solidFill>
                <a:latin typeface="+mn-lt"/>
                <a:ea typeface="+mn-ea"/>
                <a:cs typeface="+mn-cs"/>
              </a:rPr>
              <a:t>Any adjustments to the numerator for preferred dividends</a:t>
            </a:r>
          </a:p>
          <a:p>
            <a:pPr marL="228600" indent="-228600">
              <a:buAutoNum type="arabicPeriod"/>
            </a:pPr>
            <a:r>
              <a:rPr lang="en-IN" sz="1200" b="0" i="0" u="none" strike="noStrike" kern="1200" baseline="0" dirty="0">
                <a:solidFill>
                  <a:schemeClr val="tx1"/>
                </a:solidFill>
                <a:latin typeface="+mn-lt"/>
                <a:ea typeface="+mn-ea"/>
                <a:cs typeface="+mn-cs"/>
              </a:rPr>
              <a:t>Any potential common shares that weren’t included because they were antidilutive</a:t>
            </a:r>
          </a:p>
          <a:p>
            <a:pPr marL="228600" indent="-228600">
              <a:buAutoNum type="arabicPeriod"/>
            </a:pPr>
            <a:r>
              <a:rPr lang="en-IN" sz="1200" b="0" i="0" u="none" strike="noStrike" kern="1200" baseline="0" dirty="0">
                <a:solidFill>
                  <a:schemeClr val="tx1"/>
                </a:solidFill>
                <a:latin typeface="+mn-lt"/>
                <a:ea typeface="+mn-ea"/>
                <a:cs typeface="+mn-cs"/>
              </a:rPr>
              <a:t>Any transactions that occurred after the end of the most recent period that would materially </a:t>
            </a:r>
            <a:r>
              <a:rPr lang="en-US" sz="1200" b="0" i="0" u="none" strike="noStrike" kern="1200" baseline="0" dirty="0">
                <a:solidFill>
                  <a:schemeClr val="tx1"/>
                </a:solidFill>
                <a:latin typeface="+mn-lt"/>
                <a:ea typeface="+mn-ea"/>
                <a:cs typeface="+mn-cs"/>
              </a:rPr>
              <a:t>affect earnings per share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Option-pricing models make assumptions about the likelihood of various future stock prices by making assumptions about the statistical distribution of future stock prices that take into account the expected volatility of the stock price. One popular option pricing model, the Black–Scholes model, for instance, assumes a log-normal distribution. This assumption posits that the stock price is as likely to fall by half as it is to double and that large price movements are less likely than small price movements. The higher a stock’s volatility, the higher the probability of large increases or decreases in market price. Because the cost of large decreases is limited to the option’s current value, but the profitability from large increases is unlimited, an option on a highly volatile stock has a higher probability of a large profit than does an option on a less volatile stock.</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19–2</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t>
            </a:r>
            <a:r>
              <a:rPr lang="en-US" sz="1200" b="0" i="1" u="none" strike="noStrike" kern="1200" baseline="0" dirty="0">
                <a:solidFill>
                  <a:schemeClr val="tx1"/>
                </a:solidFill>
                <a:latin typeface="+mn-lt"/>
                <a:ea typeface="+mn-ea"/>
                <a:cs typeface="+mn-cs"/>
              </a:rPr>
              <a:t>if the employee will receive cash </a:t>
            </a:r>
            <a:r>
              <a:rPr lang="en-US" sz="1200" b="0" i="0" u="none" strike="noStrike" kern="1200" baseline="0" dirty="0">
                <a:solidFill>
                  <a:schemeClr val="tx1"/>
                </a:solidFill>
                <a:latin typeface="+mn-lt"/>
                <a:ea typeface="+mn-ea"/>
                <a:cs typeface="+mn-cs"/>
              </a:rPr>
              <a:t>or can elect to receive cash, we consider the award to be a </a:t>
            </a:r>
            <a:r>
              <a:rPr lang="en-US" sz="1200" b="0" i="1" u="none" strike="noStrike" kern="1200" baseline="0" dirty="0">
                <a:solidFill>
                  <a:schemeClr val="tx1"/>
                </a:solidFill>
                <a:latin typeface="+mn-lt"/>
                <a:ea typeface="+mn-ea"/>
                <a:cs typeface="+mn-cs"/>
              </a:rPr>
              <a:t>liability </a:t>
            </a:r>
            <a:r>
              <a:rPr lang="en-US" sz="1200" b="0" i="0" u="none" strike="noStrike" kern="1200" baseline="0" dirty="0">
                <a:solidFill>
                  <a:schemeClr val="tx1"/>
                </a:solidFill>
                <a:latin typeface="+mn-lt"/>
                <a:ea typeface="+mn-ea"/>
                <a:cs typeface="+mn-cs"/>
              </a:rPr>
              <a:t>rather than equity, as is the case in Illustration 19–2. When an RSU is considered to be a liability, we determine its fair value at the grant date and recognize that amount as compensation expense over the requisite service period consistent with the way we account for restricted stock awards, RSUs, and other share-based compensation.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because these plans are considered to be liabilities payable in cash, the credit portion of the entry as we recognize compensation expense each year is to Liability—restricted stock. And, it’s necessary to periodically adjust the liability (and corresponding compensation) based on the change in the stock’s fair value until the liability is paid. Note that this is consistent with the way we account for other liabilities.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restricted stock shares or RSUs are forfeited because, say, the employee leaves the company, entries previously made related to that specific employee would simply be reversed. This would result in a decrease in compensation expense in the year of forfeiture. The total compensation, adjusted for the forfeited amount, is then allocated over the remaining service period.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67972537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variables that affect an option’s fair value and the effect of each are indicated in the illustration.</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134</a:t>
            </a:fld>
            <a:endParaRPr lang="en-IN" dirty="0"/>
          </a:p>
        </p:txBody>
      </p:sp>
    </p:spTree>
    <p:extLst>
      <p:ext uri="{BB962C8B-B14F-4D97-AF65-F5344CB8AC3E}">
        <p14:creationId xmlns:p14="http://schemas.microsoft.com/office/powerpoint/2010/main" val="374765398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kern="1200" baseline="0" dirty="0">
                <a:solidFill>
                  <a:schemeClr val="tx1"/>
                </a:solidFill>
                <a:latin typeface="+mn-lt"/>
                <a:ea typeface="+mn-ea"/>
                <a:cs typeface="+mn-cs"/>
              </a:rPr>
              <a:t>Stock appreciation rights (SARs)</a:t>
            </a:r>
            <a:r>
              <a:rPr lang="en-IN" sz="1200" b="0" kern="1200" baseline="0" dirty="0">
                <a:solidFill>
                  <a:schemeClr val="tx1"/>
                </a:solidFill>
                <a:latin typeface="+mn-lt"/>
                <a:ea typeface="+mn-ea"/>
                <a:cs typeface="+mn-cs"/>
              </a:rPr>
              <a:t> overcome a major disadvantage of stock option plans that require employees to actually buy shares when the options are exercised. Unlike stock options, these awards enable an employee to benefit by the amount that the market price of the company’s stock rises without having to buy shares. Instead, the employee is awarded the share appreciation, which is the amount by which the market price on the exercise date exceeds a </a:t>
            </a:r>
            <a:r>
              <a:rPr lang="en-IN" sz="1200" b="0" kern="1200" baseline="0" dirty="0" err="1">
                <a:solidFill>
                  <a:schemeClr val="tx1"/>
                </a:solidFill>
                <a:latin typeface="+mn-lt"/>
                <a:ea typeface="+mn-ea"/>
                <a:cs typeface="+mn-cs"/>
              </a:rPr>
              <a:t>prespecified</a:t>
            </a:r>
            <a:r>
              <a:rPr lang="en-IN" sz="1200" b="0" kern="1200" baseline="0" dirty="0">
                <a:solidFill>
                  <a:schemeClr val="tx1"/>
                </a:solidFill>
                <a:latin typeface="+mn-lt"/>
                <a:ea typeface="+mn-ea"/>
                <a:cs typeface="+mn-cs"/>
              </a:rPr>
              <a:t> price (usually the market price at the date of grant). For instance, if the share price rises from $35 to $50, the employee receives $15 cash for each SAR held. The share appreciation usually is payable in cash or the recipient has the choice between cash and shares.</a:t>
            </a:r>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In some plans, the employer chooses whether to issue shares or cash at exercise. In other plans, the choice belongs to the employee. Who has the choice determines the way it’s accounted for. More specifically, the accounting treatment depends on whether the award is considered an equity instrument or a liability. If the employer can elect to settle in shares of stock rather than cash, the award is considered to be equity. On the other hand, if the employee will receive cash or can elect to receive cash, the award is considered to be a liability.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distinction between share-based awards that are considered equity and those that are considered liabilities is based on whether the employer is obligated to transfer assets to the employee. A cash SAR requires the transfer of assets, and therefore is a liability. A stock option, on the other hand, is an equity instrument if it requires only the issuance of stock.</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When a SAR is considered to be a liability (because the employee can elect to receive cash upon settlement), we estimate the fair value of the SARs and recognize that amount as compensation expense over the requisite service period consistent with the way we account for options and other share-based compensation. However, because these plans are considered to be liabilities, it’s necessary to periodically re-estimate the fair value in order to continually adjust the liability (and corresponding compensation) until it is paid. Be sure to note that this is consistent with the way we account for other liabilities.</a:t>
            </a:r>
          </a:p>
          <a:p>
            <a:endParaRPr lang="en-IN" sz="1200" kern="1200" baseline="0" dirty="0">
              <a:solidFill>
                <a:schemeClr val="tx1"/>
              </a:solidFill>
              <a:latin typeface="+mn-lt"/>
              <a:ea typeface="+mn-ea"/>
              <a:cs typeface="+mn-cs"/>
            </a:endParaRPr>
          </a:p>
          <a:p>
            <a:r>
              <a:rPr lang="en-IN" dirty="0"/>
              <a:t>The periodic expense (and adjustment to the liability) is the fraction of the total compensation</a:t>
            </a:r>
            <a:r>
              <a:rPr lang="en-IN" baseline="0" dirty="0"/>
              <a:t> </a:t>
            </a:r>
            <a:r>
              <a:rPr lang="en-IN" dirty="0"/>
              <a:t>earned to date by recipients of the SARs (based on the elapsed fraction of the service</a:t>
            </a:r>
            <a:r>
              <a:rPr lang="en-IN" baseline="0" dirty="0"/>
              <a:t> </a:t>
            </a:r>
            <a:r>
              <a:rPr lang="en-IN" dirty="0"/>
              <a:t>period) reduced by any amounts expensed in prior periods.</a:t>
            </a:r>
          </a:p>
        </p:txBody>
      </p:sp>
      <p:sp>
        <p:nvSpPr>
          <p:cNvPr id="4" name="Slide Number Placeholder 3"/>
          <p:cNvSpPr>
            <a:spLocks noGrp="1"/>
          </p:cNvSpPr>
          <p:nvPr>
            <p:ph type="sldNum" sz="quarter" idx="10"/>
          </p:nvPr>
        </p:nvSpPr>
        <p:spPr/>
        <p:txBody>
          <a:bodyPr/>
          <a:lstStyle/>
          <a:p>
            <a:fld id="{E5D5A280-AB61-4228-B8B9-B2988F4D0222}" type="slidenum">
              <a:rPr lang="en-US" smtClean="0"/>
              <a:pPr/>
              <a:t>137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When a SAR is considered to be equity (because the employer can elect to settle in shares of stock rather than cash), we estimate the fair value of the SARs at the grant date and accrue that compensation to expense over the service period. Normally, the fair value of a SAR is the same as the fair value of a stock option with the same terms. The fair value is determined at the grant date and accrued to compensation expense over the service period the same way as for other share-based compensation plans. The total compensation is not revised for subsequent changes in the price of the underlying stock.</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Illustration 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Case</a:t>
            </a:r>
            <a:r>
              <a:rPr lang="en-IN" baseline="0" dirty="0"/>
              <a:t> 1 in the </a:t>
            </a:r>
            <a:r>
              <a:rPr lang="en-US" sz="1200" dirty="0"/>
              <a:t>illustration, </a:t>
            </a:r>
            <a:r>
              <a:rPr lang="en-IN" sz="1200" b="0" kern="1200" baseline="0" dirty="0">
                <a:solidFill>
                  <a:schemeClr val="tx1"/>
                </a:solidFill>
                <a:latin typeface="+mn-lt"/>
                <a:ea typeface="+mn-ea"/>
                <a:cs typeface="+mn-cs"/>
              </a:rPr>
              <a:t>considers SARs to be equity because Universal can elect to settle in shares of Universal stock at exercise. On January 1, 2018, there is no entry recorded. Total compensation of $80 million is calculated as </a:t>
            </a:r>
            <a:r>
              <a:rPr lang="en-IN" sz="1200" dirty="0"/>
              <a:t>estimated fair value per SAR of $8 multiplied by </a:t>
            </a:r>
            <a:r>
              <a:rPr lang="en-US" sz="1200" dirty="0"/>
              <a:t>SARs granted</a:t>
            </a:r>
            <a:r>
              <a:rPr lang="en-US" sz="1200" baseline="0" dirty="0"/>
              <a:t> of 10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award is expensed over the service period for which the compensation is provided. </a:t>
            </a:r>
            <a:r>
              <a:rPr lang="en-IN" sz="1200" b="0" dirty="0"/>
              <a:t>The total compensation allocated to expense over the four-year service (vesting) period,</a:t>
            </a:r>
            <a:r>
              <a:rPr lang="en-IN" sz="1200" b="0" baseline="0" dirty="0"/>
              <a:t> </a:t>
            </a:r>
            <a:r>
              <a:rPr lang="en-IN" sz="1200" b="0" dirty="0"/>
              <a:t>2018–2021,</a:t>
            </a:r>
            <a:r>
              <a:rPr lang="en-IN" sz="1200" b="0" baseline="0" dirty="0"/>
              <a:t> is calculated as $80 million ÷ 4 years = $20 million per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139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Illustration 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Case</a:t>
            </a:r>
            <a:r>
              <a:rPr lang="en-IN" baseline="0" dirty="0"/>
              <a:t> 1 in the </a:t>
            </a:r>
            <a:r>
              <a:rPr lang="en-US" sz="1200" dirty="0"/>
              <a:t>illustration, </a:t>
            </a:r>
            <a:r>
              <a:rPr lang="en-IN" sz="1200" b="0" kern="1200" baseline="0" dirty="0">
                <a:solidFill>
                  <a:schemeClr val="tx1"/>
                </a:solidFill>
                <a:latin typeface="+mn-lt"/>
                <a:ea typeface="+mn-ea"/>
                <a:cs typeface="+mn-cs"/>
              </a:rPr>
              <a:t>considers SARs to be equity because Universal can elect to settle in shares of Universal stock at exercise. On January 1, 2018, there is no entry recorded. Total compensation of $80 million is calculated as </a:t>
            </a:r>
            <a:r>
              <a:rPr lang="en-IN" sz="1200" dirty="0"/>
              <a:t>estimated fair value per SAR of $8 multiplied by </a:t>
            </a:r>
            <a:r>
              <a:rPr lang="en-US" sz="1200" dirty="0"/>
              <a:t>SARs granted</a:t>
            </a:r>
            <a:r>
              <a:rPr lang="en-US" sz="1200" baseline="0" dirty="0"/>
              <a:t> of 10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award is expensed over the service period for which the compensation is provided. </a:t>
            </a:r>
            <a:r>
              <a:rPr lang="en-IN" sz="1200" b="0" dirty="0"/>
              <a:t>The total compensation allocated to expense over the four-year service (vesting) period,</a:t>
            </a:r>
            <a:r>
              <a:rPr lang="en-IN" sz="1200" b="0" baseline="0" dirty="0"/>
              <a:t> </a:t>
            </a:r>
            <a:r>
              <a:rPr lang="en-IN" sz="1200" b="0" dirty="0"/>
              <a:t>2018–2021,</a:t>
            </a:r>
            <a:r>
              <a:rPr lang="en-IN" sz="1200" b="0" baseline="0" dirty="0"/>
              <a:t> is calculated as $80 million ÷ 4 years = $20 million per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140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For December 31, 2018–2021, the company debits </a:t>
            </a:r>
            <a:r>
              <a:rPr lang="en-US" sz="1200" dirty="0"/>
              <a:t>Compensation expense</a:t>
            </a:r>
            <a:r>
              <a:rPr lang="en-US" sz="1200" baseline="0" dirty="0"/>
              <a:t> for $20 million, calculated as $80 million ÷ 4 years, and credits </a:t>
            </a:r>
            <a:r>
              <a:rPr lang="en-US" sz="1200" dirty="0"/>
              <a:t>Paid-in capital—SAR plan</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141</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19B–2</a:t>
            </a:r>
          </a:p>
          <a:p>
            <a:endParaRPr lang="en-IN" b="0" dirty="0"/>
          </a:p>
          <a:p>
            <a:r>
              <a:rPr lang="en-IN" b="0" dirty="0"/>
              <a:t>In Case 2, </a:t>
            </a:r>
            <a:r>
              <a:rPr lang="en-IN" sz="1200" b="0" kern="1200" baseline="0" dirty="0">
                <a:solidFill>
                  <a:schemeClr val="tx1"/>
                </a:solidFill>
                <a:latin typeface="+mn-lt"/>
                <a:ea typeface="+mn-ea"/>
                <a:cs typeface="+mn-cs"/>
              </a:rPr>
              <a:t>SARs is considered to be a liability because employees can elect to receive cash at exercise. On January 1, 2018, there is no entry recorded. </a:t>
            </a:r>
          </a:p>
          <a:p>
            <a:endParaRPr lang="en-IN" sz="1200" b="1"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value of the compensation is estimated each year at the fair value of the SARs. On </a:t>
            </a:r>
            <a:r>
              <a:rPr lang="en-US" sz="1200" b="0" dirty="0">
                <a:latin typeface="Calibri" pitchFamily="34" charset="0"/>
              </a:rPr>
              <a:t>December 31, 2018, the company debits </a:t>
            </a:r>
            <a:r>
              <a:rPr lang="en-US" sz="1200" dirty="0"/>
              <a:t>Compensation expense</a:t>
            </a:r>
            <a:r>
              <a:rPr lang="en-IN" sz="1200" b="0" baseline="0" dirty="0"/>
              <a:t> for $21 million, calculated as </a:t>
            </a:r>
            <a:r>
              <a:rPr lang="en-IN" sz="1200" dirty="0"/>
              <a:t>$8.40 × 10 million × (1 ÷ 4)</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142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143</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13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kern="1200" baseline="0" dirty="0">
                <a:solidFill>
                  <a:schemeClr val="tx1"/>
                </a:solidFill>
                <a:latin typeface="+mn-lt"/>
                <a:ea typeface="+mn-ea"/>
                <a:cs typeface="+mn-cs"/>
              </a:rPr>
              <a:t>Illustration 19B–2</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expense each year is the current estimate of total compensation that should have been recorded to date less the amount already recorded.</a:t>
            </a:r>
          </a:p>
          <a:p>
            <a:endParaRPr lang="en-IN" sz="1200" b="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On </a:t>
            </a:r>
            <a:r>
              <a:rPr lang="en-US" sz="1200" b="0" dirty="0">
                <a:latin typeface="Calibri" pitchFamily="34" charset="0"/>
              </a:rPr>
              <a:t>December 31, 2019, the company debits </a:t>
            </a:r>
            <a:r>
              <a:rPr lang="en-US" sz="1200" dirty="0"/>
              <a:t>Compensation expense</a:t>
            </a:r>
            <a:r>
              <a:rPr lang="en-IN" sz="1200" b="0" baseline="0" dirty="0"/>
              <a:t> for $19 million, calculated as [</a:t>
            </a:r>
            <a:r>
              <a:rPr lang="en-IN" sz="1200" dirty="0"/>
              <a:t>$8 × 10 million × (2 ÷ 4)] − 21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144</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Illustration 19B–2</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Similarly, on </a:t>
            </a:r>
            <a:r>
              <a:rPr lang="en-US" sz="1200" b="0" dirty="0">
                <a:latin typeface="Calibri" pitchFamily="34" charset="0"/>
              </a:rPr>
              <a:t>December 31, 2020, the company debits </a:t>
            </a:r>
            <a:r>
              <a:rPr lang="en-US" sz="1200" dirty="0"/>
              <a:t>Compensation expense</a:t>
            </a:r>
            <a:r>
              <a:rPr lang="en-IN" sz="1200" b="0" baseline="0" dirty="0"/>
              <a:t> for $5 million, calculated as [</a:t>
            </a:r>
            <a:r>
              <a:rPr lang="en-IN" sz="1200" dirty="0"/>
              <a:t>$6 × 10 million × (3 ÷ 4)] − 21 million − 19 million</a:t>
            </a:r>
            <a:r>
              <a:rPr lang="en-IN" sz="1200" dirty="0">
                <a:latin typeface="Calibri" pitchFamily="34" charset="0"/>
              </a:rPr>
              <a:t>,</a:t>
            </a:r>
            <a:r>
              <a:rPr lang="en-IN" sz="1200" baseline="0" dirty="0">
                <a:latin typeface="Calibri" pitchFamily="34" charset="0"/>
              </a:rPr>
              <a:t> and credits </a:t>
            </a:r>
            <a:r>
              <a:rPr lang="en-US" sz="1200" dirty="0"/>
              <a:t>Liability—SAR plan</a:t>
            </a:r>
            <a:r>
              <a:rPr lang="en-US" sz="1200" baseline="0" dirty="0"/>
              <a:t> for the same amount.</a:t>
            </a:r>
            <a:endParaRPr lang="en-IN"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145</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Illustration 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If the fair value falls</a:t>
            </a:r>
            <a:r>
              <a:rPr lang="en-IN" sz="1200" b="0" baseline="0" dirty="0"/>
              <a:t> </a:t>
            </a:r>
            <a:r>
              <a:rPr lang="en-IN" sz="1200" b="0" dirty="0"/>
              <a:t>below the amount</a:t>
            </a:r>
            <a:r>
              <a:rPr lang="en-IN" sz="1200" b="0" baseline="0" dirty="0"/>
              <a:t> </a:t>
            </a:r>
            <a:r>
              <a:rPr lang="en-IN" sz="1200" b="0" dirty="0"/>
              <a:t>expensed to date, both</a:t>
            </a:r>
            <a:r>
              <a:rPr lang="en-IN" sz="1200" b="0" baseline="0" dirty="0"/>
              <a:t> </a:t>
            </a:r>
            <a:r>
              <a:rPr lang="en-IN" sz="1200" b="0" dirty="0"/>
              <a:t>the liability and expense</a:t>
            </a:r>
            <a:r>
              <a:rPr lang="en-IN" sz="1200" b="0" baseline="0" dirty="0"/>
              <a:t> </a:t>
            </a:r>
            <a:r>
              <a:rPr lang="en-IN" sz="1200" b="0" dirty="0"/>
              <a:t>are reduced.</a:t>
            </a:r>
            <a:r>
              <a:rPr lang="en-IN" sz="1200" b="0" baseline="0" dirty="0"/>
              <a:t> </a:t>
            </a:r>
            <a:r>
              <a:rPr lang="en-IN" sz="1200" b="0" dirty="0"/>
              <a:t>On </a:t>
            </a:r>
            <a:r>
              <a:rPr lang="en-US" sz="1200" b="0" dirty="0"/>
              <a:t>December 31, 2021, the company debits </a:t>
            </a:r>
            <a:r>
              <a:rPr lang="en-US" sz="1200" dirty="0"/>
              <a:t>Liability—SAR plan</a:t>
            </a:r>
            <a:r>
              <a:rPr lang="en-IN" sz="1200" baseline="0" dirty="0">
                <a:latin typeface="Calibri" pitchFamily="34" charset="0"/>
              </a:rPr>
              <a:t> for $2 million and credits </a:t>
            </a:r>
            <a:r>
              <a:rPr lang="en-US" sz="1200" dirty="0"/>
              <a:t>Compensation expense</a:t>
            </a:r>
            <a:r>
              <a:rPr lang="en-IN" sz="1200" baseline="0" dirty="0">
                <a:latin typeface="Calibri" pitchFamily="34" charset="0"/>
              </a:rPr>
              <a:t> also for $2 million, calculated as </a:t>
            </a:r>
            <a:r>
              <a:rPr lang="en-IN" sz="1200" dirty="0"/>
              <a:t>[$4.30 × 10 million × (4 ÷ 4)] − 21 − 19 − 5</a:t>
            </a:r>
            <a:r>
              <a:rPr lang="en-US" sz="1200" dirty="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IN" dirty="0"/>
              <a:t>Note that the way we treat changes in compensation estimates entails a catch-up adjustment in the period of change, </a:t>
            </a:r>
            <a:r>
              <a:rPr lang="en-IN" i="1" dirty="0"/>
              <a:t>inconsistent</a:t>
            </a:r>
            <a:r>
              <a:rPr lang="en-IN" dirty="0"/>
              <a:t> with the usual treatment of a change in estimate.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146</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Illustration 19B–2</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dirty="0"/>
              <a:t>If the fair value falls</a:t>
            </a:r>
            <a:r>
              <a:rPr lang="en-IN" sz="1200" b="0" baseline="0" dirty="0"/>
              <a:t> </a:t>
            </a:r>
            <a:r>
              <a:rPr lang="en-IN" sz="1200" b="0" dirty="0"/>
              <a:t>below the amount</a:t>
            </a:r>
            <a:r>
              <a:rPr lang="en-IN" sz="1200" b="0" baseline="0" dirty="0"/>
              <a:t> </a:t>
            </a:r>
            <a:r>
              <a:rPr lang="en-IN" sz="1200" b="0" dirty="0"/>
              <a:t>expensed to date, both</a:t>
            </a:r>
            <a:r>
              <a:rPr lang="en-IN" sz="1200" b="0" baseline="0" dirty="0"/>
              <a:t> </a:t>
            </a:r>
            <a:r>
              <a:rPr lang="en-IN" sz="1200" b="0" dirty="0"/>
              <a:t>the liability and expense</a:t>
            </a:r>
            <a:r>
              <a:rPr lang="en-IN" sz="1200" b="0" baseline="0" dirty="0"/>
              <a:t> </a:t>
            </a:r>
            <a:r>
              <a:rPr lang="en-IN" sz="1200" b="0" dirty="0"/>
              <a:t>are reduced.</a:t>
            </a:r>
            <a:r>
              <a:rPr lang="en-IN" sz="1200" b="0" baseline="0" dirty="0"/>
              <a:t> </a:t>
            </a:r>
            <a:r>
              <a:rPr lang="en-IN" sz="1200" b="0" dirty="0"/>
              <a:t>On </a:t>
            </a:r>
            <a:r>
              <a:rPr lang="en-US" sz="1200" b="0" dirty="0"/>
              <a:t>December 31, 2021, the company debits </a:t>
            </a:r>
            <a:r>
              <a:rPr lang="en-US" sz="1200" dirty="0"/>
              <a:t>Liability—SAR plan</a:t>
            </a:r>
            <a:r>
              <a:rPr lang="en-IN" sz="1200" baseline="0" dirty="0">
                <a:latin typeface="Calibri" pitchFamily="34" charset="0"/>
              </a:rPr>
              <a:t> for $2 million and credits </a:t>
            </a:r>
            <a:r>
              <a:rPr lang="en-US" sz="1200" dirty="0"/>
              <a:t>Compensation expense</a:t>
            </a:r>
            <a:r>
              <a:rPr lang="en-IN" sz="1200" baseline="0" dirty="0">
                <a:latin typeface="Calibri" pitchFamily="34" charset="0"/>
              </a:rPr>
              <a:t> also for $2 million, calculated as </a:t>
            </a:r>
            <a:r>
              <a:rPr lang="en-IN" sz="1200" dirty="0"/>
              <a:t>[$4.30 × 10 million × (4 ÷ 4)] − 21 − 19 − 5</a:t>
            </a:r>
            <a:r>
              <a:rPr lang="en-US" sz="1200" dirty="0"/>
              <a: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IN"/>
              <a:t>Note that the way we treat changes in compensation estimates entails a catch-up adjustment in the period of change, </a:t>
            </a:r>
            <a:r>
              <a:rPr lang="en-IN" i="1"/>
              <a:t>inconsistent</a:t>
            </a:r>
            <a:r>
              <a:rPr lang="en-IN"/>
              <a:t> with the usual treatment of a change in estimate.</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147</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Illustration 19B–2</a:t>
            </a:r>
          </a:p>
          <a:p>
            <a:endParaRPr lang="en-IN" sz="1200" dirty="0"/>
          </a:p>
          <a:p>
            <a:r>
              <a:rPr lang="en-IN" sz="1200" dirty="0"/>
              <a:t>It’s necessary to continue to adjust both compensation expense and the liability until the</a:t>
            </a:r>
            <a:r>
              <a:rPr lang="en-IN" sz="1200" baseline="0" dirty="0"/>
              <a:t> </a:t>
            </a:r>
            <a:r>
              <a:rPr lang="en-IN" sz="1200" dirty="0"/>
              <a:t>SARs ultimately either are exercised or lapse. </a:t>
            </a:r>
            <a:r>
              <a:rPr lang="en-IN" sz="1200" kern="1200" baseline="0" dirty="0">
                <a:solidFill>
                  <a:schemeClr val="tx1"/>
                </a:solidFill>
                <a:latin typeface="+mn-lt"/>
                <a:ea typeface="+mn-ea"/>
                <a:cs typeface="+mn-cs"/>
              </a:rPr>
              <a:t>Assume for example that the SARs are exercised on October 11, 2023, when their fair value is $4.50, and executives choose to receive the market price appreciation in cash.</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on </a:t>
            </a:r>
            <a:r>
              <a:rPr lang="en-US" sz="1200" b="0" dirty="0"/>
              <a:t>October 11, 2023, the company first</a:t>
            </a:r>
            <a:r>
              <a:rPr lang="en-US" sz="1200" b="0" baseline="0" dirty="0"/>
              <a:t> debits </a:t>
            </a:r>
            <a:r>
              <a:rPr lang="en-US" sz="1200" dirty="0"/>
              <a:t>Liability—SAR plan</a:t>
            </a:r>
            <a:r>
              <a:rPr lang="en-US" sz="1200" b="0" baseline="0" dirty="0"/>
              <a:t> for $5 million</a:t>
            </a:r>
            <a:r>
              <a:rPr lang="en-IN" sz="1200" baseline="0" dirty="0">
                <a:latin typeface="Calibri" pitchFamily="34" charset="0"/>
              </a:rPr>
              <a:t> and credits </a:t>
            </a:r>
            <a:r>
              <a:rPr lang="en-US" sz="1200" dirty="0"/>
              <a:t>Compensation expense</a:t>
            </a:r>
            <a:r>
              <a:rPr lang="en-US" sz="1200" baseline="0" dirty="0"/>
              <a:t> also for $5 million, </a:t>
            </a:r>
            <a:r>
              <a:rPr lang="en-US" sz="1200" b="0" baseline="0" dirty="0"/>
              <a:t>calculated as </a:t>
            </a:r>
            <a:r>
              <a:rPr lang="en-IN" sz="1200" dirty="0"/>
              <a:t>($4.50 × 10 million × </a:t>
            </a:r>
            <a:r>
              <a:rPr lang="en-IN" sz="1200" dirty="0">
                <a:solidFill>
                  <a:srgbClr val="000000"/>
                </a:solidFill>
              </a:rPr>
              <a:t>all</a:t>
            </a:r>
            <a:r>
              <a:rPr lang="en-IN" sz="1200" dirty="0"/>
              <a:t>) − 50</a:t>
            </a:r>
            <a:r>
              <a:rPr lang="en-IN" sz="1200" dirty="0">
                <a:latin typeface="Calibri" pitchFamily="34" charset="0"/>
              </a:rPr>
              <a:t>.</a:t>
            </a:r>
            <a:r>
              <a:rPr lang="en-IN" sz="1200" baseline="0" dirty="0">
                <a:latin typeface="Calibri" pitchFamily="34" charset="0"/>
              </a:rPr>
              <a:t> To record the next part of the transaction, the company </a:t>
            </a:r>
            <a:r>
              <a:rPr lang="en-US" sz="1200" b="0" baseline="0" dirty="0"/>
              <a:t>debits </a:t>
            </a:r>
            <a:r>
              <a:rPr lang="en-US" sz="1200" dirty="0"/>
              <a:t>Liability—SAR plan</a:t>
            </a:r>
            <a:r>
              <a:rPr lang="en-US" sz="1200" b="0" baseline="0" dirty="0"/>
              <a:t> for $45 million, calculated as $50 million </a:t>
            </a:r>
            <a:r>
              <a:rPr lang="en-IN" sz="1200" dirty="0"/>
              <a:t>−</a:t>
            </a:r>
            <a:r>
              <a:rPr lang="en-US" sz="1200" b="0" baseline="0" dirty="0"/>
              <a:t> $5 million</a:t>
            </a:r>
            <a:r>
              <a:rPr lang="en-IN" sz="1200" baseline="0" dirty="0">
                <a:latin typeface="Calibri" pitchFamily="34" charset="0"/>
              </a:rPr>
              <a:t> and credits </a:t>
            </a:r>
            <a:r>
              <a:rPr lang="en-US" sz="1200" dirty="0"/>
              <a:t>Compensation expense</a:t>
            </a:r>
            <a:r>
              <a:rPr lang="en-US" sz="1200" baseline="0" dirty="0"/>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148</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19B–1</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share appreciation usually is payable in cash or the recipient has the choice between cash and shares. </a:t>
            </a:r>
            <a:r>
              <a:rPr lang="en-IN" sz="1200" b="0" i="0" u="none" strike="noStrike" kern="1200" baseline="0">
                <a:solidFill>
                  <a:schemeClr val="tx1"/>
                </a:solidFill>
                <a:latin typeface="+mn-lt"/>
                <a:ea typeface="+mn-ea"/>
                <a:cs typeface="+mn-cs"/>
              </a:rPr>
              <a:t>A plan of this type offered by IBM is described in the illustration.</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149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Let’s look at the changes in the liability—SAR plan account during the 2018–2023 period. The liability is adjusted each period as changes in the fair value estimates cause changes in the liability. At the end of 2023, the balance in the account after the exercise is 0.</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150</a:t>
            </a:fld>
            <a:endParaRPr lang="en-IN" dirty="0"/>
          </a:p>
        </p:txBody>
      </p:sp>
    </p:spTree>
    <p:extLst>
      <p:ext uri="{BB962C8B-B14F-4D97-AF65-F5344CB8AC3E}">
        <p14:creationId xmlns:p14="http://schemas.microsoft.com/office/powerpoint/2010/main" val="384029145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19B–1</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share appreciation usually is payable in cash or the recipient has the choice between cash and shares. </a:t>
            </a:r>
            <a:r>
              <a:rPr lang="en-IN" sz="1200" b="0" i="0" u="none" strike="noStrike" kern="1200" baseline="0">
                <a:solidFill>
                  <a:schemeClr val="tx1"/>
                </a:solidFill>
                <a:latin typeface="+mn-lt"/>
                <a:ea typeface="+mn-ea"/>
                <a:cs typeface="+mn-cs"/>
              </a:rPr>
              <a:t>A plan of this type offered by IBM is described in the illustration.</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151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plans give employees the option to purchase (a) a specified number of shares of the firm’s stock, (b) at a specified price, (c) during a specified period of time. One of the most heated controversies in standard-setting history has been the debate over the amount of compensation to be recognized as expense for stock options. At issue is how the value of stock options is measured, which for most options determines whether any expense at all is </a:t>
            </a:r>
            <a:r>
              <a:rPr lang="en-US" sz="1200" b="0" i="0" u="none" strike="noStrike" kern="1200" baseline="0" dirty="0">
                <a:solidFill>
                  <a:schemeClr val="tx1"/>
                </a:solidFill>
                <a:latin typeface="+mn-lt"/>
                <a:ea typeface="+mn-ea"/>
                <a:cs typeface="+mn-cs"/>
              </a:rPr>
              <a:t>recognized.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Historically, options have been measured at their </a:t>
            </a:r>
            <a:r>
              <a:rPr lang="en-IN" sz="1200" b="1" i="0" u="none" strike="noStrike" kern="1200" baseline="0" dirty="0">
                <a:solidFill>
                  <a:schemeClr val="tx1"/>
                </a:solidFill>
                <a:latin typeface="+mn-lt"/>
                <a:ea typeface="+mn-ea"/>
                <a:cs typeface="+mn-cs"/>
              </a:rPr>
              <a:t>intrinsic values</a:t>
            </a:r>
            <a:r>
              <a:rPr lang="en-IN" sz="1200" b="0" i="0" u="none" strike="noStrike" kern="1200" baseline="0" dirty="0">
                <a:solidFill>
                  <a:schemeClr val="tx1"/>
                </a:solidFill>
                <a:latin typeface="+mn-lt"/>
                <a:ea typeface="+mn-ea"/>
                <a:cs typeface="+mn-cs"/>
              </a:rPr>
              <a:t>—the simple difference between the market price of the shares and the option price at which they can be acquired. For instance, an option that permits an employee to buy $25-per-share stock for $10-per-share has an intrinsic </a:t>
            </a:r>
            <a:r>
              <a:rPr lang="en-US" sz="1200" b="0" i="0" u="none" strike="noStrike" kern="1200" baseline="0" dirty="0">
                <a:solidFill>
                  <a:schemeClr val="tx1"/>
                </a:solidFill>
                <a:latin typeface="+mn-lt"/>
                <a:ea typeface="+mn-ea"/>
                <a:cs typeface="+mn-cs"/>
              </a:rPr>
              <a:t>value of $15.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However, plans in which the exercise price equals the market value of the underlying stock at the date of grant have no intrinsic value and therefore result in zero compensation when measured this way, even though the fair value of the options can be quite significant.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plans give employees the option to purchase (a) a specified number of shares of the firm’s stock, (b) at a specified price, (c) during a specified period of time. One of the most heated controversies in standard-setting history has been the debate over the amount of compensation to be recognized as expense for stock options. At issue is how the value of stock options is measured, which for most options determines whether any expense at all is </a:t>
            </a:r>
            <a:r>
              <a:rPr lang="en-US" sz="1200" b="0" i="0" u="none" strike="noStrike" kern="1200" baseline="0" dirty="0">
                <a:solidFill>
                  <a:schemeClr val="tx1"/>
                </a:solidFill>
                <a:latin typeface="+mn-lt"/>
                <a:ea typeface="+mn-ea"/>
                <a:cs typeface="+mn-cs"/>
              </a:rPr>
              <a:t>recognized.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Historically, options have been measured at their </a:t>
            </a:r>
            <a:r>
              <a:rPr lang="en-IN" sz="1200" b="1" i="0" u="none" strike="noStrike" kern="1200" baseline="0" dirty="0">
                <a:solidFill>
                  <a:schemeClr val="tx1"/>
                </a:solidFill>
                <a:latin typeface="+mn-lt"/>
                <a:ea typeface="+mn-ea"/>
                <a:cs typeface="+mn-cs"/>
              </a:rPr>
              <a:t>intrinsic values</a:t>
            </a:r>
            <a:r>
              <a:rPr lang="en-IN" sz="1200" b="0" i="0" u="none" strike="noStrike" kern="1200" baseline="0" dirty="0">
                <a:solidFill>
                  <a:schemeClr val="tx1"/>
                </a:solidFill>
                <a:latin typeface="+mn-lt"/>
                <a:ea typeface="+mn-ea"/>
                <a:cs typeface="+mn-cs"/>
              </a:rPr>
              <a:t>—the simple difference between the market price of the shares and the option price at which they can be acquired. For instance, an option that permits an employee to buy $25-per-share stock for $10-per-share has an intrinsic </a:t>
            </a:r>
            <a:r>
              <a:rPr lang="en-US" sz="1200" b="0" i="0" u="none" strike="noStrike" kern="1200" baseline="0" dirty="0">
                <a:solidFill>
                  <a:schemeClr val="tx1"/>
                </a:solidFill>
                <a:latin typeface="+mn-lt"/>
                <a:ea typeface="+mn-ea"/>
                <a:cs typeface="+mn-cs"/>
              </a:rPr>
              <a:t>value of $15.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However, plans in which the exercise price equals the market value of the underlying stock at the date of grant have no intrinsic value and therefore result in zero compensation when measured this way, even though the fair value of the options can be quite </a:t>
            </a:r>
            <a:r>
              <a:rPr lang="en-IN" sz="1200" b="0" i="0" u="none" strike="noStrike" kern="1200" baseline="0">
                <a:solidFill>
                  <a:schemeClr val="tx1"/>
                </a:solidFill>
                <a:latin typeface="+mn-lt"/>
                <a:ea typeface="+mn-ea"/>
                <a:cs typeface="+mn-cs"/>
              </a:rPr>
              <a:t>significant.</a:t>
            </a:r>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pPr/>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We measure compensation as the fair value of the stock options at the grant date and then record that amount as compensation expense over the service period for which employees receive the options. Estimating the fair value requires the use of one of several option pricing models. These mathematical models assimilate a variety of information about a company’s stock and the terms of the stock option to estimate the option’s fair value. The model should take into account the following:</a:t>
            </a:r>
          </a:p>
          <a:p>
            <a:endParaRPr lang="en-IN"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Exercise price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market price of the stock</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Expected dividends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risk-free rate of return during the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volatility of the stock</a:t>
            </a:r>
          </a:p>
        </p:txBody>
      </p:sp>
      <p:sp>
        <p:nvSpPr>
          <p:cNvPr id="4" name="Slide Number Placeholder 3"/>
          <p:cNvSpPr>
            <a:spLocks noGrp="1"/>
          </p:cNvSpPr>
          <p:nvPr>
            <p:ph type="sldNum" sz="quarter" idx="10"/>
          </p:nvPr>
        </p:nvSpPr>
        <p:spPr/>
        <p:txBody>
          <a:bodyPr/>
          <a:lstStyle/>
          <a:p>
            <a:fld id="{E5D5A280-AB61-4228-B8B9-B2988F4D0222}" type="slidenum">
              <a:rPr lang="en-US" smtClean="0"/>
              <a:pPr/>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We measure compensation as the fair value of the stock options at the grant date and then record that amount as compensation expense over the service period for which employees receive the options. Estimating the fair value requires the use of one of several option pricing models. These mathematical models assimilate a variety of information about a company’s stock and the terms of the stock option to estimate the option’s fair value. The model should take into account the following:</a:t>
            </a:r>
          </a:p>
          <a:p>
            <a:endParaRPr lang="en-IN"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Exercise price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term of the option</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market price of the stock</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Expected dividends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Expected risk-free rate of return during the term of the option</a:t>
            </a:r>
          </a:p>
          <a:p>
            <a:pPr marL="171450" indent="-171450">
              <a:buFont typeface="Arial" panose="020B0604020202020204" pitchFamily="34" charset="0"/>
              <a:buChar char="•"/>
            </a:pPr>
            <a:r>
              <a:rPr lang="en-IN" sz="1200" b="0" i="0" u="none" strike="noStrike" kern="1200" baseline="0">
                <a:solidFill>
                  <a:schemeClr val="tx1"/>
                </a:solidFill>
                <a:latin typeface="+mn-lt"/>
                <a:ea typeface="+mn-ea"/>
                <a:cs typeface="+mn-cs"/>
              </a:rPr>
              <a:t>Expected volatility of the stock</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19–3</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fair value is estimated at </a:t>
            </a:r>
            <a:r>
              <a:rPr lang="en-US" sz="1200" b="0" i="0" u="none" strike="noStrike" kern="1200" baseline="0" dirty="0">
                <a:solidFill>
                  <a:schemeClr val="tx1"/>
                </a:solidFill>
                <a:latin typeface="+mn-lt"/>
                <a:ea typeface="+mn-ea"/>
                <a:cs typeface="+mn-cs"/>
              </a:rPr>
              <a:t>the date of grant. On </a:t>
            </a:r>
            <a:r>
              <a:rPr lang="en-IN" sz="1200" b="0" dirty="0"/>
              <a:t>January 1, 2018, no journal entry is</a:t>
            </a:r>
            <a:r>
              <a:rPr lang="en-IN" sz="1200" b="0" baseline="0" dirty="0"/>
              <a:t> recorded. Total </a:t>
            </a:r>
            <a:r>
              <a:rPr lang="en-US" sz="1200" dirty="0"/>
              <a:t>compensation</a:t>
            </a:r>
            <a:r>
              <a:rPr lang="en-US" sz="1200" baseline="0" dirty="0"/>
              <a:t> is calculated by multiplying </a:t>
            </a:r>
            <a:r>
              <a:rPr lang="en-IN" sz="1200" dirty="0"/>
              <a:t>estimated fair value per option of $8 by options granted of 10 million. This gives us a total </a:t>
            </a:r>
            <a:r>
              <a:rPr lang="en-US" sz="1200" dirty="0"/>
              <a:t>compensation of $80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total </a:t>
            </a:r>
            <a:r>
              <a:rPr lang="en-IN" sz="1200" b="0" i="0" u="none" strike="noStrike" kern="1200" baseline="0" dirty="0">
                <a:solidFill>
                  <a:schemeClr val="tx1"/>
                </a:solidFill>
                <a:latin typeface="+mn-lt"/>
                <a:ea typeface="+mn-ea"/>
                <a:cs typeface="+mn-cs"/>
              </a:rPr>
              <a:t>compensation is to be allocated to expense over the four-year service (vesting) </a:t>
            </a:r>
            <a:r>
              <a:rPr lang="en-US" sz="1200" b="0" i="0" u="none" strike="noStrike" kern="1200" baseline="0" dirty="0">
                <a:solidFill>
                  <a:schemeClr val="tx1"/>
                </a:solidFill>
                <a:latin typeface="+mn-lt"/>
                <a:ea typeface="+mn-ea"/>
                <a:cs typeface="+mn-cs"/>
              </a:rPr>
              <a:t>period: 2018–2021.</a:t>
            </a:r>
            <a:r>
              <a:rPr lang="en-IN" sz="1200" dirty="0"/>
              <a:t> By dividing $80 million of total compensation by four years</a:t>
            </a:r>
            <a:r>
              <a:rPr lang="en-IN" sz="1200" baseline="0" dirty="0"/>
              <a:t> we get $20 million of </a:t>
            </a:r>
            <a:r>
              <a:rPr lang="en-US" sz="1200" dirty="0"/>
              <a:t>compensation expense per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a:p>
            <a:endParaRPr lang="en-US"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21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Employee compensation plans frequently include share-based awards. These awards are forms of payment whose value is dependent on the value of the company’s stock. These may be outright awards of shares, stock options, or cash payments tied to the market price of shares. Sometimes only key executives participate in a stock benefit plan. Typically, an executive compensation plan is tied to performance in a strategy that uses compensation to </a:t>
            </a:r>
            <a:r>
              <a:rPr lang="en-US" sz="1200" b="0" i="0" u="none" strike="noStrike" kern="1200" baseline="0" dirty="0">
                <a:solidFill>
                  <a:schemeClr val="tx1"/>
                </a:solidFill>
                <a:latin typeface="+mn-lt"/>
                <a:ea typeface="+mn-ea"/>
                <a:cs typeface="+mn-cs"/>
              </a:rPr>
              <a:t>motivate its recipients. Actual compensation </a:t>
            </a:r>
            <a:r>
              <a:rPr lang="en-IN" sz="1200" b="0" i="0" u="none" strike="noStrike" kern="1200" baseline="0" dirty="0">
                <a:solidFill>
                  <a:schemeClr val="tx1"/>
                </a:solidFill>
                <a:latin typeface="+mn-lt"/>
                <a:ea typeface="+mn-ea"/>
                <a:cs typeface="+mn-cs"/>
              </a:rPr>
              <a:t>depends on the market value of the shares.</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Although the variations of share-based compensation plans are seemingly endless, each shares common goals. Whether the plan is a stock award plan, a stock option plan, a stock appreciation rights (SARs) plan, or one of the several similar plans, the goals are to provide compensation to designated employees, while sometimes providing those employees with some sort of performance incentive. Likewise, our goals in accounting for each of these plans are the same for each: (1) to determine the fair value of the compensation and (2) to expense that compensation over the periods in which participants perform services.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19–3</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fair value is estimated at </a:t>
            </a:r>
            <a:r>
              <a:rPr lang="en-US" sz="1200" b="0" i="0" u="none" strike="noStrike" kern="1200" baseline="0" dirty="0">
                <a:solidFill>
                  <a:schemeClr val="tx1"/>
                </a:solidFill>
                <a:latin typeface="+mn-lt"/>
                <a:ea typeface="+mn-ea"/>
                <a:cs typeface="+mn-cs"/>
              </a:rPr>
              <a:t>the date of grant. On </a:t>
            </a:r>
            <a:r>
              <a:rPr lang="en-IN" sz="1200" b="0" dirty="0"/>
              <a:t>January 1, 2018, no journal entry is</a:t>
            </a:r>
            <a:r>
              <a:rPr lang="en-IN" sz="1200" b="0" baseline="0" dirty="0"/>
              <a:t> recorded. Total </a:t>
            </a:r>
            <a:r>
              <a:rPr lang="en-US" sz="1200" dirty="0"/>
              <a:t>compensation</a:t>
            </a:r>
            <a:r>
              <a:rPr lang="en-US" sz="1200" baseline="0" dirty="0"/>
              <a:t> is calculated by multiplying </a:t>
            </a:r>
            <a:r>
              <a:rPr lang="en-IN" sz="1200" dirty="0"/>
              <a:t>estimated fair value per option of $8 by options granted of 10 million. This gives us a total </a:t>
            </a:r>
            <a:r>
              <a:rPr lang="en-US" sz="1200" dirty="0"/>
              <a:t>compensation of $80 million.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total </a:t>
            </a:r>
            <a:r>
              <a:rPr lang="en-IN" sz="1200" b="0" i="0" u="none" strike="noStrike" kern="1200" baseline="0" dirty="0">
                <a:solidFill>
                  <a:schemeClr val="tx1"/>
                </a:solidFill>
                <a:latin typeface="+mn-lt"/>
                <a:ea typeface="+mn-ea"/>
                <a:cs typeface="+mn-cs"/>
              </a:rPr>
              <a:t>compensation is to be allocated to expense over the four-year service (vesting) </a:t>
            </a:r>
            <a:r>
              <a:rPr lang="en-US" sz="1200" b="0" i="0" u="none" strike="noStrike" kern="1200" baseline="0" dirty="0">
                <a:solidFill>
                  <a:schemeClr val="tx1"/>
                </a:solidFill>
                <a:latin typeface="+mn-lt"/>
                <a:ea typeface="+mn-ea"/>
                <a:cs typeface="+mn-cs"/>
              </a:rPr>
              <a:t>period: 2018–2021.</a:t>
            </a:r>
            <a:r>
              <a:rPr lang="en-IN" sz="1200" dirty="0"/>
              <a:t> By dividing $80 million of total compensation by four years</a:t>
            </a:r>
            <a:r>
              <a:rPr lang="en-IN" sz="1200" baseline="0" dirty="0"/>
              <a:t> we get $20 million of </a:t>
            </a:r>
            <a:r>
              <a:rPr lang="en-US" sz="1200" dirty="0"/>
              <a:t>compensation expense per year.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1317225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Illustration 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t>On December </a:t>
            </a:r>
            <a:r>
              <a:rPr lang="en-US" sz="1200" b="0" dirty="0">
                <a:latin typeface="Calibri" pitchFamily="34" charset="0"/>
              </a:rPr>
              <a:t>31, 2018</a:t>
            </a:r>
            <a:r>
              <a:rPr lang="en-US" dirty="0">
                <a:latin typeface="Calibri" pitchFamily="34" charset="0"/>
              </a:rPr>
              <a:t>–</a:t>
            </a:r>
            <a:r>
              <a:rPr lang="en-US" sz="1200" b="0" dirty="0">
                <a:latin typeface="Calibri" pitchFamily="34" charset="0"/>
              </a:rPr>
              <a:t>2021, the company debits</a:t>
            </a:r>
            <a:r>
              <a:rPr lang="en-US" sz="1200" b="0" baseline="0" dirty="0">
                <a:latin typeface="Calibri" pitchFamily="34" charset="0"/>
              </a:rPr>
              <a:t> </a:t>
            </a:r>
            <a:r>
              <a:rPr lang="en-US" sz="1200" dirty="0"/>
              <a:t>Compensation expense</a:t>
            </a:r>
            <a:r>
              <a:rPr lang="en-US" sz="1200" baseline="0" dirty="0"/>
              <a:t> for $20 million, </a:t>
            </a:r>
            <a:r>
              <a:rPr lang="en-US" sz="1200" b="0" dirty="0">
                <a:solidFill>
                  <a:srgbClr val="000000"/>
                </a:solidFill>
              </a:rPr>
              <a:t>$80 million</a:t>
            </a:r>
            <a:r>
              <a:rPr lang="en-US" sz="1200" dirty="0">
                <a:solidFill>
                  <a:srgbClr val="000000"/>
                </a:solidFill>
              </a:rPr>
              <a:t> </a:t>
            </a:r>
            <a:r>
              <a:rPr lang="en-US" sz="1200" dirty="0"/>
              <a:t>÷ 4 years, and credits</a:t>
            </a:r>
            <a:r>
              <a:rPr lang="en-US" sz="1200" baseline="0" dirty="0"/>
              <a:t> </a:t>
            </a:r>
            <a:r>
              <a:rPr lang="en-US" sz="1200" dirty="0"/>
              <a:t>Paid-in capital—stock options</a:t>
            </a:r>
            <a:r>
              <a:rPr lang="en-IN" sz="1200" baseline="0" dirty="0">
                <a:latin typeface="Calibri" pitchFamily="34" charset="0"/>
              </a:rPr>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23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317225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25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13172258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19–3A</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previous experience indicates that a material number of the options will be forfeited before they vest (due to employee turnover or violation of other terms of the options), we adjust </a:t>
            </a:r>
            <a:r>
              <a:rPr lang="en-US" sz="1200" b="0" i="0" u="none" strike="noStrike" kern="1200" baseline="0" dirty="0">
                <a:solidFill>
                  <a:schemeClr val="tx1"/>
                </a:solidFill>
                <a:latin typeface="+mn-lt"/>
                <a:ea typeface="+mn-ea"/>
                <a:cs typeface="+mn-cs"/>
              </a:rPr>
              <a:t>the amount of compensation recorded (a) by estimating forfeitures or (b) as forfeitures occur.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if a forfeiture rate of 5% is expected, Universal’s estimated total compensation would be 95% of $80 million, or $76 million. In that case, the annual compensation expense in the illustration would have been $19 million ($76 ÷ 4) </a:t>
            </a:r>
            <a:r>
              <a:rPr lang="en-US" sz="1200" b="0" i="0" u="none" strike="noStrike" kern="1200" baseline="0" dirty="0">
                <a:solidFill>
                  <a:schemeClr val="tx1"/>
                </a:solidFill>
                <a:latin typeface="+mn-lt"/>
                <a:ea typeface="+mn-ea"/>
                <a:cs typeface="+mn-cs"/>
              </a:rPr>
              <a:t>instead of $20 million.</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Here, for the year 2018 and 2019, the company debits </a:t>
            </a:r>
            <a:r>
              <a:rPr lang="en-US" sz="1200" dirty="0"/>
              <a:t>Compensation expense</a:t>
            </a:r>
            <a:r>
              <a:rPr lang="en-US" sz="1200" baseline="0" dirty="0"/>
              <a:t> for $19 million and credits </a:t>
            </a:r>
            <a:r>
              <a:rPr lang="en-US" sz="1200" dirty="0"/>
              <a:t>Paid-in capital—stock options</a:t>
            </a:r>
            <a:r>
              <a:rPr lang="en-IN" sz="1200" baseline="0" dirty="0">
                <a:latin typeface="Calibri" pitchFamily="34" charset="0"/>
              </a:rPr>
              <a:t> for the same amount.</a:t>
            </a:r>
          </a:p>
        </p:txBody>
      </p:sp>
      <p:sp>
        <p:nvSpPr>
          <p:cNvPr id="4" name="Slide Number Placeholder 3"/>
          <p:cNvSpPr>
            <a:spLocks noGrp="1"/>
          </p:cNvSpPr>
          <p:nvPr>
            <p:ph type="sldNum" sz="quarter" idx="10"/>
          </p:nvPr>
        </p:nvSpPr>
        <p:spPr/>
        <p:txBody>
          <a:bodyPr/>
          <a:lstStyle/>
          <a:p>
            <a:fld id="{E5D5A280-AB61-4228-B8B9-B2988F4D0222}" type="slidenum">
              <a:rPr lang="en-US" smtClean="0"/>
              <a:pPr/>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u="none" strike="noStrike" kern="1200" baseline="0" dirty="0">
                <a:solidFill>
                  <a:schemeClr val="tx1"/>
                </a:solidFill>
              </a:rPr>
              <a:t>Illustration 19–3A</a:t>
            </a:r>
          </a:p>
          <a:p>
            <a:endParaRPr lang="en-IN" b="0" i="0" u="none" strike="noStrike" kern="1200" baseline="0" dirty="0">
              <a:solidFill>
                <a:schemeClr val="tx1"/>
              </a:solidFill>
            </a:endParaRPr>
          </a:p>
          <a:p>
            <a:r>
              <a:rPr lang="en-IN" b="0" i="0" u="none" strike="noStrike" kern="1200" baseline="0" dirty="0">
                <a:solidFill>
                  <a:schemeClr val="tx1"/>
                </a:solidFill>
              </a:rPr>
              <a:t>If the expectation changes, Universal should adjust the cumulative amount of compensation expense recorded to date in the year the estimate changes. </a:t>
            </a:r>
          </a:p>
          <a:p>
            <a:endParaRPr lang="en-IN" b="0" i="0" u="none" strike="noStrike" kern="1200" baseline="0" dirty="0">
              <a:solidFill>
                <a:schemeClr val="tx1"/>
              </a:solidFill>
            </a:endParaRPr>
          </a:p>
          <a:p>
            <a:r>
              <a:rPr lang="en-IN" b="0" i="0" u="none" strike="noStrike" kern="1200" baseline="0" dirty="0">
                <a:solidFill>
                  <a:schemeClr val="tx1"/>
                </a:solidFill>
              </a:rPr>
              <a:t>Suppose, for instance, that during the third year, Universal revises its estimate of forfeitures from 5% to 10%. The new estimate of total compensation would then be $80 million × 90%, or $72 million. For the first three years, the portion of the total compensation that should have been reported would be $72 million × </a:t>
            </a:r>
            <a:r>
              <a:rPr lang="en-IN" dirty="0"/>
              <a:t>(3 ÷ 4)</a:t>
            </a:r>
            <a:r>
              <a:rPr lang="en-IN" b="0" i="0" u="none" strike="noStrike" kern="1200" baseline="0" dirty="0">
                <a:solidFill>
                  <a:schemeClr val="tx1"/>
                </a:solidFill>
              </a:rPr>
              <a:t>, or $54 million, and since $38 million (</a:t>
            </a:r>
            <a:r>
              <a:rPr lang="en-IN" b="1" i="0" u="none" strike="noStrike" kern="1200" baseline="0" dirty="0">
                <a:solidFill>
                  <a:schemeClr val="tx1"/>
                </a:solidFill>
              </a:rPr>
              <a:t>$19 </a:t>
            </a:r>
            <a:r>
              <a:rPr lang="en-IN" b="0" i="0" u="none" strike="noStrike" kern="1200" baseline="0" dirty="0">
                <a:solidFill>
                  <a:schemeClr val="tx1"/>
                </a:solidFill>
              </a:rPr>
              <a:t>× 2) of that was recorded in 2018–2019 before the estimate changed, an additional $16 million would now be recorded in 2020. Then if the estimate isn’t changed again, the remaining $18 million ($72 − 54) would be recorded in 2021.</a:t>
            </a:r>
          </a:p>
          <a:p>
            <a:endParaRPr lang="en-IN"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for the year 2018, the company debits </a:t>
            </a:r>
            <a:r>
              <a:rPr lang="en-US" dirty="0"/>
              <a:t>Compensation expense</a:t>
            </a:r>
            <a:r>
              <a:rPr lang="en-US" baseline="0" dirty="0"/>
              <a:t> for $16 million and credits </a:t>
            </a:r>
            <a:r>
              <a:rPr lang="en-US" dirty="0"/>
              <a:t>Paid-in capital—stock options</a:t>
            </a:r>
            <a:r>
              <a:rPr lang="en-IN"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aseline="0" dirty="0">
                <a:latin typeface="Calibri" pitchFamily="34" charset="0"/>
              </a:rPr>
              <a:t>Similarly, for the year 2019, </a:t>
            </a:r>
            <a:r>
              <a:rPr lang="en-IN" b="0" i="0" u="none" strike="noStrike" kern="1200" baseline="0" dirty="0">
                <a:solidFill>
                  <a:schemeClr val="tx1"/>
                </a:solidFill>
              </a:rPr>
              <a:t>the company debits </a:t>
            </a:r>
            <a:r>
              <a:rPr lang="en-US" dirty="0"/>
              <a:t>Compensation expense</a:t>
            </a:r>
            <a:r>
              <a:rPr lang="en-US" baseline="0" dirty="0"/>
              <a:t> for $18 million and credits </a:t>
            </a:r>
            <a:r>
              <a:rPr lang="en-US" dirty="0"/>
              <a:t>Paid-in capital—stock options</a:t>
            </a:r>
            <a:r>
              <a:rPr lang="en-IN" baseline="0" dirty="0">
                <a:latin typeface="Calibri" pitchFamily="34" charset="0"/>
              </a:rPr>
              <a:t> for the same amount.</a:t>
            </a:r>
          </a:p>
        </p:txBody>
      </p:sp>
      <p:sp>
        <p:nvSpPr>
          <p:cNvPr id="4" name="Slide Number Placeholder 3"/>
          <p:cNvSpPr>
            <a:spLocks noGrp="1"/>
          </p:cNvSpPr>
          <p:nvPr>
            <p:ph type="sldNum" sz="quarter" idx="10"/>
          </p:nvPr>
        </p:nvSpPr>
        <p:spPr/>
        <p:txBody>
          <a:bodyPr/>
          <a:lstStyle/>
          <a:p>
            <a:fld id="{E5D5A280-AB61-4228-B8B9-B2988F4D0222}" type="slidenum">
              <a:rPr lang="en-US" smtClean="0"/>
              <a:pPr/>
              <a:t>29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19–3B</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an alternative approach, as a practical expedient, companies can elect to account for forfeitures of stock options (or restricted stock) when forfeitures actually occur, rather than estimate forfeitures that will occur during the vesting period. So rather than recording compensation expense and paid-in capital for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of awards expected to vest, companies can choose to initially record compensation based on the total amount and then reduce compensation expense and paid-in capital only if and when forfeitures occur. Once a forfeiture occurs, we adjust the cumulative amount of compensation expense recorded to date in the year the forfeiture occurs and thereafter in a manner similar to the way estimates are adjusted as demonstrated in Illustration 19–3A.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election applies only to forfeitures related to employee turnover. A company must disclose its policy election for forfeitures (estimated or recorded as they occur). </a:t>
            </a: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31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actual forfeitures occur, Universal makes the journal entries shown in the illustration above. This election applies only to forfeitures related to employee </a:t>
            </a:r>
            <a:r>
              <a:rPr lang="en-US" sz="1200" b="0" i="1" u="none" strike="noStrike" kern="1200" baseline="0" dirty="0">
                <a:solidFill>
                  <a:schemeClr val="tx1"/>
                </a:solidFill>
                <a:latin typeface="+mn-lt"/>
                <a:ea typeface="+mn-ea"/>
                <a:cs typeface="+mn-cs"/>
              </a:rPr>
              <a:t>turnover. </a:t>
            </a:r>
            <a:r>
              <a:rPr lang="en-US" sz="1200" b="0" i="0" u="none" strike="noStrike" kern="1200" baseline="0" dirty="0">
                <a:solidFill>
                  <a:schemeClr val="tx1"/>
                </a:solidFill>
                <a:latin typeface="+mn-lt"/>
                <a:ea typeface="+mn-ea"/>
                <a:cs typeface="+mn-cs"/>
              </a:rPr>
              <a:t>For share-based plans with performance conditions (which we discuss later), companies must assess the probability that such conditions will be achieved. A company must disclose its policy election for forfeitures (estimated, or recorded as they occur). </a:t>
            </a: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33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Assume that half the options in the illustration (five million shares) are exercised on July 11, 2024, when the market price is $50 per share. To record this transaction, </a:t>
            </a:r>
            <a:r>
              <a:rPr lang="en-IN" sz="1200" dirty="0"/>
              <a:t>Universal Communications debits Cash for $175 million,</a:t>
            </a:r>
            <a:r>
              <a:rPr lang="en-IN" sz="1200" baseline="0" dirty="0"/>
              <a:t> </a:t>
            </a:r>
            <a:r>
              <a:rPr lang="en-US" sz="1200" dirty="0"/>
              <a:t>Paid-in capital—stock options</a:t>
            </a:r>
            <a:r>
              <a:rPr lang="en-US" sz="1200" baseline="0" dirty="0"/>
              <a:t> for $40 million, and credits </a:t>
            </a:r>
            <a:r>
              <a:rPr lang="en-US" sz="1200" dirty="0"/>
              <a:t>Common stock</a:t>
            </a:r>
            <a:r>
              <a:rPr lang="en-IN" sz="1200" baseline="0" dirty="0">
                <a:latin typeface="Calibri" pitchFamily="34" charset="0"/>
              </a:rPr>
              <a:t> for $5 million. The difference is recorded as a credit to </a:t>
            </a:r>
            <a:r>
              <a:rPr lang="en-US" sz="1200" dirty="0"/>
              <a:t>Paid-in capital—excess of par</a:t>
            </a:r>
            <a:r>
              <a:rPr lang="en-IN" sz="1200" baseline="0" dirty="0">
                <a:latin typeface="Calibri" pitchFamily="34" charset="0"/>
              </a:rPr>
              <a:t> for $210 million.</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35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kern="1200" baseline="0" dirty="0">
                <a:solidFill>
                  <a:schemeClr val="tx1"/>
                </a:solidFill>
              </a:rPr>
              <a:t>Illustration 19–3</a:t>
            </a:r>
          </a:p>
          <a:p>
            <a:endParaRPr lang="en-US" b="0" i="0" u="none" strike="noStrike" kern="1200" baseline="0" dirty="0">
              <a:solidFill>
                <a:schemeClr val="tx1"/>
              </a:solidFill>
            </a:endParaRPr>
          </a:p>
          <a:p>
            <a:r>
              <a:rPr lang="en-US" b="0" i="0" u="none" strike="noStrike" kern="1200" baseline="0" dirty="0">
                <a:solidFill>
                  <a:schemeClr val="tx1"/>
                </a:solidFill>
              </a:rPr>
              <a:t>If options that have vested expire without being exercised, the entry as shown is made.</a:t>
            </a:r>
          </a:p>
          <a:p>
            <a:endParaRPr lang="en-US" b="0" i="0" u="none" strike="noStrike" kern="1200" baseline="0" dirty="0">
              <a:solidFill>
                <a:schemeClr val="tx1"/>
              </a:solidFill>
            </a:endParaRPr>
          </a:p>
          <a:p>
            <a:r>
              <a:rPr lang="en-US" b="0" i="1" u="none" strike="noStrike" kern="1200" baseline="0" dirty="0">
                <a:solidFill>
                  <a:schemeClr val="tx1"/>
                </a:solidFill>
              </a:rPr>
              <a:t>Paid-in capital</a:t>
            </a:r>
            <a:r>
              <a:rPr lang="en-US" b="0" i="0" u="none" strike="noStrike" kern="1200" baseline="0" dirty="0">
                <a:solidFill>
                  <a:schemeClr val="tx1"/>
                </a:solidFill>
              </a:rPr>
              <a:t>—stock options becomes </a:t>
            </a:r>
            <a:r>
              <a:rPr lang="en-US" b="0" i="1" u="none" strike="noStrike" kern="1200" baseline="0" dirty="0">
                <a:solidFill>
                  <a:schemeClr val="tx1"/>
                </a:solidFill>
              </a:rPr>
              <a:t>paid-in capital—expiration of stock options</a:t>
            </a:r>
            <a:r>
              <a:rPr lang="en-US" b="0" u="none" strike="noStrike" kern="1200" baseline="0" dirty="0">
                <a:solidFill>
                  <a:schemeClr val="tx1"/>
                </a:solidFill>
              </a:rPr>
              <a:t>,</a:t>
            </a:r>
            <a:r>
              <a:rPr lang="en-US" b="0" i="0" u="none" strike="noStrike" kern="1200" baseline="0" dirty="0">
                <a:solidFill>
                  <a:schemeClr val="tx1"/>
                </a:solidFill>
              </a:rPr>
              <a:t> when options expire without being exercised.</a:t>
            </a:r>
          </a:p>
          <a:p>
            <a:endParaRPr lang="en-US" b="0" i="0" u="none" strike="noStrike" kern="1200" baseline="0"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rPr>
              <a:t>Here, the company debits </a:t>
            </a:r>
            <a:r>
              <a:rPr lang="en-US" dirty="0"/>
              <a:t>Paid-in capital—stock options</a:t>
            </a:r>
            <a:r>
              <a:rPr lang="en-IN" baseline="0" dirty="0">
                <a:latin typeface="Calibri" pitchFamily="34" charset="0"/>
              </a:rPr>
              <a:t> for $40 million and credits </a:t>
            </a:r>
            <a:r>
              <a:rPr lang="en-IN" dirty="0"/>
              <a:t>Paid-in capital—expiration of stock options</a:t>
            </a:r>
            <a:r>
              <a:rPr lang="en-IN" baseline="0" dirty="0">
                <a:latin typeface="Calibri" pitchFamily="34" charset="0"/>
              </a:rPr>
              <a:t> for the same amount.</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aseline="0" dirty="0">
              <a:latin typeface="Calibri"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b="0" i="0" u="none" strike="noStrike" kern="1200" baseline="0" dirty="0">
                <a:solidFill>
                  <a:schemeClr val="tx1"/>
                </a:solidFill>
                <a:latin typeface="Calibri" pitchFamily="34" charset="0"/>
              </a:rPr>
              <a:t>Compensation expense for the four years’ service, as of the measurement date, is not affected.</a:t>
            </a:r>
            <a:endParaRPr lang="en-IN"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37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stock option plans we have discussed so far vest (become exercisable) on one single date (e.g., four years from date of grant). This is referred to as </a:t>
            </a:r>
            <a:r>
              <a:rPr lang="en-IN" sz="1200" b="0" i="1" u="none" strike="noStrike" kern="1200" baseline="0" dirty="0">
                <a:solidFill>
                  <a:schemeClr val="tx1"/>
                </a:solidFill>
                <a:latin typeface="+mn-lt"/>
                <a:ea typeface="+mn-ea"/>
                <a:cs typeface="+mn-cs"/>
              </a:rPr>
              <a:t>cliff vesting. </a:t>
            </a:r>
            <a:r>
              <a:rPr lang="en-IN" sz="1200" b="0" i="0" u="none" strike="noStrike" kern="1200" baseline="0" dirty="0">
                <a:solidFill>
                  <a:schemeClr val="tx1"/>
                </a:solidFill>
                <a:latin typeface="+mn-lt"/>
                <a:ea typeface="+mn-ea"/>
                <a:cs typeface="+mn-cs"/>
              </a:rPr>
              <a:t>More frequently, though, awards specify that recipients gradually become eligible to exercise their options rather than all at once. This is called </a:t>
            </a:r>
            <a:r>
              <a:rPr lang="en-IN" sz="1200" b="0" i="1" u="none" strike="noStrike" kern="1200" baseline="0" dirty="0">
                <a:solidFill>
                  <a:schemeClr val="tx1"/>
                </a:solidFill>
                <a:latin typeface="+mn-lt"/>
                <a:ea typeface="+mn-ea"/>
                <a:cs typeface="+mn-cs"/>
              </a:rPr>
              <a:t>graded vesting. </a:t>
            </a:r>
            <a:r>
              <a:rPr lang="en-IN" sz="1200" b="0" i="0" u="none" strike="noStrike" kern="1200" baseline="0" dirty="0">
                <a:solidFill>
                  <a:schemeClr val="tx1"/>
                </a:solidFill>
                <a:latin typeface="+mn-lt"/>
                <a:ea typeface="+mn-ea"/>
                <a:cs typeface="+mn-cs"/>
              </a:rPr>
              <a:t>For instance, a company might award stock options that vest 25% the first year, 25% the second year, and 50% the third year, or maybe 25% each year for four years.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such a case, the company can choose to account for the options essentially the same as the cliff-vesting plans we’ve discussed to this point. It can estimate a single fair value for each of the options, even though they vest over different time periods, using a single weighted-average expected life of the options. The company then allocates total compensation cost (fair value per option times number of options) over the entire vesting period.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39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40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19–4</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companies choose a slightly more complex method because it usually results in a lower expense. In this approach, each vesting group (or tranche) is viewed separately, as if it were a separate award.</a:t>
            </a:r>
          </a:p>
        </p:txBody>
      </p:sp>
      <p:sp>
        <p:nvSpPr>
          <p:cNvPr id="4" name="Slide Number Placeholder 3"/>
          <p:cNvSpPr>
            <a:spLocks noGrp="1"/>
          </p:cNvSpPr>
          <p:nvPr>
            <p:ph type="sldNum" sz="quarter" idx="10"/>
          </p:nvPr>
        </p:nvSpPr>
        <p:spPr/>
        <p:txBody>
          <a:bodyPr/>
          <a:lstStyle/>
          <a:p>
            <a:fld id="{E5D5A280-AB61-4228-B8B9-B2988F4D0222}" type="slidenum">
              <a:rPr lang="en-US" smtClean="0"/>
              <a:pPr/>
              <a:t>41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At any given date, a company must have recognized at least the amount vested by that date. The allocation in this instance meets that constraint:</a:t>
            </a:r>
          </a:p>
          <a:p>
            <a:endParaRPr lang="en-IN" sz="1200" b="0" i="0" u="none" strike="noStrike" kern="1200" baseline="0" dirty="0">
              <a:solidFill>
                <a:schemeClr val="tx1"/>
              </a:solidFill>
              <a:latin typeface="+mn-lt"/>
              <a:ea typeface="+mn-ea"/>
              <a:cs typeface="+mn-cs"/>
            </a:endParaRPr>
          </a:p>
          <a:p>
            <a:pPr marL="171450" indent="-171450">
              <a:buFont typeface="Arial"/>
              <a:buChar char="•"/>
            </a:pPr>
            <a:r>
              <a:rPr lang="en-IN" sz="1200" b="0" i="0" u="none" strike="noStrike" kern="1200" baseline="0" dirty="0">
                <a:solidFill>
                  <a:schemeClr val="tx1"/>
                </a:solidFill>
                <a:latin typeface="+mn-lt"/>
                <a:ea typeface="+mn-ea"/>
                <a:cs typeface="+mn-cs"/>
              </a:rPr>
              <a:t>The $23 million recognized in 2018 exceeds the $7 million vested</a:t>
            </a:r>
          </a:p>
          <a:p>
            <a:pPr marL="171450" indent="-171450">
              <a:buFont typeface="Arial"/>
              <a:buChar char="•"/>
            </a:pPr>
            <a:r>
              <a:rPr lang="en-IN" sz="1200" b="0" i="0" u="none" strike="noStrike" kern="1200" baseline="0" dirty="0">
                <a:solidFill>
                  <a:schemeClr val="tx1"/>
                </a:solidFill>
                <a:latin typeface="+mn-lt"/>
                <a:ea typeface="+mn-ea"/>
                <a:cs typeface="+mn-cs"/>
              </a:rPr>
              <a:t>The $39 million ($23 + $16) recognized by 2019 exceeds the $19 million ($7 + $12) vested by the same time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also can choose to use the straight-line method, which would allocate the $49 million total compensation cost equally to 2018, 2019, and 2020 at $16.333 million per year.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0562192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46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kern="1200" baseline="0" dirty="0">
                <a:solidFill>
                  <a:schemeClr val="tx1"/>
                </a:solidFill>
                <a:latin typeface="+mn-lt"/>
                <a:ea typeface="+mn-ea"/>
                <a:cs typeface="+mn-cs"/>
              </a:rPr>
              <a:t>Recognition of Deferred Tax Asset for Stock Options. </a:t>
            </a:r>
            <a:r>
              <a:rPr lang="en-IN" sz="1200" b="0" kern="1200" baseline="0" dirty="0">
                <a:solidFill>
                  <a:schemeClr val="tx1"/>
                </a:solidFill>
                <a:latin typeface="+mn-lt"/>
                <a:ea typeface="+mn-ea"/>
                <a:cs typeface="+mn-cs"/>
              </a:rPr>
              <a:t>Under U.S. GAAP, a deferred tax asset (DTA) is created for the cumulative amount of the fair value of the options the company has recorded for compensation expense. The DTA is the tax rate times the amount of compensation. Under IFRS, the deferred tax asset isn’t created until the award is “in the money;” that is, it has intrinsic value. When it is in the money, the addition to the DTA is the portion of the intrinsic value earned to date times the tax rate.</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Plans with Graded Vesting. </a:t>
            </a:r>
            <a:r>
              <a:rPr lang="en-IN" sz="1200" kern="1200" baseline="0" dirty="0">
                <a:solidFill>
                  <a:schemeClr val="tx1"/>
                </a:solidFill>
                <a:latin typeface="+mn-lt"/>
                <a:ea typeface="+mn-ea"/>
                <a:cs typeface="+mn-cs"/>
              </a:rPr>
              <a:t>When options have graded vesting, U.S. GAAP 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 Under IFRS, the straight-line choice is not permitted. Also, there’s no requirement that the company must recognize at least the amount of the award that has vested by each reporting date.</a:t>
            </a:r>
            <a:endParaRPr lang="en-IN"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2837326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(and other share-based) plans often specify a performance condition or a market condition that must be satisfied before employees are allowed the benefits of the award. The objective is to provide employees with additional incentive for managerial achievement. For example, an option might not be exercisable until a performance target is met. The target could be divisional revenue, earnings per share, sales growth, or rate of return on assets. The possibilities are limitless. On the other hand, the target might be market-related, perhaps a specified stock price or a stock price change exceeding a particular index. The way we account for such plans depends on whether the condition is performance-based or market-based.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49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Stock option (and other share-based) plans often specify a performance condition or a market condition that must be satisfied before employees are allowed the benefits of the award. The objective is to provide employees with additional incentive for managerial achievement. For example, an option might not be exercisable until a performance target is met. The target could be divisional revenue, earnings per share, sales growth, or rate of return on assets. The possibilities are limitless. On the other hand, the target might be market-related, perhaps a specified stock price or a stock price change exceeding a particular index. </a:t>
            </a:r>
            <a:r>
              <a:rPr lang="en-IN" sz="1200" b="0" i="0" u="none" strike="noStrike" kern="1200" baseline="0">
                <a:solidFill>
                  <a:schemeClr val="tx1"/>
                </a:solidFill>
                <a:latin typeface="+mn-lt"/>
                <a:ea typeface="+mn-ea"/>
                <a:cs typeface="+mn-cs"/>
              </a:rPr>
              <a:t>The way we account for such plans depends on whether the condition is performance-based or market-based.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Whether we recognize compensation </a:t>
            </a:r>
            <a:r>
              <a:rPr lang="en-IN" sz="1200" b="0" i="0" u="none" strike="noStrike" kern="1200" baseline="0" dirty="0">
                <a:solidFill>
                  <a:schemeClr val="tx1"/>
                </a:solidFill>
                <a:latin typeface="+mn-lt"/>
                <a:ea typeface="+mn-ea"/>
                <a:cs typeface="+mn-cs"/>
              </a:rPr>
              <a:t>expense for performance-based options depends (a) initially on whether it’s </a:t>
            </a:r>
            <a:r>
              <a:rPr lang="en-US" sz="1200" b="0" i="0" u="none" strike="noStrike" kern="1200" baseline="0" dirty="0">
                <a:solidFill>
                  <a:schemeClr val="tx1"/>
                </a:solidFill>
                <a:latin typeface="+mn-lt"/>
                <a:ea typeface="+mn-ea"/>
                <a:cs typeface="+mn-cs"/>
              </a:rPr>
              <a:t>probable </a:t>
            </a:r>
            <a:r>
              <a:rPr lang="en-IN" sz="1200" b="0" i="0" u="none" strike="noStrike" kern="1200" baseline="0" dirty="0">
                <a:solidFill>
                  <a:schemeClr val="tx1"/>
                </a:solidFill>
                <a:latin typeface="+mn-lt"/>
                <a:ea typeface="+mn-ea"/>
                <a:cs typeface="+mn-cs"/>
              </a:rPr>
              <a:t>that the performance target will be met and (b) ultimately on whether the performance target actually is met. Accounting is as described earlier for other stock options. Initial estimates of compensation cost as well as subsequent revisions of that estimate take into account the likelihood of both forfeitures and achieving performance targets.</a:t>
            </a:r>
            <a:endParaRPr lang="en-US" dirty="0"/>
          </a:p>
          <a:p>
            <a:r>
              <a:rPr lang="en-IN" sz="1200" b="0" i="0" u="none" strike="noStrike" kern="1200" baseline="0" dirty="0">
                <a:solidFill>
                  <a:schemeClr val="tx1"/>
                </a:solidFill>
                <a:latin typeface="+mn-lt"/>
                <a:ea typeface="+mn-ea"/>
                <a:cs typeface="+mn-cs"/>
              </a:rPr>
              <a:t>Illustration 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we estimate that it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probable that sales at Universal will increase by 10% after four years. Then, our estimate of the total compensation </a:t>
            </a:r>
            <a:r>
              <a:rPr lang="en-US" sz="1200" b="0" i="0" u="none" strike="noStrike" kern="1200" baseline="0" dirty="0">
                <a:solidFill>
                  <a:schemeClr val="tx1"/>
                </a:solidFill>
                <a:latin typeface="+mn-lt"/>
                <a:ea typeface="+mn-ea"/>
                <a:cs typeface="+mn-cs"/>
              </a:rPr>
              <a:t>is zero.</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Executive compensation sometimes includes a grant of shares of stock or the right to receive shares. Usually, such shares are restricted in such a way as to provide some incentive to the recipient. Typically, restricted stock award plans are tied to continued employment. The two primary types of restricted stock plans are (a) restricted stock awards and (b) restricted stock </a:t>
            </a:r>
            <a:r>
              <a:rPr lang="en-US" sz="1200" b="0" i="0" u="none" strike="noStrike" kern="1200" baseline="0" dirty="0">
                <a:solidFill>
                  <a:schemeClr val="tx1"/>
                </a:solidFill>
                <a:latin typeface="+mn-lt"/>
                <a:ea typeface="+mn-ea"/>
                <a:cs typeface="+mn-cs"/>
              </a:rPr>
              <a:t>units.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we estimate that it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probable that sales at Universal will increase by 10% after four years. Then, our estimate of the total compensation </a:t>
            </a:r>
            <a:r>
              <a:rPr lang="en-US" sz="1200" b="0" i="0" u="none" strike="noStrike" kern="1200" baseline="0" dirty="0">
                <a:solidFill>
                  <a:schemeClr val="tx1"/>
                </a:solidFill>
                <a:latin typeface="+mn-lt"/>
                <a:ea typeface="+mn-ea"/>
                <a:cs typeface="+mn-cs"/>
              </a:rPr>
              <a:t>is zero.</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though, that after two years, we estimate that it is probable that sales will increase by 10% after four years. Then, our new estimate of the total compensation would </a:t>
            </a:r>
            <a:r>
              <a:rPr lang="en-US" sz="1200" b="0" i="0" u="none" strike="noStrike" kern="1200" baseline="0" dirty="0">
                <a:solidFill>
                  <a:schemeClr val="tx1"/>
                </a:solidFill>
                <a:latin typeface="+mn-lt"/>
                <a:ea typeface="+mn-ea"/>
                <a:cs typeface="+mn-cs"/>
              </a:rPr>
              <a:t>change to $80 million </a:t>
            </a:r>
            <a:r>
              <a:rPr lang="en-IN" sz="1200" kern="1200" baseline="0" dirty="0">
                <a:solidFill>
                  <a:schemeClr val="tx1"/>
                </a:solidFill>
                <a:latin typeface="+mn-lt"/>
                <a:ea typeface="+mn-ea"/>
                <a:cs typeface="+mn-cs"/>
              </a:rPr>
              <a:t>and we would reflect the cumulative effect on compensation in 2020 earnings and record compensation thereafter.</a:t>
            </a:r>
          </a:p>
          <a:p>
            <a:endParaRPr lang="en-IN" sz="1200"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Here, for the year 2020, </a:t>
            </a:r>
            <a:r>
              <a:rPr lang="en-IN" dirty="0"/>
              <a:t>Universal Communications debits </a:t>
            </a:r>
            <a:r>
              <a:rPr lang="en-US" sz="1200" dirty="0"/>
              <a:t>Compensation expense</a:t>
            </a:r>
            <a:r>
              <a:rPr lang="en-US" sz="1200" baseline="0" dirty="0"/>
              <a:t> for $60 million, calculated as </a:t>
            </a:r>
            <a:r>
              <a:rPr lang="en-IN" sz="1200" dirty="0"/>
              <a:t>[$80 × (3 ÷ 4)] − $0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53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172575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Illustration 19–3</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t>Similarly, in the year 2021, the company debits Compensation expense</a:t>
            </a:r>
            <a:r>
              <a:rPr lang="en-US" sz="1200" baseline="0" dirty="0"/>
              <a:t> for $20 million, calculated as </a:t>
            </a:r>
            <a:r>
              <a:rPr lang="en-IN" sz="1200" dirty="0"/>
              <a:t>[$80 × (4 ÷ 4)] − $60</a:t>
            </a:r>
            <a:r>
              <a:rPr lang="en-IN" sz="1200" dirty="0">
                <a:latin typeface="Calibri" pitchFamily="34" charset="0"/>
              </a:rPr>
              <a:t>,</a:t>
            </a:r>
            <a:r>
              <a:rPr lang="en-IN" sz="1200" baseline="0" dirty="0">
                <a:latin typeface="Calibri" pitchFamily="34" charset="0"/>
              </a:rPr>
              <a:t> and credits </a:t>
            </a:r>
            <a:r>
              <a:rPr lang="en-US" sz="1200" dirty="0"/>
              <a:t>Paid-in capital—stock options</a:t>
            </a:r>
            <a:r>
              <a:rPr lang="en-US" sz="1200" baseline="0" dirty="0"/>
              <a:t> for the same amount.</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11237303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Plans with Market Conditions</a:t>
            </a:r>
          </a:p>
          <a:p>
            <a:r>
              <a:rPr lang="en-IN" sz="1200" kern="1200" baseline="0" dirty="0">
                <a:solidFill>
                  <a:schemeClr val="tx1"/>
                </a:solidFill>
                <a:latin typeface="+mn-lt"/>
                <a:ea typeface="+mn-ea"/>
                <a:cs typeface="+mn-cs"/>
              </a:rPr>
              <a:t>If the award contains a market condition (e.g., a share option with an exercisability requirement based on the stock price reaching a specified level), then no special accounting is required. The fair value estimate of the share option already implicitly reflects market conditions due to the nature of share option pricing models. So, we recognize compensation expense regardless of when, if ever, the market condition is met.</a:t>
            </a:r>
          </a:p>
          <a:p>
            <a:endParaRPr lang="en-IN" sz="1200" b="1"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Decline in Popularity of Options</a:t>
            </a:r>
          </a:p>
          <a:p>
            <a:r>
              <a:rPr lang="en-IN" sz="1200" kern="1200" baseline="0" dirty="0">
                <a:solidFill>
                  <a:schemeClr val="tx1"/>
                </a:solidFill>
                <a:latin typeface="+mn-lt"/>
                <a:ea typeface="+mn-ea"/>
                <a:cs typeface="+mn-cs"/>
              </a:rPr>
              <a:t>Recent years have witnessed a steady shift in the way companies compensate their top executives. </a:t>
            </a:r>
            <a:r>
              <a:rPr lang="en-US" sz="1200" b="0" i="0" u="none" strike="noStrike" kern="1200" baseline="0" dirty="0">
                <a:solidFill>
                  <a:schemeClr val="tx1"/>
                </a:solidFill>
                <a:latin typeface="+mn-lt"/>
                <a:ea typeface="+mn-ea"/>
                <a:cs typeface="+mn-cs"/>
              </a:rPr>
              <a:t>At their peak in 1999, stock options represented about 78% of the average executive’s incentive pay. In 2013, they accounted for just 31%, expected to shrink to 25% by 2015. </a:t>
            </a:r>
            <a:r>
              <a:rPr lang="en-IN" sz="1200" kern="1200" baseline="0" dirty="0">
                <a:solidFill>
                  <a:schemeClr val="tx1"/>
                </a:solidFill>
                <a:latin typeface="+mn-lt"/>
                <a:ea typeface="+mn-ea"/>
                <a:cs typeface="+mn-cs"/>
              </a:rPr>
              <a:t>In the wake of recent accounting scandals, the image of stock options has been tarnished in the view of many who believe that the potential to garner millions in stock option gains created incentives for executives to boost company stock prices through risky or fraudulent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That image has motivated many firms to move away from stock options in </a:t>
            </a:r>
            <a:r>
              <a:rPr lang="en-US" sz="1200" kern="1200" baseline="0" noProof="0" dirty="0">
                <a:solidFill>
                  <a:schemeClr val="tx1"/>
                </a:solidFill>
                <a:latin typeface="+mn-lt"/>
                <a:ea typeface="+mn-ea"/>
                <a:cs typeface="+mn-cs"/>
              </a:rPr>
              <a:t>favor</a:t>
            </a:r>
            <a:r>
              <a:rPr lang="en-IN" sz="1200" kern="1200" baseline="0" dirty="0">
                <a:solidFill>
                  <a:schemeClr val="tx1"/>
                </a:solidFill>
                <a:latin typeface="+mn-lt"/>
                <a:ea typeface="+mn-ea"/>
                <a:cs typeface="+mn-cs"/>
              </a:rPr>
              <a:t> of other forms of share-based compensation, particularly restricted stock awards and, increasingly, restricted stock units. Also contributing to the rise of restricted stock is the feeling by many that it better aligns pay with performance. From the executive’s perspective, restricted stock is a more certain, though potentially less lucrative, form of compensation.</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Employee share purchase plans often permit all employees to buy shares directly from their company at </a:t>
            </a:r>
            <a:r>
              <a:rPr lang="en-US" sz="1200" b="0" i="0" u="none" strike="noStrike" kern="1200" baseline="0" noProof="0" dirty="0">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terms. The primary intent of these plans is to encourage employee ownership of the company’s shares. Presumably loyalty is enhanced among employee-shareholders. The employee also benefits because, typically, these plans allow employees to buy shares from their employer without brokerage fees and, perhaps, at a slight discount. Some companies even encourage participation by matching or partially matching employee </a:t>
            </a:r>
            <a:r>
              <a:rPr lang="en-US" sz="1200" b="0" i="0" u="none" strike="noStrike" kern="1200" baseline="0" dirty="0">
                <a:solidFill>
                  <a:schemeClr val="tx1"/>
                </a:solidFill>
                <a:latin typeface="+mn-lt"/>
                <a:ea typeface="+mn-ea"/>
                <a:cs typeface="+mn-cs"/>
              </a:rPr>
              <a:t>purchases.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accounting is basically a sale of new shares to employees as long as (a) substantially all employees can participate, (b) employees have no longer than one month after the price is fixed to decide whether to participate, and (c) the discount is no greater than 5% (or can be justified as reasonable).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57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Employee share purchase plans often permit all employees to buy shares directly from their company at </a:t>
            </a:r>
            <a:r>
              <a:rPr lang="en-US" sz="1200" b="0" i="0" u="none" strike="noStrike" kern="1200" baseline="0" noProof="0" dirty="0">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terms. The primary intent of these plans is to encourage employee ownership of the company’s shares. Presumably loyalty is enhanced among employee-shareholders. The employee also benefits because, typically, these plans allow employees to buy shares from their employer without brokerage fees and, perhaps, at a slight discount. Some companies even encourage participation by matching or partially matching employee </a:t>
            </a:r>
            <a:r>
              <a:rPr lang="en-US" sz="1200" b="0" i="0" u="none" strike="noStrike" kern="1200" baseline="0" dirty="0">
                <a:solidFill>
                  <a:schemeClr val="tx1"/>
                </a:solidFill>
                <a:latin typeface="+mn-lt"/>
                <a:ea typeface="+mn-ea"/>
                <a:cs typeface="+mn-cs"/>
              </a:rPr>
              <a:t>purchases.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accounting is basically a sale of new shares to employees as long as (a) substantially all employees can participate, (b) employees have no longer than one month after the price is fixed to decide whether to participate, and (c) the discount is no greater than 5% (or can be justified as </a:t>
            </a:r>
            <a:r>
              <a:rPr lang="en-IN" sz="1200" b="0" i="0" u="none" strike="noStrike" kern="1200" baseline="0">
                <a:solidFill>
                  <a:schemeClr val="tx1"/>
                </a:solidFill>
                <a:latin typeface="+mn-lt"/>
                <a:ea typeface="+mn-ea"/>
                <a:cs typeface="+mn-cs"/>
              </a:rPr>
              <a:t>reasonable).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58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these criteria for the plan being noncompensatory are met, </a:t>
            </a:r>
            <a:r>
              <a:rPr lang="en-US" sz="1200" b="0" i="0" u="none" strike="noStrike" kern="1200" baseline="0" dirty="0">
                <a:solidFill>
                  <a:schemeClr val="tx1"/>
                </a:solidFill>
                <a:latin typeface="+mn-lt"/>
                <a:ea typeface="+mn-ea"/>
                <a:cs typeface="+mn-cs"/>
              </a:rPr>
              <a:t>accounting is straightforward. The </a:t>
            </a:r>
            <a:r>
              <a:rPr lang="en-IN" sz="1200" b="0" i="0" u="none" strike="noStrike" kern="1200" baseline="0" dirty="0">
                <a:solidFill>
                  <a:schemeClr val="tx1"/>
                </a:solidFill>
                <a:latin typeface="+mn-lt"/>
                <a:ea typeface="+mn-ea"/>
                <a:cs typeface="+mn-cs"/>
              </a:rPr>
              <a:t>sale of new shares are recorded as employees buy shares and no compensation expense is recorded.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these criteria for the plan being noncompensatory are not met, say the discount is 15%, accounting is similar to other share-based plans. The 15% discount to employees, then, is considered to be compensation, and that amount is recorded as expense. </a:t>
            </a:r>
            <a:r>
              <a:rPr lang="en-US" sz="1200" b="0" i="0" u="none" strike="noStrike" kern="1200" baseline="0" dirty="0">
                <a:solidFill>
                  <a:schemeClr val="tx1"/>
                </a:solidFill>
                <a:latin typeface="+mn-lt"/>
                <a:ea typeface="+mn-ea"/>
                <a:cs typeface="+mn-cs"/>
              </a:rPr>
              <a:t>Compensation </a:t>
            </a:r>
            <a:r>
              <a:rPr lang="en-IN" sz="1200" b="0" i="0" u="none" strike="noStrike" kern="1200" baseline="0" dirty="0">
                <a:solidFill>
                  <a:schemeClr val="tx1"/>
                </a:solidFill>
                <a:latin typeface="+mn-lt"/>
                <a:ea typeface="+mn-ea"/>
                <a:cs typeface="+mn-cs"/>
              </a:rPr>
              <a:t>expense replaces the cash debit for any employer-provided portion. Say an employee buys shares (no par) under the plan for $850 rather than the current market price of $1,000. The $150 discount is recorded as compensation expense.</a:t>
            </a: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purchase of shares at 15% discount is recorded as a debit to </a:t>
            </a:r>
            <a:r>
              <a:rPr lang="en-US" sz="1200" dirty="0"/>
              <a:t>Cash for $850 and credit to Common stock</a:t>
            </a:r>
            <a:r>
              <a:rPr lang="en-US" sz="1200" baseline="0" dirty="0"/>
              <a:t> for $1,000. The difference is recorded as a debit to </a:t>
            </a:r>
            <a:r>
              <a:rPr lang="en-US" sz="1200" dirty="0"/>
              <a:t>Compensation expense</a:t>
            </a:r>
            <a:r>
              <a:rPr lang="en-IN" sz="1200" baseline="0" dirty="0">
                <a:latin typeface="Calibri" pitchFamily="34" charset="0"/>
              </a:rPr>
              <a:t> for $150, calculated as </a:t>
            </a:r>
            <a:r>
              <a:rPr lang="en-US" sz="1200" b="0" i="0" u="none" strike="noStrike" kern="1200" baseline="0" dirty="0">
                <a:solidFill>
                  <a:schemeClr val="tx1"/>
                </a:solidFill>
                <a:latin typeface="+mn-lt"/>
                <a:ea typeface="+mn-ea"/>
                <a:cs typeface="+mn-cs"/>
              </a:rPr>
              <a:t>$1,000 × 15%.</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59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11237303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previous chapters, we have revisited the concept of “earnings quality.” We also have noted that one rather common practice that negatively influences earnings quality is earnings management, which refers to companies’ use of one or more of several techniques designed to artificially increase (or decrease) earnings. A frequent objective of earnings management is to meet analysts’ expectations regarding projections of income. 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 This is precisely the reaction these incentive compensation plans are designed to elicit. Investors and creditors, though, should be alert to indications of attempts to artificially manipulate income and realize that the likelihood of earnings management is probably higher for companies with generous share-based compensation plans.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way managers might manipulate numbers is to low-ball the data that go into the option-pricing models. The models used to estimate fair value are built largely around subjective assumptions. That possibility emphasizes the need for investors to look closely at the assumptions used as reported in the stock option disclosure note, and particularly at how those assumptions change from year to year.</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 </a:t>
            </a:r>
            <a:r>
              <a:rPr lang="en-IN" sz="1200" b="1" i="0" u="none" strike="noStrike" kern="1200" baseline="0" dirty="0">
                <a:solidFill>
                  <a:schemeClr val="tx1"/>
                </a:solidFill>
                <a:latin typeface="+mn-lt"/>
                <a:ea typeface="+mn-ea"/>
                <a:cs typeface="+mn-cs"/>
              </a:rPr>
              <a:t>restricted stock award</a:t>
            </a:r>
            <a:r>
              <a:rPr lang="en-IN" sz="1200" b="0" i="0" u="none" strike="noStrike" kern="1200" baseline="0" dirty="0">
                <a:solidFill>
                  <a:schemeClr val="tx1"/>
                </a:solidFill>
                <a:latin typeface="+mn-lt"/>
                <a:ea typeface="+mn-ea"/>
                <a:cs typeface="+mn-cs"/>
              </a:rPr>
              <a:t>, shares actually are awarded in the name of the employee, although the company might retain physical possession of the shares. The employee has all rights of a shareholder, subject to certain restrictions or forfeiture. Ordinarily, the shares are subject to forfeiture by the employee if employment is terminated within some specified number of years from the date of grant. The employee usually is not free to sell the shares during the restriction period and a statement to that effect often is inscribed on the stock certificates. These restrictions give the employee incentive to remain with the company until rights to the shares vest.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compensation associated with a share of restricted stock is the market price at the grant date of an unrestricted share of the same stock. This amount is accrued as compensation expense with a credit to paid-in capital-restricted stock, over the service period for which participants receive the shares, usually from the date of grant to when restrictions are lifted (the vesting date). Once the shares vest and the restrictions are lifted, paid-in capital—restricted stock is replaced by common stock and paid-in capital—excess of par. Any market price changes that might occur after that don’t affect the total compensation.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typical corporate annual report contains four comparative financial statements, an extensive list of disclosure notes and schedules, and several pages of charts, tables, and textual descriptions. Of these myriad facts and figures, the single accounting number that is reported most frequently in the media and receives by far the most attention by investors and creditors is </a:t>
            </a:r>
            <a:r>
              <a:rPr lang="en-IN" sz="1200" b="1" i="0" u="none" strike="noStrike" kern="1200" baseline="0" dirty="0">
                <a:solidFill>
                  <a:schemeClr val="tx1"/>
                </a:solidFill>
                <a:latin typeface="+mn-lt"/>
                <a:ea typeface="+mn-ea"/>
                <a:cs typeface="+mn-cs"/>
              </a:rPr>
              <a:t>earnings per </a:t>
            </a:r>
            <a:r>
              <a:rPr lang="en-US" sz="1200" b="1" i="0" u="none" strike="noStrike" kern="1200" baseline="0" dirty="0">
                <a:solidFill>
                  <a:schemeClr val="tx1"/>
                </a:solidFill>
                <a:latin typeface="+mn-lt"/>
                <a:ea typeface="+mn-ea"/>
                <a:cs typeface="+mn-cs"/>
              </a:rPr>
              <a:t>share </a:t>
            </a:r>
            <a:r>
              <a:rPr lang="en-US" sz="1200" b="0" i="0" u="none" strike="noStrike" kern="1200" baseline="0" dirty="0">
                <a:solidFill>
                  <a:schemeClr val="tx1"/>
                </a:solidFill>
                <a:latin typeface="+mn-lt"/>
                <a:ea typeface="+mn-ea"/>
                <a:cs typeface="+mn-cs"/>
              </a:rPr>
              <a:t>(EPS). </a:t>
            </a:r>
            <a:r>
              <a:rPr lang="en-IN" sz="1200" b="0" i="0" u="none" strike="noStrike" kern="1200" baseline="0" dirty="0">
                <a:solidFill>
                  <a:schemeClr val="tx1"/>
                </a:solidFill>
                <a:latin typeface="+mn-lt"/>
                <a:ea typeface="+mn-ea"/>
                <a:cs typeface="+mn-cs"/>
              </a:rPr>
              <a:t>The reasons for the considerable attention paid to earnings per share certainly include the desire to find a way to summarize the performance of business enterprises into a single number.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Summarizing performance in a way that permits comparisons is difficult because the companies that report the numbers are different from one another. And yet, the desire to condense performance to a single number has created a demand for EPS information. The profession has responded with rules designed to maximize the comparability of EPS numbers by minimizing the inconsistencies in their calculation from one company to the next.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With a simple capital structure, the calculation of basic EPS is earnings available to common shareholders divided by the weighted-average number of common shares outstanding. The calculation becomes more demanding (a) when the number of shares has changed during the reporting period, (b) when the earnings available to common shareholders are diminished by dividends to preferred shareholders, or (c) when we attempt to take into account the impending effect of potential common shares.</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19–5</a:t>
            </a:r>
          </a:p>
          <a:p>
            <a:endParaRPr lang="en-US" dirty="0"/>
          </a:p>
          <a:p>
            <a:r>
              <a:rPr lang="en-US" dirty="0"/>
              <a:t>The illustration</a:t>
            </a:r>
            <a:r>
              <a:rPr lang="en-US" baseline="0" dirty="0"/>
              <a:t> shows the basic</a:t>
            </a:r>
            <a:r>
              <a:rPr lang="en-US" dirty="0"/>
              <a:t> calculation of EPS.</a:t>
            </a:r>
            <a:r>
              <a:rPr lang="en-US" baseline="0" dirty="0"/>
              <a:t> </a:t>
            </a:r>
            <a:r>
              <a:rPr lang="en-US" sz="1200" b="0" i="0" u="none" strike="noStrike" kern="1200" baseline="0" dirty="0">
                <a:solidFill>
                  <a:schemeClr val="tx1"/>
                </a:solidFill>
                <a:latin typeface="+mn-lt"/>
                <a:ea typeface="+mn-ea"/>
                <a:cs typeface="+mn-cs"/>
              </a:rPr>
              <a:t>Earnings </a:t>
            </a:r>
            <a:r>
              <a:rPr lang="en-IN" sz="1200" b="0" i="0" u="none" strike="noStrike" kern="1200" baseline="0" dirty="0">
                <a:solidFill>
                  <a:schemeClr val="tx1"/>
                </a:solidFill>
                <a:latin typeface="+mn-lt"/>
                <a:ea typeface="+mn-ea"/>
                <a:cs typeface="+mn-cs"/>
              </a:rPr>
              <a:t>per share is the </a:t>
            </a:r>
            <a:r>
              <a:rPr lang="en-US" sz="1200" b="0" i="0" u="none" strike="noStrike" kern="1200" baseline="0" dirty="0">
                <a:solidFill>
                  <a:schemeClr val="tx1"/>
                </a:solidFill>
                <a:latin typeface="+mn-lt"/>
                <a:ea typeface="+mn-ea"/>
                <a:cs typeface="+mn-cs"/>
              </a:rPr>
              <a:t>company’s earnings of $154 million </a:t>
            </a:r>
            <a:r>
              <a:rPr lang="en-IN" sz="1200" b="0" i="0" u="none" strike="noStrike" kern="1200" baseline="0" dirty="0">
                <a:solidFill>
                  <a:schemeClr val="tx1"/>
                </a:solidFill>
                <a:latin typeface="+mn-lt"/>
                <a:ea typeface="+mn-ea"/>
                <a:cs typeface="+mn-cs"/>
              </a:rPr>
              <a:t>divided by the number of </a:t>
            </a:r>
            <a:r>
              <a:rPr lang="en-US" sz="1200" b="0" i="0" u="none" strike="noStrike" kern="1200" baseline="0" dirty="0">
                <a:solidFill>
                  <a:schemeClr val="tx1"/>
                </a:solidFill>
                <a:latin typeface="+mn-lt"/>
                <a:ea typeface="+mn-ea"/>
                <a:cs typeface="+mn-cs"/>
              </a:rPr>
              <a:t>shares outstanding of 60 million. Here, we get a basic EPS value of $2.57 per share.</a:t>
            </a:r>
          </a:p>
        </p:txBody>
      </p:sp>
      <p:sp>
        <p:nvSpPr>
          <p:cNvPr id="4" name="Slide Number Placeholder 3"/>
          <p:cNvSpPr>
            <a:spLocks noGrp="1"/>
          </p:cNvSpPr>
          <p:nvPr>
            <p:ph type="sldNum" sz="quarter" idx="10"/>
          </p:nvPr>
        </p:nvSpPr>
        <p:spPr/>
        <p:txBody>
          <a:bodyPr/>
          <a:lstStyle/>
          <a:p>
            <a:fld id="{E5D5A280-AB61-4228-B8B9-B2988F4D0222}" type="slidenum">
              <a:rPr lang="en-US" smtClean="0"/>
              <a:pPr/>
              <a:t>64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19–6</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Because the shares discussed in Illustration 19–5 remained unchanged throughout the year, the denominator of the EPS calculation is simply the number of shares outstanding. But if the number of shares has changed, it’s necessary to find the </a:t>
            </a:r>
            <a:r>
              <a:rPr lang="en-IN" sz="1200" b="0" i="1" u="none" strike="noStrike" kern="1200" baseline="0" dirty="0">
                <a:solidFill>
                  <a:schemeClr val="tx1"/>
                </a:solidFill>
                <a:latin typeface="+mn-lt"/>
                <a:ea typeface="+mn-ea"/>
                <a:cs typeface="+mn-cs"/>
              </a:rPr>
              <a:t>weighted average </a:t>
            </a:r>
            <a:r>
              <a:rPr lang="en-IN" sz="1200" b="0" i="0" u="none" strike="noStrike" kern="1200" baseline="0" dirty="0">
                <a:solidFill>
                  <a:schemeClr val="tx1"/>
                </a:solidFill>
                <a:latin typeface="+mn-lt"/>
                <a:ea typeface="+mn-ea"/>
                <a:cs typeface="+mn-cs"/>
              </a:rPr>
              <a:t>of the shares outstanding during the period the earnings were generated.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an additional 12 million shares were issued on March 1. We calculate the weighted-average number of shares to be 70 million. Because the new shares were outstanding only 10 months, or 10 ÷ 12 of the year, we increase the 60 million shares already outstanding by the additional shares—weighted by the fraction of the year ( 10 ÷ 12 ) they were outstanding. The weighted average is 60 + 12(10 ÷ 12) = 60 + 10 = 70 million </a:t>
            </a:r>
            <a:r>
              <a:rPr lang="en-US" sz="1200" b="0" i="0" u="none" strike="noStrike" kern="1200" baseline="0" dirty="0">
                <a:solidFill>
                  <a:schemeClr val="tx1"/>
                </a:solidFill>
                <a:latin typeface="+mn-lt"/>
                <a:ea typeface="+mn-ea"/>
                <a:cs typeface="+mn-cs"/>
              </a:rPr>
              <a:t>shares.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reason for time-weighting the shares issued is that the resources the stock sale provides the company are available for generating income only after the date the shares are sold. So, weighting is necessary to make the shares in the fraction’s denominator consistent with the income in its numerator.</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stock dividend or a stock split is a distribution of additional shares to existing shareholders. But there’s an important and fundamental difference between the increase in shares caused by a stock dividend and an increase from selling new shares. When new shares are sold, both assets and shareholders’ equity are increased by an additional investment in the firm by shareholders. On the other hand, a stock dividend or stock split merely increases the number of shares without affecting the firm’s assets. In effect, the same pie is divided into more pieces. The result is a larger number of less valuable shares. This fundamental change in the nature of the shares is reflected in a calculation of EPS by simply increasing the number of shares.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Unlike </a:t>
            </a:r>
            <a:r>
              <a:rPr lang="en-IN" sz="1200" b="0" i="0" u="none" strike="noStrike" kern="1200" baseline="0" dirty="0">
                <a:solidFill>
                  <a:schemeClr val="tx1"/>
                </a:solidFill>
                <a:latin typeface="+mn-lt"/>
                <a:ea typeface="+mn-ea"/>
                <a:cs typeface="+mn-cs"/>
              </a:rPr>
              <a:t>a sale of new shares, this should not be interpreted as a “dilution” of earnings per share. Shareholders’ interests in their company’s earnings have not been diluted. Instead, each shareholder’s interest is represented by more—though less valuable—shares.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6560279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illustration, notice that the additional shares created by the stock dividend are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weighted for the time period they were outstanding. Instead, the increase is treated as if it occurred at the beginning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number of shares outstanding after a 10% stock dividend is 1.10 times higher than before. This multiple is applied to both the beginning shares and the new shares sold before the stock distribution. If this had been a 25% stock dividend, the multiple would have been 1.25; a 2-for-1 stock split means a multiple of 2 and so 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EPS without the 10% stock dividend ($2.20) is 10% more than it is with the stock distribution ($2). This is caused by the increase in the number of shares.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67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shares were reacquired during the period (either retired or as treasury stock), the weighted-average number of shares is reduced. The number of reacquired shares is time-weighted for the </a:t>
            </a:r>
            <a:r>
              <a:rPr lang="en-IN" sz="1200" b="0" i="1" u="none" strike="noStrike" kern="1200" baseline="0" dirty="0">
                <a:solidFill>
                  <a:schemeClr val="tx1"/>
                </a:solidFill>
                <a:latin typeface="+mn-lt"/>
                <a:ea typeface="+mn-ea"/>
                <a:cs typeface="+mn-cs"/>
              </a:rPr>
              <a:t>fraction of the year they were </a:t>
            </a:r>
            <a:r>
              <a:rPr lang="en-IN" sz="1200" b="1" i="1" u="none" strike="noStrike" kern="1200" baseline="0" dirty="0">
                <a:solidFill>
                  <a:schemeClr val="tx1"/>
                </a:solidFill>
                <a:latin typeface="+mn-lt"/>
                <a:ea typeface="+mn-ea"/>
                <a:cs typeface="+mn-cs"/>
              </a:rPr>
              <a:t>not </a:t>
            </a:r>
            <a:r>
              <a:rPr lang="en-IN" sz="1200" b="0" i="1" u="none" strike="noStrike" kern="1200" baseline="0" dirty="0">
                <a:solidFill>
                  <a:schemeClr val="tx1"/>
                </a:solidFill>
                <a:latin typeface="+mn-lt"/>
                <a:ea typeface="+mn-ea"/>
                <a:cs typeface="+mn-cs"/>
              </a:rPr>
              <a:t>outstanding</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prior to being </a:t>
            </a:r>
            <a:r>
              <a:rPr lang="en-IN" sz="1200" b="0" i="1" u="none" strike="noStrike" kern="1200" baseline="0" dirty="0">
                <a:solidFill>
                  <a:schemeClr val="tx1"/>
                </a:solidFill>
                <a:latin typeface="+mn-lt"/>
                <a:ea typeface="+mn-ea"/>
                <a:cs typeface="+mn-cs"/>
              </a:rPr>
              <a:t>subtracted </a:t>
            </a:r>
            <a:r>
              <a:rPr lang="en-IN" sz="1200" b="0" i="0" u="none" strike="noStrike" kern="1200" baseline="0" dirty="0">
                <a:solidFill>
                  <a:schemeClr val="tx1"/>
                </a:solidFill>
                <a:latin typeface="+mn-lt"/>
                <a:ea typeface="+mn-ea"/>
                <a:cs typeface="+mn-cs"/>
              </a:rPr>
              <a:t>from the number of shares outstanding during the period.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a stock distribution occurs during the reporting period, any sales or purchases of shares that occur </a:t>
            </a:r>
            <a:r>
              <a:rPr lang="en-IN" sz="1200" b="0" i="1" u="none" strike="noStrike" kern="1200" baseline="0" dirty="0">
                <a:solidFill>
                  <a:schemeClr val="tx1"/>
                </a:solidFill>
                <a:latin typeface="+mn-lt"/>
                <a:ea typeface="+mn-ea"/>
                <a:cs typeface="+mn-cs"/>
              </a:rPr>
              <a:t>before </a:t>
            </a:r>
            <a:r>
              <a:rPr lang="en-IN" sz="1200" b="0" i="0" u="none" strike="noStrike" kern="1200" baseline="0" dirty="0">
                <a:solidFill>
                  <a:schemeClr val="tx1"/>
                </a:solidFill>
                <a:latin typeface="+mn-lt"/>
                <a:ea typeface="+mn-ea"/>
                <a:cs typeface="+mn-cs"/>
              </a:rPr>
              <a:t>the distribution are increased by the distribution. But the stock distribution does not increase the number of shares sold or purchased, if </a:t>
            </a:r>
            <a:r>
              <a:rPr lang="en-US" sz="1200" b="0" i="0" u="none" strike="noStrike" kern="1200" baseline="0" dirty="0">
                <a:solidFill>
                  <a:schemeClr val="tx1"/>
                </a:solidFill>
                <a:latin typeface="+mn-lt"/>
                <a:ea typeface="+mn-ea"/>
                <a:cs typeface="+mn-cs"/>
              </a:rPr>
              <a:t>any, </a:t>
            </a:r>
            <a:r>
              <a:rPr lang="en-US" sz="1200" b="0" i="1" u="none" strike="noStrike" kern="1200" baseline="0" dirty="0">
                <a:solidFill>
                  <a:schemeClr val="tx1"/>
                </a:solidFill>
                <a:latin typeface="+mn-lt"/>
                <a:ea typeface="+mn-ea"/>
                <a:cs typeface="+mn-cs"/>
              </a:rPr>
              <a:t>after </a:t>
            </a:r>
            <a:r>
              <a:rPr lang="en-US" sz="1200" b="0" i="0" u="none" strike="noStrike" kern="1200" baseline="0" dirty="0">
                <a:solidFill>
                  <a:schemeClr val="tx1"/>
                </a:solidFill>
                <a:latin typeface="+mn-lt"/>
                <a:ea typeface="+mn-ea"/>
                <a:cs typeface="+mn-cs"/>
              </a:rPr>
              <a:t>the distribution.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19–8</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modify our continuing illustration to assume 8 million shares were reacquired on October 1 as treasury stock. The 8 million shares </a:t>
            </a:r>
            <a:r>
              <a:rPr lang="en-US" sz="1200" b="0" i="0" u="none" strike="noStrike" kern="1200" baseline="0" dirty="0">
                <a:solidFill>
                  <a:schemeClr val="tx1"/>
                </a:solidFill>
                <a:latin typeface="+mn-lt"/>
                <a:ea typeface="+mn-ea"/>
                <a:cs typeface="+mn-cs"/>
              </a:rPr>
              <a:t>reacquired as treasury stock are weighted </a:t>
            </a:r>
            <a:r>
              <a:rPr lang="en-IN" sz="1200" b="0" i="0" u="none" strike="noStrike" kern="1200" baseline="0" dirty="0">
                <a:solidFill>
                  <a:schemeClr val="tx1"/>
                </a:solidFill>
                <a:latin typeface="+mn-lt"/>
                <a:ea typeface="+mn-ea"/>
                <a:cs typeface="+mn-cs"/>
              </a:rPr>
              <a:t>by (3 ÷ 12) to reflect the </a:t>
            </a:r>
            <a:r>
              <a:rPr lang="en-US" sz="1200" b="0" i="0" u="none" strike="noStrike" kern="1200" baseline="0" dirty="0">
                <a:solidFill>
                  <a:schemeClr val="tx1"/>
                </a:solidFill>
                <a:latin typeface="+mn-lt"/>
                <a:ea typeface="+mn-ea"/>
                <a:cs typeface="+mn-cs"/>
              </a:rPr>
              <a:t>fact they were not outstanding the last </a:t>
            </a:r>
            <a:r>
              <a:rPr lang="en-IN" sz="1200" b="0" i="0" u="none" strike="noStrike" kern="1200" baseline="0" dirty="0">
                <a:solidFill>
                  <a:schemeClr val="tx1"/>
                </a:solidFill>
                <a:latin typeface="+mn-lt"/>
                <a:ea typeface="+mn-ea"/>
                <a:cs typeface="+mn-cs"/>
              </a:rPr>
              <a:t>three months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compare the adjustment for treasury shares with the adjustment for new shares sold. Each is time-weighted for the fraction of the year the shares were or were not outstanding. But also notice two differences. The new shares are added, while the reacquired shares are subtracted. The second difference is that the reacquired shares are not multiplied by 1.10 to adjust for the 10% stock dividend. The reason is the shares were repurchased after the June 17 stock dividend; the reacquired shares are 8 million of the new post-distribution </a:t>
            </a:r>
            <a:r>
              <a:rPr lang="en-US" sz="1200" b="0" i="0" u="none" strike="noStrike" kern="1200" baseline="0" dirty="0">
                <a:solidFill>
                  <a:schemeClr val="tx1"/>
                </a:solidFill>
                <a:latin typeface="+mn-lt"/>
                <a:ea typeface="+mn-ea"/>
                <a:cs typeface="+mn-cs"/>
              </a:rPr>
              <a:t>shares.</a:t>
            </a:r>
          </a:p>
        </p:txBody>
      </p:sp>
      <p:sp>
        <p:nvSpPr>
          <p:cNvPr id="4" name="Slide Number Placeholder 3"/>
          <p:cNvSpPr>
            <a:spLocks noGrp="1"/>
          </p:cNvSpPr>
          <p:nvPr>
            <p:ph type="sldNum" sz="quarter" idx="10"/>
          </p:nvPr>
        </p:nvSpPr>
        <p:spPr/>
        <p:txBody>
          <a:bodyPr/>
          <a:lstStyle/>
          <a:p>
            <a:fld id="{E5D5A280-AB61-4228-B8B9-B2988F4D0222}" type="slidenum">
              <a:rPr lang="en-US" smtClean="0"/>
              <a:pPr/>
              <a:t>69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19–8</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modify our continuing illustration to assume 8 million shares were reacquired on October 1 as treasury stock. The 8 million shares </a:t>
            </a:r>
            <a:r>
              <a:rPr lang="en-US" sz="1200" b="0" i="0" u="none" strike="noStrike" kern="1200" baseline="0" dirty="0">
                <a:solidFill>
                  <a:schemeClr val="tx1"/>
                </a:solidFill>
                <a:latin typeface="+mn-lt"/>
                <a:ea typeface="+mn-ea"/>
                <a:cs typeface="+mn-cs"/>
              </a:rPr>
              <a:t>reacquired as treasury stock are weighted </a:t>
            </a:r>
            <a:r>
              <a:rPr lang="en-IN" sz="1200" b="0" i="0" u="none" strike="noStrike" kern="1200" baseline="0" dirty="0">
                <a:solidFill>
                  <a:schemeClr val="tx1"/>
                </a:solidFill>
                <a:latin typeface="+mn-lt"/>
                <a:ea typeface="+mn-ea"/>
                <a:cs typeface="+mn-cs"/>
              </a:rPr>
              <a:t>by (3 ÷ 12) to reflect the </a:t>
            </a:r>
            <a:r>
              <a:rPr lang="en-US" sz="1200" b="0" i="0" u="none" strike="noStrike" kern="1200" baseline="0" dirty="0">
                <a:solidFill>
                  <a:schemeClr val="tx1"/>
                </a:solidFill>
                <a:latin typeface="+mn-lt"/>
                <a:ea typeface="+mn-ea"/>
                <a:cs typeface="+mn-cs"/>
              </a:rPr>
              <a:t>fact they were not outstanding the last </a:t>
            </a:r>
            <a:r>
              <a:rPr lang="en-IN" sz="1200" b="0" i="0" u="none" strike="noStrike" kern="1200" baseline="0" dirty="0">
                <a:solidFill>
                  <a:schemeClr val="tx1"/>
                </a:solidFill>
                <a:latin typeface="+mn-lt"/>
                <a:ea typeface="+mn-ea"/>
                <a:cs typeface="+mn-cs"/>
              </a:rPr>
              <a:t>three months of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compare the adjustment for treasury shares with the adjustment for new shares sold. Each is time-weighted for the fraction of the year the shares were or were not outstanding. But also notice two differences. The new shares are added, while the reacquired shares are subtracted. The second difference is that the reacquired shares are not multiplied by 1.10 to adjust for the 10% stock dividend. The reason is the shares were repurchased after the June 17 stock dividend; the reacquired shares are 8 million of the new post-distribution </a:t>
            </a:r>
            <a:r>
              <a:rPr lang="en-US" sz="1200" b="0" i="0" u="none" strike="noStrike" kern="1200" baseline="0">
                <a:solidFill>
                  <a:schemeClr val="tx1"/>
                </a:solidFill>
                <a:latin typeface="+mn-lt"/>
                <a:ea typeface="+mn-ea"/>
                <a:cs typeface="+mn-cs"/>
              </a:rPr>
              <a:t>shares.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 </a:t>
            </a:r>
            <a:r>
              <a:rPr lang="en-IN" sz="1200" b="1" i="0" u="none" strike="noStrike" kern="1200" baseline="0" dirty="0">
                <a:solidFill>
                  <a:schemeClr val="tx1"/>
                </a:solidFill>
                <a:latin typeface="+mn-lt"/>
                <a:ea typeface="+mn-ea"/>
                <a:cs typeface="+mn-cs"/>
              </a:rPr>
              <a:t>restricted stock award</a:t>
            </a:r>
            <a:r>
              <a:rPr lang="en-IN" sz="1200" b="0" i="0" u="none" strike="noStrike" kern="1200" baseline="0" dirty="0">
                <a:solidFill>
                  <a:schemeClr val="tx1"/>
                </a:solidFill>
                <a:latin typeface="+mn-lt"/>
                <a:ea typeface="+mn-ea"/>
                <a:cs typeface="+mn-cs"/>
              </a:rPr>
              <a:t>, shares actually are awarded in the name of the employee, although the company might retain physical possession of the shares. The employee has all rights of a shareholder, subject to certain restrictions or forfeiture. Ordinarily, the shares are subject to forfeiture by the employee if employment is terminated within some specified number of years from the date of grant. The employee usually is not free to sell the shares during the restriction period and a statement to that effect often is inscribed on the stock certificates. These restrictions give the employee incentive to remain with the company until rights to the shares vest.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compensation associated with a share of restricted stock is the market price at the grant date of an unrestricted share of the same stock. This amount is accrued as compensation expense with a credit to paid-in capital-restricted stock, over the service period for which participants receive the shares, usually from the date of grant to when restrictions are lifted (the vesting date). Once the shares vest and the restrictions are lifted, paid-in capital—restricted stock is replaced by common stock and paid-in capital—excess of par. </a:t>
            </a:r>
            <a:r>
              <a:rPr lang="en-IN" sz="1200" b="0" i="0" u="none" strike="noStrike" kern="1200" baseline="0">
                <a:solidFill>
                  <a:schemeClr val="tx1"/>
                </a:solidFill>
                <a:latin typeface="+mn-lt"/>
                <a:ea typeface="+mn-ea"/>
                <a:cs typeface="+mn-cs"/>
              </a:rPr>
              <a:t>Any market price changes that might occur after that don’t affect the total compensation.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a:t>Illustration 19–9</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dirty="0"/>
              <a:t>In </a:t>
            </a:r>
            <a:r>
              <a:rPr lang="en-US" sz="1200" b="0" dirty="0"/>
              <a:t>the</a:t>
            </a:r>
            <a:r>
              <a:rPr lang="en-US" sz="1200" b="0" baseline="0" dirty="0"/>
              <a:t> i</a:t>
            </a:r>
            <a:r>
              <a:rPr lang="en-US" sz="1200" b="0" dirty="0"/>
              <a:t>llustration,</a:t>
            </a:r>
            <a:r>
              <a:rPr lang="en-US" sz="1200" b="0" baseline="0" dirty="0"/>
              <a:t> </a:t>
            </a:r>
            <a:r>
              <a:rPr lang="en-US" sz="1200" b="0" i="0" u="none" strike="noStrike" kern="1200" baseline="0" dirty="0">
                <a:solidFill>
                  <a:schemeClr val="tx1"/>
                </a:solidFill>
                <a:latin typeface="+mn-lt"/>
                <a:ea typeface="+mn-ea"/>
                <a:cs typeface="+mn-cs"/>
              </a:rPr>
              <a:t>preferred dividends are subtracted from net income so that “earnings available to common shareholders” is divided by the weighted-average number of common shares. </a:t>
            </a:r>
            <a:r>
              <a:rPr lang="en-IN" sz="1200" dirty="0">
                <a:solidFill>
                  <a:srgbClr val="000000"/>
                </a:solidFill>
              </a:rPr>
              <a:t>Preferred dividends</a:t>
            </a:r>
            <a:r>
              <a:rPr lang="en-US" sz="1200" b="0" baseline="0" dirty="0">
                <a:solidFill>
                  <a:srgbClr val="000000"/>
                </a:solidFill>
              </a:rPr>
              <a:t> of $4 million, calculated as </a:t>
            </a:r>
            <a:r>
              <a:rPr lang="en-IN" sz="1200" dirty="0">
                <a:solidFill>
                  <a:srgbClr val="000000"/>
                </a:solidFill>
              </a:rPr>
              <a:t>8% × $10 par × 5 million shares</a:t>
            </a:r>
            <a:r>
              <a:rPr lang="en-US" sz="1200" dirty="0">
                <a:solidFill>
                  <a:srgbClr val="000000"/>
                </a:solidFill>
              </a:rPr>
              <a:t>,</a:t>
            </a:r>
            <a:r>
              <a:rPr lang="en-US" sz="1200" baseline="0" dirty="0">
                <a:solidFill>
                  <a:srgbClr val="000000"/>
                </a:solidFill>
              </a:rPr>
              <a:t> is deducted from the net income of $154 million. In this case, the basic EPS is calculated to be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000000"/>
                </a:solidFill>
              </a:rPr>
              <a:t>Note that if the preferred stock is cumulative, there needs to be an adjustment for preferred dividends even if no dividends were declared for the year.</a:t>
            </a:r>
          </a:p>
        </p:txBody>
      </p:sp>
      <p:sp>
        <p:nvSpPr>
          <p:cNvPr id="4" name="Slide Number Placeholder 3"/>
          <p:cNvSpPr>
            <a:spLocks noGrp="1"/>
          </p:cNvSpPr>
          <p:nvPr>
            <p:ph type="sldNum" sz="quarter" idx="10"/>
          </p:nvPr>
        </p:nvSpPr>
        <p:spPr/>
        <p:txBody>
          <a:bodyPr/>
          <a:lstStyle/>
          <a:p>
            <a:fld id="{E5D5A280-AB61-4228-B8B9-B2988F4D0222}" type="slidenum">
              <a:rPr lang="en-US" smtClean="0"/>
              <a:pPr/>
              <a:t>73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a:t>Illustration 19–9</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dirty="0"/>
              <a:t>In </a:t>
            </a:r>
            <a:r>
              <a:rPr lang="en-US" sz="1200" b="0" dirty="0"/>
              <a:t>the</a:t>
            </a:r>
            <a:r>
              <a:rPr lang="en-US" sz="1200" b="0" baseline="0" dirty="0"/>
              <a:t> i</a:t>
            </a:r>
            <a:r>
              <a:rPr lang="en-US" sz="1200" b="0" dirty="0"/>
              <a:t>llustration,</a:t>
            </a:r>
            <a:r>
              <a:rPr lang="en-US" sz="1200" b="0" baseline="0" dirty="0"/>
              <a:t> </a:t>
            </a:r>
            <a:r>
              <a:rPr lang="en-US" sz="1200" b="0" i="0" u="none" strike="noStrike" kern="1200" baseline="0" dirty="0">
                <a:solidFill>
                  <a:schemeClr val="tx1"/>
                </a:solidFill>
                <a:latin typeface="+mn-lt"/>
                <a:ea typeface="+mn-ea"/>
                <a:cs typeface="+mn-cs"/>
              </a:rPr>
              <a:t>preferred dividends are subtracted from net income so that “earnings available to common shareholders” is divided by the weighted-average number of common shares. </a:t>
            </a:r>
            <a:r>
              <a:rPr lang="en-IN" sz="1200" dirty="0">
                <a:solidFill>
                  <a:srgbClr val="000000"/>
                </a:solidFill>
              </a:rPr>
              <a:t>Preferred dividends</a:t>
            </a:r>
            <a:r>
              <a:rPr lang="en-US" sz="1200" b="0" baseline="0" dirty="0">
                <a:solidFill>
                  <a:srgbClr val="000000"/>
                </a:solidFill>
              </a:rPr>
              <a:t> of $4 million, calculated as </a:t>
            </a:r>
            <a:r>
              <a:rPr lang="en-IN" sz="1200" dirty="0">
                <a:solidFill>
                  <a:srgbClr val="000000"/>
                </a:solidFill>
              </a:rPr>
              <a:t>8% × $10 par × 5 million shares</a:t>
            </a:r>
            <a:r>
              <a:rPr lang="en-US" sz="1200" dirty="0">
                <a:solidFill>
                  <a:srgbClr val="000000"/>
                </a:solidFill>
              </a:rPr>
              <a:t>,</a:t>
            </a:r>
            <a:r>
              <a:rPr lang="en-US" sz="1200" baseline="0" dirty="0">
                <a:solidFill>
                  <a:srgbClr val="000000"/>
                </a:solidFill>
              </a:rPr>
              <a:t> is deducted from the net income of $154 million. In this case, the basic EPS is calculated to be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rgbClr val="000000"/>
                </a:solidFill>
              </a:rPr>
              <a:t>Note that if the preferred stock is cumulative, there needs to be an adjustment for preferred dividends even if no dividends were declared for the </a:t>
            </a:r>
            <a:r>
              <a:rPr lang="en-US" sz="1200" baseline="0">
                <a:solidFill>
                  <a:srgbClr val="000000"/>
                </a:solidFill>
              </a:rPr>
              <a:t>year.</a:t>
            </a:r>
            <a:endParaRPr lang="en-US" sz="1200" baseline="0" dirty="0">
              <a:solidFill>
                <a:srgbClr val="000000"/>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76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Let’s consider a situation where there are convertible bonds outstanding that will significantly increase the number of common shares if bondholders exercise their options to exchange their bonds for shares of common stock. Securities such as these convertible bonds, while not currently being common stock, may become</a:t>
            </a:r>
            <a:r>
              <a:rPr lang="en-IN" baseline="0" dirty="0"/>
              <a:t> </a:t>
            </a:r>
            <a:r>
              <a:rPr lang="en-IN" dirty="0"/>
              <a:t>common stock through their exercise or conversion. Therefore, they may dilute (reduce)</a:t>
            </a:r>
            <a:r>
              <a:rPr lang="en-IN" baseline="0" dirty="0"/>
              <a:t> </a:t>
            </a:r>
            <a:r>
              <a:rPr lang="en-IN" dirty="0"/>
              <a:t>earnings per share and are called </a:t>
            </a:r>
            <a:r>
              <a:rPr lang="en-IN" b="1" dirty="0"/>
              <a:t>potential common shares</a:t>
            </a:r>
            <a:r>
              <a:rPr lang="en-IN" dirty="0"/>
              <a:t>. A firm is said to have a </a:t>
            </a:r>
            <a:r>
              <a:rPr lang="en-IN" b="1" dirty="0"/>
              <a:t>complex</a:t>
            </a:r>
            <a:r>
              <a:rPr lang="en-IN" b="1" baseline="0" dirty="0"/>
              <a:t> </a:t>
            </a:r>
            <a:r>
              <a:rPr lang="en-IN" b="1" dirty="0"/>
              <a:t>capital structure </a:t>
            </a:r>
            <a:r>
              <a:rPr lang="en-IN" dirty="0"/>
              <a:t>if potential common shares are outstanding. Besides convertible</a:t>
            </a:r>
            <a:r>
              <a:rPr lang="en-IN" baseline="0" dirty="0"/>
              <a:t> </a:t>
            </a:r>
            <a:r>
              <a:rPr lang="en-IN" dirty="0"/>
              <a:t>bonds, other potential common shares are convertible preferred stock, stock options, and</a:t>
            </a:r>
            <a:r>
              <a:rPr lang="en-IN" baseline="0" dirty="0"/>
              <a:t> </a:t>
            </a:r>
            <a:r>
              <a:rPr lang="en-IN" dirty="0"/>
              <a:t>contingently issuable securities. (We’ll discuss each of these shortly.) A firm with a complex</a:t>
            </a:r>
            <a:r>
              <a:rPr lang="en-IN" baseline="0" dirty="0"/>
              <a:t> </a:t>
            </a:r>
            <a:r>
              <a:rPr lang="en-IN" dirty="0"/>
              <a:t>capital structure reports two EPS calculations. </a:t>
            </a:r>
            <a:r>
              <a:rPr lang="en-IN" b="1" dirty="0"/>
              <a:t>Basic EPS </a:t>
            </a:r>
            <a:r>
              <a:rPr lang="en-IN" dirty="0"/>
              <a:t>ignores the dilutive effect of</a:t>
            </a:r>
            <a:r>
              <a:rPr lang="en-IN" baseline="0" dirty="0"/>
              <a:t> </a:t>
            </a:r>
            <a:r>
              <a:rPr lang="en-IN" dirty="0"/>
              <a:t>such securities, </a:t>
            </a:r>
            <a:r>
              <a:rPr lang="en-IN" b="1" dirty="0"/>
              <a:t>diluted EPS</a:t>
            </a:r>
            <a:r>
              <a:rPr lang="en-IN" dirty="0"/>
              <a:t> incorporates the dilutive effect of all potential common shares.</a:t>
            </a:r>
          </a:p>
        </p:txBody>
      </p:sp>
      <p:sp>
        <p:nvSpPr>
          <p:cNvPr id="4" name="Slide Number Placeholder 3"/>
          <p:cNvSpPr>
            <a:spLocks noGrp="1"/>
          </p:cNvSpPr>
          <p:nvPr>
            <p:ph type="sldNum" sz="quarter" idx="10"/>
          </p:nvPr>
        </p:nvSpPr>
        <p:spPr/>
        <p:txBody>
          <a:bodyPr/>
          <a:lstStyle/>
          <a:p>
            <a:fld id="{E5D5A280-AB61-4228-B8B9-B2988F4D0222}" type="slidenum">
              <a:rPr lang="en-US" smtClean="0"/>
              <a:pPr/>
              <a:t>77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Let’s consider a situation where there are convertible bonds outstanding that will significantly increase the number of common shares if bondholders exercise their options to exchange their bonds for shares of common stock. Securities such as these convertible bonds, while not currently being common stock, may become</a:t>
            </a:r>
            <a:r>
              <a:rPr lang="en-IN" baseline="0" dirty="0"/>
              <a:t> </a:t>
            </a:r>
            <a:r>
              <a:rPr lang="en-IN" dirty="0"/>
              <a:t>common stock through their exercise or conversion. Therefore, they may dilute (reduce)</a:t>
            </a:r>
            <a:r>
              <a:rPr lang="en-IN" baseline="0" dirty="0"/>
              <a:t> </a:t>
            </a:r>
            <a:r>
              <a:rPr lang="en-IN" dirty="0"/>
              <a:t>earnings per share and are called </a:t>
            </a:r>
            <a:r>
              <a:rPr lang="en-IN" b="1" dirty="0"/>
              <a:t>potential common shares</a:t>
            </a:r>
            <a:r>
              <a:rPr lang="en-IN" dirty="0"/>
              <a:t>. A firm is said to have a </a:t>
            </a:r>
            <a:r>
              <a:rPr lang="en-IN" b="1" dirty="0"/>
              <a:t>complex</a:t>
            </a:r>
            <a:r>
              <a:rPr lang="en-IN" b="1" baseline="0" dirty="0"/>
              <a:t> </a:t>
            </a:r>
            <a:r>
              <a:rPr lang="en-IN" b="1" dirty="0"/>
              <a:t>capital structure </a:t>
            </a:r>
            <a:r>
              <a:rPr lang="en-IN" dirty="0"/>
              <a:t>if potential common shares are outstanding. Besides convertible</a:t>
            </a:r>
            <a:r>
              <a:rPr lang="en-IN" baseline="0" dirty="0"/>
              <a:t> </a:t>
            </a:r>
            <a:r>
              <a:rPr lang="en-IN" dirty="0"/>
              <a:t>bonds, other potential common shares are convertible preferred stock, stock options, and</a:t>
            </a:r>
            <a:r>
              <a:rPr lang="en-IN" baseline="0" dirty="0"/>
              <a:t> </a:t>
            </a:r>
            <a:r>
              <a:rPr lang="en-IN" dirty="0"/>
              <a:t>contingently issuable securities. (We’ll discuss each of these shortly.) A firm with a complex</a:t>
            </a:r>
            <a:r>
              <a:rPr lang="en-IN" baseline="0" dirty="0"/>
              <a:t> </a:t>
            </a:r>
            <a:r>
              <a:rPr lang="en-IN" dirty="0"/>
              <a:t>capital structure reports two EPS calculations. </a:t>
            </a:r>
            <a:r>
              <a:rPr lang="en-IN" b="1" dirty="0"/>
              <a:t>Basic EPS </a:t>
            </a:r>
            <a:r>
              <a:rPr lang="en-IN" dirty="0"/>
              <a:t>ignores the dilutive effect of</a:t>
            </a:r>
            <a:r>
              <a:rPr lang="en-IN" baseline="0" dirty="0"/>
              <a:t> </a:t>
            </a:r>
            <a:r>
              <a:rPr lang="en-IN" dirty="0"/>
              <a:t>such securities, </a:t>
            </a:r>
            <a:r>
              <a:rPr lang="en-IN" b="1" dirty="0"/>
              <a:t>diluted EPS</a:t>
            </a:r>
            <a:r>
              <a:rPr lang="en-IN" dirty="0"/>
              <a:t> incorporates the dilutive effect of all potential common shares.</a:t>
            </a:r>
          </a:p>
        </p:txBody>
      </p:sp>
      <p:sp>
        <p:nvSpPr>
          <p:cNvPr id="4" name="Slide Number Placeholder 3"/>
          <p:cNvSpPr>
            <a:spLocks noGrp="1"/>
          </p:cNvSpPr>
          <p:nvPr>
            <p:ph type="sldNum" sz="quarter" idx="10"/>
          </p:nvPr>
        </p:nvSpPr>
        <p:spPr/>
        <p:txBody>
          <a:bodyPr/>
          <a:lstStyle/>
          <a:p>
            <a:fld id="{E5D5A280-AB61-4228-B8B9-B2988F4D0222}" type="slidenum">
              <a:rPr lang="en-US" smtClean="0"/>
              <a:pPr/>
              <a:t>78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Stock options, stock rights, and stock warrants are similar. Each gives its holders the right to exercise their option to purchase common stock, usually at a specified exercise price. The dilution that would result from their exercise should be reflected in the calculation of diluted EPS, but not basic EPS.</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To include the dilutive effect of a security means to calculate EPS </a:t>
            </a:r>
            <a:r>
              <a:rPr lang="en-IN" sz="1200" i="1" kern="1200" baseline="0" dirty="0">
                <a:solidFill>
                  <a:schemeClr val="tx1"/>
                </a:solidFill>
                <a:latin typeface="+mn-lt"/>
                <a:ea typeface="+mn-ea"/>
                <a:cs typeface="+mn-cs"/>
              </a:rPr>
              <a:t>as if </a:t>
            </a:r>
            <a:r>
              <a:rPr lang="en-IN" sz="1200" i="0" kern="1200" baseline="0" dirty="0">
                <a:solidFill>
                  <a:schemeClr val="tx1"/>
                </a:solidFill>
                <a:latin typeface="+mn-lt"/>
                <a:ea typeface="+mn-ea"/>
                <a:cs typeface="+mn-cs"/>
              </a:rPr>
              <a:t>the potential </a:t>
            </a:r>
            <a:r>
              <a:rPr lang="en-IN" sz="1200" kern="1200" baseline="0" dirty="0">
                <a:solidFill>
                  <a:schemeClr val="tx1"/>
                </a:solidFill>
                <a:latin typeface="+mn-lt"/>
                <a:ea typeface="+mn-ea"/>
                <a:cs typeface="+mn-cs"/>
              </a:rPr>
              <a:t>increase in shares already has occurred (even though it hasn’t yet). So, for stock options (or rights, or warrants), we pretend the options have been exercised. In fact, we assume the options were exercised at the beginning of the reporting period, or when the options were issued if that’s later. </a:t>
            </a:r>
            <a:r>
              <a:rPr lang="en-IN" sz="1200" kern="1200" baseline="0">
                <a:solidFill>
                  <a:schemeClr val="tx1"/>
                </a:solidFill>
                <a:latin typeface="+mn-lt"/>
                <a:ea typeface="+mn-ea"/>
                <a:cs typeface="+mn-cs"/>
              </a:rPr>
              <a:t>We then assume the cash proceeds from selling the new shares at the exercise price are used to buy back as many shares as possible at the shares’ average market price during the year.</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79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Stock options, stock rights, and stock warrants are similar. Each gives its holders the right to exercise their option to purchase common stock, usually at a specified exercise price. The dilution that would result from their exercise should be reflected in the calculation of diluted EPS, but not basic EPS.</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To include the dilutive effect of a security means to calculate EPS </a:t>
            </a:r>
            <a:r>
              <a:rPr lang="en-IN" sz="1200" i="1" kern="1200" baseline="0" dirty="0">
                <a:solidFill>
                  <a:schemeClr val="tx1"/>
                </a:solidFill>
                <a:latin typeface="+mn-lt"/>
                <a:ea typeface="+mn-ea"/>
                <a:cs typeface="+mn-cs"/>
              </a:rPr>
              <a:t>as if </a:t>
            </a:r>
            <a:r>
              <a:rPr lang="en-IN" sz="1200" i="0" kern="1200" baseline="0" dirty="0">
                <a:solidFill>
                  <a:schemeClr val="tx1"/>
                </a:solidFill>
                <a:latin typeface="+mn-lt"/>
                <a:ea typeface="+mn-ea"/>
                <a:cs typeface="+mn-cs"/>
              </a:rPr>
              <a:t>the potential </a:t>
            </a:r>
            <a:r>
              <a:rPr lang="en-IN" sz="1200" kern="1200" baseline="0" dirty="0">
                <a:solidFill>
                  <a:schemeClr val="tx1"/>
                </a:solidFill>
                <a:latin typeface="+mn-lt"/>
                <a:ea typeface="+mn-ea"/>
                <a:cs typeface="+mn-cs"/>
              </a:rPr>
              <a:t>increase in shares already has occurred (even though it hasn’t yet). So, for stock options (or rights, or warrants), we pretend the options have been exercised. In fact, we assume the options were exercised at the beginning of the reporting period, or when the options were issued if that’s later. We then assume the cash proceeds from selling the new shares at the exercise price are used to buy back as many shares as possible at the shares’ average market price during the year.</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Stock options give their holders, company executives in this case, the right to purchase common stock at a specified exercise price, $20 in this case.</a:t>
            </a:r>
          </a:p>
        </p:txBody>
      </p:sp>
      <p:sp>
        <p:nvSpPr>
          <p:cNvPr id="4" name="Slide Number Placeholder 3"/>
          <p:cNvSpPr>
            <a:spLocks noGrp="1"/>
          </p:cNvSpPr>
          <p:nvPr>
            <p:ph type="sldNum" sz="quarter" idx="10"/>
          </p:nvPr>
        </p:nvSpPr>
        <p:spPr/>
        <p:txBody>
          <a:bodyPr/>
          <a:lstStyle/>
          <a:p>
            <a:fld id="{E5D5A280-AB61-4228-B8B9-B2988F4D0222}" type="slidenum">
              <a:rPr lang="en-US" smtClean="0"/>
              <a:pPr/>
              <a:t>81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increasingly popular variation of </a:t>
            </a:r>
            <a:r>
              <a:rPr lang="en-IN" sz="1200" b="1" i="0" u="none" strike="noStrike" kern="1200" baseline="0" dirty="0">
                <a:solidFill>
                  <a:schemeClr val="tx1"/>
                </a:solidFill>
                <a:latin typeface="+mn-lt"/>
                <a:ea typeface="+mn-ea"/>
                <a:cs typeface="+mn-cs"/>
              </a:rPr>
              <a:t>restricted stock </a:t>
            </a:r>
            <a:r>
              <a:rPr lang="en-IN" sz="1200" b="0" i="0" u="none" strike="noStrike" kern="1200" baseline="0" dirty="0">
                <a:solidFill>
                  <a:schemeClr val="tx1"/>
                </a:solidFill>
                <a:latin typeface="+mn-lt"/>
                <a:ea typeface="+mn-ea"/>
                <a:cs typeface="+mn-cs"/>
              </a:rPr>
              <a:t>awards is </a:t>
            </a:r>
            <a:r>
              <a:rPr lang="en-IN" sz="1200" b="1" i="0" u="none" strike="noStrike" kern="1200" baseline="0" dirty="0">
                <a:solidFill>
                  <a:schemeClr val="tx1"/>
                </a:solidFill>
                <a:latin typeface="+mn-lt"/>
                <a:ea typeface="+mn-ea"/>
                <a:cs typeface="+mn-cs"/>
              </a:rPr>
              <a:t>restricted stock units (RSUs)</a:t>
            </a:r>
            <a:r>
              <a:rPr lang="en-IN" sz="1200" i="0" u="none" strike="noStrike" kern="1200" baseline="0" dirty="0">
                <a:solidFill>
                  <a:schemeClr val="tx1"/>
                </a:solidFill>
                <a:latin typeface="+mn-lt"/>
                <a:ea typeface="+mn-ea"/>
                <a:cs typeface="+mn-cs"/>
              </a:rPr>
              <a:t>.</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 fact, RSUs have become a much more popular form of compensation than their restricted stock award cousins. A restricted stock unit is a right to receive a specified number of shares of company stock. </a:t>
            </a:r>
            <a:r>
              <a:rPr lang="en-US" sz="1200" b="0" i="0" u="none" strike="noStrike" kern="1200" baseline="0" dirty="0">
                <a:solidFill>
                  <a:schemeClr val="tx1"/>
                </a:solidFill>
                <a:latin typeface="+mn-lt"/>
                <a:ea typeface="+mn-ea"/>
                <a:cs typeface="+mn-cs"/>
              </a:rPr>
              <a:t>It could be a performance bonus, a signing bonus, or regular compensation. The employee doesn’t receive the stock right away. Instead, the shares are distributed as the recipient of RSUs satisfies the vesting requirement.</a:t>
            </a:r>
            <a:r>
              <a:rPr lang="en-IN" sz="1200" b="0" i="0" u="none" strike="noStrike" kern="1200" baseline="0" dirty="0">
                <a:solidFill>
                  <a:schemeClr val="tx1"/>
                </a:solidFill>
                <a:latin typeface="+mn-lt"/>
                <a:ea typeface="+mn-ea"/>
                <a:cs typeface="+mn-cs"/>
              </a:rPr>
              <a:t> So, like restricted stock awards, the recipient benefits by the value of the shares at the end of the vesting period. Unlike restricted stock awards, though, the shares are not issued at the time of the grant. Delaying the increase in outstanding shares is more acceptable to other shareholders.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Terms of RSUs vary. Sometimes, the recipient is given the </a:t>
            </a:r>
            <a:r>
              <a:rPr lang="en-IN" sz="1200" b="0" i="1" u="none" strike="noStrike" kern="1200" baseline="0" dirty="0">
                <a:solidFill>
                  <a:schemeClr val="tx1"/>
                </a:solidFill>
                <a:latin typeface="+mn-lt"/>
                <a:ea typeface="+mn-ea"/>
                <a:cs typeface="+mn-cs"/>
              </a:rPr>
              <a:t>cash equivalent </a:t>
            </a:r>
            <a:r>
              <a:rPr lang="en-IN" sz="1200" b="0" i="0" u="none" strike="noStrike" kern="1200" baseline="0" dirty="0">
                <a:solidFill>
                  <a:schemeClr val="tx1"/>
                </a:solidFill>
                <a:latin typeface="+mn-lt"/>
                <a:ea typeface="+mn-ea"/>
                <a:cs typeface="+mn-cs"/>
              </a:rPr>
              <a:t>of the number of shares used to value the RSUs. Or, the terms might stipulate that either the recipient or the company is allowed to choose whether to settle in stock or cash.</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19–10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When we simulate the exercise of the stock options, we calculate EPS as if 15 million shares were sold at the beginning of the year. This obviously increases the number of shares in the denominator by 15 million shares. But it is insufficient to simply add the additional shares without considering the accompanying consequences. Remember, if this hypothetical scenario had occurred, the company would have had $300 million cash proceeds from the exercise of the options (15 million shares × $20 exercise price per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stock options do not </a:t>
            </a:r>
            <a:r>
              <a:rPr lang="en-US" sz="1200" b="0" i="0" u="none" strike="noStrike" kern="1200" baseline="0" dirty="0">
                <a:solidFill>
                  <a:schemeClr val="tx1"/>
                </a:solidFill>
                <a:latin typeface="+mn-lt"/>
                <a:ea typeface="+mn-ea"/>
                <a:cs typeface="+mn-cs"/>
              </a:rPr>
              <a:t>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For diluted EPS, we assume that</a:t>
            </a:r>
            <a:r>
              <a:rPr lang="en-IN" sz="1200" b="0" i="0" u="none" strike="noStrike" kern="1200" baseline="0" dirty="0">
                <a:solidFill>
                  <a:schemeClr val="tx1"/>
                </a:solidFill>
                <a:latin typeface="+mn-lt"/>
                <a:ea typeface="+mn-ea"/>
                <a:cs typeface="+mn-cs"/>
              </a:rPr>
              <a:t> 12 million shares are reacquired ($300 million divided by $25 per share) leaving a 3 million net increase in shares. The way we take into account the dilutive effect of stock options is called the </a:t>
            </a:r>
            <a:r>
              <a:rPr lang="en-IN" sz="1200" b="0" i="1" u="none" strike="noStrike" kern="1200" baseline="0" dirty="0">
                <a:solidFill>
                  <a:schemeClr val="tx1"/>
                </a:solidFill>
                <a:latin typeface="+mn-lt"/>
                <a:ea typeface="+mn-ea"/>
                <a:cs typeface="+mn-cs"/>
              </a:rPr>
              <a:t>treasury stock method </a:t>
            </a:r>
            <a:r>
              <a:rPr lang="en-IN" sz="1200" b="0" i="0" u="none" strike="noStrike" kern="1200" baseline="0" dirty="0">
                <a:solidFill>
                  <a:schemeClr val="tx1"/>
                </a:solidFill>
                <a:latin typeface="+mn-lt"/>
                <a:ea typeface="+mn-ea"/>
                <a:cs typeface="+mn-cs"/>
              </a:rPr>
              <a:t>because of our assumption that treasury shares are purchased with the cash proceeds of the exercise of the options.</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19–10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When we simulate the exercise of the stock options, we calculate EPS as if 15 million shares were sold at the beginning of the year. This obviously increases the number of shares in the denominator by 15 million shares. But it is insufficient to simply add the additional shares without considering the accompanying consequences. Remember, if this hypothetical scenario had occurred, the company would have had $300 million cash proceeds from the exercise of the options (15 million shares × $20 exercise price per share).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stock options do not </a:t>
            </a:r>
            <a:r>
              <a:rPr lang="en-US" sz="1200" b="0" i="0" u="none" strike="noStrike" kern="1200" baseline="0" dirty="0">
                <a:solidFill>
                  <a:schemeClr val="tx1"/>
                </a:solidFill>
                <a:latin typeface="+mn-lt"/>
                <a:ea typeface="+mn-ea"/>
                <a:cs typeface="+mn-cs"/>
              </a:rPr>
              <a:t>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For diluted EPS, we assume that</a:t>
            </a:r>
            <a:r>
              <a:rPr lang="en-IN" sz="1200" b="0" i="0" u="none" strike="noStrike" kern="1200" baseline="0" dirty="0">
                <a:solidFill>
                  <a:schemeClr val="tx1"/>
                </a:solidFill>
                <a:latin typeface="+mn-lt"/>
                <a:ea typeface="+mn-ea"/>
                <a:cs typeface="+mn-cs"/>
              </a:rPr>
              <a:t> 12 million shares are reacquired ($300 million divided by $25 per share) leaving a 3 million net increase in shares. The way we take into account the dilutive effect of stock options is called the </a:t>
            </a:r>
            <a:r>
              <a:rPr lang="en-IN" sz="1200" b="0" i="1" u="none" strike="noStrike" kern="1200" baseline="0" dirty="0">
                <a:solidFill>
                  <a:schemeClr val="tx1"/>
                </a:solidFill>
                <a:latin typeface="+mn-lt"/>
                <a:ea typeface="+mn-ea"/>
                <a:cs typeface="+mn-cs"/>
              </a:rPr>
              <a:t>treasury stock method </a:t>
            </a:r>
            <a:r>
              <a:rPr lang="en-IN" sz="1200" b="0" i="0" u="none" strike="noStrike" kern="1200" baseline="0" dirty="0">
                <a:solidFill>
                  <a:schemeClr val="tx1"/>
                </a:solidFill>
                <a:latin typeface="+mn-lt"/>
                <a:ea typeface="+mn-ea"/>
                <a:cs typeface="+mn-cs"/>
              </a:rPr>
              <a:t>because of our assumption that treasury shares are purchased with the cash proceeds of the exercise of the options.</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84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corporations include a conversion feature as part of a bond offering, a note payable, or an issue of preferred stock. Convertible securities can be converted into (exchanged for) shares of stock at the option of the holder of the security. For that reason, convertible securities are potentially dilutive. EPS will be affected if and when such securities are converted and new shares of common stock are issued. In the previous section you learned that the potentially dilutive effect of stock options is reflected in diluted EPS calculations by assuming the options were exercised. Similarly, the potentially dilutive effect of convertible securities is reflected in diluted EPS calculations by assuming they were converted.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the </a:t>
            </a:r>
            <a:r>
              <a:rPr lang="en-IN" sz="1200" b="0" i="1" u="none" strike="noStrike" kern="1200" baseline="0" dirty="0">
                <a:solidFill>
                  <a:schemeClr val="tx1"/>
                </a:solidFill>
                <a:latin typeface="+mn-lt"/>
                <a:ea typeface="+mn-ea"/>
                <a:cs typeface="+mn-cs"/>
              </a:rPr>
              <a:t>if converted method</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as it’s called, we assume the conversion into common stock occurred at the beginning of the period (or at the time the convertible security is issued, if that’s later). We increase the denominator of the EPS fraction by the additional common shares that would have been issued upon conversion. We increase the numerator by the interest (after-tax) on bonds or other debt or the preferred dividends that would have been avoided if the convertible securities had not been outstanding due to having been converted.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corporations include a conversion feature as part of a bond offering, a note payable, or an issue of preferred stock. Convertible securities can be converted into (exchanged for) shares of stock at the option of the holder of the security. For that reason, convertible securities are potentially dilutive. EPS will be affected if and when such securities are converted and new shares of common stock are issued. In the previous section you learned that the potentially dilutive effect of stock options is reflected in diluted EPS calculations by assuming the options were exercised. Similarly, the potentially dilutive effect of convertible securities is reflected in diluted EPS calculations by assuming they were converted.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the </a:t>
            </a:r>
            <a:r>
              <a:rPr lang="en-IN" sz="1200" b="0" i="1" u="none" strike="noStrike" kern="1200" baseline="0" dirty="0">
                <a:solidFill>
                  <a:schemeClr val="tx1"/>
                </a:solidFill>
                <a:latin typeface="+mn-lt"/>
                <a:ea typeface="+mn-ea"/>
                <a:cs typeface="+mn-cs"/>
              </a:rPr>
              <a:t>if converted method</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as it’s called, we assume the conversion into common stock occurred at the beginning of the period (or at the time the convertible security is issued, if that’s later). We increase the denominator of the EPS fraction by the additional common shares that would have been issued upon conversion. </a:t>
            </a:r>
            <a:r>
              <a:rPr lang="en-IN" sz="1200" b="0" i="0" u="none" strike="noStrike" kern="1200" baseline="0">
                <a:solidFill>
                  <a:schemeClr val="tx1"/>
                </a:solidFill>
                <a:latin typeface="+mn-lt"/>
                <a:ea typeface="+mn-ea"/>
                <a:cs typeface="+mn-cs"/>
              </a:rPr>
              <a:t>We increase the numerator by the interest (after-tax) on bonds or other debt or the preferred dividends that would have been avoided if the convertible securities had not been outstanding due to having been converted.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19–11</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return to our continuing illustration and modify it to include the existence of convertible bonds.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88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19–11</a:t>
            </a:r>
          </a:p>
          <a:p>
            <a:endParaRPr lang="en-IN" sz="1200" b="0" i="0" u="none" strike="noStrike" kern="1200" baseline="0" dirty="0">
              <a:solidFill>
                <a:schemeClr val="tx1"/>
              </a:solidFill>
              <a:latin typeface="+mn-lt"/>
              <a:ea typeface="+mn-ea"/>
              <a:cs typeface="+mn-cs"/>
            </a:endParaRPr>
          </a:p>
          <a:p>
            <a:r>
              <a:rPr lang="en-IN" sz="1200" b="0" i="0" u="none" strike="noStrike" kern="1200" baseline="0">
                <a:solidFill>
                  <a:schemeClr val="tx1"/>
                </a:solidFill>
                <a:latin typeface="+mn-lt"/>
                <a:ea typeface="+mn-ea"/>
                <a:cs typeface="+mn-cs"/>
              </a:rPr>
              <a:t>Let’s return to our continuing illustration and modify it to include the existence of convertible bonds.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89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increasingly popular variation of </a:t>
            </a:r>
            <a:r>
              <a:rPr lang="en-IN" sz="1200" b="1" i="0" u="none" strike="noStrike" kern="1200" baseline="0" dirty="0">
                <a:solidFill>
                  <a:schemeClr val="tx1"/>
                </a:solidFill>
                <a:latin typeface="+mn-lt"/>
                <a:ea typeface="+mn-ea"/>
                <a:cs typeface="+mn-cs"/>
              </a:rPr>
              <a:t>restricted stock </a:t>
            </a:r>
            <a:r>
              <a:rPr lang="en-IN" sz="1200" b="0" i="0" u="none" strike="noStrike" kern="1200" baseline="0" dirty="0">
                <a:solidFill>
                  <a:schemeClr val="tx1"/>
                </a:solidFill>
                <a:latin typeface="+mn-lt"/>
                <a:ea typeface="+mn-ea"/>
                <a:cs typeface="+mn-cs"/>
              </a:rPr>
              <a:t>awards is </a:t>
            </a:r>
            <a:r>
              <a:rPr lang="en-IN" sz="1200" b="1" i="0" u="none" strike="noStrike" kern="1200" baseline="0" dirty="0">
                <a:solidFill>
                  <a:schemeClr val="tx1"/>
                </a:solidFill>
                <a:latin typeface="+mn-lt"/>
                <a:ea typeface="+mn-ea"/>
                <a:cs typeface="+mn-cs"/>
              </a:rPr>
              <a:t>restricted stock units (RSUs)</a:t>
            </a:r>
            <a:r>
              <a:rPr lang="en-IN" sz="1200" i="0" u="none" strike="noStrike" kern="1200" baseline="0" dirty="0">
                <a:solidFill>
                  <a:schemeClr val="tx1"/>
                </a:solidFill>
                <a:latin typeface="+mn-lt"/>
                <a:ea typeface="+mn-ea"/>
                <a:cs typeface="+mn-cs"/>
              </a:rPr>
              <a:t>.</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 fact, RSUs have become a much more popular form of compensation than their restricted stock award cousins. A restricted stock unit is a right to receive a specified number of shares of company stock. </a:t>
            </a:r>
            <a:r>
              <a:rPr lang="en-US" sz="1200" b="0" i="0" u="none" strike="noStrike" kern="1200" baseline="0" dirty="0">
                <a:solidFill>
                  <a:schemeClr val="tx1"/>
                </a:solidFill>
                <a:latin typeface="+mn-lt"/>
                <a:ea typeface="+mn-ea"/>
                <a:cs typeface="+mn-cs"/>
              </a:rPr>
              <a:t>It could be a performance bonus, a signing bonus, or regular compensation. The employee doesn’t receive the stock right away. Instead, the shares are distributed as the recipient of RSUs satisfies the vesting requirement.</a:t>
            </a:r>
            <a:r>
              <a:rPr lang="en-IN" sz="1200" b="0" i="0" u="none" strike="noStrike" kern="1200" baseline="0" dirty="0">
                <a:solidFill>
                  <a:schemeClr val="tx1"/>
                </a:solidFill>
                <a:latin typeface="+mn-lt"/>
                <a:ea typeface="+mn-ea"/>
                <a:cs typeface="+mn-cs"/>
              </a:rPr>
              <a:t> So, like restricted stock awards, the recipient benefits by the value of the shares at the end of the vesting period. Unlike restricted stock awards, though, the shares are not issued at the time of the grant. Delaying the increase in outstanding shares is more acceptable to other shareholders.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Terms of RSUs vary. Sometimes, the recipient is given the </a:t>
            </a:r>
            <a:r>
              <a:rPr lang="en-IN" sz="1200" b="0" i="1" u="none" strike="noStrike" kern="1200" baseline="0" dirty="0">
                <a:solidFill>
                  <a:schemeClr val="tx1"/>
                </a:solidFill>
                <a:latin typeface="+mn-lt"/>
                <a:ea typeface="+mn-ea"/>
                <a:cs typeface="+mn-cs"/>
              </a:rPr>
              <a:t>cash equivalent </a:t>
            </a:r>
            <a:r>
              <a:rPr lang="en-IN" sz="1200" b="0" i="0" u="none" strike="noStrike" kern="1200" baseline="0" dirty="0">
                <a:solidFill>
                  <a:schemeClr val="tx1"/>
                </a:solidFill>
                <a:latin typeface="+mn-lt"/>
                <a:ea typeface="+mn-ea"/>
                <a:cs typeface="+mn-cs"/>
              </a:rPr>
              <a:t>of the number of shares used to value the RSUs. </a:t>
            </a:r>
            <a:r>
              <a:rPr lang="en-IN" sz="1200" b="0" i="0" u="none" strike="noStrike" kern="1200" baseline="0">
                <a:solidFill>
                  <a:schemeClr val="tx1"/>
                </a:solidFill>
                <a:latin typeface="+mn-lt"/>
                <a:ea typeface="+mn-ea"/>
                <a:cs typeface="+mn-cs"/>
              </a:rPr>
              <a:t>Or, the terms might stipulate that either the recipient or the company is allowed to choose whether to settle in stock or cash.</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convertible bonds do not affect the calculation of </a:t>
            </a:r>
            <a:r>
              <a:rPr lang="en-US" sz="1200" b="0" i="1" u="none" strike="noStrike" kern="1200" baseline="0" dirty="0">
                <a:solidFill>
                  <a:schemeClr val="tx1"/>
                </a:solidFill>
                <a:latin typeface="+mn-lt"/>
                <a:ea typeface="+mn-ea"/>
                <a:cs typeface="+mn-cs"/>
              </a:rPr>
              <a:t>basic </a:t>
            </a:r>
            <a:r>
              <a:rPr lang="en-US" sz="1200" b="0" i="0" u="none" strike="noStrike" kern="1200" baseline="0" dirty="0">
                <a:solidFill>
                  <a:schemeClr val="tx1"/>
                </a:solidFill>
                <a:latin typeface="+mn-lt"/>
                <a:ea typeface="+mn-ea"/>
                <a:cs typeface="+mn-cs"/>
              </a:rPr>
              <a:t>EPS.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diluted EPA, we increase the denominator </a:t>
            </a:r>
            <a:r>
              <a:rPr lang="en-IN" sz="1200" b="0" i="0" u="none" strike="noStrike" kern="1200" baseline="0" dirty="0">
                <a:solidFill>
                  <a:schemeClr val="tx1"/>
                </a:solidFill>
                <a:latin typeface="+mn-lt"/>
                <a:ea typeface="+mn-ea"/>
                <a:cs typeface="+mn-cs"/>
              </a:rPr>
              <a:t>by the 12 million shares that would have been issued if the bonds had been converted.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bond interest expense (10% × $300 million = $30 million) would have been saved, causing income to be higher. But saving the interest paid would also have meant losing a $30 million tax deduction on the income tax return. With a 40% tax rate that would mean paying $12 million more income taxes. So, to reflect in earnings the $18 million after-tax interest that would have been avoided in the event of conversion, we add back the $30 million of interest expense, but deduct 40% × $30 million for the higher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potentially dilutive effect of convertible preferred stock is reflected in EPS calculations in much the same way as convertible debt. That is, we calculate EPS as if conversion already had occurred. Specifically, we add shares to the denominator of the EPS fraction. We do not subtract the preferred dividends in the numerator because those dividends would have been avoided if the preferred stock had been converted.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illustration,</a:t>
            </a:r>
            <a:r>
              <a:rPr lang="en-IN" sz="1200" b="0" i="0" u="none" strike="noStrike" kern="1200" baseline="0" dirty="0">
                <a:solidFill>
                  <a:schemeClr val="tx1"/>
                </a:solidFill>
                <a:latin typeface="+mn-lt"/>
                <a:ea typeface="+mn-ea"/>
                <a:cs typeface="+mn-cs"/>
              </a:rPr>
              <a:t> we assume that the preferred stock is convertible into 3 million shares of common stock.</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95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19–12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illustration,</a:t>
            </a:r>
            <a:r>
              <a:rPr lang="en-IN" sz="1200" b="0" i="0" u="none" strike="noStrike" kern="1200" baseline="0" dirty="0">
                <a:solidFill>
                  <a:schemeClr val="tx1"/>
                </a:solidFill>
                <a:latin typeface="+mn-lt"/>
                <a:ea typeface="+mn-ea"/>
                <a:cs typeface="+mn-cs"/>
              </a:rPr>
              <a:t> we assume that the preferred stock is convertible into 3 million shares of common stock.</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96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adjustment for the conversion of the preferred stock is applied only to diluted EPS computations. Basic EPS is unaffected. </a:t>
            </a:r>
            <a:r>
              <a:rPr lang="en-US" sz="1200" b="0" i="0" u="none" strike="noStrike" kern="1200" baseline="0" dirty="0">
                <a:solidFill>
                  <a:schemeClr val="tx1"/>
                </a:solidFill>
                <a:latin typeface="+mn-lt"/>
                <a:ea typeface="+mn-ea"/>
                <a:cs typeface="+mn-cs"/>
              </a:rPr>
              <a:t>Since diluted EPS is calculated as if the preferred shares had been converted, </a:t>
            </a:r>
            <a:r>
              <a:rPr lang="en-IN" dirty="0"/>
              <a:t>the preferred dividends of $4 million in the numerator is</a:t>
            </a:r>
            <a:r>
              <a:rPr lang="en-IN" baseline="0" dirty="0"/>
              <a:t> </a:t>
            </a:r>
            <a:r>
              <a:rPr lang="en-IN" dirty="0"/>
              <a:t>not subtracted</a:t>
            </a:r>
            <a:r>
              <a:rPr lang="en-US" sz="1200" b="0" i="0" u="none" strike="noStrike" kern="1200" baseline="0" dirty="0">
                <a:solidFill>
                  <a:schemeClr val="tx1"/>
                </a:solidFill>
                <a:latin typeface="+mn-lt"/>
                <a:ea typeface="+mn-ea"/>
                <a:cs typeface="+mn-cs"/>
              </a:rPr>
              <a:t>.</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adjustment for the conversion of the preferred stock is applied only to diluted EPS computations. Basic EPS is unaffected. </a:t>
            </a:r>
            <a:r>
              <a:rPr lang="en-US" sz="1200" b="0" i="0" u="none" strike="noStrike" kern="1200" baseline="0" dirty="0">
                <a:solidFill>
                  <a:schemeClr val="tx1"/>
                </a:solidFill>
                <a:latin typeface="+mn-lt"/>
                <a:ea typeface="+mn-ea"/>
                <a:cs typeface="+mn-cs"/>
              </a:rPr>
              <a:t>Since diluted EPS is calculated as if the preferred shares had been converted, </a:t>
            </a:r>
            <a:r>
              <a:rPr lang="en-IN" dirty="0"/>
              <a:t>the preferred dividends of $4 million in the numerator is</a:t>
            </a:r>
            <a:r>
              <a:rPr lang="en-IN" baseline="0" dirty="0"/>
              <a:t> </a:t>
            </a:r>
            <a:r>
              <a:rPr lang="en-IN" dirty="0"/>
              <a:t>not subtracted</a:t>
            </a:r>
            <a:r>
              <a:rPr lang="en-US" sz="1200" b="0" i="0" u="none" strike="noStrike" kern="1200" baseline="0" dirty="0">
                <a:solidFill>
                  <a:schemeClr val="tx1"/>
                </a:solidFill>
                <a:latin typeface="+mn-lt"/>
                <a:ea typeface="+mn-ea"/>
                <a:cs typeface="+mn-cs"/>
              </a:rPr>
              <a:t>.</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kern="1200" baseline="0" dirty="0">
                <a:solidFill>
                  <a:schemeClr val="tx1"/>
                </a:solidFill>
                <a:latin typeface="+mn-lt"/>
                <a:ea typeface="+mn-ea"/>
                <a:cs typeface="+mn-cs"/>
              </a:rPr>
              <a:t>At times, the effect of the conversion or exercise of potential common shares would be to increase, rather than decrease, EPS. These we refer to as </a:t>
            </a:r>
            <a:r>
              <a:rPr lang="en-IN" sz="1200" b="1" kern="1200" baseline="0" dirty="0">
                <a:solidFill>
                  <a:schemeClr val="tx1"/>
                </a:solidFill>
                <a:latin typeface="+mn-lt"/>
                <a:ea typeface="+mn-ea"/>
                <a:cs typeface="+mn-cs"/>
              </a:rPr>
              <a:t>antidilutive securities</a:t>
            </a:r>
            <a:r>
              <a:rPr lang="en-IN" sz="1200" b="0" kern="1200" baseline="0" dirty="0">
                <a:solidFill>
                  <a:schemeClr val="tx1"/>
                </a:solidFill>
                <a:latin typeface="+mn-lt"/>
                <a:ea typeface="+mn-ea"/>
                <a:cs typeface="+mn-cs"/>
              </a:rPr>
              <a:t>. Such securities are ignored when calculating both basic and diluted EPS.</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Options, Warrants, Rights</a:t>
            </a:r>
          </a:p>
          <a:p>
            <a:r>
              <a:rPr lang="en-IN" sz="1200" kern="1200" baseline="0" dirty="0">
                <a:solidFill>
                  <a:schemeClr val="tx1"/>
                </a:solidFill>
                <a:latin typeface="+mn-lt"/>
                <a:ea typeface="+mn-ea"/>
                <a:cs typeface="+mn-cs"/>
              </a:rPr>
              <a:t>In applying the treasury stock method, the number of shares assumed repurchased is fewer than the number of shares assumed sold. This is the case any time the buyback (average market) price is higher than the exercise price. Consequently, there will be a net increase in the number of shares, so earnings per share will decline.</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On the other hand, when the exercise price is </a:t>
            </a:r>
            <a:r>
              <a:rPr lang="en-IN" sz="1200" i="1" kern="1200" baseline="0" dirty="0">
                <a:solidFill>
                  <a:schemeClr val="tx1"/>
                </a:solidFill>
                <a:latin typeface="+mn-lt"/>
                <a:ea typeface="+mn-ea"/>
                <a:cs typeface="+mn-cs"/>
              </a:rPr>
              <a:t>higher </a:t>
            </a:r>
            <a:r>
              <a:rPr lang="en-IN" sz="1200" kern="1200" baseline="0" dirty="0">
                <a:solidFill>
                  <a:schemeClr val="tx1"/>
                </a:solidFill>
                <a:latin typeface="+mn-lt"/>
                <a:ea typeface="+mn-ea"/>
                <a:cs typeface="+mn-cs"/>
              </a:rPr>
              <a:t>than the market price, to assume shares are sold at the exercise price and repurchased at the market price would mean buying back </a:t>
            </a:r>
            <a:r>
              <a:rPr lang="en-IN" sz="1200" i="1" kern="1200" baseline="0" dirty="0">
                <a:solidFill>
                  <a:schemeClr val="tx1"/>
                </a:solidFill>
                <a:latin typeface="+mn-lt"/>
                <a:ea typeface="+mn-ea"/>
                <a:cs typeface="+mn-cs"/>
              </a:rPr>
              <a:t>more shares than were sold. </a:t>
            </a:r>
            <a:r>
              <a:rPr lang="en-IN" sz="1200" kern="1200" baseline="0" dirty="0">
                <a:solidFill>
                  <a:schemeClr val="tx1"/>
                </a:solidFill>
                <a:latin typeface="+mn-lt"/>
                <a:ea typeface="+mn-ea"/>
                <a:cs typeface="+mn-cs"/>
              </a:rPr>
              <a:t>This would produce a net decrease in the number of shares. EPS would increase, not decrease. These would have an antidilutive effect and would not be considered exercised. A rational investor would not exercise options at an exercise price higher than the current market price.</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kern="1200" baseline="0" dirty="0">
                <a:solidFill>
                  <a:schemeClr val="tx1"/>
                </a:solidFill>
                <a:latin typeface="+mn-lt"/>
                <a:ea typeface="+mn-ea"/>
                <a:cs typeface="+mn-cs"/>
              </a:rPr>
              <a:t>At times, the effect of the conversion or exercise of potential common shares would be to increase, rather than decrease, EPS. These we refer to as </a:t>
            </a:r>
            <a:r>
              <a:rPr lang="en-IN" sz="1200" b="1" kern="1200" baseline="0" dirty="0">
                <a:solidFill>
                  <a:schemeClr val="tx1"/>
                </a:solidFill>
                <a:latin typeface="+mn-lt"/>
                <a:ea typeface="+mn-ea"/>
                <a:cs typeface="+mn-cs"/>
              </a:rPr>
              <a:t>antidilutive securities</a:t>
            </a:r>
            <a:r>
              <a:rPr lang="en-IN" sz="1200" b="0" kern="1200" baseline="0" dirty="0">
                <a:solidFill>
                  <a:schemeClr val="tx1"/>
                </a:solidFill>
                <a:latin typeface="+mn-lt"/>
                <a:ea typeface="+mn-ea"/>
                <a:cs typeface="+mn-cs"/>
              </a:rPr>
              <a:t>. Such securities are ignored when calculating both basic and diluted EPS.</a:t>
            </a:r>
          </a:p>
          <a:p>
            <a:endParaRPr lang="en-IN" sz="1200" b="0" kern="1200" baseline="0" dirty="0">
              <a:solidFill>
                <a:schemeClr val="tx1"/>
              </a:solidFill>
              <a:latin typeface="+mn-lt"/>
              <a:ea typeface="+mn-ea"/>
              <a:cs typeface="+mn-cs"/>
            </a:endParaRPr>
          </a:p>
          <a:p>
            <a:r>
              <a:rPr lang="en-IN" sz="1200" b="1" kern="1200" baseline="0" dirty="0">
                <a:solidFill>
                  <a:schemeClr val="tx1"/>
                </a:solidFill>
                <a:latin typeface="+mn-lt"/>
                <a:ea typeface="+mn-ea"/>
                <a:cs typeface="+mn-cs"/>
              </a:rPr>
              <a:t>Options, Warrants, Rights</a:t>
            </a:r>
          </a:p>
          <a:p>
            <a:r>
              <a:rPr lang="en-IN" sz="1200" kern="1200" baseline="0" dirty="0">
                <a:solidFill>
                  <a:schemeClr val="tx1"/>
                </a:solidFill>
                <a:latin typeface="+mn-lt"/>
                <a:ea typeface="+mn-ea"/>
                <a:cs typeface="+mn-cs"/>
              </a:rPr>
              <a:t>In applying the treasury stock method, the number of shares assumed repurchased is fewer than the number of shares assumed sold. This is the case any time the buyback (average market) price is higher than the exercise price. Consequently, there will be a net increase in the number of shares, so earnings per share will decline.</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On the other hand, when the exercise price is </a:t>
            </a:r>
            <a:r>
              <a:rPr lang="en-IN" sz="1200" i="1" kern="1200" baseline="0" dirty="0">
                <a:solidFill>
                  <a:schemeClr val="tx1"/>
                </a:solidFill>
                <a:latin typeface="+mn-lt"/>
                <a:ea typeface="+mn-ea"/>
                <a:cs typeface="+mn-cs"/>
              </a:rPr>
              <a:t>higher </a:t>
            </a:r>
            <a:r>
              <a:rPr lang="en-IN" sz="1200" kern="1200" baseline="0" dirty="0">
                <a:solidFill>
                  <a:schemeClr val="tx1"/>
                </a:solidFill>
                <a:latin typeface="+mn-lt"/>
                <a:ea typeface="+mn-ea"/>
                <a:cs typeface="+mn-cs"/>
              </a:rPr>
              <a:t>than the market price, to assume shares are sold at the exercise price and repurchased at the market price would mean buying back </a:t>
            </a:r>
            <a:r>
              <a:rPr lang="en-IN" sz="1200" i="1" kern="1200" baseline="0" dirty="0">
                <a:solidFill>
                  <a:schemeClr val="tx1"/>
                </a:solidFill>
                <a:latin typeface="+mn-lt"/>
                <a:ea typeface="+mn-ea"/>
                <a:cs typeface="+mn-cs"/>
              </a:rPr>
              <a:t>more shares than were sold. </a:t>
            </a:r>
            <a:r>
              <a:rPr lang="en-IN" sz="1200" kern="1200" baseline="0" dirty="0">
                <a:solidFill>
                  <a:schemeClr val="tx1"/>
                </a:solidFill>
                <a:latin typeface="+mn-lt"/>
                <a:ea typeface="+mn-ea"/>
                <a:cs typeface="+mn-cs"/>
              </a:rPr>
              <a:t>This would produce a net decrease in the number of shares. EPS would increase, not decrease. These would have an antidilutive effect and would not be considered exercised. </a:t>
            </a:r>
            <a:r>
              <a:rPr lang="en-IN" sz="1200" kern="1200" baseline="0">
                <a:solidFill>
                  <a:schemeClr val="tx1"/>
                </a:solidFill>
                <a:latin typeface="+mn-lt"/>
                <a:ea typeface="+mn-ea"/>
                <a:cs typeface="+mn-cs"/>
              </a:rPr>
              <a:t>A rational investor would not exercise options at an exercise price higher than the current market price.</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a:t>
            </a:r>
          </a:p>
          <a:p>
            <a:r>
              <a:rPr lang="en-IN" sz="1200" b="0" i="0" u="none" strike="noStrike" kern="1200" baseline="0" dirty="0">
                <a:solidFill>
                  <a:schemeClr val="tx1"/>
                </a:solidFill>
                <a:latin typeface="+mn-lt"/>
                <a:ea typeface="+mn-ea"/>
                <a:cs typeface="+mn-cs"/>
              </a:rPr>
              <a:t>As part of its share-based compensation plan, Apple Inc. provides compensation to executives in the form of RSUs as shown in the illustration.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convertible securities, it’s not immediately obvious whether the effect of their conversion would be dilutive or antidilutive because the assumed conversion would affect both the numerator and the denominator of the EPS fraction. We discovered each was dilutive only after including the effect in the calculation and observing the result—a decline in EPS. But there’s an easier way.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determine whether convertible securities are dilutive and should be included in a diluted EPS calculation, we can compare the “incremental effect” of the conversion (expressed as a fraction) with the EPS fraction before the effect of any convertible security is considered. If the incremental effect of a security is </a:t>
            </a:r>
            <a:r>
              <a:rPr lang="en-IN" sz="1200" b="0" i="1" u="none" strike="noStrike" kern="1200" baseline="0" dirty="0">
                <a:solidFill>
                  <a:schemeClr val="tx1"/>
                </a:solidFill>
                <a:latin typeface="+mn-lt"/>
                <a:ea typeface="+mn-ea"/>
                <a:cs typeface="+mn-cs"/>
              </a:rPr>
              <a:t>higher </a:t>
            </a:r>
            <a:r>
              <a:rPr lang="en-IN" sz="1200" b="0" i="0" u="none" strike="noStrike" kern="1200" baseline="0" dirty="0">
                <a:solidFill>
                  <a:schemeClr val="tx1"/>
                </a:solidFill>
                <a:latin typeface="+mn-lt"/>
                <a:ea typeface="+mn-ea"/>
                <a:cs typeface="+mn-cs"/>
              </a:rPr>
              <a:t>than basic EPS, it is antidilutive.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A convertible security might seem to be dilutive when looked at individually but, in fact, may be antidilutive when included in combination with other convertible securities. This is because the </a:t>
            </a:r>
            <a:r>
              <a:rPr lang="en-IN" sz="1200" i="1" kern="1200" baseline="0" dirty="0">
                <a:solidFill>
                  <a:schemeClr val="tx1"/>
                </a:solidFill>
                <a:latin typeface="+mn-lt"/>
                <a:ea typeface="+mn-ea"/>
                <a:cs typeface="+mn-cs"/>
              </a:rPr>
              <a:t>order of entry </a:t>
            </a:r>
            <a:r>
              <a:rPr lang="en-IN" sz="1200" i="0" kern="1200" baseline="0" dirty="0">
                <a:solidFill>
                  <a:schemeClr val="tx1"/>
                </a:solidFill>
                <a:latin typeface="+mn-lt"/>
                <a:ea typeface="+mn-ea"/>
                <a:cs typeface="+mn-cs"/>
              </a:rPr>
              <a:t>for including their effects in the EPS calculation determines</a:t>
            </a:r>
            <a:r>
              <a:rPr lang="en-IN" sz="1200" i="1"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by how much, or even whether, EPS decreases as a result of their assumed conversion. Because our goal is to reveal the maximum potential dilution that might result, theoretically we should calculate diluted EPS using every possible combination of potential common shares to find the combination that yields the lowest EPS. But that’s not necessary.</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earnings per incremental share can be used to determine the sequence of including securities’ effects in the calculation. We include the securities in reverse order, beginning with the lowest incremental effect (that is, most dilutive), followed by the next lowest, and so on. </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19–13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assume 4 million shares were sold at the $32.50 exercise price and repurchased at the lower market price (</a:t>
            </a:r>
            <a:r>
              <a:rPr lang="en-IN" sz="1200" b="1" i="0" u="none" strike="noStrike" kern="1200" baseline="0" dirty="0">
                <a:solidFill>
                  <a:schemeClr val="tx1"/>
                </a:solidFill>
                <a:latin typeface="+mn-lt"/>
                <a:ea typeface="+mn-ea"/>
                <a:cs typeface="+mn-cs"/>
              </a:rPr>
              <a:t>$25</a:t>
            </a:r>
            <a:r>
              <a:rPr lang="en-IN" sz="1200" b="0" i="0" u="none" strike="noStrike" kern="1200" baseline="0" dirty="0">
                <a:solidFill>
                  <a:schemeClr val="tx1"/>
                </a:solidFill>
                <a:latin typeface="+mn-lt"/>
                <a:ea typeface="+mn-ea"/>
                <a:cs typeface="+mn-cs"/>
              </a:rPr>
              <a:t>) would mean reacquiring 5.2 million shares. That’s more shares than were assumed sold. Because the effect would be antidilutive, we simply ignore the warrants in the calculations.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pPr/>
              <a:t>105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convertible securities, it’s not immediately obvious whether the effect of their conversion would be dilutive or antidilutive because the assumed conversion would affect both the numerator and the denominator of the EPS fraction. We discovered each was dilutive only after including the effect in the calculation and observing the result—a decline in EPS. But there’s an easier way.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determine whether convertible securities are dilutive and should be included in a diluted EPS calculation, we can compare the “incremental effect” of the conversion (expressed as a fraction) with the EPS fraction before the effect of any convertible security is considered. </a:t>
            </a:r>
            <a:r>
              <a:rPr lang="en-IN" sz="1200" b="0" i="0" u="none" strike="noStrike" kern="1200" baseline="0">
                <a:solidFill>
                  <a:schemeClr val="tx1"/>
                </a:solidFill>
                <a:latin typeface="+mn-lt"/>
                <a:ea typeface="+mn-ea"/>
                <a:cs typeface="+mn-cs"/>
              </a:rPr>
              <a:t>If the incremental effect of a security is </a:t>
            </a:r>
            <a:r>
              <a:rPr lang="en-IN" sz="1200" b="0" i="1" u="none" strike="noStrike" kern="1200" baseline="0">
                <a:solidFill>
                  <a:schemeClr val="tx1"/>
                </a:solidFill>
                <a:latin typeface="+mn-lt"/>
                <a:ea typeface="+mn-ea"/>
                <a:cs typeface="+mn-cs"/>
              </a:rPr>
              <a:t>higher </a:t>
            </a:r>
            <a:r>
              <a:rPr lang="en-IN" sz="1200" b="0" i="0" u="none" strike="noStrike" kern="1200" baseline="0">
                <a:solidFill>
                  <a:schemeClr val="tx1"/>
                </a:solidFill>
                <a:latin typeface="+mn-lt"/>
                <a:ea typeface="+mn-ea"/>
                <a:cs typeface="+mn-cs"/>
              </a:rPr>
              <a:t>than basic EPS, it is antidilutive.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convertible securities, it’s not immediately obvious whether the effect of their conversion would be dilutive or antidilutive because the assumed conversion would affect both the numerator and the denominator of the EPS fraction. We discovered each was dilutive only after including the effect in the calculation and observing the result—a decline in EPS. But there’s an easier way.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To determine whether convertible securities are dilutive and should be included in a diluted EPS calculation, we can compare the “incremental effect” of the conversion (expressed as a fraction) with the EPS fraction before the effect of any convertible security is considered. </a:t>
            </a:r>
            <a:r>
              <a:rPr lang="en-IN" sz="1200" b="0" i="0" u="none" strike="noStrike" kern="1200" baseline="0">
                <a:solidFill>
                  <a:schemeClr val="tx1"/>
                </a:solidFill>
                <a:latin typeface="+mn-lt"/>
                <a:ea typeface="+mn-ea"/>
                <a:cs typeface="+mn-cs"/>
              </a:rPr>
              <a:t>If the incremental effect of a security is </a:t>
            </a:r>
            <a:r>
              <a:rPr lang="en-IN" sz="1200" b="0" i="1" u="none" strike="noStrike" kern="1200" baseline="0">
                <a:solidFill>
                  <a:schemeClr val="tx1"/>
                </a:solidFill>
                <a:latin typeface="+mn-lt"/>
                <a:ea typeface="+mn-ea"/>
                <a:cs typeface="+mn-cs"/>
              </a:rPr>
              <a:t>higher </a:t>
            </a:r>
            <a:r>
              <a:rPr lang="en-IN" sz="1200" b="0" i="0" u="none" strike="noStrike" kern="1200" baseline="0">
                <a:solidFill>
                  <a:schemeClr val="tx1"/>
                </a:solidFill>
                <a:latin typeface="+mn-lt"/>
                <a:ea typeface="+mn-ea"/>
                <a:cs typeface="+mn-cs"/>
              </a:rPr>
              <a:t>than basic EPS, it is antidilutive.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calculating diluted EPS when stock options are outstanding, we assume the options have been exercised. That is, we pretend the company sold the shares specified by the options at the exercise price and that the “proceeds” were used to buy back (as treasury stock) as many shares as can be purchased at the average market price of the stock during the year. The proceeds for the calculation should include the amount received from the hypothetical exercise of the options ($300 million in Illustration 19–10). But that’s only the first of two possible components.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second component of the proceeds is the total compensation from the award that’s </a:t>
            </a:r>
            <a:r>
              <a:rPr lang="en-US" sz="1200" b="0" i="1" u="none" strike="noStrike" kern="1200" baseline="0" dirty="0">
                <a:solidFill>
                  <a:schemeClr val="tx1"/>
                </a:solidFill>
                <a:latin typeface="+mn-lt"/>
                <a:ea typeface="+mn-ea"/>
                <a:cs typeface="+mn-cs"/>
              </a:rPr>
              <a:t>not yet expensed. </a:t>
            </a:r>
            <a:r>
              <a:rPr lang="en-US" sz="1200" b="0" i="0" u="none" strike="noStrike" kern="1200" baseline="0" dirty="0">
                <a:solidFill>
                  <a:schemeClr val="tx1"/>
                </a:solidFill>
                <a:latin typeface="+mn-lt"/>
                <a:ea typeface="+mn-ea"/>
                <a:cs typeface="+mn-cs"/>
              </a:rPr>
              <a:t>If the fair value of an option had been $4 at the grant date, the total compensation would have been 15 million shares times $4, or $60 million. In our illustration, though, we assumed the options were fully vested before 2018, so all $60 million already had been expensed and this second component of the proceeds was zero. If the options had been only half vested, half the compensation would have been </a:t>
            </a:r>
            <a:r>
              <a:rPr lang="en-US" sz="1200" b="0" i="0" u="none" strike="noStrike" kern="1200" baseline="0" dirty="0" err="1">
                <a:solidFill>
                  <a:schemeClr val="tx1"/>
                </a:solidFill>
                <a:latin typeface="+mn-lt"/>
                <a:ea typeface="+mn-ea"/>
                <a:cs typeface="+mn-cs"/>
              </a:rPr>
              <a:t>unexpensed</a:t>
            </a:r>
            <a:r>
              <a:rPr lang="en-US" sz="1200" b="0" i="0" u="none" strike="noStrike" kern="1200" baseline="0" dirty="0">
                <a:solidFill>
                  <a:schemeClr val="tx1"/>
                </a:solidFill>
                <a:latin typeface="+mn-lt"/>
                <a:ea typeface="+mn-ea"/>
                <a:cs typeface="+mn-cs"/>
              </a:rPr>
              <a:t> and $30 million would have been added to the $300 million proceeds. This would have been the case, for instance, if our calculation was made after two years of a four-year vesting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Why do the proceeds include these two components? We might think of it like this. The “proceeds” include everything the firm will receive from the award: (1) cash, if any, at exercise and (2) services from the recipient (value of award given as compensation). The reason we </a:t>
            </a:r>
            <a:r>
              <a:rPr lang="en-US" sz="1200" b="0" i="1" u="none" strike="noStrike" kern="1200" baseline="0" dirty="0">
                <a:solidFill>
                  <a:schemeClr val="tx1"/>
                </a:solidFill>
                <a:latin typeface="+mn-lt"/>
                <a:ea typeface="+mn-ea"/>
                <a:cs typeface="+mn-cs"/>
              </a:rPr>
              <a:t>exclude the expensed portion </a:t>
            </a:r>
            <a:r>
              <a:rPr lang="en-US" sz="1200" b="0" i="0" u="none" strike="noStrike" kern="1200" baseline="0" dirty="0">
                <a:solidFill>
                  <a:schemeClr val="tx1"/>
                </a:solidFill>
                <a:latin typeface="+mn-lt"/>
                <a:ea typeface="+mn-ea"/>
                <a:cs typeface="+mn-cs"/>
              </a:rPr>
              <a:t>is that, when it’s expensed, earnings are reduced, so that portion of the dilution already is reflected in EPS. Excluding that expensed portion from the proceeds avoids the additional dilution that would occur if we included those additional proceeds in our hypothetical buyback of shares. Hence, we avoid double-counting the dilutive effect of the compensation.</a:t>
            </a:r>
            <a:endParaRPr lang="en-US" sz="540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109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Restricted stock awards and restricted stock units (RSUs) are quickly replacing stock options as the share-based compensation plan of choice. Like stock options, they represent potential common shares and their dilutive effect is included in diluted EPS. </a:t>
            </a:r>
            <a:r>
              <a:rPr lang="en-US" sz="1200" b="0" i="0" u="none" strike="noStrike" kern="1200" baseline="0" dirty="0">
                <a:solidFill>
                  <a:schemeClr val="tx1"/>
                </a:solidFill>
                <a:latin typeface="+mn-lt"/>
                <a:ea typeface="+mn-ea"/>
                <a:cs typeface="+mn-cs"/>
              </a:rPr>
              <a:t>In fact, </a:t>
            </a:r>
            <a:r>
              <a:rPr lang="en-IN" sz="1200" b="0" i="0" u="none" strike="noStrike" kern="1200" baseline="0" dirty="0">
                <a:solidFill>
                  <a:schemeClr val="tx1"/>
                </a:solidFill>
                <a:latin typeface="+mn-lt"/>
                <a:ea typeface="+mn-ea"/>
                <a:cs typeface="+mn-cs"/>
              </a:rPr>
              <a:t>they too are included using the treasury stock method. That is, the shares are added to the denominator and then reduced by the number of shares that can be bought back with the “proceeds” at the average market price of the company’s stock during the year.</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Unlike stock </a:t>
            </a:r>
            <a:r>
              <a:rPr lang="en-IN" sz="1200" b="0" i="0" u="none" strike="noStrike" kern="1200" baseline="0" dirty="0">
                <a:solidFill>
                  <a:schemeClr val="tx1"/>
                </a:solidFill>
                <a:latin typeface="+mn-lt"/>
                <a:ea typeface="+mn-ea"/>
                <a:cs typeface="+mn-cs"/>
              </a:rPr>
              <a:t>options, though, the first component of the proceeds usually is absent; employees don’t pay </a:t>
            </a:r>
            <a:r>
              <a:rPr lang="en-US" sz="1200" b="0" i="0" u="none" strike="noStrike" kern="1200" baseline="0" dirty="0">
                <a:solidFill>
                  <a:schemeClr val="tx1"/>
                </a:solidFill>
                <a:latin typeface="+mn-lt"/>
                <a:ea typeface="+mn-ea"/>
                <a:cs typeface="+mn-cs"/>
              </a:rPr>
              <a:t>to acquire their shares. </a:t>
            </a:r>
            <a:r>
              <a:rPr lang="en-IN" sz="1200" b="0" i="0" u="none" strike="noStrike" kern="1200" baseline="0" dirty="0">
                <a:solidFill>
                  <a:schemeClr val="tx1"/>
                </a:solidFill>
                <a:latin typeface="+mn-lt"/>
                <a:ea typeface="+mn-ea"/>
                <a:cs typeface="+mn-cs"/>
              </a:rPr>
              <a:t>Also, only </a:t>
            </a:r>
            <a:r>
              <a:rPr lang="en-IN" sz="1200" b="0" i="1" u="none" strike="noStrike" kern="1200" baseline="0" dirty="0">
                <a:solidFill>
                  <a:schemeClr val="tx1"/>
                </a:solidFill>
                <a:latin typeface="+mn-lt"/>
                <a:ea typeface="+mn-ea"/>
                <a:cs typeface="+mn-cs"/>
              </a:rPr>
              <a:t>unvested </a:t>
            </a:r>
            <a:r>
              <a:rPr lang="en-IN" sz="1200" b="0" i="0" u="none" strike="noStrike" kern="1200" baseline="0" dirty="0">
                <a:solidFill>
                  <a:schemeClr val="tx1"/>
                </a:solidFill>
                <a:latin typeface="+mn-lt"/>
                <a:ea typeface="+mn-ea"/>
                <a:cs typeface="+mn-cs"/>
              </a:rPr>
              <a:t>restricted stock award shares and RSU shares are included in hypothetical EPS calculations; fully vested shares are actually distributed and thus outstanding.</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proceeds for the EPS calculation include the total compensation from the unvested restricted stock that’s not yet expensed, the second component.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For example, refer back to the restricted stock in Illustration 19–2. The total compensation for the award is $60 million ($12 market price per share × 5 million shares). Because the restricted stock vests over four years, it is expensed as $15 million each year for four years. At the end of 2018, the first year, $45 million remains </a:t>
            </a:r>
            <a:r>
              <a:rPr lang="en-US" sz="1200" b="0" i="0" u="none" strike="noStrike" kern="1200" baseline="0" noProof="0" dirty="0" err="1">
                <a:solidFill>
                  <a:schemeClr val="tx1"/>
                </a:solidFill>
                <a:latin typeface="+mn-lt"/>
                <a:ea typeface="+mn-ea"/>
                <a:cs typeface="+mn-cs"/>
              </a:rPr>
              <a:t>unexpensed</a:t>
            </a:r>
            <a:r>
              <a:rPr lang="en-IN" sz="1200" b="0" i="0" u="none" strike="noStrike" kern="1200" baseline="0" dirty="0">
                <a:solidFill>
                  <a:schemeClr val="tx1"/>
                </a:solidFill>
                <a:latin typeface="+mn-lt"/>
                <a:ea typeface="+mn-ea"/>
                <a:cs typeface="+mn-cs"/>
              </a:rPr>
              <a:t>, so $45 million would be the assumed proceeds in an EPS calculation. If we assume the market price remains at $12, the $45 million will buy back 3.75 million shares and we would add to the denominator of diluted EPS 1.25 million common shares.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112</a:t>
            </a:fld>
            <a:endParaRPr lang="en-US"/>
          </a:p>
        </p:txBody>
      </p:sp>
    </p:spTree>
    <p:extLst>
      <p:ext uri="{BB962C8B-B14F-4D97-AF65-F5344CB8AC3E}">
        <p14:creationId xmlns:p14="http://schemas.microsoft.com/office/powerpoint/2010/main" val="3509481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368486" y="6346210"/>
            <a:ext cx="8529850" cy="593678"/>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086901"/>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81106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6" name="Content Placeholder 5"/>
          <p:cNvSpPr>
            <a:spLocks noGrp="1"/>
          </p:cNvSpPr>
          <p:nvPr>
            <p:ph sz="quarter" idx="16"/>
          </p:nvPr>
        </p:nvSpPr>
        <p:spPr>
          <a:xfrm>
            <a:off x="863600" y="5662612"/>
            <a:ext cx="7540625" cy="738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4070434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3757016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677173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443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19834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4218496056"/>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6593673"/>
      </p:ext>
    </p:extLst>
  </p:cSld>
  <p:clrMap bg1="lt1" tx1="dk1" bg2="lt2" tx2="dk2" accent1="accent1" accent2="accent2" accent3="accent3" accent4="accent4" accent5="accent5" accent6="accent6" hlink="hlink" folHlink="folHlink"/>
  <p:sldLayoutIdLst>
    <p:sldLayoutId id="2147483687"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xml"/><Relationship Id="rId1" Type="http://schemas.openxmlformats.org/officeDocument/2006/relationships/vmlDrawing" Target="../drawings/vmlDrawing14.vml"/><Relationship Id="rId5" Type="http://schemas.openxmlformats.org/officeDocument/2006/relationships/image" Target="../media/image30.wmf"/><Relationship Id="rId4" Type="http://schemas.openxmlformats.org/officeDocument/2006/relationships/oleObject" Target="../embeddings/oleObject14.bin"/></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31.wmf"/><Relationship Id="rId4" Type="http://schemas.openxmlformats.org/officeDocument/2006/relationships/oleObject" Target="../embeddings/oleObject15.bin"/></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xml"/><Relationship Id="rId1" Type="http://schemas.openxmlformats.org/officeDocument/2006/relationships/vmlDrawing" Target="../drawings/vmlDrawing16.vml"/><Relationship Id="rId5" Type="http://schemas.openxmlformats.org/officeDocument/2006/relationships/image" Target="../media/image32.wmf"/><Relationship Id="rId4" Type="http://schemas.openxmlformats.org/officeDocument/2006/relationships/oleObject" Target="../embeddings/oleObject16.bin"/></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17.vml"/><Relationship Id="rId4" Type="http://schemas.openxmlformats.org/officeDocument/2006/relationships/image" Target="../media/image33.wmf"/></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xml"/><Relationship Id="rId1" Type="http://schemas.openxmlformats.org/officeDocument/2006/relationships/vmlDrawing" Target="../drawings/vmlDrawing18.vml"/><Relationship Id="rId5" Type="http://schemas.openxmlformats.org/officeDocument/2006/relationships/image" Target="../media/image34.wmf"/><Relationship Id="rId4" Type="http://schemas.openxmlformats.org/officeDocument/2006/relationships/oleObject" Target="../embeddings/oleObject18.bin"/></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xml"/><Relationship Id="rId1" Type="http://schemas.openxmlformats.org/officeDocument/2006/relationships/vmlDrawing" Target="../drawings/vmlDrawing19.vml"/><Relationship Id="rId5" Type="http://schemas.openxmlformats.org/officeDocument/2006/relationships/image" Target="../media/image35.wmf"/><Relationship Id="rId4" Type="http://schemas.openxmlformats.org/officeDocument/2006/relationships/oleObject" Target="../embeddings/oleObject19.bin"/></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11.xml"/><Relationship Id="rId7" Type="http://schemas.openxmlformats.org/officeDocument/2006/relationships/image" Target="../media/image37.wmf"/><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21.bin"/><Relationship Id="rId5" Type="http://schemas.openxmlformats.org/officeDocument/2006/relationships/image" Target="../media/image36.wmf"/><Relationship Id="rId4" Type="http://schemas.openxmlformats.org/officeDocument/2006/relationships/oleObject" Target="../embeddings/oleObject20.bin"/></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7.wmf"/><Relationship Id="rId4"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8.wmf"/><Relationship Id="rId4" Type="http://schemas.openxmlformats.org/officeDocument/2006/relationships/oleObject" Target="../embeddings/oleObject2.bin"/></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19.wmf"/><Relationship Id="rId4" Type="http://schemas.openxmlformats.org/officeDocument/2006/relationships/oleObject" Target="../embeddings/oleObject3.bin"/></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0.wmf"/><Relationship Id="rId4" Type="http://schemas.openxmlformats.org/officeDocument/2006/relationships/oleObject" Target="../embeddings/oleObject4.bin"/></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1.wmf"/><Relationship Id="rId4" Type="http://schemas.openxmlformats.org/officeDocument/2006/relationships/oleObject" Target="../embeddings/oleObject5.bin"/></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22.wmf"/><Relationship Id="rId4" Type="http://schemas.openxmlformats.org/officeDocument/2006/relationships/oleObject" Target="../embeddings/oleObject6.bin"/></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23.wmf"/><Relationship Id="rId4" Type="http://schemas.openxmlformats.org/officeDocument/2006/relationships/oleObject" Target="../embeddings/oleObject7.bin"/></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4.wmf"/><Relationship Id="rId4" Type="http://schemas.openxmlformats.org/officeDocument/2006/relationships/oleObject" Target="../embeddings/oleObject8.bin"/></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25.wmf"/><Relationship Id="rId4" Type="http://schemas.openxmlformats.org/officeDocument/2006/relationships/oleObject" Target="../embeddings/oleObject9.bin"/></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vmlDrawing" Target="../drawings/vmlDrawing10.vml"/><Relationship Id="rId5" Type="http://schemas.openxmlformats.org/officeDocument/2006/relationships/image" Target="../media/image26.wmf"/><Relationship Id="rId4" Type="http://schemas.openxmlformats.org/officeDocument/2006/relationships/oleObject" Target="../embeddings/oleObject10.bin"/></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27.wmf"/><Relationship Id="rId4" Type="http://schemas.openxmlformats.org/officeDocument/2006/relationships/oleObject" Target="../embeddings/oleObject11.bin"/></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28.wmf"/><Relationship Id="rId4" Type="http://schemas.openxmlformats.org/officeDocument/2006/relationships/oleObject" Target="../embeddings/oleObject12.bin"/></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xml"/><Relationship Id="rId1" Type="http://schemas.openxmlformats.org/officeDocument/2006/relationships/vmlDrawing" Target="../drawings/vmlDrawing13.vml"/><Relationship Id="rId5" Type="http://schemas.openxmlformats.org/officeDocument/2006/relationships/image" Target="../media/image29.wmf"/><Relationship Id="rId4" Type="http://schemas.openxmlformats.org/officeDocument/2006/relationships/oleObject" Target="../embeddings/oleObject13.bin"/></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sz="4400" dirty="0"/>
              <a:t>Chapter 19</a:t>
            </a:r>
          </a:p>
        </p:txBody>
      </p:sp>
      <p:sp>
        <p:nvSpPr>
          <p:cNvPr id="20" name="Subtitle 19"/>
          <p:cNvSpPr>
            <a:spLocks noGrp="1"/>
          </p:cNvSpPr>
          <p:nvPr>
            <p:ph type="subTitle" idx="1"/>
          </p:nvPr>
        </p:nvSpPr>
        <p:spPr>
          <a:xfrm>
            <a:off x="838200" y="2955032"/>
            <a:ext cx="7848600" cy="1482080"/>
          </a:xfrm>
        </p:spPr>
        <p:txBody>
          <a:bodyPr/>
          <a:lstStyle/>
          <a:p>
            <a:r>
              <a:rPr lang="en-US" sz="4000" dirty="0"/>
              <a:t>Share-Based Compensation and Earnings Per Share</a:t>
            </a:r>
            <a:endParaRPr lang="en-IN" sz="4000" dirty="0"/>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37204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94452" y="361188"/>
            <a:ext cx="7273636" cy="1106424"/>
          </a:xfrm>
        </p:spPr>
        <p:txBody>
          <a:bodyPr>
            <a:noAutofit/>
          </a:bodyPr>
          <a:lstStyle/>
          <a:p>
            <a:r>
              <a:rPr lang="en-US" dirty="0"/>
              <a:t>Restricted Stock Units (RSUs) (1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618938"/>
            <a:ext cx="8001000" cy="4629462"/>
          </a:xfrm>
        </p:spPr>
        <p:txBody>
          <a:bodyPr/>
          <a:lstStyle/>
          <a:p>
            <a:r>
              <a:rPr lang="en-IN" dirty="0"/>
              <a:t>Universal Communications grants RSUs representing </a:t>
            </a:r>
            <a:r>
              <a:rPr lang="en-IN" b="1" dirty="0"/>
              <a:t>5 million </a:t>
            </a:r>
            <a:r>
              <a:rPr lang="en-IN" dirty="0"/>
              <a:t>of its $1 par common shares to certain key executives at January 1, 2018. The shares are subject to forfeiture if employment is terminated within </a:t>
            </a:r>
            <a:r>
              <a:rPr lang="en-IN" b="1" dirty="0"/>
              <a:t>4 years</a:t>
            </a:r>
            <a:r>
              <a:rPr lang="en-IN" dirty="0"/>
              <a:t>. Shares have a current market price of </a:t>
            </a:r>
            <a:r>
              <a:rPr lang="en-IN" b="1" dirty="0"/>
              <a:t>$12 </a:t>
            </a:r>
            <a:r>
              <a:rPr lang="en-IN" dirty="0"/>
              <a:t>per share.</a:t>
            </a:r>
          </a:p>
          <a:p>
            <a:pPr marL="0" indent="0">
              <a:buNone/>
            </a:pPr>
            <a:r>
              <a:rPr lang="en-IN" b="1" dirty="0"/>
              <a:t>January 1, 2018</a:t>
            </a:r>
          </a:p>
          <a:p>
            <a:pPr marL="0" indent="0">
              <a:buNone/>
            </a:pPr>
            <a:r>
              <a:rPr lang="en-IN" b="1" dirty="0"/>
              <a:t>No entry</a:t>
            </a:r>
            <a:endParaRPr lang="en-US" b="1" dirty="0"/>
          </a:p>
          <a:p>
            <a:pPr marL="0" indent="0">
              <a:buNone/>
            </a:pPr>
            <a:r>
              <a:rPr lang="en-US" dirty="0"/>
              <a:t>Calculation of total compensation expense:</a:t>
            </a:r>
          </a:p>
        </p:txBody>
      </p:sp>
    </p:spTree>
    <p:extLst>
      <p:ext uri="{BB962C8B-B14F-4D97-AF65-F5344CB8AC3E}">
        <p14:creationId xmlns:p14="http://schemas.microsoft.com/office/powerpoint/2010/main" val="16005355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57199"/>
            <a:ext cx="8001000" cy="1071797"/>
          </a:xfrm>
        </p:spPr>
        <p:txBody>
          <a:bodyPr>
            <a:noAutofit/>
          </a:bodyPr>
          <a:lstStyle/>
          <a:p>
            <a:r>
              <a:rPr lang="en-US" altLang="en-US" dirty="0"/>
              <a:t>Concept Check: Convertible Preferred Stock (2 of 2)</a:t>
            </a:r>
            <a:endParaRPr lang="en-US" dirty="0"/>
          </a:p>
        </p:txBody>
      </p:sp>
      <p:sp>
        <p:nvSpPr>
          <p:cNvPr id="9" name="Text Placeholder 8"/>
          <p:cNvSpPr>
            <a:spLocks noGrp="1"/>
          </p:cNvSpPr>
          <p:nvPr>
            <p:ph type="body" sz="quarter" idx="13"/>
          </p:nvPr>
        </p:nvSpPr>
        <p:spPr/>
        <p:txBody>
          <a:bodyPr/>
          <a:lstStyle/>
          <a:p>
            <a:pPr marL="0" indent="0">
              <a:buNone/>
            </a:pPr>
            <a:r>
              <a:rPr lang="en-US" dirty="0"/>
              <a:t>Learning Objective 19-9</a:t>
            </a:r>
          </a:p>
        </p:txBody>
      </p:sp>
      <p:sp>
        <p:nvSpPr>
          <p:cNvPr id="2" name="Content Placeholder 1"/>
          <p:cNvSpPr>
            <a:spLocks noGrp="1"/>
          </p:cNvSpPr>
          <p:nvPr>
            <p:ph sz="quarter" idx="10"/>
          </p:nvPr>
        </p:nvSpPr>
        <p:spPr>
          <a:xfrm>
            <a:off x="914400" y="1676400"/>
            <a:ext cx="7315200" cy="752007"/>
          </a:xfrm>
        </p:spPr>
        <p:txBody>
          <a:bodyPr/>
          <a:lstStyle/>
          <a:p>
            <a:pPr marL="0" indent="0">
              <a:spcAft>
                <a:spcPts val="1200"/>
              </a:spcAft>
              <a:buNone/>
              <a:defRPr/>
            </a:pPr>
            <a:r>
              <a:rPr lang="en-US" dirty="0">
                <a:solidFill>
                  <a:srgbClr val="000000"/>
                </a:solidFill>
              </a:rPr>
              <a:t>The correct answer is </a:t>
            </a:r>
            <a:r>
              <a:rPr lang="en-US" i="1" dirty="0">
                <a:solidFill>
                  <a:srgbClr val="000000"/>
                </a:solidFill>
              </a:rPr>
              <a:t>c</a:t>
            </a:r>
            <a:r>
              <a:rPr lang="en-US" dirty="0">
                <a:solidFill>
                  <a:srgbClr val="000000"/>
                </a:solidFill>
              </a:rPr>
              <a:t>:</a:t>
            </a:r>
          </a:p>
        </p:txBody>
      </p:sp>
      <p:graphicFrame>
        <p:nvGraphicFramePr>
          <p:cNvPr id="7" name="Object 6"/>
          <p:cNvGraphicFramePr>
            <a:graphicFrameLocks noChangeAspect="1"/>
          </p:cNvGraphicFramePr>
          <p:nvPr>
            <p:extLst>
              <p:ext uri="{D42A27DB-BD31-4B8C-83A1-F6EECF244321}">
                <p14:modId xmlns:p14="http://schemas.microsoft.com/office/powerpoint/2010/main" val="3477965028"/>
              </p:ext>
            </p:extLst>
          </p:nvPr>
        </p:nvGraphicFramePr>
        <p:xfrm>
          <a:off x="1587500" y="2959100"/>
          <a:ext cx="5956300" cy="914400"/>
        </p:xfrm>
        <a:graphic>
          <a:graphicData uri="http://schemas.openxmlformats.org/presentationml/2006/ole">
            <mc:AlternateContent xmlns:mc="http://schemas.openxmlformats.org/markup-compatibility/2006">
              <mc:Choice xmlns:v="urn:schemas-microsoft-com:vml" Requires="v">
                <p:oleObj spid="_x0000_s14442" name="Equation" r:id="rId4" imgW="2781000" imgH="431640" progId="Equation.3">
                  <p:embed/>
                </p:oleObj>
              </mc:Choice>
              <mc:Fallback>
                <p:oleObj name="Equation" r:id="rId4" imgW="2781000" imgH="431640" progId="Equation.3">
                  <p:embed/>
                  <p:pic>
                    <p:nvPicPr>
                      <p:cNvPr id="0" name="Picture 1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500" y="2959100"/>
                        <a:ext cx="59563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1"/>
          </p:nvPr>
        </p:nvSpPr>
        <p:spPr>
          <a:xfrm>
            <a:off x="689547" y="4488305"/>
            <a:ext cx="8169639" cy="1252928"/>
          </a:xfrm>
        </p:spPr>
        <p:txBody>
          <a:bodyPr/>
          <a:lstStyle/>
          <a:p>
            <a:pPr marL="0" indent="0">
              <a:buNone/>
            </a:pPr>
            <a:r>
              <a:rPr lang="en-US" dirty="0"/>
              <a:t>Even though dividends were </a:t>
            </a:r>
            <a:r>
              <a:rPr lang="en-US" b="1" dirty="0"/>
              <a:t>not</a:t>
            </a:r>
            <a:r>
              <a:rPr lang="en-US" dirty="0"/>
              <a:t> declared, the </a:t>
            </a:r>
            <a:r>
              <a:rPr lang="en-US" b="1" dirty="0"/>
              <a:t>cumulative</a:t>
            </a:r>
            <a:r>
              <a:rPr lang="en-US" dirty="0"/>
              <a:t> preferred stock dividends are subtracted.</a:t>
            </a:r>
          </a:p>
        </p:txBody>
      </p:sp>
    </p:spTree>
    <p:extLst>
      <p:ext uri="{BB962C8B-B14F-4D97-AF65-F5344CB8AC3E}">
        <p14:creationId xmlns:p14="http://schemas.microsoft.com/office/powerpoint/2010/main" val="15883027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5"/>
            <a:ext cx="8589364" cy="1029361"/>
          </a:xfrm>
        </p:spPr>
        <p:txBody>
          <a:bodyPr>
            <a:noAutofit/>
          </a:bodyPr>
          <a:lstStyle/>
          <a:p>
            <a:r>
              <a:rPr lang="en-US" dirty="0"/>
              <a:t>Antidilutive Securities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439056"/>
            <a:ext cx="8304550" cy="4991724"/>
          </a:xfrm>
        </p:spPr>
        <p:txBody>
          <a:bodyPr/>
          <a:lstStyle/>
          <a:p>
            <a:pPr>
              <a:buClr>
                <a:schemeClr val="tx1"/>
              </a:buClr>
            </a:pPr>
            <a:r>
              <a:rPr lang="en-IN" dirty="0"/>
              <a:t>If the effect of the conversion or exercise of potential common shares would be to </a:t>
            </a:r>
            <a:r>
              <a:rPr lang="en-IN" b="1" dirty="0"/>
              <a:t>increase</a:t>
            </a:r>
            <a:r>
              <a:rPr lang="en-IN" dirty="0"/>
              <a:t>, rather than decrease</a:t>
            </a:r>
            <a:endParaRPr lang="en-US" dirty="0"/>
          </a:p>
          <a:p>
            <a:pPr>
              <a:buClr>
                <a:schemeClr val="tx1"/>
              </a:buClr>
            </a:pPr>
            <a:r>
              <a:rPr lang="en-IN" b="1" dirty="0"/>
              <a:t>Ignored</a:t>
            </a:r>
            <a:r>
              <a:rPr lang="en-IN" dirty="0"/>
              <a:t> when calculating both basic and diluted EPS</a:t>
            </a:r>
            <a:endParaRPr lang="en-US" dirty="0"/>
          </a:p>
          <a:p>
            <a:pPr>
              <a:buClr>
                <a:schemeClr val="tx1"/>
              </a:buClr>
              <a:buNone/>
            </a:pPr>
            <a:r>
              <a:rPr lang="en-US" b="1" dirty="0"/>
              <a:t>Example: Options, Warrants, Rights</a:t>
            </a:r>
          </a:p>
        </p:txBody>
      </p:sp>
    </p:spTree>
    <p:extLst>
      <p:ext uri="{BB962C8B-B14F-4D97-AF65-F5344CB8AC3E}">
        <p14:creationId xmlns:p14="http://schemas.microsoft.com/office/powerpoint/2010/main" val="7194143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5"/>
            <a:ext cx="8589364" cy="1029361"/>
          </a:xfrm>
        </p:spPr>
        <p:txBody>
          <a:bodyPr>
            <a:noAutofit/>
          </a:bodyPr>
          <a:lstStyle/>
          <a:p>
            <a:r>
              <a:rPr lang="en-US" dirty="0"/>
              <a:t>Antidilutive Securities (2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439056"/>
            <a:ext cx="8304550" cy="4991724"/>
          </a:xfrm>
        </p:spPr>
        <p:txBody>
          <a:bodyPr/>
          <a:lstStyle/>
          <a:p>
            <a:pPr>
              <a:buClr>
                <a:schemeClr val="tx1"/>
              </a:buClr>
            </a:pPr>
            <a:r>
              <a:rPr lang="en-IN" dirty="0"/>
              <a:t>When the </a:t>
            </a:r>
            <a:r>
              <a:rPr lang="en-IN" b="1" dirty="0"/>
              <a:t>buyback</a:t>
            </a:r>
            <a:r>
              <a:rPr lang="en-IN" dirty="0"/>
              <a:t> (average market) </a:t>
            </a:r>
            <a:r>
              <a:rPr lang="en-IN" b="1" dirty="0"/>
              <a:t>price is higher </a:t>
            </a:r>
            <a:r>
              <a:rPr lang="en-IN" dirty="0"/>
              <a:t>than the exercise price</a:t>
            </a:r>
          </a:p>
          <a:p>
            <a:pPr marL="746125" lvl="1" indent="-288925">
              <a:buFont typeface="Lucida Grande"/>
              <a:buChar char="–"/>
            </a:pPr>
            <a:r>
              <a:rPr lang="en-IN" dirty="0"/>
              <a:t>The number of shares assumed repurchased is fewer than the number of shares assumed sold</a:t>
            </a:r>
          </a:p>
          <a:p>
            <a:pPr marL="746125" lvl="1" indent="-288925">
              <a:buFont typeface="Lucida Grande"/>
              <a:buChar char="–"/>
            </a:pPr>
            <a:r>
              <a:rPr lang="en-IN" dirty="0"/>
              <a:t>Shares are sold at the exercise price and repurchased at the market price </a:t>
            </a:r>
          </a:p>
          <a:p>
            <a:pPr marL="746125" lvl="1" indent="-288925">
              <a:buFont typeface="Lucida Grande"/>
              <a:buChar char="–"/>
            </a:pPr>
            <a:r>
              <a:rPr lang="en-IN" dirty="0"/>
              <a:t>Buying back more shares than were sold</a:t>
            </a:r>
          </a:p>
          <a:p>
            <a:pPr marL="746125" lvl="1" indent="-288925">
              <a:buFont typeface="Lucida Grande"/>
              <a:buChar char="–"/>
            </a:pPr>
            <a:r>
              <a:rPr lang="en-IN" dirty="0"/>
              <a:t>Produces a </a:t>
            </a:r>
            <a:r>
              <a:rPr lang="en-IN" b="1" dirty="0"/>
              <a:t>net decrease in the number of shares </a:t>
            </a:r>
          </a:p>
          <a:p>
            <a:pPr marL="746125" lvl="1" indent="-288925">
              <a:buFont typeface="Lucida Grande"/>
              <a:buChar char="–"/>
            </a:pPr>
            <a:r>
              <a:rPr lang="en-IN" b="1" dirty="0"/>
              <a:t>EPS would increase</a:t>
            </a:r>
            <a:r>
              <a:rPr lang="en-IN" dirty="0"/>
              <a:t>, not decrease</a:t>
            </a:r>
          </a:p>
        </p:txBody>
      </p:sp>
    </p:spTree>
    <p:extLst>
      <p:ext uri="{BB962C8B-B14F-4D97-AF65-F5344CB8AC3E}">
        <p14:creationId xmlns:p14="http://schemas.microsoft.com/office/powerpoint/2010/main" val="40635665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1"/>
            <a:ext cx="8589364" cy="703068"/>
          </a:xfrm>
        </p:spPr>
        <p:txBody>
          <a:bodyPr>
            <a:noAutofit/>
          </a:bodyPr>
          <a:lstStyle/>
          <a:p>
            <a:r>
              <a:rPr lang="en-US" dirty="0" err="1"/>
              <a:t>Antidilutive</a:t>
            </a:r>
            <a:r>
              <a:rPr lang="en-US" dirty="0"/>
              <a:t> Securities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214203"/>
            <a:ext cx="8304550" cy="5216577"/>
          </a:xfrm>
        </p:spPr>
        <p:txBody>
          <a:bodyPr/>
          <a:lstStyle/>
          <a:p>
            <a:pPr marL="0" indent="0">
              <a:buNone/>
            </a:pPr>
            <a:r>
              <a:rPr lang="en-US" sz="2400" b="1" dirty="0"/>
              <a:t>Convertible Securities</a:t>
            </a:r>
          </a:p>
          <a:p>
            <a:r>
              <a:rPr lang="en-IN" sz="2400" dirty="0"/>
              <a:t>Difficult to determine whether the </a:t>
            </a:r>
            <a:r>
              <a:rPr lang="en-US" sz="2400" dirty="0"/>
              <a:t>effect of </a:t>
            </a:r>
            <a:r>
              <a:rPr lang="en-IN" sz="2400" dirty="0"/>
              <a:t>conversion of convertible securities would be dilutive or antidilutive</a:t>
            </a:r>
          </a:p>
          <a:p>
            <a:pPr lvl="1">
              <a:buFont typeface="Lucida Grande"/>
              <a:buChar char="–"/>
            </a:pPr>
            <a:r>
              <a:rPr lang="en-IN" sz="2000" dirty="0"/>
              <a:t>Because the assumed conversion affects both the numerator and the denominator of the EPS fraction</a:t>
            </a:r>
          </a:p>
          <a:p>
            <a:r>
              <a:rPr lang="en-IN" sz="2400" dirty="0"/>
              <a:t>Alternative way to determine whether convertible securities are dilutive and should be included in a diluted </a:t>
            </a:r>
            <a:r>
              <a:rPr lang="en-US" sz="2400" dirty="0"/>
              <a:t>EPS calculation:</a:t>
            </a:r>
          </a:p>
          <a:p>
            <a:r>
              <a:rPr lang="en-IN" sz="2400" b="1" dirty="0"/>
              <a:t>Incremental effect of conversion &gt; Basic EPS</a:t>
            </a:r>
            <a:r>
              <a:rPr lang="en-US" sz="2400" b="1" dirty="0"/>
              <a:t> </a:t>
            </a:r>
            <a:r>
              <a:rPr lang="en-US" sz="2400" b="1" dirty="0">
                <a:sym typeface="Wingdings" pitchFamily="2" charset="2"/>
              </a:rPr>
              <a:t> </a:t>
            </a:r>
            <a:r>
              <a:rPr lang="en-US" sz="2400" b="1" dirty="0"/>
              <a:t>Antidilutive</a:t>
            </a:r>
          </a:p>
          <a:p>
            <a:r>
              <a:rPr lang="en-IN" sz="2400" b="1" dirty="0"/>
              <a:t>Incremental effect of conversion</a:t>
            </a:r>
            <a:r>
              <a:rPr lang="en-US" sz="2400" b="1" dirty="0"/>
              <a:t> &lt; </a:t>
            </a:r>
            <a:r>
              <a:rPr lang="en-IN" sz="2400" b="1" dirty="0"/>
              <a:t>Basic EPS</a:t>
            </a:r>
            <a:r>
              <a:rPr lang="en-US" sz="2400" b="1" dirty="0"/>
              <a:t> </a:t>
            </a:r>
            <a:r>
              <a:rPr lang="en-US" sz="2400" b="1" dirty="0">
                <a:sym typeface="Wingdings" pitchFamily="2" charset="2"/>
              </a:rPr>
              <a:t> </a:t>
            </a:r>
            <a:r>
              <a:rPr lang="en-US" sz="2400" b="1" dirty="0"/>
              <a:t>Dilutive</a:t>
            </a:r>
          </a:p>
        </p:txBody>
      </p:sp>
    </p:spTree>
    <p:extLst>
      <p:ext uri="{BB962C8B-B14F-4D97-AF65-F5344CB8AC3E}">
        <p14:creationId xmlns:p14="http://schemas.microsoft.com/office/powerpoint/2010/main" val="353171321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0"/>
            <a:ext cx="8589364" cy="1001125"/>
          </a:xfrm>
        </p:spPr>
        <p:txBody>
          <a:bodyPr>
            <a:noAutofit/>
          </a:bodyPr>
          <a:lstStyle/>
          <a:p>
            <a:r>
              <a:rPr lang="en-US" dirty="0" err="1"/>
              <a:t>Antidilutive</a:t>
            </a:r>
            <a:r>
              <a:rPr lang="en-US" dirty="0"/>
              <a:t> Securities (4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648918"/>
            <a:ext cx="8304550" cy="4781862"/>
          </a:xfrm>
        </p:spPr>
        <p:txBody>
          <a:bodyPr/>
          <a:lstStyle/>
          <a:p>
            <a:pPr>
              <a:spcAft>
                <a:spcPts val="600"/>
              </a:spcAft>
              <a:buNone/>
            </a:pPr>
            <a:r>
              <a:rPr lang="en-IN" sz="2200" b="1" dirty="0"/>
              <a:t>Order of Entry for Multiple Convertible Securities</a:t>
            </a:r>
          </a:p>
          <a:p>
            <a:pPr>
              <a:spcAft>
                <a:spcPts val="600"/>
              </a:spcAft>
            </a:pPr>
            <a:r>
              <a:rPr lang="en-IN" sz="2200" dirty="0"/>
              <a:t>A convertible security might seem to be dilutive when looked at individually but may be antidilutive when included in combination with other convertible securities</a:t>
            </a:r>
          </a:p>
          <a:p>
            <a:pPr>
              <a:spcAft>
                <a:spcPts val="600"/>
              </a:spcAft>
            </a:pPr>
            <a:r>
              <a:rPr lang="en-IN" sz="2200" dirty="0"/>
              <a:t>The earnings per incremental share is used to determine the sequence of including securities’ effects</a:t>
            </a:r>
          </a:p>
          <a:p>
            <a:pPr>
              <a:spcAft>
                <a:spcPts val="600"/>
              </a:spcAft>
            </a:pPr>
            <a:r>
              <a:rPr lang="en-IN" sz="2200" dirty="0"/>
              <a:t>The securities are </a:t>
            </a:r>
            <a:r>
              <a:rPr lang="en-IN" sz="2200" b="1" dirty="0"/>
              <a:t>included in reverse order, beginning with the lowest incremental effect </a:t>
            </a:r>
            <a:r>
              <a:rPr lang="en-IN" sz="2200" dirty="0"/>
              <a:t>(that is, most dilutive), followed by the next lowest</a:t>
            </a:r>
          </a:p>
        </p:txBody>
      </p:sp>
    </p:spTree>
    <p:extLst>
      <p:ext uri="{BB962C8B-B14F-4D97-AF65-F5344CB8AC3E}">
        <p14:creationId xmlns:p14="http://schemas.microsoft.com/office/powerpoint/2010/main" val="12440496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1"/>
            <a:ext cx="8589364" cy="703068"/>
          </a:xfrm>
        </p:spPr>
        <p:txBody>
          <a:bodyPr>
            <a:noAutofit/>
          </a:bodyPr>
          <a:lstStyle/>
          <a:p>
            <a:r>
              <a:rPr lang="en-US" dirty="0"/>
              <a:t> Antidilutive Warrants (1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244184"/>
            <a:ext cx="8304550" cy="5126636"/>
          </a:xfrm>
        </p:spPr>
        <p:txBody>
          <a:bodyPr/>
          <a:lstStyle/>
          <a:p>
            <a:pPr marL="0" indent="0">
              <a:buNone/>
            </a:pPr>
            <a:r>
              <a:rPr lang="en-IN" sz="2400" dirty="0"/>
              <a:t>Sovran Financial Corporation reported net income of $154 million in 2018 (tax rate 40%). Its </a:t>
            </a:r>
            <a:r>
              <a:rPr lang="en-US" sz="2400" dirty="0"/>
              <a:t>capital structure included:</a:t>
            </a:r>
          </a:p>
          <a:p>
            <a:pPr marL="0" indent="0">
              <a:buNone/>
            </a:pPr>
            <a:r>
              <a:rPr lang="en-IN" sz="2400" b="1" dirty="0"/>
              <a:t>Common Stock</a:t>
            </a:r>
            <a:endParaRPr lang="en-US" sz="2400" b="1" dirty="0"/>
          </a:p>
          <a:p>
            <a:pPr marL="0" indent="0">
              <a:buNone/>
            </a:pPr>
            <a:r>
              <a:rPr lang="en-IN" sz="2400" dirty="0"/>
              <a:t>January 1 60 million common shares were outstanding</a:t>
            </a:r>
            <a:endParaRPr lang="en-US" sz="2400" dirty="0"/>
          </a:p>
          <a:p>
            <a:pPr marL="0" indent="0">
              <a:buNone/>
            </a:pPr>
            <a:r>
              <a:rPr lang="en-IN" sz="2400" dirty="0"/>
              <a:t>March 1 12</a:t>
            </a:r>
            <a:r>
              <a:rPr lang="en-IN" sz="2400" b="1" dirty="0"/>
              <a:t> </a:t>
            </a:r>
            <a:r>
              <a:rPr lang="en-IN" sz="2400" dirty="0"/>
              <a:t>million new shares were sold</a:t>
            </a:r>
            <a:endParaRPr lang="en-US" sz="2400" dirty="0"/>
          </a:p>
          <a:p>
            <a:pPr marL="0" indent="0">
              <a:buNone/>
            </a:pPr>
            <a:r>
              <a:rPr lang="en-IN" sz="2400" dirty="0"/>
              <a:t>June 17 A 10% stock dividend was distributed</a:t>
            </a:r>
            <a:endParaRPr lang="en-US" sz="2400" dirty="0"/>
          </a:p>
          <a:p>
            <a:pPr marL="0" indent="0">
              <a:buNone/>
            </a:pPr>
            <a:r>
              <a:rPr lang="en-IN" sz="2400" dirty="0"/>
              <a:t>October 1 8 million shares were reacquired as treasury stock</a:t>
            </a:r>
            <a:endParaRPr lang="en-US" sz="2400" dirty="0"/>
          </a:p>
          <a:p>
            <a:pPr marL="0" indent="0">
              <a:buNone/>
            </a:pPr>
            <a:r>
              <a:rPr lang="en-US" sz="2400" b="1" dirty="0"/>
              <a:t>Preferred Stock, </a:t>
            </a:r>
            <a:r>
              <a:rPr lang="en-IN" sz="2400" b="1" dirty="0"/>
              <a:t>Convertible into 3 Million Common Shares</a:t>
            </a:r>
            <a:endParaRPr lang="en-US" sz="2400" dirty="0"/>
          </a:p>
        </p:txBody>
      </p:sp>
    </p:spTree>
    <p:extLst>
      <p:ext uri="{BB962C8B-B14F-4D97-AF65-F5344CB8AC3E}">
        <p14:creationId xmlns:p14="http://schemas.microsoft.com/office/powerpoint/2010/main" val="253327788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1"/>
            <a:ext cx="8589364" cy="703068"/>
          </a:xfrm>
        </p:spPr>
        <p:txBody>
          <a:bodyPr>
            <a:noAutofit/>
          </a:bodyPr>
          <a:lstStyle/>
          <a:p>
            <a:r>
              <a:rPr lang="en-US" dirty="0"/>
              <a:t> Antidilutive Warrants (2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214203"/>
            <a:ext cx="8304550" cy="5216577"/>
          </a:xfrm>
        </p:spPr>
        <p:txBody>
          <a:bodyPr/>
          <a:lstStyle/>
          <a:p>
            <a:pPr marL="0" indent="0">
              <a:buNone/>
            </a:pPr>
            <a:r>
              <a:rPr lang="en-US" sz="2000" dirty="0"/>
              <a:t>January 1 – December 31 </a:t>
            </a:r>
            <a:r>
              <a:rPr lang="fr-FR" sz="2000" dirty="0"/>
              <a:t>5 million </a:t>
            </a:r>
            <a:r>
              <a:rPr lang="en-US" sz="2000" dirty="0"/>
              <a:t>shares</a:t>
            </a:r>
            <a:r>
              <a:rPr lang="fr-FR" sz="2000" dirty="0"/>
              <a:t> 8%, $10 par</a:t>
            </a:r>
          </a:p>
          <a:p>
            <a:pPr marL="0" indent="0">
              <a:buNone/>
            </a:pPr>
            <a:r>
              <a:rPr lang="en-US" sz="2000" b="1" dirty="0"/>
              <a:t>Incentive Stock Options</a:t>
            </a:r>
          </a:p>
          <a:p>
            <a:pPr marL="0" indent="0">
              <a:buNone/>
            </a:pPr>
            <a:r>
              <a:rPr lang="en-IN" sz="2000" dirty="0"/>
              <a:t>Executive stock options granted in 2013, exercisable after 2017 for 15 million common shares at an exercise price of $20 per share</a:t>
            </a:r>
            <a:endParaRPr lang="en-US" sz="2000" dirty="0"/>
          </a:p>
          <a:p>
            <a:pPr marL="0" indent="0">
              <a:buNone/>
            </a:pPr>
            <a:r>
              <a:rPr lang="en-US" sz="2000" b="1" dirty="0"/>
              <a:t>Convertible Bonds</a:t>
            </a:r>
          </a:p>
          <a:p>
            <a:pPr marL="0" indent="0">
              <a:buNone/>
            </a:pPr>
            <a:r>
              <a:rPr lang="en-IN" sz="2000" dirty="0"/>
              <a:t>10%, $300 million face amount issued in 2017, convertible into 12 million </a:t>
            </a:r>
            <a:r>
              <a:rPr lang="en-US" sz="2000" dirty="0"/>
              <a:t>common shares</a:t>
            </a:r>
          </a:p>
          <a:p>
            <a:pPr marL="0" indent="0">
              <a:buNone/>
            </a:pPr>
            <a:r>
              <a:rPr lang="en-US" sz="2000" b="1" dirty="0"/>
              <a:t>Stock Warrants</a:t>
            </a:r>
          </a:p>
          <a:p>
            <a:pPr marL="0" indent="0">
              <a:buNone/>
            </a:pPr>
            <a:r>
              <a:rPr lang="en-IN" sz="2000" b="1" dirty="0"/>
              <a:t>Warrants granted in 2017, exercisable for 4 million common shares at an exercise price of $32.50 per share</a:t>
            </a:r>
            <a:endParaRPr lang="en-US" sz="2000" b="1" dirty="0"/>
          </a:p>
          <a:p>
            <a:pPr marL="0" indent="0">
              <a:buNone/>
            </a:pPr>
            <a:r>
              <a:rPr lang="en-US" sz="2000" b="1" dirty="0"/>
              <a:t>Calculations:</a:t>
            </a:r>
          </a:p>
          <a:p>
            <a:pPr marL="0" indent="0">
              <a:buNone/>
            </a:pPr>
            <a:r>
              <a:rPr lang="en-IN" sz="2000" b="1" dirty="0"/>
              <a:t>The calculations of both basic and diluted EPS are unaffected by the warrants because the effect of exercising the warrants would be antidilutive</a:t>
            </a:r>
            <a:endParaRPr lang="en-US" sz="2000" b="1" dirty="0"/>
          </a:p>
        </p:txBody>
      </p:sp>
    </p:spTree>
    <p:extLst>
      <p:ext uri="{BB962C8B-B14F-4D97-AF65-F5344CB8AC3E}">
        <p14:creationId xmlns:p14="http://schemas.microsoft.com/office/powerpoint/2010/main" val="39659444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0"/>
            <a:ext cx="8589364" cy="1001125"/>
          </a:xfrm>
        </p:spPr>
        <p:txBody>
          <a:bodyPr>
            <a:noAutofit/>
          </a:bodyPr>
          <a:lstStyle/>
          <a:p>
            <a:r>
              <a:rPr lang="en-US" dirty="0"/>
              <a:t>Antidilutive Securities—Convertible Securities (1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648918"/>
            <a:ext cx="8304550" cy="4781862"/>
          </a:xfrm>
        </p:spPr>
        <p:txBody>
          <a:bodyPr/>
          <a:lstStyle/>
          <a:p>
            <a:pPr marL="0" indent="0">
              <a:buNone/>
            </a:pPr>
            <a:r>
              <a:rPr lang="en-IN" sz="2400" b="1" dirty="0"/>
              <a:t>Basic EPS = $2.00 </a:t>
            </a:r>
          </a:p>
          <a:p>
            <a:pPr marL="0" indent="0">
              <a:buNone/>
            </a:pPr>
            <a:r>
              <a:rPr lang="en-IN" sz="2400" b="1" dirty="0"/>
              <a:t>Conversion of bonds </a:t>
            </a:r>
            <a:endParaRPr lang="en-US" sz="2400" b="1" dirty="0"/>
          </a:p>
          <a:p>
            <a:pPr marL="0" indent="0">
              <a:buNone/>
            </a:pPr>
            <a:r>
              <a:rPr lang="en-IN" sz="2400" b="1" dirty="0"/>
              <a:t>After-tax interest savings </a:t>
            </a:r>
            <a:r>
              <a:rPr lang="en-IN" sz="2400" dirty="0"/>
              <a:t>$30 − 40% (30)</a:t>
            </a:r>
            <a:endParaRPr lang="en-US" sz="2400" dirty="0"/>
          </a:p>
          <a:p>
            <a:pPr marL="0" indent="0">
              <a:buNone/>
            </a:pPr>
            <a:r>
              <a:rPr lang="en-IN" sz="2400" dirty="0"/>
              <a:t>Dilutive  $1.50 &lt; </a:t>
            </a:r>
            <a:r>
              <a:rPr lang="en-IN" sz="2400" b="1" dirty="0"/>
              <a:t>$2.00</a:t>
            </a:r>
            <a:endParaRPr lang="en-US" sz="2400" dirty="0"/>
          </a:p>
        </p:txBody>
      </p:sp>
      <p:graphicFrame>
        <p:nvGraphicFramePr>
          <p:cNvPr id="3" name="Object 2"/>
          <p:cNvGraphicFramePr>
            <a:graphicFrameLocks noChangeAspect="1"/>
          </p:cNvGraphicFramePr>
          <p:nvPr>
            <p:extLst>
              <p:ext uri="{D42A27DB-BD31-4B8C-83A1-F6EECF244321}">
                <p14:modId xmlns:p14="http://schemas.microsoft.com/office/powerpoint/2010/main" val="3211371472"/>
              </p:ext>
            </p:extLst>
          </p:nvPr>
        </p:nvGraphicFramePr>
        <p:xfrm>
          <a:off x="916690" y="3660959"/>
          <a:ext cx="7942497" cy="873961"/>
        </p:xfrm>
        <a:graphic>
          <a:graphicData uri="http://schemas.openxmlformats.org/presentationml/2006/ole">
            <mc:AlternateContent xmlns:mc="http://schemas.openxmlformats.org/markup-compatibility/2006">
              <mc:Choice xmlns:v="urn:schemas-microsoft-com:vml" Requires="v">
                <p:oleObj spid="_x0000_s15456" name="Equation" r:id="rId4" imgW="4267080" imgH="482400" progId="Equation.3">
                  <p:embed/>
                </p:oleObj>
              </mc:Choice>
              <mc:Fallback>
                <p:oleObj name="Equation" r:id="rId4" imgW="4267080" imgH="482400" progId="Equation.3">
                  <p:embed/>
                  <p:pic>
                    <p:nvPicPr>
                      <p:cNvPr id="0" name="Picture 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6690" y="3660959"/>
                        <a:ext cx="7942497" cy="8739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309291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0"/>
            <a:ext cx="8589364" cy="1001125"/>
          </a:xfrm>
        </p:spPr>
        <p:txBody>
          <a:bodyPr>
            <a:noAutofit/>
          </a:bodyPr>
          <a:lstStyle/>
          <a:p>
            <a:r>
              <a:rPr lang="en-US" dirty="0"/>
              <a:t>Antidilutive Securities—Convertible Securities (2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19-10</a:t>
            </a:r>
          </a:p>
        </p:txBody>
      </p:sp>
      <p:sp>
        <p:nvSpPr>
          <p:cNvPr id="2" name="Content Placeholder 1"/>
          <p:cNvSpPr>
            <a:spLocks noGrp="1"/>
          </p:cNvSpPr>
          <p:nvPr>
            <p:ph sz="quarter" idx="10"/>
          </p:nvPr>
        </p:nvSpPr>
        <p:spPr>
          <a:xfrm>
            <a:off x="689548" y="1648918"/>
            <a:ext cx="8304550" cy="4781862"/>
          </a:xfrm>
        </p:spPr>
        <p:txBody>
          <a:bodyPr/>
          <a:lstStyle/>
          <a:p>
            <a:pPr marL="0" indent="0">
              <a:buNone/>
            </a:pPr>
            <a:r>
              <a:rPr lang="en-US" sz="2400" b="1" dirty="0"/>
              <a:t>Conversion of preferred stock</a:t>
            </a:r>
          </a:p>
          <a:p>
            <a:pPr marL="0" indent="0">
              <a:buNone/>
            </a:pPr>
            <a:r>
              <a:rPr lang="en-US" sz="2400" b="1" dirty="0"/>
              <a:t>Preferred dividends +$4</a:t>
            </a:r>
          </a:p>
          <a:p>
            <a:pPr marL="0" indent="0">
              <a:buNone/>
            </a:pPr>
            <a:r>
              <a:rPr lang="en-US" sz="2400" b="1" dirty="0"/>
              <a:t>Conversion of preferred shares +3</a:t>
            </a:r>
          </a:p>
          <a:p>
            <a:pPr marL="0" indent="0">
              <a:buNone/>
            </a:pPr>
            <a:r>
              <a:rPr lang="en-IN" sz="2400" dirty="0"/>
              <a:t>Dilutive  $1.33 &lt; </a:t>
            </a:r>
            <a:r>
              <a:rPr lang="en-IN" sz="2400" b="1" dirty="0"/>
              <a:t>$2.00</a:t>
            </a:r>
            <a:endParaRPr lang="en-US" sz="24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407804281"/>
              </p:ext>
            </p:extLst>
          </p:nvPr>
        </p:nvGraphicFramePr>
        <p:xfrm>
          <a:off x="2874963" y="3952875"/>
          <a:ext cx="3484562" cy="871538"/>
        </p:xfrm>
        <a:graphic>
          <a:graphicData uri="http://schemas.openxmlformats.org/presentationml/2006/ole">
            <mc:AlternateContent xmlns:mc="http://schemas.openxmlformats.org/markup-compatibility/2006">
              <mc:Choice xmlns:v="urn:schemas-microsoft-com:vml" Requires="v">
                <p:oleObj spid="_x0000_s16480" name="Equation" r:id="rId4" imgW="1625400" imgH="406080" progId="Equation.3">
                  <p:embed/>
                </p:oleObj>
              </mc:Choice>
              <mc:Fallback>
                <p:oleObj name="Equation" r:id="rId4" imgW="1625400" imgH="406080" progId="Equation.3">
                  <p:embed/>
                  <p:pic>
                    <p:nvPicPr>
                      <p:cNvPr id="0" name="Picture 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963" y="3952875"/>
                        <a:ext cx="3484562" cy="871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191318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82900"/>
            <a:ext cx="8589364" cy="1510792"/>
          </a:xfrm>
        </p:spPr>
        <p:txBody>
          <a:bodyPr>
            <a:noAutofit/>
          </a:bodyPr>
          <a:lstStyle/>
          <a:p>
            <a:r>
              <a:rPr lang="en-IN" dirty="0"/>
              <a:t>Additional EPS Issues—Components of the “Proceeds” in the Treasury </a:t>
            </a:r>
            <a:r>
              <a:rPr lang="en-US" dirty="0"/>
              <a:t>Stock Method</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19-11</a:t>
            </a:r>
          </a:p>
        </p:txBody>
      </p:sp>
      <p:sp>
        <p:nvSpPr>
          <p:cNvPr id="2" name="Content Placeholder 1"/>
          <p:cNvSpPr>
            <a:spLocks noGrp="1"/>
          </p:cNvSpPr>
          <p:nvPr>
            <p:ph sz="quarter" idx="10"/>
          </p:nvPr>
        </p:nvSpPr>
        <p:spPr>
          <a:xfrm>
            <a:off x="689548" y="2038662"/>
            <a:ext cx="8304550" cy="4392118"/>
          </a:xfrm>
        </p:spPr>
        <p:txBody>
          <a:bodyPr/>
          <a:lstStyle/>
          <a:p>
            <a:r>
              <a:rPr lang="en-US" sz="2400" dirty="0"/>
              <a:t>The amount, if any, received from the hypothetical exercise </a:t>
            </a:r>
            <a:r>
              <a:rPr lang="en-IN" sz="2400" dirty="0"/>
              <a:t>of options or vesting of </a:t>
            </a:r>
            <a:r>
              <a:rPr lang="en-US" sz="2400" dirty="0"/>
              <a:t>restricted stock (usually zero)</a:t>
            </a:r>
          </a:p>
          <a:p>
            <a:r>
              <a:rPr lang="en-IN" sz="2400" dirty="0"/>
              <a:t>The </a:t>
            </a:r>
            <a:r>
              <a:rPr lang="en-IN" sz="2400" b="1" dirty="0"/>
              <a:t>total compensation from the award that’s </a:t>
            </a:r>
            <a:r>
              <a:rPr lang="en-US" sz="2400" b="1" dirty="0"/>
              <a:t>not yet expensed</a:t>
            </a:r>
          </a:p>
          <a:p>
            <a:pPr lvl="1">
              <a:buFont typeface="Lucida Grande"/>
              <a:buChar char="–"/>
            </a:pPr>
            <a:r>
              <a:rPr lang="en-US" sz="2200" b="1" i="1" dirty="0"/>
              <a:t>Example</a:t>
            </a:r>
            <a:r>
              <a:rPr lang="en-US" sz="2200" dirty="0"/>
              <a:t>: If the options are fully vested, all the compensation would have been expensed and </a:t>
            </a:r>
            <a:r>
              <a:rPr lang="en-IN" sz="2200" dirty="0"/>
              <a:t>this second component of the proceeds would be zero</a:t>
            </a:r>
            <a:r>
              <a:rPr lang="en-US" sz="2200" dirty="0"/>
              <a:t>; if half vested, </a:t>
            </a:r>
            <a:r>
              <a:rPr lang="en-IN" sz="2200" dirty="0"/>
              <a:t>half the compensation would have been </a:t>
            </a:r>
            <a:r>
              <a:rPr lang="en-US" sz="2200" dirty="0"/>
              <a:t>expensed</a:t>
            </a:r>
            <a:r>
              <a:rPr lang="en-IN" sz="2200" dirty="0"/>
              <a:t> and the remaining half </a:t>
            </a:r>
            <a:r>
              <a:rPr lang="en-US" sz="2200" dirty="0"/>
              <a:t>would be added to the proceeds</a:t>
            </a:r>
          </a:p>
        </p:txBody>
      </p:sp>
    </p:spTree>
    <p:extLst>
      <p:ext uri="{BB962C8B-B14F-4D97-AF65-F5344CB8AC3E}">
        <p14:creationId xmlns:p14="http://schemas.microsoft.com/office/powerpoint/2010/main" val="1259738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9482" y="379924"/>
            <a:ext cx="7273636" cy="1338773"/>
          </a:xfrm>
        </p:spPr>
        <p:txBody>
          <a:bodyPr>
            <a:noAutofit/>
          </a:bodyPr>
          <a:lstStyle/>
          <a:p>
            <a:r>
              <a:rPr lang="en-US" dirty="0"/>
              <a:t>Restricted Stock Units (RSUs) (2 of 3)</a:t>
            </a:r>
          </a:p>
        </p:txBody>
      </p:sp>
      <p:sp>
        <p:nvSpPr>
          <p:cNvPr id="9" name="Text Placeholder 8"/>
          <p:cNvSpPr>
            <a:spLocks noGrp="1"/>
          </p:cNvSpPr>
          <p:nvPr>
            <p:ph type="body" sz="quarter" idx="13"/>
          </p:nvPr>
        </p:nvSpPr>
        <p:spPr/>
        <p:txBody>
          <a:bodyPr/>
          <a:lstStyle/>
          <a:p>
            <a:pPr marL="0" indent="0">
              <a:buNone/>
            </a:pPr>
            <a:r>
              <a:rPr lang="en-US" dirty="0"/>
              <a:t>Learning Objective 19-1</a:t>
            </a:r>
          </a:p>
        </p:txBody>
      </p:sp>
      <p:graphicFrame>
        <p:nvGraphicFramePr>
          <p:cNvPr id="10" name="Table 9"/>
          <p:cNvGraphicFramePr>
            <a:graphicFrameLocks noGrp="1"/>
          </p:cNvGraphicFramePr>
          <p:nvPr>
            <p:extLst>
              <p:ext uri="{D42A27DB-BD31-4B8C-83A1-F6EECF244321}">
                <p14:modId xmlns:p14="http://schemas.microsoft.com/office/powerpoint/2010/main" val="1370265718"/>
              </p:ext>
            </p:extLst>
          </p:nvPr>
        </p:nvGraphicFramePr>
        <p:xfrm>
          <a:off x="1538990" y="2701143"/>
          <a:ext cx="6096000" cy="111252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dirty="0">
                          <a:latin typeface="Verdana" pitchFamily="34" charset="0"/>
                          <a:ea typeface="Verdana" pitchFamily="34" charset="0"/>
                          <a:cs typeface="Verdana" pitchFamily="34" charset="0"/>
                        </a:rPr>
                        <a:t>$12</a:t>
                      </a:r>
                      <a:endParaRPr lang="en-US" dirty="0">
                        <a:solidFill>
                          <a:schemeClr val="tx1"/>
                        </a:solidFill>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Fair value per share</a:t>
                      </a:r>
                      <a:endParaRPr lang="en-US"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r>
                        <a:rPr lang="en-US" sz="1800" dirty="0">
                          <a:latin typeface="Verdana" pitchFamily="34" charset="0"/>
                          <a:ea typeface="Verdana" pitchFamily="34" charset="0"/>
                          <a:cs typeface="Verdana" pitchFamily="34" charset="0"/>
                        </a:rPr>
                        <a:t>×   5 million</a:t>
                      </a:r>
                      <a:endParaRPr lang="en-US" dirty="0">
                        <a:solidFill>
                          <a:schemeClr val="tx1"/>
                        </a:solidFill>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Shares awarded</a:t>
                      </a:r>
                      <a:endParaRPr lang="en-US"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0840">
                <a:tc>
                  <a:txBody>
                    <a:bodyPr/>
                    <a:lstStyle/>
                    <a:p>
                      <a:r>
                        <a:rPr lang="en-US" sz="1800" b="1" dirty="0">
                          <a:latin typeface="Verdana" pitchFamily="34" charset="0"/>
                          <a:ea typeface="Verdana" pitchFamily="34" charset="0"/>
                          <a:cs typeface="Verdana" pitchFamily="34" charset="0"/>
                        </a:rPr>
                        <a:t>= $60 million</a:t>
                      </a:r>
                      <a:endParaRPr lang="en-US" b="1" dirty="0">
                        <a:solidFill>
                          <a:schemeClr val="tx1"/>
                        </a:solidFill>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Total compensation</a:t>
                      </a:r>
                      <a:endParaRPr lang="en-US"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
        <p:nvSpPr>
          <p:cNvPr id="3" name="Content Placeholder 2"/>
          <p:cNvSpPr>
            <a:spLocks noGrp="1"/>
          </p:cNvSpPr>
          <p:nvPr>
            <p:ph sz="quarter" idx="10"/>
          </p:nvPr>
        </p:nvSpPr>
        <p:spPr>
          <a:xfrm>
            <a:off x="689547" y="4481376"/>
            <a:ext cx="8229600" cy="1785192"/>
          </a:xfrm>
        </p:spPr>
        <p:txBody>
          <a:bodyPr/>
          <a:lstStyle/>
          <a:p>
            <a:r>
              <a:rPr lang="en-IN" dirty="0"/>
              <a:t>Allocation to </a:t>
            </a:r>
            <a:r>
              <a:rPr lang="en-US" dirty="0"/>
              <a:t>compensation </a:t>
            </a:r>
            <a:r>
              <a:rPr lang="en-IN" dirty="0"/>
              <a:t>expense over the four-year service (vesting) </a:t>
            </a:r>
            <a:r>
              <a:rPr lang="en-US" dirty="0"/>
              <a:t>period: 2018–2021.</a:t>
            </a:r>
          </a:p>
          <a:p>
            <a:r>
              <a:rPr lang="en-US" b="1" dirty="0"/>
              <a:t>$60 million </a:t>
            </a:r>
            <a:r>
              <a:rPr lang="en-US" dirty="0"/>
              <a:t>÷ 4 years = $15 million per year</a:t>
            </a:r>
          </a:p>
        </p:txBody>
      </p:sp>
    </p:spTree>
    <p:extLst>
      <p:ext uri="{BB962C8B-B14F-4D97-AF65-F5344CB8AC3E}">
        <p14:creationId xmlns:p14="http://schemas.microsoft.com/office/powerpoint/2010/main" val="24658282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541129"/>
            <a:ext cx="8589364" cy="704795"/>
          </a:xfrm>
        </p:spPr>
        <p:txBody>
          <a:bodyPr>
            <a:noAutofit/>
          </a:bodyPr>
          <a:lstStyle/>
          <a:p>
            <a:r>
              <a:rPr lang="en-US" dirty="0"/>
              <a:t>Additional EPS Issues (1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19-11</a:t>
            </a:r>
          </a:p>
        </p:txBody>
      </p:sp>
      <p:sp>
        <p:nvSpPr>
          <p:cNvPr id="2" name="Content Placeholder 1"/>
          <p:cNvSpPr>
            <a:spLocks noGrp="1"/>
          </p:cNvSpPr>
          <p:nvPr>
            <p:ph sz="quarter" idx="10"/>
          </p:nvPr>
        </p:nvSpPr>
        <p:spPr>
          <a:xfrm>
            <a:off x="689548" y="1349115"/>
            <a:ext cx="8304550" cy="5081665"/>
          </a:xfrm>
        </p:spPr>
        <p:txBody>
          <a:bodyPr/>
          <a:lstStyle/>
          <a:p>
            <a:pPr marL="0" indent="0">
              <a:buNone/>
            </a:pPr>
            <a:r>
              <a:rPr lang="en-IN" b="1" dirty="0"/>
              <a:t>Restricted Stock Awards and Units (RSUs) in EPS Calculations</a:t>
            </a:r>
          </a:p>
          <a:p>
            <a:r>
              <a:rPr lang="en-US" dirty="0"/>
              <a:t>Replacing stock </a:t>
            </a:r>
            <a:r>
              <a:rPr lang="en-IN" dirty="0"/>
              <a:t>options as the share-based compensation plan of choice</a:t>
            </a:r>
            <a:endParaRPr lang="en-IN" b="1" dirty="0"/>
          </a:p>
          <a:p>
            <a:r>
              <a:rPr lang="en-US" dirty="0"/>
              <a:t>Represents </a:t>
            </a:r>
            <a:r>
              <a:rPr lang="en-IN" dirty="0"/>
              <a:t>potential common shares; their dilutive effect is included in diluted EPS</a:t>
            </a:r>
          </a:p>
          <a:p>
            <a:r>
              <a:rPr lang="en-IN" dirty="0"/>
              <a:t>The shares are added to the denominator and then reduced by the number of shares that can be bought back with the “proceeds” at the average market price of the company’s stock during the year</a:t>
            </a:r>
          </a:p>
        </p:txBody>
      </p:sp>
    </p:spTree>
    <p:extLst>
      <p:ext uri="{BB962C8B-B14F-4D97-AF65-F5344CB8AC3E}">
        <p14:creationId xmlns:p14="http://schemas.microsoft.com/office/powerpoint/2010/main" val="173806989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541129"/>
            <a:ext cx="8589364" cy="704795"/>
          </a:xfrm>
        </p:spPr>
        <p:txBody>
          <a:bodyPr>
            <a:noAutofit/>
          </a:bodyPr>
          <a:lstStyle/>
          <a:p>
            <a:r>
              <a:rPr lang="en-US" dirty="0"/>
              <a:t>Additional EPS Issues (2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19-11</a:t>
            </a:r>
          </a:p>
        </p:txBody>
      </p:sp>
      <p:sp>
        <p:nvSpPr>
          <p:cNvPr id="2" name="Content Placeholder 1"/>
          <p:cNvSpPr>
            <a:spLocks noGrp="1"/>
          </p:cNvSpPr>
          <p:nvPr>
            <p:ph sz="quarter" idx="10"/>
          </p:nvPr>
        </p:nvSpPr>
        <p:spPr>
          <a:xfrm>
            <a:off x="689548" y="1349115"/>
            <a:ext cx="8304550" cy="5081665"/>
          </a:xfrm>
        </p:spPr>
        <p:txBody>
          <a:bodyPr/>
          <a:lstStyle/>
          <a:p>
            <a:pPr marL="0" indent="0">
              <a:buNone/>
            </a:pPr>
            <a:r>
              <a:rPr lang="en-IN" sz="2400" b="1" dirty="0"/>
              <a:t>Restricted Stock Awards and Units (RSUs) in EPS Calculations</a:t>
            </a:r>
          </a:p>
          <a:p>
            <a:r>
              <a:rPr lang="en-IN" sz="2400" dirty="0"/>
              <a:t>The first component of the proceeds:</a:t>
            </a:r>
          </a:p>
          <a:p>
            <a:pPr marL="742950" lvl="1" indent="-285750">
              <a:buFont typeface="Lucida Grande"/>
              <a:buChar char="–"/>
            </a:pPr>
            <a:r>
              <a:rPr lang="en-IN" sz="2200" dirty="0"/>
              <a:t>Usually is absent because employees don’t pay </a:t>
            </a:r>
            <a:r>
              <a:rPr lang="en-US" sz="2200" dirty="0"/>
              <a:t>to acquire their shares</a:t>
            </a:r>
          </a:p>
          <a:p>
            <a:pPr marL="742950" lvl="1" indent="-285750">
              <a:buFont typeface="Lucida Grande"/>
              <a:buChar char="–"/>
            </a:pPr>
            <a:r>
              <a:rPr lang="en-IN" sz="2200" i="1" dirty="0"/>
              <a:t>Unvested </a:t>
            </a:r>
            <a:r>
              <a:rPr lang="en-IN" sz="2200" dirty="0"/>
              <a:t>restricted stock award shares and RSU shares are included in hypothetical </a:t>
            </a:r>
            <a:r>
              <a:rPr lang="en-US" sz="2200" dirty="0"/>
              <a:t>EPS calculations</a:t>
            </a:r>
          </a:p>
          <a:p>
            <a:pPr marL="742950" lvl="1" indent="-285750">
              <a:buFont typeface="Lucida Grande"/>
              <a:buChar char="–"/>
            </a:pPr>
            <a:r>
              <a:rPr lang="en-IN" sz="2200" dirty="0"/>
              <a:t>Fully vested shares are distributed and thus outstanding</a:t>
            </a:r>
          </a:p>
          <a:p>
            <a:r>
              <a:rPr lang="en-IN" sz="2400" dirty="0"/>
              <a:t>The second component of the proceeds:</a:t>
            </a:r>
          </a:p>
          <a:p>
            <a:pPr marL="742950" lvl="1" indent="-285750">
              <a:buFont typeface="Lucida Grande"/>
              <a:buChar char="–"/>
            </a:pPr>
            <a:r>
              <a:rPr lang="en-IN" sz="2200" dirty="0"/>
              <a:t>The proceeds for the EPS calculation include the total compensation from the unvested restricted stock that’s not yet expensed</a:t>
            </a:r>
          </a:p>
        </p:txBody>
      </p:sp>
    </p:spTree>
    <p:extLst>
      <p:ext uri="{BB962C8B-B14F-4D97-AF65-F5344CB8AC3E}">
        <p14:creationId xmlns:p14="http://schemas.microsoft.com/office/powerpoint/2010/main" val="29511113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541129"/>
            <a:ext cx="8589364" cy="704795"/>
          </a:xfrm>
        </p:spPr>
        <p:txBody>
          <a:bodyPr>
            <a:noAutofit/>
          </a:bodyPr>
          <a:lstStyle/>
          <a:p>
            <a:r>
              <a:rPr lang="en-US" dirty="0"/>
              <a:t>Additional EPS Issues (3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19-11</a:t>
            </a:r>
          </a:p>
        </p:txBody>
      </p:sp>
      <p:sp>
        <p:nvSpPr>
          <p:cNvPr id="2" name="Content Placeholder 1"/>
          <p:cNvSpPr>
            <a:spLocks noGrp="1"/>
          </p:cNvSpPr>
          <p:nvPr>
            <p:ph sz="quarter" idx="10"/>
          </p:nvPr>
        </p:nvSpPr>
        <p:spPr>
          <a:xfrm>
            <a:off x="689548" y="1349115"/>
            <a:ext cx="8304550" cy="5081665"/>
          </a:xfrm>
        </p:spPr>
        <p:txBody>
          <a:bodyPr/>
          <a:lstStyle/>
          <a:p>
            <a:pPr marL="0" indent="0">
              <a:buNone/>
            </a:pPr>
            <a:r>
              <a:rPr lang="en-IN" b="1" dirty="0"/>
              <a:t>Restricted Stock Awards and Units (RSUs) in EPS Calculations</a:t>
            </a:r>
          </a:p>
          <a:p>
            <a:pPr marL="0" indent="0">
              <a:buNone/>
            </a:pPr>
            <a:r>
              <a:rPr lang="en-IN" b="1" dirty="0"/>
              <a:t>Example:</a:t>
            </a:r>
          </a:p>
          <a:p>
            <a:pPr marL="0" indent="0">
              <a:buNone/>
            </a:pPr>
            <a:r>
              <a:rPr lang="en-IN" dirty="0"/>
              <a:t>Under its restricted stock unit (RSU) plan, Universal Communications grants RSUs representing five million of its $1 par common shares to certain key executives at January 1, 2018. The shares are subject to forfeiture if employment is terminated within four years. Shares have a current market price of $12 per share.</a:t>
            </a:r>
            <a:endParaRPr lang="en-US" dirty="0"/>
          </a:p>
        </p:txBody>
      </p:sp>
    </p:spTree>
    <p:extLst>
      <p:ext uri="{BB962C8B-B14F-4D97-AF65-F5344CB8AC3E}">
        <p14:creationId xmlns:p14="http://schemas.microsoft.com/office/powerpoint/2010/main" val="24511493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Additional EPS Issues (4 of 5)</a:t>
            </a:r>
          </a:p>
        </p:txBody>
      </p:sp>
      <p:sp>
        <p:nvSpPr>
          <p:cNvPr id="7" name="Text Placeholder 6"/>
          <p:cNvSpPr>
            <a:spLocks noGrp="1"/>
          </p:cNvSpPr>
          <p:nvPr>
            <p:ph type="body" sz="quarter" idx="13"/>
          </p:nvPr>
        </p:nvSpPr>
        <p:spPr/>
        <p:txBody>
          <a:bodyPr/>
          <a:lstStyle/>
          <a:p>
            <a:pPr marL="0" indent="0">
              <a:buNone/>
            </a:pPr>
            <a:r>
              <a:rPr lang="en-US" dirty="0"/>
              <a:t>Learning Objective 19-11</a:t>
            </a:r>
          </a:p>
        </p:txBody>
      </p:sp>
      <p:sp>
        <p:nvSpPr>
          <p:cNvPr id="4" name="Content Placeholder 3"/>
          <p:cNvSpPr>
            <a:spLocks noGrp="1"/>
          </p:cNvSpPr>
          <p:nvPr>
            <p:ph sz="quarter" idx="10"/>
          </p:nvPr>
        </p:nvSpPr>
        <p:spPr>
          <a:xfrm>
            <a:off x="914399" y="1376600"/>
            <a:ext cx="7659975" cy="632085"/>
          </a:xfrm>
        </p:spPr>
        <p:txBody>
          <a:bodyPr/>
          <a:lstStyle/>
          <a:p>
            <a:pPr marL="0" indent="0">
              <a:buNone/>
            </a:pPr>
            <a:r>
              <a:rPr lang="en-IN" sz="2400" b="1" dirty="0"/>
              <a:t>Diluted EPS at the end of 2018 (first year)</a:t>
            </a:r>
            <a:endParaRPr lang="en-US" sz="2400" b="1" dirty="0"/>
          </a:p>
        </p:txBody>
      </p:sp>
      <p:graphicFrame>
        <p:nvGraphicFramePr>
          <p:cNvPr id="8" name="Object 7"/>
          <p:cNvGraphicFramePr>
            <a:graphicFrameLocks noChangeAspect="1"/>
          </p:cNvGraphicFramePr>
          <p:nvPr>
            <p:extLst>
              <p:ext uri="{D42A27DB-BD31-4B8C-83A1-F6EECF244321}">
                <p14:modId xmlns:p14="http://schemas.microsoft.com/office/powerpoint/2010/main" val="2327186525"/>
              </p:ext>
            </p:extLst>
          </p:nvPr>
        </p:nvGraphicFramePr>
        <p:xfrm>
          <a:off x="1767549" y="2018922"/>
          <a:ext cx="5518963" cy="841457"/>
        </p:xfrm>
        <a:graphic>
          <a:graphicData uri="http://schemas.openxmlformats.org/presentationml/2006/ole">
            <mc:AlternateContent xmlns:mc="http://schemas.openxmlformats.org/markup-compatibility/2006">
              <mc:Choice xmlns:v="urn:schemas-microsoft-com:vml" Requires="v">
                <p:oleObj spid="_x0000_s17495" name="Equation" r:id="rId3" imgW="2831760" imgH="431640" progId="Equation.3">
                  <p:embed/>
                </p:oleObj>
              </mc:Choice>
              <mc:Fallback>
                <p:oleObj name="Equation" r:id="rId3" imgW="2831760" imgH="431640" progId="Equation.3">
                  <p:embed/>
                  <p:pic>
                    <p:nvPicPr>
                      <p:cNvPr id="0" name="Picture 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7549" y="2018922"/>
                        <a:ext cx="5518963" cy="8414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4"/>
          <p:cNvSpPr>
            <a:spLocks noGrp="1"/>
          </p:cNvSpPr>
          <p:nvPr>
            <p:ph sz="quarter" idx="11"/>
          </p:nvPr>
        </p:nvSpPr>
        <p:spPr>
          <a:xfrm>
            <a:off x="614597" y="3124199"/>
            <a:ext cx="8304551" cy="3396522"/>
          </a:xfrm>
        </p:spPr>
        <p:txBody>
          <a:bodyPr/>
          <a:lstStyle/>
          <a:p>
            <a:pPr marL="0" indent="0">
              <a:buNone/>
            </a:pPr>
            <a:r>
              <a:rPr lang="en-IN" sz="2400" dirty="0"/>
              <a:t>5 million × $12 = $60 million ÷ 4 years = $15 million each for 4 years</a:t>
            </a:r>
          </a:p>
          <a:p>
            <a:pPr marL="0" indent="0">
              <a:buNone/>
            </a:pPr>
            <a:r>
              <a:rPr lang="en-IN" sz="2400" b="1" dirty="0"/>
              <a:t>2016 </a:t>
            </a:r>
          </a:p>
          <a:p>
            <a:pPr marL="0" indent="0">
              <a:buNone/>
            </a:pPr>
            <a:r>
              <a:rPr lang="en-IN" sz="2400" b="1" dirty="0"/>
              <a:t>$60 million − 15 million = $45 million</a:t>
            </a:r>
          </a:p>
          <a:p>
            <a:pPr marL="0" indent="0">
              <a:buNone/>
            </a:pPr>
            <a:r>
              <a:rPr lang="en-IN" sz="2400" dirty="0"/>
              <a:t>*Assumed purchase of treasury</a:t>
            </a:r>
          </a:p>
          <a:p>
            <a:pPr marL="0" indent="0">
              <a:buNone/>
            </a:pPr>
            <a:r>
              <a:rPr lang="en-IN" sz="2400" dirty="0"/>
              <a:t>$45 million</a:t>
            </a:r>
          </a:p>
          <a:p>
            <a:pPr marL="0" indent="0">
              <a:buNone/>
            </a:pPr>
            <a:r>
              <a:rPr lang="en-IN" sz="2400" u="sng" dirty="0"/>
              <a:t>÷ $12 </a:t>
            </a:r>
            <a:r>
              <a:rPr lang="en-IN" sz="2400" dirty="0"/>
              <a:t>average market price</a:t>
            </a:r>
          </a:p>
          <a:p>
            <a:pPr marL="0" indent="0">
              <a:buNone/>
            </a:pPr>
            <a:r>
              <a:rPr lang="en-IN" sz="2400" dirty="0"/>
              <a:t>3.75 million shares</a:t>
            </a:r>
          </a:p>
        </p:txBody>
      </p:sp>
    </p:spTree>
    <p:extLst>
      <p:ext uri="{BB962C8B-B14F-4D97-AF65-F5344CB8AC3E}">
        <p14:creationId xmlns:p14="http://schemas.microsoft.com/office/powerpoint/2010/main" val="102293930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Additional EPS Issues (5 of 5)</a:t>
            </a:r>
          </a:p>
        </p:txBody>
      </p:sp>
      <p:sp>
        <p:nvSpPr>
          <p:cNvPr id="7" name="Text Placeholder 6"/>
          <p:cNvSpPr>
            <a:spLocks noGrp="1"/>
          </p:cNvSpPr>
          <p:nvPr>
            <p:ph type="body" sz="quarter" idx="13"/>
          </p:nvPr>
        </p:nvSpPr>
        <p:spPr/>
        <p:txBody>
          <a:bodyPr/>
          <a:lstStyle/>
          <a:p>
            <a:pPr marL="0" indent="0">
              <a:buNone/>
            </a:pPr>
            <a:r>
              <a:rPr lang="en-US" dirty="0"/>
              <a:t>Learning Objective 19-11</a:t>
            </a:r>
          </a:p>
        </p:txBody>
      </p:sp>
      <p:sp>
        <p:nvSpPr>
          <p:cNvPr id="4" name="Content Placeholder 3"/>
          <p:cNvSpPr>
            <a:spLocks noGrp="1"/>
          </p:cNvSpPr>
          <p:nvPr>
            <p:ph sz="quarter" idx="10"/>
          </p:nvPr>
        </p:nvSpPr>
        <p:spPr>
          <a:xfrm>
            <a:off x="704538" y="1376600"/>
            <a:ext cx="8139659" cy="527151"/>
          </a:xfrm>
        </p:spPr>
        <p:txBody>
          <a:bodyPr/>
          <a:lstStyle/>
          <a:p>
            <a:pPr marL="0" indent="0">
              <a:buNone/>
            </a:pPr>
            <a:r>
              <a:rPr lang="en-IN" sz="2400" b="1" dirty="0"/>
              <a:t>Diluted EPS at the end of 2019 (Second year)</a:t>
            </a:r>
            <a:endParaRPr lang="en-US" sz="2400" b="1" dirty="0"/>
          </a:p>
        </p:txBody>
      </p:sp>
      <p:graphicFrame>
        <p:nvGraphicFramePr>
          <p:cNvPr id="8" name="Object 7"/>
          <p:cNvGraphicFramePr>
            <a:graphicFrameLocks noChangeAspect="1"/>
          </p:cNvGraphicFramePr>
          <p:nvPr>
            <p:extLst>
              <p:ext uri="{D42A27DB-BD31-4B8C-83A1-F6EECF244321}">
                <p14:modId xmlns:p14="http://schemas.microsoft.com/office/powerpoint/2010/main" val="1510573414"/>
              </p:ext>
            </p:extLst>
          </p:nvPr>
        </p:nvGraphicFramePr>
        <p:xfrm>
          <a:off x="1952625" y="2019300"/>
          <a:ext cx="5148263" cy="841375"/>
        </p:xfrm>
        <a:graphic>
          <a:graphicData uri="http://schemas.openxmlformats.org/presentationml/2006/ole">
            <mc:AlternateContent xmlns:mc="http://schemas.openxmlformats.org/markup-compatibility/2006">
              <mc:Choice xmlns:v="urn:schemas-microsoft-com:vml" Requires="v">
                <p:oleObj spid="_x0000_s18518" name="Equation" r:id="rId4" imgW="2641320" imgH="431640" progId="Equation.3">
                  <p:embed/>
                </p:oleObj>
              </mc:Choice>
              <mc:Fallback>
                <p:oleObj name="Equation" r:id="rId4" imgW="2641320" imgH="431640" progId="Equation.3">
                  <p:embed/>
                  <p:pic>
                    <p:nvPicPr>
                      <p:cNvPr id="0" name="Picture 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2625" y="2019300"/>
                        <a:ext cx="5148263"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4"/>
          <p:cNvSpPr>
            <a:spLocks noGrp="1"/>
          </p:cNvSpPr>
          <p:nvPr>
            <p:ph sz="quarter" idx="11"/>
          </p:nvPr>
        </p:nvSpPr>
        <p:spPr>
          <a:xfrm>
            <a:off x="614597" y="3124199"/>
            <a:ext cx="8304551" cy="3396522"/>
          </a:xfrm>
        </p:spPr>
        <p:txBody>
          <a:bodyPr/>
          <a:lstStyle/>
          <a:p>
            <a:pPr marL="0" indent="0">
              <a:buNone/>
            </a:pPr>
            <a:r>
              <a:rPr lang="en-IN" sz="2400" dirty="0"/>
              <a:t>5 million × $12 = $60 million ÷ 4 years = $15 million each for 4 years</a:t>
            </a:r>
          </a:p>
          <a:p>
            <a:pPr marL="0" indent="0">
              <a:buNone/>
            </a:pPr>
            <a:r>
              <a:rPr lang="en-IN" sz="2400" b="1" dirty="0"/>
              <a:t>2019 </a:t>
            </a:r>
          </a:p>
          <a:p>
            <a:pPr marL="0" indent="0">
              <a:buNone/>
            </a:pPr>
            <a:r>
              <a:rPr lang="en-IN" sz="2400" b="1" dirty="0"/>
              <a:t>$60 million − 15 million </a:t>
            </a:r>
            <a:r>
              <a:rPr lang="en-IN" sz="2400" dirty="0"/>
              <a:t>× </a:t>
            </a:r>
            <a:r>
              <a:rPr lang="en-IN" sz="2400" b="1" dirty="0"/>
              <a:t>= $30 million</a:t>
            </a:r>
          </a:p>
          <a:p>
            <a:pPr marL="0" indent="0">
              <a:buNone/>
            </a:pPr>
            <a:r>
              <a:rPr lang="en-IN" sz="2400" dirty="0"/>
              <a:t>*Assumed purchase of treasury</a:t>
            </a:r>
          </a:p>
          <a:p>
            <a:pPr marL="0" indent="0">
              <a:buNone/>
            </a:pPr>
            <a:r>
              <a:rPr lang="en-IN" sz="2400" dirty="0"/>
              <a:t>$30 million</a:t>
            </a:r>
          </a:p>
          <a:p>
            <a:pPr marL="0" indent="0">
              <a:buNone/>
            </a:pPr>
            <a:r>
              <a:rPr lang="en-IN" sz="2400" u="sng" dirty="0"/>
              <a:t>÷ $12 </a:t>
            </a:r>
            <a:r>
              <a:rPr lang="en-IN" sz="2400" dirty="0"/>
              <a:t>average market price</a:t>
            </a:r>
          </a:p>
          <a:p>
            <a:pPr marL="0" indent="0">
              <a:buNone/>
            </a:pPr>
            <a:r>
              <a:rPr lang="en-IN" sz="2400" dirty="0"/>
              <a:t>2.5 million shares</a:t>
            </a:r>
          </a:p>
        </p:txBody>
      </p:sp>
    </p:spTree>
    <p:extLst>
      <p:ext uri="{BB962C8B-B14F-4D97-AF65-F5344CB8AC3E}">
        <p14:creationId xmlns:p14="http://schemas.microsoft.com/office/powerpoint/2010/main" val="29573065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9994" y="389745"/>
            <a:ext cx="7098648" cy="974360"/>
          </a:xfrm>
        </p:spPr>
        <p:txBody>
          <a:bodyPr>
            <a:noAutofit/>
          </a:bodyPr>
          <a:lstStyle/>
          <a:p>
            <a:r>
              <a:rPr lang="en-US" dirty="0"/>
              <a:t>Contingently Issuable Shares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454046"/>
            <a:ext cx="8304550" cy="4991724"/>
          </a:xfrm>
        </p:spPr>
        <p:txBody>
          <a:bodyPr/>
          <a:lstStyle/>
          <a:p>
            <a:pPr>
              <a:buClr>
                <a:schemeClr val="tx1"/>
              </a:buClr>
            </a:pPr>
            <a:r>
              <a:rPr lang="en-IN" dirty="0"/>
              <a:t>An agreement that specifies additional shares of common stock will be issued, </a:t>
            </a:r>
            <a:r>
              <a:rPr lang="en-IN" b="1" dirty="0"/>
              <a:t>contingent on the occurrence of some future circumstance</a:t>
            </a:r>
          </a:p>
          <a:p>
            <a:pPr>
              <a:buClr>
                <a:schemeClr val="tx1"/>
              </a:buClr>
            </a:pPr>
            <a:r>
              <a:rPr lang="en-IN" dirty="0"/>
              <a:t>Contingent shares can be issuable to shareholders of an acquired company, certain key executives, or others in the event a certain level of performance is achieved</a:t>
            </a:r>
          </a:p>
          <a:p>
            <a:pPr lvl="1">
              <a:buFont typeface="Lucida Grande"/>
              <a:buChar char="–"/>
            </a:pPr>
            <a:r>
              <a:rPr lang="en-US" dirty="0"/>
              <a:t>Contingent </a:t>
            </a:r>
            <a:r>
              <a:rPr lang="en-IN" dirty="0"/>
              <a:t>performance may be a desired level of income, a target stock price, or some other measurable </a:t>
            </a:r>
            <a:r>
              <a:rPr lang="en-US" dirty="0"/>
              <a:t>activity level</a:t>
            </a:r>
          </a:p>
        </p:txBody>
      </p:sp>
    </p:spTree>
    <p:extLst>
      <p:ext uri="{BB962C8B-B14F-4D97-AF65-F5344CB8AC3E}">
        <p14:creationId xmlns:p14="http://schemas.microsoft.com/office/powerpoint/2010/main" val="133801763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59174" y="494675"/>
            <a:ext cx="7390151" cy="1079292"/>
          </a:xfrm>
        </p:spPr>
        <p:txBody>
          <a:bodyPr>
            <a:noAutofit/>
          </a:bodyPr>
          <a:lstStyle/>
          <a:p>
            <a:r>
              <a:rPr lang="en-US" dirty="0"/>
              <a:t>Contingently Issuable Shares (2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573967"/>
            <a:ext cx="8304550" cy="4856813"/>
          </a:xfrm>
        </p:spPr>
        <p:txBody>
          <a:bodyPr/>
          <a:lstStyle/>
          <a:p>
            <a:pPr>
              <a:buClr>
                <a:schemeClr val="tx1"/>
              </a:buClr>
            </a:pPr>
            <a:r>
              <a:rPr lang="en-IN" b="1" dirty="0"/>
              <a:t>Considered to be outstanding in the computation of diluted EPS if the target performance level already is being met</a:t>
            </a:r>
          </a:p>
          <a:p>
            <a:pPr marL="0" indent="0">
              <a:buNone/>
            </a:pPr>
            <a:r>
              <a:rPr lang="en-IN" b="1" dirty="0"/>
              <a:t>Example:</a:t>
            </a:r>
          </a:p>
          <a:p>
            <a:pPr marL="0" indent="0">
              <a:buNone/>
            </a:pPr>
            <a:r>
              <a:rPr lang="en-US" dirty="0"/>
              <a:t>If shares </a:t>
            </a:r>
            <a:r>
              <a:rPr lang="en-IN" dirty="0"/>
              <a:t>will be issued at a future date if a certain level of income is achieved and that level of income or more was already reported this year, those additional shares are added to the denominator of the diluted EPS fraction</a:t>
            </a:r>
            <a:endParaRPr lang="en-US" dirty="0"/>
          </a:p>
        </p:txBody>
      </p:sp>
    </p:spTree>
    <p:extLst>
      <p:ext uri="{BB962C8B-B14F-4D97-AF65-F5344CB8AC3E}">
        <p14:creationId xmlns:p14="http://schemas.microsoft.com/office/powerpoint/2010/main" val="408104946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9311" y="299803"/>
            <a:ext cx="7135320" cy="1124262"/>
          </a:xfrm>
        </p:spPr>
        <p:txBody>
          <a:bodyPr>
            <a:noAutofit/>
          </a:bodyPr>
          <a:lstStyle/>
          <a:p>
            <a:r>
              <a:rPr lang="en-US" dirty="0"/>
              <a:t>Contingently Issuable Shares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349115"/>
            <a:ext cx="8304550" cy="5081665"/>
          </a:xfrm>
        </p:spPr>
        <p:txBody>
          <a:bodyPr/>
          <a:lstStyle/>
          <a:p>
            <a:pPr marL="0" indent="0">
              <a:buNone/>
            </a:pPr>
            <a:r>
              <a:rPr lang="en-IN" sz="2200" b="1" dirty="0"/>
              <a:t>If the target income next year is $150 million</a:t>
            </a:r>
          </a:p>
          <a:p>
            <a:pPr marL="0" indent="0">
              <a:buNone/>
            </a:pPr>
            <a:r>
              <a:rPr lang="en-IN" sz="2200" b="1" dirty="0"/>
              <a:t>Example:</a:t>
            </a:r>
          </a:p>
          <a:p>
            <a:pPr marL="0" indent="0">
              <a:buNone/>
            </a:pPr>
            <a:r>
              <a:rPr lang="en-IN" sz="2200" dirty="0"/>
              <a:t>Sovran Financial Corporation reported net income of </a:t>
            </a:r>
            <a:r>
              <a:rPr lang="en-IN" sz="2200" u="sng" dirty="0"/>
              <a:t>$154 million </a:t>
            </a:r>
            <a:r>
              <a:rPr lang="en-IN" sz="2200" dirty="0"/>
              <a:t>in 2018 (tax rate 40%). </a:t>
            </a:r>
            <a:r>
              <a:rPr lang="en-US" sz="2200" dirty="0"/>
              <a:t>Assume </a:t>
            </a:r>
            <a:r>
              <a:rPr lang="en-US" sz="2200" b="1" dirty="0"/>
              <a:t>3</a:t>
            </a:r>
            <a:r>
              <a:rPr lang="en-US" sz="2200" dirty="0"/>
              <a:t> million </a:t>
            </a:r>
            <a:r>
              <a:rPr lang="en-IN" sz="2200" dirty="0"/>
              <a:t>additional shares will become issuable to certain executives in the following year (2019) if net income that year is </a:t>
            </a:r>
            <a:r>
              <a:rPr lang="en-IN" sz="2200" b="1" dirty="0"/>
              <a:t>$150 million</a:t>
            </a:r>
            <a:r>
              <a:rPr lang="en-IN" sz="2200" dirty="0"/>
              <a:t> or more.</a:t>
            </a:r>
          </a:p>
          <a:p>
            <a:pPr marL="0" indent="0">
              <a:buNone/>
            </a:pPr>
            <a:r>
              <a:rPr lang="en-IN" sz="2200" b="1" dirty="0"/>
              <a:t>Assumed Issuance of Contingently Issuable Shares (diluted EPS):</a:t>
            </a:r>
            <a:endParaRPr lang="en-US" sz="2200" b="1" dirty="0"/>
          </a:p>
          <a:p>
            <a:pPr marL="0" indent="0">
              <a:buNone/>
            </a:pPr>
            <a:r>
              <a:rPr lang="en-IN" sz="2200" dirty="0"/>
              <a:t>$154 million &gt; </a:t>
            </a:r>
            <a:r>
              <a:rPr lang="en-IN" sz="2200" b="1" dirty="0"/>
              <a:t>$150 million</a:t>
            </a:r>
            <a:endParaRPr lang="en-US" sz="2200" b="1" dirty="0"/>
          </a:p>
          <a:p>
            <a:pPr marL="0" indent="0">
              <a:buNone/>
            </a:pPr>
            <a:r>
              <a:rPr lang="en-US" sz="2200" b="1" dirty="0"/>
              <a:t>Additional shares +3</a:t>
            </a:r>
            <a:endParaRPr lang="en-US" sz="2200" dirty="0"/>
          </a:p>
        </p:txBody>
      </p:sp>
      <p:graphicFrame>
        <p:nvGraphicFramePr>
          <p:cNvPr id="3" name="Object 2"/>
          <p:cNvGraphicFramePr>
            <a:graphicFrameLocks noChangeAspect="1"/>
          </p:cNvGraphicFramePr>
          <p:nvPr>
            <p:extLst>
              <p:ext uri="{D42A27DB-BD31-4B8C-83A1-F6EECF244321}">
                <p14:modId xmlns:p14="http://schemas.microsoft.com/office/powerpoint/2010/main" val="3505300833"/>
              </p:ext>
            </p:extLst>
          </p:nvPr>
        </p:nvGraphicFramePr>
        <p:xfrm>
          <a:off x="2805598" y="5632337"/>
          <a:ext cx="4342273" cy="719962"/>
        </p:xfrm>
        <a:graphic>
          <a:graphicData uri="http://schemas.openxmlformats.org/presentationml/2006/ole">
            <mc:AlternateContent xmlns:mc="http://schemas.openxmlformats.org/markup-compatibility/2006">
              <mc:Choice xmlns:v="urn:schemas-microsoft-com:vml" Requires="v">
                <p:oleObj spid="_x0000_s19539" name="Equation" r:id="rId4" imgW="2450880" imgH="406080" progId="Equation.3">
                  <p:embed/>
                </p:oleObj>
              </mc:Choice>
              <mc:Fallback>
                <p:oleObj name="Equation" r:id="rId4" imgW="2450880" imgH="406080" progId="Equation.3">
                  <p:embed/>
                  <p:pic>
                    <p:nvPicPr>
                      <p:cNvPr id="0" name="Picture 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5598" y="5632337"/>
                        <a:ext cx="4342273" cy="719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9798193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9369" y="404735"/>
            <a:ext cx="7510072" cy="1034322"/>
          </a:xfrm>
        </p:spPr>
        <p:txBody>
          <a:bodyPr>
            <a:noAutofit/>
          </a:bodyPr>
          <a:lstStyle/>
          <a:p>
            <a:r>
              <a:rPr lang="en-US" dirty="0"/>
              <a:t>Contingently Issuable Shares (4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349115"/>
            <a:ext cx="8304550" cy="5081665"/>
          </a:xfrm>
        </p:spPr>
        <p:txBody>
          <a:bodyPr/>
          <a:lstStyle/>
          <a:p>
            <a:pPr marL="0" indent="0">
              <a:buNone/>
            </a:pPr>
            <a:r>
              <a:rPr lang="en-IN" sz="2400" b="1" dirty="0"/>
              <a:t>If the target income next year is $160 million</a:t>
            </a:r>
          </a:p>
          <a:p>
            <a:pPr marL="0" indent="0">
              <a:buNone/>
            </a:pPr>
            <a:r>
              <a:rPr lang="en-IN" sz="2400" b="1" dirty="0"/>
              <a:t>Example:</a:t>
            </a:r>
          </a:p>
          <a:p>
            <a:pPr marL="0" indent="0">
              <a:buNone/>
            </a:pPr>
            <a:r>
              <a:rPr lang="en-IN" sz="2400" dirty="0"/>
              <a:t>Sovran Financial Corporation reported net income of </a:t>
            </a:r>
            <a:r>
              <a:rPr lang="en-IN" sz="2400" u="sng" dirty="0"/>
              <a:t>$154 million</a:t>
            </a:r>
            <a:r>
              <a:rPr lang="en-IN" sz="2400" dirty="0"/>
              <a:t> in 2018 (tax rate 40%). </a:t>
            </a:r>
            <a:r>
              <a:rPr lang="en-US" sz="2400" dirty="0"/>
              <a:t>Assume </a:t>
            </a:r>
            <a:r>
              <a:rPr lang="en-US" sz="2400" b="1" dirty="0"/>
              <a:t>3</a:t>
            </a:r>
            <a:r>
              <a:rPr lang="en-US" sz="2400" dirty="0"/>
              <a:t> million </a:t>
            </a:r>
            <a:r>
              <a:rPr lang="en-IN" sz="2400" dirty="0"/>
              <a:t>additional shares will become issuable to certain executives in the following year (2019) if net income that year is </a:t>
            </a:r>
            <a:r>
              <a:rPr lang="en-IN" sz="2400" b="1" dirty="0"/>
              <a:t>$160 million</a:t>
            </a:r>
            <a:r>
              <a:rPr lang="en-IN" sz="2400" dirty="0"/>
              <a:t> or more.</a:t>
            </a:r>
            <a:endParaRPr lang="en-US" sz="2400" dirty="0"/>
          </a:p>
          <a:p>
            <a:pPr marL="0" indent="0">
              <a:buNone/>
            </a:pPr>
            <a:r>
              <a:rPr lang="en-IN" sz="2400" b="1" dirty="0"/>
              <a:t>Assumed Issuance of Contingently Issuable Shares (diluted EPS):</a:t>
            </a:r>
            <a:endParaRPr lang="en-US" sz="2400" b="1" dirty="0"/>
          </a:p>
          <a:p>
            <a:pPr marL="0" indent="0">
              <a:buNone/>
            </a:pPr>
            <a:r>
              <a:rPr lang="en-IN" sz="2400" dirty="0"/>
              <a:t>$154 million &lt; </a:t>
            </a:r>
            <a:r>
              <a:rPr lang="en-IN" sz="2400" b="1" dirty="0"/>
              <a:t>$160 million</a:t>
            </a:r>
            <a:endParaRPr lang="en-US" sz="2400" b="1" dirty="0"/>
          </a:p>
          <a:p>
            <a:pPr marL="0" indent="0">
              <a:buNone/>
            </a:pPr>
            <a:r>
              <a:rPr lang="en-US" sz="2400" b="1" dirty="0"/>
              <a:t>The contingent shares are ignored</a:t>
            </a:r>
          </a:p>
        </p:txBody>
      </p:sp>
    </p:spTree>
    <p:extLst>
      <p:ext uri="{BB962C8B-B14F-4D97-AF65-F5344CB8AC3E}">
        <p14:creationId xmlns:p14="http://schemas.microsoft.com/office/powerpoint/2010/main" val="379303870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04735"/>
            <a:ext cx="8469443" cy="1034322"/>
          </a:xfrm>
        </p:spPr>
        <p:txBody>
          <a:bodyPr>
            <a:noAutofit/>
          </a:bodyPr>
          <a:lstStyle/>
          <a:p>
            <a:r>
              <a:rPr lang="en-US" dirty="0"/>
              <a:t> Contingently Issuable Shares—Hunt Manufacturing Company</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693889"/>
            <a:ext cx="8304550" cy="4736891"/>
          </a:xfrm>
        </p:spPr>
        <p:txBody>
          <a:bodyPr/>
          <a:lstStyle/>
          <a:p>
            <a:pPr marL="0" indent="0">
              <a:buNone/>
            </a:pPr>
            <a:r>
              <a:rPr lang="en-US" sz="2400" b="1" dirty="0"/>
              <a:t>Note 12: Acquisitions (in part)</a:t>
            </a:r>
          </a:p>
          <a:p>
            <a:pPr marL="0" indent="0">
              <a:buNone/>
            </a:pPr>
            <a:r>
              <a:rPr lang="en-US" sz="2400" dirty="0"/>
              <a:t>The Company acquired Feeny Manufacturing Company of Muncie, Indiana, for 135,000 shares of restricted common stock with a value of $7.71 per share. Feeny Manufacturing Company is a manufacturer of kitchen storage products. The purchase agreement calls for the issuance of up to 135,000 additional shares of common stock in the next fiscal year based on the earnings of Feeny Manufacturing Company.…</a:t>
            </a:r>
          </a:p>
        </p:txBody>
      </p:sp>
    </p:spTree>
    <p:extLst>
      <p:ext uri="{BB962C8B-B14F-4D97-AF65-F5344CB8AC3E}">
        <p14:creationId xmlns:p14="http://schemas.microsoft.com/office/powerpoint/2010/main" val="310968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49482" y="361188"/>
            <a:ext cx="7273636" cy="1106424"/>
          </a:xfrm>
        </p:spPr>
        <p:txBody>
          <a:bodyPr>
            <a:noAutofit/>
          </a:bodyPr>
          <a:lstStyle/>
          <a:p>
            <a:r>
              <a:rPr lang="en-US" dirty="0"/>
              <a:t>Restricted Stock Units (RSUs) (3 of 3)</a:t>
            </a:r>
          </a:p>
        </p:txBody>
      </p:sp>
      <p:sp>
        <p:nvSpPr>
          <p:cNvPr id="2" name="Text Placeholder 1"/>
          <p:cNvSpPr>
            <a:spLocks noGrp="1"/>
          </p:cNvSpPr>
          <p:nvPr>
            <p:ph type="body" sz="quarter" idx="13"/>
          </p:nvPr>
        </p:nvSpPr>
        <p:spPr/>
        <p:txBody>
          <a:bodyPr/>
          <a:lstStyle/>
          <a:p>
            <a:pPr marL="0" indent="0">
              <a:buNone/>
            </a:pPr>
            <a:r>
              <a:rPr lang="en-US" dirty="0"/>
              <a:t>Learning Objective 19-1</a:t>
            </a:r>
          </a:p>
        </p:txBody>
      </p:sp>
      <p:sp>
        <p:nvSpPr>
          <p:cNvPr id="8" name="Content Placeholder 7"/>
          <p:cNvSpPr>
            <a:spLocks noGrp="1"/>
          </p:cNvSpPr>
          <p:nvPr>
            <p:ph sz="quarter" idx="10"/>
          </p:nvPr>
        </p:nvSpPr>
        <p:spPr>
          <a:xfrm>
            <a:off x="704539" y="1444076"/>
            <a:ext cx="8094688" cy="849420"/>
          </a:xfrm>
        </p:spPr>
        <p:txBody>
          <a:bodyPr/>
          <a:lstStyle/>
          <a:p>
            <a:pPr marL="0" indent="0">
              <a:buNone/>
            </a:pPr>
            <a:r>
              <a:rPr lang="en-US" sz="2200" dirty="0"/>
              <a:t>December 31, 2018, 2019, 2020, 2021</a:t>
            </a:r>
          </a:p>
          <a:p>
            <a:pPr marL="0" indent="0">
              <a:buNone/>
            </a:pPr>
            <a:r>
              <a:rPr lang="en-US" sz="2200" b="1" dirty="0"/>
              <a:t>$60 million</a:t>
            </a:r>
            <a:r>
              <a:rPr lang="en-US" sz="2200" dirty="0"/>
              <a:t> ÷ 4 years = </a:t>
            </a:r>
            <a:r>
              <a:rPr lang="en-US" sz="2200" b="1" dirty="0"/>
              <a:t>$15 </a:t>
            </a:r>
            <a:r>
              <a:rPr lang="en-US" sz="2200" dirty="0"/>
              <a:t>million per year</a:t>
            </a:r>
          </a:p>
        </p:txBody>
      </p:sp>
      <p:pic>
        <p:nvPicPr>
          <p:cNvPr id="1026" name="Picture 2" descr="Journal entry dated December 31, 2018, 2019, 2020, and 2021.&#10;&#10;Compensation expense is debited 15 million and paid-in capital restricted stock is credited 15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621" y="2310730"/>
            <a:ext cx="6047051" cy="1266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2"/>
          </p:nvPr>
        </p:nvSpPr>
        <p:spPr>
          <a:xfrm>
            <a:off x="788649" y="3561846"/>
            <a:ext cx="8130761" cy="1683922"/>
          </a:xfrm>
        </p:spPr>
        <p:txBody>
          <a:bodyPr/>
          <a:lstStyle/>
          <a:p>
            <a:pPr marL="0" indent="0">
              <a:buNone/>
            </a:pPr>
            <a:r>
              <a:rPr lang="en-US" sz="2200" dirty="0"/>
              <a:t>December 31, 2021</a:t>
            </a:r>
          </a:p>
          <a:p>
            <a:pPr marL="0" indent="0">
              <a:buNone/>
            </a:pPr>
            <a:r>
              <a:rPr lang="en-IN" sz="2200" dirty="0"/>
              <a:t>Paid-in-capital–restricted stock, debit 60: 5 million shares × $12</a:t>
            </a:r>
            <a:endParaRPr lang="en-US" sz="2200" dirty="0"/>
          </a:p>
          <a:p>
            <a:pPr marL="0" indent="0">
              <a:buNone/>
            </a:pPr>
            <a:r>
              <a:rPr lang="en-IN" sz="2200" dirty="0"/>
              <a:t>Paid-in-capital–excess of par, credit 60: 5 million shares × $1</a:t>
            </a:r>
            <a:endParaRPr lang="en-US" sz="2200" dirty="0"/>
          </a:p>
        </p:txBody>
      </p:sp>
      <p:pic>
        <p:nvPicPr>
          <p:cNvPr id="1027" name="Picture 3" descr="Journal entry - December 31, 2021. Paid-in capital restricted stock is debited 60 million, common stock is credited 5 million, and paid-in capital excess of par is credited 55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3108" y="5100899"/>
            <a:ext cx="5250010" cy="140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083174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199"/>
            <a:ext cx="8001000" cy="1086787"/>
          </a:xfrm>
        </p:spPr>
        <p:txBody>
          <a:bodyPr>
            <a:noAutofit/>
          </a:bodyPr>
          <a:lstStyle/>
          <a:p>
            <a:r>
              <a:rPr lang="en-US" dirty="0"/>
              <a:t> When Potential Common Shares Are Reflected in EPS</a:t>
            </a:r>
          </a:p>
        </p:txBody>
      </p:sp>
      <p:sp>
        <p:nvSpPr>
          <p:cNvPr id="6" name="Text Placeholder 5"/>
          <p:cNvSpPr>
            <a:spLocks noGrp="1"/>
          </p:cNvSpPr>
          <p:nvPr>
            <p:ph type="body" sz="quarter" idx="13"/>
          </p:nvPr>
        </p:nvSpPr>
        <p:spPr/>
        <p:txBody>
          <a:bodyPr/>
          <a:lstStyle/>
          <a:p>
            <a:pPr marL="0" indent="0">
              <a:buNone/>
            </a:pPr>
            <a:r>
              <a:rPr lang="en-US" dirty="0"/>
              <a:t>Learning Objective 19-12</a:t>
            </a:r>
          </a:p>
        </p:txBody>
      </p:sp>
      <p:graphicFrame>
        <p:nvGraphicFramePr>
          <p:cNvPr id="15" name="Table 14"/>
          <p:cNvGraphicFramePr>
            <a:graphicFrameLocks noGrp="1"/>
          </p:cNvGraphicFramePr>
          <p:nvPr>
            <p:extLst>
              <p:ext uri="{D42A27DB-BD31-4B8C-83A1-F6EECF244321}">
                <p14:modId xmlns:p14="http://schemas.microsoft.com/office/powerpoint/2010/main" val="1569107321"/>
              </p:ext>
            </p:extLst>
          </p:nvPr>
        </p:nvGraphicFramePr>
        <p:xfrm>
          <a:off x="834451" y="1859255"/>
          <a:ext cx="8084697" cy="3126157"/>
        </p:xfrm>
        <a:graphic>
          <a:graphicData uri="http://schemas.openxmlformats.org/drawingml/2006/table">
            <a:tbl>
              <a:tblPr firstRow="1" bandRow="1">
                <a:tableStyleId>{5940675A-B579-460E-94D1-54222C63F5DA}</a:tableStyleId>
              </a:tblPr>
              <a:tblGrid>
                <a:gridCol w="3167923">
                  <a:extLst>
                    <a:ext uri="{9D8B030D-6E8A-4147-A177-3AD203B41FA5}">
                      <a16:colId xmlns:a16="http://schemas.microsoft.com/office/drawing/2014/main" val="20000"/>
                    </a:ext>
                  </a:extLst>
                </a:gridCol>
                <a:gridCol w="2368446">
                  <a:extLst>
                    <a:ext uri="{9D8B030D-6E8A-4147-A177-3AD203B41FA5}">
                      <a16:colId xmlns:a16="http://schemas.microsoft.com/office/drawing/2014/main" val="20001"/>
                    </a:ext>
                  </a:extLst>
                </a:gridCol>
                <a:gridCol w="2548328">
                  <a:extLst>
                    <a:ext uri="{9D8B030D-6E8A-4147-A177-3AD203B41FA5}">
                      <a16:colId xmlns:a16="http://schemas.microsoft.com/office/drawing/2014/main" val="20002"/>
                    </a:ext>
                  </a:extLst>
                </a:gridCol>
              </a:tblGrid>
              <a:tr h="881443">
                <a:tc>
                  <a:txBody>
                    <a:bodyPr/>
                    <a:lstStyle/>
                    <a:p>
                      <a:pPr algn="ctr"/>
                      <a:endParaRPr lang="en-US" sz="14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Is the Dilutive Effect Reflected in the Calculation of EPS?</a:t>
                      </a:r>
                      <a:r>
                        <a:rPr lang="en-US" sz="1400" b="1" baseline="30000" dirty="0">
                          <a:latin typeface="Verdana" pitchFamily="34" charset="0"/>
                          <a:ea typeface="Verdana" pitchFamily="34" charset="0"/>
                          <a:cs typeface="Verdana" pitchFamily="34" charset="0"/>
                        </a:rPr>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Is the Dilutive Effect Reflected in the Calculation of EPS?</a:t>
                      </a:r>
                      <a:r>
                        <a:rPr lang="en-US" sz="1400" b="1" baseline="30000" dirty="0">
                          <a:latin typeface="Verdana" pitchFamily="34" charset="0"/>
                          <a:ea typeface="Verdana" pitchFamily="34" charset="0"/>
                          <a:cs typeface="Verdana" pitchFamily="34" charset="0"/>
                        </a:rPr>
                        <a:t>*</a:t>
                      </a:r>
                    </a:p>
                  </a:txBody>
                  <a:tcPr/>
                </a:tc>
                <a:extLst>
                  <a:ext uri="{0D108BD9-81ED-4DB2-BD59-A6C34878D82A}">
                    <a16:rowId xmlns:a16="http://schemas.microsoft.com/office/drawing/2014/main" val="10000"/>
                  </a:ext>
                </a:extLst>
              </a:tr>
              <a:tr h="4647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Potential Common Shares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Basic EPS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Diluted EPS</a:t>
                      </a:r>
                    </a:p>
                  </a:txBody>
                  <a:tcPr/>
                </a:tc>
                <a:extLst>
                  <a:ext uri="{0D108BD9-81ED-4DB2-BD59-A6C34878D82A}">
                    <a16:rowId xmlns:a16="http://schemas.microsoft.com/office/drawing/2014/main" val="10001"/>
                  </a:ext>
                </a:extLst>
              </a:tr>
              <a:tr h="3953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Stock options (or warrants, rights)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yes</a:t>
                      </a:r>
                    </a:p>
                  </a:txBody>
                  <a:tcPr/>
                </a:tc>
                <a:extLst>
                  <a:ext uri="{0D108BD9-81ED-4DB2-BD59-A6C34878D82A}">
                    <a16:rowId xmlns:a16="http://schemas.microsoft.com/office/drawing/2014/main" val="10002"/>
                  </a:ext>
                </a:extLst>
              </a:tr>
              <a:tr h="2359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Restricted stock</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yes</a:t>
                      </a:r>
                    </a:p>
                  </a:txBody>
                  <a:tcPr/>
                </a:tc>
                <a:extLst>
                  <a:ext uri="{0D108BD9-81ED-4DB2-BD59-A6C34878D82A}">
                    <a16:rowId xmlns:a16="http://schemas.microsoft.com/office/drawing/2014/main" val="10003"/>
                  </a:ext>
                </a:extLst>
              </a:tr>
              <a:tr h="575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Convertible securities (bonds, notes, preferred stock)</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yes</a:t>
                      </a:r>
                    </a:p>
                  </a:txBody>
                  <a:tcPr/>
                </a:tc>
                <a:extLst>
                  <a:ext uri="{0D108BD9-81ED-4DB2-BD59-A6C34878D82A}">
                    <a16:rowId xmlns:a16="http://schemas.microsoft.com/office/drawing/2014/main" val="10004"/>
                  </a:ext>
                </a:extLst>
              </a:tr>
              <a:tr h="3818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Contingently issuable shares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err="1">
                          <a:latin typeface="Verdana" pitchFamily="34" charset="0"/>
                          <a:ea typeface="Verdana" pitchFamily="34" charset="0"/>
                          <a:cs typeface="Verdana" pitchFamily="34" charset="0"/>
                        </a:rPr>
                        <a:t>yes</a:t>
                      </a:r>
                      <a:r>
                        <a:rPr lang="en-US" sz="1400" baseline="30000" dirty="0" err="1">
                          <a:latin typeface="Verdana" pitchFamily="34" charset="0"/>
                          <a:ea typeface="Verdana" pitchFamily="34" charset="0"/>
                          <a:cs typeface="Verdana" pitchFamily="34" charset="0"/>
                        </a:rPr>
                        <a:t>Ɨ</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bl>
          </a:graphicData>
        </a:graphic>
      </p:graphicFrame>
      <p:sp>
        <p:nvSpPr>
          <p:cNvPr id="4" name="Content Placeholder 3"/>
          <p:cNvSpPr>
            <a:spLocks noGrp="1"/>
          </p:cNvSpPr>
          <p:nvPr>
            <p:ph sz="quarter" idx="10"/>
          </p:nvPr>
        </p:nvSpPr>
        <p:spPr>
          <a:xfrm>
            <a:off x="659567" y="5487987"/>
            <a:ext cx="8244590" cy="911225"/>
          </a:xfrm>
        </p:spPr>
        <p:txBody>
          <a:bodyPr/>
          <a:lstStyle/>
          <a:p>
            <a:pPr marL="0" indent="0">
              <a:buNone/>
            </a:pPr>
            <a:r>
              <a:rPr lang="en-US" sz="1800" b="1" baseline="30000" dirty="0"/>
              <a:t>*</a:t>
            </a:r>
            <a:r>
              <a:rPr lang="en-US" sz="1800" dirty="0"/>
              <a:t>The effect is not included for any security if its effect is antidilutive.</a:t>
            </a:r>
          </a:p>
          <a:p>
            <a:pPr marL="0" indent="0">
              <a:buNone/>
            </a:pPr>
            <a:r>
              <a:rPr lang="en-US" sz="1800" baseline="30000" dirty="0"/>
              <a:t>Ɨ</a:t>
            </a:r>
            <a:r>
              <a:rPr lang="en-US" sz="1800" dirty="0"/>
              <a:t>Unless shares are contingent upon some level of performance not yet achieved.</a:t>
            </a:r>
          </a:p>
        </p:txBody>
      </p:sp>
    </p:spTree>
    <p:extLst>
      <p:ext uri="{BB962C8B-B14F-4D97-AF65-F5344CB8AC3E}">
        <p14:creationId xmlns:p14="http://schemas.microsoft.com/office/powerpoint/2010/main" val="19336842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4656" y="457199"/>
            <a:ext cx="8619344" cy="1611444"/>
          </a:xfrm>
        </p:spPr>
        <p:txBody>
          <a:bodyPr>
            <a:noAutofit/>
          </a:bodyPr>
          <a:lstStyle/>
          <a:p>
            <a:r>
              <a:rPr lang="en-US" dirty="0"/>
              <a:t> How Potential Common </a:t>
            </a:r>
            <a:r>
              <a:rPr lang="en-IN" dirty="0"/>
              <a:t>Shares Are Reflected in a </a:t>
            </a:r>
            <a:r>
              <a:rPr lang="en-US" dirty="0"/>
              <a:t>Diluted EPS Calculation (1 of 2)</a:t>
            </a:r>
          </a:p>
        </p:txBody>
      </p:sp>
      <p:sp>
        <p:nvSpPr>
          <p:cNvPr id="6" name="Text Placeholder 5"/>
          <p:cNvSpPr>
            <a:spLocks noGrp="1"/>
          </p:cNvSpPr>
          <p:nvPr>
            <p:ph type="body" sz="quarter" idx="13"/>
          </p:nvPr>
        </p:nvSpPr>
        <p:spPr/>
        <p:txBody>
          <a:bodyPr/>
          <a:lstStyle/>
          <a:p>
            <a:pPr marL="0" indent="0">
              <a:buNone/>
            </a:pPr>
            <a:r>
              <a:rPr lang="en-US" dirty="0"/>
              <a:t>Learning Objective 19-12</a:t>
            </a:r>
          </a:p>
        </p:txBody>
      </p:sp>
      <p:sp>
        <p:nvSpPr>
          <p:cNvPr id="2" name="Content Placeholder 1"/>
          <p:cNvSpPr>
            <a:spLocks noGrp="1"/>
          </p:cNvSpPr>
          <p:nvPr>
            <p:ph sz="quarter" idx="10"/>
          </p:nvPr>
        </p:nvSpPr>
        <p:spPr>
          <a:xfrm>
            <a:off x="1124261" y="2171071"/>
            <a:ext cx="7390151" cy="482189"/>
          </a:xfrm>
        </p:spPr>
        <p:txBody>
          <a:bodyPr/>
          <a:lstStyle/>
          <a:p>
            <a:pPr marL="0" indent="0">
              <a:buNone/>
            </a:pPr>
            <a:r>
              <a:rPr lang="en-US" sz="2400" b="1" dirty="0"/>
              <a:t>Modification to the Diluted EPS Fractions:</a:t>
            </a:r>
          </a:p>
        </p:txBody>
      </p:sp>
      <p:graphicFrame>
        <p:nvGraphicFramePr>
          <p:cNvPr id="5" name="Table 4"/>
          <p:cNvGraphicFramePr>
            <a:graphicFrameLocks noGrp="1"/>
          </p:cNvGraphicFramePr>
          <p:nvPr>
            <p:extLst>
              <p:ext uri="{D42A27DB-BD31-4B8C-83A1-F6EECF244321}">
                <p14:modId xmlns:p14="http://schemas.microsoft.com/office/powerpoint/2010/main" val="1281123940"/>
              </p:ext>
            </p:extLst>
          </p:nvPr>
        </p:nvGraphicFramePr>
        <p:xfrm>
          <a:off x="809468" y="2743201"/>
          <a:ext cx="7929797" cy="3605856"/>
        </p:xfrm>
        <a:graphic>
          <a:graphicData uri="http://schemas.openxmlformats.org/drawingml/2006/table">
            <a:tbl>
              <a:tblPr firstRow="1" bandRow="1">
                <a:tableStyleId>{5940675A-B579-460E-94D1-54222C63F5DA}</a:tableStyleId>
              </a:tblPr>
              <a:tblGrid>
                <a:gridCol w="2225908">
                  <a:extLst>
                    <a:ext uri="{9D8B030D-6E8A-4147-A177-3AD203B41FA5}">
                      <a16:colId xmlns:a16="http://schemas.microsoft.com/office/drawing/2014/main" val="20000"/>
                    </a:ext>
                  </a:extLst>
                </a:gridCol>
                <a:gridCol w="2225908">
                  <a:extLst>
                    <a:ext uri="{9D8B030D-6E8A-4147-A177-3AD203B41FA5}">
                      <a16:colId xmlns:a16="http://schemas.microsoft.com/office/drawing/2014/main" val="20001"/>
                    </a:ext>
                  </a:extLst>
                </a:gridCol>
                <a:gridCol w="3477981">
                  <a:extLst>
                    <a:ext uri="{9D8B030D-6E8A-4147-A177-3AD203B41FA5}">
                      <a16:colId xmlns:a16="http://schemas.microsoft.com/office/drawing/2014/main" val="20002"/>
                    </a:ext>
                  </a:extLst>
                </a:gridCol>
              </a:tblGrid>
              <a:tr h="479283">
                <a:tc>
                  <a:txBody>
                    <a:bodyPr/>
                    <a:lstStyle/>
                    <a:p>
                      <a:pPr algn="ctr"/>
                      <a:r>
                        <a:rPr lang="en-US" sz="1200" b="1" kern="1200" dirty="0">
                          <a:solidFill>
                            <a:schemeClr val="tx1"/>
                          </a:solidFill>
                          <a:effectLst/>
                          <a:latin typeface="Verdana" pitchFamily="34" charset="0"/>
                          <a:ea typeface="Verdana" pitchFamily="34" charset="0"/>
                          <a:cs typeface="Verdana" pitchFamily="34" charset="0"/>
                        </a:rPr>
                        <a:t>Potential Common Shares</a:t>
                      </a:r>
                      <a:endParaRPr lang="en-US" sz="1200" b="1" dirty="0">
                        <a:latin typeface="Verdana" pitchFamily="34" charset="0"/>
                        <a:ea typeface="Verdana" pitchFamily="34" charset="0"/>
                        <a:cs typeface="Verdana" pitchFamily="34" charset="0"/>
                      </a:endParaRPr>
                    </a:p>
                  </a:txBody>
                  <a:tcPr/>
                </a:tc>
                <a:tc>
                  <a:txBody>
                    <a:bodyPr/>
                    <a:lstStyle/>
                    <a:p>
                      <a:pPr algn="ctr"/>
                      <a:r>
                        <a:rPr lang="en-US" sz="1200" b="1" kern="1200" dirty="0">
                          <a:solidFill>
                            <a:schemeClr val="tx1"/>
                          </a:solidFill>
                          <a:effectLst/>
                          <a:latin typeface="Verdana" pitchFamily="34" charset="0"/>
                          <a:ea typeface="Verdana" pitchFamily="34" charset="0"/>
                          <a:cs typeface="Verdana" pitchFamily="34" charset="0"/>
                        </a:rPr>
                        <a:t>Numerator</a:t>
                      </a:r>
                      <a:endParaRPr lang="en-US" sz="12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Verdana" pitchFamily="34" charset="0"/>
                          <a:ea typeface="Verdana" pitchFamily="34" charset="0"/>
                          <a:cs typeface="Verdana" pitchFamily="34" charset="0"/>
                        </a:rPr>
                        <a:t>Denominator</a:t>
                      </a:r>
                    </a:p>
                  </a:txBody>
                  <a:tcPr/>
                </a:tc>
                <a:extLst>
                  <a:ext uri="{0D108BD9-81ED-4DB2-BD59-A6C34878D82A}">
                    <a16:rowId xmlns:a16="http://schemas.microsoft.com/office/drawing/2014/main" val="10000"/>
                  </a:ext>
                </a:extLst>
              </a:tr>
              <a:tr h="951566">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Stock options (or warrants, rights)</a:t>
                      </a:r>
                    </a:p>
                  </a:txBody>
                  <a:tcPr/>
                </a:tc>
                <a:tc>
                  <a:txBody>
                    <a:bodyPr/>
                    <a:lstStyle/>
                    <a:p>
                      <a:r>
                        <a:rPr lang="en-US" sz="1200" kern="1200" dirty="0">
                          <a:solidFill>
                            <a:schemeClr val="tx1"/>
                          </a:solidFill>
                          <a:effectLst/>
                          <a:latin typeface="Verdana" pitchFamily="34" charset="0"/>
                          <a:ea typeface="Verdana" pitchFamily="34" charset="0"/>
                          <a:cs typeface="Verdana" pitchFamily="34" charset="0"/>
                        </a:rPr>
                        <a:t>None</a:t>
                      </a:r>
                      <a:endParaRPr lang="en-US" sz="1200" dirty="0">
                        <a:latin typeface="Verdana" pitchFamily="34" charset="0"/>
                        <a:ea typeface="Verdana" pitchFamily="34" charset="0"/>
                        <a:cs typeface="Verdana" pitchFamily="34" charset="0"/>
                      </a:endParaRPr>
                    </a:p>
                  </a:txBody>
                  <a:tcPr/>
                </a:tc>
                <a:tc>
                  <a:txBody>
                    <a:bodyPr/>
                    <a:lstStyle/>
                    <a:p>
                      <a:r>
                        <a:rPr lang="en-US" sz="1200" kern="1200" dirty="0">
                          <a:solidFill>
                            <a:schemeClr val="tx1"/>
                          </a:solidFill>
                          <a:effectLst/>
                          <a:latin typeface="Verdana" pitchFamily="34" charset="0"/>
                          <a:ea typeface="Verdana" pitchFamily="34" charset="0"/>
                          <a:cs typeface="Verdana" pitchFamily="34" charset="0"/>
                        </a:rPr>
                        <a:t>Add the shares that would be created by their exercise,*</a:t>
                      </a:r>
                      <a:r>
                        <a:rPr lang="en-US" sz="1200" kern="1200" baseline="0" dirty="0">
                          <a:solidFill>
                            <a:schemeClr val="tx1"/>
                          </a:solidFill>
                          <a:effectLst/>
                          <a:latin typeface="Verdana" pitchFamily="34" charset="0"/>
                          <a:ea typeface="Verdana" pitchFamily="34" charset="0"/>
                          <a:cs typeface="Verdana" pitchFamily="34" charset="0"/>
                        </a:rPr>
                        <a:t> </a:t>
                      </a:r>
                      <a:r>
                        <a:rPr lang="en-US" sz="1200" kern="1200" dirty="0">
                          <a:solidFill>
                            <a:schemeClr val="tx1"/>
                          </a:solidFill>
                          <a:effectLst/>
                          <a:latin typeface="Verdana" pitchFamily="34" charset="0"/>
                          <a:ea typeface="Verdana" pitchFamily="34" charset="0"/>
                          <a:cs typeface="Verdana" pitchFamily="34" charset="0"/>
                        </a:rPr>
                        <a:t>reduced by shares repurchased at the average share price.</a:t>
                      </a:r>
                    </a:p>
                  </a:txBody>
                  <a:tcPr/>
                </a:tc>
                <a:extLst>
                  <a:ext uri="{0D108BD9-81ED-4DB2-BD59-A6C34878D82A}">
                    <a16:rowId xmlns:a16="http://schemas.microsoft.com/office/drawing/2014/main" val="10001"/>
                  </a:ext>
                </a:extLst>
              </a:tr>
              <a:tr h="951566">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Restricted stock</a:t>
                      </a:r>
                    </a:p>
                  </a:txBody>
                  <a:tcPr/>
                </a:tc>
                <a:tc>
                  <a:txBody>
                    <a:bodyPr/>
                    <a:lstStyle/>
                    <a:p>
                      <a:r>
                        <a:rPr lang="en-US" sz="1200" kern="1200" dirty="0">
                          <a:solidFill>
                            <a:schemeClr val="tx1"/>
                          </a:solidFill>
                          <a:effectLst/>
                          <a:latin typeface="Verdana" pitchFamily="34" charset="0"/>
                          <a:ea typeface="Verdana" pitchFamily="34" charset="0"/>
                          <a:cs typeface="Verdana" pitchFamily="34" charset="0"/>
                        </a:rPr>
                        <a:t>None</a:t>
                      </a:r>
                      <a:endParaRPr lang="en-US" sz="12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Verdana" pitchFamily="34" charset="0"/>
                          <a:ea typeface="Verdana" pitchFamily="34" charset="0"/>
                          <a:cs typeface="Verdana" pitchFamily="34" charset="0"/>
                        </a:rPr>
                        <a:t>Add shares that would be created by their vesting,* reduced by shares repurchased at the average share price.</a:t>
                      </a:r>
                    </a:p>
                  </a:txBody>
                  <a:tcPr/>
                </a:tc>
                <a:extLst>
                  <a:ext uri="{0D108BD9-81ED-4DB2-BD59-A6C34878D82A}">
                    <a16:rowId xmlns:a16="http://schemas.microsoft.com/office/drawing/2014/main" val="10002"/>
                  </a:ext>
                </a:extLst>
              </a:tr>
              <a:tr h="1223441">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Convertible bonds (or notes)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Verdana" pitchFamily="34" charset="0"/>
                          <a:ea typeface="Verdana" pitchFamily="34" charset="0"/>
                          <a:cs typeface="Verdana" pitchFamily="34" charset="0"/>
                        </a:rPr>
                        <a:t>Add the interest (after-tax) that would have been avoided if the debt had been converted.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Verdana" pitchFamily="34" charset="0"/>
                          <a:ea typeface="Verdana" pitchFamily="34" charset="0"/>
                          <a:cs typeface="Verdana" pitchFamily="34" charset="0"/>
                        </a:rPr>
                        <a:t>Add shares that would be created by the conversion* of the bonds (or notes).</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2108588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4656" y="494675"/>
            <a:ext cx="8619344" cy="1094282"/>
          </a:xfrm>
        </p:spPr>
        <p:txBody>
          <a:bodyPr>
            <a:noAutofit/>
          </a:bodyPr>
          <a:lstStyle/>
          <a:p>
            <a:r>
              <a:rPr lang="en-US" dirty="0"/>
              <a:t> How Potential Common </a:t>
            </a:r>
            <a:r>
              <a:rPr lang="en-IN" dirty="0"/>
              <a:t>Shares Are Reflected in a </a:t>
            </a:r>
            <a:r>
              <a:rPr lang="en-US" dirty="0"/>
              <a:t>Diluted EPS Calculation (2 of 2)</a:t>
            </a:r>
          </a:p>
        </p:txBody>
      </p:sp>
      <p:sp>
        <p:nvSpPr>
          <p:cNvPr id="6" name="Text Placeholder 5"/>
          <p:cNvSpPr>
            <a:spLocks noGrp="1"/>
          </p:cNvSpPr>
          <p:nvPr>
            <p:ph type="body" sz="quarter" idx="13"/>
          </p:nvPr>
        </p:nvSpPr>
        <p:spPr/>
        <p:txBody>
          <a:bodyPr/>
          <a:lstStyle/>
          <a:p>
            <a:pPr marL="0" indent="0">
              <a:buNone/>
            </a:pPr>
            <a:r>
              <a:rPr lang="en-US" dirty="0"/>
              <a:t>Learning Objective 19-12</a:t>
            </a:r>
          </a:p>
        </p:txBody>
      </p:sp>
      <p:graphicFrame>
        <p:nvGraphicFramePr>
          <p:cNvPr id="5" name="Table 4"/>
          <p:cNvGraphicFramePr>
            <a:graphicFrameLocks noGrp="1"/>
          </p:cNvGraphicFramePr>
          <p:nvPr>
            <p:extLst>
              <p:ext uri="{D42A27DB-BD31-4B8C-83A1-F6EECF244321}">
                <p14:modId xmlns:p14="http://schemas.microsoft.com/office/powerpoint/2010/main" val="315350113"/>
              </p:ext>
            </p:extLst>
          </p:nvPr>
        </p:nvGraphicFramePr>
        <p:xfrm>
          <a:off x="719528" y="2046762"/>
          <a:ext cx="8244590" cy="3529573"/>
        </p:xfrm>
        <a:graphic>
          <a:graphicData uri="http://schemas.openxmlformats.org/drawingml/2006/table">
            <a:tbl>
              <a:tblPr firstRow="1" bandRow="1">
                <a:tableStyleId>{5940675A-B579-460E-94D1-54222C63F5DA}</a:tableStyleId>
              </a:tblPr>
              <a:tblGrid>
                <a:gridCol w="2203554">
                  <a:extLst>
                    <a:ext uri="{9D8B030D-6E8A-4147-A177-3AD203B41FA5}">
                      <a16:colId xmlns:a16="http://schemas.microsoft.com/office/drawing/2014/main" val="20000"/>
                    </a:ext>
                  </a:extLst>
                </a:gridCol>
                <a:gridCol w="2424988">
                  <a:extLst>
                    <a:ext uri="{9D8B030D-6E8A-4147-A177-3AD203B41FA5}">
                      <a16:colId xmlns:a16="http://schemas.microsoft.com/office/drawing/2014/main" val="20001"/>
                    </a:ext>
                  </a:extLst>
                </a:gridCol>
                <a:gridCol w="3616048">
                  <a:extLst>
                    <a:ext uri="{9D8B030D-6E8A-4147-A177-3AD203B41FA5}">
                      <a16:colId xmlns:a16="http://schemas.microsoft.com/office/drawing/2014/main" val="20002"/>
                    </a:ext>
                  </a:extLst>
                </a:gridCol>
              </a:tblGrid>
              <a:tr h="438134">
                <a:tc>
                  <a:txBody>
                    <a:bodyPr/>
                    <a:lstStyle/>
                    <a:p>
                      <a:pPr algn="ctr"/>
                      <a:r>
                        <a:rPr lang="en-US" sz="1200" b="1" kern="1200" dirty="0">
                          <a:solidFill>
                            <a:schemeClr val="tx1"/>
                          </a:solidFill>
                          <a:effectLst/>
                          <a:latin typeface="Verdana" pitchFamily="34" charset="0"/>
                          <a:ea typeface="Verdana" pitchFamily="34" charset="0"/>
                          <a:cs typeface="Verdana" pitchFamily="34" charset="0"/>
                        </a:rPr>
                        <a:t>Potential Common Shares</a:t>
                      </a:r>
                      <a:endParaRPr lang="en-US" sz="1200" b="1" dirty="0">
                        <a:latin typeface="Verdana" pitchFamily="34" charset="0"/>
                        <a:ea typeface="Verdana" pitchFamily="34" charset="0"/>
                        <a:cs typeface="Verdana" pitchFamily="34" charset="0"/>
                      </a:endParaRPr>
                    </a:p>
                  </a:txBody>
                  <a:tcPr/>
                </a:tc>
                <a:tc>
                  <a:txBody>
                    <a:bodyPr/>
                    <a:lstStyle/>
                    <a:p>
                      <a:pPr algn="ctr"/>
                      <a:r>
                        <a:rPr lang="en-US" sz="1200" b="1" kern="1200" dirty="0">
                          <a:solidFill>
                            <a:schemeClr val="tx1"/>
                          </a:solidFill>
                          <a:effectLst/>
                          <a:latin typeface="Verdana" pitchFamily="34" charset="0"/>
                          <a:ea typeface="Verdana" pitchFamily="34" charset="0"/>
                          <a:cs typeface="Verdana" pitchFamily="34" charset="0"/>
                        </a:rPr>
                        <a:t>Numerator</a:t>
                      </a:r>
                      <a:endParaRPr lang="en-US" sz="12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Verdana" pitchFamily="34" charset="0"/>
                          <a:ea typeface="Verdana" pitchFamily="34" charset="0"/>
                          <a:cs typeface="Verdana" pitchFamily="34" charset="0"/>
                        </a:rPr>
                        <a:t>Denominator</a:t>
                      </a:r>
                    </a:p>
                  </a:txBody>
                  <a:tcPr/>
                </a:tc>
                <a:extLst>
                  <a:ext uri="{0D108BD9-81ED-4DB2-BD59-A6C34878D82A}">
                    <a16:rowId xmlns:a16="http://schemas.microsoft.com/office/drawing/2014/main" val="10000"/>
                  </a:ext>
                </a:extLst>
              </a:tr>
              <a:tr h="847644">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Convertible preferred stock</a:t>
                      </a:r>
                    </a:p>
                  </a:txBody>
                  <a:tcPr/>
                </a:tc>
                <a:tc>
                  <a:txBody>
                    <a:bodyPr/>
                    <a:lstStyle/>
                    <a:p>
                      <a:r>
                        <a:rPr lang="en-US" sz="1200" kern="1200" dirty="0">
                          <a:solidFill>
                            <a:schemeClr val="tx1"/>
                          </a:solidFill>
                          <a:effectLst/>
                          <a:latin typeface="Verdana" pitchFamily="34" charset="0"/>
                          <a:ea typeface="Verdana" pitchFamily="34" charset="0"/>
                          <a:cs typeface="Verdana" pitchFamily="34" charset="0"/>
                        </a:rPr>
                        <a:t>Do not deduct the dividends that would have been avoided if the preferred stock had been converted.</a:t>
                      </a:r>
                    </a:p>
                  </a:txBody>
                  <a:tcPr/>
                </a:tc>
                <a:tc>
                  <a:txBody>
                    <a:bodyPr/>
                    <a:lstStyle/>
                    <a:p>
                      <a:r>
                        <a:rPr lang="en-US" sz="1200" kern="1200" dirty="0">
                          <a:solidFill>
                            <a:schemeClr val="tx1"/>
                          </a:solidFill>
                          <a:effectLst/>
                          <a:latin typeface="Verdana" pitchFamily="34" charset="0"/>
                          <a:ea typeface="Verdana" pitchFamily="34" charset="0"/>
                          <a:cs typeface="Verdana" pitchFamily="34" charset="0"/>
                        </a:rPr>
                        <a:t>Add shares that would</a:t>
                      </a:r>
                    </a:p>
                    <a:p>
                      <a:r>
                        <a:rPr lang="en-US" sz="1200" kern="1200" dirty="0">
                          <a:solidFill>
                            <a:schemeClr val="tx1"/>
                          </a:solidFill>
                          <a:effectLst/>
                          <a:latin typeface="Verdana" pitchFamily="34" charset="0"/>
                          <a:ea typeface="Verdana" pitchFamily="34" charset="0"/>
                          <a:cs typeface="Verdana" pitchFamily="34" charset="0"/>
                        </a:rPr>
                        <a:t>have been created by the conversion* of the preferred stock.</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103600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Contingently issuable shares: Issuable when specified conditions are met, and those conditions currently are being met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Verdana" pitchFamily="34" charset="0"/>
                          <a:ea typeface="Verdana" pitchFamily="34" charset="0"/>
                          <a:cs typeface="Verdana" pitchFamily="34" charset="0"/>
                        </a:rPr>
                        <a:t>None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Verdana" pitchFamily="34" charset="0"/>
                          <a:ea typeface="Verdana" pitchFamily="34" charset="0"/>
                          <a:cs typeface="Verdana" pitchFamily="34" charset="0"/>
                        </a:rPr>
                        <a:t>Add shares that are issuable.</a:t>
                      </a:r>
                    </a:p>
                  </a:txBody>
                  <a:tcPr/>
                </a:tc>
                <a:extLst>
                  <a:ext uri="{0D108BD9-81ED-4DB2-BD59-A6C34878D82A}">
                    <a16:rowId xmlns:a16="http://schemas.microsoft.com/office/drawing/2014/main" val="10002"/>
                  </a:ext>
                </a:extLst>
              </a:tr>
              <a:tr h="627200">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u="none" strike="noStrike" kern="1200" dirty="0">
                          <a:solidFill>
                            <a:schemeClr val="tx1"/>
                          </a:solidFill>
                          <a:effectLst/>
                          <a:latin typeface="Verdana" pitchFamily="34" charset="0"/>
                          <a:ea typeface="Verdana" pitchFamily="34" charset="0"/>
                          <a:cs typeface="Verdana" pitchFamily="34" charset="0"/>
                        </a:rPr>
                        <a:t>Contingently issuable shares: Issuable when specified conditions are met, and those conditions are</a:t>
                      </a:r>
                      <a:r>
                        <a:rPr lang="en-US" sz="1200" b="1" u="none" strike="noStrike" kern="1200" dirty="0">
                          <a:solidFill>
                            <a:schemeClr val="tx1"/>
                          </a:solidFill>
                          <a:effectLst/>
                          <a:latin typeface="Verdana" pitchFamily="34" charset="0"/>
                          <a:ea typeface="Verdana" pitchFamily="34" charset="0"/>
                          <a:cs typeface="Verdana" pitchFamily="34" charset="0"/>
                        </a:rPr>
                        <a:t> not</a:t>
                      </a:r>
                      <a:r>
                        <a:rPr lang="en-US" sz="1200" u="none" strike="noStrike" kern="1200" dirty="0">
                          <a:solidFill>
                            <a:schemeClr val="tx1"/>
                          </a:solidFill>
                          <a:effectLst/>
                          <a:latin typeface="Verdana" pitchFamily="34" charset="0"/>
                          <a:ea typeface="Verdana" pitchFamily="34" charset="0"/>
                          <a:cs typeface="Verdana" pitchFamily="34" charset="0"/>
                        </a:rPr>
                        <a:t> currently being met</a:t>
                      </a:r>
                    </a:p>
                  </a:txBody>
                  <a:tcPr/>
                </a:tc>
                <a:tc>
                  <a:txBody>
                    <a:bodyPr/>
                    <a:lstStyle/>
                    <a:p>
                      <a:r>
                        <a:rPr lang="en-US" sz="1200" dirty="0">
                          <a:latin typeface="Verdana" pitchFamily="34" charset="0"/>
                          <a:ea typeface="Verdana" pitchFamily="34" charset="0"/>
                          <a:cs typeface="Verdana" pitchFamily="34" charset="0"/>
                        </a:rPr>
                        <a:t>None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Verdana" pitchFamily="34" charset="0"/>
                          <a:ea typeface="Verdana" pitchFamily="34" charset="0"/>
                          <a:cs typeface="Verdana" pitchFamily="34" charset="0"/>
                        </a:rPr>
                        <a:t>None</a:t>
                      </a:r>
                    </a:p>
                  </a:txBody>
                  <a:tcPr/>
                </a:tc>
                <a:extLst>
                  <a:ext uri="{0D108BD9-81ED-4DB2-BD59-A6C34878D82A}">
                    <a16:rowId xmlns:a16="http://schemas.microsoft.com/office/drawing/2014/main" val="10003"/>
                  </a:ext>
                </a:extLst>
              </a:tr>
            </a:tbl>
          </a:graphicData>
        </a:graphic>
      </p:graphicFrame>
      <p:sp>
        <p:nvSpPr>
          <p:cNvPr id="4" name="Content Placeholder 3"/>
          <p:cNvSpPr>
            <a:spLocks noGrp="1"/>
          </p:cNvSpPr>
          <p:nvPr>
            <p:ph sz="quarter" idx="10"/>
          </p:nvPr>
        </p:nvSpPr>
        <p:spPr>
          <a:xfrm>
            <a:off x="659567" y="5651288"/>
            <a:ext cx="8229600" cy="944381"/>
          </a:xfrm>
        </p:spPr>
        <p:txBody>
          <a:bodyPr/>
          <a:lstStyle/>
          <a:p>
            <a:pPr marL="0" indent="0">
              <a:buNone/>
            </a:pPr>
            <a:r>
              <a:rPr lang="en-US" sz="1800" dirty="0"/>
              <a:t>*At the beginning of the year or when potential common shares were issued, whichever is later (time-weight the increase in shares if assumed exercised or converted in midyear).</a:t>
            </a:r>
          </a:p>
        </p:txBody>
      </p:sp>
    </p:spTree>
    <p:extLst>
      <p:ext uri="{BB962C8B-B14F-4D97-AF65-F5344CB8AC3E}">
        <p14:creationId xmlns:p14="http://schemas.microsoft.com/office/powerpoint/2010/main" val="65497261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642233"/>
          </a:xfrm>
        </p:spPr>
        <p:txBody>
          <a:bodyPr>
            <a:noAutofit/>
          </a:bodyPr>
          <a:lstStyle/>
          <a:p>
            <a:r>
              <a:rPr lang="en-US" dirty="0"/>
              <a:t>Actual Conversions (1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139252"/>
            <a:ext cx="8304550" cy="5426440"/>
          </a:xfrm>
        </p:spPr>
        <p:txBody>
          <a:bodyPr/>
          <a:lstStyle/>
          <a:p>
            <a:r>
              <a:rPr lang="en-IN" dirty="0"/>
              <a:t>Diluted EPS of convertible bonds converted during the year would be precisely the same if the convertible bonds had been converted at the beginning of the year</a:t>
            </a:r>
          </a:p>
          <a:p>
            <a:r>
              <a:rPr lang="en-IN" dirty="0"/>
              <a:t>Calculation of diluted EPS:</a:t>
            </a:r>
          </a:p>
          <a:p>
            <a:pPr lvl="1">
              <a:buFont typeface="Lucida Grande"/>
              <a:buChar char="–"/>
            </a:pPr>
            <a:r>
              <a:rPr lang="en-IN" b="1" dirty="0"/>
              <a:t>Actual conversion</a:t>
            </a:r>
          </a:p>
          <a:p>
            <a:pPr lvl="2">
              <a:buClr>
                <a:schemeClr val="tx1"/>
              </a:buClr>
            </a:pPr>
            <a:r>
              <a:rPr lang="en-IN" dirty="0"/>
              <a:t>This would cause an actual increase in shares from the date the convertible bonds are converted</a:t>
            </a:r>
          </a:p>
          <a:p>
            <a:pPr lvl="2">
              <a:buClr>
                <a:schemeClr val="tx1"/>
              </a:buClr>
            </a:pPr>
            <a:r>
              <a:rPr lang="en-IN" dirty="0"/>
              <a:t>These would be time-weighted so the denominator would increase by the fraction</a:t>
            </a:r>
          </a:p>
          <a:p>
            <a:pPr lvl="2">
              <a:buClr>
                <a:schemeClr val="tx1"/>
              </a:buClr>
            </a:pPr>
            <a:r>
              <a:rPr lang="en-US" dirty="0"/>
              <a:t>The numerator </a:t>
            </a:r>
            <a:r>
              <a:rPr lang="en-IN" dirty="0"/>
              <a:t>would be higher because net income actually would be increased by the after-tax interest </a:t>
            </a:r>
            <a:r>
              <a:rPr lang="en-US" dirty="0"/>
              <a:t>saved on the bonds</a:t>
            </a:r>
            <a:endParaRPr lang="en-US" sz="2400" dirty="0"/>
          </a:p>
        </p:txBody>
      </p:sp>
    </p:spTree>
    <p:extLst>
      <p:ext uri="{BB962C8B-B14F-4D97-AF65-F5344CB8AC3E}">
        <p14:creationId xmlns:p14="http://schemas.microsoft.com/office/powerpoint/2010/main" val="252953874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642233"/>
          </a:xfrm>
        </p:spPr>
        <p:txBody>
          <a:bodyPr>
            <a:noAutofit/>
          </a:bodyPr>
          <a:lstStyle/>
          <a:p>
            <a:r>
              <a:rPr lang="en-US" dirty="0"/>
              <a:t>Actual Conversions (2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2" name="Content Placeholder 1"/>
          <p:cNvSpPr>
            <a:spLocks noGrp="1"/>
          </p:cNvSpPr>
          <p:nvPr>
            <p:ph sz="quarter" idx="10"/>
          </p:nvPr>
        </p:nvSpPr>
        <p:spPr>
          <a:xfrm>
            <a:off x="689548" y="1334124"/>
            <a:ext cx="8304550" cy="5231567"/>
          </a:xfrm>
        </p:spPr>
        <p:txBody>
          <a:bodyPr/>
          <a:lstStyle/>
          <a:p>
            <a:pPr lvl="1">
              <a:buFont typeface="Lucida Grande"/>
              <a:buChar char="–"/>
            </a:pPr>
            <a:r>
              <a:rPr lang="en-IN" sz="2200" b="1" dirty="0"/>
              <a:t>Assumed conversion</a:t>
            </a:r>
          </a:p>
          <a:p>
            <a:pPr lvl="2">
              <a:buClr>
                <a:schemeClr val="tx1"/>
              </a:buClr>
            </a:pPr>
            <a:r>
              <a:rPr lang="en-IN" sz="2000" dirty="0"/>
              <a:t>Assume conversion for the period before conversion because they were potentially dilutive during that period</a:t>
            </a:r>
          </a:p>
          <a:p>
            <a:pPr marL="0" lvl="2" indent="0">
              <a:buNone/>
            </a:pPr>
            <a:r>
              <a:rPr lang="en-IN" dirty="0"/>
              <a:t>Sovran Financial Corporation reported net income of $154 million in 2018 (tax rate 40%). Its </a:t>
            </a:r>
            <a:r>
              <a:rPr lang="en-US" dirty="0"/>
              <a:t>capital structure included:</a:t>
            </a:r>
            <a:endParaRPr lang="en-IN" dirty="0"/>
          </a:p>
          <a:p>
            <a:pPr marL="0" lvl="2" indent="0">
              <a:buNone/>
            </a:pPr>
            <a:r>
              <a:rPr lang="en-US" b="1" dirty="0"/>
              <a:t>Convertible Bonds: </a:t>
            </a:r>
            <a:r>
              <a:rPr lang="en-IN" dirty="0"/>
              <a:t>10%, $300 million face amount issued in 2017, convertible into 12 million </a:t>
            </a:r>
            <a:r>
              <a:rPr lang="en-US" dirty="0"/>
              <a:t>common shares on November 1.</a:t>
            </a:r>
          </a:p>
          <a:p>
            <a:pPr marL="0" lvl="2" indent="0">
              <a:buNone/>
            </a:pPr>
            <a:r>
              <a:rPr lang="en-IN" b="1" dirty="0"/>
              <a:t>Not actually converted</a:t>
            </a:r>
            <a:endParaRPr lang="en-US" b="1" dirty="0"/>
          </a:p>
          <a:p>
            <a:pPr marL="0" lvl="2" indent="0">
              <a:buNone/>
            </a:pPr>
            <a:r>
              <a:rPr lang="en-IN" b="1" dirty="0"/>
              <a:t>Assumed after-tax interest savings: +$30 − 40% ($30)</a:t>
            </a:r>
            <a:endParaRPr lang="en-US" b="1" dirty="0"/>
          </a:p>
          <a:p>
            <a:pPr marL="0" lvl="2" indent="0">
              <a:buNone/>
            </a:pPr>
            <a:r>
              <a:rPr lang="en-IN" b="1" dirty="0"/>
              <a:t>Assumed conversion of bonds: +12</a:t>
            </a:r>
            <a:endParaRPr lang="en-US" b="1" dirty="0"/>
          </a:p>
        </p:txBody>
      </p:sp>
    </p:spTree>
    <p:extLst>
      <p:ext uri="{BB962C8B-B14F-4D97-AF65-F5344CB8AC3E}">
        <p14:creationId xmlns:p14="http://schemas.microsoft.com/office/powerpoint/2010/main" val="14736401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642233"/>
          </a:xfrm>
        </p:spPr>
        <p:txBody>
          <a:bodyPr>
            <a:noAutofit/>
          </a:bodyPr>
          <a:lstStyle/>
          <a:p>
            <a:r>
              <a:rPr lang="en-US" dirty="0"/>
              <a:t>Actual Conversions (3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graphicFrame>
        <p:nvGraphicFramePr>
          <p:cNvPr id="3" name="Object 2"/>
          <p:cNvGraphicFramePr>
            <a:graphicFrameLocks noChangeAspect="1"/>
          </p:cNvGraphicFramePr>
          <p:nvPr>
            <p:extLst>
              <p:ext uri="{D42A27DB-BD31-4B8C-83A1-F6EECF244321}">
                <p14:modId xmlns:p14="http://schemas.microsoft.com/office/powerpoint/2010/main" val="3314134457"/>
              </p:ext>
            </p:extLst>
          </p:nvPr>
        </p:nvGraphicFramePr>
        <p:xfrm>
          <a:off x="3082532" y="1512788"/>
          <a:ext cx="2229428" cy="654511"/>
        </p:xfrm>
        <a:graphic>
          <a:graphicData uri="http://schemas.openxmlformats.org/presentationml/2006/ole">
            <mc:AlternateContent xmlns:mc="http://schemas.openxmlformats.org/markup-compatibility/2006">
              <mc:Choice xmlns:v="urn:schemas-microsoft-com:vml" Requires="v">
                <p:oleObj spid="_x0000_s20620" name="Equation" r:id="rId4" imgW="1384200" imgH="406080" progId="Equation.3">
                  <p:embed/>
                </p:oleObj>
              </mc:Choice>
              <mc:Fallback>
                <p:oleObj name="Equation" r:id="rId4" imgW="1384200" imgH="406080" progId="Equation.3">
                  <p:embed/>
                  <p:pic>
                    <p:nvPicPr>
                      <p:cNvPr id="0" name="Picture 1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82532" y="1512788"/>
                        <a:ext cx="2229428" cy="6545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Content Placeholder 1"/>
          <p:cNvSpPr>
            <a:spLocks noGrp="1"/>
          </p:cNvSpPr>
          <p:nvPr>
            <p:ph sz="quarter" idx="10"/>
          </p:nvPr>
        </p:nvSpPr>
        <p:spPr>
          <a:xfrm>
            <a:off x="689548" y="2218546"/>
            <a:ext cx="8304550" cy="2773181"/>
          </a:xfrm>
        </p:spPr>
        <p:txBody>
          <a:bodyPr/>
          <a:lstStyle/>
          <a:p>
            <a:pPr marL="0" lvl="1" indent="0">
              <a:buNone/>
            </a:pPr>
            <a:r>
              <a:rPr lang="en-US" sz="2200" b="1" dirty="0"/>
              <a:t>Converted on November 1:</a:t>
            </a:r>
          </a:p>
          <a:p>
            <a:pPr marL="0" lvl="1" indent="0">
              <a:buNone/>
            </a:pPr>
            <a:r>
              <a:rPr lang="en-IN" sz="2200" b="1" dirty="0"/>
              <a:t>Actual after-tax interest savings:</a:t>
            </a:r>
            <a:r>
              <a:rPr lang="en-US" sz="2200" b="1" dirty="0"/>
              <a:t> </a:t>
            </a:r>
            <a:r>
              <a:rPr lang="en-IN" sz="2200" dirty="0"/>
              <a:t>[$30 − 40% ($30)] × (2 ÷ 12)</a:t>
            </a:r>
            <a:endParaRPr lang="en-US" sz="2200" dirty="0"/>
          </a:p>
          <a:p>
            <a:pPr marL="0" lvl="1" indent="0">
              <a:buNone/>
            </a:pPr>
            <a:r>
              <a:rPr lang="en-IN" sz="2200" b="1" dirty="0"/>
              <a:t>Assumed after-tax interest savings:</a:t>
            </a:r>
            <a:r>
              <a:rPr lang="en-US" sz="2200" b="1" dirty="0"/>
              <a:t> </a:t>
            </a:r>
            <a:r>
              <a:rPr lang="en-IN" sz="2200" dirty="0"/>
              <a:t>[$30 − 40% ($30)] × (10 ÷ 12)</a:t>
            </a:r>
            <a:endParaRPr lang="en-US" sz="2200" dirty="0"/>
          </a:p>
          <a:p>
            <a:pPr marL="0" lvl="1" indent="0">
              <a:buNone/>
            </a:pPr>
            <a:r>
              <a:rPr lang="en-IN" sz="2200" b="1" dirty="0"/>
              <a:t>Actual conversion of bonds:</a:t>
            </a:r>
            <a:r>
              <a:rPr lang="en-US" sz="2200" b="1" dirty="0"/>
              <a:t> </a:t>
            </a:r>
            <a:r>
              <a:rPr lang="en-US" sz="2200" dirty="0"/>
              <a:t>+</a:t>
            </a:r>
            <a:r>
              <a:rPr lang="en-IN" sz="2200" dirty="0"/>
              <a:t>12 (2÷ 12)</a:t>
            </a:r>
            <a:endParaRPr lang="en-US" sz="2200" dirty="0"/>
          </a:p>
          <a:p>
            <a:pPr marL="0" lvl="1" indent="0">
              <a:buNone/>
            </a:pPr>
            <a:r>
              <a:rPr lang="en-IN" sz="2200" b="1" dirty="0"/>
              <a:t>Assumed conversion of bonds:</a:t>
            </a:r>
            <a:r>
              <a:rPr lang="en-US" sz="2200" b="1" dirty="0"/>
              <a:t> </a:t>
            </a:r>
            <a:r>
              <a:rPr lang="en-US" sz="2200" dirty="0"/>
              <a:t>+</a:t>
            </a:r>
            <a:r>
              <a:rPr lang="en-IN" sz="2200" dirty="0"/>
              <a:t>12 (10 ÷ 12)</a:t>
            </a:r>
            <a:endParaRPr lang="en-US" sz="2200" dirty="0"/>
          </a:p>
        </p:txBody>
      </p:sp>
      <p:graphicFrame>
        <p:nvGraphicFramePr>
          <p:cNvPr id="4" name="Object 3"/>
          <p:cNvGraphicFramePr>
            <a:graphicFrameLocks noChangeAspect="1"/>
          </p:cNvGraphicFramePr>
          <p:nvPr>
            <p:extLst>
              <p:ext uri="{D42A27DB-BD31-4B8C-83A1-F6EECF244321}">
                <p14:modId xmlns:p14="http://schemas.microsoft.com/office/powerpoint/2010/main" val="2333225782"/>
              </p:ext>
            </p:extLst>
          </p:nvPr>
        </p:nvGraphicFramePr>
        <p:xfrm>
          <a:off x="1439534" y="5156115"/>
          <a:ext cx="6300932" cy="1226705"/>
        </p:xfrm>
        <a:graphic>
          <a:graphicData uri="http://schemas.openxmlformats.org/presentationml/2006/ole">
            <mc:AlternateContent xmlns:mc="http://schemas.openxmlformats.org/markup-compatibility/2006">
              <mc:Choice xmlns:v="urn:schemas-microsoft-com:vml" Requires="v">
                <p:oleObj spid="_x0000_s20621" name="Equation" r:id="rId6" imgW="4305240" imgH="838080" progId="Equation.3">
                  <p:embed/>
                </p:oleObj>
              </mc:Choice>
              <mc:Fallback>
                <p:oleObj name="Equation" r:id="rId6" imgW="4305240" imgH="838080" progId="Equation.3">
                  <p:embed/>
                  <p:pic>
                    <p:nvPicPr>
                      <p:cNvPr id="0" name="Picture 1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9534" y="5156115"/>
                        <a:ext cx="6300932" cy="12267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69780569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US" dirty="0"/>
              <a:t> Conversion of Notes—The Clorox Company</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19-12</a:t>
            </a:r>
          </a:p>
        </p:txBody>
      </p:sp>
      <p:sp>
        <p:nvSpPr>
          <p:cNvPr id="6" name="Content Placeholder 5"/>
          <p:cNvSpPr>
            <a:spLocks noGrp="1"/>
          </p:cNvSpPr>
          <p:nvPr>
            <p:ph sz="quarter" idx="10"/>
          </p:nvPr>
        </p:nvSpPr>
        <p:spPr>
          <a:xfrm>
            <a:off x="689548" y="1768839"/>
            <a:ext cx="8229600" cy="4212235"/>
          </a:xfrm>
        </p:spPr>
        <p:txBody>
          <a:bodyPr/>
          <a:lstStyle/>
          <a:p>
            <a:pPr marL="0" indent="0">
              <a:buNone/>
            </a:pPr>
            <a:r>
              <a:rPr lang="en-US" b="1" dirty="0"/>
              <a:t>Note 1: Significant Accounting Policies—Earnings Per Common Share (in part)</a:t>
            </a:r>
          </a:p>
          <a:p>
            <a:pPr marL="0" indent="0">
              <a:buNone/>
            </a:pPr>
            <a:r>
              <a:rPr lang="en-US" dirty="0"/>
              <a:t>A $9,000,000 note payable to Henkel Corporation was converted into 1,200,000 shares of common stock on August 1…. Earnings per common share and weighted-average shares outstanding reflect this conversion as if it were effective during all periods presented.</a:t>
            </a:r>
          </a:p>
        </p:txBody>
      </p:sp>
    </p:spTree>
    <p:extLst>
      <p:ext uri="{BB962C8B-B14F-4D97-AF65-F5344CB8AC3E}">
        <p14:creationId xmlns:p14="http://schemas.microsoft.com/office/powerpoint/2010/main" val="160954588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IN" dirty="0"/>
              <a:t>Financial Statement Presentation of Earnings Per Share Data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19-13</a:t>
            </a:r>
          </a:p>
        </p:txBody>
      </p:sp>
      <p:sp>
        <p:nvSpPr>
          <p:cNvPr id="6" name="Content Placeholder 5"/>
          <p:cNvSpPr>
            <a:spLocks noGrp="1"/>
          </p:cNvSpPr>
          <p:nvPr>
            <p:ph sz="quarter" idx="10"/>
          </p:nvPr>
        </p:nvSpPr>
        <p:spPr>
          <a:xfrm>
            <a:off x="629587" y="1693889"/>
            <a:ext cx="8334531" cy="4766872"/>
          </a:xfrm>
        </p:spPr>
        <p:txBody>
          <a:bodyPr/>
          <a:lstStyle/>
          <a:p>
            <a:r>
              <a:rPr lang="en-IN" sz="2400" dirty="0"/>
              <a:t>Basic EPS and diluted EPS must be reported separately for income from continuing operations and net </a:t>
            </a:r>
            <a:r>
              <a:rPr lang="en-US" sz="2400" dirty="0"/>
              <a:t>income when </a:t>
            </a:r>
            <a:r>
              <a:rPr lang="en-IN" sz="2400" dirty="0"/>
              <a:t>the income statement includes discontinued operations</a:t>
            </a:r>
          </a:p>
          <a:p>
            <a:r>
              <a:rPr lang="en-IN" sz="2400" dirty="0"/>
              <a:t>Per share amounts for discontinued operations would be disclosed either:</a:t>
            </a:r>
          </a:p>
          <a:p>
            <a:pPr lvl="1">
              <a:buFont typeface="Lucida Grande"/>
              <a:buChar char="–"/>
            </a:pPr>
            <a:r>
              <a:rPr lang="en-IN" sz="2200" dirty="0"/>
              <a:t>On the face of the income statement or</a:t>
            </a:r>
          </a:p>
          <a:p>
            <a:pPr lvl="1">
              <a:buFont typeface="Lucida Grande"/>
              <a:buChar char="–"/>
            </a:pPr>
            <a:r>
              <a:rPr lang="en-IN" sz="2200" dirty="0"/>
              <a:t>In the notes to financial statements</a:t>
            </a:r>
          </a:p>
          <a:p>
            <a:r>
              <a:rPr lang="en-IN" sz="2400" dirty="0"/>
              <a:t>For all reporting periods presented in the comparative statements</a:t>
            </a:r>
          </a:p>
          <a:p>
            <a:r>
              <a:rPr lang="en-US" sz="2400" dirty="0"/>
              <a:t>Businesses without potential </a:t>
            </a:r>
            <a:r>
              <a:rPr lang="en-IN" sz="2400" dirty="0"/>
              <a:t>common shares present basic EPS only</a:t>
            </a:r>
          </a:p>
        </p:txBody>
      </p:sp>
    </p:spTree>
    <p:extLst>
      <p:ext uri="{BB962C8B-B14F-4D97-AF65-F5344CB8AC3E}">
        <p14:creationId xmlns:p14="http://schemas.microsoft.com/office/powerpoint/2010/main" val="17241961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IN" dirty="0"/>
              <a:t>Financial Statement Presentation of Earnings Per Share Data (2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19-13</a:t>
            </a:r>
          </a:p>
        </p:txBody>
      </p:sp>
      <p:sp>
        <p:nvSpPr>
          <p:cNvPr id="6" name="Content Placeholder 5"/>
          <p:cNvSpPr>
            <a:spLocks noGrp="1"/>
          </p:cNvSpPr>
          <p:nvPr>
            <p:ph sz="quarter" idx="10"/>
          </p:nvPr>
        </p:nvSpPr>
        <p:spPr>
          <a:xfrm>
            <a:off x="629587" y="1693889"/>
            <a:ext cx="8349521" cy="4766872"/>
          </a:xfrm>
        </p:spPr>
        <p:txBody>
          <a:bodyPr/>
          <a:lstStyle/>
          <a:p>
            <a:r>
              <a:rPr lang="en-IN" sz="2400" dirty="0"/>
              <a:t>Disclosure notes should provide additional disclosures </a:t>
            </a:r>
            <a:r>
              <a:rPr lang="en-US" sz="2400" dirty="0"/>
              <a:t>including:</a:t>
            </a:r>
          </a:p>
          <a:p>
            <a:pPr lvl="1">
              <a:buFont typeface="Lucida Grande"/>
              <a:buChar char="–"/>
            </a:pPr>
            <a:r>
              <a:rPr lang="en-IN" sz="2200" dirty="0"/>
              <a:t>A </a:t>
            </a:r>
            <a:r>
              <a:rPr lang="en-IN" sz="2200" b="1" dirty="0"/>
              <a:t>reconciliation</a:t>
            </a:r>
            <a:r>
              <a:rPr lang="en-IN" sz="2200" dirty="0"/>
              <a:t> of the numerator and denominator used in the </a:t>
            </a:r>
            <a:r>
              <a:rPr lang="en-IN" sz="2200" b="1" dirty="0"/>
              <a:t>basic EPS </a:t>
            </a:r>
            <a:r>
              <a:rPr lang="en-IN" sz="2200" dirty="0"/>
              <a:t>computations to the numerator and the denominator used in the </a:t>
            </a:r>
            <a:r>
              <a:rPr lang="en-IN" sz="2200" b="1" dirty="0"/>
              <a:t>diluted EPS </a:t>
            </a:r>
            <a:r>
              <a:rPr lang="en-IN" sz="2200" dirty="0"/>
              <a:t>computations</a:t>
            </a:r>
          </a:p>
          <a:p>
            <a:pPr lvl="1">
              <a:buFont typeface="Lucida Grande"/>
              <a:buChar char="–"/>
            </a:pPr>
            <a:r>
              <a:rPr lang="en-IN" sz="2200" dirty="0"/>
              <a:t>Any adjustments to the numerator for </a:t>
            </a:r>
            <a:r>
              <a:rPr lang="en-IN" sz="2200" b="1" dirty="0"/>
              <a:t>preferred dividends</a:t>
            </a:r>
          </a:p>
          <a:p>
            <a:pPr lvl="1">
              <a:buFont typeface="Lucida Grande"/>
              <a:buChar char="–"/>
            </a:pPr>
            <a:r>
              <a:rPr lang="en-IN" sz="2200" dirty="0"/>
              <a:t>Any potential common shares that weren’t included because they were </a:t>
            </a:r>
            <a:r>
              <a:rPr lang="en-IN" sz="2200" b="1" dirty="0"/>
              <a:t>antidilutive</a:t>
            </a:r>
          </a:p>
          <a:p>
            <a:pPr lvl="1">
              <a:buFont typeface="Lucida Grande"/>
              <a:buChar char="–"/>
            </a:pPr>
            <a:r>
              <a:rPr lang="en-IN" sz="2200" dirty="0"/>
              <a:t>Any transactions that occurred </a:t>
            </a:r>
            <a:r>
              <a:rPr lang="en-IN" sz="2200" b="1" dirty="0"/>
              <a:t>after the end of the most recent period</a:t>
            </a:r>
            <a:r>
              <a:rPr lang="en-IN" sz="2200" dirty="0"/>
              <a:t> that would materially </a:t>
            </a:r>
            <a:r>
              <a:rPr lang="en-US" sz="2200" dirty="0"/>
              <a:t>affect earnings per share</a:t>
            </a:r>
          </a:p>
        </p:txBody>
      </p:sp>
    </p:spTree>
    <p:extLst>
      <p:ext uri="{BB962C8B-B14F-4D97-AF65-F5344CB8AC3E}">
        <p14:creationId xmlns:p14="http://schemas.microsoft.com/office/powerpoint/2010/main" val="190454258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 EPS Disclosure—H&amp;R Block</a:t>
            </a:r>
          </a:p>
        </p:txBody>
      </p:sp>
      <p:sp>
        <p:nvSpPr>
          <p:cNvPr id="6" name="Text Placeholder 5"/>
          <p:cNvSpPr>
            <a:spLocks noGrp="1"/>
          </p:cNvSpPr>
          <p:nvPr>
            <p:ph type="body" sz="quarter" idx="13"/>
          </p:nvPr>
        </p:nvSpPr>
        <p:spPr/>
        <p:txBody>
          <a:bodyPr/>
          <a:lstStyle/>
          <a:p>
            <a:pPr marL="0" indent="0">
              <a:buNone/>
            </a:pPr>
            <a:r>
              <a:rPr lang="en-US" dirty="0"/>
              <a:t>Learning Objective 19-13</a:t>
            </a:r>
          </a:p>
        </p:txBody>
      </p:sp>
      <p:pic>
        <p:nvPicPr>
          <p:cNvPr id="10" name="Picture 2" descr="Consolidated Income Statements (partial) For the Years Ended April 30, 2016 and 2015&#10;&#10;Net income from continuing operations $383,553 for 2016 and for 2016 it is $486,744&#10;&#10;Net loss from discontinued operations (9,286) for 2016 and for 2016 it is  (13,081)&#10;&#10;Net income $374,267 for 2016 and for 2016 it is  $473,633&#10;&#10;Basic Earnings (Loss) Per Share:&#10;&#10;Continuing operations $ 1.54 for 2016 and for 2016 it is $1.77&#10;&#10;Discontinued operations (0.04) for 2016 and for 2016 it is (0.05)&#10;&#10;Consolidated $1.50 for 2016 and for 2016 it is $1.72&#10;&#10;Diluted Earnings (Loss) Per Share:&#10;&#10;Continuing operations $1.53 for 2016 and for 2016 it is  $1.75&#10;&#10;Discontinued operations (0.04) for 2016 and for 2016 it is  (0.04)&#10;&#10;Consolidated $1.49 for 2016 and for 2016 it is $1.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859" y="1546915"/>
            <a:ext cx="7080250" cy="484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5082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altLang="en-US" dirty="0"/>
              <a:t>Concept Check: RSU Compensation Costs (1 of 4)</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84026"/>
            <a:ext cx="8001000" cy="4946754"/>
          </a:xfrm>
        </p:spPr>
        <p:txBody>
          <a:bodyPr/>
          <a:lstStyle/>
          <a:p>
            <a:pPr marL="0" indent="0">
              <a:lnSpc>
                <a:spcPct val="100000"/>
              </a:lnSpc>
              <a:spcAft>
                <a:spcPts val="1200"/>
              </a:spcAft>
              <a:buNone/>
            </a:pPr>
            <a:r>
              <a:rPr lang="en-US" sz="2200" dirty="0"/>
              <a:t>Zarshenas Jewelers granted restricted stock units (RSUs) representing 120 million of its $1 par common shares to executives, subject to forfeiture if employment is terminated within four years. After the recipients of the RSUs satisfy the vesting requirement, the company will distribute the shares. The common shares had a market price of $5 per share on the grant date. The total compensation cost pertaining to the restricted stock units is:</a:t>
            </a:r>
          </a:p>
          <a:p>
            <a:pPr marL="457200" indent="-457200">
              <a:lnSpc>
                <a:spcPct val="100000"/>
              </a:lnSpc>
              <a:buFont typeface="+mj-lt"/>
              <a:buAutoNum type="alphaLcPeriod"/>
            </a:pPr>
            <a:r>
              <a:rPr lang="en-US" sz="2200" dirty="0"/>
              <a:t>$  15 million</a:t>
            </a:r>
          </a:p>
          <a:p>
            <a:pPr marL="457200" indent="-457200">
              <a:lnSpc>
                <a:spcPct val="100000"/>
              </a:lnSpc>
              <a:buFont typeface="+mj-lt"/>
              <a:buAutoNum type="alphaLcPeriod"/>
            </a:pPr>
            <a:r>
              <a:rPr lang="en-US" sz="2200" dirty="0"/>
              <a:t>$120 million</a:t>
            </a:r>
          </a:p>
          <a:p>
            <a:pPr marL="457200" indent="-457200">
              <a:lnSpc>
                <a:spcPct val="100000"/>
              </a:lnSpc>
              <a:buFont typeface="+mj-lt"/>
              <a:buAutoNum type="alphaLcPeriod"/>
            </a:pPr>
            <a:r>
              <a:rPr lang="en-US" sz="2200" dirty="0"/>
              <a:t>$150 million</a:t>
            </a:r>
          </a:p>
          <a:p>
            <a:pPr marL="457200" indent="-457200">
              <a:lnSpc>
                <a:spcPct val="100000"/>
              </a:lnSpc>
              <a:buFont typeface="+mj-lt"/>
              <a:buAutoNum type="alphaLcPeriod"/>
            </a:pPr>
            <a:r>
              <a:rPr lang="en-US" sz="2200" b="1" dirty="0"/>
              <a:t>$600 million</a:t>
            </a:r>
          </a:p>
        </p:txBody>
      </p:sp>
    </p:spTree>
    <p:extLst>
      <p:ext uri="{BB962C8B-B14F-4D97-AF65-F5344CB8AC3E}">
        <p14:creationId xmlns:p14="http://schemas.microsoft.com/office/powerpoint/2010/main" val="303851942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308298" cy="1566472"/>
          </a:xfrm>
        </p:spPr>
        <p:txBody>
          <a:bodyPr>
            <a:noAutofit/>
          </a:bodyPr>
          <a:lstStyle/>
          <a:p>
            <a:r>
              <a:rPr lang="en-US" dirty="0"/>
              <a:t> Reconciliation of Basic EPS Computations to Diluted EPS Computations</a:t>
            </a:r>
          </a:p>
        </p:txBody>
      </p:sp>
      <p:sp>
        <p:nvSpPr>
          <p:cNvPr id="6" name="Text Placeholder 5"/>
          <p:cNvSpPr>
            <a:spLocks noGrp="1"/>
          </p:cNvSpPr>
          <p:nvPr>
            <p:ph type="body" sz="quarter" idx="13"/>
          </p:nvPr>
        </p:nvSpPr>
        <p:spPr/>
        <p:txBody>
          <a:bodyPr/>
          <a:lstStyle/>
          <a:p>
            <a:pPr marL="0" indent="0">
              <a:buNone/>
            </a:pPr>
            <a:r>
              <a:rPr lang="en-US" dirty="0"/>
              <a:t>Learning Objective 19-13</a:t>
            </a:r>
          </a:p>
        </p:txBody>
      </p:sp>
      <p:sp>
        <p:nvSpPr>
          <p:cNvPr id="7" name="Content Placeholder 6"/>
          <p:cNvSpPr>
            <a:spLocks noGrp="1"/>
          </p:cNvSpPr>
          <p:nvPr>
            <p:ph sz="quarter" idx="10"/>
          </p:nvPr>
        </p:nvSpPr>
        <p:spPr>
          <a:xfrm>
            <a:off x="749509" y="2066150"/>
            <a:ext cx="7315200" cy="497174"/>
          </a:xfrm>
        </p:spPr>
        <p:txBody>
          <a:bodyPr/>
          <a:lstStyle/>
          <a:p>
            <a:pPr marL="0" indent="0">
              <a:buNone/>
            </a:pPr>
            <a:r>
              <a:rPr lang="en-US" sz="2400" b="1" dirty="0"/>
              <a:t>Earnings per Share Reconciliation:</a:t>
            </a:r>
            <a:endParaRPr lang="en-US" sz="2400" dirty="0"/>
          </a:p>
        </p:txBody>
      </p:sp>
      <p:graphicFrame>
        <p:nvGraphicFramePr>
          <p:cNvPr id="13" name="Table 12"/>
          <p:cNvGraphicFramePr>
            <a:graphicFrameLocks noGrp="1"/>
          </p:cNvGraphicFramePr>
          <p:nvPr>
            <p:extLst>
              <p:ext uri="{D42A27DB-BD31-4B8C-83A1-F6EECF244321}">
                <p14:modId xmlns:p14="http://schemas.microsoft.com/office/powerpoint/2010/main" val="222243341"/>
              </p:ext>
            </p:extLst>
          </p:nvPr>
        </p:nvGraphicFramePr>
        <p:xfrm>
          <a:off x="974360" y="2671164"/>
          <a:ext cx="7644984" cy="3459813"/>
        </p:xfrm>
        <a:graphic>
          <a:graphicData uri="http://schemas.openxmlformats.org/drawingml/2006/table">
            <a:tbl>
              <a:tblPr firstRow="1" bandRow="1">
                <a:tableStyleId>{5940675A-B579-460E-94D1-54222C63F5DA}</a:tableStyleId>
              </a:tblPr>
              <a:tblGrid>
                <a:gridCol w="2942726">
                  <a:extLst>
                    <a:ext uri="{9D8B030D-6E8A-4147-A177-3AD203B41FA5}">
                      <a16:colId xmlns:a16="http://schemas.microsoft.com/office/drawing/2014/main" val="20000"/>
                    </a:ext>
                  </a:extLst>
                </a:gridCol>
                <a:gridCol w="1629275">
                  <a:extLst>
                    <a:ext uri="{9D8B030D-6E8A-4147-A177-3AD203B41FA5}">
                      <a16:colId xmlns:a16="http://schemas.microsoft.com/office/drawing/2014/main" val="20001"/>
                    </a:ext>
                  </a:extLst>
                </a:gridCol>
                <a:gridCol w="1766176">
                  <a:extLst>
                    <a:ext uri="{9D8B030D-6E8A-4147-A177-3AD203B41FA5}">
                      <a16:colId xmlns:a16="http://schemas.microsoft.com/office/drawing/2014/main" val="20002"/>
                    </a:ext>
                  </a:extLst>
                </a:gridCol>
                <a:gridCol w="1306807">
                  <a:extLst>
                    <a:ext uri="{9D8B030D-6E8A-4147-A177-3AD203B41FA5}">
                      <a16:colId xmlns:a16="http://schemas.microsoft.com/office/drawing/2014/main" val="20003"/>
                    </a:ext>
                  </a:extLst>
                </a:gridCol>
              </a:tblGrid>
              <a:tr h="598864">
                <a:tc>
                  <a:txBody>
                    <a:bodyPr/>
                    <a:lstStyle/>
                    <a:p>
                      <a:pPr algn="ctr"/>
                      <a:endParaRPr lang="en-US" sz="1400" dirty="0">
                        <a:latin typeface="Verdana" pitchFamily="34" charset="0"/>
                        <a:ea typeface="Verdana" pitchFamily="34" charset="0"/>
                        <a:cs typeface="Verdana" pitchFamily="34" charset="0"/>
                      </a:endParaRPr>
                    </a:p>
                  </a:txBody>
                  <a:tcPr/>
                </a:tc>
                <a:tc>
                  <a:txBody>
                    <a:bodyPr/>
                    <a:lstStyle/>
                    <a:p>
                      <a:pPr algn="ctr"/>
                      <a:r>
                        <a:rPr lang="en-US" sz="1400" b="1" dirty="0">
                          <a:latin typeface="Verdana" pitchFamily="34" charset="0"/>
                          <a:ea typeface="Verdana" pitchFamily="34" charset="0"/>
                          <a:cs typeface="Verdana" pitchFamily="34" charset="0"/>
                        </a:rPr>
                        <a:t>Income</a:t>
                      </a:r>
                      <a:r>
                        <a:rPr lang="en-US" sz="1400" b="1" baseline="0"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(Numerator)</a:t>
                      </a:r>
                    </a:p>
                  </a:txBody>
                  <a:tcPr/>
                </a:tc>
                <a:tc>
                  <a:txBody>
                    <a:bodyPr/>
                    <a:lstStyle/>
                    <a:p>
                      <a:pPr algn="ctr"/>
                      <a:r>
                        <a:rPr lang="en-US" sz="1400" b="1" dirty="0">
                          <a:latin typeface="Verdana" pitchFamily="34" charset="0"/>
                          <a:ea typeface="Verdana" pitchFamily="34" charset="0"/>
                          <a:cs typeface="Verdana" pitchFamily="34" charset="0"/>
                        </a:rPr>
                        <a:t>Share</a:t>
                      </a:r>
                      <a:r>
                        <a:rPr lang="en-US" sz="1400" b="1" baseline="0"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(Denominator)</a:t>
                      </a:r>
                    </a:p>
                  </a:txBody>
                  <a:tcPr/>
                </a:tc>
                <a:tc>
                  <a:txBody>
                    <a:bodyPr/>
                    <a:lstStyle/>
                    <a:p>
                      <a:pPr algn="ctr"/>
                      <a:r>
                        <a:rPr lang="en-US" sz="1400" b="1" dirty="0">
                          <a:latin typeface="Verdana" pitchFamily="34" charset="0"/>
                          <a:ea typeface="Verdana" pitchFamily="34" charset="0"/>
                          <a:cs typeface="Verdana" pitchFamily="34" charset="0"/>
                        </a:rPr>
                        <a:t>Per Share</a:t>
                      </a:r>
                      <a:r>
                        <a:rPr lang="en-US" sz="1400" b="1" baseline="0"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Amount</a:t>
                      </a:r>
                    </a:p>
                  </a:txBody>
                  <a:tcPr/>
                </a:tc>
                <a:extLst>
                  <a:ext uri="{0D108BD9-81ED-4DB2-BD59-A6C34878D82A}">
                    <a16:rowId xmlns:a16="http://schemas.microsoft.com/office/drawing/2014/main" val="10000"/>
                  </a:ext>
                </a:extLst>
              </a:tr>
              <a:tr h="3422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Net income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$ 154</a:t>
                      </a:r>
                      <a:endParaRPr lang="en-US" sz="1400" dirty="0">
                        <a:latin typeface="Verdana" pitchFamily="34" charset="0"/>
                        <a:ea typeface="Verdana" pitchFamily="34" charset="0"/>
                        <a:cs typeface="Verdana" pitchFamily="34" charset="0"/>
                      </a:endParaRPr>
                    </a:p>
                  </a:txBody>
                  <a:tcPr/>
                </a:tc>
                <a:tc>
                  <a:txBody>
                    <a:bodyPr/>
                    <a:lstStyle/>
                    <a:p>
                      <a:pPr algn="r"/>
                      <a:endParaRPr lang="en-US" sz="1400">
                        <a:latin typeface="Verdana" pitchFamily="34" charset="0"/>
                        <a:ea typeface="Verdana" pitchFamily="34" charset="0"/>
                        <a:cs typeface="Verdana" pitchFamily="34" charset="0"/>
                      </a:endParaRPr>
                    </a:p>
                  </a:txBody>
                  <a:tcPr/>
                </a:tc>
                <a:tc>
                  <a:txBody>
                    <a:bodyPr/>
                    <a:lstStyle/>
                    <a:p>
                      <a:pPr algn="r"/>
                      <a:endParaRPr lang="en-US" sz="140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1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Preferred dividends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(4)</a:t>
                      </a:r>
                      <a:endParaRPr lang="en-US" sz="1400" u="sng" dirty="0">
                        <a:latin typeface="Verdana" pitchFamily="34" charset="0"/>
                        <a:ea typeface="Verdana" pitchFamily="34" charset="0"/>
                        <a:cs typeface="Verdana" pitchFamily="34" charset="0"/>
                      </a:endParaRPr>
                    </a:p>
                  </a:txBody>
                  <a:tcPr/>
                </a:tc>
                <a:tc>
                  <a:txBody>
                    <a:bodyPr/>
                    <a:lstStyle/>
                    <a:p>
                      <a:pPr algn="r"/>
                      <a:endParaRPr lang="en-US" sz="1400" u="sng" dirty="0">
                        <a:latin typeface="Verdana" pitchFamily="34" charset="0"/>
                        <a:ea typeface="Verdana" pitchFamily="34" charset="0"/>
                        <a:cs typeface="Verdana" pitchFamily="34" charset="0"/>
                      </a:endParaRPr>
                    </a:p>
                  </a:txBody>
                  <a:tcPr/>
                </a:tc>
                <a:tc>
                  <a:txBody>
                    <a:bodyPr/>
                    <a:lstStyle/>
                    <a:p>
                      <a:pPr algn="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71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Basic earnings per share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150</a:t>
                      </a:r>
                      <a:endParaRPr lang="en-US" sz="14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75</a:t>
                      </a:r>
                      <a:endParaRPr lang="en-US" sz="14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$2.00</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422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Stock options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None</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3</a:t>
                      </a:r>
                    </a:p>
                  </a:txBody>
                  <a:tcPr/>
                </a:tc>
                <a:tc>
                  <a:txBody>
                    <a:bodyPr/>
                    <a:lstStyle/>
                    <a:p>
                      <a:pPr algn="r"/>
                      <a:endParaRPr lang="en-US" sz="140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4"/>
                  </a:ext>
                </a:extLst>
              </a:tr>
              <a:tr h="371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Convertible debt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18</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12</a:t>
                      </a:r>
                    </a:p>
                  </a:txBody>
                  <a:tcPr/>
                </a:tc>
                <a:tc>
                  <a:txBody>
                    <a:bodyPr/>
                    <a:lstStyle/>
                    <a:p>
                      <a:pPr algn="r"/>
                      <a:endParaRPr lang="en-US" sz="140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r h="5308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Convertible preferred stock</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4</a:t>
                      </a:r>
                      <a:endParaRPr lang="en-US" sz="1400" u="sng" dirty="0">
                        <a:latin typeface="Verdana" pitchFamily="34" charset="0"/>
                        <a:ea typeface="Verdana" pitchFamily="34" charset="0"/>
                        <a:cs typeface="Verdana" pitchFamily="34" charset="0"/>
                      </a:endParaRPr>
                    </a:p>
                  </a:txBody>
                  <a:tcPr/>
                </a:tc>
                <a:tc>
                  <a:txBody>
                    <a:bodyPr/>
                    <a:lstStyle/>
                    <a:p>
                      <a:pPr algn="r"/>
                      <a:r>
                        <a:rPr lang="en-US" sz="1400" u="sng" dirty="0">
                          <a:latin typeface="Verdana" pitchFamily="34" charset="0"/>
                          <a:ea typeface="Verdana" pitchFamily="34" charset="0"/>
                          <a:cs typeface="Verdana" pitchFamily="34" charset="0"/>
                        </a:rPr>
                        <a:t>3</a:t>
                      </a:r>
                    </a:p>
                  </a:txBody>
                  <a:tcPr/>
                </a:tc>
                <a:tc>
                  <a:txBody>
                    <a:bodyPr/>
                    <a:lstStyle/>
                    <a:p>
                      <a:pPr algn="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6"/>
                  </a:ext>
                </a:extLst>
              </a:tr>
              <a:tr h="5308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Diluted earnings per share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$ 172</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93</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$1.85</a:t>
                      </a:r>
                      <a:endParaRPr lang="en-US" sz="14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6487023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US" dirty="0"/>
              <a:t>Option-Pricing Theory (1 of 3)</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19A</a:t>
            </a:r>
          </a:p>
        </p:txBody>
      </p:sp>
      <p:sp>
        <p:nvSpPr>
          <p:cNvPr id="6" name="Content Placeholder 5"/>
          <p:cNvSpPr>
            <a:spLocks noGrp="1"/>
          </p:cNvSpPr>
          <p:nvPr>
            <p:ph sz="quarter" idx="10"/>
          </p:nvPr>
        </p:nvSpPr>
        <p:spPr>
          <a:xfrm>
            <a:off x="629588" y="1693889"/>
            <a:ext cx="8379502" cy="4766872"/>
          </a:xfrm>
        </p:spPr>
        <p:txBody>
          <a:bodyPr/>
          <a:lstStyle/>
          <a:p>
            <a:r>
              <a:rPr lang="en-IN" dirty="0"/>
              <a:t>Option values have two essential components</a:t>
            </a:r>
          </a:p>
          <a:p>
            <a:r>
              <a:rPr lang="en-US" b="1" dirty="0"/>
              <a:t>Intrinsic Value</a:t>
            </a:r>
          </a:p>
          <a:p>
            <a:pPr marL="800100" lvl="2" indent="-342900" defTabSz="1066800">
              <a:lnSpc>
                <a:spcPct val="90000"/>
              </a:lnSpc>
              <a:spcBef>
                <a:spcPct val="0"/>
              </a:spcBef>
              <a:spcAft>
                <a:spcPct val="15000"/>
              </a:spcAft>
              <a:buFont typeface="Verdana" pitchFamily="34" charset="0"/>
              <a:buChar char="–"/>
            </a:pPr>
            <a:r>
              <a:rPr lang="en-IN" sz="2400" dirty="0"/>
              <a:t>The benefit the holder of an option would realize by exercising the option rather than buying the underlying stock directly</a:t>
            </a:r>
            <a:endParaRPr lang="en-US" sz="2400" dirty="0"/>
          </a:p>
          <a:p>
            <a:pPr marL="800100" lvl="2" indent="-342900" defTabSz="1066800">
              <a:lnSpc>
                <a:spcPct val="90000"/>
              </a:lnSpc>
              <a:spcBef>
                <a:spcPct val="0"/>
              </a:spcBef>
              <a:spcAft>
                <a:spcPct val="15000"/>
              </a:spcAft>
              <a:buFont typeface="Verdana" pitchFamily="34" charset="0"/>
              <a:buChar char="–"/>
            </a:pPr>
            <a:r>
              <a:rPr lang="en-IN" sz="2400" dirty="0"/>
              <a:t>An option that has an exercise price equal to or exceeding the market price of the underlying stock has zero intrinsic value</a:t>
            </a:r>
            <a:endParaRPr lang="en-US" sz="2400" dirty="0"/>
          </a:p>
        </p:txBody>
      </p:sp>
    </p:spTree>
    <p:extLst>
      <p:ext uri="{BB962C8B-B14F-4D97-AF65-F5344CB8AC3E}">
        <p14:creationId xmlns:p14="http://schemas.microsoft.com/office/powerpoint/2010/main" val="10251974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US" dirty="0"/>
              <a:t>Option-Pricing Theory (2 of 3)</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19A</a:t>
            </a:r>
          </a:p>
        </p:txBody>
      </p:sp>
      <p:sp>
        <p:nvSpPr>
          <p:cNvPr id="6" name="Content Placeholder 5"/>
          <p:cNvSpPr>
            <a:spLocks noGrp="1"/>
          </p:cNvSpPr>
          <p:nvPr>
            <p:ph sz="quarter" idx="10"/>
          </p:nvPr>
        </p:nvSpPr>
        <p:spPr>
          <a:xfrm>
            <a:off x="629587" y="1693889"/>
            <a:ext cx="8304551" cy="4766872"/>
          </a:xfrm>
        </p:spPr>
        <p:txBody>
          <a:bodyPr/>
          <a:lstStyle/>
          <a:p>
            <a:pPr lvl="0" defTabSz="1200150">
              <a:lnSpc>
                <a:spcPct val="90000"/>
              </a:lnSpc>
              <a:spcBef>
                <a:spcPct val="0"/>
              </a:spcBef>
              <a:spcAft>
                <a:spcPct val="35000"/>
              </a:spcAft>
              <a:buNone/>
            </a:pPr>
            <a:r>
              <a:rPr lang="en-US" b="1" dirty="0"/>
              <a:t>Time Value</a:t>
            </a:r>
          </a:p>
          <a:p>
            <a:pPr marL="342900" lvl="1" indent="-342900" defTabSz="1066800">
              <a:lnSpc>
                <a:spcPct val="90000"/>
              </a:lnSpc>
              <a:spcBef>
                <a:spcPct val="0"/>
              </a:spcBef>
              <a:spcAft>
                <a:spcPct val="15000"/>
              </a:spcAft>
              <a:buFont typeface="Arial" pitchFamily="34" charset="0"/>
              <a:buChar char="•"/>
            </a:pPr>
            <a:r>
              <a:rPr lang="en-IN" sz="2600" dirty="0"/>
              <a:t>Options also have a time value due to the fact that:</a:t>
            </a:r>
          </a:p>
          <a:p>
            <a:pPr marL="571500" lvl="2" indent="-342900" defTabSz="1066800">
              <a:lnSpc>
                <a:spcPct val="90000"/>
              </a:lnSpc>
              <a:spcBef>
                <a:spcPct val="0"/>
              </a:spcBef>
              <a:spcAft>
                <a:spcPct val="15000"/>
              </a:spcAft>
              <a:buFont typeface="Verdana" pitchFamily="34" charset="0"/>
              <a:buChar char="–"/>
            </a:pPr>
            <a:r>
              <a:rPr lang="en-IN" sz="2400" dirty="0"/>
              <a:t>The holder of an option does not have to pay the exercise price until the option is exercised</a:t>
            </a:r>
            <a:endParaRPr lang="en-US" sz="2400" dirty="0"/>
          </a:p>
          <a:p>
            <a:pPr marL="571500" lvl="2" indent="-342900" defTabSz="1066800">
              <a:lnSpc>
                <a:spcPct val="90000"/>
              </a:lnSpc>
              <a:spcBef>
                <a:spcPct val="0"/>
              </a:spcBef>
              <a:spcAft>
                <a:spcPct val="15000"/>
              </a:spcAft>
              <a:buFont typeface="Verdana" pitchFamily="34" charset="0"/>
              <a:buChar char="–"/>
            </a:pPr>
            <a:r>
              <a:rPr lang="en-IN" sz="2400" dirty="0"/>
              <a:t>The market price of the underlying stock may yet rise and create additional </a:t>
            </a:r>
            <a:r>
              <a:rPr lang="en-US" sz="2400" dirty="0"/>
              <a:t>intrinsic value</a:t>
            </a:r>
            <a:endParaRPr lang="en-IN" sz="2400" dirty="0"/>
          </a:p>
          <a:p>
            <a:pPr marL="342900" lvl="1" indent="-342900" defTabSz="1066800">
              <a:lnSpc>
                <a:spcPct val="90000"/>
              </a:lnSpc>
              <a:spcBef>
                <a:spcPct val="0"/>
              </a:spcBef>
              <a:spcAft>
                <a:spcPct val="15000"/>
              </a:spcAft>
              <a:buFont typeface="Arial" pitchFamily="34" charset="0"/>
              <a:buChar char="•"/>
            </a:pPr>
            <a:r>
              <a:rPr lang="en-US" sz="2600" dirty="0"/>
              <a:t>The </a:t>
            </a:r>
            <a:r>
              <a:rPr lang="en-IN" sz="2600" dirty="0"/>
              <a:t>longer the time until expiration, other things being equal, the greater the time value</a:t>
            </a:r>
          </a:p>
          <a:p>
            <a:pPr marL="342900" lvl="1" indent="-342900" defTabSz="1066800">
              <a:lnSpc>
                <a:spcPct val="90000"/>
              </a:lnSpc>
              <a:spcBef>
                <a:spcPct val="0"/>
              </a:spcBef>
              <a:spcAft>
                <a:spcPct val="15000"/>
              </a:spcAft>
              <a:buFont typeface="Arial" pitchFamily="34" charset="0"/>
              <a:buChar char="•"/>
            </a:pPr>
            <a:r>
              <a:rPr lang="en-IN" sz="2600" dirty="0"/>
              <a:t>Subdivided into two components: (1) the effects of time value of money and (2) volatility value</a:t>
            </a:r>
          </a:p>
        </p:txBody>
      </p:sp>
    </p:spTree>
    <p:extLst>
      <p:ext uri="{BB962C8B-B14F-4D97-AF65-F5344CB8AC3E}">
        <p14:creationId xmlns:p14="http://schemas.microsoft.com/office/powerpoint/2010/main" val="405578492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95850"/>
            <a:ext cx="8469443" cy="1108098"/>
          </a:xfrm>
        </p:spPr>
        <p:txBody>
          <a:bodyPr>
            <a:noAutofit/>
          </a:bodyPr>
          <a:lstStyle/>
          <a:p>
            <a:r>
              <a:rPr lang="en-US" dirty="0"/>
              <a:t>Option-Pricing Theory (3 of 3)</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19A</a:t>
            </a:r>
          </a:p>
        </p:txBody>
      </p:sp>
      <p:sp>
        <p:nvSpPr>
          <p:cNvPr id="6" name="Content Placeholder 5"/>
          <p:cNvSpPr>
            <a:spLocks noGrp="1"/>
          </p:cNvSpPr>
          <p:nvPr>
            <p:ph sz="quarter" idx="10"/>
          </p:nvPr>
        </p:nvSpPr>
        <p:spPr>
          <a:xfrm>
            <a:off x="629588" y="1693889"/>
            <a:ext cx="8394492" cy="4766872"/>
          </a:xfrm>
        </p:spPr>
        <p:txBody>
          <a:bodyPr/>
          <a:lstStyle/>
          <a:p>
            <a:pPr>
              <a:buNone/>
            </a:pPr>
            <a:r>
              <a:rPr lang="en-US" b="1" dirty="0"/>
              <a:t>Volatility Value</a:t>
            </a:r>
          </a:p>
          <a:p>
            <a:r>
              <a:rPr lang="en-IN" dirty="0"/>
              <a:t>One popular option pricing model is the Black–Scholes model which assumes a log-normal distribution</a:t>
            </a:r>
          </a:p>
          <a:p>
            <a:pPr marL="742950" lvl="1" indent="-285750">
              <a:buFont typeface="Lucida Grande"/>
              <a:buChar char="–"/>
            </a:pPr>
            <a:r>
              <a:rPr lang="en-IN" dirty="0"/>
              <a:t>This assumption posits that the stock price is as likely to fall by half as it is to double and that large price movements are less likely than small price movements</a:t>
            </a:r>
          </a:p>
          <a:p>
            <a:r>
              <a:rPr lang="en-IN" dirty="0"/>
              <a:t>The higher a stock’s volatility, the higher the probability of large increases or decreases in market price</a:t>
            </a:r>
            <a:endParaRPr lang="en-US" dirty="0"/>
          </a:p>
        </p:txBody>
      </p:sp>
    </p:spTree>
    <p:extLst>
      <p:ext uri="{BB962C8B-B14F-4D97-AF65-F5344CB8AC3E}">
        <p14:creationId xmlns:p14="http://schemas.microsoft.com/office/powerpoint/2010/main" val="277273892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308298" cy="1566472"/>
          </a:xfrm>
        </p:spPr>
        <p:txBody>
          <a:bodyPr>
            <a:noAutofit/>
          </a:bodyPr>
          <a:lstStyle/>
          <a:p>
            <a:r>
              <a:rPr lang="en-IN" dirty="0"/>
              <a:t>Effect of Variables on an </a:t>
            </a:r>
            <a:r>
              <a:rPr lang="en-US" dirty="0"/>
              <a:t>Option’s Fair Value</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19A</a:t>
            </a:r>
          </a:p>
        </p:txBody>
      </p:sp>
      <p:graphicFrame>
        <p:nvGraphicFramePr>
          <p:cNvPr id="8" name="Table 7"/>
          <p:cNvGraphicFramePr>
            <a:graphicFrameLocks noGrp="1"/>
          </p:cNvGraphicFramePr>
          <p:nvPr>
            <p:extLst>
              <p:ext uri="{D42A27DB-BD31-4B8C-83A1-F6EECF244321}">
                <p14:modId xmlns:p14="http://schemas.microsoft.com/office/powerpoint/2010/main" val="1749886599"/>
              </p:ext>
            </p:extLst>
          </p:nvPr>
        </p:nvGraphicFramePr>
        <p:xfrm>
          <a:off x="1008670" y="2779286"/>
          <a:ext cx="7775566" cy="2622665"/>
        </p:xfrm>
        <a:graphic>
          <a:graphicData uri="http://schemas.openxmlformats.org/drawingml/2006/table">
            <a:tbl>
              <a:tblPr firstRow="1" bandRow="1">
                <a:tableStyleId>{5940675A-B579-460E-94D1-54222C63F5DA}</a:tableStyleId>
              </a:tblPr>
              <a:tblGrid>
                <a:gridCol w="4237887">
                  <a:extLst>
                    <a:ext uri="{9D8B030D-6E8A-4147-A177-3AD203B41FA5}">
                      <a16:colId xmlns:a16="http://schemas.microsoft.com/office/drawing/2014/main" val="20000"/>
                    </a:ext>
                  </a:extLst>
                </a:gridCol>
                <a:gridCol w="3537679">
                  <a:extLst>
                    <a:ext uri="{9D8B030D-6E8A-4147-A177-3AD203B41FA5}">
                      <a16:colId xmlns:a16="http://schemas.microsoft.com/office/drawing/2014/main" val="20001"/>
                    </a:ext>
                  </a:extLst>
                </a:gridCol>
              </a:tblGrid>
              <a:tr h="285404">
                <a:tc>
                  <a:txBody>
                    <a:bodyPr/>
                    <a:lstStyle/>
                    <a:p>
                      <a:r>
                        <a:rPr lang="en-US" b="1" dirty="0">
                          <a:latin typeface="Verdana" pitchFamily="34" charset="0"/>
                          <a:ea typeface="Verdana" pitchFamily="34" charset="0"/>
                          <a:cs typeface="Verdana" pitchFamily="34" charset="0"/>
                        </a:rPr>
                        <a:t>All Factors</a:t>
                      </a:r>
                      <a:r>
                        <a:rPr lang="en-US" b="1" baseline="0" dirty="0">
                          <a:latin typeface="Verdana" pitchFamily="34" charset="0"/>
                          <a:ea typeface="Verdana" pitchFamily="34" charset="0"/>
                          <a:cs typeface="Verdana" pitchFamily="34" charset="0"/>
                        </a:rPr>
                        <a:t> Being Equal, If the:</a:t>
                      </a:r>
                      <a:endParaRPr lang="en-US" b="1" dirty="0">
                        <a:solidFill>
                          <a:schemeClr val="tx1"/>
                        </a:solidFill>
                        <a:latin typeface="Verdana" pitchFamily="34" charset="0"/>
                        <a:ea typeface="Verdana" pitchFamily="34" charset="0"/>
                        <a:cs typeface="Verdana" pitchFamily="34" charset="0"/>
                      </a:endParaRPr>
                    </a:p>
                  </a:txBody>
                  <a:tcPr/>
                </a:tc>
                <a:tc>
                  <a:txBody>
                    <a:bodyPr/>
                    <a:lstStyle/>
                    <a:p>
                      <a:r>
                        <a:rPr lang="en-US" b="1" dirty="0">
                          <a:latin typeface="Verdana" pitchFamily="34" charset="0"/>
                          <a:ea typeface="Verdana" pitchFamily="34" charset="0"/>
                          <a:cs typeface="Verdana" pitchFamily="34" charset="0"/>
                        </a:rPr>
                        <a:t>The Option Value Will Be:</a:t>
                      </a:r>
                      <a:endParaRPr lang="en-US" b="1"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r>
                        <a:rPr lang="en-US" dirty="0">
                          <a:latin typeface="Verdana" pitchFamily="34" charset="0"/>
                          <a:ea typeface="Verdana" pitchFamily="34" charset="0"/>
                          <a:cs typeface="Verdana" pitchFamily="34" charset="0"/>
                        </a:rPr>
                        <a:t>Exercise price is higher</a:t>
                      </a:r>
                    </a:p>
                  </a:txBody>
                  <a:tcPr/>
                </a:tc>
                <a:tc>
                  <a:txBody>
                    <a:bodyPr/>
                    <a:lstStyle/>
                    <a:p>
                      <a:pPr algn="ctr"/>
                      <a:r>
                        <a:rPr lang="en-US" dirty="0">
                          <a:latin typeface="Verdana" pitchFamily="34" charset="0"/>
                          <a:ea typeface="Verdana" pitchFamily="34" charset="0"/>
                          <a:cs typeface="Verdana" pitchFamily="34" charset="0"/>
                        </a:rPr>
                        <a:t>Lower</a:t>
                      </a:r>
                    </a:p>
                  </a:txBody>
                  <a:tcPr/>
                </a:tc>
                <a:extLst>
                  <a:ext uri="{0D108BD9-81ED-4DB2-BD59-A6C34878D82A}">
                    <a16:rowId xmlns:a16="http://schemas.microsoft.com/office/drawing/2014/main" val="10001"/>
                  </a:ext>
                </a:extLst>
              </a:tr>
              <a:tr h="370840">
                <a:tc>
                  <a:txBody>
                    <a:bodyPr/>
                    <a:lstStyle/>
                    <a:p>
                      <a:r>
                        <a:rPr lang="en-US" dirty="0">
                          <a:latin typeface="Verdana" pitchFamily="34" charset="0"/>
                          <a:ea typeface="Verdana" pitchFamily="34" charset="0"/>
                          <a:cs typeface="Verdana" pitchFamily="34" charset="0"/>
                        </a:rPr>
                        <a:t>Term of the option</a:t>
                      </a:r>
                      <a:r>
                        <a:rPr lang="en-US" baseline="0" dirty="0">
                          <a:latin typeface="Verdana" pitchFamily="34" charset="0"/>
                          <a:ea typeface="Verdana" pitchFamily="34" charset="0"/>
                          <a:cs typeface="Verdana" pitchFamily="34" charset="0"/>
                        </a:rPr>
                        <a:t> is longer</a:t>
                      </a:r>
                      <a:endParaRPr lang="en-US" dirty="0">
                        <a:latin typeface="Verdana" pitchFamily="34" charset="0"/>
                        <a:ea typeface="Verdana" pitchFamily="34" charset="0"/>
                        <a:cs typeface="Verdana" pitchFamily="34" charset="0"/>
                      </a:endParaRPr>
                    </a:p>
                  </a:txBody>
                  <a:tcPr/>
                </a:tc>
                <a:tc>
                  <a:txBody>
                    <a:bodyPr/>
                    <a:lstStyle/>
                    <a:p>
                      <a:pPr algn="ctr"/>
                      <a:r>
                        <a:rPr lang="en-US" dirty="0">
                          <a:latin typeface="Verdana" pitchFamily="34" charset="0"/>
                          <a:ea typeface="Verdana" pitchFamily="34" charset="0"/>
                          <a:cs typeface="Verdana" pitchFamily="34" charset="0"/>
                        </a:rPr>
                        <a:t>Higher</a:t>
                      </a:r>
                    </a:p>
                  </a:txBody>
                  <a:tcPr/>
                </a:tc>
                <a:extLst>
                  <a:ext uri="{0D108BD9-81ED-4DB2-BD59-A6C34878D82A}">
                    <a16:rowId xmlns:a16="http://schemas.microsoft.com/office/drawing/2014/main" val="10002"/>
                  </a:ext>
                </a:extLst>
              </a:tr>
              <a:tr h="402705">
                <a:tc>
                  <a:txBody>
                    <a:bodyPr/>
                    <a:lstStyle/>
                    <a:p>
                      <a:r>
                        <a:rPr lang="en-US" dirty="0">
                          <a:latin typeface="Verdana" pitchFamily="34" charset="0"/>
                          <a:ea typeface="Verdana" pitchFamily="34" charset="0"/>
                          <a:cs typeface="Verdana" pitchFamily="34" charset="0"/>
                        </a:rPr>
                        <a:t>Market</a:t>
                      </a:r>
                      <a:r>
                        <a:rPr lang="en-US" baseline="0" dirty="0">
                          <a:latin typeface="Verdana" pitchFamily="34" charset="0"/>
                          <a:ea typeface="Verdana" pitchFamily="34" charset="0"/>
                          <a:cs typeface="Verdana" pitchFamily="34" charset="0"/>
                        </a:rPr>
                        <a:t> price of the stock is higher</a:t>
                      </a:r>
                      <a:endParaRPr lang="en-US" dirty="0">
                        <a:latin typeface="Verdana" pitchFamily="34" charset="0"/>
                        <a:ea typeface="Verdana" pitchFamily="34" charset="0"/>
                        <a:cs typeface="Verdana" pitchFamily="34" charset="0"/>
                      </a:endParaRPr>
                    </a:p>
                  </a:txBody>
                  <a:tcPr/>
                </a:tc>
                <a:tc>
                  <a:txBody>
                    <a:bodyPr/>
                    <a:lstStyle/>
                    <a:p>
                      <a:pPr algn="ctr"/>
                      <a:r>
                        <a:rPr lang="en-US" dirty="0">
                          <a:latin typeface="Verdana" pitchFamily="34" charset="0"/>
                          <a:ea typeface="Verdana" pitchFamily="34" charset="0"/>
                          <a:cs typeface="Verdana" pitchFamily="34" charset="0"/>
                        </a:rPr>
                        <a:t>Higher</a:t>
                      </a:r>
                    </a:p>
                  </a:txBody>
                  <a:tcPr/>
                </a:tc>
                <a:extLst>
                  <a:ext uri="{0D108BD9-81ED-4DB2-BD59-A6C34878D82A}">
                    <a16:rowId xmlns:a16="http://schemas.microsoft.com/office/drawing/2014/main" val="10003"/>
                  </a:ext>
                </a:extLst>
              </a:tr>
              <a:tr h="370840">
                <a:tc>
                  <a:txBody>
                    <a:bodyPr/>
                    <a:lstStyle/>
                    <a:p>
                      <a:r>
                        <a:rPr lang="en-US" dirty="0">
                          <a:latin typeface="Verdana" pitchFamily="34" charset="0"/>
                          <a:ea typeface="Verdana" pitchFamily="34" charset="0"/>
                          <a:cs typeface="Verdana" pitchFamily="34" charset="0"/>
                        </a:rPr>
                        <a:t>Dividends are higher</a:t>
                      </a:r>
                    </a:p>
                  </a:txBody>
                  <a:tcPr/>
                </a:tc>
                <a:tc>
                  <a:txBody>
                    <a:bodyPr/>
                    <a:lstStyle/>
                    <a:p>
                      <a:pPr algn="ctr"/>
                      <a:r>
                        <a:rPr lang="en-US" dirty="0">
                          <a:latin typeface="Verdana" pitchFamily="34" charset="0"/>
                          <a:ea typeface="Verdana" pitchFamily="34" charset="0"/>
                          <a:cs typeface="Verdana" pitchFamily="34" charset="0"/>
                        </a:rPr>
                        <a:t>Lower</a:t>
                      </a:r>
                    </a:p>
                  </a:txBody>
                  <a:tcPr/>
                </a:tc>
                <a:extLst>
                  <a:ext uri="{0D108BD9-81ED-4DB2-BD59-A6C34878D82A}">
                    <a16:rowId xmlns:a16="http://schemas.microsoft.com/office/drawing/2014/main" val="10004"/>
                  </a:ext>
                </a:extLst>
              </a:tr>
              <a:tr h="370840">
                <a:tc>
                  <a:txBody>
                    <a:bodyPr/>
                    <a:lstStyle/>
                    <a:p>
                      <a:r>
                        <a:rPr lang="en-US" dirty="0">
                          <a:latin typeface="Verdana" pitchFamily="34" charset="0"/>
                          <a:ea typeface="Verdana" pitchFamily="34" charset="0"/>
                          <a:cs typeface="Verdana" pitchFamily="34" charset="0"/>
                        </a:rPr>
                        <a:t>Risk-free</a:t>
                      </a:r>
                      <a:r>
                        <a:rPr lang="en-US" baseline="0" dirty="0">
                          <a:latin typeface="Verdana" pitchFamily="34" charset="0"/>
                          <a:ea typeface="Verdana" pitchFamily="34" charset="0"/>
                          <a:cs typeface="Verdana" pitchFamily="34" charset="0"/>
                        </a:rPr>
                        <a:t> rate of return is higher</a:t>
                      </a:r>
                      <a:endParaRPr lang="en-US" dirty="0">
                        <a:latin typeface="Verdana" pitchFamily="34" charset="0"/>
                        <a:ea typeface="Verdana" pitchFamily="34" charset="0"/>
                        <a:cs typeface="Verdana" pitchFamily="34" charset="0"/>
                      </a:endParaRPr>
                    </a:p>
                  </a:txBody>
                  <a:tcPr/>
                </a:tc>
                <a:tc>
                  <a:txBody>
                    <a:bodyPr/>
                    <a:lstStyle/>
                    <a:p>
                      <a:pPr algn="ctr"/>
                      <a:r>
                        <a:rPr lang="en-US" dirty="0">
                          <a:latin typeface="Verdana" pitchFamily="34" charset="0"/>
                          <a:ea typeface="Verdana" pitchFamily="34" charset="0"/>
                          <a:cs typeface="Verdana" pitchFamily="34" charset="0"/>
                        </a:rPr>
                        <a:t>Higher</a:t>
                      </a:r>
                    </a:p>
                  </a:txBody>
                  <a:tcPr/>
                </a:tc>
                <a:extLst>
                  <a:ext uri="{0D108BD9-81ED-4DB2-BD59-A6C34878D82A}">
                    <a16:rowId xmlns:a16="http://schemas.microsoft.com/office/drawing/2014/main" val="10005"/>
                  </a:ext>
                </a:extLst>
              </a:tr>
              <a:tr h="370840">
                <a:tc>
                  <a:txBody>
                    <a:bodyPr/>
                    <a:lstStyle/>
                    <a:p>
                      <a:r>
                        <a:rPr lang="en-US" dirty="0">
                          <a:latin typeface="Verdana" pitchFamily="34" charset="0"/>
                          <a:ea typeface="Verdana" pitchFamily="34" charset="0"/>
                          <a:cs typeface="Verdana" pitchFamily="34" charset="0"/>
                        </a:rPr>
                        <a:t>Volatility of the stock is higher</a:t>
                      </a:r>
                    </a:p>
                  </a:txBody>
                  <a:tcPr/>
                </a:tc>
                <a:tc>
                  <a:txBody>
                    <a:bodyPr/>
                    <a:lstStyle/>
                    <a:p>
                      <a:pPr algn="ctr"/>
                      <a:r>
                        <a:rPr lang="en-US" dirty="0">
                          <a:latin typeface="Verdana" pitchFamily="34" charset="0"/>
                          <a:ea typeface="Verdana" pitchFamily="34" charset="0"/>
                          <a:cs typeface="Verdana" pitchFamily="34" charset="0"/>
                        </a:rPr>
                        <a:t>Higher</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0590584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(1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184223"/>
            <a:ext cx="8349521" cy="5276538"/>
          </a:xfrm>
        </p:spPr>
        <p:txBody>
          <a:bodyPr/>
          <a:lstStyle/>
          <a:p>
            <a:r>
              <a:rPr lang="en-IN" sz="2400" dirty="0"/>
              <a:t>Enable an employee to benefit by the amount that the market price of the company’s stock rises without having to buy shares</a:t>
            </a:r>
          </a:p>
          <a:p>
            <a:r>
              <a:rPr lang="en-IN" sz="2400" dirty="0"/>
              <a:t>Employees are awarded the share appreciation</a:t>
            </a:r>
          </a:p>
          <a:p>
            <a:pPr>
              <a:buClr>
                <a:schemeClr val="tx1"/>
              </a:buClr>
            </a:pPr>
            <a:r>
              <a:rPr lang="en-IN" sz="2400" b="1" dirty="0"/>
              <a:t>Share appreciation</a:t>
            </a:r>
          </a:p>
          <a:p>
            <a:pPr lvl="1">
              <a:buFont typeface="Lucida Grande"/>
              <a:buChar char="–"/>
            </a:pPr>
            <a:r>
              <a:rPr lang="en-IN" sz="2200" dirty="0"/>
              <a:t>The amount by which the market price on the exercise date exceeds a </a:t>
            </a:r>
            <a:r>
              <a:rPr lang="en-US" sz="2200" dirty="0"/>
              <a:t>prespecified</a:t>
            </a:r>
            <a:r>
              <a:rPr lang="en-IN" sz="2200" dirty="0"/>
              <a:t> price (usually the market price at the date of grant)</a:t>
            </a:r>
          </a:p>
          <a:p>
            <a:r>
              <a:rPr lang="en-IN" sz="2400" dirty="0"/>
              <a:t>Usually payable in cash or the recipient has the choice between cash and shares</a:t>
            </a:r>
          </a:p>
          <a:p>
            <a:pPr>
              <a:buNone/>
            </a:pPr>
            <a:r>
              <a:rPr lang="en-IN" sz="2400" b="1" dirty="0"/>
              <a:t>Example:</a:t>
            </a:r>
          </a:p>
          <a:p>
            <a:pPr marL="0" indent="0">
              <a:buNone/>
            </a:pPr>
            <a:r>
              <a:rPr lang="en-IN" sz="2400" dirty="0"/>
              <a:t>If the share price rises from $35 to $50, the employee receives $15 cash for each SAR held</a:t>
            </a:r>
            <a:endParaRPr lang="en-US" sz="2400" dirty="0"/>
          </a:p>
        </p:txBody>
      </p:sp>
    </p:spTree>
    <p:extLst>
      <p:ext uri="{BB962C8B-B14F-4D97-AF65-F5344CB8AC3E}">
        <p14:creationId xmlns:p14="http://schemas.microsoft.com/office/powerpoint/2010/main" val="28953850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(2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394085"/>
            <a:ext cx="8334531" cy="5066676"/>
          </a:xfrm>
        </p:spPr>
        <p:txBody>
          <a:bodyPr/>
          <a:lstStyle/>
          <a:p>
            <a:pPr>
              <a:buNone/>
            </a:pPr>
            <a:r>
              <a:rPr lang="en-IN" b="1" dirty="0"/>
              <a:t>Is it debt or is it equity?</a:t>
            </a:r>
          </a:p>
          <a:p>
            <a:r>
              <a:rPr lang="en-IN" dirty="0"/>
              <a:t>The accounting treatment depends on whether the award is considered an equity instrument or a liability</a:t>
            </a:r>
          </a:p>
          <a:p>
            <a:r>
              <a:rPr lang="en-IN" dirty="0"/>
              <a:t>If the employer can elect to settle in shares of stock rather than cash, the award is considered to be </a:t>
            </a:r>
            <a:r>
              <a:rPr lang="en-IN" b="1" dirty="0"/>
              <a:t>equity</a:t>
            </a:r>
          </a:p>
          <a:p>
            <a:r>
              <a:rPr lang="en-IN" dirty="0"/>
              <a:t>If the employee will receive cash or can elect to receive cash, the award is considered to be a </a:t>
            </a:r>
            <a:r>
              <a:rPr lang="en-IN" b="1" dirty="0"/>
              <a:t>liability</a:t>
            </a:r>
          </a:p>
        </p:txBody>
      </p:sp>
    </p:spTree>
    <p:extLst>
      <p:ext uri="{BB962C8B-B14F-4D97-AF65-F5344CB8AC3E}">
        <p14:creationId xmlns:p14="http://schemas.microsoft.com/office/powerpoint/2010/main" val="44543872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(3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394085"/>
            <a:ext cx="8334531" cy="5066676"/>
          </a:xfrm>
        </p:spPr>
        <p:txBody>
          <a:bodyPr/>
          <a:lstStyle/>
          <a:p>
            <a:pPr>
              <a:buNone/>
            </a:pPr>
            <a:r>
              <a:rPr lang="en-IN" b="1" dirty="0"/>
              <a:t>SARs payable in shares (equity)</a:t>
            </a:r>
          </a:p>
          <a:p>
            <a:r>
              <a:rPr lang="en-IN" dirty="0"/>
              <a:t>The fair value of the SARs is estimated at the grant date and accrue that compensation to expense over the service period</a:t>
            </a:r>
          </a:p>
          <a:p>
            <a:r>
              <a:rPr lang="en-IN" dirty="0"/>
              <a:t>The cash settlement of an equity award is considered the repurchase of an equity instrument</a:t>
            </a:r>
          </a:p>
          <a:p>
            <a:r>
              <a:rPr lang="en-IN" dirty="0"/>
              <a:t>The total compensation is not revised for subsequent changes in the price of the underlying stock</a:t>
            </a:r>
            <a:endParaRPr lang="en-US" dirty="0"/>
          </a:p>
        </p:txBody>
      </p:sp>
    </p:spTree>
    <p:extLst>
      <p:ext uri="{BB962C8B-B14F-4D97-AF65-F5344CB8AC3E}">
        <p14:creationId xmlns:p14="http://schemas.microsoft.com/office/powerpoint/2010/main" val="12619626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(4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394085"/>
            <a:ext cx="8334531" cy="5066676"/>
          </a:xfrm>
        </p:spPr>
        <p:txBody>
          <a:bodyPr/>
          <a:lstStyle/>
          <a:p>
            <a:pPr>
              <a:buNone/>
            </a:pPr>
            <a:r>
              <a:rPr lang="en-IN" b="1" dirty="0"/>
              <a:t>SARs payable in cash (liability)</a:t>
            </a:r>
          </a:p>
          <a:p>
            <a:r>
              <a:rPr lang="en-IN" dirty="0"/>
              <a:t>The </a:t>
            </a:r>
            <a:r>
              <a:rPr lang="en-IN" b="1" dirty="0"/>
              <a:t>fair value </a:t>
            </a:r>
            <a:r>
              <a:rPr lang="en-IN" dirty="0"/>
              <a:t>of the SARs is estimated and that amount is recognized as </a:t>
            </a:r>
            <a:r>
              <a:rPr lang="en-IN" b="1" dirty="0"/>
              <a:t>compensation expense </a:t>
            </a:r>
            <a:r>
              <a:rPr lang="en-IN" dirty="0"/>
              <a:t>over the requisite service period</a:t>
            </a:r>
          </a:p>
          <a:p>
            <a:r>
              <a:rPr lang="en-IN" dirty="0"/>
              <a:t>The fair value is </a:t>
            </a:r>
            <a:r>
              <a:rPr lang="en-IN" b="1" dirty="0"/>
              <a:t>periodically re-estimated </a:t>
            </a:r>
            <a:r>
              <a:rPr lang="en-IN" dirty="0"/>
              <a:t>in order to continually adjust the liability (and corresponding compensation) until it is paid</a:t>
            </a:r>
          </a:p>
          <a:p>
            <a:r>
              <a:rPr lang="en-IN" dirty="0"/>
              <a:t>The periodic expense is the </a:t>
            </a:r>
            <a:r>
              <a:rPr lang="en-IN" b="1" dirty="0"/>
              <a:t>fraction of the total compensation earned to date </a:t>
            </a:r>
            <a:r>
              <a:rPr lang="en-IN" dirty="0"/>
              <a:t>by recipients of the SARs reduced by any amounts expensed in prior periods</a:t>
            </a:r>
            <a:endParaRPr lang="en-US" dirty="0"/>
          </a:p>
        </p:txBody>
      </p:sp>
    </p:spTree>
    <p:extLst>
      <p:ext uri="{BB962C8B-B14F-4D97-AF65-F5344CB8AC3E}">
        <p14:creationId xmlns:p14="http://schemas.microsoft.com/office/powerpoint/2010/main" val="238971746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(5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394085"/>
            <a:ext cx="8334531" cy="5066676"/>
          </a:xfrm>
        </p:spPr>
        <p:txBody>
          <a:bodyPr/>
          <a:lstStyle/>
          <a:p>
            <a:pPr marL="0" indent="0">
              <a:buNone/>
            </a:pPr>
            <a:r>
              <a:rPr lang="en-IN" sz="24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a:t>
            </a:r>
            <a:r>
              <a:rPr lang="en-IN" sz="2400" u="sng" dirty="0"/>
              <a:t>$8 per </a:t>
            </a:r>
            <a:r>
              <a:rPr lang="en-IN" sz="2400" dirty="0"/>
              <a:t>SAR at January 1, 2018. The fair value re-estimated at December 31, 2018, 2019, 2020, 2021, and 2022, is $8.40, $8, $6, $4.30, </a:t>
            </a:r>
            <a:r>
              <a:rPr lang="en-US" sz="2400" dirty="0"/>
              <a:t>and $5, respectively.</a:t>
            </a:r>
          </a:p>
        </p:txBody>
      </p:sp>
    </p:spTree>
    <p:extLst>
      <p:ext uri="{BB962C8B-B14F-4D97-AF65-F5344CB8AC3E}">
        <p14:creationId xmlns:p14="http://schemas.microsoft.com/office/powerpoint/2010/main" val="3232203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001000" cy="1041816"/>
          </a:xfrm>
        </p:spPr>
        <p:txBody>
          <a:bodyPr>
            <a:noAutofit/>
          </a:bodyPr>
          <a:lstStyle/>
          <a:p>
            <a:r>
              <a:rPr lang="en-US" altLang="en-US" dirty="0"/>
              <a:t>Concept Check: RSU Compensation Costs (2 of 4)</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19-1</a:t>
            </a:r>
          </a:p>
        </p:txBody>
      </p:sp>
      <p:sp>
        <p:nvSpPr>
          <p:cNvPr id="4" name="Content Placeholder 3"/>
          <p:cNvSpPr>
            <a:spLocks noGrp="1"/>
          </p:cNvSpPr>
          <p:nvPr>
            <p:ph sz="quarter" idx="10"/>
          </p:nvPr>
        </p:nvSpPr>
        <p:spPr>
          <a:xfrm>
            <a:off x="914400" y="1676400"/>
            <a:ext cx="7315200" cy="737016"/>
          </a:xfrm>
        </p:spPr>
        <p:txBody>
          <a:bodyPr/>
          <a:lstStyle/>
          <a:p>
            <a:pPr marL="0" indent="0">
              <a:lnSpc>
                <a:spcPct val="150000"/>
              </a:lnSpc>
              <a:buNone/>
            </a:pPr>
            <a:r>
              <a:rPr lang="en-US" dirty="0"/>
              <a:t>The correct answer is </a:t>
            </a:r>
            <a:r>
              <a:rPr lang="en-US" i="1" dirty="0"/>
              <a:t>d</a:t>
            </a:r>
            <a:r>
              <a:rPr lang="en-US" dirty="0"/>
              <a:t>:</a:t>
            </a:r>
          </a:p>
        </p:txBody>
      </p:sp>
      <p:graphicFrame>
        <p:nvGraphicFramePr>
          <p:cNvPr id="10" name="Table 9"/>
          <p:cNvGraphicFramePr>
            <a:graphicFrameLocks noGrp="1"/>
          </p:cNvGraphicFramePr>
          <p:nvPr>
            <p:extLst>
              <p:ext uri="{D42A27DB-BD31-4B8C-83A1-F6EECF244321}">
                <p14:modId xmlns:p14="http://schemas.microsoft.com/office/powerpoint/2010/main" val="600901954"/>
              </p:ext>
            </p:extLst>
          </p:nvPr>
        </p:nvGraphicFramePr>
        <p:xfrm>
          <a:off x="1528997" y="2743200"/>
          <a:ext cx="6379212" cy="1595121"/>
        </p:xfrm>
        <a:graphic>
          <a:graphicData uri="http://schemas.openxmlformats.org/drawingml/2006/table">
            <a:tbl>
              <a:tblPr firstRow="1" bandRow="1">
                <a:tableStyleId>{5940675A-B579-460E-94D1-54222C63F5DA}</a:tableStyleId>
              </a:tblPr>
              <a:tblGrid>
                <a:gridCol w="1926245">
                  <a:extLst>
                    <a:ext uri="{9D8B030D-6E8A-4147-A177-3AD203B41FA5}">
                      <a16:colId xmlns:a16="http://schemas.microsoft.com/office/drawing/2014/main" val="20000"/>
                    </a:ext>
                  </a:extLst>
                </a:gridCol>
                <a:gridCol w="4452967">
                  <a:extLst>
                    <a:ext uri="{9D8B030D-6E8A-4147-A177-3AD203B41FA5}">
                      <a16:colId xmlns:a16="http://schemas.microsoft.com/office/drawing/2014/main" val="20001"/>
                    </a:ext>
                  </a:extLst>
                </a:gridCol>
              </a:tblGrid>
              <a:tr h="531707">
                <a:tc>
                  <a:txBody>
                    <a:bodyPr/>
                    <a:lstStyle/>
                    <a:p>
                      <a:r>
                        <a:rPr lang="en-US" sz="1800" dirty="0">
                          <a:latin typeface="Verdana" pitchFamily="34" charset="0"/>
                          <a:ea typeface="Verdana" pitchFamily="34" charset="0"/>
                          <a:cs typeface="Verdana" pitchFamily="34" charset="0"/>
                        </a:rPr>
                        <a:t>$ 5</a:t>
                      </a:r>
                      <a:endParaRPr lang="en-US"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Fair value per share</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531707">
                <a:tc>
                  <a:txBody>
                    <a:bodyPr/>
                    <a:lstStyle/>
                    <a:p>
                      <a:r>
                        <a:rPr lang="en-US" sz="1800" u="sng" dirty="0">
                          <a:latin typeface="Verdana" pitchFamily="34" charset="0"/>
                          <a:ea typeface="Verdana" pitchFamily="34" charset="0"/>
                          <a:cs typeface="Verdana" pitchFamily="34" charset="0"/>
                        </a:rPr>
                        <a:t>× 120 million</a:t>
                      </a:r>
                      <a:endParaRPr lang="en-US" u="sng"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Shares represented by RSUs</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531707">
                <a:tc>
                  <a:txBody>
                    <a:bodyPr/>
                    <a:lstStyle/>
                    <a:p>
                      <a:r>
                        <a:rPr lang="en-US" sz="1800" dirty="0">
                          <a:latin typeface="Verdana" pitchFamily="34" charset="0"/>
                          <a:ea typeface="Verdana" pitchFamily="34" charset="0"/>
                          <a:cs typeface="Verdana" pitchFamily="34" charset="0"/>
                        </a:rPr>
                        <a:t>$ 600 million</a:t>
                      </a:r>
                      <a:endParaRPr lang="en-US"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FV of shares represented by RSUs</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5156596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(6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424065"/>
            <a:ext cx="8334531" cy="5036695"/>
          </a:xfrm>
        </p:spPr>
        <p:txBody>
          <a:bodyPr/>
          <a:lstStyle/>
          <a:p>
            <a:r>
              <a:rPr lang="en-IN" sz="2200" b="1" dirty="0"/>
              <a:t>Case 1: SARs considered to be equity because Universal can elect to settle in shares of Universal stock at exercise</a:t>
            </a:r>
          </a:p>
          <a:p>
            <a:pPr>
              <a:buNone/>
            </a:pPr>
            <a:r>
              <a:rPr lang="en-IN" sz="2200" b="1" dirty="0"/>
              <a:t>January 1, 2018</a:t>
            </a:r>
            <a:endParaRPr lang="en-US" sz="2200" b="1" dirty="0"/>
          </a:p>
          <a:p>
            <a:pPr>
              <a:buNone/>
            </a:pPr>
            <a:r>
              <a:rPr lang="en-IN" sz="2200" b="1" dirty="0"/>
              <a:t>No entry</a:t>
            </a:r>
            <a:endParaRPr lang="en-US" sz="2200" b="1" dirty="0"/>
          </a:p>
          <a:p>
            <a:r>
              <a:rPr lang="en-US" sz="2200" dirty="0"/>
              <a:t>Calculation of total compensation expense:</a:t>
            </a:r>
          </a:p>
          <a:p>
            <a:pPr>
              <a:buNone/>
            </a:pPr>
            <a:r>
              <a:rPr lang="en-US" sz="2200" dirty="0"/>
              <a:t>$  8 </a:t>
            </a:r>
            <a:r>
              <a:rPr lang="en-IN" sz="2200" dirty="0"/>
              <a:t>Estimated fair value per SAR</a:t>
            </a:r>
            <a:endParaRPr lang="en-US" sz="2200" dirty="0"/>
          </a:p>
          <a:p>
            <a:pPr>
              <a:buNone/>
            </a:pPr>
            <a:r>
              <a:rPr lang="en-US" sz="2200" u="sng" dirty="0"/>
              <a:t>× 10 million </a:t>
            </a:r>
            <a:r>
              <a:rPr lang="en-US" sz="2200" dirty="0"/>
              <a:t>SARs granted</a:t>
            </a:r>
          </a:p>
          <a:p>
            <a:pPr>
              <a:buNone/>
            </a:pPr>
            <a:r>
              <a:rPr lang="en-US" sz="2200" b="1" dirty="0"/>
              <a:t>= $80 million </a:t>
            </a:r>
            <a:r>
              <a:rPr lang="en-US" sz="2200" dirty="0"/>
              <a:t>Total compensation</a:t>
            </a:r>
          </a:p>
          <a:p>
            <a:r>
              <a:rPr lang="en-IN" sz="2200" b="1" dirty="0"/>
              <a:t>Allocation to </a:t>
            </a:r>
            <a:r>
              <a:rPr lang="en-US" sz="2200" b="1" dirty="0"/>
              <a:t>compensation </a:t>
            </a:r>
            <a:r>
              <a:rPr lang="en-IN" sz="2200" b="1" dirty="0"/>
              <a:t>expense over the four-year service (vesting) </a:t>
            </a:r>
            <a:r>
              <a:rPr lang="en-US" sz="2200" b="1" dirty="0"/>
              <a:t>period: 2018–2021.</a:t>
            </a:r>
          </a:p>
          <a:p>
            <a:pPr>
              <a:buNone/>
            </a:pPr>
            <a:r>
              <a:rPr lang="en-US" sz="2200" b="1" dirty="0"/>
              <a:t>$80 million</a:t>
            </a:r>
            <a:r>
              <a:rPr lang="en-US" sz="2200" dirty="0"/>
              <a:t> ÷ 4 years = $20 million per year</a:t>
            </a:r>
          </a:p>
        </p:txBody>
      </p:sp>
    </p:spTree>
    <p:extLst>
      <p:ext uri="{BB962C8B-B14F-4D97-AF65-F5344CB8AC3E}">
        <p14:creationId xmlns:p14="http://schemas.microsoft.com/office/powerpoint/2010/main" val="405201593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458200" cy="914400"/>
          </a:xfrm>
        </p:spPr>
        <p:txBody>
          <a:bodyPr>
            <a:noAutofit/>
          </a:bodyPr>
          <a:lstStyle/>
          <a:p>
            <a:r>
              <a:rPr lang="en-US" dirty="0"/>
              <a:t>Stock Appreciation Rights (7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764497" y="1676399"/>
            <a:ext cx="8169641" cy="1381594"/>
          </a:xfrm>
        </p:spPr>
        <p:txBody>
          <a:bodyPr/>
          <a:lstStyle/>
          <a:p>
            <a:pPr marL="0" indent="0">
              <a:buNone/>
            </a:pPr>
            <a:r>
              <a:rPr lang="en-US" b="1" dirty="0"/>
              <a:t>December 31, 2018, 2019, 2020, 2021</a:t>
            </a:r>
          </a:p>
          <a:p>
            <a:pPr marL="0" indent="0">
              <a:buNone/>
            </a:pPr>
            <a:r>
              <a:rPr lang="en-US" b="1" dirty="0"/>
              <a:t>$80 million</a:t>
            </a:r>
            <a:r>
              <a:rPr lang="en-US" dirty="0"/>
              <a:t> ÷ 4 years = $20 million per year</a:t>
            </a:r>
          </a:p>
        </p:txBody>
      </p:sp>
      <p:pic>
        <p:nvPicPr>
          <p:cNvPr id="10" name="Picture 2" descr="Journal entry dated December 31, 2018, 2019, 2020, and 2021. Values are in millions.&#10;Compensation expense is debited 20 and Paid-in capital - SAR plan is credited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81" y="3339060"/>
            <a:ext cx="8061325"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03323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451048"/>
            <a:ext cx="8469443" cy="688042"/>
          </a:xfrm>
        </p:spPr>
        <p:txBody>
          <a:bodyPr>
            <a:noAutofit/>
          </a:bodyPr>
          <a:lstStyle/>
          <a:p>
            <a:r>
              <a:rPr lang="en-US" dirty="0"/>
              <a:t>Stock Appreciation Rights (8 of 14)</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6" name="Content Placeholder 5"/>
          <p:cNvSpPr>
            <a:spLocks noGrp="1"/>
          </p:cNvSpPr>
          <p:nvPr>
            <p:ph sz="quarter" idx="10"/>
          </p:nvPr>
        </p:nvSpPr>
        <p:spPr>
          <a:xfrm>
            <a:off x="629587" y="1424065"/>
            <a:ext cx="8334531" cy="5036695"/>
          </a:xfrm>
        </p:spPr>
        <p:txBody>
          <a:bodyPr/>
          <a:lstStyle/>
          <a:p>
            <a:r>
              <a:rPr lang="en-IN" sz="2400" dirty="0"/>
              <a:t>At January 1, 2018, Universal Communications issued SARs that, upon exercise, entitle key executives to receive compensation equal in value to the excess of the market price at exercise over the share price at the date of grant. The SARs vest at the end of 2021 (cannot be exercised until then) and expire at the end of 2025. The fair value of the SARs, estimated by an appropriate option pricing model, is $8 per SAR at January 1, 2018. The fair value re-estimated at December 31, 2018, 2019, 2020, 2021, and 2022, is </a:t>
            </a:r>
            <a:r>
              <a:rPr lang="en-IN" sz="2400" u="sng" dirty="0"/>
              <a:t>$8.40</a:t>
            </a:r>
            <a:r>
              <a:rPr lang="en-IN" sz="2400" dirty="0"/>
              <a:t>, $8, $6, $4.30, </a:t>
            </a:r>
            <a:r>
              <a:rPr lang="en-US" sz="2400" dirty="0"/>
              <a:t>and $5, respectively.</a:t>
            </a:r>
          </a:p>
        </p:txBody>
      </p:sp>
    </p:spTree>
    <p:extLst>
      <p:ext uri="{BB962C8B-B14F-4D97-AF65-F5344CB8AC3E}">
        <p14:creationId xmlns:p14="http://schemas.microsoft.com/office/powerpoint/2010/main" val="258414842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9607" y="457200"/>
            <a:ext cx="8544393" cy="891915"/>
          </a:xfrm>
        </p:spPr>
        <p:txBody>
          <a:bodyPr>
            <a:normAutofit/>
          </a:bodyPr>
          <a:lstStyle/>
          <a:p>
            <a:r>
              <a:rPr lang="en-US" dirty="0"/>
              <a:t>Stock Appreciation Rights (9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764498" y="1421569"/>
            <a:ext cx="8124670" cy="2970552"/>
          </a:xfrm>
        </p:spPr>
        <p:txBody>
          <a:bodyPr/>
          <a:lstStyle/>
          <a:p>
            <a:pPr marL="0" indent="0">
              <a:buNone/>
            </a:pPr>
            <a:r>
              <a:rPr lang="en-IN" sz="2400" b="1" dirty="0"/>
              <a:t>Case 2: SARs considered to be a liability because employees can elect to receive cash </a:t>
            </a:r>
            <a:r>
              <a:rPr lang="en-US" sz="2400" b="1" dirty="0"/>
              <a:t>at exercise</a:t>
            </a:r>
          </a:p>
          <a:p>
            <a:pPr marL="0" indent="0">
              <a:buNone/>
            </a:pPr>
            <a:r>
              <a:rPr lang="en-IN" sz="2400" b="1" dirty="0"/>
              <a:t>January 1, 2018</a:t>
            </a:r>
            <a:endParaRPr lang="en-US" sz="2400" b="1" dirty="0"/>
          </a:p>
          <a:p>
            <a:pPr marL="0" indent="0">
              <a:buNone/>
            </a:pPr>
            <a:r>
              <a:rPr lang="en-IN" sz="2400" b="1" dirty="0"/>
              <a:t>No entry</a:t>
            </a:r>
            <a:endParaRPr lang="en-US" sz="2400" b="1" dirty="0"/>
          </a:p>
          <a:p>
            <a:pPr marL="0" indent="0">
              <a:buNone/>
            </a:pPr>
            <a:r>
              <a:rPr lang="en-US" sz="2400" b="1" dirty="0"/>
              <a:t>December 31, 2018</a:t>
            </a:r>
          </a:p>
          <a:p>
            <a:pPr marL="0" indent="0">
              <a:buNone/>
            </a:pPr>
            <a:r>
              <a:rPr lang="en-IN" sz="2400" dirty="0"/>
              <a:t>Debit 21: $8.40 × 10 million × (1 ÷ 4)</a:t>
            </a:r>
            <a:endParaRPr lang="en-US" sz="2400" dirty="0"/>
          </a:p>
        </p:txBody>
      </p:sp>
      <p:pic>
        <p:nvPicPr>
          <p:cNvPr id="8" name="Picture 4" descr="Journal entry dated December 31, 2018 (dollars in millions)&#10;Compensation expense is debited 21 and Liability - SAR plan is credited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417" y="4599300"/>
            <a:ext cx="8069263"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708874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9667" y="457200"/>
            <a:ext cx="8634334" cy="914400"/>
          </a:xfrm>
        </p:spPr>
        <p:txBody>
          <a:bodyPr>
            <a:normAutofit/>
          </a:bodyPr>
          <a:lstStyle/>
          <a:p>
            <a:r>
              <a:rPr lang="en-US" dirty="0"/>
              <a:t>Stock Appreciation Rights (10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764498" y="1421569"/>
            <a:ext cx="8124670" cy="2236031"/>
          </a:xfrm>
        </p:spPr>
        <p:txBody>
          <a:bodyPr/>
          <a:lstStyle/>
          <a:p>
            <a:pPr marL="0" indent="0">
              <a:buNone/>
            </a:pPr>
            <a:r>
              <a:rPr lang="en-IN" sz="2400" b="1" dirty="0"/>
              <a:t>Case 2: SARs considered to be a liability because employees can elect to receive cash </a:t>
            </a:r>
            <a:r>
              <a:rPr lang="en-US" sz="2400" b="1" dirty="0"/>
              <a:t>at exercise</a:t>
            </a:r>
          </a:p>
          <a:p>
            <a:pPr marL="0" indent="0">
              <a:buNone/>
            </a:pPr>
            <a:r>
              <a:rPr lang="en-US" sz="2400" b="1" dirty="0"/>
              <a:t>December 31, 2019</a:t>
            </a:r>
          </a:p>
          <a:p>
            <a:pPr marL="0" indent="0">
              <a:buNone/>
            </a:pPr>
            <a:r>
              <a:rPr lang="en-IN" sz="2400" dirty="0"/>
              <a:t>Debit 19: [</a:t>
            </a:r>
            <a:r>
              <a:rPr lang="en-IN" sz="2400" b="1" dirty="0"/>
              <a:t>$8 </a:t>
            </a:r>
            <a:r>
              <a:rPr lang="en-IN" sz="2400" dirty="0"/>
              <a:t>× 10 million × (2 ÷ 4)] − 21</a:t>
            </a:r>
            <a:endParaRPr lang="en-US" sz="2400" dirty="0"/>
          </a:p>
        </p:txBody>
      </p:sp>
      <p:pic>
        <p:nvPicPr>
          <p:cNvPr id="7" name="Picture 2" descr="Journal entry - December 31, 2019 (millions)&#10;Compensation expense is debited 19 and Liability - SAR plan is credited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191" y="4353576"/>
            <a:ext cx="8061325"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285243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4734" y="457200"/>
            <a:ext cx="8739266" cy="914400"/>
          </a:xfrm>
        </p:spPr>
        <p:txBody>
          <a:bodyPr>
            <a:normAutofit/>
          </a:bodyPr>
          <a:lstStyle/>
          <a:p>
            <a:r>
              <a:rPr lang="en-US" dirty="0"/>
              <a:t>Stock Appreciation Rights (11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764498" y="1421569"/>
            <a:ext cx="8124670" cy="2236031"/>
          </a:xfrm>
        </p:spPr>
        <p:txBody>
          <a:bodyPr/>
          <a:lstStyle/>
          <a:p>
            <a:pPr marL="0" indent="0">
              <a:buNone/>
            </a:pPr>
            <a:r>
              <a:rPr lang="en-IN" sz="2400" b="1" dirty="0"/>
              <a:t>Case 2: SARs considered to be a liability because employees can elect to receive cash </a:t>
            </a:r>
            <a:r>
              <a:rPr lang="en-US" sz="2400" b="1" dirty="0"/>
              <a:t>at exercise</a:t>
            </a:r>
          </a:p>
          <a:p>
            <a:pPr marL="0" indent="0">
              <a:buNone/>
            </a:pPr>
            <a:r>
              <a:rPr lang="en-US" sz="2400" b="1" dirty="0"/>
              <a:t>December 31, 2020</a:t>
            </a:r>
          </a:p>
          <a:p>
            <a:pPr marL="0" indent="0">
              <a:buNone/>
            </a:pPr>
            <a:r>
              <a:rPr lang="en-IN" sz="2400" dirty="0"/>
              <a:t>Debit 5: [</a:t>
            </a:r>
            <a:r>
              <a:rPr lang="en-IN" sz="2400" b="1" dirty="0"/>
              <a:t>$6 </a:t>
            </a:r>
            <a:r>
              <a:rPr lang="en-IN" sz="2400" dirty="0"/>
              <a:t>× 10 million × (3 ÷ 4)] − 21 − 19</a:t>
            </a:r>
            <a:endParaRPr lang="en-US" sz="2400" dirty="0"/>
          </a:p>
        </p:txBody>
      </p:sp>
      <p:pic>
        <p:nvPicPr>
          <p:cNvPr id="8" name="Picture 2" descr="Journal entry - December 31, 2020 (millions)&#10;Compensation expense is debited 5 and Liability - SAR plan is credited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437" y="3822987"/>
            <a:ext cx="8069263" cy="173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90889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9725" y="457200"/>
            <a:ext cx="8724275" cy="914400"/>
          </a:xfrm>
        </p:spPr>
        <p:txBody>
          <a:bodyPr>
            <a:normAutofit/>
          </a:bodyPr>
          <a:lstStyle/>
          <a:p>
            <a:r>
              <a:rPr lang="en-US" dirty="0"/>
              <a:t>Stock Appreciation Rights (12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764498" y="1421569"/>
            <a:ext cx="8124670" cy="2236031"/>
          </a:xfrm>
        </p:spPr>
        <p:txBody>
          <a:bodyPr/>
          <a:lstStyle/>
          <a:p>
            <a:pPr marL="0" indent="0">
              <a:buNone/>
            </a:pPr>
            <a:r>
              <a:rPr lang="en-IN" sz="2400" b="1" dirty="0"/>
              <a:t>Case 2: SARs considered to be a liability because employees can elect to receive cash </a:t>
            </a:r>
            <a:r>
              <a:rPr lang="en-US" sz="2400" b="1" dirty="0"/>
              <a:t>at exercise</a:t>
            </a:r>
          </a:p>
          <a:p>
            <a:pPr marL="0" indent="0">
              <a:buNone/>
            </a:pPr>
            <a:r>
              <a:rPr lang="en-US" sz="2400" b="1" dirty="0"/>
              <a:t>December 31, 2021</a:t>
            </a:r>
          </a:p>
          <a:p>
            <a:pPr marL="0" indent="0">
              <a:buNone/>
            </a:pPr>
            <a:r>
              <a:rPr lang="en-IN" sz="2400" dirty="0"/>
              <a:t>Debit 2: [$4.30 × 10 million × (4 ÷ 4)] − 21 − 19 − 5</a:t>
            </a:r>
            <a:endParaRPr lang="en-US" sz="2400" dirty="0"/>
          </a:p>
        </p:txBody>
      </p:sp>
      <p:pic>
        <p:nvPicPr>
          <p:cNvPr id="7" name="Picture 2" descr="Journal entry - December 31, 2021 (millions)&#10;Liability - SAR plan is debited 2 and compensation expense is credited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397" y="4047839"/>
            <a:ext cx="8069263" cy="173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1655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9705" y="457200"/>
            <a:ext cx="8694295" cy="914400"/>
          </a:xfrm>
        </p:spPr>
        <p:txBody>
          <a:bodyPr>
            <a:normAutofit/>
          </a:bodyPr>
          <a:lstStyle/>
          <a:p>
            <a:r>
              <a:rPr lang="en-US" dirty="0"/>
              <a:t>Stock Appreciation Rights (13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806396" y="1421570"/>
            <a:ext cx="8082771" cy="1021828"/>
          </a:xfrm>
        </p:spPr>
        <p:txBody>
          <a:bodyPr/>
          <a:lstStyle/>
          <a:p>
            <a:pPr marL="0" indent="0">
              <a:buNone/>
            </a:pPr>
            <a:r>
              <a:rPr lang="en-US" sz="2400" b="1" dirty="0"/>
              <a:t>December 31, 2022</a:t>
            </a:r>
          </a:p>
          <a:p>
            <a:pPr marL="0" indent="0">
              <a:buNone/>
            </a:pPr>
            <a:r>
              <a:rPr lang="en-IN" sz="2400" dirty="0"/>
              <a:t>Debit 7: ($5 × 10 million × </a:t>
            </a:r>
            <a:r>
              <a:rPr lang="en-IN" sz="2400" b="1" dirty="0"/>
              <a:t>all</a:t>
            </a:r>
            <a:r>
              <a:rPr lang="en-IN" sz="2400" dirty="0"/>
              <a:t>) − 21 − 19 − 5 + 2 </a:t>
            </a:r>
            <a:endParaRPr lang="en-US" sz="2400" dirty="0"/>
          </a:p>
        </p:txBody>
      </p:sp>
      <p:pic>
        <p:nvPicPr>
          <p:cNvPr id="21506" name="Picture 2" descr="Journal entry - December 31, 2022 (millions)&#10;Compensation expense is debited 7 and Liability - SAR plan is credited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053" y="3135203"/>
            <a:ext cx="802957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501186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4695" y="457200"/>
            <a:ext cx="8679305" cy="914400"/>
          </a:xfrm>
        </p:spPr>
        <p:txBody>
          <a:bodyPr>
            <a:normAutofit/>
          </a:bodyPr>
          <a:lstStyle/>
          <a:p>
            <a:r>
              <a:rPr lang="en-US" dirty="0"/>
              <a:t>Stock Appreciation Rights (14 of 14)</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sp>
        <p:nvSpPr>
          <p:cNvPr id="4" name="Content Placeholder 3"/>
          <p:cNvSpPr>
            <a:spLocks noGrp="1"/>
          </p:cNvSpPr>
          <p:nvPr>
            <p:ph sz="quarter" idx="10"/>
          </p:nvPr>
        </p:nvSpPr>
        <p:spPr>
          <a:xfrm>
            <a:off x="806396" y="1421570"/>
            <a:ext cx="8067781" cy="2460882"/>
          </a:xfrm>
        </p:spPr>
        <p:txBody>
          <a:bodyPr/>
          <a:lstStyle/>
          <a:p>
            <a:pPr marL="0" indent="0">
              <a:buNone/>
            </a:pPr>
            <a:r>
              <a:rPr lang="en-IN" sz="2400" b="1" dirty="0"/>
              <a:t>Assume that the SARs are exercised on October 11, 2023, when their fair value is $4.50, and executives choose to receive the market price appreciation in cash.</a:t>
            </a:r>
            <a:endParaRPr lang="en-US" sz="2400" b="1" dirty="0"/>
          </a:p>
          <a:p>
            <a:pPr marL="0" indent="0">
              <a:buNone/>
            </a:pPr>
            <a:r>
              <a:rPr lang="en-US" sz="2400" b="1" dirty="0"/>
              <a:t>October 11, 2023</a:t>
            </a:r>
          </a:p>
          <a:p>
            <a:pPr marL="0" indent="0">
              <a:buNone/>
            </a:pPr>
            <a:r>
              <a:rPr lang="en-IN" sz="2400" dirty="0"/>
              <a:t>Credit 5: ($4.50 × 10 million × </a:t>
            </a:r>
            <a:r>
              <a:rPr lang="en-IN" sz="2400" b="1" dirty="0"/>
              <a:t>all</a:t>
            </a:r>
            <a:r>
              <a:rPr lang="en-IN" sz="2400" dirty="0"/>
              <a:t>) − 50</a:t>
            </a:r>
            <a:endParaRPr lang="en-US" sz="2400" dirty="0"/>
          </a:p>
        </p:txBody>
      </p:sp>
      <p:pic>
        <p:nvPicPr>
          <p:cNvPr id="22530" name="Picture 2" descr="Journal entry - October 11, 2023 (millions)&#10;Liability - SAR plan is debited 5 and compensation expense is credited 5.&#10;Liability - SAR plan is debited 45 and cash is credited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72" y="3962764"/>
            <a:ext cx="80772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54925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7" y="451047"/>
            <a:ext cx="8394492" cy="1122919"/>
          </a:xfrm>
        </p:spPr>
        <p:txBody>
          <a:bodyPr>
            <a:noAutofit/>
          </a:bodyPr>
          <a:lstStyle/>
          <a:p>
            <a:r>
              <a:rPr lang="en-US" dirty="0"/>
              <a:t> Stock Appreciation Rights—IBM Corporation</a:t>
            </a:r>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2" name="Content Placeholder 1"/>
          <p:cNvSpPr>
            <a:spLocks noGrp="1"/>
          </p:cNvSpPr>
          <p:nvPr>
            <p:ph sz="quarter" idx="10"/>
          </p:nvPr>
        </p:nvSpPr>
        <p:spPr>
          <a:xfrm>
            <a:off x="644577" y="1753849"/>
            <a:ext cx="8244589" cy="4362137"/>
          </a:xfrm>
        </p:spPr>
        <p:txBody>
          <a:bodyPr/>
          <a:lstStyle/>
          <a:p>
            <a:pPr marL="0" indent="0">
              <a:buNone/>
            </a:pPr>
            <a:r>
              <a:rPr lang="en-US" b="1" dirty="0"/>
              <a:t>Long-Term Performance Plan (in part)</a:t>
            </a:r>
          </a:p>
          <a:p>
            <a:pPr marL="0" indent="0">
              <a:buNone/>
            </a:pPr>
            <a:r>
              <a:rPr lang="en-US" dirty="0"/>
              <a:t>SARs offer eligible optionees the alternative of electing not to exercise the related stock option, but to receive payment in cash and/or stock, equivalent to the difference between the option price and the average market price of IBM stock on the date of exercising the right.</a:t>
            </a:r>
          </a:p>
        </p:txBody>
      </p:sp>
    </p:spTree>
    <p:extLst>
      <p:ext uri="{BB962C8B-B14F-4D97-AF65-F5344CB8AC3E}">
        <p14:creationId xmlns:p14="http://schemas.microsoft.com/office/powerpoint/2010/main" val="3287329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altLang="en-US" dirty="0"/>
              <a:t>Concept Check: RSU Compensation Costs (3 of 4)</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84026"/>
            <a:ext cx="8001000" cy="4946754"/>
          </a:xfrm>
        </p:spPr>
        <p:txBody>
          <a:bodyPr/>
          <a:lstStyle/>
          <a:p>
            <a:pPr marL="0" indent="0">
              <a:spcAft>
                <a:spcPts val="1200"/>
              </a:spcAft>
              <a:buNone/>
            </a:pPr>
            <a:r>
              <a:rPr lang="en-US" sz="2200" dirty="0"/>
              <a:t>Garavelli Industries granted restricted stock units (RSUs) representing 60 million of its $1 par common shares to executives, subject to forfeiture if employment is terminated within three years. After the recipients of the RSUs satisfy the vesting requirement, the company will distribute the shares. The common shares had a market price of $8 per share on the grant date. Ignoring taxes, what is the effect on earnings in the year after the shares are granted to executives? </a:t>
            </a:r>
          </a:p>
          <a:p>
            <a:pPr marL="457200" indent="-457200">
              <a:buFont typeface="+mj-lt"/>
              <a:buAutoNum type="alphaLcPeriod"/>
            </a:pPr>
            <a:r>
              <a:rPr lang="en-US" sz="2200" dirty="0"/>
              <a:t>$    0 </a:t>
            </a:r>
          </a:p>
          <a:p>
            <a:pPr marL="457200" indent="-457200">
              <a:buFont typeface="+mj-lt"/>
              <a:buAutoNum type="alphaLcPeriod"/>
            </a:pPr>
            <a:r>
              <a:rPr lang="en-US" sz="2200" dirty="0"/>
              <a:t>$  60 million</a:t>
            </a:r>
          </a:p>
          <a:p>
            <a:pPr marL="457200" indent="-457200">
              <a:buFont typeface="+mj-lt"/>
              <a:buAutoNum type="alphaLcPeriod"/>
            </a:pPr>
            <a:r>
              <a:rPr lang="en-US" sz="2200" b="1" dirty="0"/>
              <a:t>$160 million</a:t>
            </a:r>
          </a:p>
          <a:p>
            <a:pPr marL="457200" indent="-457200">
              <a:buFont typeface="+mj-lt"/>
              <a:buAutoNum type="alphaLcPeriod"/>
            </a:pPr>
            <a:r>
              <a:rPr lang="en-US" sz="2200" dirty="0"/>
              <a:t>$480 million</a:t>
            </a:r>
          </a:p>
        </p:txBody>
      </p:sp>
    </p:spTree>
    <p:extLst>
      <p:ext uri="{BB962C8B-B14F-4D97-AF65-F5344CB8AC3E}">
        <p14:creationId xmlns:p14="http://schemas.microsoft.com/office/powerpoint/2010/main" val="1168887351"/>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001000" cy="1011836"/>
          </a:xfrm>
        </p:spPr>
        <p:txBody>
          <a:bodyPr>
            <a:noAutofit/>
          </a:bodyPr>
          <a:lstStyle/>
          <a:p>
            <a:r>
              <a:rPr lang="en-US" dirty="0"/>
              <a:t>Stock Appreciation Rights: Changes in Liability</a:t>
            </a:r>
          </a:p>
        </p:txBody>
      </p:sp>
      <p:sp>
        <p:nvSpPr>
          <p:cNvPr id="6" name="Text Placeholder 5"/>
          <p:cNvSpPr>
            <a:spLocks noGrp="1"/>
          </p:cNvSpPr>
          <p:nvPr>
            <p:ph type="body" sz="quarter" idx="13"/>
          </p:nvPr>
        </p:nvSpPr>
        <p:spPr/>
        <p:txBody>
          <a:bodyPr/>
          <a:lstStyle/>
          <a:p>
            <a:pPr marL="0" indent="0" fontAlgn="auto">
              <a:spcAft>
                <a:spcPts val="0"/>
              </a:spcAft>
              <a:buNone/>
              <a:defRPr/>
            </a:pPr>
            <a:r>
              <a:rPr lang="en-IN" dirty="0"/>
              <a:t>APPENDIX 19B</a:t>
            </a:r>
          </a:p>
        </p:txBody>
      </p:sp>
      <p:pic>
        <p:nvPicPr>
          <p:cNvPr id="23554" name="Picture 2" descr="T account showing Liability - SAR plan. &#10;&#10;Credit of 21 in 2018, 19 in 2019, and 5 in 2020. Debit of 2 in 2021. Credit of 7 in 2022. Debit of 5 in 2023 and debit of 45 in 20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159" y="1594475"/>
            <a:ext cx="6909388" cy="4868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7965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7" y="451047"/>
            <a:ext cx="8394492" cy="1122919"/>
          </a:xfrm>
        </p:spPr>
        <p:txBody>
          <a:bodyPr>
            <a:noAutofit/>
          </a:bodyPr>
          <a:lstStyle/>
          <a:p>
            <a:r>
              <a:rPr lang="en-IN" dirty="0"/>
              <a:t>Restricted Stock Units (RSUs) Payable in Cash</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fontAlgn="auto">
              <a:spcAft>
                <a:spcPts val="0"/>
              </a:spcAft>
              <a:buNone/>
              <a:defRPr/>
            </a:pPr>
            <a:r>
              <a:rPr lang="en-IN" dirty="0"/>
              <a:t>APPENDIX 19B</a:t>
            </a:r>
          </a:p>
        </p:txBody>
      </p:sp>
      <p:sp>
        <p:nvSpPr>
          <p:cNvPr id="2" name="Content Placeholder 1"/>
          <p:cNvSpPr>
            <a:spLocks noGrp="1"/>
          </p:cNvSpPr>
          <p:nvPr>
            <p:ph sz="quarter" idx="10"/>
          </p:nvPr>
        </p:nvSpPr>
        <p:spPr>
          <a:xfrm>
            <a:off x="749508" y="1618939"/>
            <a:ext cx="8139658" cy="4497048"/>
          </a:xfrm>
        </p:spPr>
        <p:txBody>
          <a:bodyPr/>
          <a:lstStyle/>
          <a:p>
            <a:r>
              <a:rPr lang="en-IN" sz="2400" dirty="0"/>
              <a:t>Sometimes the recipient is given the cash equivalent of shares instead of the shares</a:t>
            </a:r>
          </a:p>
          <a:p>
            <a:r>
              <a:rPr lang="en-IN" sz="2400" dirty="0"/>
              <a:t>If the employee </a:t>
            </a:r>
            <a:r>
              <a:rPr lang="en-IN" sz="2400" b="1" dirty="0"/>
              <a:t>will receive cash</a:t>
            </a:r>
            <a:r>
              <a:rPr lang="en-IN" sz="2400" dirty="0"/>
              <a:t>, or can elect to receive cash, the award is considered to be a </a:t>
            </a:r>
            <a:r>
              <a:rPr lang="en-IN" sz="2400" b="1" dirty="0"/>
              <a:t>liability</a:t>
            </a:r>
          </a:p>
          <a:p>
            <a:r>
              <a:rPr lang="en-IN" sz="2400" dirty="0"/>
              <a:t>Its fair value is determined at the grant date and that amount is recognized as compensation expense over the requisite service period</a:t>
            </a:r>
          </a:p>
          <a:p>
            <a:r>
              <a:rPr lang="en-IN" sz="2400" dirty="0"/>
              <a:t>The liability is periodically adjusted based on the change in the stock’s fair value until the liability is paid</a:t>
            </a:r>
            <a:endParaRPr lang="en-US" sz="2400" dirty="0"/>
          </a:p>
        </p:txBody>
      </p:sp>
    </p:spTree>
    <p:extLst>
      <p:ext uri="{BB962C8B-B14F-4D97-AF65-F5344CB8AC3E}">
        <p14:creationId xmlns:p14="http://schemas.microsoft.com/office/powerpoint/2010/main" val="351753517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2369094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dirty="0"/>
              <a:t>Concept Check: RSU Compensation Costs (4 of 4)</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19-1</a:t>
            </a:r>
          </a:p>
        </p:txBody>
      </p:sp>
      <p:sp>
        <p:nvSpPr>
          <p:cNvPr id="4" name="Content Placeholder 3"/>
          <p:cNvSpPr>
            <a:spLocks noGrp="1"/>
          </p:cNvSpPr>
          <p:nvPr>
            <p:ph sz="quarter" idx="10"/>
          </p:nvPr>
        </p:nvSpPr>
        <p:spPr>
          <a:xfrm>
            <a:off x="914400" y="1857558"/>
            <a:ext cx="7315200" cy="780685"/>
          </a:xfrm>
        </p:spPr>
        <p:txBody>
          <a:bodyPr/>
          <a:lstStyle/>
          <a:p>
            <a:pPr marL="0" indent="0">
              <a:lnSpc>
                <a:spcPct val="150000"/>
              </a:lnSpc>
              <a:buNone/>
            </a:pPr>
            <a:r>
              <a:rPr lang="en-US" sz="2800" dirty="0"/>
              <a:t>The correct answer is </a:t>
            </a:r>
            <a:r>
              <a:rPr lang="en-US" sz="2800" i="1" dirty="0"/>
              <a:t>c</a:t>
            </a:r>
            <a:r>
              <a:rPr lang="en-US" sz="2800" dirty="0"/>
              <a:t>:</a:t>
            </a:r>
          </a:p>
        </p:txBody>
      </p:sp>
      <p:graphicFrame>
        <p:nvGraphicFramePr>
          <p:cNvPr id="10" name="Table 9"/>
          <p:cNvGraphicFramePr>
            <a:graphicFrameLocks noGrp="1"/>
          </p:cNvGraphicFramePr>
          <p:nvPr>
            <p:extLst>
              <p:ext uri="{D42A27DB-BD31-4B8C-83A1-F6EECF244321}">
                <p14:modId xmlns:p14="http://schemas.microsoft.com/office/powerpoint/2010/main" val="2813753080"/>
              </p:ext>
            </p:extLst>
          </p:nvPr>
        </p:nvGraphicFramePr>
        <p:xfrm>
          <a:off x="1528997" y="2743200"/>
          <a:ext cx="6379212" cy="1595121"/>
        </p:xfrm>
        <a:graphic>
          <a:graphicData uri="http://schemas.openxmlformats.org/drawingml/2006/table">
            <a:tbl>
              <a:tblPr firstRow="1" bandRow="1">
                <a:tableStyleId>{5940675A-B579-460E-94D1-54222C63F5DA}</a:tableStyleId>
              </a:tblPr>
              <a:tblGrid>
                <a:gridCol w="1926245">
                  <a:extLst>
                    <a:ext uri="{9D8B030D-6E8A-4147-A177-3AD203B41FA5}">
                      <a16:colId xmlns:a16="http://schemas.microsoft.com/office/drawing/2014/main" val="20000"/>
                    </a:ext>
                  </a:extLst>
                </a:gridCol>
                <a:gridCol w="4452967">
                  <a:extLst>
                    <a:ext uri="{9D8B030D-6E8A-4147-A177-3AD203B41FA5}">
                      <a16:colId xmlns:a16="http://schemas.microsoft.com/office/drawing/2014/main" val="20001"/>
                    </a:ext>
                  </a:extLst>
                </a:gridCol>
              </a:tblGrid>
              <a:tr h="531707">
                <a:tc>
                  <a:txBody>
                    <a:bodyPr/>
                    <a:lstStyle/>
                    <a:p>
                      <a:r>
                        <a:rPr lang="en-US" sz="1800" dirty="0">
                          <a:latin typeface="Verdana" pitchFamily="34" charset="0"/>
                          <a:ea typeface="Verdana" pitchFamily="34" charset="0"/>
                          <a:cs typeface="Verdana" pitchFamily="34" charset="0"/>
                        </a:rPr>
                        <a:t>$ 8</a:t>
                      </a:r>
                      <a:endParaRPr lang="en-US"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Fair value per share</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531707">
                <a:tc>
                  <a:txBody>
                    <a:bodyPr/>
                    <a:lstStyle/>
                    <a:p>
                      <a:r>
                        <a:rPr lang="en-US" sz="1800" u="sng" dirty="0">
                          <a:latin typeface="Verdana" pitchFamily="34" charset="0"/>
                          <a:ea typeface="Verdana" pitchFamily="34" charset="0"/>
                          <a:cs typeface="Verdana" pitchFamily="34" charset="0"/>
                        </a:rPr>
                        <a:t>× 60 million</a:t>
                      </a:r>
                      <a:endParaRPr lang="en-US" u="sng"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Shares represented by RSUs</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531707">
                <a:tc>
                  <a:txBody>
                    <a:bodyPr/>
                    <a:lstStyle/>
                    <a:p>
                      <a:r>
                        <a:rPr lang="en-US" sz="1800" dirty="0">
                          <a:latin typeface="Verdana" pitchFamily="34" charset="0"/>
                          <a:ea typeface="Verdana" pitchFamily="34" charset="0"/>
                          <a:cs typeface="Verdana" pitchFamily="34" charset="0"/>
                        </a:rPr>
                        <a:t>$ 480 million</a:t>
                      </a:r>
                      <a:endParaRPr lang="en-US" dirty="0">
                        <a:latin typeface="Verdana" pitchFamily="34" charset="0"/>
                        <a:ea typeface="Verdana" pitchFamily="34" charset="0"/>
                        <a:cs typeface="Verdana" pitchFamily="34" charset="0"/>
                      </a:endParaRPr>
                    </a:p>
                  </a:txBody>
                  <a:tcPr/>
                </a:tc>
                <a:tc>
                  <a:txBody>
                    <a:bodyPr/>
                    <a:lstStyle/>
                    <a:p>
                      <a:r>
                        <a:rPr lang="en-US" sz="1800" dirty="0">
                          <a:latin typeface="Verdana" pitchFamily="34" charset="0"/>
                          <a:ea typeface="Verdana" pitchFamily="34" charset="0"/>
                          <a:cs typeface="Verdana" pitchFamily="34" charset="0"/>
                        </a:rPr>
                        <a:t>FV of shares represented by RSUs</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
        <p:nvSpPr>
          <p:cNvPr id="2" name="Content Placeholder 1"/>
          <p:cNvSpPr>
            <a:spLocks noGrp="1"/>
          </p:cNvSpPr>
          <p:nvPr>
            <p:ph sz="quarter" idx="12"/>
          </p:nvPr>
        </p:nvSpPr>
        <p:spPr>
          <a:xfrm>
            <a:off x="863599" y="4512039"/>
            <a:ext cx="7650813" cy="1663909"/>
          </a:xfrm>
        </p:spPr>
        <p:txBody>
          <a:bodyPr/>
          <a:lstStyle/>
          <a:p>
            <a:pPr marL="0" indent="0">
              <a:buNone/>
            </a:pPr>
            <a:r>
              <a:rPr lang="en-US" dirty="0"/>
              <a:t>The $480 million total compensation is expensed equally over the </a:t>
            </a:r>
            <a:r>
              <a:rPr lang="en-US" b="1" dirty="0"/>
              <a:t>three-year vesting period</a:t>
            </a:r>
            <a:r>
              <a:rPr lang="en-US" dirty="0"/>
              <a:t>, reducing earnings by </a:t>
            </a:r>
            <a:r>
              <a:rPr lang="en-US" b="1" dirty="0"/>
              <a:t>160 million </a:t>
            </a:r>
            <a:r>
              <a:rPr lang="en-US" dirty="0"/>
              <a:t>each year.</a:t>
            </a:r>
          </a:p>
        </p:txBody>
      </p:sp>
    </p:spTree>
    <p:extLst>
      <p:ext uri="{BB962C8B-B14F-4D97-AF65-F5344CB8AC3E}">
        <p14:creationId xmlns:p14="http://schemas.microsoft.com/office/powerpoint/2010/main" val="3399753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dirty="0"/>
              <a:t>Stock Option Plans (1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r>
              <a:rPr lang="en-IN" dirty="0"/>
              <a:t>Stock option plans give employees the option to purchase</a:t>
            </a:r>
            <a:endParaRPr lang="en-US" dirty="0"/>
          </a:p>
          <a:p>
            <a:pPr lvl="1">
              <a:buFont typeface="Lucida Grande"/>
              <a:buChar char="–"/>
            </a:pPr>
            <a:r>
              <a:rPr lang="en-IN" dirty="0"/>
              <a:t>A specified </a:t>
            </a:r>
            <a:r>
              <a:rPr lang="en-IN" b="1" dirty="0"/>
              <a:t>number of shares </a:t>
            </a:r>
            <a:r>
              <a:rPr lang="en-US" dirty="0"/>
              <a:t>of the firm’s stock</a:t>
            </a:r>
          </a:p>
          <a:p>
            <a:pPr lvl="1">
              <a:buFont typeface="Lucida Grande"/>
              <a:buChar char="–"/>
            </a:pPr>
            <a:r>
              <a:rPr lang="en-US" dirty="0"/>
              <a:t>At a </a:t>
            </a:r>
            <a:r>
              <a:rPr lang="en-US" b="1" dirty="0"/>
              <a:t>specified exercise price</a:t>
            </a:r>
          </a:p>
          <a:p>
            <a:pPr lvl="1">
              <a:buFont typeface="Lucida Grande"/>
              <a:buChar char="–"/>
            </a:pPr>
            <a:r>
              <a:rPr lang="en-IN" dirty="0"/>
              <a:t>During a </a:t>
            </a:r>
            <a:r>
              <a:rPr lang="en-IN" b="1" dirty="0"/>
              <a:t>specified period </a:t>
            </a:r>
            <a:r>
              <a:rPr lang="en-IN" dirty="0"/>
              <a:t>of time</a:t>
            </a:r>
          </a:p>
          <a:p>
            <a:r>
              <a:rPr lang="en-IN" dirty="0"/>
              <a:t>Historically, options were measured at their </a:t>
            </a:r>
            <a:r>
              <a:rPr lang="en-IN" b="1" dirty="0"/>
              <a:t>intrinsic values</a:t>
            </a:r>
          </a:p>
        </p:txBody>
      </p:sp>
    </p:spTree>
    <p:extLst>
      <p:ext uri="{BB962C8B-B14F-4D97-AF65-F5344CB8AC3E}">
        <p14:creationId xmlns:p14="http://schemas.microsoft.com/office/powerpoint/2010/main" val="3170056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dirty="0"/>
              <a:t>Stock Option Plans (2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pPr marL="0" indent="0">
              <a:buNone/>
            </a:pPr>
            <a:r>
              <a:rPr lang="en-IN" b="1" dirty="0"/>
              <a:t>Intrinsic value = Market price of the shares - Option price at which they can be acquired</a:t>
            </a:r>
          </a:p>
          <a:p>
            <a:pPr marL="0" indent="0">
              <a:spcBef>
                <a:spcPts val="1600"/>
              </a:spcBef>
              <a:buNone/>
            </a:pPr>
            <a:r>
              <a:rPr lang="en-IN" b="1" dirty="0"/>
              <a:t>Example:</a:t>
            </a:r>
          </a:p>
          <a:p>
            <a:pPr marL="0" indent="0">
              <a:buNone/>
            </a:pPr>
            <a:r>
              <a:rPr lang="en-IN" dirty="0"/>
              <a:t>An option that permits an employee to buy a share of stock with a market price of $25 for $10 has an intrinsic </a:t>
            </a:r>
            <a:r>
              <a:rPr lang="en-US" dirty="0"/>
              <a:t>value of $15</a:t>
            </a:r>
            <a:endParaRPr lang="en-IN" b="1" dirty="0"/>
          </a:p>
        </p:txBody>
      </p:sp>
    </p:spTree>
    <p:extLst>
      <p:ext uri="{BB962C8B-B14F-4D97-AF65-F5344CB8AC3E}">
        <p14:creationId xmlns:p14="http://schemas.microsoft.com/office/powerpoint/2010/main" val="2092023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IN" dirty="0"/>
              <a:t>Recognizing the Fair Value of Options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r>
              <a:rPr lang="en-IN" dirty="0"/>
              <a:t>Compensation now is measured as the </a:t>
            </a:r>
            <a:r>
              <a:rPr lang="en-IN" b="1" dirty="0"/>
              <a:t>fair value of the stock options</a:t>
            </a:r>
            <a:r>
              <a:rPr lang="en-IN" dirty="0"/>
              <a:t> at the grant date </a:t>
            </a:r>
          </a:p>
          <a:p>
            <a:r>
              <a:rPr lang="en-IN" dirty="0"/>
              <a:t>We record that amount as </a:t>
            </a:r>
            <a:r>
              <a:rPr lang="en-IN" b="1" dirty="0"/>
              <a:t>compensation expense </a:t>
            </a:r>
            <a:r>
              <a:rPr lang="en-IN" dirty="0"/>
              <a:t>over the service period for which employees receive the options</a:t>
            </a:r>
          </a:p>
          <a:p>
            <a:r>
              <a:rPr lang="en-IN" dirty="0"/>
              <a:t>The fair value </a:t>
            </a:r>
            <a:r>
              <a:rPr lang="en-US" dirty="0"/>
              <a:t>is </a:t>
            </a:r>
            <a:r>
              <a:rPr lang="en-US" b="1" dirty="0"/>
              <a:t>estimated</a:t>
            </a:r>
            <a:r>
              <a:rPr lang="en-US" dirty="0"/>
              <a:t> by employing a recognized option pricing model</a:t>
            </a:r>
            <a:endParaRPr lang="en-IN" b="1" dirty="0"/>
          </a:p>
        </p:txBody>
      </p:sp>
    </p:spTree>
    <p:extLst>
      <p:ext uri="{BB962C8B-B14F-4D97-AF65-F5344CB8AC3E}">
        <p14:creationId xmlns:p14="http://schemas.microsoft.com/office/powerpoint/2010/main" val="3016504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9685" y="457200"/>
            <a:ext cx="8664315" cy="914400"/>
          </a:xfrm>
        </p:spPr>
        <p:txBody>
          <a:bodyPr/>
          <a:lstStyle/>
          <a:p>
            <a:r>
              <a:rPr lang="en-US" dirty="0"/>
              <a:t> Share-Based Compensation (1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r>
              <a:rPr lang="en-IN" dirty="0"/>
              <a:t>Share-based awards </a:t>
            </a:r>
            <a:r>
              <a:rPr lang="en-US" dirty="0"/>
              <a:t>are </a:t>
            </a:r>
            <a:r>
              <a:rPr lang="en-IN" dirty="0"/>
              <a:t>forms of payment whose value is </a:t>
            </a:r>
            <a:r>
              <a:rPr lang="en-IN" b="1" dirty="0"/>
              <a:t>tied to the market price </a:t>
            </a:r>
            <a:r>
              <a:rPr lang="en-US" b="1" dirty="0"/>
              <a:t>of the </a:t>
            </a:r>
            <a:r>
              <a:rPr lang="en-IN" b="1" dirty="0"/>
              <a:t>company’s stock</a:t>
            </a:r>
            <a:r>
              <a:rPr lang="en-US" b="1" dirty="0"/>
              <a:t> </a:t>
            </a:r>
            <a:endParaRPr lang="en-IN" b="1" dirty="0"/>
          </a:p>
          <a:p>
            <a:pPr marL="342900" lvl="1" indent="-342900">
              <a:spcBef>
                <a:spcPts val="1000"/>
              </a:spcBef>
              <a:buFont typeface="Arial" pitchFamily="34" charset="0"/>
              <a:buChar char="•"/>
            </a:pPr>
            <a:r>
              <a:rPr lang="en-US" dirty="0"/>
              <a:t>Share-based compensation plans include </a:t>
            </a:r>
            <a:r>
              <a:rPr lang="en-IN" b="1" dirty="0"/>
              <a:t>stock award plans</a:t>
            </a:r>
            <a:r>
              <a:rPr lang="en-IN" dirty="0"/>
              <a:t>, </a:t>
            </a:r>
            <a:r>
              <a:rPr lang="en-IN" b="1" dirty="0"/>
              <a:t>stock option plans</a:t>
            </a:r>
            <a:r>
              <a:rPr lang="en-IN" dirty="0"/>
              <a:t>, </a:t>
            </a:r>
            <a:r>
              <a:rPr lang="en-IN" b="1" dirty="0"/>
              <a:t>stock appreciation rights (SARs)</a:t>
            </a:r>
            <a:r>
              <a:rPr lang="en-IN" dirty="0"/>
              <a:t>, or one of the several similar plans</a:t>
            </a:r>
          </a:p>
          <a:p>
            <a:r>
              <a:rPr lang="en-US" dirty="0"/>
              <a:t>The goals are to provide compensation to designated employees, while sometimes providing those employees with a </a:t>
            </a:r>
            <a:r>
              <a:rPr lang="en-US" b="1" dirty="0"/>
              <a:t>performance incentive</a:t>
            </a:r>
          </a:p>
        </p:txBody>
      </p:sp>
    </p:spTree>
    <p:extLst>
      <p:ext uri="{BB962C8B-B14F-4D97-AF65-F5344CB8AC3E}">
        <p14:creationId xmlns:p14="http://schemas.microsoft.com/office/powerpoint/2010/main" val="1131812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IN" dirty="0"/>
              <a:t>Recognizing the Fair Value of Options (2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r>
              <a:rPr lang="en-US" dirty="0"/>
              <a:t>An option pricing model takes into account several variables, such as:</a:t>
            </a:r>
          </a:p>
          <a:p>
            <a:pPr marL="746125" lvl="1" indent="-288925">
              <a:buFont typeface="Lucida Grande"/>
              <a:buChar char="–"/>
            </a:pPr>
            <a:r>
              <a:rPr lang="en-IN" dirty="0"/>
              <a:t>Exercise price of the option</a:t>
            </a:r>
          </a:p>
          <a:p>
            <a:pPr marL="746125" lvl="1" indent="-288925">
              <a:buFont typeface="Lucida Grande"/>
              <a:buChar char="–"/>
            </a:pPr>
            <a:r>
              <a:rPr lang="en-IN" dirty="0"/>
              <a:t>Expected term of the option</a:t>
            </a:r>
          </a:p>
          <a:p>
            <a:pPr marL="746125" lvl="1" indent="-288925">
              <a:buFont typeface="Lucida Grande"/>
              <a:buChar char="–"/>
            </a:pPr>
            <a:r>
              <a:rPr lang="en-IN" dirty="0"/>
              <a:t>Current market price of the stock</a:t>
            </a:r>
          </a:p>
          <a:p>
            <a:pPr marL="746125" lvl="1" indent="-288925">
              <a:buFont typeface="Lucida Grande"/>
              <a:buChar char="–"/>
            </a:pPr>
            <a:r>
              <a:rPr lang="en-US" dirty="0"/>
              <a:t>Expected dividends</a:t>
            </a:r>
          </a:p>
          <a:p>
            <a:pPr marL="746125" lvl="1" indent="-288925">
              <a:buFont typeface="Lucida Grande"/>
              <a:buChar char="–"/>
            </a:pPr>
            <a:r>
              <a:rPr lang="en-IN" dirty="0"/>
              <a:t>Expected risk-free rate of return during the term of the option</a:t>
            </a:r>
          </a:p>
          <a:p>
            <a:pPr marL="746125" lvl="1" indent="-288925">
              <a:buFont typeface="Lucida Grande"/>
              <a:buChar char="–"/>
            </a:pPr>
            <a:r>
              <a:rPr lang="en-IN" dirty="0"/>
              <a:t>Expected volatility of the stock</a:t>
            </a:r>
            <a:endParaRPr lang="en-IN" b="1" dirty="0"/>
          </a:p>
        </p:txBody>
      </p:sp>
    </p:spTree>
    <p:extLst>
      <p:ext uri="{BB962C8B-B14F-4D97-AF65-F5344CB8AC3E}">
        <p14:creationId xmlns:p14="http://schemas.microsoft.com/office/powerpoint/2010/main" val="1808686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dirty="0"/>
              <a:t> Stock Options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pPr marL="0" indent="0">
              <a:buNone/>
            </a:pPr>
            <a:r>
              <a:rPr lang="en-IN" dirty="0"/>
              <a:t>At January 1, 2018, Universal Communications grants options that permit key executives to acquire </a:t>
            </a:r>
            <a:r>
              <a:rPr lang="en-IN" u="sng" dirty="0"/>
              <a:t>10 million </a:t>
            </a:r>
            <a:r>
              <a:rPr lang="en-IN" dirty="0"/>
              <a:t>of the company’s $1 par common shares within the next eight years, but not before December </a:t>
            </a:r>
            <a:r>
              <a:rPr lang="en-IN" u="sng" dirty="0"/>
              <a:t>31, 2021 </a:t>
            </a:r>
            <a:r>
              <a:rPr lang="en-IN" dirty="0"/>
              <a:t>(the vesting date). The exercise price is the market price of the shares on the date of grant, $35 per share. The fair value of the options, estimated by an appropriate option pricing model, is </a:t>
            </a:r>
            <a:r>
              <a:rPr lang="en-IN" u="sng" dirty="0"/>
              <a:t>$8 per option</a:t>
            </a:r>
            <a:r>
              <a:rPr lang="en-IN" dirty="0"/>
              <a:t>.</a:t>
            </a:r>
          </a:p>
          <a:p>
            <a:pPr marL="0" indent="0">
              <a:buNone/>
            </a:pPr>
            <a:r>
              <a:rPr lang="en-IN" b="1" dirty="0"/>
              <a:t>January 1, 2018</a:t>
            </a:r>
            <a:endParaRPr lang="en-US" b="1" dirty="0"/>
          </a:p>
          <a:p>
            <a:pPr marL="0" indent="0">
              <a:buNone/>
            </a:pPr>
            <a:r>
              <a:rPr lang="en-IN" b="1" dirty="0"/>
              <a:t>No entry</a:t>
            </a:r>
            <a:endParaRPr lang="en-US" b="1" dirty="0"/>
          </a:p>
        </p:txBody>
      </p:sp>
    </p:spTree>
    <p:extLst>
      <p:ext uri="{BB962C8B-B14F-4D97-AF65-F5344CB8AC3E}">
        <p14:creationId xmlns:p14="http://schemas.microsoft.com/office/powerpoint/2010/main" val="1447404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Stock Options (2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4" name="Content Placeholder 3"/>
          <p:cNvSpPr>
            <a:spLocks noGrp="1"/>
          </p:cNvSpPr>
          <p:nvPr>
            <p:ph sz="quarter" idx="10"/>
          </p:nvPr>
        </p:nvSpPr>
        <p:spPr>
          <a:xfrm>
            <a:off x="749508" y="1676400"/>
            <a:ext cx="8034728" cy="527154"/>
          </a:xfrm>
        </p:spPr>
        <p:txBody>
          <a:bodyPr/>
          <a:lstStyle/>
          <a:p>
            <a:pPr marL="0" indent="0">
              <a:buNone/>
            </a:pPr>
            <a:r>
              <a:rPr lang="en-US" dirty="0"/>
              <a:t>Calculation of total compensation expense:</a:t>
            </a:r>
          </a:p>
        </p:txBody>
      </p:sp>
      <p:graphicFrame>
        <p:nvGraphicFramePr>
          <p:cNvPr id="10" name="Table 9"/>
          <p:cNvGraphicFramePr>
            <a:graphicFrameLocks noGrp="1"/>
          </p:cNvGraphicFramePr>
          <p:nvPr>
            <p:extLst>
              <p:ext uri="{D42A27DB-BD31-4B8C-83A1-F6EECF244321}">
                <p14:modId xmlns:p14="http://schemas.microsoft.com/office/powerpoint/2010/main" val="258056456"/>
              </p:ext>
            </p:extLst>
          </p:nvPr>
        </p:nvGraphicFramePr>
        <p:xfrm>
          <a:off x="1434060" y="3000947"/>
          <a:ext cx="6400290" cy="1112520"/>
        </p:xfrm>
        <a:graphic>
          <a:graphicData uri="http://schemas.openxmlformats.org/drawingml/2006/table">
            <a:tbl>
              <a:tblPr firstRow="1" bandRow="1">
                <a:tableStyleId>{5940675A-B579-460E-94D1-54222C63F5DA}</a:tableStyleId>
              </a:tblPr>
              <a:tblGrid>
                <a:gridCol w="2583305">
                  <a:extLst>
                    <a:ext uri="{9D8B030D-6E8A-4147-A177-3AD203B41FA5}">
                      <a16:colId xmlns:a16="http://schemas.microsoft.com/office/drawing/2014/main" val="20000"/>
                    </a:ext>
                  </a:extLst>
                </a:gridCol>
                <a:gridCol w="3816985">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  8</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Estimated fair value per option</a:t>
                      </a:r>
                      <a:endParaRPr lang="en-US" sz="18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r>
                        <a:rPr lang="en-US" sz="1800" u="sng" dirty="0">
                          <a:latin typeface="Verdana" pitchFamily="34" charset="0"/>
                          <a:ea typeface="Verdana" pitchFamily="34" charset="0"/>
                          <a:cs typeface="Verdana" pitchFamily="34" charset="0"/>
                        </a:rPr>
                        <a:t>× 10 million</a:t>
                      </a:r>
                      <a:endParaRPr lang="en-US" u="sng"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Options granted</a:t>
                      </a:r>
                    </a:p>
                  </a:txBody>
                  <a:tcPr/>
                </a:tc>
                <a:extLst>
                  <a:ext uri="{0D108BD9-81ED-4DB2-BD59-A6C34878D82A}">
                    <a16:rowId xmlns:a16="http://schemas.microsoft.com/office/drawing/2014/main" val="10001"/>
                  </a:ext>
                </a:extLst>
              </a:tr>
              <a:tr h="370840">
                <a:tc>
                  <a:txBody>
                    <a:bodyPr/>
                    <a:lstStyle/>
                    <a:p>
                      <a:r>
                        <a:rPr lang="en-US" sz="1800" b="1" dirty="0">
                          <a:latin typeface="Verdana" pitchFamily="34" charset="0"/>
                          <a:ea typeface="Verdana" pitchFamily="34" charset="0"/>
                          <a:cs typeface="Verdana" pitchFamily="34" charset="0"/>
                        </a:rPr>
                        <a:t>= $80 million</a:t>
                      </a:r>
                      <a:endParaRPr lang="en-US" b="1"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Total compensation</a:t>
                      </a:r>
                    </a:p>
                  </a:txBody>
                  <a:tcPr/>
                </a:tc>
                <a:extLst>
                  <a:ext uri="{0D108BD9-81ED-4DB2-BD59-A6C34878D82A}">
                    <a16:rowId xmlns:a16="http://schemas.microsoft.com/office/drawing/2014/main" val="10002"/>
                  </a:ext>
                </a:extLst>
              </a:tr>
            </a:tbl>
          </a:graphicData>
        </a:graphic>
      </p:graphicFrame>
      <p:sp>
        <p:nvSpPr>
          <p:cNvPr id="5" name="Content Placeholder 4"/>
          <p:cNvSpPr>
            <a:spLocks noGrp="1"/>
          </p:cNvSpPr>
          <p:nvPr>
            <p:ph sz="quarter" idx="12"/>
          </p:nvPr>
        </p:nvSpPr>
        <p:spPr>
          <a:xfrm>
            <a:off x="659567" y="4883746"/>
            <a:ext cx="8244590" cy="1340218"/>
          </a:xfrm>
        </p:spPr>
        <p:txBody>
          <a:bodyPr/>
          <a:lstStyle/>
          <a:p>
            <a:pPr marL="0" indent="0">
              <a:buNone/>
            </a:pPr>
            <a:r>
              <a:rPr lang="en-IN" dirty="0"/>
              <a:t>Allocation to </a:t>
            </a:r>
            <a:r>
              <a:rPr lang="en-US" dirty="0"/>
              <a:t>compensation </a:t>
            </a:r>
            <a:r>
              <a:rPr lang="en-IN" dirty="0"/>
              <a:t>expense over the four-year service (vesting) </a:t>
            </a:r>
            <a:r>
              <a:rPr lang="en-US" dirty="0"/>
              <a:t>period: 2018–2021.</a:t>
            </a:r>
          </a:p>
          <a:p>
            <a:pPr marL="0" indent="0">
              <a:buNone/>
            </a:pPr>
            <a:r>
              <a:rPr lang="en-US" b="1" dirty="0"/>
              <a:t>$80 million </a:t>
            </a:r>
            <a:r>
              <a:rPr lang="en-US" dirty="0"/>
              <a:t>÷ 4 years = $20 million per year</a:t>
            </a:r>
          </a:p>
        </p:txBody>
      </p:sp>
    </p:spTree>
    <p:extLst>
      <p:ext uri="{BB962C8B-B14F-4D97-AF65-F5344CB8AC3E}">
        <p14:creationId xmlns:p14="http://schemas.microsoft.com/office/powerpoint/2010/main" val="2079351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dirty="0"/>
              <a:t> Stock Options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pPr marL="0" indent="0">
              <a:buNone/>
            </a:pPr>
            <a:r>
              <a:rPr lang="en-IN"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a:t>
            </a:r>
            <a:endParaRPr lang="en-US" dirty="0"/>
          </a:p>
        </p:txBody>
      </p:sp>
    </p:spTree>
    <p:extLst>
      <p:ext uri="{BB962C8B-B14F-4D97-AF65-F5344CB8AC3E}">
        <p14:creationId xmlns:p14="http://schemas.microsoft.com/office/powerpoint/2010/main" val="1965602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 Stock Options (2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4" name="Content Placeholder 3"/>
          <p:cNvSpPr>
            <a:spLocks noGrp="1"/>
          </p:cNvSpPr>
          <p:nvPr>
            <p:ph sz="quarter" idx="10"/>
          </p:nvPr>
        </p:nvSpPr>
        <p:spPr>
          <a:xfrm>
            <a:off x="749508" y="1676400"/>
            <a:ext cx="8034728" cy="1021830"/>
          </a:xfrm>
        </p:spPr>
        <p:txBody>
          <a:bodyPr/>
          <a:lstStyle/>
          <a:p>
            <a:pPr marL="0" indent="0">
              <a:buNone/>
            </a:pPr>
            <a:r>
              <a:rPr lang="en-US" dirty="0"/>
              <a:t>December 31, 2018, 2019, 2020, 2021</a:t>
            </a:r>
          </a:p>
          <a:p>
            <a:pPr marL="0" indent="0">
              <a:buNone/>
            </a:pPr>
            <a:r>
              <a:rPr lang="en-US" b="1" dirty="0"/>
              <a:t>$80 million </a:t>
            </a:r>
            <a:r>
              <a:rPr lang="en-US" dirty="0"/>
              <a:t>÷ 4 years = $20 million per year</a:t>
            </a:r>
          </a:p>
        </p:txBody>
      </p:sp>
      <p:pic>
        <p:nvPicPr>
          <p:cNvPr id="1026" name="Picture 2" descr="Journal entry dated December 31, 2018, 2019, 2020, and 2021.&#10;&#10;Compensation expense is debited 20 million and paid-in capital  stock options is credited 2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345" y="3233927"/>
            <a:ext cx="7467210" cy="1559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0531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361188"/>
            <a:ext cx="8229600" cy="1106424"/>
          </a:xfrm>
        </p:spPr>
        <p:txBody>
          <a:bodyPr>
            <a:noAutofit/>
          </a:bodyPr>
          <a:lstStyle/>
          <a:p>
            <a:r>
              <a:rPr lang="en-US" altLang="en-US" dirty="0"/>
              <a:t>Concept Check: Compensation Expense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84026"/>
            <a:ext cx="8001000" cy="4946754"/>
          </a:xfrm>
        </p:spPr>
        <p:txBody>
          <a:bodyPr/>
          <a:lstStyle/>
          <a:p>
            <a:pPr marL="0" indent="0">
              <a:lnSpc>
                <a:spcPct val="100000"/>
              </a:lnSpc>
              <a:buNone/>
            </a:pPr>
            <a:r>
              <a:rPr lang="en-US" sz="2400" dirty="0"/>
              <a:t>On January 1, 2018, Parker and Ryan Insurance Company granted 30,000 stock options to certain executives. The options are exercisable no sooner than December 31, 2020, and expire on January 1, 2024. Each option can be exercised to acquire one share of $1 par common stock for $12. An option-pricing model estimates the fair value of the options to be $5 on the date of grant. The market price of the company’s stock was as follows:</a:t>
            </a:r>
          </a:p>
          <a:p>
            <a:pPr marL="0" indent="0">
              <a:lnSpc>
                <a:spcPct val="100000"/>
              </a:lnSpc>
              <a:buNone/>
            </a:pPr>
            <a:r>
              <a:rPr lang="en-US" sz="2400" dirty="0"/>
              <a:t>January 1, 2018  $14</a:t>
            </a:r>
          </a:p>
          <a:p>
            <a:pPr marL="0" indent="0">
              <a:lnSpc>
                <a:spcPct val="100000"/>
              </a:lnSpc>
              <a:buNone/>
            </a:pPr>
            <a:r>
              <a:rPr lang="en-US" sz="2400" dirty="0"/>
              <a:t>December 31, 2018  15</a:t>
            </a:r>
          </a:p>
        </p:txBody>
      </p:sp>
    </p:spTree>
    <p:extLst>
      <p:ext uri="{BB962C8B-B14F-4D97-AF65-F5344CB8AC3E}">
        <p14:creationId xmlns:p14="http://schemas.microsoft.com/office/powerpoint/2010/main" val="1032027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91168"/>
            <a:ext cx="8001000" cy="1106424"/>
          </a:xfrm>
        </p:spPr>
        <p:txBody>
          <a:bodyPr>
            <a:noAutofit/>
          </a:bodyPr>
          <a:lstStyle/>
          <a:p>
            <a:r>
              <a:rPr lang="en-US" altLang="en-US" dirty="0"/>
              <a:t>Concept Check: Compensation Expense (2 of 2)</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4" name="Content Placeholder 3"/>
          <p:cNvSpPr>
            <a:spLocks noGrp="1"/>
          </p:cNvSpPr>
          <p:nvPr>
            <p:ph sz="quarter" idx="10"/>
          </p:nvPr>
        </p:nvSpPr>
        <p:spPr>
          <a:xfrm>
            <a:off x="749508" y="1528997"/>
            <a:ext cx="8169640" cy="2893101"/>
          </a:xfrm>
        </p:spPr>
        <p:txBody>
          <a:bodyPr/>
          <a:lstStyle/>
          <a:p>
            <a:pPr marL="0" indent="0">
              <a:lnSpc>
                <a:spcPct val="100000"/>
              </a:lnSpc>
              <a:spcAft>
                <a:spcPts val="600"/>
              </a:spcAft>
              <a:buNone/>
            </a:pPr>
            <a:r>
              <a:rPr lang="en-US" sz="2200" dirty="0"/>
              <a:t>What amount should Parker and Ryan recognize as compensation expense for 2018? </a:t>
            </a:r>
          </a:p>
          <a:p>
            <a:pPr marL="457200" indent="-457200">
              <a:lnSpc>
                <a:spcPct val="100000"/>
              </a:lnSpc>
              <a:buFont typeface="+mj-lt"/>
              <a:buAutoNum type="alphaLcPeriod"/>
            </a:pPr>
            <a:r>
              <a:rPr lang="en-US" sz="2200" dirty="0"/>
              <a:t>$10,000</a:t>
            </a:r>
          </a:p>
          <a:p>
            <a:pPr marL="457200" indent="-457200">
              <a:lnSpc>
                <a:spcPct val="100000"/>
              </a:lnSpc>
              <a:buFont typeface="+mj-lt"/>
              <a:buAutoNum type="alphaLcPeriod"/>
            </a:pPr>
            <a:r>
              <a:rPr lang="en-US" sz="2200" dirty="0"/>
              <a:t>$20,000</a:t>
            </a:r>
          </a:p>
          <a:p>
            <a:pPr marL="457200" indent="-457200">
              <a:lnSpc>
                <a:spcPct val="100000"/>
              </a:lnSpc>
              <a:buFont typeface="+mj-lt"/>
              <a:buAutoNum type="alphaLcPeriod"/>
            </a:pPr>
            <a:r>
              <a:rPr lang="en-US" sz="2200" dirty="0"/>
              <a:t>$30,000</a:t>
            </a:r>
          </a:p>
          <a:p>
            <a:pPr marL="457200" indent="-457200">
              <a:lnSpc>
                <a:spcPct val="100000"/>
              </a:lnSpc>
              <a:buFont typeface="+mj-lt"/>
              <a:buAutoNum type="alphaLcPeriod"/>
            </a:pPr>
            <a:r>
              <a:rPr lang="en-US" sz="2200" b="1" dirty="0"/>
              <a:t>$50,000</a:t>
            </a:r>
          </a:p>
          <a:p>
            <a:pPr marL="0" indent="0">
              <a:buNone/>
            </a:pPr>
            <a:r>
              <a:rPr lang="en-US" sz="2200" dirty="0"/>
              <a:t>The correct answer is </a:t>
            </a:r>
            <a:r>
              <a:rPr lang="en-US" sz="2200" i="1" dirty="0"/>
              <a:t>d</a:t>
            </a:r>
            <a:r>
              <a:rPr lang="en-US" sz="2200" dirty="0"/>
              <a:t>:</a:t>
            </a:r>
          </a:p>
        </p:txBody>
      </p:sp>
      <p:graphicFrame>
        <p:nvGraphicFramePr>
          <p:cNvPr id="2" name="Table 1"/>
          <p:cNvGraphicFramePr>
            <a:graphicFrameLocks noGrp="1"/>
          </p:cNvGraphicFramePr>
          <p:nvPr>
            <p:extLst>
              <p:ext uri="{D42A27DB-BD31-4B8C-83A1-F6EECF244321}">
                <p14:modId xmlns:p14="http://schemas.microsoft.com/office/powerpoint/2010/main" val="1009647234"/>
              </p:ext>
            </p:extLst>
          </p:nvPr>
        </p:nvGraphicFramePr>
        <p:xfrm>
          <a:off x="1149242" y="4799767"/>
          <a:ext cx="6840511" cy="1112520"/>
        </p:xfrm>
        <a:graphic>
          <a:graphicData uri="http://schemas.openxmlformats.org/drawingml/2006/table">
            <a:tbl>
              <a:tblPr firstRow="1" bandRow="1">
                <a:tableStyleId>{5940675A-B579-460E-94D1-54222C63F5DA}</a:tableStyleId>
              </a:tblPr>
              <a:tblGrid>
                <a:gridCol w="4495356">
                  <a:extLst>
                    <a:ext uri="{9D8B030D-6E8A-4147-A177-3AD203B41FA5}">
                      <a16:colId xmlns:a16="http://schemas.microsoft.com/office/drawing/2014/main" val="20000"/>
                    </a:ext>
                  </a:extLst>
                </a:gridCol>
                <a:gridCol w="2345155">
                  <a:extLst>
                    <a:ext uri="{9D8B030D-6E8A-4147-A177-3AD203B41FA5}">
                      <a16:colId xmlns:a16="http://schemas.microsoft.com/office/drawing/2014/main" val="20001"/>
                    </a:ext>
                  </a:extLst>
                </a:gridCol>
              </a:tblGrid>
              <a:tr h="370840">
                <a:tc>
                  <a:txBody>
                    <a:bodyPr/>
                    <a:lstStyle/>
                    <a:p>
                      <a:r>
                        <a:rPr lang="en-US" sz="1800" u="none" dirty="0">
                          <a:latin typeface="Verdana" pitchFamily="34" charset="0"/>
                          <a:ea typeface="Verdana" pitchFamily="34" charset="0"/>
                          <a:cs typeface="Verdana" pitchFamily="34" charset="0"/>
                        </a:rPr>
                        <a:t>Total compensation ($5 × 30,000) =</a:t>
                      </a:r>
                      <a:endParaRPr lang="en-US" u="none" dirty="0">
                        <a:latin typeface="Verdana" pitchFamily="34" charset="0"/>
                        <a:ea typeface="Verdana" pitchFamily="34" charset="0"/>
                        <a:cs typeface="Verdana" pitchFamily="34" charset="0"/>
                      </a:endParaRPr>
                    </a:p>
                  </a:txBody>
                  <a:tcPr/>
                </a:tc>
                <a:tc>
                  <a:txBody>
                    <a:bodyPr/>
                    <a:lstStyle/>
                    <a:p>
                      <a:pPr algn="r"/>
                      <a:r>
                        <a:rPr lang="en-US" sz="1800" u="none" dirty="0">
                          <a:latin typeface="Verdana" pitchFamily="34" charset="0"/>
                          <a:ea typeface="Verdana" pitchFamily="34" charset="0"/>
                          <a:cs typeface="Verdana" pitchFamily="34" charset="0"/>
                        </a:rPr>
                        <a:t>$150,000</a:t>
                      </a:r>
                      <a:endParaRPr lang="en-US" u="none"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r>
                        <a:rPr lang="en-US" sz="1800" u="none" dirty="0">
                          <a:latin typeface="Verdana" pitchFamily="34" charset="0"/>
                          <a:ea typeface="Verdana" pitchFamily="34" charset="0"/>
                          <a:cs typeface="Verdana" pitchFamily="34" charset="0"/>
                        </a:rPr>
                        <a:t>Vesting period (3 years)</a:t>
                      </a:r>
                      <a:endParaRPr lang="en-US" u="none" dirty="0">
                        <a:latin typeface="Verdana" pitchFamily="34" charset="0"/>
                        <a:ea typeface="Verdana" pitchFamily="34" charset="0"/>
                        <a:cs typeface="Verdana" pitchFamily="34" charset="0"/>
                      </a:endParaRPr>
                    </a:p>
                  </a:txBody>
                  <a:tcPr/>
                </a:tc>
                <a:tc>
                  <a:txBody>
                    <a:bodyPr/>
                    <a:lstStyle/>
                    <a:p>
                      <a:pPr algn="r"/>
                      <a:r>
                        <a:rPr lang="en-US" sz="1800" u="sng" dirty="0">
                          <a:latin typeface="Verdana" pitchFamily="34" charset="0"/>
                          <a:ea typeface="Verdana" pitchFamily="34" charset="0"/>
                          <a:cs typeface="Verdana" pitchFamily="34" charset="0"/>
                        </a:rPr>
                        <a:t>÷ 3</a:t>
                      </a:r>
                      <a:endParaRPr lang="en-US" u="sng"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0840">
                <a:tc>
                  <a:txBody>
                    <a:bodyPr/>
                    <a:lstStyle/>
                    <a:p>
                      <a:r>
                        <a:rPr lang="en-US" sz="1800" u="none" dirty="0">
                          <a:latin typeface="Verdana" pitchFamily="34" charset="0"/>
                          <a:ea typeface="Verdana" pitchFamily="34" charset="0"/>
                          <a:cs typeface="Verdana" pitchFamily="34" charset="0"/>
                        </a:rPr>
                        <a:t>Annual expense</a:t>
                      </a:r>
                      <a:endParaRPr lang="en-US" u="none" dirty="0">
                        <a:latin typeface="Verdana" pitchFamily="34" charset="0"/>
                        <a:ea typeface="Verdana" pitchFamily="34" charset="0"/>
                        <a:cs typeface="Verdana" pitchFamily="34" charset="0"/>
                      </a:endParaRPr>
                    </a:p>
                  </a:txBody>
                  <a:tcPr/>
                </a:tc>
                <a:tc>
                  <a:txBody>
                    <a:bodyPr/>
                    <a:lstStyle/>
                    <a:p>
                      <a:pPr algn="r"/>
                      <a:r>
                        <a:rPr lang="en-US" sz="1800" b="1" u="none" dirty="0">
                          <a:latin typeface="Verdana" pitchFamily="34" charset="0"/>
                          <a:ea typeface="Verdana" pitchFamily="34" charset="0"/>
                          <a:cs typeface="Verdana" pitchFamily="34" charset="0"/>
                        </a:rPr>
                        <a:t>$50,000</a:t>
                      </a:r>
                      <a:endParaRPr lang="en-US" b="1" u="none"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59486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491579"/>
            <a:ext cx="8229600" cy="755703"/>
          </a:xfrm>
        </p:spPr>
        <p:txBody>
          <a:bodyPr>
            <a:noAutofit/>
          </a:bodyPr>
          <a:lstStyle/>
          <a:p>
            <a:r>
              <a:rPr lang="en-US" dirty="0"/>
              <a:t>Estimated Forfeitures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259174"/>
            <a:ext cx="8001000" cy="5171606"/>
          </a:xfrm>
        </p:spPr>
        <p:txBody>
          <a:bodyPr/>
          <a:lstStyle/>
          <a:p>
            <a:pPr marL="0" indent="0">
              <a:buNone/>
            </a:pPr>
            <a:r>
              <a:rPr lang="en-IN"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b="1" dirty="0"/>
              <a:t>A forfeiture rate of 5% is expected. During the third year, Universal revises its estimate of forfeitures from 5% to </a:t>
            </a:r>
            <a:r>
              <a:rPr lang="en-US" b="1" dirty="0"/>
              <a:t>10%. </a:t>
            </a:r>
          </a:p>
        </p:txBody>
      </p:sp>
    </p:spTree>
    <p:extLst>
      <p:ext uri="{BB962C8B-B14F-4D97-AF65-F5344CB8AC3E}">
        <p14:creationId xmlns:p14="http://schemas.microsoft.com/office/powerpoint/2010/main" val="3822581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10939"/>
            <a:ext cx="8001000" cy="687003"/>
          </a:xfrm>
        </p:spPr>
        <p:txBody>
          <a:bodyPr/>
          <a:lstStyle/>
          <a:p>
            <a:r>
              <a:rPr lang="en-US" dirty="0"/>
              <a:t>Estimated Forfeitures (2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2050" name="Picture 2" descr="Journal entry - 2018.&#10;&#10;Compensation expense is debited 19 million and paid-in capital stock options is credited 19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025" y="1512212"/>
            <a:ext cx="802957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869431" y="3189756"/>
            <a:ext cx="7315200" cy="484745"/>
          </a:xfrm>
        </p:spPr>
        <p:txBody>
          <a:bodyPr/>
          <a:lstStyle/>
          <a:p>
            <a:pPr marL="0" indent="0">
              <a:buNone/>
            </a:pPr>
            <a:r>
              <a:rPr lang="en-IN" dirty="0"/>
              <a:t>Debit 19: $80 × </a:t>
            </a:r>
            <a:r>
              <a:rPr lang="en-IN" b="1" dirty="0"/>
              <a:t>95%</a:t>
            </a:r>
            <a:r>
              <a:rPr lang="en-IN" dirty="0"/>
              <a:t> ÷ 4</a:t>
            </a:r>
            <a:endParaRPr lang="en-US" dirty="0"/>
          </a:p>
        </p:txBody>
      </p:sp>
      <p:pic>
        <p:nvPicPr>
          <p:cNvPr id="11" name="Picture 2" descr="Journal entry - 2019.&#10;&#10;Compensation expense is debited 19 million and paid-in capital stock options is credited 19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337" y="4071911"/>
            <a:ext cx="8069263" cy="142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1043482" y="5883717"/>
            <a:ext cx="7404100" cy="503605"/>
          </a:xfrm>
        </p:spPr>
        <p:txBody>
          <a:bodyPr/>
          <a:lstStyle/>
          <a:p>
            <a:pPr marL="0" indent="0">
              <a:buNone/>
            </a:pPr>
            <a:r>
              <a:rPr lang="en-IN" dirty="0"/>
              <a:t>Debit 19: $80 × </a:t>
            </a:r>
            <a:r>
              <a:rPr lang="en-IN" b="1" dirty="0"/>
              <a:t>95%</a:t>
            </a:r>
            <a:r>
              <a:rPr lang="en-IN" dirty="0"/>
              <a:t> ÷ 4</a:t>
            </a:r>
            <a:endParaRPr lang="en-US" dirty="0"/>
          </a:p>
        </p:txBody>
      </p:sp>
    </p:spTree>
    <p:extLst>
      <p:ext uri="{BB962C8B-B14F-4D97-AF65-F5344CB8AC3E}">
        <p14:creationId xmlns:p14="http://schemas.microsoft.com/office/powerpoint/2010/main" val="35522843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587" y="491579"/>
            <a:ext cx="8229600" cy="755703"/>
          </a:xfrm>
        </p:spPr>
        <p:txBody>
          <a:bodyPr>
            <a:noAutofit/>
          </a:bodyPr>
          <a:lstStyle/>
          <a:p>
            <a:r>
              <a:rPr lang="en-US" dirty="0"/>
              <a:t>Estimated Forfeitures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259174"/>
            <a:ext cx="8001000" cy="5171606"/>
          </a:xfrm>
        </p:spPr>
        <p:txBody>
          <a:bodyPr/>
          <a:lstStyle/>
          <a:p>
            <a:pPr marL="0" indent="0">
              <a:buNone/>
            </a:pPr>
            <a:r>
              <a:rPr lang="en-IN"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b="1" dirty="0"/>
              <a:t>A forfeiture rate of 5% is expected. During the third year, Universal revises its estimate of forfeitures from 5% to </a:t>
            </a:r>
            <a:r>
              <a:rPr lang="en-US" b="1" dirty="0"/>
              <a:t>10%. </a:t>
            </a:r>
          </a:p>
        </p:txBody>
      </p:sp>
    </p:spTree>
    <p:extLst>
      <p:ext uri="{BB962C8B-B14F-4D97-AF65-F5344CB8AC3E}">
        <p14:creationId xmlns:p14="http://schemas.microsoft.com/office/powerpoint/2010/main" val="3025976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 Share-Based Compensation (2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r>
              <a:rPr lang="en-IN" dirty="0"/>
              <a:t>Accounting objective:</a:t>
            </a:r>
          </a:p>
          <a:p>
            <a:pPr marL="746125" lvl="1" indent="-288925">
              <a:buFont typeface="Lucida Grande"/>
              <a:buChar char="–"/>
            </a:pPr>
            <a:r>
              <a:rPr lang="en-IN" dirty="0"/>
              <a:t>To determine the </a:t>
            </a:r>
            <a:r>
              <a:rPr lang="en-IN" b="1" dirty="0"/>
              <a:t>fair value </a:t>
            </a:r>
            <a:r>
              <a:rPr lang="en-IN" dirty="0"/>
              <a:t>of the compensation</a:t>
            </a:r>
          </a:p>
          <a:p>
            <a:pPr marL="746125" lvl="1" indent="-288925">
              <a:buFont typeface="Lucida Grande"/>
              <a:buChar char="–"/>
            </a:pPr>
            <a:r>
              <a:rPr lang="en-US" dirty="0"/>
              <a:t>To </a:t>
            </a:r>
            <a:r>
              <a:rPr lang="en-IN" b="1" dirty="0"/>
              <a:t>expense that compensation </a:t>
            </a:r>
            <a:r>
              <a:rPr lang="en-IN" dirty="0"/>
              <a:t>over the periods in which participants perform services</a:t>
            </a:r>
          </a:p>
        </p:txBody>
      </p:sp>
    </p:spTree>
    <p:extLst>
      <p:ext uri="{BB962C8B-B14F-4D97-AF65-F5344CB8AC3E}">
        <p14:creationId xmlns:p14="http://schemas.microsoft.com/office/powerpoint/2010/main" val="38353146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10939"/>
            <a:ext cx="8001000" cy="687003"/>
          </a:xfrm>
        </p:spPr>
        <p:txBody>
          <a:bodyPr/>
          <a:lstStyle/>
          <a:p>
            <a:r>
              <a:rPr lang="en-US" dirty="0"/>
              <a:t>Estimated Forfeitures (4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8" name="Picture 2" descr="Journal entry - 2020.&#10;&#10;Compensation expense is debited 16 million and paid-in capital stock options is credited 16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337" y="1434788"/>
            <a:ext cx="8069263" cy="174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869431" y="3189756"/>
            <a:ext cx="7315200" cy="484745"/>
          </a:xfrm>
        </p:spPr>
        <p:txBody>
          <a:bodyPr/>
          <a:lstStyle/>
          <a:p>
            <a:pPr marL="0" indent="0">
              <a:buNone/>
            </a:pPr>
            <a:r>
              <a:rPr lang="en-IN" dirty="0"/>
              <a:t>Debit 16: [$80 × 90% (3/4)] − ($</a:t>
            </a:r>
            <a:r>
              <a:rPr lang="en-IN" b="1" dirty="0"/>
              <a:t>19</a:t>
            </a:r>
            <a:r>
              <a:rPr lang="en-IN" dirty="0"/>
              <a:t> + </a:t>
            </a:r>
            <a:r>
              <a:rPr lang="en-IN" b="1" dirty="0"/>
              <a:t>19</a:t>
            </a:r>
            <a:r>
              <a:rPr lang="en-IN" dirty="0"/>
              <a:t>) </a:t>
            </a:r>
            <a:endParaRPr lang="en-US" dirty="0"/>
          </a:p>
        </p:txBody>
      </p:sp>
      <p:pic>
        <p:nvPicPr>
          <p:cNvPr id="9" name="Picture 3" descr="Journal entry - 2021.&#10;&#10;Compensation expense is debited 18 million and paid-in capital stock options is credited 18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335" y="4215229"/>
            <a:ext cx="8069263"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802337" y="5647155"/>
            <a:ext cx="7757047" cy="633724"/>
          </a:xfrm>
        </p:spPr>
        <p:txBody>
          <a:bodyPr/>
          <a:lstStyle/>
          <a:p>
            <a:pPr marL="0" indent="0">
              <a:buNone/>
            </a:pPr>
            <a:r>
              <a:rPr lang="en-IN" dirty="0"/>
              <a:t>Debit 18: [$80 × 90% (4/4)] − ($</a:t>
            </a:r>
            <a:r>
              <a:rPr lang="en-IN" b="1" dirty="0"/>
              <a:t>19</a:t>
            </a:r>
            <a:r>
              <a:rPr lang="en-IN" dirty="0"/>
              <a:t> + </a:t>
            </a:r>
            <a:r>
              <a:rPr lang="en-IN" b="1" dirty="0"/>
              <a:t>19 </a:t>
            </a:r>
            <a:r>
              <a:rPr lang="en-IN" dirty="0"/>
              <a:t>+</a:t>
            </a:r>
            <a:r>
              <a:rPr lang="en-IN" b="1" dirty="0"/>
              <a:t> 16</a:t>
            </a:r>
            <a:r>
              <a:rPr lang="en-IN" dirty="0"/>
              <a:t>) </a:t>
            </a:r>
            <a:endParaRPr lang="en-US" dirty="0"/>
          </a:p>
        </p:txBody>
      </p:sp>
    </p:spTree>
    <p:extLst>
      <p:ext uri="{BB962C8B-B14F-4D97-AF65-F5344CB8AC3E}">
        <p14:creationId xmlns:p14="http://schemas.microsoft.com/office/powerpoint/2010/main" val="757520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76791" y="344774"/>
            <a:ext cx="7210144" cy="1004341"/>
          </a:xfrm>
        </p:spPr>
        <p:txBody>
          <a:bodyPr>
            <a:noAutofit/>
          </a:bodyPr>
          <a:lstStyle/>
          <a:p>
            <a:r>
              <a:rPr lang="en-US" dirty="0"/>
              <a:t>Revisions as Forfeitures Occur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800" y="1424066"/>
            <a:ext cx="8001000" cy="5006714"/>
          </a:xfrm>
        </p:spPr>
        <p:txBody>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400" dirty="0"/>
              <a:t>recorded compensation of $20 million in both 2018 and 2019 based on the $80 million fair value of the stock options issued at the beginning of 2018. Then, in 2020, options with a fair value of $8 million when granted are forfeited due to executive turnover. </a:t>
            </a:r>
          </a:p>
        </p:txBody>
      </p:sp>
    </p:spTree>
    <p:extLst>
      <p:ext uri="{BB962C8B-B14F-4D97-AF65-F5344CB8AC3E}">
        <p14:creationId xmlns:p14="http://schemas.microsoft.com/office/powerpoint/2010/main" val="3807993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7926" y="532150"/>
            <a:ext cx="7586506" cy="1206708"/>
          </a:xfrm>
        </p:spPr>
        <p:txBody>
          <a:bodyPr>
            <a:normAutofit/>
          </a:bodyPr>
          <a:lstStyle/>
          <a:p>
            <a:r>
              <a:rPr lang="en-US" dirty="0"/>
              <a:t>Revisions as Forfeitures Occur (2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3074" name="Picture 2" descr="Journal entry - 2018.&#10;Compensation expense is debited 20 million and paid-in capital stock options is credited 20 million.&#10;&#10;Journal entry - 2019.&#10;Compensation expense is debited 20 million and paid-in capital stock options is credited 20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986" y="2219793"/>
            <a:ext cx="806767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3892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76791" y="344774"/>
            <a:ext cx="7210144" cy="1004341"/>
          </a:xfrm>
        </p:spPr>
        <p:txBody>
          <a:bodyPr>
            <a:noAutofit/>
          </a:bodyPr>
          <a:lstStyle/>
          <a:p>
            <a:r>
              <a:rPr lang="en-US" dirty="0"/>
              <a:t>Revisions as Forfeitures Occur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IN" sz="2400" dirty="0"/>
              <a:t>At January 1, 2018, Universal Communications grants options that permit key executives to acquire 10 million of the company’s $1 par common shares within the next eight years, but not before December 31, 2021 (the vesting date). The fair value of the options, estimated by an appropriate option pricing model, is $8 per option. The company </a:t>
            </a:r>
            <a:r>
              <a:rPr lang="en-US" sz="2400" dirty="0"/>
              <a:t>recorded compensation of $20 million in both 2018 and 2019 based on the $80 million fair value of the stock options issued at the beginning of 2018. Then, in 2020, options with a fair value of $8 million when granted are forfeited due to executive turnover. </a:t>
            </a:r>
            <a:r>
              <a:rPr lang="en-US" sz="2400" b="1" dirty="0"/>
              <a:t>When actual forfeitures occur in the third year:</a:t>
            </a:r>
          </a:p>
        </p:txBody>
      </p:sp>
    </p:spTree>
    <p:extLst>
      <p:ext uri="{BB962C8B-B14F-4D97-AF65-F5344CB8AC3E}">
        <p14:creationId xmlns:p14="http://schemas.microsoft.com/office/powerpoint/2010/main" val="428008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49482" y="374754"/>
            <a:ext cx="7273636" cy="1060033"/>
          </a:xfrm>
        </p:spPr>
        <p:txBody>
          <a:bodyPr>
            <a:noAutofit/>
          </a:bodyPr>
          <a:lstStyle/>
          <a:p>
            <a:r>
              <a:rPr lang="en-US" dirty="0"/>
              <a:t>Revisions as Forfeitures Occur (4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10" name="Picture 2" descr="Journal entry - 2020.&#10;&#10;Compensation expense is debited 14 million and paid-in capital stock options is credited 14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57" y="1551377"/>
            <a:ext cx="8069263" cy="174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775624" y="3341010"/>
            <a:ext cx="7315200" cy="484745"/>
          </a:xfrm>
        </p:spPr>
        <p:txBody>
          <a:bodyPr/>
          <a:lstStyle/>
          <a:p>
            <a:pPr marL="0" indent="0">
              <a:buNone/>
            </a:pPr>
            <a:r>
              <a:rPr lang="en-IN" dirty="0"/>
              <a:t>Debit 14: [$80 − $8 (3/4)] − ($</a:t>
            </a:r>
            <a:r>
              <a:rPr lang="en-IN" b="1" dirty="0"/>
              <a:t>20</a:t>
            </a:r>
            <a:r>
              <a:rPr lang="en-IN" dirty="0"/>
              <a:t> − </a:t>
            </a:r>
            <a:r>
              <a:rPr lang="en-IN" b="1" dirty="0"/>
              <a:t>20</a:t>
            </a:r>
            <a:r>
              <a:rPr lang="en-IN" dirty="0"/>
              <a:t>) </a:t>
            </a:r>
            <a:endParaRPr lang="en-US" dirty="0"/>
          </a:p>
        </p:txBody>
      </p:sp>
      <p:pic>
        <p:nvPicPr>
          <p:cNvPr id="11" name="Picture 3" descr="Journal entry - 2021.&#10;&#10;Compensation expense is debited 18 million and paid-in capital stock options is credited 18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57" y="4091977"/>
            <a:ext cx="8069263"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802337" y="5582228"/>
            <a:ext cx="7757047" cy="523739"/>
          </a:xfrm>
        </p:spPr>
        <p:txBody>
          <a:bodyPr/>
          <a:lstStyle/>
          <a:p>
            <a:pPr marL="0" indent="0">
              <a:buNone/>
            </a:pPr>
            <a:r>
              <a:rPr lang="en-IN" dirty="0"/>
              <a:t>Debit 18: [$80 − $8 (4/4)] − ($</a:t>
            </a:r>
            <a:r>
              <a:rPr lang="en-IN" b="1" dirty="0"/>
              <a:t>20</a:t>
            </a:r>
            <a:r>
              <a:rPr lang="en-IN" dirty="0"/>
              <a:t> − </a:t>
            </a:r>
            <a:r>
              <a:rPr lang="en-IN" b="1" dirty="0"/>
              <a:t>20 </a:t>
            </a:r>
            <a:r>
              <a:rPr lang="en-IN" dirty="0"/>
              <a:t>−</a:t>
            </a:r>
            <a:r>
              <a:rPr lang="en-IN" b="1" dirty="0"/>
              <a:t> 14</a:t>
            </a:r>
            <a:r>
              <a:rPr lang="en-IN" dirty="0"/>
              <a:t>) </a:t>
            </a:r>
            <a:endParaRPr lang="en-US" dirty="0"/>
          </a:p>
        </p:txBody>
      </p:sp>
    </p:spTree>
    <p:extLst>
      <p:ext uri="{BB962C8B-B14F-4D97-AF65-F5344CB8AC3E}">
        <p14:creationId xmlns:p14="http://schemas.microsoft.com/office/powerpoint/2010/main" val="10435687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9390" y="344774"/>
            <a:ext cx="7734925" cy="1004341"/>
          </a:xfrm>
        </p:spPr>
        <p:txBody>
          <a:bodyPr>
            <a:noAutofit/>
          </a:bodyPr>
          <a:lstStyle/>
          <a:p>
            <a:r>
              <a:rPr lang="en-US" dirty="0"/>
              <a:t>Stock Option Plans (1 of 6)</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US" sz="2400" b="1" dirty="0"/>
              <a:t>When Options are Exercised</a:t>
            </a:r>
          </a:p>
          <a:p>
            <a:pPr marL="0" indent="0">
              <a:buNone/>
            </a:pPr>
            <a:r>
              <a:rPr lang="en-IN" sz="2400" dirty="0"/>
              <a:t>At January 1, 2018, Universal Communications grants options that permit key executives to acquire 10 million of the company’s </a:t>
            </a:r>
            <a:r>
              <a:rPr lang="en-IN" sz="2400" u="sng" dirty="0"/>
              <a:t>$1</a:t>
            </a:r>
            <a:r>
              <a:rPr lang="en-IN" sz="2400" dirty="0"/>
              <a:t> par common shares within the next eight years, but not before December 31, 2021 (the vesting date). The exercise price is the market price of the shares on the date of grant, </a:t>
            </a:r>
            <a:r>
              <a:rPr lang="en-IN" sz="2400" u="sng" dirty="0"/>
              <a:t>$35 per share</a:t>
            </a:r>
            <a:r>
              <a:rPr lang="en-IN" sz="2400" dirty="0"/>
              <a:t>. The fair value of the options, estimated by an appropriate option pricing model, is $8 per option. </a:t>
            </a:r>
            <a:r>
              <a:rPr lang="en-IN" sz="2400" b="1" dirty="0"/>
              <a:t>Half the shares</a:t>
            </a:r>
            <a:r>
              <a:rPr lang="en-IN" sz="2400" dirty="0"/>
              <a:t>, </a:t>
            </a:r>
            <a:r>
              <a:rPr lang="en-IN" sz="2400" b="1" u="sng" dirty="0"/>
              <a:t>5 million shares</a:t>
            </a:r>
            <a:r>
              <a:rPr lang="en-IN" sz="2400" b="1" dirty="0"/>
              <a:t>, are exercised </a:t>
            </a:r>
            <a:r>
              <a:rPr lang="en-US" sz="2400" b="1" dirty="0"/>
              <a:t>on July 11, 2024, </a:t>
            </a:r>
            <a:r>
              <a:rPr lang="en-IN" sz="2400" b="1" dirty="0"/>
              <a:t>when the market price is $50 per share.</a:t>
            </a:r>
            <a:endParaRPr lang="en-US" sz="2400" b="1" dirty="0"/>
          </a:p>
        </p:txBody>
      </p:sp>
    </p:spTree>
    <p:extLst>
      <p:ext uri="{BB962C8B-B14F-4D97-AF65-F5344CB8AC3E}">
        <p14:creationId xmlns:p14="http://schemas.microsoft.com/office/powerpoint/2010/main" val="2942463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66740"/>
            <a:ext cx="8001000" cy="876060"/>
          </a:xfrm>
        </p:spPr>
        <p:txBody>
          <a:bodyPr>
            <a:noAutofit/>
          </a:bodyPr>
          <a:lstStyle/>
          <a:p>
            <a:r>
              <a:rPr lang="en-US" dirty="0"/>
              <a:t>Stock Option Plans (2 of 6)</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4098" name="Picture 2" descr="Journal entry - July 11, 2024&#10;&#10;Cash is debited 175 million, paid-in capital stock options is debited 40 million, common stock is credited 5 million, and paid-in capital excess of par is credited 210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827" y="1859561"/>
            <a:ext cx="8020050"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910536" y="4465163"/>
            <a:ext cx="7315200" cy="966459"/>
          </a:xfrm>
        </p:spPr>
        <p:txBody>
          <a:bodyPr/>
          <a:lstStyle/>
          <a:p>
            <a:pPr marL="0" indent="0">
              <a:buNone/>
            </a:pPr>
            <a:r>
              <a:rPr lang="en-IN" dirty="0"/>
              <a:t>Debit 175: $35 × 5</a:t>
            </a:r>
          </a:p>
          <a:p>
            <a:pPr marL="0" indent="0">
              <a:buNone/>
            </a:pPr>
            <a:r>
              <a:rPr lang="en-IN" dirty="0"/>
              <a:t>Credit 5: 5 × $1</a:t>
            </a:r>
            <a:endParaRPr lang="en-US" dirty="0"/>
          </a:p>
        </p:txBody>
      </p:sp>
    </p:spTree>
    <p:extLst>
      <p:ext uri="{BB962C8B-B14F-4D97-AF65-F5344CB8AC3E}">
        <p14:creationId xmlns:p14="http://schemas.microsoft.com/office/powerpoint/2010/main" val="22439398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9390" y="344774"/>
            <a:ext cx="7734925" cy="1004341"/>
          </a:xfrm>
        </p:spPr>
        <p:txBody>
          <a:bodyPr>
            <a:noAutofit/>
          </a:bodyPr>
          <a:lstStyle/>
          <a:p>
            <a:r>
              <a:rPr lang="en-US" dirty="0"/>
              <a:t>Stock Option Plans (3 of 6)</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US" sz="2200" b="1" dirty="0"/>
              <a:t>When Unexercised Options Expire</a:t>
            </a:r>
          </a:p>
          <a:p>
            <a:pPr marL="0" indent="0">
              <a:buNone/>
            </a:pPr>
            <a:r>
              <a:rPr lang="en-IN" sz="2200" dirty="0"/>
              <a:t>At January 1, 2018, Universal Communications grants options that permit key executives to acquire 10 million of the company’s $1 par common shares within the next eight years, but not before December 31, 2021 (the vesting date). The exercise price is the market price of the shares on the date of grant, $35 per share. The fair value of the options, estimated by an appropriate option pricing model, is $8 per option. </a:t>
            </a:r>
            <a:r>
              <a:rPr lang="en-IN" sz="2200" b="1" dirty="0"/>
              <a:t>Half the shares, 5 million shares, are exercised </a:t>
            </a:r>
            <a:r>
              <a:rPr lang="en-US" sz="2200" b="1" dirty="0"/>
              <a:t>on July 11, 2024, </a:t>
            </a:r>
            <a:r>
              <a:rPr lang="en-IN" sz="2200" b="1" dirty="0"/>
              <a:t>when the market price is $50 per share. The remaining 5 million options are expired </a:t>
            </a:r>
            <a:r>
              <a:rPr lang="en-US" sz="2200" b="1" dirty="0"/>
              <a:t>without being exercised.</a:t>
            </a:r>
          </a:p>
        </p:txBody>
      </p:sp>
    </p:spTree>
    <p:extLst>
      <p:ext uri="{BB962C8B-B14F-4D97-AF65-F5344CB8AC3E}">
        <p14:creationId xmlns:p14="http://schemas.microsoft.com/office/powerpoint/2010/main" val="27946728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66740"/>
            <a:ext cx="8001000" cy="876060"/>
          </a:xfrm>
        </p:spPr>
        <p:txBody>
          <a:bodyPr>
            <a:noAutofit/>
          </a:bodyPr>
          <a:lstStyle/>
          <a:p>
            <a:r>
              <a:rPr lang="en-US" dirty="0"/>
              <a:t>Stock Option Plans (4 of 6)</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5122" name="Picture 2" descr="Journal entry debiting paid in capital stock options 40 million and crediting paid-in expiration of stock options 40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453" y="2400300"/>
            <a:ext cx="8486775"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7441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9390" y="344774"/>
            <a:ext cx="7734925" cy="1004341"/>
          </a:xfrm>
        </p:spPr>
        <p:txBody>
          <a:bodyPr>
            <a:noAutofit/>
          </a:bodyPr>
          <a:lstStyle/>
          <a:p>
            <a:r>
              <a:rPr lang="en-US" dirty="0"/>
              <a:t>Stock Option Plans (5 of 6)</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US" b="1" dirty="0"/>
              <a:t>Plans with Graded Vesting</a:t>
            </a:r>
          </a:p>
          <a:p>
            <a:pPr>
              <a:buClr>
                <a:schemeClr val="tx1"/>
              </a:buClr>
            </a:pPr>
            <a:r>
              <a:rPr lang="en-US" b="1" dirty="0"/>
              <a:t>Cliff vesting</a:t>
            </a:r>
          </a:p>
          <a:p>
            <a:pPr lvl="1">
              <a:buFont typeface="Lucida Grande"/>
              <a:buChar char="–"/>
            </a:pPr>
            <a:r>
              <a:rPr lang="en-IN" dirty="0"/>
              <a:t>The stock option plans that vest (become exercisable) on </a:t>
            </a:r>
            <a:r>
              <a:rPr lang="en-IN" b="1" dirty="0"/>
              <a:t>one single date</a:t>
            </a:r>
          </a:p>
          <a:p>
            <a:pPr>
              <a:buClr>
                <a:schemeClr val="tx1"/>
              </a:buClr>
            </a:pPr>
            <a:r>
              <a:rPr lang="en-US" b="1" dirty="0"/>
              <a:t>Graded vesting</a:t>
            </a:r>
          </a:p>
          <a:p>
            <a:pPr lvl="1">
              <a:buFont typeface="Lucida Grande"/>
              <a:buChar char="–"/>
            </a:pPr>
            <a:r>
              <a:rPr lang="en-IN" dirty="0"/>
              <a:t>Recipients </a:t>
            </a:r>
            <a:r>
              <a:rPr lang="en-IN" b="1" dirty="0"/>
              <a:t>gradually</a:t>
            </a:r>
            <a:r>
              <a:rPr lang="en-IN" dirty="0"/>
              <a:t> become eligible to exercise their options rather than all at once</a:t>
            </a:r>
          </a:p>
        </p:txBody>
      </p:sp>
    </p:spTree>
    <p:extLst>
      <p:ext uri="{BB962C8B-B14F-4D97-AF65-F5344CB8AC3E}">
        <p14:creationId xmlns:p14="http://schemas.microsoft.com/office/powerpoint/2010/main" val="85821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Restricted Stock Plans (1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r>
              <a:rPr lang="en-IN" dirty="0"/>
              <a:t>These plans are usually </a:t>
            </a:r>
            <a:r>
              <a:rPr lang="en-US" dirty="0"/>
              <a:t>tied to continued employment</a:t>
            </a:r>
          </a:p>
          <a:p>
            <a:pPr lvl="0"/>
            <a:r>
              <a:rPr lang="en-US" dirty="0"/>
              <a:t>The two primary types of restricted stock plans</a:t>
            </a:r>
          </a:p>
          <a:p>
            <a:pPr lvl="1"/>
            <a:r>
              <a:rPr lang="en-US" dirty="0"/>
              <a:t>Restricted Stock Awards</a:t>
            </a:r>
          </a:p>
          <a:p>
            <a:pPr lvl="1"/>
            <a:r>
              <a:rPr lang="en-US" dirty="0"/>
              <a:t>Restricted Stock Units</a:t>
            </a:r>
          </a:p>
        </p:txBody>
      </p:sp>
    </p:spTree>
    <p:extLst>
      <p:ext uri="{BB962C8B-B14F-4D97-AF65-F5344CB8AC3E}">
        <p14:creationId xmlns:p14="http://schemas.microsoft.com/office/powerpoint/2010/main" val="32936490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9390" y="344774"/>
            <a:ext cx="7734925" cy="1004341"/>
          </a:xfrm>
        </p:spPr>
        <p:txBody>
          <a:bodyPr>
            <a:noAutofit/>
          </a:bodyPr>
          <a:lstStyle/>
          <a:p>
            <a:r>
              <a:rPr lang="en-US" dirty="0"/>
              <a:t>Stock Option Plans (6 of 6)</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IN" b="1" dirty="0"/>
              <a:t>Example:</a:t>
            </a:r>
          </a:p>
          <a:p>
            <a:pPr marL="4763" indent="0">
              <a:spcAft>
                <a:spcPts val="1200"/>
              </a:spcAft>
              <a:buNone/>
            </a:pPr>
            <a:r>
              <a:rPr lang="en-US" dirty="0"/>
              <a:t>A company might award </a:t>
            </a:r>
            <a:r>
              <a:rPr lang="en-IN" dirty="0"/>
              <a:t>stock options that vest 25% the first year, 25% the second year, and 50% the third year</a:t>
            </a:r>
          </a:p>
          <a:p>
            <a:r>
              <a:rPr lang="en-US" dirty="0"/>
              <a:t>A single fair value can be estimated </a:t>
            </a:r>
            <a:r>
              <a:rPr lang="en-IN" dirty="0"/>
              <a:t>for each of the options, even though they vest over different time periods, using a single weighted-average expected life of the options</a:t>
            </a:r>
          </a:p>
        </p:txBody>
      </p:sp>
    </p:spTree>
    <p:extLst>
      <p:ext uri="{BB962C8B-B14F-4D97-AF65-F5344CB8AC3E}">
        <p14:creationId xmlns:p14="http://schemas.microsoft.com/office/powerpoint/2010/main" val="6865022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4214" y="295595"/>
            <a:ext cx="7579763" cy="1597374"/>
          </a:xfrm>
        </p:spPr>
        <p:txBody>
          <a:bodyPr>
            <a:noAutofit/>
          </a:bodyPr>
          <a:lstStyle/>
          <a:p>
            <a:r>
              <a:rPr lang="en-US" dirty="0"/>
              <a:t> Stock Options; Graded Vesting; Separate Valuation Approach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790928"/>
            <a:ext cx="8293309" cy="4931764"/>
          </a:xfrm>
        </p:spPr>
        <p:txBody>
          <a:bodyPr/>
          <a:lstStyle/>
          <a:p>
            <a:r>
              <a:rPr lang="en-IN" sz="2400" dirty="0"/>
              <a:t>At January 1, 2018, Taggart Mobility issued </a:t>
            </a:r>
            <a:r>
              <a:rPr lang="en-IN" sz="2400" b="1" dirty="0"/>
              <a:t>10 million </a:t>
            </a:r>
            <a:r>
              <a:rPr lang="en-IN" sz="2400" dirty="0"/>
              <a:t>executive stock options permitting executives to buy 10 million shares of stock for $25. The vesting schedule is </a:t>
            </a:r>
            <a:r>
              <a:rPr lang="en-IN" sz="2400" b="1" dirty="0"/>
              <a:t>20%</a:t>
            </a:r>
            <a:r>
              <a:rPr lang="en-IN" sz="2400" dirty="0"/>
              <a:t> the first year, </a:t>
            </a:r>
            <a:r>
              <a:rPr lang="en-IN" sz="2400" b="1" dirty="0"/>
              <a:t>30%</a:t>
            </a:r>
            <a:r>
              <a:rPr lang="en-IN" sz="2400" dirty="0"/>
              <a:t> the second year, and </a:t>
            </a:r>
            <a:r>
              <a:rPr lang="en-IN" sz="2400" b="1" dirty="0"/>
              <a:t>50% </a:t>
            </a:r>
            <a:r>
              <a:rPr lang="en-IN" sz="2400" dirty="0"/>
              <a:t>the third year (graded vesting). The value of the options that vest over the 3-year period is estimated at January 1, 2018, by separating the total award into three groups (or tranches) according to the year in which they vest (because the expected life for each group differs). The fair value of the options as of January 1, 2018, is estimated as follows:</a:t>
            </a:r>
            <a:endParaRPr lang="en-US" sz="2400" dirty="0"/>
          </a:p>
        </p:txBody>
      </p:sp>
    </p:spTree>
    <p:extLst>
      <p:ext uri="{BB962C8B-B14F-4D97-AF65-F5344CB8AC3E}">
        <p14:creationId xmlns:p14="http://schemas.microsoft.com/office/powerpoint/2010/main" val="1726042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1" y="505326"/>
            <a:ext cx="7206916" cy="1387642"/>
          </a:xfrm>
        </p:spPr>
        <p:txBody>
          <a:bodyPr>
            <a:noAutofit/>
          </a:bodyPr>
          <a:lstStyle/>
          <a:p>
            <a:r>
              <a:rPr lang="en-US" dirty="0"/>
              <a:t> Stock Options; Graded Vesting; Separate Valuation Approach (2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graphicFrame>
        <p:nvGraphicFramePr>
          <p:cNvPr id="10" name="Table 9"/>
          <p:cNvGraphicFramePr>
            <a:graphicFrameLocks noGrp="1"/>
          </p:cNvGraphicFramePr>
          <p:nvPr>
            <p:extLst>
              <p:ext uri="{D42A27DB-BD31-4B8C-83A1-F6EECF244321}">
                <p14:modId xmlns:p14="http://schemas.microsoft.com/office/powerpoint/2010/main" val="1797201260"/>
              </p:ext>
            </p:extLst>
          </p:nvPr>
        </p:nvGraphicFramePr>
        <p:xfrm>
          <a:off x="1134256" y="2461302"/>
          <a:ext cx="7224078" cy="1840875"/>
        </p:xfrm>
        <a:graphic>
          <a:graphicData uri="http://schemas.openxmlformats.org/drawingml/2006/table">
            <a:tbl>
              <a:tblPr firstRow="1" bandRow="1">
                <a:tableStyleId>{5940675A-B579-460E-94D1-54222C63F5DA}</a:tableStyleId>
              </a:tblPr>
              <a:tblGrid>
                <a:gridCol w="1910080">
                  <a:extLst>
                    <a:ext uri="{9D8B030D-6E8A-4147-A177-3AD203B41FA5}">
                      <a16:colId xmlns:a16="http://schemas.microsoft.com/office/drawing/2014/main" val="20000"/>
                    </a:ext>
                  </a:extLst>
                </a:gridCol>
                <a:gridCol w="2318068">
                  <a:extLst>
                    <a:ext uri="{9D8B030D-6E8A-4147-A177-3AD203B41FA5}">
                      <a16:colId xmlns:a16="http://schemas.microsoft.com/office/drawing/2014/main" val="20001"/>
                    </a:ext>
                  </a:extLst>
                </a:gridCol>
                <a:gridCol w="2995930">
                  <a:extLst>
                    <a:ext uri="{9D8B030D-6E8A-4147-A177-3AD203B41FA5}">
                      <a16:colId xmlns:a16="http://schemas.microsoft.com/office/drawing/2014/main" val="20002"/>
                    </a:ext>
                  </a:extLst>
                </a:gridCol>
              </a:tblGrid>
              <a:tr h="5217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Vesting Date</a:t>
                      </a:r>
                      <a:endParaRPr lang="en-US" sz="18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Amount Vesting</a:t>
                      </a:r>
                      <a:endParaRPr lang="en-US" sz="18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Fair Value per Option</a:t>
                      </a:r>
                      <a:endParaRPr lang="en-US" sz="18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4646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Dec. 31, 2018</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20%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$3.50</a:t>
                      </a:r>
                    </a:p>
                  </a:txBody>
                  <a:tcPr/>
                </a:tc>
                <a:extLst>
                  <a:ext uri="{0D108BD9-81ED-4DB2-BD59-A6C34878D82A}">
                    <a16:rowId xmlns:a16="http://schemas.microsoft.com/office/drawing/2014/main" val="10001"/>
                  </a:ext>
                </a:extLst>
              </a:tr>
              <a:tr h="4047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Dec. 31, 2019</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30%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$4.00</a:t>
                      </a:r>
                    </a:p>
                  </a:txBody>
                  <a:tcPr/>
                </a:tc>
                <a:extLst>
                  <a:ext uri="{0D108BD9-81ED-4DB2-BD59-A6C34878D82A}">
                    <a16:rowId xmlns:a16="http://schemas.microsoft.com/office/drawing/2014/main" val="10002"/>
                  </a:ext>
                </a:extLst>
              </a:tr>
              <a:tr h="449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Dec. 31, 2020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50%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$6.00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87620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4346" y="457199"/>
            <a:ext cx="7174832" cy="1259305"/>
          </a:xfrm>
        </p:spPr>
        <p:txBody>
          <a:bodyPr>
            <a:noAutofit/>
          </a:bodyPr>
          <a:lstStyle/>
          <a:p>
            <a:r>
              <a:rPr lang="en-US" dirty="0"/>
              <a:t> Stock Options; Graded Vesting; Separate Valuation Approach (3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2" name="Content Placeholder 1"/>
          <p:cNvSpPr>
            <a:spLocks noGrp="1"/>
          </p:cNvSpPr>
          <p:nvPr>
            <p:ph sz="quarter" idx="10"/>
          </p:nvPr>
        </p:nvSpPr>
        <p:spPr>
          <a:xfrm>
            <a:off x="749509" y="1947141"/>
            <a:ext cx="7959776" cy="1229193"/>
          </a:xfrm>
        </p:spPr>
        <p:txBody>
          <a:bodyPr/>
          <a:lstStyle/>
          <a:p>
            <a:pPr marL="0" indent="0">
              <a:buNone/>
            </a:pPr>
            <a:r>
              <a:rPr lang="en-IN" b="1" dirty="0"/>
              <a:t>The compensation expense related to the options to be recorded each year 2018–2020 is:</a:t>
            </a:r>
            <a:endParaRPr lang="en-US" b="1" dirty="0"/>
          </a:p>
        </p:txBody>
      </p:sp>
      <p:graphicFrame>
        <p:nvGraphicFramePr>
          <p:cNvPr id="12" name="Table 11"/>
          <p:cNvGraphicFramePr>
            <a:graphicFrameLocks noGrp="1"/>
          </p:cNvGraphicFramePr>
          <p:nvPr>
            <p:extLst>
              <p:ext uri="{D42A27DB-BD31-4B8C-83A1-F6EECF244321}">
                <p14:modId xmlns:p14="http://schemas.microsoft.com/office/powerpoint/2010/main" val="4081360009"/>
              </p:ext>
            </p:extLst>
          </p:nvPr>
        </p:nvGraphicFramePr>
        <p:xfrm>
          <a:off x="1057199" y="3324156"/>
          <a:ext cx="7799884" cy="2845217"/>
        </p:xfrm>
        <a:graphic>
          <a:graphicData uri="http://schemas.openxmlformats.org/drawingml/2006/table">
            <a:tbl>
              <a:tblPr firstRow="1" bandRow="1">
                <a:tableStyleId>{5940675A-B579-460E-94D1-54222C63F5DA}</a:tableStyleId>
              </a:tblPr>
              <a:tblGrid>
                <a:gridCol w="1668907">
                  <a:extLst>
                    <a:ext uri="{9D8B030D-6E8A-4147-A177-3AD203B41FA5}">
                      <a16:colId xmlns:a16="http://schemas.microsoft.com/office/drawing/2014/main" val="20000"/>
                    </a:ext>
                  </a:extLst>
                </a:gridCol>
                <a:gridCol w="2188564">
                  <a:extLst>
                    <a:ext uri="{9D8B030D-6E8A-4147-A177-3AD203B41FA5}">
                      <a16:colId xmlns:a16="http://schemas.microsoft.com/office/drawing/2014/main" val="20001"/>
                    </a:ext>
                  </a:extLst>
                </a:gridCol>
                <a:gridCol w="1678898">
                  <a:extLst>
                    <a:ext uri="{9D8B030D-6E8A-4147-A177-3AD203B41FA5}">
                      <a16:colId xmlns:a16="http://schemas.microsoft.com/office/drawing/2014/main" val="20002"/>
                    </a:ext>
                  </a:extLst>
                </a:gridCol>
                <a:gridCol w="2263515">
                  <a:extLst>
                    <a:ext uri="{9D8B030D-6E8A-4147-A177-3AD203B41FA5}">
                      <a16:colId xmlns:a16="http://schemas.microsoft.com/office/drawing/2014/main" val="20003"/>
                    </a:ext>
                  </a:extLst>
                </a:gridCol>
              </a:tblGrid>
              <a:tr h="617012">
                <a:tc>
                  <a:txBody>
                    <a:bodyPr/>
                    <a:lstStyle/>
                    <a:p>
                      <a:pPr algn="ctr"/>
                      <a:r>
                        <a:rPr lang="en-US" sz="1600" b="1" dirty="0">
                          <a:latin typeface="Verdana" pitchFamily="34" charset="0"/>
                          <a:ea typeface="Verdana" pitchFamily="34" charset="0"/>
                          <a:cs typeface="Verdana" pitchFamily="34" charset="0"/>
                        </a:rPr>
                        <a:t>Vesting Date</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Number Vesting </a:t>
                      </a:r>
                      <a:r>
                        <a:rPr lang="en-US" sz="1600" dirty="0">
                          <a:latin typeface="Verdana" pitchFamily="34" charset="0"/>
                          <a:ea typeface="Verdana" pitchFamily="34" charset="0"/>
                          <a:cs typeface="Verdana" pitchFamily="34" charset="0"/>
                        </a:rPr>
                        <a:t>(shares in millions)</a:t>
                      </a:r>
                    </a:p>
                  </a:txBody>
                  <a:tcPr/>
                </a:tc>
                <a:tc>
                  <a:txBody>
                    <a:bodyPr/>
                    <a:lstStyle/>
                    <a:p>
                      <a:pPr algn="ctr"/>
                      <a:r>
                        <a:rPr lang="en-US" sz="1600" b="1" dirty="0">
                          <a:latin typeface="Verdana" pitchFamily="34" charset="0"/>
                          <a:ea typeface="Verdana" pitchFamily="34" charset="0"/>
                          <a:cs typeface="Verdana" pitchFamily="34" charset="0"/>
                        </a:rPr>
                        <a:t>Fair Value per Option</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Compensation Cost </a:t>
                      </a:r>
                      <a:r>
                        <a:rPr lang="en-US" sz="1600" dirty="0">
                          <a:latin typeface="Verdana" pitchFamily="34" charset="0"/>
                          <a:ea typeface="Verdana" pitchFamily="34" charset="0"/>
                          <a:cs typeface="Verdana" pitchFamily="34" charset="0"/>
                        </a:rPr>
                        <a:t>($ in millions)</a:t>
                      </a:r>
                    </a:p>
                  </a:txBody>
                  <a:tcPr/>
                </a:tc>
                <a:extLst>
                  <a:ext uri="{0D108BD9-81ED-4DB2-BD59-A6C34878D82A}">
                    <a16:rowId xmlns:a16="http://schemas.microsoft.com/office/drawing/2014/main" val="10000"/>
                  </a:ext>
                </a:extLst>
              </a:tr>
              <a:tr h="617012">
                <a:tc>
                  <a:txBody>
                    <a:bodyPr/>
                    <a:lstStyle/>
                    <a:p>
                      <a:r>
                        <a:rPr lang="en-US" sz="1600" dirty="0">
                          <a:latin typeface="Verdana" pitchFamily="34" charset="0"/>
                          <a:ea typeface="Verdana" pitchFamily="34" charset="0"/>
                          <a:cs typeface="Verdana" pitchFamily="34" charset="0"/>
                        </a:rPr>
                        <a:t>Dec. 31, 2018</a:t>
                      </a:r>
                    </a:p>
                  </a:txBody>
                  <a:tcPr/>
                </a:tc>
                <a:tc>
                  <a:txBody>
                    <a:bodyPr/>
                    <a:lstStyle/>
                    <a:p>
                      <a:pPr algn="ctr"/>
                      <a:r>
                        <a:rPr lang="en-US" sz="1600" dirty="0">
                          <a:latin typeface="Verdana" pitchFamily="34" charset="0"/>
                          <a:ea typeface="Verdana" pitchFamily="34" charset="0"/>
                          <a:cs typeface="Verdana" pitchFamily="34" charset="0"/>
                        </a:rPr>
                        <a:t>2</a:t>
                      </a:r>
                    </a:p>
                  </a:txBody>
                  <a:tcPr/>
                </a:tc>
                <a:tc>
                  <a:txBody>
                    <a:bodyPr/>
                    <a:lstStyle/>
                    <a:p>
                      <a:pPr algn="r"/>
                      <a:r>
                        <a:rPr lang="en-US" sz="1600" dirty="0">
                          <a:latin typeface="Verdana" pitchFamily="34" charset="0"/>
                          <a:ea typeface="Verdana" pitchFamily="34" charset="0"/>
                          <a:cs typeface="Verdana" pitchFamily="34" charset="0"/>
                        </a:rPr>
                        <a:t>$3.50</a:t>
                      </a:r>
                    </a:p>
                  </a:txBody>
                  <a:tcPr/>
                </a:tc>
                <a:tc>
                  <a:txBody>
                    <a:bodyPr/>
                    <a:lstStyle/>
                    <a:p>
                      <a:pPr algn="r"/>
                      <a:r>
                        <a:rPr lang="en-US" sz="1600" dirty="0">
                          <a:latin typeface="Verdana" pitchFamily="34" charset="0"/>
                          <a:ea typeface="Verdana" pitchFamily="34" charset="0"/>
                          <a:cs typeface="Verdana" pitchFamily="34" charset="0"/>
                        </a:rPr>
                        <a:t>$  7</a:t>
                      </a:r>
                    </a:p>
                  </a:txBody>
                  <a:tcPr/>
                </a:tc>
                <a:extLst>
                  <a:ext uri="{0D108BD9-81ED-4DB2-BD59-A6C34878D82A}">
                    <a16:rowId xmlns:a16="http://schemas.microsoft.com/office/drawing/2014/main" val="10001"/>
                  </a:ext>
                </a:extLst>
              </a:tr>
              <a:tr h="617012">
                <a:tc>
                  <a:txBody>
                    <a:bodyPr/>
                    <a:lstStyle/>
                    <a:p>
                      <a:r>
                        <a:rPr lang="en-US" sz="1600" dirty="0">
                          <a:latin typeface="Verdana" pitchFamily="34" charset="0"/>
                          <a:ea typeface="Verdana" pitchFamily="34" charset="0"/>
                          <a:cs typeface="Verdana" pitchFamily="34" charset="0"/>
                        </a:rPr>
                        <a:t>Dec. 31, 2019</a:t>
                      </a:r>
                    </a:p>
                  </a:txBody>
                  <a:tcPr/>
                </a:tc>
                <a:tc>
                  <a:txBody>
                    <a:bodyPr/>
                    <a:lstStyle/>
                    <a:p>
                      <a:pPr algn="ctr"/>
                      <a:r>
                        <a:rPr lang="en-US" sz="1600" dirty="0">
                          <a:latin typeface="Verdana" pitchFamily="34" charset="0"/>
                          <a:ea typeface="Verdana" pitchFamily="34" charset="0"/>
                          <a:cs typeface="Verdana" pitchFamily="34" charset="0"/>
                        </a:rPr>
                        <a:t>3</a:t>
                      </a:r>
                    </a:p>
                  </a:txBody>
                  <a:tcPr/>
                </a:tc>
                <a:tc>
                  <a:txBody>
                    <a:bodyPr/>
                    <a:lstStyle/>
                    <a:p>
                      <a:pPr algn="r"/>
                      <a:r>
                        <a:rPr lang="en-US" sz="1600" dirty="0">
                          <a:latin typeface="Verdana" pitchFamily="34" charset="0"/>
                          <a:ea typeface="Verdana" pitchFamily="34" charset="0"/>
                          <a:cs typeface="Verdana" pitchFamily="34" charset="0"/>
                        </a:rPr>
                        <a:t>$4.00</a:t>
                      </a:r>
                    </a:p>
                  </a:txBody>
                  <a:tcPr/>
                </a:tc>
                <a:tc>
                  <a:txBody>
                    <a:bodyPr/>
                    <a:lstStyle/>
                    <a:p>
                      <a:pPr algn="r"/>
                      <a:r>
                        <a:rPr lang="en-US" sz="1600" dirty="0">
                          <a:latin typeface="Verdana" pitchFamily="34" charset="0"/>
                          <a:ea typeface="Verdana" pitchFamily="34" charset="0"/>
                          <a:cs typeface="Verdana" pitchFamily="34" charset="0"/>
                        </a:rPr>
                        <a:t>12</a:t>
                      </a:r>
                    </a:p>
                  </a:txBody>
                  <a:tcPr/>
                </a:tc>
                <a:extLst>
                  <a:ext uri="{0D108BD9-81ED-4DB2-BD59-A6C34878D82A}">
                    <a16:rowId xmlns:a16="http://schemas.microsoft.com/office/drawing/2014/main" val="10002"/>
                  </a:ext>
                </a:extLst>
              </a:tr>
              <a:tr h="617012">
                <a:tc>
                  <a:txBody>
                    <a:bodyPr/>
                    <a:lstStyle/>
                    <a:p>
                      <a:r>
                        <a:rPr lang="en-US" sz="1600" dirty="0">
                          <a:latin typeface="Verdana" pitchFamily="34" charset="0"/>
                          <a:ea typeface="Verdana" pitchFamily="34" charset="0"/>
                          <a:cs typeface="Verdana" pitchFamily="34" charset="0"/>
                        </a:rPr>
                        <a:t>Dec. 31, 2020</a:t>
                      </a:r>
                    </a:p>
                  </a:txBody>
                  <a:tcPr/>
                </a:tc>
                <a:tc>
                  <a:txBody>
                    <a:bodyPr/>
                    <a:lstStyle/>
                    <a:p>
                      <a:pPr algn="ctr"/>
                      <a:r>
                        <a:rPr lang="en-US" sz="1600" u="sng" dirty="0">
                          <a:latin typeface="Verdana" pitchFamily="34" charset="0"/>
                          <a:ea typeface="Verdana" pitchFamily="34" charset="0"/>
                          <a:cs typeface="Verdana" pitchFamily="34" charset="0"/>
                        </a:rPr>
                        <a:t>5</a:t>
                      </a:r>
                    </a:p>
                  </a:txBody>
                  <a:tcPr/>
                </a:tc>
                <a:tc>
                  <a:txBody>
                    <a:bodyPr/>
                    <a:lstStyle/>
                    <a:p>
                      <a:pPr algn="r"/>
                      <a:r>
                        <a:rPr lang="en-US" sz="1600" dirty="0">
                          <a:latin typeface="Verdana" pitchFamily="34" charset="0"/>
                          <a:ea typeface="Verdana" pitchFamily="34" charset="0"/>
                          <a:cs typeface="Verdana" pitchFamily="34" charset="0"/>
                        </a:rPr>
                        <a:t>$6.00</a:t>
                      </a:r>
                    </a:p>
                  </a:txBody>
                  <a:tcPr/>
                </a:tc>
                <a:tc>
                  <a:txBody>
                    <a:bodyPr/>
                    <a:lstStyle/>
                    <a:p>
                      <a:pPr algn="r"/>
                      <a:r>
                        <a:rPr lang="en-US" sz="1600" u="sng" dirty="0">
                          <a:latin typeface="Verdana" pitchFamily="34" charset="0"/>
                          <a:ea typeface="Verdana" pitchFamily="34" charset="0"/>
                          <a:cs typeface="Verdana" pitchFamily="34" charset="0"/>
                        </a:rPr>
                        <a:t>30</a:t>
                      </a:r>
                    </a:p>
                  </a:txBody>
                  <a:tcPr/>
                </a:tc>
                <a:extLst>
                  <a:ext uri="{0D108BD9-81ED-4DB2-BD59-A6C34878D82A}">
                    <a16:rowId xmlns:a16="http://schemas.microsoft.com/office/drawing/2014/main" val="10003"/>
                  </a:ext>
                </a:extLst>
              </a:tr>
              <a:tr h="377169">
                <a:tc>
                  <a:txBody>
                    <a:bodyPr/>
                    <a:lstStyle/>
                    <a:p>
                      <a:endParaRPr lang="en-US" sz="160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10</a:t>
                      </a:r>
                    </a:p>
                  </a:txBody>
                  <a:tcPr/>
                </a:tc>
                <a:tc>
                  <a:txBody>
                    <a:bodyPr/>
                    <a:lstStyle/>
                    <a:p>
                      <a:pPr algn="r"/>
                      <a:endParaRPr lang="en-US" sz="160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$ 49</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669273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599" y="457200"/>
            <a:ext cx="6966284" cy="1323474"/>
          </a:xfrm>
        </p:spPr>
        <p:txBody>
          <a:bodyPr>
            <a:noAutofit/>
          </a:bodyPr>
          <a:lstStyle/>
          <a:p>
            <a:r>
              <a:rPr lang="en-US" dirty="0"/>
              <a:t> Stock Options; Graded Vesting; Separate Valuation Approach (4 of 4)</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2" name="Content Placeholder 1"/>
          <p:cNvSpPr>
            <a:spLocks noGrp="1"/>
          </p:cNvSpPr>
          <p:nvPr>
            <p:ph sz="quarter" idx="10"/>
          </p:nvPr>
        </p:nvSpPr>
        <p:spPr>
          <a:xfrm>
            <a:off x="719528" y="2038663"/>
            <a:ext cx="8004747" cy="599606"/>
          </a:xfrm>
        </p:spPr>
        <p:txBody>
          <a:bodyPr/>
          <a:lstStyle/>
          <a:p>
            <a:pPr marL="0" indent="0">
              <a:buNone/>
            </a:pPr>
            <a:r>
              <a:rPr lang="en-IN" b="1" dirty="0"/>
              <a:t>Compensation Expense in: </a:t>
            </a:r>
            <a:r>
              <a:rPr lang="en-IN" dirty="0"/>
              <a:t>($ in millions)</a:t>
            </a:r>
            <a:endParaRPr lang="en-US" b="1" dirty="0"/>
          </a:p>
        </p:txBody>
      </p:sp>
      <p:graphicFrame>
        <p:nvGraphicFramePr>
          <p:cNvPr id="12" name="Table 11"/>
          <p:cNvGraphicFramePr>
            <a:graphicFrameLocks noGrp="1"/>
          </p:cNvGraphicFramePr>
          <p:nvPr>
            <p:extLst>
              <p:ext uri="{D42A27DB-BD31-4B8C-83A1-F6EECF244321}">
                <p14:modId xmlns:p14="http://schemas.microsoft.com/office/powerpoint/2010/main" val="2380015507"/>
              </p:ext>
            </p:extLst>
          </p:nvPr>
        </p:nvGraphicFramePr>
        <p:xfrm>
          <a:off x="1868771" y="3312827"/>
          <a:ext cx="5722939" cy="2086047"/>
        </p:xfrm>
        <a:graphic>
          <a:graphicData uri="http://schemas.openxmlformats.org/drawingml/2006/table">
            <a:tbl>
              <a:tblPr firstRow="1" bandRow="1">
                <a:tableStyleId>{5940675A-B579-460E-94D1-54222C63F5DA}</a:tableStyleId>
              </a:tblPr>
              <a:tblGrid>
                <a:gridCol w="2348230">
                  <a:extLst>
                    <a:ext uri="{9D8B030D-6E8A-4147-A177-3AD203B41FA5}">
                      <a16:colId xmlns:a16="http://schemas.microsoft.com/office/drawing/2014/main" val="20000"/>
                    </a:ext>
                  </a:extLst>
                </a:gridCol>
                <a:gridCol w="832168">
                  <a:extLst>
                    <a:ext uri="{9D8B030D-6E8A-4147-A177-3AD203B41FA5}">
                      <a16:colId xmlns:a16="http://schemas.microsoft.com/office/drawing/2014/main" val="20001"/>
                    </a:ext>
                  </a:extLst>
                </a:gridCol>
                <a:gridCol w="832168">
                  <a:extLst>
                    <a:ext uri="{9D8B030D-6E8A-4147-A177-3AD203B41FA5}">
                      <a16:colId xmlns:a16="http://schemas.microsoft.com/office/drawing/2014/main" val="20002"/>
                    </a:ext>
                  </a:extLst>
                </a:gridCol>
                <a:gridCol w="832168">
                  <a:extLst>
                    <a:ext uri="{9D8B030D-6E8A-4147-A177-3AD203B41FA5}">
                      <a16:colId xmlns:a16="http://schemas.microsoft.com/office/drawing/2014/main" val="20003"/>
                    </a:ext>
                  </a:extLst>
                </a:gridCol>
                <a:gridCol w="878205">
                  <a:extLst>
                    <a:ext uri="{9D8B030D-6E8A-4147-A177-3AD203B41FA5}">
                      <a16:colId xmlns:a16="http://schemas.microsoft.com/office/drawing/2014/main" val="20004"/>
                    </a:ext>
                  </a:extLst>
                </a:gridCol>
              </a:tblGrid>
              <a:tr h="419724">
                <a:tc>
                  <a:txBody>
                    <a:bodyPr/>
                    <a:lstStyle/>
                    <a:p>
                      <a:pPr algn="ctr"/>
                      <a:r>
                        <a:rPr lang="en-US" sz="1600" b="1" dirty="0">
                          <a:latin typeface="Verdana" pitchFamily="34" charset="0"/>
                          <a:ea typeface="Verdana" pitchFamily="34" charset="0"/>
                          <a:cs typeface="Verdana" pitchFamily="34" charset="0"/>
                        </a:rPr>
                        <a:t>Shares Vesting at:</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2018</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2019</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2020</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Total</a:t>
                      </a:r>
                      <a:endParaRPr lang="en-US"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89744">
                <a:tc>
                  <a:txBody>
                    <a:bodyPr/>
                    <a:lstStyle/>
                    <a:p>
                      <a:r>
                        <a:rPr lang="en-US" sz="1600" dirty="0">
                          <a:latin typeface="Verdana" pitchFamily="34" charset="0"/>
                          <a:ea typeface="Verdana" pitchFamily="34" charset="0"/>
                          <a:cs typeface="Verdana" pitchFamily="34" charset="0"/>
                        </a:rPr>
                        <a:t>Dec. 31, 2018</a:t>
                      </a:r>
                    </a:p>
                  </a:txBody>
                  <a:tcPr/>
                </a:tc>
                <a:tc>
                  <a:txBody>
                    <a:bodyPr/>
                    <a:lstStyle/>
                    <a:p>
                      <a:pPr algn="ctr"/>
                      <a:r>
                        <a:rPr lang="en-US" sz="1600" dirty="0">
                          <a:latin typeface="Verdana" pitchFamily="34" charset="0"/>
                          <a:ea typeface="Verdana" pitchFamily="34" charset="0"/>
                          <a:cs typeface="Verdana" pitchFamily="34" charset="0"/>
                        </a:rPr>
                        <a:t>$  7</a:t>
                      </a:r>
                    </a:p>
                  </a:txBody>
                  <a:tcPr/>
                </a:tc>
                <a:tc>
                  <a:txBody>
                    <a:bodyPr/>
                    <a:lstStyle/>
                    <a:p>
                      <a:pPr algn="r"/>
                      <a:endParaRPr lang="en-US" sz="1600" dirty="0">
                        <a:latin typeface="Verdana" pitchFamily="34" charset="0"/>
                        <a:ea typeface="Verdana" pitchFamily="34" charset="0"/>
                        <a:cs typeface="Verdana" pitchFamily="34" charset="0"/>
                      </a:endParaRPr>
                    </a:p>
                  </a:txBody>
                  <a:tcPr/>
                </a:tc>
                <a:tc>
                  <a:txBody>
                    <a:bodyPr/>
                    <a:lstStyle/>
                    <a:p>
                      <a:pPr algn="r"/>
                      <a:endParaRPr lang="en-US"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  7</a:t>
                      </a:r>
                    </a:p>
                  </a:txBody>
                  <a:tcPr/>
                </a:tc>
                <a:extLst>
                  <a:ext uri="{0D108BD9-81ED-4DB2-BD59-A6C34878D82A}">
                    <a16:rowId xmlns:a16="http://schemas.microsoft.com/office/drawing/2014/main" val="10001"/>
                  </a:ext>
                </a:extLst>
              </a:tr>
              <a:tr h="464695">
                <a:tc>
                  <a:txBody>
                    <a:bodyPr/>
                    <a:lstStyle/>
                    <a:p>
                      <a:r>
                        <a:rPr lang="en-US" sz="1600" dirty="0">
                          <a:latin typeface="Verdana" pitchFamily="34" charset="0"/>
                          <a:ea typeface="Verdana" pitchFamily="34" charset="0"/>
                          <a:cs typeface="Verdana" pitchFamily="34" charset="0"/>
                        </a:rPr>
                        <a:t>Dec. 31, 2019</a:t>
                      </a:r>
                    </a:p>
                  </a:txBody>
                  <a:tcPr/>
                </a:tc>
                <a:tc>
                  <a:txBody>
                    <a:bodyPr/>
                    <a:lstStyle/>
                    <a:p>
                      <a:pPr algn="ctr"/>
                      <a:r>
                        <a:rPr lang="en-US" sz="1600" dirty="0">
                          <a:latin typeface="Verdana" pitchFamily="34" charset="0"/>
                          <a:ea typeface="Verdana" pitchFamily="34" charset="0"/>
                          <a:cs typeface="Verdana" pitchFamily="34" charset="0"/>
                        </a:rPr>
                        <a:t>6</a:t>
                      </a:r>
                    </a:p>
                  </a:txBody>
                  <a:tcPr/>
                </a:tc>
                <a:tc>
                  <a:txBody>
                    <a:bodyPr/>
                    <a:lstStyle/>
                    <a:p>
                      <a:pPr algn="r"/>
                      <a:r>
                        <a:rPr lang="en-US" sz="1600" dirty="0">
                          <a:latin typeface="Verdana" pitchFamily="34" charset="0"/>
                          <a:ea typeface="Verdana" pitchFamily="34" charset="0"/>
                          <a:cs typeface="Verdana" pitchFamily="34" charset="0"/>
                        </a:rPr>
                        <a:t>$  6</a:t>
                      </a:r>
                    </a:p>
                  </a:txBody>
                  <a:tcPr/>
                </a:tc>
                <a:tc>
                  <a:txBody>
                    <a:bodyPr/>
                    <a:lstStyle/>
                    <a:p>
                      <a:pPr algn="r"/>
                      <a:endParaRPr lang="en-US" sz="1600"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12</a:t>
                      </a:r>
                    </a:p>
                  </a:txBody>
                  <a:tcPr/>
                </a:tc>
                <a:extLst>
                  <a:ext uri="{0D108BD9-81ED-4DB2-BD59-A6C34878D82A}">
                    <a16:rowId xmlns:a16="http://schemas.microsoft.com/office/drawing/2014/main" val="10002"/>
                  </a:ext>
                </a:extLst>
              </a:tr>
              <a:tr h="434715">
                <a:tc>
                  <a:txBody>
                    <a:bodyPr/>
                    <a:lstStyle/>
                    <a:p>
                      <a:r>
                        <a:rPr lang="en-US" sz="1600" dirty="0">
                          <a:latin typeface="Verdana" pitchFamily="34" charset="0"/>
                          <a:ea typeface="Verdana" pitchFamily="34" charset="0"/>
                          <a:cs typeface="Verdana" pitchFamily="34" charset="0"/>
                        </a:rPr>
                        <a:t>Dec. 31, 2020</a:t>
                      </a:r>
                    </a:p>
                  </a:txBody>
                  <a:tcPr/>
                </a:tc>
                <a:tc>
                  <a:txBody>
                    <a:bodyPr/>
                    <a:lstStyle/>
                    <a:p>
                      <a:pPr algn="ctr"/>
                      <a:r>
                        <a:rPr lang="en-US" sz="1600" u="sng" dirty="0">
                          <a:latin typeface="Verdana" pitchFamily="34" charset="0"/>
                          <a:ea typeface="Verdana" pitchFamily="34" charset="0"/>
                          <a:cs typeface="Verdana" pitchFamily="34" charset="0"/>
                        </a:rPr>
                        <a:t>10</a:t>
                      </a:r>
                    </a:p>
                  </a:txBody>
                  <a:tcPr/>
                </a:tc>
                <a:tc>
                  <a:txBody>
                    <a:bodyPr/>
                    <a:lstStyle/>
                    <a:p>
                      <a:pPr algn="r"/>
                      <a:r>
                        <a:rPr lang="en-US" sz="1600" u="sng" dirty="0">
                          <a:latin typeface="Verdana" pitchFamily="34" charset="0"/>
                          <a:ea typeface="Verdana" pitchFamily="34" charset="0"/>
                          <a:cs typeface="Verdana" pitchFamily="34" charset="0"/>
                        </a:rPr>
                        <a:t>10</a:t>
                      </a:r>
                    </a:p>
                  </a:txBody>
                  <a:tcPr/>
                </a:tc>
                <a:tc>
                  <a:txBody>
                    <a:bodyPr/>
                    <a:lstStyle/>
                    <a:p>
                      <a:pPr algn="r"/>
                      <a:r>
                        <a:rPr lang="en-US" sz="1600" u="sng" dirty="0">
                          <a:latin typeface="Verdana" pitchFamily="34" charset="0"/>
                          <a:ea typeface="Verdana" pitchFamily="34" charset="0"/>
                          <a:cs typeface="Verdana" pitchFamily="34" charset="0"/>
                        </a:rPr>
                        <a:t>$10</a:t>
                      </a:r>
                    </a:p>
                  </a:txBody>
                  <a:tcPr/>
                </a:tc>
                <a:tc>
                  <a:txBody>
                    <a:bodyPr/>
                    <a:lstStyle/>
                    <a:p>
                      <a:pPr algn="r"/>
                      <a:r>
                        <a:rPr lang="en-US" sz="1600" u="sng" dirty="0">
                          <a:latin typeface="Verdana" pitchFamily="34" charset="0"/>
                          <a:ea typeface="Verdana" pitchFamily="34" charset="0"/>
                          <a:cs typeface="Verdana" pitchFamily="34" charset="0"/>
                        </a:rPr>
                        <a:t>30</a:t>
                      </a:r>
                    </a:p>
                  </a:txBody>
                  <a:tcPr/>
                </a:tc>
                <a:extLst>
                  <a:ext uri="{0D108BD9-81ED-4DB2-BD59-A6C34878D82A}">
                    <a16:rowId xmlns:a16="http://schemas.microsoft.com/office/drawing/2014/main" val="10003"/>
                  </a:ext>
                </a:extLst>
              </a:tr>
              <a:tr h="377169">
                <a:tc>
                  <a:txBody>
                    <a:bodyPr/>
                    <a:lstStyle/>
                    <a:p>
                      <a:endParaRPr lang="en-US" sz="1600">
                        <a:latin typeface="Verdana" pitchFamily="34" charset="0"/>
                        <a:ea typeface="Verdana" pitchFamily="34" charset="0"/>
                        <a:cs typeface="Verdana" pitchFamily="34" charset="0"/>
                      </a:endParaRPr>
                    </a:p>
                  </a:txBody>
                  <a:tcPr/>
                </a:tc>
                <a:tc>
                  <a:txBody>
                    <a:bodyPr/>
                    <a:lstStyle/>
                    <a:p>
                      <a:pPr algn="ctr"/>
                      <a:r>
                        <a:rPr lang="en-US" sz="1600" dirty="0">
                          <a:latin typeface="Verdana" pitchFamily="34" charset="0"/>
                          <a:ea typeface="Verdana" pitchFamily="34" charset="0"/>
                          <a:cs typeface="Verdana" pitchFamily="34" charset="0"/>
                        </a:rPr>
                        <a:t>$23</a:t>
                      </a:r>
                      <a:endParaRPr lang="en-US" sz="1600" b="1" dirty="0">
                        <a:latin typeface="Verdana" pitchFamily="34" charset="0"/>
                        <a:ea typeface="Verdana" pitchFamily="34" charset="0"/>
                        <a:cs typeface="Verdana" pitchFamily="34" charset="0"/>
                      </a:endParaRPr>
                    </a:p>
                  </a:txBody>
                  <a:tcPr/>
                </a:tc>
                <a:tc>
                  <a:txBody>
                    <a:bodyPr/>
                    <a:lstStyle/>
                    <a:p>
                      <a:pPr algn="r"/>
                      <a:r>
                        <a:rPr lang="en-US" sz="1600" dirty="0">
                          <a:latin typeface="Verdana" pitchFamily="34" charset="0"/>
                          <a:ea typeface="Verdana" pitchFamily="34" charset="0"/>
                          <a:cs typeface="Verdana" pitchFamily="34" charset="0"/>
                        </a:rPr>
                        <a:t>$16</a:t>
                      </a:r>
                    </a:p>
                  </a:txBody>
                  <a:tcPr/>
                </a:tc>
                <a:tc>
                  <a:txBody>
                    <a:bodyPr/>
                    <a:lstStyle/>
                    <a:p>
                      <a:pPr algn="r"/>
                      <a:r>
                        <a:rPr lang="en-US" sz="1600" dirty="0">
                          <a:latin typeface="Verdana" pitchFamily="34" charset="0"/>
                          <a:ea typeface="Verdana" pitchFamily="34" charset="0"/>
                          <a:cs typeface="Verdana" pitchFamily="34" charset="0"/>
                        </a:rPr>
                        <a:t>$10</a:t>
                      </a:r>
                    </a:p>
                  </a:txBody>
                  <a:tcPr/>
                </a:tc>
                <a:tc>
                  <a:txBody>
                    <a:bodyPr/>
                    <a:lstStyle/>
                    <a:p>
                      <a:pPr algn="r"/>
                      <a:r>
                        <a:rPr lang="en-US" sz="1600" dirty="0">
                          <a:latin typeface="Verdana" pitchFamily="34" charset="0"/>
                          <a:ea typeface="Verdana" pitchFamily="34" charset="0"/>
                          <a:cs typeface="Verdana" pitchFamily="34" charset="0"/>
                        </a:rPr>
                        <a:t>= $49</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133481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54636" y="361188"/>
            <a:ext cx="8589363" cy="1106424"/>
          </a:xfrm>
        </p:spPr>
        <p:txBody>
          <a:bodyPr>
            <a:noAutofit/>
          </a:bodyPr>
          <a:lstStyle/>
          <a:p>
            <a:r>
              <a:rPr lang="en-US" altLang="en-US" dirty="0"/>
              <a:t>Concept Check: IFRS Compensation Expense (1 of 3)</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2" name="Content Placeholder 1"/>
          <p:cNvSpPr>
            <a:spLocks noGrp="1"/>
          </p:cNvSpPr>
          <p:nvPr>
            <p:ph sz="quarter" idx="10"/>
          </p:nvPr>
        </p:nvSpPr>
        <p:spPr>
          <a:xfrm>
            <a:off x="689548" y="1648918"/>
            <a:ext cx="8244590" cy="2053652"/>
          </a:xfrm>
        </p:spPr>
        <p:txBody>
          <a:bodyPr/>
          <a:lstStyle/>
          <a:p>
            <a:pPr marL="0" indent="0">
              <a:buNone/>
            </a:pPr>
            <a:r>
              <a:rPr lang="en-US" sz="2200" dirty="0"/>
              <a:t>At January 1, 2018, Naylor-Shaun Company had issued 40,000 executive stock options permitting executives to buy 40,000 shares of stock for $30. The vesting schedule is 20% the first year, 30% the second year, and 50% the third year (graded-vesting). The fair value of the options is estimated as follows:</a:t>
            </a:r>
            <a:endParaRPr lang="en-US" sz="2200" b="1" dirty="0"/>
          </a:p>
        </p:txBody>
      </p:sp>
      <p:graphicFrame>
        <p:nvGraphicFramePr>
          <p:cNvPr id="12" name="Table 11"/>
          <p:cNvGraphicFramePr>
            <a:graphicFrameLocks noGrp="1"/>
          </p:cNvGraphicFramePr>
          <p:nvPr>
            <p:extLst>
              <p:ext uri="{D42A27DB-BD31-4B8C-83A1-F6EECF244321}">
                <p14:modId xmlns:p14="http://schemas.microsoft.com/office/powerpoint/2010/main" val="440469711"/>
              </p:ext>
            </p:extLst>
          </p:nvPr>
        </p:nvGraphicFramePr>
        <p:xfrm>
          <a:off x="1299144" y="4107307"/>
          <a:ext cx="7065367" cy="1774143"/>
        </p:xfrm>
        <a:graphic>
          <a:graphicData uri="http://schemas.openxmlformats.org/drawingml/2006/table">
            <a:tbl>
              <a:tblPr firstRow="1" bandRow="1">
                <a:tableStyleId>{5940675A-B579-460E-94D1-54222C63F5DA}</a:tableStyleId>
              </a:tblPr>
              <a:tblGrid>
                <a:gridCol w="2838141">
                  <a:extLst>
                    <a:ext uri="{9D8B030D-6E8A-4147-A177-3AD203B41FA5}">
                      <a16:colId xmlns:a16="http://schemas.microsoft.com/office/drawing/2014/main" val="20000"/>
                    </a:ext>
                  </a:extLst>
                </a:gridCol>
                <a:gridCol w="2096580">
                  <a:extLst>
                    <a:ext uri="{9D8B030D-6E8A-4147-A177-3AD203B41FA5}">
                      <a16:colId xmlns:a16="http://schemas.microsoft.com/office/drawing/2014/main" val="20001"/>
                    </a:ext>
                  </a:extLst>
                </a:gridCol>
                <a:gridCol w="2130646">
                  <a:extLst>
                    <a:ext uri="{9D8B030D-6E8A-4147-A177-3AD203B41FA5}">
                      <a16:colId xmlns:a16="http://schemas.microsoft.com/office/drawing/2014/main" val="20002"/>
                    </a:ext>
                  </a:extLst>
                </a:gridCol>
              </a:tblGrid>
              <a:tr h="389077">
                <a:tc>
                  <a:txBody>
                    <a:bodyPr/>
                    <a:lstStyle/>
                    <a:p>
                      <a:pPr algn="ctr"/>
                      <a:r>
                        <a:rPr lang="en-US" sz="1600" b="1" dirty="0">
                          <a:latin typeface="Verdana" pitchFamily="34" charset="0"/>
                          <a:ea typeface="Verdana" pitchFamily="34" charset="0"/>
                          <a:cs typeface="Verdana" pitchFamily="34" charset="0"/>
                        </a:rPr>
                        <a:t>Vesting Date</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Amount Vesting</a:t>
                      </a:r>
                      <a:endParaRPr lang="en-US" sz="1600" dirty="0">
                        <a:latin typeface="Verdana" pitchFamily="34" charset="0"/>
                        <a:ea typeface="Verdana" pitchFamily="34" charset="0"/>
                        <a:cs typeface="Verdana" pitchFamily="34" charset="0"/>
                      </a:endParaRPr>
                    </a:p>
                  </a:txBody>
                  <a:tcPr/>
                </a:tc>
                <a:tc>
                  <a:txBody>
                    <a:bodyPr/>
                    <a:lstStyle/>
                    <a:p>
                      <a:pPr algn="ctr"/>
                      <a:r>
                        <a:rPr lang="en-US" sz="1600" b="1" dirty="0">
                          <a:latin typeface="Verdana" pitchFamily="34" charset="0"/>
                          <a:ea typeface="Verdana" pitchFamily="34" charset="0"/>
                          <a:cs typeface="Verdana" pitchFamily="34" charset="0"/>
                        </a:rPr>
                        <a:t>Fair Value per Option</a:t>
                      </a:r>
                      <a:endParaRPr lang="en-US"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61286">
                <a:tc>
                  <a:txBody>
                    <a:bodyPr/>
                    <a:lstStyle/>
                    <a:p>
                      <a:r>
                        <a:rPr lang="en-US" sz="1600" dirty="0">
                          <a:latin typeface="Verdana" pitchFamily="34" charset="0"/>
                          <a:ea typeface="Verdana" pitchFamily="34" charset="0"/>
                          <a:cs typeface="Verdana" pitchFamily="34" charset="0"/>
                        </a:rPr>
                        <a:t>Dec. 31, 2018</a:t>
                      </a:r>
                    </a:p>
                  </a:txBody>
                  <a:tcPr/>
                </a:tc>
                <a:tc>
                  <a:txBody>
                    <a:bodyPr/>
                    <a:lstStyle/>
                    <a:p>
                      <a:pPr algn="ctr"/>
                      <a:r>
                        <a:rPr lang="en-US" sz="1600" dirty="0">
                          <a:latin typeface="Verdana" pitchFamily="34" charset="0"/>
                          <a:ea typeface="Verdana" pitchFamily="34" charset="0"/>
                          <a:cs typeface="Verdana" pitchFamily="34" charset="0"/>
                        </a:rPr>
                        <a:t>20%</a:t>
                      </a:r>
                    </a:p>
                  </a:txBody>
                  <a:tcPr/>
                </a:tc>
                <a:tc>
                  <a:txBody>
                    <a:bodyPr/>
                    <a:lstStyle/>
                    <a:p>
                      <a:pPr algn="r"/>
                      <a:r>
                        <a:rPr lang="en-US" sz="1600" dirty="0">
                          <a:latin typeface="Verdana" pitchFamily="34" charset="0"/>
                          <a:ea typeface="Verdana" pitchFamily="34" charset="0"/>
                          <a:cs typeface="Verdana" pitchFamily="34" charset="0"/>
                        </a:rPr>
                        <a:t>$  7</a:t>
                      </a:r>
                    </a:p>
                  </a:txBody>
                  <a:tcPr/>
                </a:tc>
                <a:extLst>
                  <a:ext uri="{0D108BD9-81ED-4DB2-BD59-A6C34878D82A}">
                    <a16:rowId xmlns:a16="http://schemas.microsoft.com/office/drawing/2014/main" val="10001"/>
                  </a:ext>
                </a:extLst>
              </a:tr>
              <a:tr h="430764">
                <a:tc>
                  <a:txBody>
                    <a:bodyPr/>
                    <a:lstStyle/>
                    <a:p>
                      <a:r>
                        <a:rPr lang="en-US" sz="1600" dirty="0">
                          <a:latin typeface="Verdana" pitchFamily="34" charset="0"/>
                          <a:ea typeface="Verdana" pitchFamily="34" charset="0"/>
                          <a:cs typeface="Verdana" pitchFamily="34" charset="0"/>
                        </a:rPr>
                        <a:t>Dec. 31, 2019</a:t>
                      </a:r>
                    </a:p>
                  </a:txBody>
                  <a:tcPr/>
                </a:tc>
                <a:tc>
                  <a:txBody>
                    <a:bodyPr/>
                    <a:lstStyle/>
                    <a:p>
                      <a:pPr algn="ctr"/>
                      <a:r>
                        <a:rPr lang="en-US" sz="1600" dirty="0">
                          <a:latin typeface="Verdana" pitchFamily="34" charset="0"/>
                          <a:ea typeface="Verdana" pitchFamily="34" charset="0"/>
                          <a:cs typeface="Verdana" pitchFamily="34" charset="0"/>
                        </a:rPr>
                        <a:t>30%</a:t>
                      </a:r>
                    </a:p>
                  </a:txBody>
                  <a:tcPr/>
                </a:tc>
                <a:tc>
                  <a:txBody>
                    <a:bodyPr/>
                    <a:lstStyle/>
                    <a:p>
                      <a:pPr algn="r"/>
                      <a:r>
                        <a:rPr lang="en-US" sz="1600" dirty="0">
                          <a:latin typeface="Verdana" pitchFamily="34" charset="0"/>
                          <a:ea typeface="Verdana" pitchFamily="34" charset="0"/>
                          <a:cs typeface="Verdana" pitchFamily="34" charset="0"/>
                        </a:rPr>
                        <a:t>$  8</a:t>
                      </a:r>
                    </a:p>
                  </a:txBody>
                  <a:tcPr/>
                </a:tc>
                <a:extLst>
                  <a:ext uri="{0D108BD9-81ED-4DB2-BD59-A6C34878D82A}">
                    <a16:rowId xmlns:a16="http://schemas.microsoft.com/office/drawing/2014/main" val="10002"/>
                  </a:ext>
                </a:extLst>
              </a:tr>
              <a:tr h="402973">
                <a:tc>
                  <a:txBody>
                    <a:bodyPr/>
                    <a:lstStyle/>
                    <a:p>
                      <a:r>
                        <a:rPr lang="en-US" sz="1600" dirty="0">
                          <a:latin typeface="Verdana" pitchFamily="34" charset="0"/>
                          <a:ea typeface="Verdana" pitchFamily="34" charset="0"/>
                          <a:cs typeface="Verdana" pitchFamily="34" charset="0"/>
                        </a:rPr>
                        <a:t>Dec. 31, 2020</a:t>
                      </a:r>
                    </a:p>
                  </a:txBody>
                  <a:tcPr/>
                </a:tc>
                <a:tc>
                  <a:txBody>
                    <a:bodyPr/>
                    <a:lstStyle/>
                    <a:p>
                      <a:pPr algn="ctr"/>
                      <a:r>
                        <a:rPr lang="en-US" sz="1600" dirty="0">
                          <a:latin typeface="Verdana" pitchFamily="34" charset="0"/>
                          <a:ea typeface="Verdana" pitchFamily="34" charset="0"/>
                          <a:cs typeface="Verdana" pitchFamily="34" charset="0"/>
                        </a:rPr>
                        <a:t>50%</a:t>
                      </a:r>
                    </a:p>
                  </a:txBody>
                  <a:tcPr/>
                </a:tc>
                <a:tc>
                  <a:txBody>
                    <a:bodyPr/>
                    <a:lstStyle/>
                    <a:p>
                      <a:pPr algn="r"/>
                      <a:r>
                        <a:rPr lang="en-US" sz="1600" dirty="0">
                          <a:latin typeface="Verdana" pitchFamily="34" charset="0"/>
                          <a:ea typeface="Verdana" pitchFamily="34" charset="0"/>
                          <a:cs typeface="Verdana" pitchFamily="34" charset="0"/>
                        </a:rPr>
                        <a:t>$12</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324973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altLang="en-US" dirty="0"/>
              <a:t>Concept Check: IFRS Compensation Expense (2 of 3)</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spcBef>
                <a:spcPts val="1200"/>
              </a:spcBef>
              <a:spcAft>
                <a:spcPts val="1200"/>
              </a:spcAft>
              <a:buNone/>
            </a:pPr>
            <a:r>
              <a:rPr lang="en-US" dirty="0"/>
              <a:t>Assuming Naylor-Shaun prepares its financial statements in accordance with International Financial Reporting Standards, what is the compensation expense related to the options to be recorded in 2019? </a:t>
            </a:r>
          </a:p>
          <a:p>
            <a:pPr marL="457200" indent="-457200">
              <a:buFont typeface="+mj-lt"/>
              <a:buAutoNum type="alphaLcPeriod"/>
            </a:pPr>
            <a:r>
              <a:rPr lang="en-US" dirty="0"/>
              <a:t>$  48,000</a:t>
            </a:r>
          </a:p>
          <a:p>
            <a:pPr marL="457200" indent="-457200">
              <a:buFont typeface="+mj-lt"/>
              <a:buAutoNum type="alphaLcPeriod"/>
            </a:pPr>
            <a:r>
              <a:rPr lang="en-US" dirty="0"/>
              <a:t>$  96,000</a:t>
            </a:r>
          </a:p>
          <a:p>
            <a:pPr marL="457200" indent="-457200">
              <a:buFont typeface="+mj-lt"/>
              <a:buAutoNum type="alphaLcPeriod"/>
            </a:pPr>
            <a:r>
              <a:rPr lang="en-US" b="1" dirty="0"/>
              <a:t>$128,000</a:t>
            </a:r>
          </a:p>
          <a:p>
            <a:pPr marL="457200" indent="-457200">
              <a:buFont typeface="+mj-lt"/>
              <a:buAutoNum type="alphaLcPeriod"/>
            </a:pPr>
            <a:r>
              <a:rPr lang="en-US" dirty="0"/>
              <a:t>$130,667</a:t>
            </a:r>
          </a:p>
        </p:txBody>
      </p:sp>
    </p:spTree>
    <p:extLst>
      <p:ext uri="{BB962C8B-B14F-4D97-AF65-F5344CB8AC3E}">
        <p14:creationId xmlns:p14="http://schemas.microsoft.com/office/powerpoint/2010/main" val="10284638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9607" y="457200"/>
            <a:ext cx="8484432" cy="914400"/>
          </a:xfrm>
        </p:spPr>
        <p:txBody>
          <a:bodyPr>
            <a:noAutofit/>
          </a:bodyPr>
          <a:lstStyle/>
          <a:p>
            <a:r>
              <a:rPr lang="en-US" altLang="en-US" dirty="0"/>
              <a:t>Concept Check: IFRS Compensation Expense (3 of 3)</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sp>
        <p:nvSpPr>
          <p:cNvPr id="4" name="Content Placeholder 3"/>
          <p:cNvSpPr>
            <a:spLocks noGrp="1"/>
          </p:cNvSpPr>
          <p:nvPr>
            <p:ph sz="quarter" idx="10"/>
          </p:nvPr>
        </p:nvSpPr>
        <p:spPr>
          <a:xfrm>
            <a:off x="914400" y="1676400"/>
            <a:ext cx="7315200" cy="781987"/>
          </a:xfrm>
        </p:spPr>
        <p:txBody>
          <a:bodyPr/>
          <a:lstStyle/>
          <a:p>
            <a:pPr marL="0" indent="0">
              <a:buNone/>
            </a:pPr>
            <a:r>
              <a:rPr lang="en-US" dirty="0"/>
              <a:t>The correct answer is </a:t>
            </a:r>
            <a:r>
              <a:rPr lang="en-US" i="1" dirty="0"/>
              <a:t>c</a:t>
            </a:r>
            <a:r>
              <a:rPr lang="en-US" dirty="0"/>
              <a:t>:</a:t>
            </a:r>
          </a:p>
        </p:txBody>
      </p:sp>
      <p:graphicFrame>
        <p:nvGraphicFramePr>
          <p:cNvPr id="12" name="Table 11"/>
          <p:cNvGraphicFramePr>
            <a:graphicFrameLocks noGrp="1"/>
          </p:cNvGraphicFramePr>
          <p:nvPr>
            <p:extLst>
              <p:ext uri="{D42A27DB-BD31-4B8C-83A1-F6EECF244321}">
                <p14:modId xmlns:p14="http://schemas.microsoft.com/office/powerpoint/2010/main" val="705084691"/>
              </p:ext>
            </p:extLst>
          </p:nvPr>
        </p:nvGraphicFramePr>
        <p:xfrm>
          <a:off x="1134249" y="2671698"/>
          <a:ext cx="7245250" cy="1705430"/>
        </p:xfrm>
        <a:graphic>
          <a:graphicData uri="http://schemas.openxmlformats.org/drawingml/2006/table">
            <a:tbl>
              <a:tblPr firstRow="1" bandRow="1">
                <a:tableStyleId>{5940675A-B579-460E-94D1-54222C63F5DA}</a:tableStyleId>
              </a:tblPr>
              <a:tblGrid>
                <a:gridCol w="1657536">
                  <a:extLst>
                    <a:ext uri="{9D8B030D-6E8A-4147-A177-3AD203B41FA5}">
                      <a16:colId xmlns:a16="http://schemas.microsoft.com/office/drawing/2014/main" val="20000"/>
                    </a:ext>
                  </a:extLst>
                </a:gridCol>
                <a:gridCol w="819140">
                  <a:extLst>
                    <a:ext uri="{9D8B030D-6E8A-4147-A177-3AD203B41FA5}">
                      <a16:colId xmlns:a16="http://schemas.microsoft.com/office/drawing/2014/main" val="20001"/>
                    </a:ext>
                  </a:extLst>
                </a:gridCol>
                <a:gridCol w="819140">
                  <a:extLst>
                    <a:ext uri="{9D8B030D-6E8A-4147-A177-3AD203B41FA5}">
                      <a16:colId xmlns:a16="http://schemas.microsoft.com/office/drawing/2014/main" val="20002"/>
                    </a:ext>
                  </a:extLst>
                </a:gridCol>
                <a:gridCol w="819140">
                  <a:extLst>
                    <a:ext uri="{9D8B030D-6E8A-4147-A177-3AD203B41FA5}">
                      <a16:colId xmlns:a16="http://schemas.microsoft.com/office/drawing/2014/main" val="20003"/>
                    </a:ext>
                  </a:extLst>
                </a:gridCol>
                <a:gridCol w="3130294">
                  <a:extLst>
                    <a:ext uri="{9D8B030D-6E8A-4147-A177-3AD203B41FA5}">
                      <a16:colId xmlns:a16="http://schemas.microsoft.com/office/drawing/2014/main" val="20004"/>
                    </a:ext>
                  </a:extLst>
                </a:gridCol>
              </a:tblGrid>
              <a:tr h="364310">
                <a:tc>
                  <a:txBody>
                    <a:bodyPr/>
                    <a:lstStyle/>
                    <a:p>
                      <a:pPr algn="ct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600" b="1" u="none" dirty="0">
                          <a:solidFill>
                            <a:schemeClr val="tx1"/>
                          </a:solidFill>
                          <a:latin typeface="Verdana" pitchFamily="34" charset="0"/>
                          <a:ea typeface="Verdana" pitchFamily="34" charset="0"/>
                          <a:cs typeface="Verdana" pitchFamily="34" charset="0"/>
                        </a:rPr>
                        <a:t>2018</a:t>
                      </a: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600" b="1" u="none" dirty="0">
                          <a:solidFill>
                            <a:schemeClr val="tx1"/>
                          </a:solidFill>
                          <a:latin typeface="Verdana" pitchFamily="34" charset="0"/>
                          <a:ea typeface="Verdana" pitchFamily="34" charset="0"/>
                          <a:cs typeface="Verdana" pitchFamily="34" charset="0"/>
                        </a:rPr>
                        <a:t>2019</a:t>
                      </a: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600" b="1" u="none" dirty="0">
                          <a:solidFill>
                            <a:schemeClr val="tx1"/>
                          </a:solidFill>
                          <a:latin typeface="Verdana" pitchFamily="34" charset="0"/>
                          <a:ea typeface="Verdana" pitchFamily="34" charset="0"/>
                          <a:cs typeface="Verdana" pitchFamily="34" charset="0"/>
                        </a:rPr>
                        <a:t>2020</a:t>
                      </a: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600" b="1" u="none" dirty="0">
                          <a:solidFill>
                            <a:schemeClr val="tx1"/>
                          </a:solidFill>
                          <a:latin typeface="Verdana" pitchFamily="34" charset="0"/>
                          <a:ea typeface="Verdana" pitchFamily="34" charset="0"/>
                          <a:cs typeface="Verdana" pitchFamily="34" charset="0"/>
                        </a:rPr>
                        <a:t>Total</a:t>
                      </a:r>
                      <a:endParaRPr lang="en-US" sz="1600" u="none"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295255">
                <a:tc>
                  <a:txBody>
                    <a:bodyPr/>
                    <a:lstStyle/>
                    <a:p>
                      <a:r>
                        <a:rPr lang="en-US" sz="1600" u="none" dirty="0">
                          <a:solidFill>
                            <a:schemeClr val="tx1"/>
                          </a:solidFill>
                          <a:latin typeface="Verdana" pitchFamily="34" charset="0"/>
                          <a:ea typeface="Verdana" pitchFamily="34" charset="0"/>
                          <a:cs typeface="Verdana" pitchFamily="34" charset="0"/>
                        </a:rPr>
                        <a:t>Dec. 31, 2018</a:t>
                      </a:r>
                    </a:p>
                  </a:txBody>
                  <a:tcPr anchor="ctr"/>
                </a:tc>
                <a:tc>
                  <a:txBody>
                    <a:bodyPr/>
                    <a:lstStyle/>
                    <a:p>
                      <a:pPr algn="ctr"/>
                      <a:r>
                        <a:rPr lang="en-US" sz="1600" u="none" dirty="0">
                          <a:solidFill>
                            <a:schemeClr val="tx1"/>
                          </a:solidFill>
                          <a:latin typeface="Verdana" pitchFamily="34" charset="0"/>
                          <a:ea typeface="Verdana" pitchFamily="34" charset="0"/>
                          <a:cs typeface="Verdana" pitchFamily="34" charset="0"/>
                        </a:rPr>
                        <a:t>$ 56</a:t>
                      </a:r>
                    </a:p>
                  </a:txBody>
                  <a:tcPr anchor="ctr"/>
                </a:tc>
                <a:tc>
                  <a:txBody>
                    <a:bodyPr/>
                    <a:lstStyle/>
                    <a:p>
                      <a:pPr algn="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600" u="none" dirty="0">
                          <a:solidFill>
                            <a:schemeClr val="tx1"/>
                          </a:solidFill>
                          <a:latin typeface="Verdana" pitchFamily="34" charset="0"/>
                          <a:ea typeface="Verdana" pitchFamily="34" charset="0"/>
                          <a:cs typeface="Verdana" pitchFamily="34" charset="0"/>
                        </a:rPr>
                        <a:t>$  56  (40,000 × 20% × $7)</a:t>
                      </a:r>
                    </a:p>
                  </a:txBody>
                  <a:tcPr anchor="ctr"/>
                </a:tc>
                <a:extLst>
                  <a:ext uri="{0D108BD9-81ED-4DB2-BD59-A6C34878D82A}">
                    <a16:rowId xmlns:a16="http://schemas.microsoft.com/office/drawing/2014/main" val="10001"/>
                  </a:ext>
                </a:extLst>
              </a:tr>
              <a:tr h="277654">
                <a:tc>
                  <a:txBody>
                    <a:bodyPr/>
                    <a:lstStyle/>
                    <a:p>
                      <a:r>
                        <a:rPr lang="en-US" sz="1600" u="none" dirty="0">
                          <a:solidFill>
                            <a:schemeClr val="tx1"/>
                          </a:solidFill>
                          <a:latin typeface="Verdana" pitchFamily="34" charset="0"/>
                          <a:ea typeface="Verdana" pitchFamily="34" charset="0"/>
                          <a:cs typeface="Verdana" pitchFamily="34" charset="0"/>
                        </a:rPr>
                        <a:t>Dec. 31, 2019</a:t>
                      </a:r>
                    </a:p>
                  </a:txBody>
                  <a:tcPr anchor="ctr"/>
                </a:tc>
                <a:tc>
                  <a:txBody>
                    <a:bodyPr/>
                    <a:lstStyle/>
                    <a:p>
                      <a:pPr algn="ctr"/>
                      <a:r>
                        <a:rPr lang="en-US" sz="1600" u="none" dirty="0">
                          <a:solidFill>
                            <a:schemeClr val="tx1"/>
                          </a:solidFill>
                          <a:latin typeface="Verdana" pitchFamily="34" charset="0"/>
                          <a:ea typeface="Verdana" pitchFamily="34" charset="0"/>
                          <a:cs typeface="Verdana" pitchFamily="34" charset="0"/>
                        </a:rPr>
                        <a:t>48</a:t>
                      </a:r>
                    </a:p>
                  </a:txBody>
                  <a:tcPr anchor="ctr"/>
                </a:tc>
                <a:tc>
                  <a:txBody>
                    <a:bodyPr/>
                    <a:lstStyle/>
                    <a:p>
                      <a:pPr algn="r"/>
                      <a:r>
                        <a:rPr lang="en-US" sz="1600" b="1" u="none" dirty="0">
                          <a:solidFill>
                            <a:schemeClr val="tx1"/>
                          </a:solidFill>
                          <a:latin typeface="Verdana" pitchFamily="34" charset="0"/>
                          <a:ea typeface="Verdana" pitchFamily="34" charset="0"/>
                          <a:cs typeface="Verdana" pitchFamily="34" charset="0"/>
                        </a:rPr>
                        <a:t>$  48</a:t>
                      </a: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600" u="none" dirty="0">
                          <a:solidFill>
                            <a:schemeClr val="tx1"/>
                          </a:solidFill>
                          <a:latin typeface="Verdana" pitchFamily="34" charset="0"/>
                          <a:ea typeface="Verdana" pitchFamily="34" charset="0"/>
                          <a:cs typeface="Verdana" pitchFamily="34" charset="0"/>
                        </a:rPr>
                        <a:t>96  (40,000 × 30% × $8)</a:t>
                      </a:r>
                    </a:p>
                  </a:txBody>
                  <a:tcPr anchor="ctr"/>
                </a:tc>
                <a:extLst>
                  <a:ext uri="{0D108BD9-81ED-4DB2-BD59-A6C34878D82A}">
                    <a16:rowId xmlns:a16="http://schemas.microsoft.com/office/drawing/2014/main" val="10002"/>
                  </a:ext>
                </a:extLst>
              </a:tr>
              <a:tr h="260054">
                <a:tc>
                  <a:txBody>
                    <a:bodyPr/>
                    <a:lstStyle/>
                    <a:p>
                      <a:r>
                        <a:rPr lang="en-US" sz="1600" u="none" dirty="0">
                          <a:solidFill>
                            <a:schemeClr val="tx1"/>
                          </a:solidFill>
                          <a:latin typeface="Verdana" pitchFamily="34" charset="0"/>
                          <a:ea typeface="Verdana" pitchFamily="34" charset="0"/>
                          <a:cs typeface="Verdana" pitchFamily="34" charset="0"/>
                        </a:rPr>
                        <a:t>Dec. 31, 2020</a:t>
                      </a:r>
                    </a:p>
                  </a:txBody>
                  <a:tcPr anchor="ctr"/>
                </a:tc>
                <a:tc>
                  <a:txBody>
                    <a:bodyPr/>
                    <a:lstStyle/>
                    <a:p>
                      <a:pPr algn="ctr"/>
                      <a:r>
                        <a:rPr lang="en-US" sz="1600" u="sng" dirty="0">
                          <a:solidFill>
                            <a:schemeClr val="tx1"/>
                          </a:solidFill>
                          <a:latin typeface="Verdana" pitchFamily="34" charset="0"/>
                          <a:ea typeface="Verdana" pitchFamily="34" charset="0"/>
                          <a:cs typeface="Verdana" pitchFamily="34" charset="0"/>
                        </a:rPr>
                        <a:t>80</a:t>
                      </a:r>
                    </a:p>
                  </a:txBody>
                  <a:tcPr anchor="ctr"/>
                </a:tc>
                <a:tc>
                  <a:txBody>
                    <a:bodyPr/>
                    <a:lstStyle/>
                    <a:p>
                      <a:pPr algn="r"/>
                      <a:r>
                        <a:rPr lang="en-US" sz="1600" b="1" u="sng" dirty="0">
                          <a:solidFill>
                            <a:schemeClr val="tx1"/>
                          </a:solidFill>
                          <a:latin typeface="Verdana" pitchFamily="34" charset="0"/>
                          <a:ea typeface="Verdana" pitchFamily="34" charset="0"/>
                          <a:cs typeface="Verdana" pitchFamily="34" charset="0"/>
                        </a:rPr>
                        <a:t>80</a:t>
                      </a:r>
                      <a:endParaRPr lang="en-US" sz="1600" u="sng"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$80</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240 </a:t>
                      </a:r>
                      <a:r>
                        <a:rPr lang="en-US" sz="1600" u="none" dirty="0">
                          <a:solidFill>
                            <a:schemeClr val="tx1"/>
                          </a:solidFill>
                          <a:latin typeface="Verdana" pitchFamily="34" charset="0"/>
                          <a:ea typeface="Verdana" pitchFamily="34" charset="0"/>
                          <a:cs typeface="Verdana" pitchFamily="34" charset="0"/>
                        </a:rPr>
                        <a:t> (40,000 × 50% × $12)</a:t>
                      </a:r>
                    </a:p>
                  </a:txBody>
                  <a:tcPr anchor="ctr"/>
                </a:tc>
                <a:extLst>
                  <a:ext uri="{0D108BD9-81ED-4DB2-BD59-A6C34878D82A}">
                    <a16:rowId xmlns:a16="http://schemas.microsoft.com/office/drawing/2014/main" val="10003"/>
                  </a:ext>
                </a:extLst>
              </a:tr>
              <a:tr h="323736">
                <a:tc>
                  <a:txBody>
                    <a:bodyPr/>
                    <a:lstStyle/>
                    <a:p>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600" u="none" dirty="0">
                          <a:solidFill>
                            <a:schemeClr val="tx1"/>
                          </a:solidFill>
                          <a:latin typeface="Verdana" pitchFamily="34" charset="0"/>
                          <a:ea typeface="Verdana" pitchFamily="34" charset="0"/>
                          <a:cs typeface="Verdana" pitchFamily="34" charset="0"/>
                        </a:rPr>
                        <a:t>$184</a:t>
                      </a:r>
                    </a:p>
                  </a:txBody>
                  <a:tcPr anchor="ctr"/>
                </a:tc>
                <a:tc>
                  <a:txBody>
                    <a:bodyPr/>
                    <a:lstStyle/>
                    <a:p>
                      <a:pPr algn="r"/>
                      <a:r>
                        <a:rPr lang="en-US" sz="1600" b="1" u="none" dirty="0">
                          <a:solidFill>
                            <a:schemeClr val="tx1"/>
                          </a:solidFill>
                          <a:latin typeface="Verdana" pitchFamily="34" charset="0"/>
                          <a:ea typeface="Verdana" pitchFamily="34" charset="0"/>
                          <a:cs typeface="Verdana" pitchFamily="34" charset="0"/>
                        </a:rPr>
                        <a:t>$128</a:t>
                      </a:r>
                      <a:endParaRPr lang="en-US" sz="1600" u="none"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600" u="none" dirty="0">
                          <a:solidFill>
                            <a:schemeClr val="tx1"/>
                          </a:solidFill>
                          <a:latin typeface="Verdana" pitchFamily="34" charset="0"/>
                          <a:ea typeface="Verdana" pitchFamily="34" charset="0"/>
                          <a:cs typeface="Verdana" pitchFamily="34" charset="0"/>
                        </a:rPr>
                        <a:t>$80</a:t>
                      </a:r>
                    </a:p>
                  </a:txBody>
                  <a:tcPr anchor="ctr"/>
                </a:tc>
                <a:tc>
                  <a:txBody>
                    <a:bodyPr/>
                    <a:lstStyle/>
                    <a:p>
                      <a:pPr algn="r"/>
                      <a:r>
                        <a:rPr lang="en-US" sz="1600" u="none" dirty="0">
                          <a:solidFill>
                            <a:schemeClr val="tx1"/>
                          </a:solidFill>
                          <a:latin typeface="Verdana" pitchFamily="34" charset="0"/>
                          <a:ea typeface="Verdana" pitchFamily="34" charset="0"/>
                          <a:cs typeface="Verdana" pitchFamily="34" charset="0"/>
                        </a:rPr>
                        <a:t>= $392</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994765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9607" y="411480"/>
            <a:ext cx="8484432" cy="1005840"/>
          </a:xfrm>
        </p:spPr>
        <p:txBody>
          <a:bodyPr>
            <a:noAutofit/>
          </a:bodyPr>
          <a:lstStyle/>
          <a:p>
            <a:r>
              <a:rPr lang="en-IN" dirty="0"/>
              <a:t>Differences between IFRS and U.S. GAAP </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19-14</a:t>
            </a:r>
          </a:p>
        </p:txBody>
      </p:sp>
      <p:graphicFrame>
        <p:nvGraphicFramePr>
          <p:cNvPr id="7" name="Table 3"/>
          <p:cNvGraphicFramePr>
            <a:graphicFrameLocks noGrp="1"/>
          </p:cNvGraphicFramePr>
          <p:nvPr>
            <p:ph idx="4294967295"/>
            <p:extLst>
              <p:ext uri="{D42A27DB-BD31-4B8C-83A1-F6EECF244321}">
                <p14:modId xmlns:p14="http://schemas.microsoft.com/office/powerpoint/2010/main" val="2449120295"/>
              </p:ext>
            </p:extLst>
          </p:nvPr>
        </p:nvGraphicFramePr>
        <p:xfrm>
          <a:off x="854439" y="1748268"/>
          <a:ext cx="7854846" cy="4356201"/>
        </p:xfrm>
        <a:graphic>
          <a:graphicData uri="http://schemas.openxmlformats.org/drawingml/2006/table">
            <a:tbl>
              <a:tblPr firstRow="1" bandRow="1">
                <a:tableStyleId>{5940675A-B579-460E-94D1-54222C63F5DA}</a:tableStyleId>
              </a:tblPr>
              <a:tblGrid>
                <a:gridCol w="4239373">
                  <a:extLst>
                    <a:ext uri="{9D8B030D-6E8A-4147-A177-3AD203B41FA5}">
                      <a16:colId xmlns:a16="http://schemas.microsoft.com/office/drawing/2014/main" val="20000"/>
                    </a:ext>
                  </a:extLst>
                </a:gridCol>
                <a:gridCol w="3615473">
                  <a:extLst>
                    <a:ext uri="{9D8B030D-6E8A-4147-A177-3AD203B41FA5}">
                      <a16:colId xmlns:a16="http://schemas.microsoft.com/office/drawing/2014/main" val="20001"/>
                    </a:ext>
                  </a:extLst>
                </a:gridCol>
              </a:tblGrid>
              <a:tr h="0">
                <a:tc>
                  <a:txBody>
                    <a:bodyPr/>
                    <a:lstStyle/>
                    <a:p>
                      <a:pPr algn="ctr"/>
                      <a:r>
                        <a:rPr lang="en-US" sz="1400" b="1" dirty="0">
                          <a:latin typeface="Verdana" pitchFamily="34" charset="0"/>
                          <a:ea typeface="Verdana" pitchFamily="34" charset="0"/>
                          <a:cs typeface="Verdana" pitchFamily="34" charset="0"/>
                        </a:rPr>
                        <a:t>U.S. GAAP</a:t>
                      </a:r>
                      <a:endParaRPr lang="en-US" sz="14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IFRS</a:t>
                      </a:r>
                      <a:endParaRPr lang="en-US" sz="1400" b="1"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0">
                <a:tc>
                  <a:txBody>
                    <a:bodyPr/>
                    <a:lstStyle/>
                    <a:p>
                      <a:pPr algn="l"/>
                      <a:r>
                        <a:rPr lang="en-IN" sz="1400" b="1" kern="1200" baseline="0" dirty="0">
                          <a:latin typeface="Verdana" pitchFamily="34" charset="0"/>
                          <a:ea typeface="Verdana" pitchFamily="34" charset="0"/>
                          <a:cs typeface="Verdana" pitchFamily="34" charset="0"/>
                        </a:rPr>
                        <a:t>Recognition of Deferred Tax Asset for Stock Options</a:t>
                      </a:r>
                      <a:endParaRPr lang="en-US" sz="1400" b="1" dirty="0">
                        <a:solidFill>
                          <a:sysClr val="windowText" lastClr="000000"/>
                        </a:solidFill>
                        <a:latin typeface="Verdana" pitchFamily="34" charset="0"/>
                        <a:ea typeface="Verdana" pitchFamily="34" charset="0"/>
                        <a:cs typeface="Verdana" pitchFamily="34" charset="0"/>
                      </a:endParaRPr>
                    </a:p>
                  </a:txBody>
                  <a:tcPr anchor="ctr"/>
                </a:tc>
                <a:tc>
                  <a:txBody>
                    <a:bodyPr/>
                    <a:lstStyle/>
                    <a:p>
                      <a:pPr algn="l"/>
                      <a:endParaRPr lang="en-US" sz="1400" dirty="0">
                        <a:solidFill>
                          <a:sysClr val="windowText" lastClr="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63321">
                <a:tc>
                  <a:txBody>
                    <a:bodyPr/>
                    <a:lstStyle/>
                    <a:p>
                      <a:pPr algn="l"/>
                      <a:r>
                        <a:rPr lang="en-IN" sz="1400" kern="1200" baseline="0" dirty="0">
                          <a:latin typeface="Verdana" pitchFamily="34" charset="0"/>
                          <a:ea typeface="Verdana" pitchFamily="34" charset="0"/>
                          <a:cs typeface="Verdana" pitchFamily="34" charset="0"/>
                        </a:rPr>
                        <a:t>A deferred tax asset (DTA) is created for the cumulative amount of the fair value of the options the company has recorded for compensation expense. The DTA is the tax rate times the amount of compensation.</a:t>
                      </a:r>
                      <a:endParaRPr lang="en-IN" sz="1400" dirty="0">
                        <a:latin typeface="Verdana" pitchFamily="34" charset="0"/>
                        <a:ea typeface="Verdana" pitchFamily="34" charset="0"/>
                        <a:cs typeface="Verdana" pitchFamily="34" charset="0"/>
                      </a:endParaRPr>
                    </a:p>
                  </a:txBody>
                  <a:tcPr anchor="ctr"/>
                </a:tc>
                <a:tc>
                  <a:txBody>
                    <a:bodyPr/>
                    <a:lstStyle/>
                    <a:p>
                      <a:pPr algn="l"/>
                      <a:r>
                        <a:rPr lang="en-IN" sz="1400" kern="1200" baseline="0" dirty="0">
                          <a:latin typeface="Verdana" pitchFamily="34" charset="0"/>
                          <a:ea typeface="Verdana" pitchFamily="34" charset="0"/>
                          <a:cs typeface="Verdana" pitchFamily="34" charset="0"/>
                        </a:rPr>
                        <a:t>The deferred tax asset isn’t created until the award is “in the money;” that is, it has intrinsic value. When it is in the money, the addition to the DTA is the portion of the intrinsic value earned to date times the tax rate.</a:t>
                      </a:r>
                      <a:endParaRPr lang="en-IN"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63321">
                <a:tc>
                  <a:txBody>
                    <a:bodyPr/>
                    <a:lstStyle/>
                    <a:p>
                      <a:pPr algn="l"/>
                      <a:r>
                        <a:rPr lang="en-IN" sz="1400" b="1" kern="1200" baseline="0" dirty="0">
                          <a:latin typeface="Verdana" pitchFamily="34" charset="0"/>
                          <a:ea typeface="Verdana" pitchFamily="34" charset="0"/>
                          <a:cs typeface="Verdana" pitchFamily="34" charset="0"/>
                        </a:rPr>
                        <a:t>Plans with Graded Vesting</a:t>
                      </a:r>
                      <a:endParaRPr lang="en-IN" sz="1400" b="1" dirty="0">
                        <a:latin typeface="Verdana" pitchFamily="34" charset="0"/>
                        <a:ea typeface="Verdana" pitchFamily="34" charset="0"/>
                        <a:cs typeface="Verdana" pitchFamily="34" charset="0"/>
                      </a:endParaRPr>
                    </a:p>
                  </a:txBody>
                  <a:tcPr anchor="ctr"/>
                </a:tc>
                <a:tc>
                  <a:txBody>
                    <a:bodyPr/>
                    <a:lstStyle/>
                    <a:p>
                      <a:pPr algn="l"/>
                      <a:endParaRPr lang="en-IN"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63321">
                <a:tc>
                  <a:txBody>
                    <a:bodyPr/>
                    <a:lstStyle/>
                    <a:p>
                      <a:pPr algn="l"/>
                      <a:r>
                        <a:rPr lang="en-IN" sz="1400" kern="1200" baseline="0" dirty="0">
                          <a:latin typeface="Verdana" pitchFamily="34" charset="0"/>
                          <a:ea typeface="Verdana" pitchFamily="34" charset="0"/>
                          <a:cs typeface="Verdana" pitchFamily="34" charset="0"/>
                        </a:rPr>
                        <a:t>Permits companies to account for each vesting amount separately, but also allows companies the option to account for the entire award on a straight-line basis over the entire vesting period. Either way, the company must recognize at least the amount of the award that has vested by that date.</a:t>
                      </a:r>
                      <a:endParaRPr lang="en-IN" sz="1400" dirty="0">
                        <a:latin typeface="Verdana" pitchFamily="34" charset="0"/>
                        <a:ea typeface="Verdana" pitchFamily="34" charset="0"/>
                        <a:cs typeface="Verdana" pitchFamily="34" charset="0"/>
                      </a:endParaRPr>
                    </a:p>
                  </a:txBody>
                  <a:tcPr anchor="ctr"/>
                </a:tc>
                <a:tc>
                  <a:txBody>
                    <a:bodyPr/>
                    <a:lstStyle/>
                    <a:p>
                      <a:pPr algn="l"/>
                      <a:r>
                        <a:rPr lang="en-IN" sz="1400" dirty="0">
                          <a:latin typeface="Verdana" pitchFamily="34" charset="0"/>
                          <a:ea typeface="Verdana" pitchFamily="34" charset="0"/>
                          <a:cs typeface="Verdana" pitchFamily="34" charset="0"/>
                        </a:rPr>
                        <a:t>The straight-line choice is not permitted. Also, there’s no requirement that</a:t>
                      </a:r>
                      <a:r>
                        <a:rPr lang="en-IN" sz="1400" baseline="0" dirty="0">
                          <a:latin typeface="Verdana" pitchFamily="34" charset="0"/>
                          <a:ea typeface="Verdana" pitchFamily="34" charset="0"/>
                          <a:cs typeface="Verdana" pitchFamily="34" charset="0"/>
                        </a:rPr>
                        <a:t> </a:t>
                      </a:r>
                      <a:r>
                        <a:rPr lang="en-IN" sz="1400" dirty="0">
                          <a:latin typeface="Verdana" pitchFamily="34" charset="0"/>
                          <a:ea typeface="Verdana" pitchFamily="34" charset="0"/>
                          <a:cs typeface="Verdana" pitchFamily="34" charset="0"/>
                        </a:rPr>
                        <a:t>the company must recognize at least the amount of the award that has vested by each</a:t>
                      </a:r>
                      <a:r>
                        <a:rPr lang="en-IN" sz="1400" baseline="0" dirty="0">
                          <a:latin typeface="Verdana" pitchFamily="34" charset="0"/>
                          <a:ea typeface="Verdana" pitchFamily="34" charset="0"/>
                          <a:cs typeface="Verdana" pitchFamily="34" charset="0"/>
                        </a:rPr>
                        <a:t> </a:t>
                      </a:r>
                      <a:r>
                        <a:rPr lang="en-IN" sz="1400" dirty="0">
                          <a:latin typeface="Verdana" pitchFamily="34" charset="0"/>
                          <a:ea typeface="Verdana" pitchFamily="34" charset="0"/>
                          <a:cs typeface="Verdana" pitchFamily="34" charset="0"/>
                        </a:rPr>
                        <a:t>reporting date.</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5553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Stock Option Plans (1 of 2) </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IN" b="1" dirty="0"/>
              <a:t>Plans with Performance or Market Conditions</a:t>
            </a:r>
          </a:p>
          <a:p>
            <a:r>
              <a:rPr lang="en-IN" dirty="0"/>
              <a:t>Stock option plans often specify a performance condition or a market condition that must be satisfied before employees are allowed the benefits of the award</a:t>
            </a:r>
          </a:p>
          <a:p>
            <a:pPr marL="0" indent="0">
              <a:buNone/>
            </a:pPr>
            <a:r>
              <a:rPr lang="en-IN" b="1" dirty="0"/>
              <a:t>Objective:</a:t>
            </a:r>
            <a:endParaRPr lang="en-US" b="1" dirty="0"/>
          </a:p>
          <a:p>
            <a:pPr marL="344488" lvl="1" indent="-344488">
              <a:spcBef>
                <a:spcPts val="1000"/>
              </a:spcBef>
              <a:buFont typeface="Arial" pitchFamily="34" charset="0"/>
              <a:buChar char="•"/>
            </a:pPr>
            <a:r>
              <a:rPr lang="en-IN" sz="2600" dirty="0"/>
              <a:t>To provide employees with additional incentive for managerial achievement</a:t>
            </a:r>
          </a:p>
        </p:txBody>
      </p:sp>
    </p:spTree>
    <p:extLst>
      <p:ext uri="{BB962C8B-B14F-4D97-AF65-F5344CB8AC3E}">
        <p14:creationId xmlns:p14="http://schemas.microsoft.com/office/powerpoint/2010/main" val="890789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Restricted Stock Plans (2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r>
              <a:rPr lang="en-US" b="1" dirty="0"/>
              <a:t>Restricted Stock Awards</a:t>
            </a:r>
          </a:p>
          <a:p>
            <a:r>
              <a:rPr lang="en-US" dirty="0"/>
              <a:t>Shares</a:t>
            </a:r>
          </a:p>
          <a:p>
            <a:pPr lvl="1"/>
            <a:r>
              <a:rPr lang="en-IN" dirty="0"/>
              <a:t>Physical possession might </a:t>
            </a:r>
            <a:r>
              <a:rPr lang="en-US" dirty="0"/>
              <a:t>be retained by the company</a:t>
            </a:r>
          </a:p>
          <a:p>
            <a:pPr lvl="1"/>
            <a:r>
              <a:rPr lang="en-IN" dirty="0"/>
              <a:t>Awarded in the name of the employee</a:t>
            </a:r>
            <a:endParaRPr lang="en-US" dirty="0"/>
          </a:p>
          <a:p>
            <a:pPr lvl="2">
              <a:spcAft>
                <a:spcPts val="1200"/>
              </a:spcAft>
            </a:pPr>
            <a:r>
              <a:rPr lang="en-US" dirty="0"/>
              <a:t>Subject to </a:t>
            </a:r>
            <a:r>
              <a:rPr lang="en-US" b="1" dirty="0"/>
              <a:t>forfeiture by the employee if employment is terminated </a:t>
            </a:r>
            <a:r>
              <a:rPr lang="en-US" dirty="0"/>
              <a:t>within some specified number of years from the date of grant</a:t>
            </a:r>
          </a:p>
          <a:p>
            <a:pPr lvl="2"/>
            <a:r>
              <a:rPr lang="en-US" dirty="0"/>
              <a:t>Not free to sell the shares during the restriction period</a:t>
            </a:r>
          </a:p>
        </p:txBody>
      </p:sp>
    </p:spTree>
    <p:extLst>
      <p:ext uri="{BB962C8B-B14F-4D97-AF65-F5344CB8AC3E}">
        <p14:creationId xmlns:p14="http://schemas.microsoft.com/office/powerpoint/2010/main" val="2471021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Stock Option Plans (2 of 2) </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lnSpc>
                <a:spcPct val="100000"/>
              </a:lnSpc>
              <a:buNone/>
            </a:pPr>
            <a:r>
              <a:rPr lang="en-IN" b="1" dirty="0"/>
              <a:t>Example:</a:t>
            </a:r>
          </a:p>
          <a:p>
            <a:pPr marL="117475" indent="0">
              <a:buNone/>
            </a:pPr>
            <a:r>
              <a:rPr lang="en-IN" dirty="0"/>
              <a:t>An option might not be exercisable until a performance target is met</a:t>
            </a:r>
          </a:p>
          <a:p>
            <a:r>
              <a:rPr lang="en-IN" dirty="0"/>
              <a:t>The way such plans are accounted for depends on whether the condition is:</a:t>
            </a:r>
          </a:p>
          <a:p>
            <a:pPr lvl="1">
              <a:buFont typeface="Lucida Grande"/>
              <a:buChar char="–"/>
            </a:pPr>
            <a:r>
              <a:rPr lang="en-IN" b="1" dirty="0"/>
              <a:t>Performance-based or </a:t>
            </a:r>
          </a:p>
          <a:p>
            <a:pPr lvl="1">
              <a:buFont typeface="Lucida Grande"/>
              <a:buChar char="–"/>
            </a:pPr>
            <a:r>
              <a:rPr lang="en-IN" b="1" dirty="0"/>
              <a:t>Market-based</a:t>
            </a:r>
          </a:p>
        </p:txBody>
      </p:sp>
    </p:spTree>
    <p:extLst>
      <p:ext uri="{BB962C8B-B14F-4D97-AF65-F5344CB8AC3E}">
        <p14:creationId xmlns:p14="http://schemas.microsoft.com/office/powerpoint/2010/main" val="7916026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Plans with Performance Conditions (1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24065"/>
            <a:ext cx="8293309" cy="5096655"/>
          </a:xfrm>
        </p:spPr>
        <p:txBody>
          <a:bodyPr/>
          <a:lstStyle/>
          <a:p>
            <a:r>
              <a:rPr lang="en-US" dirty="0"/>
              <a:t>Recognition of compensation </a:t>
            </a:r>
            <a:r>
              <a:rPr lang="en-IN" dirty="0"/>
              <a:t>expense for </a:t>
            </a:r>
            <a:r>
              <a:rPr lang="en-IN" b="1" dirty="0"/>
              <a:t>performance-based options </a:t>
            </a:r>
            <a:r>
              <a:rPr lang="en-IN" dirty="0"/>
              <a:t>depends:</a:t>
            </a:r>
            <a:endParaRPr lang="en-US" dirty="0"/>
          </a:p>
          <a:p>
            <a:pPr lvl="1">
              <a:buFont typeface="Lucida Grande"/>
              <a:buChar char="–"/>
            </a:pPr>
            <a:r>
              <a:rPr lang="en-US" dirty="0"/>
              <a:t>Initially on whether it’s </a:t>
            </a:r>
            <a:r>
              <a:rPr lang="en-IN" dirty="0"/>
              <a:t>probable that the performance target will be met and</a:t>
            </a:r>
          </a:p>
          <a:p>
            <a:pPr lvl="1">
              <a:buFont typeface="Lucida Grande"/>
              <a:buChar char="–"/>
            </a:pPr>
            <a:r>
              <a:rPr lang="en-IN" dirty="0"/>
              <a:t>Ultimately on whether the performance </a:t>
            </a:r>
            <a:r>
              <a:rPr lang="en-US" dirty="0"/>
              <a:t>target actually is met</a:t>
            </a:r>
          </a:p>
          <a:p>
            <a:pPr marL="0" indent="0">
              <a:buNone/>
            </a:pPr>
            <a:r>
              <a:rPr lang="en-IN" b="1" dirty="0"/>
              <a:t>Example:</a:t>
            </a:r>
          </a:p>
          <a:p>
            <a:pPr marL="0" indent="0">
              <a:buNone/>
            </a:pPr>
            <a:r>
              <a:rPr lang="en-IN" dirty="0"/>
              <a:t>At January 1, 2018, Universal Communications grants options that permit key executives to acquire 10 million of the company’s $1 par common shares. The fair value of the options is $8 per option.</a:t>
            </a:r>
          </a:p>
        </p:txBody>
      </p:sp>
    </p:spTree>
    <p:extLst>
      <p:ext uri="{BB962C8B-B14F-4D97-AF65-F5344CB8AC3E}">
        <p14:creationId xmlns:p14="http://schemas.microsoft.com/office/powerpoint/2010/main" val="10603853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Plans with Performance Conditions (2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24065"/>
            <a:ext cx="8293309" cy="5096655"/>
          </a:xfrm>
        </p:spPr>
        <p:txBody>
          <a:bodyPr/>
          <a:lstStyle/>
          <a:p>
            <a:pPr marL="0" indent="0">
              <a:buNone/>
            </a:pPr>
            <a:r>
              <a:rPr lang="en-US" dirty="0"/>
              <a:t>The initial expectation is </a:t>
            </a:r>
            <a:r>
              <a:rPr lang="en-IN" dirty="0"/>
              <a:t>that it is </a:t>
            </a:r>
            <a:r>
              <a:rPr lang="en-IN" b="1" dirty="0"/>
              <a:t>not</a:t>
            </a:r>
            <a:r>
              <a:rPr lang="en-IN" dirty="0"/>
              <a:t> probable that sales will increase by 10% after four years</a:t>
            </a:r>
          </a:p>
          <a:p>
            <a:pPr marL="0" indent="0">
              <a:buNone/>
            </a:pPr>
            <a:r>
              <a:rPr lang="en-US" dirty="0"/>
              <a:t>Options</a:t>
            </a:r>
            <a:r>
              <a:rPr lang="en-US" b="1" dirty="0"/>
              <a:t> </a:t>
            </a:r>
            <a:r>
              <a:rPr lang="en-US" dirty="0"/>
              <a:t>expected to vest × Fair value = Estimated total compensation</a:t>
            </a:r>
          </a:p>
          <a:p>
            <a:pPr marL="0" indent="0">
              <a:buNone/>
            </a:pPr>
            <a:r>
              <a:rPr lang="en-US" dirty="0"/>
              <a:t>0 × $8 = 0</a:t>
            </a:r>
          </a:p>
        </p:txBody>
      </p:sp>
    </p:spTree>
    <p:extLst>
      <p:ext uri="{BB962C8B-B14F-4D97-AF65-F5344CB8AC3E}">
        <p14:creationId xmlns:p14="http://schemas.microsoft.com/office/powerpoint/2010/main" val="31481212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Plans with Performance Conditions (3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6"/>
            <a:ext cx="8293309" cy="4931764"/>
          </a:xfrm>
        </p:spPr>
        <p:txBody>
          <a:bodyPr/>
          <a:lstStyle/>
          <a:p>
            <a:pPr marL="0" indent="0">
              <a:buNone/>
            </a:pPr>
            <a:r>
              <a:rPr lang="en-IN" b="1" dirty="0"/>
              <a:t>Example:</a:t>
            </a:r>
          </a:p>
          <a:p>
            <a:pPr marL="0" indent="0">
              <a:buNone/>
            </a:pPr>
            <a:r>
              <a:rPr lang="en-IN" dirty="0"/>
              <a:t>At January 1, 2018, Universal Communications grants options that permit key executives to acquire 10 million of the company’s $1 par common shares. The fair value of the options is $8 per option.</a:t>
            </a:r>
          </a:p>
          <a:p>
            <a:pPr marL="0" indent="0">
              <a:buNone/>
            </a:pPr>
            <a:r>
              <a:rPr lang="en-US" b="1" dirty="0"/>
              <a:t>After three years </a:t>
            </a:r>
            <a:r>
              <a:rPr lang="en-US" dirty="0"/>
              <a:t>when estimated </a:t>
            </a:r>
            <a:r>
              <a:rPr lang="en-IN" dirty="0"/>
              <a:t>that it </a:t>
            </a:r>
            <a:r>
              <a:rPr lang="en-IN" b="1" dirty="0"/>
              <a:t>is probable </a:t>
            </a:r>
            <a:r>
              <a:rPr lang="en-IN" dirty="0"/>
              <a:t>that sales will increase by 10% after four years</a:t>
            </a:r>
            <a:endParaRPr lang="en-US" dirty="0"/>
          </a:p>
        </p:txBody>
      </p:sp>
    </p:spTree>
    <p:extLst>
      <p:ext uri="{BB962C8B-B14F-4D97-AF65-F5344CB8AC3E}">
        <p14:creationId xmlns:p14="http://schemas.microsoft.com/office/powerpoint/2010/main" val="30875812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9607" y="457200"/>
            <a:ext cx="8484432" cy="914400"/>
          </a:xfrm>
        </p:spPr>
        <p:txBody>
          <a:bodyPr>
            <a:noAutofit/>
          </a:bodyPr>
          <a:lstStyle/>
          <a:p>
            <a:r>
              <a:rPr lang="en-US" dirty="0"/>
              <a:t>Plans with Performance Conditions (4 of 5)</a:t>
            </a:r>
          </a:p>
        </p:txBody>
      </p:sp>
      <p:sp>
        <p:nvSpPr>
          <p:cNvPr id="6" name="Text Placeholder 5"/>
          <p:cNvSpPr>
            <a:spLocks noGrp="1"/>
          </p:cNvSpPr>
          <p:nvPr>
            <p:ph type="body" sz="quarter" idx="13"/>
          </p:nvPr>
        </p:nvSpPr>
        <p:spPr/>
        <p:txBody>
          <a:bodyPr/>
          <a:lstStyle/>
          <a:p>
            <a:pPr marL="0" indent="0">
              <a:buNone/>
            </a:pPr>
            <a:r>
              <a:rPr lang="en-US" dirty="0"/>
              <a:t>Learning Objective 19-2</a:t>
            </a:r>
          </a:p>
        </p:txBody>
      </p:sp>
      <p:pic>
        <p:nvPicPr>
          <p:cNvPr id="7" name="Picture 2" descr="Journal entry - 2020.&#10;&#10;Compensation expense is debited 60 million and paid-in capital stock options is credited 6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389" y="2625147"/>
            <a:ext cx="7731125" cy="1607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921389" y="4704413"/>
            <a:ext cx="7315200" cy="781987"/>
          </a:xfrm>
        </p:spPr>
        <p:txBody>
          <a:bodyPr/>
          <a:lstStyle/>
          <a:p>
            <a:pPr marL="0" indent="0">
              <a:buNone/>
            </a:pPr>
            <a:r>
              <a:rPr lang="en-IN" dirty="0"/>
              <a:t>Debit 60: [$80 × (</a:t>
            </a:r>
            <a:r>
              <a:rPr lang="en-IN" b="1" dirty="0"/>
              <a:t>3</a:t>
            </a:r>
            <a:r>
              <a:rPr lang="en-IN" dirty="0"/>
              <a:t> ÷ 4)] − $0</a:t>
            </a:r>
            <a:endParaRPr lang="en-US" dirty="0"/>
          </a:p>
        </p:txBody>
      </p:sp>
    </p:spTree>
    <p:extLst>
      <p:ext uri="{BB962C8B-B14F-4D97-AF65-F5344CB8AC3E}">
        <p14:creationId xmlns:p14="http://schemas.microsoft.com/office/powerpoint/2010/main" val="38153009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263328" cy="914400"/>
          </a:xfrm>
        </p:spPr>
        <p:txBody>
          <a:bodyPr>
            <a:noAutofit/>
          </a:bodyPr>
          <a:lstStyle/>
          <a:p>
            <a:r>
              <a:rPr lang="en-US" dirty="0"/>
              <a:t>Plans with Performance Conditions (5 of 5)</a:t>
            </a:r>
          </a:p>
        </p:txBody>
      </p:sp>
      <p:sp>
        <p:nvSpPr>
          <p:cNvPr id="2" name="Text Placeholder 1"/>
          <p:cNvSpPr>
            <a:spLocks noGrp="1"/>
          </p:cNvSpPr>
          <p:nvPr>
            <p:ph type="body" sz="quarter" idx="13"/>
          </p:nvPr>
        </p:nvSpPr>
        <p:spPr/>
        <p:txBody>
          <a:bodyPr/>
          <a:lstStyle/>
          <a:p>
            <a:pPr marL="0" indent="0">
              <a:buNone/>
            </a:pPr>
            <a:r>
              <a:rPr lang="en-US" dirty="0"/>
              <a:t>Learning Objective 19-2</a:t>
            </a:r>
          </a:p>
        </p:txBody>
      </p:sp>
      <p:sp>
        <p:nvSpPr>
          <p:cNvPr id="4" name="Content Placeholder 3"/>
          <p:cNvSpPr>
            <a:spLocks noGrp="1"/>
          </p:cNvSpPr>
          <p:nvPr>
            <p:ph sz="quarter" idx="10"/>
          </p:nvPr>
        </p:nvSpPr>
        <p:spPr>
          <a:xfrm>
            <a:off x="914399" y="1496519"/>
            <a:ext cx="7944787" cy="2295993"/>
          </a:xfrm>
        </p:spPr>
        <p:txBody>
          <a:bodyPr/>
          <a:lstStyle/>
          <a:p>
            <a:pPr marL="0" indent="0">
              <a:buNone/>
            </a:pPr>
            <a:r>
              <a:rPr lang="en-IN" sz="2400" b="1" dirty="0"/>
              <a:t>Example:</a:t>
            </a:r>
          </a:p>
          <a:p>
            <a:pPr marL="0" indent="0">
              <a:buNone/>
            </a:pPr>
            <a:r>
              <a:rPr lang="en-IN" sz="2400" dirty="0"/>
              <a:t>At January 1, 2018, Universal Communications grants options that permit key executives to acquire 10 million of the company’s $1 par common shares. The fair value of the options is $8 per option.</a:t>
            </a:r>
            <a:endParaRPr lang="en-US" sz="2400" dirty="0"/>
          </a:p>
        </p:txBody>
      </p:sp>
      <p:pic>
        <p:nvPicPr>
          <p:cNvPr id="9" name="Picture 2" descr="Journal entry - 2021.&#10;&#10;Compensation expense is debited 20 million and paid-in capital stock options is credited 2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349" y="4064206"/>
            <a:ext cx="7731125" cy="1607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quarter" idx="12"/>
          </p:nvPr>
        </p:nvSpPr>
        <p:spPr>
          <a:xfrm>
            <a:off x="863600" y="5801184"/>
            <a:ext cx="7404100" cy="604945"/>
          </a:xfrm>
        </p:spPr>
        <p:txBody>
          <a:bodyPr/>
          <a:lstStyle/>
          <a:p>
            <a:pPr marL="0" indent="0">
              <a:buNone/>
            </a:pPr>
            <a:r>
              <a:rPr lang="en-IN" dirty="0"/>
              <a:t>Debit 20: [$80 × (4 ÷ 4)] − $60</a:t>
            </a:r>
            <a:endParaRPr lang="en-US" dirty="0"/>
          </a:p>
        </p:txBody>
      </p:sp>
    </p:spTree>
    <p:extLst>
      <p:ext uri="{BB962C8B-B14F-4D97-AF65-F5344CB8AC3E}">
        <p14:creationId xmlns:p14="http://schemas.microsoft.com/office/powerpoint/2010/main" val="10008326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9626" y="344774"/>
            <a:ext cx="8544394" cy="1004341"/>
          </a:xfrm>
        </p:spPr>
        <p:txBody>
          <a:bodyPr>
            <a:noAutofit/>
          </a:bodyPr>
          <a:lstStyle/>
          <a:p>
            <a:r>
              <a:rPr lang="en-US" dirty="0"/>
              <a:t>Plans with Market Conditions</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19-2</a:t>
            </a:r>
          </a:p>
        </p:txBody>
      </p:sp>
      <p:sp>
        <p:nvSpPr>
          <p:cNvPr id="6" name="Content Placeholder 5"/>
          <p:cNvSpPr>
            <a:spLocks noGrp="1"/>
          </p:cNvSpPr>
          <p:nvPr>
            <p:ph sz="quarter" idx="10"/>
          </p:nvPr>
        </p:nvSpPr>
        <p:spPr>
          <a:xfrm>
            <a:off x="685799" y="1454045"/>
            <a:ext cx="8293309" cy="5036695"/>
          </a:xfrm>
        </p:spPr>
        <p:txBody>
          <a:bodyPr/>
          <a:lstStyle/>
          <a:p>
            <a:r>
              <a:rPr lang="en-IN" dirty="0"/>
              <a:t>If the target is based on changes in the </a:t>
            </a:r>
            <a:r>
              <a:rPr lang="en-IN" b="1" dirty="0"/>
              <a:t>market</a:t>
            </a:r>
            <a:r>
              <a:rPr lang="en-IN" dirty="0"/>
              <a:t> rather than on performance, </a:t>
            </a:r>
            <a:r>
              <a:rPr lang="en-IN" b="1" dirty="0"/>
              <a:t>compensation is recorded as if there were no target</a:t>
            </a:r>
          </a:p>
          <a:p>
            <a:r>
              <a:rPr lang="en-IN" dirty="0"/>
              <a:t>Compensation expense is recognized regardless of when the market </a:t>
            </a:r>
            <a:r>
              <a:rPr lang="en-US" dirty="0"/>
              <a:t>condition is met</a:t>
            </a:r>
          </a:p>
          <a:p>
            <a:r>
              <a:rPr lang="en-US" dirty="0"/>
              <a:t>Many companies are moving away from stock options in favor of other forms of share-based compensation</a:t>
            </a:r>
          </a:p>
          <a:p>
            <a:pPr lvl="1">
              <a:buFont typeface="Lucida Grande"/>
              <a:buChar char="–"/>
            </a:pPr>
            <a:r>
              <a:rPr lang="en-US" dirty="0"/>
              <a:t>Restricted stock awards</a:t>
            </a:r>
          </a:p>
          <a:p>
            <a:pPr lvl="1">
              <a:buFont typeface="Lucida Grande"/>
              <a:buChar char="–"/>
            </a:pPr>
            <a:r>
              <a:rPr lang="en-US" dirty="0"/>
              <a:t>Restricted stock units</a:t>
            </a:r>
          </a:p>
        </p:txBody>
      </p:sp>
    </p:spTree>
    <p:extLst>
      <p:ext uri="{BB962C8B-B14F-4D97-AF65-F5344CB8AC3E}">
        <p14:creationId xmlns:p14="http://schemas.microsoft.com/office/powerpoint/2010/main" val="479297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Employee Share Purchase Plans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19-3</a:t>
            </a:r>
          </a:p>
        </p:txBody>
      </p:sp>
      <p:sp>
        <p:nvSpPr>
          <p:cNvPr id="6" name="Content Placeholder 5"/>
          <p:cNvSpPr>
            <a:spLocks noGrp="1"/>
          </p:cNvSpPr>
          <p:nvPr>
            <p:ph sz="quarter" idx="10"/>
          </p:nvPr>
        </p:nvSpPr>
        <p:spPr>
          <a:xfrm>
            <a:off x="685799" y="1454045"/>
            <a:ext cx="8293309" cy="5036695"/>
          </a:xfrm>
        </p:spPr>
        <p:txBody>
          <a:bodyPr/>
          <a:lstStyle/>
          <a:p>
            <a:r>
              <a:rPr lang="en-IN" dirty="0"/>
              <a:t>Permit all employees to buy shares </a:t>
            </a:r>
            <a:r>
              <a:rPr lang="en-IN" b="1" dirty="0"/>
              <a:t>directly from their company</a:t>
            </a:r>
            <a:r>
              <a:rPr lang="en-IN" dirty="0"/>
              <a:t> at </a:t>
            </a:r>
            <a:r>
              <a:rPr lang="en-US" dirty="0"/>
              <a:t>favorable</a:t>
            </a:r>
            <a:r>
              <a:rPr lang="en-IN" dirty="0"/>
              <a:t> terms</a:t>
            </a:r>
          </a:p>
          <a:p>
            <a:r>
              <a:rPr lang="en-IN" dirty="0"/>
              <a:t>Primary intent of these plans is to encourage employee ownership of the company’s shares</a:t>
            </a:r>
          </a:p>
          <a:p>
            <a:r>
              <a:rPr lang="en-IN" dirty="0"/>
              <a:t>Loyalty is enhanced among employee shareholders</a:t>
            </a:r>
          </a:p>
          <a:p>
            <a:pPr marL="0" indent="0">
              <a:buNone/>
            </a:pPr>
            <a:r>
              <a:rPr lang="en-IN" b="1" dirty="0"/>
              <a:t>Benefits to the employees:</a:t>
            </a:r>
          </a:p>
          <a:p>
            <a:pPr marL="342900" lvl="1" indent="-342900">
              <a:spcBef>
                <a:spcPts val="1000"/>
              </a:spcBef>
              <a:buFont typeface="Arial" pitchFamily="34" charset="0"/>
              <a:buChar char="•"/>
            </a:pPr>
            <a:r>
              <a:rPr lang="en-US" dirty="0"/>
              <a:t>Allow employees </a:t>
            </a:r>
            <a:r>
              <a:rPr lang="en-IN" dirty="0"/>
              <a:t>to buy shares from their employer without brokerage fees and at a slight discount</a:t>
            </a:r>
            <a:endParaRPr lang="en-US" dirty="0"/>
          </a:p>
        </p:txBody>
      </p:sp>
    </p:spTree>
    <p:extLst>
      <p:ext uri="{BB962C8B-B14F-4D97-AF65-F5344CB8AC3E}">
        <p14:creationId xmlns:p14="http://schemas.microsoft.com/office/powerpoint/2010/main" val="20455783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Employee Share Purchase Plans (2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19-3</a:t>
            </a:r>
          </a:p>
        </p:txBody>
      </p:sp>
      <p:sp>
        <p:nvSpPr>
          <p:cNvPr id="6" name="Content Placeholder 5"/>
          <p:cNvSpPr>
            <a:spLocks noGrp="1"/>
          </p:cNvSpPr>
          <p:nvPr>
            <p:ph sz="quarter" idx="10"/>
          </p:nvPr>
        </p:nvSpPr>
        <p:spPr>
          <a:xfrm>
            <a:off x="685799" y="1454046"/>
            <a:ext cx="8293309" cy="4841824"/>
          </a:xfrm>
        </p:spPr>
        <p:txBody>
          <a:bodyPr/>
          <a:lstStyle/>
          <a:p>
            <a:pPr marL="0" indent="0" defTabSz="577836">
              <a:lnSpc>
                <a:spcPct val="90000"/>
              </a:lnSpc>
              <a:spcBef>
                <a:spcPct val="0"/>
              </a:spcBef>
              <a:spcAft>
                <a:spcPct val="35000"/>
              </a:spcAft>
              <a:buNone/>
            </a:pPr>
            <a:r>
              <a:rPr lang="en-IN" dirty="0"/>
              <a:t>Criteria for the plan being </a:t>
            </a:r>
            <a:r>
              <a:rPr lang="en-US" dirty="0"/>
              <a:t>noncompensatory</a:t>
            </a:r>
          </a:p>
          <a:p>
            <a:pPr marL="971550" lvl="1" indent="-514350" defTabSz="577836">
              <a:lnSpc>
                <a:spcPct val="90000"/>
              </a:lnSpc>
              <a:spcBef>
                <a:spcPct val="0"/>
              </a:spcBef>
              <a:spcAft>
                <a:spcPct val="35000"/>
              </a:spcAft>
              <a:buFont typeface="+mj-lt"/>
              <a:buAutoNum type="alphaLcParenR"/>
            </a:pPr>
            <a:r>
              <a:rPr lang="en-IN" dirty="0"/>
              <a:t>All employees </a:t>
            </a:r>
            <a:r>
              <a:rPr lang="en-US" dirty="0"/>
              <a:t>can participate</a:t>
            </a:r>
          </a:p>
          <a:p>
            <a:pPr marL="971550" lvl="1" indent="-514350" defTabSz="577836">
              <a:lnSpc>
                <a:spcPct val="90000"/>
              </a:lnSpc>
              <a:spcBef>
                <a:spcPct val="0"/>
              </a:spcBef>
              <a:spcAft>
                <a:spcPct val="35000"/>
              </a:spcAft>
              <a:buFont typeface="+mj-lt"/>
              <a:buAutoNum type="alphaLcParenR"/>
            </a:pPr>
            <a:r>
              <a:rPr lang="en-IN" dirty="0"/>
              <a:t>Employees have no longer than one month after the price is fixed to decide whether to participate</a:t>
            </a:r>
            <a:endParaRPr lang="en-US" dirty="0"/>
          </a:p>
          <a:p>
            <a:pPr marL="971550" lvl="1" indent="-514350" defTabSz="577836">
              <a:lnSpc>
                <a:spcPct val="90000"/>
              </a:lnSpc>
              <a:spcBef>
                <a:spcPct val="0"/>
              </a:spcBef>
              <a:spcAft>
                <a:spcPct val="35000"/>
              </a:spcAft>
              <a:buFont typeface="+mj-lt"/>
              <a:buAutoNum type="alphaLcParenR"/>
            </a:pPr>
            <a:r>
              <a:rPr lang="en-US" dirty="0"/>
              <a:t>The discount is no greater than 5%</a:t>
            </a:r>
          </a:p>
        </p:txBody>
      </p:sp>
    </p:spTree>
    <p:extLst>
      <p:ext uri="{BB962C8B-B14F-4D97-AF65-F5344CB8AC3E}">
        <p14:creationId xmlns:p14="http://schemas.microsoft.com/office/powerpoint/2010/main" val="40211965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Employee Share Purchase Plans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19-3</a:t>
            </a:r>
          </a:p>
        </p:txBody>
      </p:sp>
      <p:sp>
        <p:nvSpPr>
          <p:cNvPr id="6" name="Content Placeholder 5"/>
          <p:cNvSpPr>
            <a:spLocks noGrp="1"/>
          </p:cNvSpPr>
          <p:nvPr>
            <p:ph sz="quarter" idx="10"/>
          </p:nvPr>
        </p:nvSpPr>
        <p:spPr>
          <a:xfrm>
            <a:off x="685799" y="1454045"/>
            <a:ext cx="8293309" cy="5036695"/>
          </a:xfrm>
        </p:spPr>
        <p:txBody>
          <a:bodyPr/>
          <a:lstStyle/>
          <a:p>
            <a:pPr>
              <a:spcAft>
                <a:spcPts val="1200"/>
              </a:spcAft>
            </a:pPr>
            <a:r>
              <a:rPr lang="en-IN" dirty="0"/>
              <a:t>If these criteria for the plan being </a:t>
            </a:r>
            <a:r>
              <a:rPr lang="en-IN" b="1" dirty="0"/>
              <a:t>noncompensatory</a:t>
            </a:r>
            <a:r>
              <a:rPr lang="en-IN" dirty="0"/>
              <a:t> are met, </a:t>
            </a:r>
            <a:r>
              <a:rPr lang="en-US" dirty="0"/>
              <a:t>the </a:t>
            </a:r>
            <a:r>
              <a:rPr lang="en-IN" dirty="0"/>
              <a:t>sales of new shares are recorded as employees buy shares and </a:t>
            </a:r>
            <a:r>
              <a:rPr lang="en-IN" b="1" dirty="0"/>
              <a:t>do not record compensation expense</a:t>
            </a:r>
            <a:endParaRPr lang="en-IN" dirty="0"/>
          </a:p>
          <a:p>
            <a:r>
              <a:rPr lang="en-IN" dirty="0"/>
              <a:t>If these criteria for the plan being noncompensatory </a:t>
            </a:r>
            <a:r>
              <a:rPr lang="en-IN" b="1" dirty="0"/>
              <a:t>are not met</a:t>
            </a:r>
            <a:r>
              <a:rPr lang="en-IN" dirty="0"/>
              <a:t>, the discount to employees is considered to be </a:t>
            </a:r>
            <a:r>
              <a:rPr lang="en-IN" b="1" dirty="0"/>
              <a:t>compensation</a:t>
            </a:r>
            <a:r>
              <a:rPr lang="en-IN" dirty="0"/>
              <a:t>, and that amount is recorded as </a:t>
            </a:r>
            <a:r>
              <a:rPr lang="en-IN" b="1" dirty="0"/>
              <a:t>expense</a:t>
            </a:r>
          </a:p>
        </p:txBody>
      </p:sp>
    </p:spTree>
    <p:extLst>
      <p:ext uri="{BB962C8B-B14F-4D97-AF65-F5344CB8AC3E}">
        <p14:creationId xmlns:p14="http://schemas.microsoft.com/office/powerpoint/2010/main" val="2889790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Restricted Stock Plans (3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pPr marL="392113" lvl="1" indent="-392113">
              <a:lnSpc>
                <a:spcPct val="100000"/>
              </a:lnSpc>
              <a:buFont typeface="Arial" pitchFamily="34" charset="0"/>
              <a:buChar char="•"/>
            </a:pPr>
            <a:r>
              <a:rPr lang="en-US" sz="2600" dirty="0"/>
              <a:t>Once the shares vest and the restrictions are lifted, paid-in capital</a:t>
            </a:r>
          </a:p>
          <a:p>
            <a:pPr marL="681038" lvl="2" indent="-223838">
              <a:lnSpc>
                <a:spcPct val="100000"/>
              </a:lnSpc>
              <a:buFont typeface="Lucida Grande"/>
              <a:buChar char="–"/>
            </a:pPr>
            <a:r>
              <a:rPr lang="en-US" sz="2400" dirty="0"/>
              <a:t>Restricted stock is replaced by common stock and paid-in capital</a:t>
            </a:r>
          </a:p>
          <a:p>
            <a:pPr marL="681038" lvl="2" indent="-223838">
              <a:lnSpc>
                <a:spcPct val="100000"/>
              </a:lnSpc>
              <a:buFont typeface="Lucida Grande"/>
              <a:buChar char="–"/>
            </a:pPr>
            <a:r>
              <a:rPr lang="en-US" sz="2400" dirty="0"/>
              <a:t>Excess of par</a:t>
            </a:r>
          </a:p>
          <a:p>
            <a:pPr marL="392113" lvl="1" indent="-392113">
              <a:lnSpc>
                <a:spcPct val="100000"/>
              </a:lnSpc>
              <a:buFont typeface="Arial" pitchFamily="34" charset="0"/>
              <a:buChar char="•"/>
            </a:pPr>
            <a:r>
              <a:rPr lang="en-US" sz="2600" dirty="0"/>
              <a:t>Any market price changes that might occur after that don’t affect the total compensation</a:t>
            </a:r>
          </a:p>
        </p:txBody>
      </p:sp>
    </p:spTree>
    <p:extLst>
      <p:ext uri="{BB962C8B-B14F-4D97-AF65-F5344CB8AC3E}">
        <p14:creationId xmlns:p14="http://schemas.microsoft.com/office/powerpoint/2010/main" val="39388635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113426" cy="1026826"/>
          </a:xfrm>
        </p:spPr>
        <p:txBody>
          <a:bodyPr>
            <a:noAutofit/>
          </a:bodyPr>
          <a:lstStyle/>
          <a:p>
            <a:r>
              <a:rPr lang="en-US" dirty="0"/>
              <a:t>Employee Share Purchase Plans (4 of 4)</a:t>
            </a:r>
          </a:p>
        </p:txBody>
      </p:sp>
      <p:sp>
        <p:nvSpPr>
          <p:cNvPr id="2" name="Text Placeholder 1"/>
          <p:cNvSpPr>
            <a:spLocks noGrp="1"/>
          </p:cNvSpPr>
          <p:nvPr>
            <p:ph type="body" sz="quarter" idx="13"/>
          </p:nvPr>
        </p:nvSpPr>
        <p:spPr/>
        <p:txBody>
          <a:bodyPr/>
          <a:lstStyle/>
          <a:p>
            <a:pPr marL="0" indent="0">
              <a:buNone/>
            </a:pPr>
            <a:r>
              <a:rPr lang="en-US" dirty="0"/>
              <a:t>Learning Objective 19-3</a:t>
            </a:r>
          </a:p>
        </p:txBody>
      </p:sp>
      <p:sp>
        <p:nvSpPr>
          <p:cNvPr id="4" name="Content Placeholder 3"/>
          <p:cNvSpPr>
            <a:spLocks noGrp="1"/>
          </p:cNvSpPr>
          <p:nvPr>
            <p:ph sz="quarter" idx="10"/>
          </p:nvPr>
        </p:nvSpPr>
        <p:spPr>
          <a:xfrm>
            <a:off x="914399" y="1632108"/>
            <a:ext cx="7944787" cy="1725014"/>
          </a:xfrm>
        </p:spPr>
        <p:txBody>
          <a:bodyPr/>
          <a:lstStyle/>
          <a:p>
            <a:pPr marL="0" indent="0">
              <a:buNone/>
            </a:pPr>
            <a:r>
              <a:rPr lang="en-IN" sz="2400" b="1" dirty="0"/>
              <a:t>Example:</a:t>
            </a:r>
          </a:p>
          <a:p>
            <a:pPr marL="0" indent="0">
              <a:buNone/>
            </a:pPr>
            <a:r>
              <a:rPr lang="en-US" sz="2400" dirty="0"/>
              <a:t>An employee buys </a:t>
            </a:r>
            <a:r>
              <a:rPr lang="en-IN" sz="2400" dirty="0"/>
              <a:t>shares (no par) under the plan at 15% discount on the current market price of $1,000</a:t>
            </a:r>
            <a:endParaRPr lang="en-US" sz="2400" b="1" dirty="0"/>
          </a:p>
        </p:txBody>
      </p:sp>
      <p:pic>
        <p:nvPicPr>
          <p:cNvPr id="8" name="Picture 2" descr="Journal entry. Cash (discounted price) is debited 850, Compensation expense is debited 150, which is $1,000 times 15%) and common stock (market value) is credited 1,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734" y="3322993"/>
            <a:ext cx="8518525"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quarter" idx="12"/>
          </p:nvPr>
        </p:nvSpPr>
        <p:spPr>
          <a:xfrm>
            <a:off x="863600" y="5801184"/>
            <a:ext cx="7404100" cy="604945"/>
          </a:xfrm>
        </p:spPr>
        <p:txBody>
          <a:bodyPr/>
          <a:lstStyle/>
          <a:p>
            <a:pPr marL="0" indent="0">
              <a:buNone/>
            </a:pPr>
            <a:r>
              <a:rPr lang="en-IN" dirty="0"/>
              <a:t>Debit 150: $1,000 × 15%</a:t>
            </a:r>
            <a:endParaRPr lang="en-US" dirty="0"/>
          </a:p>
        </p:txBody>
      </p:sp>
    </p:spTree>
    <p:extLst>
      <p:ext uri="{BB962C8B-B14F-4D97-AF65-F5344CB8AC3E}">
        <p14:creationId xmlns:p14="http://schemas.microsoft.com/office/powerpoint/2010/main" val="2293643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Decision Makers’ Perspective</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19-3</a:t>
            </a:r>
          </a:p>
        </p:txBody>
      </p:sp>
      <p:sp>
        <p:nvSpPr>
          <p:cNvPr id="6" name="Content Placeholder 5"/>
          <p:cNvSpPr>
            <a:spLocks noGrp="1"/>
          </p:cNvSpPr>
          <p:nvPr>
            <p:ph sz="quarter" idx="10"/>
          </p:nvPr>
        </p:nvSpPr>
        <p:spPr>
          <a:xfrm>
            <a:off x="685799" y="1454045"/>
            <a:ext cx="8293309" cy="5036695"/>
          </a:xfrm>
        </p:spPr>
        <p:txBody>
          <a:bodyPr/>
          <a:lstStyle/>
          <a:p>
            <a:r>
              <a:rPr lang="en-US" sz="2400" dirty="0"/>
              <a:t>Analysts should be aware of the possibility of earnings management as a way to increase managers’ compensation</a:t>
            </a:r>
          </a:p>
          <a:p>
            <a:r>
              <a:rPr lang="en-US" sz="2400" dirty="0"/>
              <a:t>If a manager’s personal compensation includes company stock, stock options, or other compensation based on the value of the firm’s stock, it’s not hard to imagine an increased desire to ensure that market expectations are met and that reported earnings have a positive effect on stock prices</a:t>
            </a:r>
          </a:p>
          <a:p>
            <a:r>
              <a:rPr lang="en-US" sz="2400" dirty="0"/>
              <a:t>One way managers might manipulate numbers is to low-ball the data that go into the option-pricing models</a:t>
            </a:r>
          </a:p>
        </p:txBody>
      </p:sp>
    </p:spTree>
    <p:extLst>
      <p:ext uri="{BB962C8B-B14F-4D97-AF65-F5344CB8AC3E}">
        <p14:creationId xmlns:p14="http://schemas.microsoft.com/office/powerpoint/2010/main" val="12416856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 Earnings Per Share</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19-4</a:t>
            </a:r>
          </a:p>
        </p:txBody>
      </p:sp>
      <p:sp>
        <p:nvSpPr>
          <p:cNvPr id="6" name="Content Placeholder 5"/>
          <p:cNvSpPr>
            <a:spLocks noGrp="1"/>
          </p:cNvSpPr>
          <p:nvPr>
            <p:ph sz="quarter" idx="10"/>
          </p:nvPr>
        </p:nvSpPr>
        <p:spPr>
          <a:xfrm>
            <a:off x="685799" y="1454045"/>
            <a:ext cx="8293309" cy="5036695"/>
          </a:xfrm>
        </p:spPr>
        <p:txBody>
          <a:bodyPr/>
          <a:lstStyle/>
          <a:p>
            <a:pPr>
              <a:buClr>
                <a:schemeClr val="tx1"/>
              </a:buClr>
            </a:pPr>
            <a:r>
              <a:rPr lang="en-US" b="1" dirty="0"/>
              <a:t>Earnings Per Share (EPS)</a:t>
            </a:r>
          </a:p>
          <a:p>
            <a:pPr lvl="1">
              <a:spcAft>
                <a:spcPts val="1200"/>
              </a:spcAft>
              <a:buFont typeface="Lucida Grande"/>
              <a:buChar char="–"/>
            </a:pPr>
            <a:r>
              <a:rPr lang="en-IN" dirty="0"/>
              <a:t>A way of summarizing the performance of business enterprises in a single number</a:t>
            </a:r>
          </a:p>
          <a:p>
            <a:r>
              <a:rPr lang="en-IN" dirty="0"/>
              <a:t>The </a:t>
            </a:r>
            <a:r>
              <a:rPr lang="en-IN" b="1" dirty="0"/>
              <a:t>comparability</a:t>
            </a:r>
            <a:r>
              <a:rPr lang="en-IN" dirty="0"/>
              <a:t> of EPS numbers is maximized by minimizing the inconsistencies in their calculation from one company to the next</a:t>
            </a:r>
            <a:endParaRPr lang="en-IN" b="1" dirty="0"/>
          </a:p>
        </p:txBody>
      </p:sp>
    </p:spTree>
    <p:extLst>
      <p:ext uri="{BB962C8B-B14F-4D97-AF65-F5344CB8AC3E}">
        <p14:creationId xmlns:p14="http://schemas.microsoft.com/office/powerpoint/2010/main" val="5238220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Basic Earnings Per Share</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19-4</a:t>
            </a:r>
          </a:p>
        </p:txBody>
      </p:sp>
      <p:sp>
        <p:nvSpPr>
          <p:cNvPr id="6" name="Content Placeholder 5"/>
          <p:cNvSpPr>
            <a:spLocks noGrp="1"/>
          </p:cNvSpPr>
          <p:nvPr>
            <p:ph sz="quarter" idx="10"/>
          </p:nvPr>
        </p:nvSpPr>
        <p:spPr>
          <a:xfrm>
            <a:off x="685799" y="1454045"/>
            <a:ext cx="8293309" cy="5036695"/>
          </a:xfrm>
        </p:spPr>
        <p:txBody>
          <a:bodyPr/>
          <a:lstStyle/>
          <a:p>
            <a:pPr marL="0" indent="0">
              <a:buNone/>
            </a:pPr>
            <a:r>
              <a:rPr lang="en-IN" b="1" dirty="0"/>
              <a:t>EPS = </a:t>
            </a:r>
            <a:r>
              <a:rPr lang="en-US" dirty="0"/>
              <a:t>Earnings available to common shareholders ÷ </a:t>
            </a:r>
            <a:r>
              <a:rPr lang="en-IN" dirty="0"/>
              <a:t>Weighted-average number of common shares outstanding</a:t>
            </a:r>
          </a:p>
          <a:p>
            <a:r>
              <a:rPr lang="en-IN" dirty="0"/>
              <a:t>Calculation of EPS becomes more demanding when</a:t>
            </a:r>
            <a:r>
              <a:rPr lang="en-US" dirty="0"/>
              <a:t>:</a:t>
            </a:r>
          </a:p>
          <a:p>
            <a:pPr lvl="1">
              <a:buFont typeface="Lucida Grande"/>
              <a:buChar char="–"/>
            </a:pPr>
            <a:r>
              <a:rPr lang="en-US" dirty="0"/>
              <a:t>The number of </a:t>
            </a:r>
            <a:r>
              <a:rPr lang="en-IN" dirty="0"/>
              <a:t>shares has changed during the reporting period</a:t>
            </a:r>
          </a:p>
          <a:p>
            <a:pPr lvl="1">
              <a:buFont typeface="Lucida Grande"/>
              <a:buChar char="–"/>
            </a:pPr>
            <a:r>
              <a:rPr lang="en-IN" dirty="0"/>
              <a:t>The earnings available to common shareholders are diminished by dividends to preferred shareholders</a:t>
            </a:r>
          </a:p>
          <a:p>
            <a:pPr lvl="1">
              <a:buFont typeface="Lucida Grande"/>
              <a:buChar char="–"/>
            </a:pPr>
            <a:r>
              <a:rPr lang="en-US" dirty="0"/>
              <a:t>We attempt </a:t>
            </a:r>
            <a:r>
              <a:rPr lang="en-IN" dirty="0"/>
              <a:t>to take into account the impending effect of potential common shares</a:t>
            </a:r>
          </a:p>
        </p:txBody>
      </p:sp>
    </p:spTree>
    <p:extLst>
      <p:ext uri="{BB962C8B-B14F-4D97-AF65-F5344CB8AC3E}">
        <p14:creationId xmlns:p14="http://schemas.microsoft.com/office/powerpoint/2010/main" val="23607928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 Fundamental Calculation of EPS</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19-4</a:t>
            </a:r>
          </a:p>
        </p:txBody>
      </p:sp>
      <p:sp>
        <p:nvSpPr>
          <p:cNvPr id="6" name="Content Placeholder 5"/>
          <p:cNvSpPr>
            <a:spLocks noGrp="1"/>
          </p:cNvSpPr>
          <p:nvPr>
            <p:ph sz="quarter" idx="10"/>
          </p:nvPr>
        </p:nvSpPr>
        <p:spPr>
          <a:xfrm>
            <a:off x="685799" y="1454045"/>
            <a:ext cx="8293309" cy="5036695"/>
          </a:xfrm>
        </p:spPr>
        <p:txBody>
          <a:bodyPr/>
          <a:lstStyle/>
          <a:p>
            <a:pPr marL="0" indent="0">
              <a:buNone/>
            </a:pPr>
            <a:r>
              <a:rPr lang="en-IN" dirty="0"/>
              <a:t>Sovran Financial Corporation reported net income of </a:t>
            </a:r>
            <a:r>
              <a:rPr lang="en-IN" b="1" u="sng" dirty="0"/>
              <a:t>$154 </a:t>
            </a:r>
            <a:r>
              <a:rPr lang="en-IN" u="sng" dirty="0"/>
              <a:t>million </a:t>
            </a:r>
            <a:r>
              <a:rPr lang="en-IN" dirty="0"/>
              <a:t>in 2018 (tax rate 40%). Its </a:t>
            </a:r>
            <a:r>
              <a:rPr lang="en-US" dirty="0"/>
              <a:t>capital structure consisted of:</a:t>
            </a:r>
          </a:p>
          <a:p>
            <a:pPr marL="0" indent="0">
              <a:buNone/>
            </a:pPr>
            <a:r>
              <a:rPr lang="en-IN" b="1" dirty="0"/>
              <a:t>Common Stock</a:t>
            </a:r>
            <a:endParaRPr lang="en-US" b="1" dirty="0"/>
          </a:p>
          <a:p>
            <a:pPr marL="0" indent="0">
              <a:buNone/>
            </a:pPr>
            <a:r>
              <a:rPr lang="en-IN" dirty="0"/>
              <a:t>Jan. 1</a:t>
            </a:r>
            <a:r>
              <a:rPr lang="en-US" dirty="0"/>
              <a:t> </a:t>
            </a:r>
            <a:r>
              <a:rPr lang="en-IN" b="1" u="sng" dirty="0"/>
              <a:t>60</a:t>
            </a:r>
            <a:r>
              <a:rPr lang="en-IN" u="sng" dirty="0"/>
              <a:t> million </a:t>
            </a:r>
            <a:r>
              <a:rPr lang="en-IN" dirty="0"/>
              <a:t>common shares were outstanding</a:t>
            </a:r>
            <a:r>
              <a:rPr lang="en-US" dirty="0"/>
              <a:t> </a:t>
            </a:r>
            <a:r>
              <a:rPr lang="en-IN" dirty="0"/>
              <a:t>(amounts in millions, except per share amount)</a:t>
            </a:r>
            <a:endParaRPr lang="en-US" dirty="0"/>
          </a:p>
          <a:p>
            <a:pPr marL="0" indent="0">
              <a:buNone/>
            </a:pPr>
            <a:r>
              <a:rPr lang="en-IN" b="1" dirty="0"/>
              <a:t>Basic EPS:</a:t>
            </a:r>
            <a:endParaRPr lang="en-US" b="1" dirty="0"/>
          </a:p>
        </p:txBody>
      </p:sp>
      <p:graphicFrame>
        <p:nvGraphicFramePr>
          <p:cNvPr id="2" name="Object 1"/>
          <p:cNvGraphicFramePr>
            <a:graphicFrameLocks noChangeAspect="1"/>
          </p:cNvGraphicFramePr>
          <p:nvPr>
            <p:extLst>
              <p:ext uri="{D42A27DB-BD31-4B8C-83A1-F6EECF244321}">
                <p14:modId xmlns:p14="http://schemas.microsoft.com/office/powerpoint/2010/main" val="2755760665"/>
              </p:ext>
            </p:extLst>
          </p:nvPr>
        </p:nvGraphicFramePr>
        <p:xfrm>
          <a:off x="1853777" y="5349632"/>
          <a:ext cx="5526387" cy="925603"/>
        </p:xfrm>
        <a:graphic>
          <a:graphicData uri="http://schemas.openxmlformats.org/presentationml/2006/ole">
            <mc:AlternateContent xmlns:mc="http://schemas.openxmlformats.org/markup-compatibility/2006">
              <mc:Choice xmlns:v="urn:schemas-microsoft-com:vml" Requires="v">
                <p:oleObj spid="_x0000_s1222" name="Equation" r:id="rId4" imgW="2577960" imgH="431640" progId="Equation.3">
                  <p:embed/>
                </p:oleObj>
              </mc:Choice>
              <mc:Fallback>
                <p:oleObj name="Equation" r:id="rId4" imgW="2577960" imgH="431640" progId="Equation.3">
                  <p:embed/>
                  <p:pic>
                    <p:nvPicPr>
                      <p:cNvPr id="0" name="Picture 19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3777" y="5349632"/>
                        <a:ext cx="5526387" cy="9256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811251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Issuance of New Shares—Weighted Average</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19-5</a:t>
            </a:r>
          </a:p>
        </p:txBody>
      </p:sp>
      <p:sp>
        <p:nvSpPr>
          <p:cNvPr id="6" name="Content Placeholder 5"/>
          <p:cNvSpPr>
            <a:spLocks noGrp="1"/>
          </p:cNvSpPr>
          <p:nvPr>
            <p:ph sz="quarter" idx="10"/>
          </p:nvPr>
        </p:nvSpPr>
        <p:spPr>
          <a:xfrm>
            <a:off x="685799" y="1454045"/>
            <a:ext cx="8293309" cy="5036695"/>
          </a:xfrm>
        </p:spPr>
        <p:txBody>
          <a:bodyPr/>
          <a:lstStyle/>
          <a:p>
            <a:pPr marL="0" indent="0">
              <a:buNone/>
            </a:pPr>
            <a:r>
              <a:rPr lang="en-IN" sz="2400" dirty="0"/>
              <a:t>Sovran Financial Corporation reported net income of </a:t>
            </a:r>
            <a:r>
              <a:rPr lang="en-IN" sz="2400" u="sng" dirty="0"/>
              <a:t>$154 million </a:t>
            </a:r>
            <a:r>
              <a:rPr lang="en-IN" sz="2400" dirty="0"/>
              <a:t>in 2018 (tax rate 40%). Its </a:t>
            </a:r>
            <a:r>
              <a:rPr lang="en-US" sz="2400" dirty="0"/>
              <a:t>capital structure included:</a:t>
            </a:r>
          </a:p>
          <a:p>
            <a:pPr marL="0" indent="0">
              <a:buNone/>
            </a:pPr>
            <a:r>
              <a:rPr lang="en-IN" sz="2400" b="1" dirty="0"/>
              <a:t>Common Stock</a:t>
            </a:r>
            <a:endParaRPr lang="en-US" sz="2400" b="1" dirty="0"/>
          </a:p>
          <a:p>
            <a:pPr marL="0" indent="0">
              <a:buNone/>
            </a:pPr>
            <a:r>
              <a:rPr lang="en-IN" sz="2400" dirty="0"/>
              <a:t>Jan. 1</a:t>
            </a:r>
            <a:r>
              <a:rPr lang="en-US" sz="2400" dirty="0"/>
              <a:t> </a:t>
            </a:r>
            <a:r>
              <a:rPr lang="en-IN" sz="2400" u="sng" dirty="0"/>
              <a:t>60 million </a:t>
            </a:r>
            <a:r>
              <a:rPr lang="en-IN" sz="2400" dirty="0"/>
              <a:t>common shares were outstanding</a:t>
            </a:r>
          </a:p>
          <a:p>
            <a:pPr marL="0" indent="0">
              <a:buNone/>
            </a:pPr>
            <a:r>
              <a:rPr lang="en-IN" sz="2400" b="1" dirty="0"/>
              <a:t>Mar. 1 12 million new shares were sold </a:t>
            </a:r>
            <a:r>
              <a:rPr lang="en-IN" sz="2400" dirty="0"/>
              <a:t>(amounts in millions, except per share amount)</a:t>
            </a:r>
            <a:endParaRPr lang="en-US" sz="2400" dirty="0"/>
          </a:p>
          <a:p>
            <a:pPr marL="0" indent="0">
              <a:buNone/>
            </a:pPr>
            <a:r>
              <a:rPr lang="en-IN" sz="2400" b="1" dirty="0"/>
              <a:t>Basic EPS:</a:t>
            </a:r>
            <a:endParaRPr lang="en-US" sz="24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951525168"/>
              </p:ext>
            </p:extLst>
          </p:nvPr>
        </p:nvGraphicFramePr>
        <p:xfrm>
          <a:off x="2813570" y="4453198"/>
          <a:ext cx="5526088" cy="1851025"/>
        </p:xfrm>
        <a:graphic>
          <a:graphicData uri="http://schemas.openxmlformats.org/presentationml/2006/ole">
            <mc:AlternateContent xmlns:mc="http://schemas.openxmlformats.org/markup-compatibility/2006">
              <mc:Choice xmlns:v="urn:schemas-microsoft-com:vml" Requires="v">
                <p:oleObj spid="_x0000_s2241" name="Equation" r:id="rId4" imgW="2577960" imgH="863280" progId="Equation.3">
                  <p:embed/>
                </p:oleObj>
              </mc:Choice>
              <mc:Fallback>
                <p:oleObj name="Equation" r:id="rId4" imgW="2577960" imgH="863280" progId="Equation.3">
                  <p:embed/>
                  <p:pic>
                    <p:nvPicPr>
                      <p:cNvPr id="0" name="Picture 1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3570" y="4453198"/>
                        <a:ext cx="5526088" cy="1851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385796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11480"/>
            <a:ext cx="8001000" cy="1005840"/>
          </a:xfrm>
        </p:spPr>
        <p:txBody>
          <a:bodyPr>
            <a:noAutofit/>
          </a:bodyPr>
          <a:lstStyle/>
          <a:p>
            <a:r>
              <a:rPr lang="en-IN" dirty="0"/>
              <a:t>Stock Dividends and Stock Splits (1 of 2)</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19-6</a:t>
            </a:r>
          </a:p>
        </p:txBody>
      </p:sp>
      <p:sp>
        <p:nvSpPr>
          <p:cNvPr id="4" name="Content Placeholder 3"/>
          <p:cNvSpPr>
            <a:spLocks noGrp="1"/>
          </p:cNvSpPr>
          <p:nvPr>
            <p:ph sz="quarter" idx="10"/>
          </p:nvPr>
        </p:nvSpPr>
        <p:spPr>
          <a:xfrm>
            <a:off x="839448" y="1446420"/>
            <a:ext cx="7887457" cy="1938464"/>
          </a:xfrm>
        </p:spPr>
        <p:txBody>
          <a:bodyPr/>
          <a:lstStyle/>
          <a:p>
            <a:r>
              <a:rPr lang="en-IN" sz="2200" dirty="0"/>
              <a:t>Distribution of </a:t>
            </a:r>
            <a:r>
              <a:rPr lang="en-IN" sz="2200" b="1" dirty="0"/>
              <a:t>additional shares to existing shareholders</a:t>
            </a:r>
          </a:p>
          <a:p>
            <a:r>
              <a:rPr lang="en-IN" sz="2200" dirty="0"/>
              <a:t>Change in the </a:t>
            </a:r>
            <a:r>
              <a:rPr lang="en-IN" sz="2200" b="1" dirty="0"/>
              <a:t>nature of the shares </a:t>
            </a:r>
            <a:r>
              <a:rPr lang="en-IN" sz="2200" dirty="0"/>
              <a:t>is reflected in a calculation of EPS by increasing the number of shares</a:t>
            </a:r>
          </a:p>
        </p:txBody>
      </p:sp>
      <p:graphicFrame>
        <p:nvGraphicFramePr>
          <p:cNvPr id="10" name="Table 9"/>
          <p:cNvGraphicFramePr>
            <a:graphicFrameLocks noGrp="1"/>
          </p:cNvGraphicFramePr>
          <p:nvPr>
            <p:extLst>
              <p:ext uri="{D42A27DB-BD31-4B8C-83A1-F6EECF244321}">
                <p14:modId xmlns:p14="http://schemas.microsoft.com/office/powerpoint/2010/main" val="8172109"/>
              </p:ext>
            </p:extLst>
          </p:nvPr>
        </p:nvGraphicFramePr>
        <p:xfrm>
          <a:off x="735089" y="3492935"/>
          <a:ext cx="8220694" cy="2717093"/>
        </p:xfrm>
        <a:graphic>
          <a:graphicData uri="http://schemas.openxmlformats.org/drawingml/2006/table">
            <a:tbl>
              <a:tblPr firstRow="1" bandRow="1">
                <a:tableStyleId>{5940675A-B579-460E-94D1-54222C63F5DA}</a:tableStyleId>
              </a:tblPr>
              <a:tblGrid>
                <a:gridCol w="4307382">
                  <a:extLst>
                    <a:ext uri="{9D8B030D-6E8A-4147-A177-3AD203B41FA5}">
                      <a16:colId xmlns:a16="http://schemas.microsoft.com/office/drawing/2014/main" val="20000"/>
                    </a:ext>
                  </a:extLst>
                </a:gridCol>
                <a:gridCol w="3913312">
                  <a:extLst>
                    <a:ext uri="{9D8B030D-6E8A-4147-A177-3AD203B41FA5}">
                      <a16:colId xmlns:a16="http://schemas.microsoft.com/office/drawing/2014/main" val="20001"/>
                    </a:ext>
                  </a:extLst>
                </a:gridCol>
              </a:tblGrid>
              <a:tr h="501047">
                <a:tc>
                  <a:txBody>
                    <a:bodyPr/>
                    <a:lstStyle/>
                    <a:p>
                      <a:pPr algn="ctr"/>
                      <a:r>
                        <a:rPr lang="en-IN" sz="1600" b="1" u="none" strike="noStrike" kern="1200" baseline="0" dirty="0">
                          <a:latin typeface="Verdana" pitchFamily="34" charset="0"/>
                          <a:ea typeface="Verdana" pitchFamily="34" charset="0"/>
                          <a:cs typeface="Verdana" pitchFamily="34" charset="0"/>
                        </a:rPr>
                        <a:t>Increase in shares from selling new shares</a:t>
                      </a:r>
                      <a:endParaRPr lang="en-US" sz="1600" b="1" dirty="0">
                        <a:solidFill>
                          <a:srgbClr val="C00000"/>
                        </a:solidFill>
                        <a:latin typeface="Verdana" pitchFamily="34" charset="0"/>
                        <a:ea typeface="Verdana" pitchFamily="34" charset="0"/>
                        <a:cs typeface="Verdana" pitchFamily="34" charset="0"/>
                      </a:endParaRPr>
                    </a:p>
                  </a:txBody>
                  <a:tcPr/>
                </a:tc>
                <a:tc>
                  <a:txBody>
                    <a:bodyPr/>
                    <a:lstStyle/>
                    <a:p>
                      <a:pPr algn="ctr"/>
                      <a:r>
                        <a:rPr lang="en-US" sz="1600" b="1" u="none" strike="noStrike" kern="1200" baseline="0" dirty="0">
                          <a:latin typeface="Verdana" pitchFamily="34" charset="0"/>
                          <a:ea typeface="Verdana" pitchFamily="34" charset="0"/>
                          <a:cs typeface="Verdana" pitchFamily="34" charset="0"/>
                        </a:rPr>
                        <a:t>Increase in shares </a:t>
                      </a:r>
                      <a:r>
                        <a:rPr lang="en-IN" sz="1600" b="1" u="none" strike="noStrike" kern="1200" baseline="0" dirty="0">
                          <a:latin typeface="Verdana" pitchFamily="34" charset="0"/>
                          <a:ea typeface="Verdana" pitchFamily="34" charset="0"/>
                          <a:cs typeface="Verdana" pitchFamily="34" charset="0"/>
                        </a:rPr>
                        <a:t>caused by a stock dividend</a:t>
                      </a:r>
                      <a:endParaRPr lang="en-US" sz="1600" b="1" dirty="0">
                        <a:solidFill>
                          <a:srgbClr val="C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1315013">
                <a:tc>
                  <a:txBody>
                    <a:bodyPr/>
                    <a:lstStyle/>
                    <a:p>
                      <a:r>
                        <a:rPr lang="en-IN" sz="1600" u="none" strike="noStrike" kern="1200" baseline="0" dirty="0">
                          <a:latin typeface="Verdana" pitchFamily="34" charset="0"/>
                          <a:ea typeface="Verdana" pitchFamily="34" charset="0"/>
                          <a:cs typeface="Verdana" pitchFamily="34" charset="0"/>
                        </a:rPr>
                        <a:t>When new shares are sold,</a:t>
                      </a:r>
                    </a:p>
                    <a:p>
                      <a:r>
                        <a:rPr lang="en-IN" sz="1600" u="none" strike="noStrike" kern="1200" baseline="0" dirty="0">
                          <a:latin typeface="Verdana" pitchFamily="34" charset="0"/>
                          <a:ea typeface="Verdana" pitchFamily="34" charset="0"/>
                          <a:cs typeface="Verdana" pitchFamily="34" charset="0"/>
                        </a:rPr>
                        <a:t>both assets and shareholders’ equity are increased by an additional investment in the firm by </a:t>
                      </a:r>
                      <a:r>
                        <a:rPr lang="en-US" sz="1600" u="none" strike="noStrike" kern="1200" baseline="0" dirty="0">
                          <a:latin typeface="Verdana" pitchFamily="34" charset="0"/>
                          <a:ea typeface="Verdana" pitchFamily="34" charset="0"/>
                          <a:cs typeface="Verdana" pitchFamily="34" charset="0"/>
                        </a:rPr>
                        <a:t>shareholders.</a:t>
                      </a:r>
                      <a:endParaRPr lang="en-US" sz="1600" dirty="0">
                        <a:latin typeface="Verdana" pitchFamily="34" charset="0"/>
                        <a:ea typeface="Verdana" pitchFamily="34" charset="0"/>
                        <a:cs typeface="Verdana" pitchFamily="34" charset="0"/>
                      </a:endParaRPr>
                    </a:p>
                  </a:txBody>
                  <a:tcPr/>
                </a:tc>
                <a:tc>
                  <a:txBody>
                    <a:bodyPr/>
                    <a:lstStyle/>
                    <a:p>
                      <a:r>
                        <a:rPr lang="en-IN" sz="1600" u="none" strike="noStrike" kern="1200" baseline="0" dirty="0">
                          <a:latin typeface="Verdana" pitchFamily="34" charset="0"/>
                          <a:ea typeface="Verdana" pitchFamily="34" charset="0"/>
                          <a:cs typeface="Verdana" pitchFamily="34" charset="0"/>
                        </a:rPr>
                        <a:t>Stock dividend or stock split merely increases the number of shares without affecting the firm’s assets.</a:t>
                      </a:r>
                      <a:endParaRPr lang="en-US"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811343">
                <a:tc>
                  <a:txBody>
                    <a:bodyPr/>
                    <a:lstStyle/>
                    <a:p>
                      <a:r>
                        <a:rPr lang="en-IN" sz="1600" u="none" strike="noStrike" kern="1200" baseline="0" dirty="0">
                          <a:latin typeface="Verdana" pitchFamily="34" charset="0"/>
                          <a:ea typeface="Verdana" pitchFamily="34" charset="0"/>
                          <a:cs typeface="Verdana" pitchFamily="34" charset="0"/>
                        </a:rPr>
                        <a:t>Shareholders’ interests in their company’s earnings is diluted.</a:t>
                      </a:r>
                      <a:endParaRPr lang="en-US" sz="1600" dirty="0">
                        <a:latin typeface="Verdana" pitchFamily="34" charset="0"/>
                        <a:ea typeface="Verdana" pitchFamily="34" charset="0"/>
                        <a:cs typeface="Verdana" pitchFamily="34" charset="0"/>
                      </a:endParaRPr>
                    </a:p>
                  </a:txBody>
                  <a:tcPr/>
                </a:tc>
                <a:tc>
                  <a:txBody>
                    <a:bodyPr/>
                    <a:lstStyle/>
                    <a:p>
                      <a:r>
                        <a:rPr lang="en-IN" sz="1600" u="none" strike="noStrike" kern="1200" baseline="0" dirty="0">
                          <a:latin typeface="Verdana" pitchFamily="34" charset="0"/>
                          <a:ea typeface="Verdana" pitchFamily="34" charset="0"/>
                          <a:cs typeface="Verdana" pitchFamily="34" charset="0"/>
                        </a:rPr>
                        <a:t>Larger number of less valuable shares.</a:t>
                      </a:r>
                    </a:p>
                    <a:p>
                      <a:r>
                        <a:rPr lang="en-IN" sz="1600" u="none" strike="noStrike" kern="1200" baseline="0" dirty="0">
                          <a:latin typeface="Verdana" pitchFamily="34" charset="0"/>
                          <a:ea typeface="Verdana" pitchFamily="34" charset="0"/>
                          <a:cs typeface="Verdana" pitchFamily="34" charset="0"/>
                        </a:rPr>
                        <a:t>Same “pie,” more slices.</a:t>
                      </a:r>
                      <a:endParaRPr lang="en-US" sz="16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5213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IN" dirty="0"/>
              <a:t>Stock Dividends and Stock Splits (2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19-6</a:t>
            </a:r>
          </a:p>
        </p:txBody>
      </p:sp>
      <p:sp>
        <p:nvSpPr>
          <p:cNvPr id="6" name="Content Placeholder 5"/>
          <p:cNvSpPr>
            <a:spLocks noGrp="1"/>
          </p:cNvSpPr>
          <p:nvPr>
            <p:ph sz="quarter" idx="10"/>
          </p:nvPr>
        </p:nvSpPr>
        <p:spPr>
          <a:xfrm>
            <a:off x="685799" y="1454045"/>
            <a:ext cx="8293309" cy="5036695"/>
          </a:xfrm>
        </p:spPr>
        <p:txBody>
          <a:bodyPr/>
          <a:lstStyle/>
          <a:p>
            <a:pPr marL="0" indent="0">
              <a:buNone/>
            </a:pPr>
            <a:r>
              <a:rPr lang="en-IN" sz="2000" dirty="0"/>
              <a:t>Sovran Financial Corporation reported net income of $154 million in 2018 (tax rate 40%). Its </a:t>
            </a:r>
            <a:r>
              <a:rPr lang="en-US" sz="2000" dirty="0"/>
              <a:t>capital structure included:</a:t>
            </a:r>
          </a:p>
          <a:p>
            <a:pPr marL="0" indent="0">
              <a:buNone/>
            </a:pPr>
            <a:r>
              <a:rPr lang="en-IN" sz="2000" b="1" dirty="0"/>
              <a:t>Common Stock</a:t>
            </a:r>
            <a:endParaRPr lang="en-US" sz="2000" b="1" dirty="0"/>
          </a:p>
          <a:p>
            <a:pPr marL="0" indent="0">
              <a:buNone/>
            </a:pPr>
            <a:r>
              <a:rPr lang="en-IN" sz="2000" dirty="0"/>
              <a:t>Jan. 1</a:t>
            </a:r>
            <a:r>
              <a:rPr lang="en-US" sz="2000" dirty="0"/>
              <a:t> </a:t>
            </a:r>
            <a:r>
              <a:rPr lang="en-IN" sz="2000" dirty="0"/>
              <a:t>60 million common shares were outstanding</a:t>
            </a:r>
          </a:p>
          <a:p>
            <a:pPr marL="0" indent="0">
              <a:buNone/>
            </a:pPr>
            <a:r>
              <a:rPr lang="en-IN" sz="2000" b="1" dirty="0"/>
              <a:t>Mar. </a:t>
            </a:r>
            <a:r>
              <a:rPr lang="en-IN" sz="2000" dirty="0"/>
              <a:t>12</a:t>
            </a:r>
            <a:r>
              <a:rPr lang="en-IN" sz="2000" b="1" dirty="0"/>
              <a:t> </a:t>
            </a:r>
            <a:r>
              <a:rPr lang="en-IN" sz="2000" dirty="0"/>
              <a:t>million new shares were sold</a:t>
            </a:r>
          </a:p>
          <a:p>
            <a:pPr marL="0" indent="0">
              <a:buNone/>
            </a:pPr>
            <a:r>
              <a:rPr lang="en-IN" sz="2000" b="1" dirty="0"/>
              <a:t>June 17 A 10% stock dividend was distributed </a:t>
            </a:r>
            <a:r>
              <a:rPr lang="en-IN" sz="2000" dirty="0"/>
              <a:t>(amounts in millions, except per share amount)</a:t>
            </a:r>
            <a:endParaRPr lang="en-US" sz="2000" dirty="0"/>
          </a:p>
          <a:p>
            <a:pPr marL="0" indent="0">
              <a:buNone/>
            </a:pPr>
            <a:r>
              <a:rPr lang="en-IN" sz="2000" b="1" dirty="0"/>
              <a:t>Basic EPS:</a:t>
            </a:r>
            <a:endParaRPr lang="en-US" sz="20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893011512"/>
              </p:ext>
            </p:extLst>
          </p:nvPr>
        </p:nvGraphicFramePr>
        <p:xfrm>
          <a:off x="2009342" y="4285984"/>
          <a:ext cx="6542112" cy="2160838"/>
        </p:xfrm>
        <a:graphic>
          <a:graphicData uri="http://schemas.openxmlformats.org/presentationml/2006/ole">
            <mc:AlternateContent xmlns:mc="http://schemas.openxmlformats.org/markup-compatibility/2006">
              <mc:Choice xmlns:v="urn:schemas-microsoft-com:vml" Requires="v">
                <p:oleObj spid="_x0000_s3258" name="Equation" r:id="rId4" imgW="3797280" imgH="1269720" progId="Equation.3">
                  <p:embed/>
                </p:oleObj>
              </mc:Choice>
              <mc:Fallback>
                <p:oleObj name="Equation" r:id="rId4" imgW="3797280" imgH="1269720" progId="Equation.3">
                  <p:embed/>
                  <p:pic>
                    <p:nvPicPr>
                      <p:cNvPr id="0" name="Picture 1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9342" y="4285984"/>
                        <a:ext cx="6542112" cy="2160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430555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Reacquired Shares (1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19-6</a:t>
            </a:r>
          </a:p>
        </p:txBody>
      </p:sp>
      <p:sp>
        <p:nvSpPr>
          <p:cNvPr id="6" name="Content Placeholder 5"/>
          <p:cNvSpPr>
            <a:spLocks noGrp="1"/>
          </p:cNvSpPr>
          <p:nvPr>
            <p:ph sz="quarter" idx="10"/>
          </p:nvPr>
        </p:nvSpPr>
        <p:spPr>
          <a:xfrm>
            <a:off x="659567" y="1289155"/>
            <a:ext cx="8319541" cy="5201586"/>
          </a:xfrm>
        </p:spPr>
        <p:txBody>
          <a:bodyPr/>
          <a:lstStyle/>
          <a:p>
            <a:r>
              <a:rPr lang="en-US" sz="2400" dirty="0"/>
              <a:t>The </a:t>
            </a:r>
            <a:r>
              <a:rPr lang="en-US" sz="2400" b="1" dirty="0"/>
              <a:t>weighted-average </a:t>
            </a:r>
            <a:r>
              <a:rPr lang="en-IN" sz="2400" b="1" dirty="0"/>
              <a:t>number of shares is reduced </a:t>
            </a:r>
            <a:r>
              <a:rPr lang="en-IN" sz="2400" dirty="0"/>
              <a:t>if shares are reacquired during the period</a:t>
            </a:r>
          </a:p>
          <a:p>
            <a:pPr lvl="1"/>
            <a:r>
              <a:rPr lang="en-IN" sz="2200" dirty="0"/>
              <a:t>Reacquired either as retired shares or as treasury stock</a:t>
            </a:r>
          </a:p>
          <a:p>
            <a:r>
              <a:rPr lang="en-IN" sz="2400" dirty="0"/>
              <a:t>The number of reacquired shares is time-weighted for the </a:t>
            </a:r>
            <a:r>
              <a:rPr lang="en-IN" sz="2400" b="1" i="1" dirty="0"/>
              <a:t>fraction of the year they were not outstanding</a:t>
            </a:r>
            <a:r>
              <a:rPr lang="en-IN" sz="2400" dirty="0"/>
              <a:t>,</a:t>
            </a:r>
            <a:r>
              <a:rPr lang="en-IN" sz="2400" i="1" dirty="0"/>
              <a:t> </a:t>
            </a:r>
            <a:r>
              <a:rPr lang="en-IN" sz="2400" dirty="0"/>
              <a:t>prior to being </a:t>
            </a:r>
            <a:r>
              <a:rPr lang="en-IN" sz="2400" b="1" i="1" dirty="0"/>
              <a:t>subtracted</a:t>
            </a:r>
            <a:r>
              <a:rPr lang="en-IN" sz="2400" i="1" dirty="0"/>
              <a:t> </a:t>
            </a:r>
            <a:r>
              <a:rPr lang="en-IN" sz="2400" dirty="0"/>
              <a:t>from the number of shares outstanding during the period</a:t>
            </a:r>
          </a:p>
          <a:p>
            <a:r>
              <a:rPr lang="en-IN" sz="2400" dirty="0"/>
              <a:t>When a stock distribution occurs during the reporting period, any sales or purchases of shares that occur </a:t>
            </a:r>
            <a:r>
              <a:rPr lang="en-IN" sz="2400" b="1" i="1" dirty="0"/>
              <a:t>before, but not after</a:t>
            </a:r>
            <a:r>
              <a:rPr lang="en-IN" sz="2400" dirty="0"/>
              <a:t>,</a:t>
            </a:r>
            <a:r>
              <a:rPr lang="en-IN" sz="2400" i="1" dirty="0"/>
              <a:t> </a:t>
            </a:r>
            <a:r>
              <a:rPr lang="en-IN" sz="2400" dirty="0"/>
              <a:t>the distribution are increased by the distribution</a:t>
            </a:r>
          </a:p>
        </p:txBody>
      </p:sp>
    </p:spTree>
    <p:extLst>
      <p:ext uri="{BB962C8B-B14F-4D97-AF65-F5344CB8AC3E}">
        <p14:creationId xmlns:p14="http://schemas.microsoft.com/office/powerpoint/2010/main" val="38932349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Reacquired Shares (2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19-6</a:t>
            </a:r>
          </a:p>
        </p:txBody>
      </p:sp>
      <p:sp>
        <p:nvSpPr>
          <p:cNvPr id="6" name="Content Placeholder 5"/>
          <p:cNvSpPr>
            <a:spLocks noGrp="1"/>
          </p:cNvSpPr>
          <p:nvPr>
            <p:ph sz="quarter" idx="10"/>
          </p:nvPr>
        </p:nvSpPr>
        <p:spPr>
          <a:xfrm>
            <a:off x="659567" y="1289155"/>
            <a:ext cx="8319541" cy="5201586"/>
          </a:xfrm>
        </p:spPr>
        <p:txBody>
          <a:bodyPr/>
          <a:lstStyle/>
          <a:p>
            <a:r>
              <a:rPr lang="en-IN" dirty="0"/>
              <a:t>Sovran Financial Corporation reported net income of $154 million in 2018 (tax rate 40%). Its </a:t>
            </a:r>
            <a:r>
              <a:rPr lang="en-US" dirty="0"/>
              <a:t>capital structure included:</a:t>
            </a:r>
          </a:p>
          <a:p>
            <a:pPr>
              <a:buNone/>
            </a:pPr>
            <a:r>
              <a:rPr lang="en-IN" b="1" dirty="0"/>
              <a:t>Common Stock</a:t>
            </a:r>
            <a:endParaRPr lang="en-US" b="1" dirty="0"/>
          </a:p>
          <a:p>
            <a:pPr marL="0" indent="0">
              <a:buNone/>
            </a:pPr>
            <a:r>
              <a:rPr lang="en-IN" dirty="0"/>
              <a:t>Jan. 1</a:t>
            </a:r>
            <a:r>
              <a:rPr lang="en-US" dirty="0"/>
              <a:t> </a:t>
            </a:r>
            <a:r>
              <a:rPr lang="en-IN" dirty="0"/>
              <a:t>60 million common shares were outstanding</a:t>
            </a:r>
            <a:endParaRPr lang="en-US" dirty="0"/>
          </a:p>
          <a:p>
            <a:pPr>
              <a:buNone/>
            </a:pPr>
            <a:r>
              <a:rPr lang="en-IN" dirty="0"/>
              <a:t>Mar. 1</a:t>
            </a:r>
            <a:r>
              <a:rPr lang="en-US" dirty="0"/>
              <a:t> </a:t>
            </a:r>
            <a:r>
              <a:rPr lang="en-IN" dirty="0"/>
              <a:t>12</a:t>
            </a:r>
            <a:r>
              <a:rPr lang="en-IN" b="1" dirty="0"/>
              <a:t> </a:t>
            </a:r>
            <a:r>
              <a:rPr lang="en-IN" dirty="0"/>
              <a:t>million new shares were sold</a:t>
            </a:r>
          </a:p>
          <a:p>
            <a:pPr>
              <a:buNone/>
            </a:pPr>
            <a:r>
              <a:rPr lang="en-IN" dirty="0"/>
              <a:t>June 17 A 10% stock dividend was distributed</a:t>
            </a:r>
            <a:endParaRPr lang="en-US" dirty="0"/>
          </a:p>
          <a:p>
            <a:pPr marL="0" indent="0">
              <a:buNone/>
            </a:pPr>
            <a:r>
              <a:rPr lang="en-IN" b="1" dirty="0"/>
              <a:t>Oct. 1 8M shares were reacquired as treasury stock</a:t>
            </a:r>
            <a:endParaRPr lang="en-US" dirty="0"/>
          </a:p>
        </p:txBody>
      </p:sp>
    </p:spTree>
    <p:extLst>
      <p:ext uri="{BB962C8B-B14F-4D97-AF65-F5344CB8AC3E}">
        <p14:creationId xmlns:p14="http://schemas.microsoft.com/office/powerpoint/2010/main" val="3689458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Restricted Stock Plans (4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pPr marL="0" indent="0">
              <a:buNone/>
            </a:pPr>
            <a:r>
              <a:rPr lang="en-US" b="1" dirty="0"/>
              <a:t>Restricted Stock Units (RSUs)</a:t>
            </a:r>
          </a:p>
          <a:p>
            <a:pPr marL="457200" lvl="1" indent="-457200">
              <a:lnSpc>
                <a:spcPct val="100000"/>
              </a:lnSpc>
              <a:buFont typeface="Arial" pitchFamily="34" charset="0"/>
              <a:buChar char="•"/>
            </a:pPr>
            <a:r>
              <a:rPr lang="en-IN" sz="2600" dirty="0"/>
              <a:t>Is a right to receive a specified number of shares </a:t>
            </a:r>
            <a:r>
              <a:rPr lang="en-US" sz="2600" dirty="0"/>
              <a:t>of company stock</a:t>
            </a:r>
          </a:p>
          <a:p>
            <a:pPr marL="457200" lvl="1" indent="-457200">
              <a:lnSpc>
                <a:spcPct val="100000"/>
              </a:lnSpc>
              <a:buFont typeface="Arial" pitchFamily="34" charset="0"/>
              <a:buChar char="•"/>
            </a:pPr>
            <a:r>
              <a:rPr lang="en-IN" sz="2600" dirty="0"/>
              <a:t>The company </a:t>
            </a:r>
            <a:r>
              <a:rPr lang="en-IN" sz="2600" b="1" dirty="0"/>
              <a:t>distributes the shares after the recipient of RSUs satisfies the vesting requirement</a:t>
            </a:r>
          </a:p>
          <a:p>
            <a:pPr marL="457200" lvl="1" indent="-457200">
              <a:lnSpc>
                <a:spcPct val="100000"/>
              </a:lnSpc>
              <a:buFont typeface="Arial" pitchFamily="34" charset="0"/>
              <a:buChar char="•"/>
            </a:pPr>
            <a:r>
              <a:rPr lang="en-US" sz="2600" dirty="0"/>
              <a:t>The recipient benefits by </a:t>
            </a:r>
            <a:r>
              <a:rPr lang="en-IN" sz="2600" dirty="0"/>
              <a:t>the value of the shares at the end of the vesting period</a:t>
            </a:r>
            <a:endParaRPr lang="en-US" sz="2600" dirty="0"/>
          </a:p>
        </p:txBody>
      </p:sp>
    </p:spTree>
    <p:extLst>
      <p:ext uri="{BB962C8B-B14F-4D97-AF65-F5344CB8AC3E}">
        <p14:creationId xmlns:p14="http://schemas.microsoft.com/office/powerpoint/2010/main" val="27820353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58008" y="344774"/>
            <a:ext cx="7767631" cy="1004341"/>
          </a:xfrm>
        </p:spPr>
        <p:txBody>
          <a:bodyPr>
            <a:noAutofit/>
          </a:bodyPr>
          <a:lstStyle/>
          <a:p>
            <a:r>
              <a:rPr lang="en-US" dirty="0"/>
              <a:t>Reacquired Shares (3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19-6</a:t>
            </a:r>
          </a:p>
        </p:txBody>
      </p:sp>
      <p:sp>
        <p:nvSpPr>
          <p:cNvPr id="2" name="Content Placeholder 1"/>
          <p:cNvSpPr>
            <a:spLocks noGrp="1"/>
          </p:cNvSpPr>
          <p:nvPr>
            <p:ph sz="quarter" idx="10"/>
          </p:nvPr>
        </p:nvSpPr>
        <p:spPr>
          <a:xfrm>
            <a:off x="644577" y="1349114"/>
            <a:ext cx="8349521" cy="3057993"/>
          </a:xfrm>
        </p:spPr>
        <p:txBody>
          <a:bodyPr/>
          <a:lstStyle/>
          <a:p>
            <a:pPr>
              <a:buNone/>
            </a:pPr>
            <a:r>
              <a:rPr lang="en-IN" sz="2400" b="1" dirty="0"/>
              <a:t>Basic EPS:</a:t>
            </a:r>
          </a:p>
          <a:p>
            <a:r>
              <a:rPr lang="en-IN" sz="2400" dirty="0"/>
              <a:t>Net income: $ 154 (amounts in millions, except per share amount)</a:t>
            </a:r>
          </a:p>
          <a:p>
            <a:r>
              <a:rPr lang="en-IN" sz="2400" dirty="0"/>
              <a:t>Shares at Jan. 1: 60</a:t>
            </a:r>
          </a:p>
          <a:p>
            <a:r>
              <a:rPr lang="en-IN" sz="2400" dirty="0"/>
              <a:t>New shares: 12 (10 /12) </a:t>
            </a:r>
          </a:p>
          <a:p>
            <a:r>
              <a:rPr lang="en-IN" sz="2400" dirty="0"/>
              <a:t>Stock dividend adjustment: (1.10)</a:t>
            </a:r>
          </a:p>
          <a:p>
            <a:r>
              <a:rPr lang="en-IN" sz="2400" b="1" dirty="0"/>
              <a:t>Treasury shares: 8 (3 /12)</a:t>
            </a:r>
            <a:endParaRPr lang="en-US" sz="24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854649312"/>
              </p:ext>
            </p:extLst>
          </p:nvPr>
        </p:nvGraphicFramePr>
        <p:xfrm>
          <a:off x="928905" y="4897033"/>
          <a:ext cx="7795844" cy="841457"/>
        </p:xfrm>
        <a:graphic>
          <a:graphicData uri="http://schemas.openxmlformats.org/presentationml/2006/ole">
            <mc:AlternateContent xmlns:mc="http://schemas.openxmlformats.org/markup-compatibility/2006">
              <mc:Choice xmlns:v="urn:schemas-microsoft-com:vml" Requires="v">
                <p:oleObj spid="_x0000_s4275" name="Equation" r:id="rId4" imgW="4000320" imgH="431640" progId="Equation.3">
                  <p:embed/>
                </p:oleObj>
              </mc:Choice>
              <mc:Fallback>
                <p:oleObj name="Equation" r:id="rId4" imgW="4000320" imgH="431640" progId="Equation.3">
                  <p:embed/>
                  <p:pic>
                    <p:nvPicPr>
                      <p:cNvPr id="0" name="Picture 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905" y="4897033"/>
                        <a:ext cx="7795844" cy="8414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889610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altLang="en-US" dirty="0"/>
              <a:t>Concept Check: Computing Outstanding Shares</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19-6</a:t>
            </a:r>
          </a:p>
        </p:txBody>
      </p:sp>
      <p:sp>
        <p:nvSpPr>
          <p:cNvPr id="2" name="Content Placeholder 1"/>
          <p:cNvSpPr>
            <a:spLocks noGrp="1"/>
          </p:cNvSpPr>
          <p:nvPr>
            <p:ph sz="quarter" idx="10"/>
          </p:nvPr>
        </p:nvSpPr>
        <p:spPr>
          <a:xfrm>
            <a:off x="644577" y="1349113"/>
            <a:ext cx="8349521" cy="5186597"/>
          </a:xfrm>
        </p:spPr>
        <p:txBody>
          <a:bodyPr/>
          <a:lstStyle/>
          <a:p>
            <a:pPr marL="0" indent="0">
              <a:spcAft>
                <a:spcPts val="1200"/>
              </a:spcAft>
              <a:buNone/>
            </a:pPr>
            <a:r>
              <a:rPr lang="en-US" sz="2200" dirty="0"/>
              <a:t>On December 31, 2015, Wayne Sparks Company had 600,000 shares of common stock issued and outstanding. Sparks issued a 5% stock dividend on June 30, 2016. On September 30, 2016, 20,000 shares of common stock were reacquired as treasury stock. What is the appropriate number of shares to be used in the basic earnings per share computation for 2016? </a:t>
            </a:r>
          </a:p>
          <a:p>
            <a:pPr marL="457200" indent="-457200">
              <a:buFont typeface="+mj-lt"/>
              <a:buAutoNum type="alphaLcPeriod"/>
            </a:pPr>
            <a:r>
              <a:rPr lang="en-US" sz="2200" dirty="0"/>
              <a:t>595,000</a:t>
            </a:r>
          </a:p>
          <a:p>
            <a:pPr marL="457200" indent="-457200">
              <a:buFont typeface="+mj-lt"/>
              <a:buAutoNum type="alphaLcPeriod"/>
            </a:pPr>
            <a:r>
              <a:rPr lang="en-US" sz="2200" b="1" dirty="0"/>
              <a:t>625,000</a:t>
            </a:r>
          </a:p>
          <a:p>
            <a:pPr marL="457200" indent="-457200">
              <a:buFont typeface="+mj-lt"/>
              <a:buAutoNum type="alphaLcPeriod"/>
            </a:pPr>
            <a:r>
              <a:rPr lang="en-US" sz="2200" dirty="0"/>
              <a:t>630,000</a:t>
            </a:r>
          </a:p>
          <a:p>
            <a:pPr marL="457200" indent="-457200">
              <a:buFont typeface="+mj-lt"/>
              <a:buAutoNum type="alphaLcPeriod"/>
            </a:pPr>
            <a:r>
              <a:rPr lang="en-US" sz="2200" dirty="0"/>
              <a:t>635,000</a:t>
            </a:r>
          </a:p>
          <a:p>
            <a:pPr marL="0" indent="0">
              <a:spcAft>
                <a:spcPts val="1200"/>
              </a:spcAft>
              <a:buNone/>
            </a:pPr>
            <a:r>
              <a:rPr lang="en-US" sz="2200" dirty="0"/>
              <a:t>The correct answer is </a:t>
            </a:r>
            <a:r>
              <a:rPr lang="en-US" sz="2200" i="1" dirty="0"/>
              <a:t>b</a:t>
            </a:r>
            <a:r>
              <a:rPr lang="en-US" sz="2200" dirty="0"/>
              <a:t>:</a:t>
            </a:r>
          </a:p>
          <a:p>
            <a:pPr marL="0" indent="0">
              <a:buNone/>
            </a:pPr>
            <a:r>
              <a:rPr lang="en-US" sz="2200" dirty="0"/>
              <a:t>(600,000 × 1.05) − (20,000 × 3/12) = </a:t>
            </a:r>
            <a:r>
              <a:rPr lang="en-US" sz="2200" b="1" dirty="0"/>
              <a:t>625,000</a:t>
            </a:r>
          </a:p>
        </p:txBody>
      </p:sp>
    </p:spTree>
    <p:extLst>
      <p:ext uri="{BB962C8B-B14F-4D97-AF65-F5344CB8AC3E}">
        <p14:creationId xmlns:p14="http://schemas.microsoft.com/office/powerpoint/2010/main" val="37494772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IN" dirty="0"/>
              <a:t>Earnings Available to Common Shareholders</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19-7</a:t>
            </a:r>
          </a:p>
        </p:txBody>
      </p:sp>
      <p:sp>
        <p:nvSpPr>
          <p:cNvPr id="2" name="Content Placeholder 1"/>
          <p:cNvSpPr>
            <a:spLocks noGrp="1"/>
          </p:cNvSpPr>
          <p:nvPr>
            <p:ph sz="quarter" idx="10"/>
          </p:nvPr>
        </p:nvSpPr>
        <p:spPr>
          <a:xfrm>
            <a:off x="689548" y="1454046"/>
            <a:ext cx="8304550" cy="4976734"/>
          </a:xfrm>
        </p:spPr>
        <p:txBody>
          <a:bodyPr/>
          <a:lstStyle/>
          <a:p>
            <a:r>
              <a:rPr lang="en-IN" dirty="0"/>
              <a:t>When a senior class of shareholders (like preferred shareholders) is entitled to a specified allocation of earnings (like preferred dividends) these amounts are </a:t>
            </a:r>
            <a:r>
              <a:rPr lang="en-IN" b="1" dirty="0"/>
              <a:t>subtracted from earnings before calculating earnings per share</a:t>
            </a:r>
            <a:endParaRPr lang="en-US" b="1" dirty="0"/>
          </a:p>
        </p:txBody>
      </p:sp>
    </p:spTree>
    <p:extLst>
      <p:ext uri="{BB962C8B-B14F-4D97-AF65-F5344CB8AC3E}">
        <p14:creationId xmlns:p14="http://schemas.microsoft.com/office/powerpoint/2010/main" val="41765236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Preferred Dividends (1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19-7</a:t>
            </a:r>
          </a:p>
        </p:txBody>
      </p:sp>
      <p:sp>
        <p:nvSpPr>
          <p:cNvPr id="2" name="Content Placeholder 1"/>
          <p:cNvSpPr>
            <a:spLocks noGrp="1"/>
          </p:cNvSpPr>
          <p:nvPr>
            <p:ph sz="quarter" idx="10"/>
          </p:nvPr>
        </p:nvSpPr>
        <p:spPr>
          <a:xfrm>
            <a:off x="689548" y="1199214"/>
            <a:ext cx="8304550" cy="5351488"/>
          </a:xfrm>
        </p:spPr>
        <p:txBody>
          <a:bodyPr/>
          <a:lstStyle/>
          <a:p>
            <a:pPr marL="0" indent="0">
              <a:buNone/>
            </a:pPr>
            <a:r>
              <a:rPr lang="en-IN" sz="2400" dirty="0"/>
              <a:t>Sovran Financial Corporation reported net income of $154 million in 2018 (tax rate 40%). Its </a:t>
            </a:r>
            <a:r>
              <a:rPr lang="en-US" sz="2400" dirty="0"/>
              <a:t>capital structure included:</a:t>
            </a:r>
          </a:p>
          <a:p>
            <a:pPr marL="0" indent="0">
              <a:buNone/>
            </a:pPr>
            <a:r>
              <a:rPr lang="en-IN" sz="2400" b="1" dirty="0"/>
              <a:t>Common Stock</a:t>
            </a:r>
          </a:p>
          <a:p>
            <a:pPr marL="0" indent="0">
              <a:buNone/>
            </a:pPr>
            <a:r>
              <a:rPr lang="en-IN" sz="2400" dirty="0"/>
              <a:t>January 1 60 million common shares were outstanding</a:t>
            </a:r>
          </a:p>
          <a:p>
            <a:pPr marL="0" indent="0">
              <a:buNone/>
            </a:pPr>
            <a:r>
              <a:rPr lang="en-IN" sz="2400" dirty="0"/>
              <a:t>March 1 12</a:t>
            </a:r>
            <a:r>
              <a:rPr lang="en-IN" sz="2400" b="1" dirty="0"/>
              <a:t> </a:t>
            </a:r>
            <a:r>
              <a:rPr lang="en-IN" sz="2400" dirty="0"/>
              <a:t>million new shares were sold</a:t>
            </a:r>
            <a:endParaRPr lang="en-US" sz="2400" dirty="0"/>
          </a:p>
          <a:p>
            <a:pPr marL="0" indent="0">
              <a:buNone/>
            </a:pPr>
            <a:r>
              <a:rPr lang="en-IN" sz="2400" dirty="0"/>
              <a:t>June 17</a:t>
            </a:r>
            <a:r>
              <a:rPr lang="en-US" sz="2400" dirty="0"/>
              <a:t> </a:t>
            </a:r>
            <a:r>
              <a:rPr lang="en-IN" sz="2400" dirty="0"/>
              <a:t>A 10% stock dividend was distributed</a:t>
            </a:r>
            <a:endParaRPr lang="en-US" sz="2400" dirty="0"/>
          </a:p>
          <a:p>
            <a:pPr marL="0" indent="0">
              <a:buNone/>
            </a:pPr>
            <a:r>
              <a:rPr lang="en-IN" sz="2400" dirty="0"/>
              <a:t>October 1</a:t>
            </a:r>
            <a:r>
              <a:rPr lang="en-US" sz="2400" dirty="0"/>
              <a:t> </a:t>
            </a:r>
            <a:r>
              <a:rPr lang="en-IN" sz="2400" dirty="0"/>
              <a:t>8 million shares were reacquired as treasury stock</a:t>
            </a:r>
          </a:p>
          <a:p>
            <a:pPr marL="0" indent="0">
              <a:buNone/>
            </a:pPr>
            <a:r>
              <a:rPr lang="en-US" sz="2400" b="1" dirty="0"/>
              <a:t>Preferred Stock Nonconvertible</a:t>
            </a:r>
          </a:p>
          <a:p>
            <a:pPr marL="0" indent="0">
              <a:buNone/>
            </a:pPr>
            <a:r>
              <a:rPr lang="en-US" sz="2400" b="1" dirty="0"/>
              <a:t>January 1 – December 31 </a:t>
            </a:r>
            <a:r>
              <a:rPr lang="fr-FR" sz="2400" b="1" dirty="0"/>
              <a:t>5 million </a:t>
            </a:r>
            <a:r>
              <a:rPr lang="en-US" sz="2400" b="1" dirty="0"/>
              <a:t>shares</a:t>
            </a:r>
            <a:r>
              <a:rPr lang="fr-FR" sz="2400" b="1" dirty="0"/>
              <a:t> 8%, $10 par</a:t>
            </a:r>
            <a:endParaRPr lang="en-US" sz="2400" b="1" dirty="0"/>
          </a:p>
        </p:txBody>
      </p:sp>
    </p:spTree>
    <p:extLst>
      <p:ext uri="{BB962C8B-B14F-4D97-AF65-F5344CB8AC3E}">
        <p14:creationId xmlns:p14="http://schemas.microsoft.com/office/powerpoint/2010/main" val="131372162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Preferred Dividends (2 of 2)</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19-7</a:t>
            </a:r>
          </a:p>
        </p:txBody>
      </p:sp>
      <p:sp>
        <p:nvSpPr>
          <p:cNvPr id="2" name="Content Placeholder 1"/>
          <p:cNvSpPr>
            <a:spLocks noGrp="1"/>
          </p:cNvSpPr>
          <p:nvPr>
            <p:ph sz="quarter" idx="10"/>
          </p:nvPr>
        </p:nvSpPr>
        <p:spPr>
          <a:xfrm>
            <a:off x="689548" y="1454046"/>
            <a:ext cx="8304550" cy="4976734"/>
          </a:xfrm>
        </p:spPr>
        <p:txBody>
          <a:bodyPr/>
          <a:lstStyle/>
          <a:p>
            <a:pPr marL="0" indent="0">
              <a:buNone/>
            </a:pPr>
            <a:r>
              <a:rPr lang="en-IN" sz="2400" b="1" dirty="0"/>
              <a:t>Basic EPS:</a:t>
            </a:r>
            <a:endParaRPr lang="en-US" sz="2400" b="1" dirty="0"/>
          </a:p>
          <a:p>
            <a:pPr marL="0" indent="0">
              <a:buNone/>
            </a:pPr>
            <a:r>
              <a:rPr lang="en-IN" sz="2400" dirty="0"/>
              <a:t>Net income: $154 (amounts in millions, except per share amount)</a:t>
            </a:r>
          </a:p>
          <a:p>
            <a:pPr marL="0" indent="0">
              <a:buNone/>
            </a:pPr>
            <a:r>
              <a:rPr lang="en-IN" sz="2400" b="1" dirty="0"/>
              <a:t>Preferred dividends</a:t>
            </a:r>
            <a:r>
              <a:rPr lang="en-US" sz="2400" dirty="0"/>
              <a:t> </a:t>
            </a:r>
            <a:r>
              <a:rPr lang="en-IN" sz="2400" b="1" dirty="0"/>
              <a:t>$4: 8% × $10 par × 5 million shares</a:t>
            </a:r>
            <a:endParaRPr lang="en-US" sz="2400" b="1" dirty="0"/>
          </a:p>
          <a:p>
            <a:pPr marL="0" indent="0">
              <a:buNone/>
            </a:pPr>
            <a:r>
              <a:rPr lang="en-IN" sz="2400" dirty="0"/>
              <a:t>Shares at Jan. 1: 60</a:t>
            </a:r>
          </a:p>
          <a:p>
            <a:pPr marL="0" indent="0">
              <a:buNone/>
            </a:pPr>
            <a:r>
              <a:rPr lang="en-IN" sz="2400" dirty="0"/>
              <a:t>New shares:</a:t>
            </a:r>
            <a:r>
              <a:rPr lang="en-US" sz="2400" b="1" dirty="0"/>
              <a:t> </a:t>
            </a:r>
            <a:r>
              <a:rPr lang="en-IN" sz="2400" dirty="0"/>
              <a:t>12 (10 /12)</a:t>
            </a:r>
            <a:endParaRPr lang="en-US" sz="2400" dirty="0"/>
          </a:p>
          <a:p>
            <a:pPr marL="0" indent="0">
              <a:buNone/>
            </a:pPr>
            <a:r>
              <a:rPr lang="en-IN" sz="2400" dirty="0"/>
              <a:t>Treasury shares:</a:t>
            </a:r>
            <a:r>
              <a:rPr lang="en-US" sz="2400" dirty="0"/>
              <a:t> </a:t>
            </a:r>
            <a:r>
              <a:rPr lang="en-IN" sz="2400" dirty="0"/>
              <a:t>8 (3 /12)</a:t>
            </a:r>
            <a:endParaRPr lang="en-US" sz="2400" dirty="0"/>
          </a:p>
        </p:txBody>
      </p:sp>
      <p:graphicFrame>
        <p:nvGraphicFramePr>
          <p:cNvPr id="3" name="Object 2"/>
          <p:cNvGraphicFramePr>
            <a:graphicFrameLocks noChangeAspect="1"/>
          </p:cNvGraphicFramePr>
          <p:nvPr>
            <p:extLst>
              <p:ext uri="{D42A27DB-BD31-4B8C-83A1-F6EECF244321}">
                <p14:modId xmlns:p14="http://schemas.microsoft.com/office/powerpoint/2010/main" val="903203125"/>
              </p:ext>
            </p:extLst>
          </p:nvPr>
        </p:nvGraphicFramePr>
        <p:xfrm>
          <a:off x="913698" y="5257202"/>
          <a:ext cx="7796212" cy="841375"/>
        </p:xfrm>
        <a:graphic>
          <a:graphicData uri="http://schemas.openxmlformats.org/presentationml/2006/ole">
            <mc:AlternateContent xmlns:mc="http://schemas.openxmlformats.org/markup-compatibility/2006">
              <mc:Choice xmlns:v="urn:schemas-microsoft-com:vml" Requires="v">
                <p:oleObj spid="_x0000_s5276" name="Equation" r:id="rId4" imgW="4000320" imgH="431640" progId="Equation.3">
                  <p:embed/>
                </p:oleObj>
              </mc:Choice>
              <mc:Fallback>
                <p:oleObj name="Equation" r:id="rId4" imgW="4000320" imgH="431640" progId="Equation.3">
                  <p:embed/>
                  <p:pic>
                    <p:nvPicPr>
                      <p:cNvPr id="0" name="Picture 1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698" y="5257202"/>
                        <a:ext cx="7796212"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125833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altLang="en-US" dirty="0"/>
              <a:t>Concept Check: Basic EPS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19-7</a:t>
            </a:r>
          </a:p>
        </p:txBody>
      </p:sp>
      <p:sp>
        <p:nvSpPr>
          <p:cNvPr id="2" name="Content Placeholder 1"/>
          <p:cNvSpPr>
            <a:spLocks noGrp="1"/>
          </p:cNvSpPr>
          <p:nvPr>
            <p:ph sz="quarter" idx="10"/>
          </p:nvPr>
        </p:nvSpPr>
        <p:spPr>
          <a:xfrm>
            <a:off x="689548" y="1454046"/>
            <a:ext cx="8304550" cy="4976734"/>
          </a:xfrm>
        </p:spPr>
        <p:txBody>
          <a:bodyPr/>
          <a:lstStyle/>
          <a:p>
            <a:pPr marL="0" indent="0">
              <a:lnSpc>
                <a:spcPct val="100000"/>
              </a:lnSpc>
              <a:spcAft>
                <a:spcPts val="1200"/>
              </a:spcAft>
              <a:buNone/>
            </a:pPr>
            <a:r>
              <a:rPr lang="en-US" dirty="0"/>
              <a:t>At December 31, 2018 and 2019, Hathcock Company had outstanding 50 million common shares and 4 million shares of 10%, $10 par cumulative preferred stock. Net income for 2019 was $20 million. No dividends were declared in 2018 or 2019. EPS for 2017 was:</a:t>
            </a:r>
          </a:p>
          <a:p>
            <a:pPr marL="514350" indent="-514350">
              <a:lnSpc>
                <a:spcPct val="100000"/>
              </a:lnSpc>
              <a:buFont typeface="+mj-lt"/>
              <a:buAutoNum type="alphaLcPeriod"/>
            </a:pPr>
            <a:r>
              <a:rPr lang="en-US" b="1" dirty="0"/>
              <a:t>$.32</a:t>
            </a:r>
          </a:p>
          <a:p>
            <a:pPr marL="514350" indent="-514350">
              <a:lnSpc>
                <a:spcPct val="100000"/>
              </a:lnSpc>
              <a:buFont typeface="+mj-lt"/>
              <a:buAutoNum type="alphaLcPeriod"/>
            </a:pPr>
            <a:r>
              <a:rPr lang="en-US" dirty="0"/>
              <a:t>$.37</a:t>
            </a:r>
          </a:p>
          <a:p>
            <a:pPr marL="514350" indent="-514350">
              <a:lnSpc>
                <a:spcPct val="100000"/>
              </a:lnSpc>
              <a:buFont typeface="+mj-lt"/>
              <a:buAutoNum type="alphaLcPeriod"/>
            </a:pPr>
            <a:r>
              <a:rPr lang="en-US" dirty="0"/>
              <a:t>$.40</a:t>
            </a:r>
          </a:p>
          <a:p>
            <a:pPr marL="514350" indent="-514350">
              <a:lnSpc>
                <a:spcPct val="100000"/>
              </a:lnSpc>
              <a:buFont typeface="+mj-lt"/>
              <a:buAutoNum type="alphaLcPeriod"/>
            </a:pPr>
            <a:r>
              <a:rPr lang="en-US" dirty="0"/>
              <a:t>$.48</a:t>
            </a:r>
          </a:p>
        </p:txBody>
      </p:sp>
    </p:spTree>
    <p:extLst>
      <p:ext uri="{BB962C8B-B14F-4D97-AF65-F5344CB8AC3E}">
        <p14:creationId xmlns:p14="http://schemas.microsoft.com/office/powerpoint/2010/main" val="1926738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85750" y="457200"/>
            <a:ext cx="8801100" cy="914400"/>
          </a:xfrm>
        </p:spPr>
        <p:txBody>
          <a:bodyPr>
            <a:noAutofit/>
          </a:bodyPr>
          <a:lstStyle/>
          <a:p>
            <a:r>
              <a:rPr lang="en-US" altLang="en-US" dirty="0"/>
              <a:t>Concept Check: Basic EPS (2 of 2)</a:t>
            </a:r>
            <a:endParaRPr lang="en-US" dirty="0"/>
          </a:p>
        </p:txBody>
      </p:sp>
      <p:sp>
        <p:nvSpPr>
          <p:cNvPr id="9" name="Text Placeholder 8"/>
          <p:cNvSpPr>
            <a:spLocks noGrp="1"/>
          </p:cNvSpPr>
          <p:nvPr>
            <p:ph type="body" sz="quarter" idx="13"/>
          </p:nvPr>
        </p:nvSpPr>
        <p:spPr/>
        <p:txBody>
          <a:bodyPr/>
          <a:lstStyle/>
          <a:p>
            <a:pPr marL="0" indent="0">
              <a:buNone/>
            </a:pPr>
            <a:r>
              <a:rPr lang="en-US" dirty="0"/>
              <a:t>Learning Objective 19-7</a:t>
            </a:r>
          </a:p>
        </p:txBody>
      </p:sp>
      <p:sp>
        <p:nvSpPr>
          <p:cNvPr id="4" name="Content Placeholder 3"/>
          <p:cNvSpPr>
            <a:spLocks noGrp="1"/>
          </p:cNvSpPr>
          <p:nvPr>
            <p:ph sz="quarter" idx="10"/>
          </p:nvPr>
        </p:nvSpPr>
        <p:spPr>
          <a:xfrm>
            <a:off x="914400" y="1676400"/>
            <a:ext cx="7480092" cy="572125"/>
          </a:xfrm>
        </p:spPr>
        <p:txBody>
          <a:bodyPr/>
          <a:lstStyle/>
          <a:p>
            <a:pPr marL="0" indent="0">
              <a:spcAft>
                <a:spcPts val="1200"/>
              </a:spcAft>
              <a:buNone/>
            </a:pPr>
            <a:r>
              <a:rPr lang="en-US" dirty="0"/>
              <a:t>The correct answer is </a:t>
            </a:r>
            <a:r>
              <a:rPr lang="en-US" i="1" dirty="0"/>
              <a:t>a</a:t>
            </a:r>
            <a:r>
              <a:rPr lang="en-US" dirty="0"/>
              <a:t>:</a:t>
            </a:r>
          </a:p>
        </p:txBody>
      </p:sp>
      <p:graphicFrame>
        <p:nvGraphicFramePr>
          <p:cNvPr id="3" name="Object 2"/>
          <p:cNvGraphicFramePr>
            <a:graphicFrameLocks noChangeAspect="1"/>
          </p:cNvGraphicFramePr>
          <p:nvPr>
            <p:extLst>
              <p:ext uri="{D42A27DB-BD31-4B8C-83A1-F6EECF244321}">
                <p14:modId xmlns:p14="http://schemas.microsoft.com/office/powerpoint/2010/main" val="2037810247"/>
              </p:ext>
            </p:extLst>
          </p:nvPr>
        </p:nvGraphicFramePr>
        <p:xfrm>
          <a:off x="2355305" y="2573182"/>
          <a:ext cx="4270348" cy="1471594"/>
        </p:xfrm>
        <a:graphic>
          <a:graphicData uri="http://schemas.openxmlformats.org/presentationml/2006/ole">
            <mc:AlternateContent xmlns:mc="http://schemas.openxmlformats.org/markup-compatibility/2006">
              <mc:Choice xmlns:v="urn:schemas-microsoft-com:vml" Requires="v">
                <p:oleObj spid="_x0000_s6295" name="Equation" r:id="rId4" imgW="1917360" imgH="660240" progId="Equation.3">
                  <p:embed/>
                </p:oleObj>
              </mc:Choice>
              <mc:Fallback>
                <p:oleObj name="Equation" r:id="rId4" imgW="1917360" imgH="660240" progId="Equation.3">
                  <p:embed/>
                  <p:pic>
                    <p:nvPicPr>
                      <p:cNvPr id="0" name="Picture 1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5305" y="2573182"/>
                        <a:ext cx="4270348" cy="14715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5"/>
          <p:cNvSpPr>
            <a:spLocks noGrp="1"/>
          </p:cNvSpPr>
          <p:nvPr>
            <p:ph sz="quarter" idx="11"/>
          </p:nvPr>
        </p:nvSpPr>
        <p:spPr>
          <a:xfrm>
            <a:off x="659566" y="4623217"/>
            <a:ext cx="8244591" cy="1088036"/>
          </a:xfrm>
        </p:spPr>
        <p:txBody>
          <a:bodyPr/>
          <a:lstStyle/>
          <a:p>
            <a:pPr marL="0" indent="0">
              <a:buNone/>
            </a:pPr>
            <a:r>
              <a:rPr lang="en-US" dirty="0"/>
              <a:t>We subtract dividends on </a:t>
            </a:r>
            <a:r>
              <a:rPr lang="en-US" b="1" dirty="0"/>
              <a:t>cumulative</a:t>
            </a:r>
            <a:r>
              <a:rPr lang="en-US" dirty="0"/>
              <a:t> preferred stock, even if not declared this period.</a:t>
            </a:r>
          </a:p>
        </p:txBody>
      </p:sp>
    </p:spTree>
    <p:extLst>
      <p:ext uri="{BB962C8B-B14F-4D97-AF65-F5344CB8AC3E}">
        <p14:creationId xmlns:p14="http://schemas.microsoft.com/office/powerpoint/2010/main" val="2866289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Diluted Earnings Per Share (1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244183"/>
            <a:ext cx="8304550" cy="5246557"/>
          </a:xfrm>
        </p:spPr>
        <p:txBody>
          <a:bodyPr/>
          <a:lstStyle/>
          <a:p>
            <a:pPr>
              <a:buNone/>
            </a:pPr>
            <a:r>
              <a:rPr lang="en-US" b="1" dirty="0"/>
              <a:t>Potential Common Shares</a:t>
            </a:r>
          </a:p>
          <a:p>
            <a:pPr>
              <a:buClr>
                <a:schemeClr val="tx1"/>
              </a:buClr>
            </a:pPr>
            <a:r>
              <a:rPr lang="en-IN" dirty="0"/>
              <a:t>Securities that are not common stock but </a:t>
            </a:r>
            <a:r>
              <a:rPr lang="en-IN" b="1" dirty="0"/>
              <a:t>might become common stock </a:t>
            </a:r>
            <a:r>
              <a:rPr lang="en-IN" dirty="0"/>
              <a:t>through their exercise or conversion</a:t>
            </a:r>
          </a:p>
          <a:p>
            <a:pPr>
              <a:buClr>
                <a:schemeClr val="tx1"/>
              </a:buClr>
            </a:pPr>
            <a:r>
              <a:rPr lang="en-IN" b="1" dirty="0"/>
              <a:t>Complex capital structure</a:t>
            </a:r>
          </a:p>
          <a:p>
            <a:pPr lvl="1">
              <a:buFont typeface="Lucida Grande"/>
              <a:buChar char="–"/>
            </a:pPr>
            <a:r>
              <a:rPr lang="en-IN" dirty="0"/>
              <a:t>When any potential common shares are outstanding</a:t>
            </a:r>
          </a:p>
          <a:p>
            <a:pPr>
              <a:buClr>
                <a:schemeClr val="tx1"/>
              </a:buClr>
            </a:pPr>
            <a:r>
              <a:rPr lang="en-IN" dirty="0"/>
              <a:t>Examples of potential common shares</a:t>
            </a:r>
            <a:r>
              <a:rPr lang="en-US" dirty="0"/>
              <a:t>:</a:t>
            </a:r>
          </a:p>
          <a:p>
            <a:pPr lvl="1">
              <a:buFont typeface="Lucida Grande"/>
              <a:buChar char="–"/>
            </a:pPr>
            <a:r>
              <a:rPr lang="en-IN" dirty="0"/>
              <a:t>Convertible bonds</a:t>
            </a:r>
          </a:p>
          <a:p>
            <a:pPr lvl="1">
              <a:buFont typeface="Lucida Grande"/>
              <a:buChar char="–"/>
            </a:pPr>
            <a:r>
              <a:rPr lang="en-IN" dirty="0"/>
              <a:t>Convertible preferred stock</a:t>
            </a:r>
          </a:p>
          <a:p>
            <a:pPr lvl="1">
              <a:buFont typeface="Lucida Grande"/>
              <a:buChar char="–"/>
            </a:pPr>
            <a:r>
              <a:rPr lang="en-IN" dirty="0"/>
              <a:t>Stock options</a:t>
            </a:r>
          </a:p>
          <a:p>
            <a:pPr lvl="1">
              <a:buFont typeface="Lucida Grande"/>
              <a:buChar char="–"/>
            </a:pPr>
            <a:r>
              <a:rPr lang="en-IN" dirty="0"/>
              <a:t>Contingently issuable securities</a:t>
            </a:r>
            <a:endParaRPr lang="en-US" dirty="0"/>
          </a:p>
        </p:txBody>
      </p:sp>
    </p:spTree>
    <p:extLst>
      <p:ext uri="{BB962C8B-B14F-4D97-AF65-F5344CB8AC3E}">
        <p14:creationId xmlns:p14="http://schemas.microsoft.com/office/powerpoint/2010/main" val="36915784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Diluted Earnings Per Share (2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364105"/>
            <a:ext cx="8304550" cy="5126635"/>
          </a:xfrm>
        </p:spPr>
        <p:txBody>
          <a:bodyPr/>
          <a:lstStyle/>
          <a:p>
            <a:pPr>
              <a:buClr>
                <a:schemeClr val="tx1"/>
              </a:buClr>
            </a:pPr>
            <a:r>
              <a:rPr lang="en-IN" dirty="0"/>
              <a:t>A firm with a complex capital structure reports </a:t>
            </a:r>
            <a:r>
              <a:rPr lang="en-IN" b="1" dirty="0"/>
              <a:t>two EPS calculations</a:t>
            </a:r>
            <a:r>
              <a:rPr lang="en-IN" dirty="0"/>
              <a:t>:</a:t>
            </a:r>
          </a:p>
          <a:p>
            <a:pPr lvl="1">
              <a:buFont typeface="Lucida Grande"/>
              <a:buChar char="–"/>
            </a:pPr>
            <a:r>
              <a:rPr lang="en-IN" b="1" dirty="0"/>
              <a:t>Basic EPS </a:t>
            </a:r>
            <a:r>
              <a:rPr lang="en-IN" dirty="0"/>
              <a:t>ignores the dilutive effect of such securities</a:t>
            </a:r>
          </a:p>
          <a:p>
            <a:pPr lvl="1">
              <a:buFont typeface="Lucida Grande"/>
              <a:buChar char="–"/>
            </a:pPr>
            <a:r>
              <a:rPr lang="en-IN" b="1" dirty="0"/>
              <a:t>Diluted EPS </a:t>
            </a:r>
            <a:r>
              <a:rPr lang="en-IN" dirty="0"/>
              <a:t>incorporates the dilutive effect of all potential common shares</a:t>
            </a:r>
          </a:p>
        </p:txBody>
      </p:sp>
    </p:spTree>
    <p:extLst>
      <p:ext uri="{BB962C8B-B14F-4D97-AF65-F5344CB8AC3E}">
        <p14:creationId xmlns:p14="http://schemas.microsoft.com/office/powerpoint/2010/main" val="26620641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Diluted Earnings Per Share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364105"/>
            <a:ext cx="8304550" cy="5126635"/>
          </a:xfrm>
        </p:spPr>
        <p:txBody>
          <a:bodyPr/>
          <a:lstStyle/>
          <a:p>
            <a:r>
              <a:rPr lang="en-IN" dirty="0"/>
              <a:t>Assumptions:</a:t>
            </a:r>
          </a:p>
          <a:p>
            <a:pPr lvl="1">
              <a:buFont typeface="Lucida Grande"/>
              <a:buChar char="–"/>
            </a:pPr>
            <a:r>
              <a:rPr lang="en-IN" dirty="0"/>
              <a:t>Options (or rights, or warrants) were exercised at the beginning of the reporting period, or when the options were issued if that’s later</a:t>
            </a:r>
          </a:p>
          <a:p>
            <a:pPr lvl="1">
              <a:buFont typeface="Lucida Grande"/>
              <a:buChar char="–"/>
            </a:pPr>
            <a:r>
              <a:rPr lang="en-IN" dirty="0"/>
              <a:t>Cash proceeds from selling the new shares at the exercise price are used to buy back as many shares as possible at the shares’ </a:t>
            </a:r>
            <a:r>
              <a:rPr lang="en-IN" b="1" dirty="0"/>
              <a:t>average market price </a:t>
            </a:r>
            <a:r>
              <a:rPr lang="en-IN" dirty="0"/>
              <a:t>during the year</a:t>
            </a:r>
            <a:endParaRPr lang="en-US" dirty="0"/>
          </a:p>
        </p:txBody>
      </p:sp>
    </p:spTree>
    <p:extLst>
      <p:ext uri="{BB962C8B-B14F-4D97-AF65-F5344CB8AC3E}">
        <p14:creationId xmlns:p14="http://schemas.microsoft.com/office/powerpoint/2010/main" val="2975030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30720" y="536549"/>
            <a:ext cx="8801100" cy="755703"/>
          </a:xfrm>
        </p:spPr>
        <p:txBody>
          <a:bodyPr>
            <a:normAutofit/>
          </a:bodyPr>
          <a:lstStyle/>
          <a:p>
            <a:r>
              <a:rPr lang="en-US" dirty="0"/>
              <a:t>Restricted Stock Plans (5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447800"/>
            <a:ext cx="8001000" cy="4800600"/>
          </a:xfrm>
        </p:spPr>
        <p:txBody>
          <a:bodyPr/>
          <a:lstStyle/>
          <a:p>
            <a:pPr marL="392113" lvl="1" indent="-392113">
              <a:lnSpc>
                <a:spcPct val="100000"/>
              </a:lnSpc>
              <a:buFont typeface="Arial" pitchFamily="34" charset="0"/>
              <a:buChar char="•"/>
            </a:pPr>
            <a:r>
              <a:rPr lang="en-US" sz="2600" dirty="0"/>
              <a:t>Terms of RSUs vary</a:t>
            </a:r>
          </a:p>
          <a:p>
            <a:pPr marL="923925" lvl="2" indent="-457200">
              <a:buFont typeface="Lucida Grande"/>
              <a:buChar char="–"/>
            </a:pPr>
            <a:r>
              <a:rPr lang="en-IN" sz="2400" dirty="0"/>
              <a:t>The recipient sometimes is given the </a:t>
            </a:r>
            <a:r>
              <a:rPr lang="en-IN" sz="2400" i="1" dirty="0"/>
              <a:t>cash equivalent </a:t>
            </a:r>
            <a:r>
              <a:rPr lang="en-IN" sz="2400" dirty="0"/>
              <a:t>of the number of shares used to value the RSUs</a:t>
            </a:r>
          </a:p>
          <a:p>
            <a:pPr marL="923925" lvl="2" indent="-457200">
              <a:buFont typeface="Lucida Grande"/>
              <a:buChar char="–"/>
            </a:pPr>
            <a:r>
              <a:rPr lang="en-IN" sz="2400" dirty="0"/>
              <a:t>The terms might stipulate that either the recipient or the company is allowed to choose whether to settle in stock or cash</a:t>
            </a:r>
            <a:endParaRPr lang="en-US" sz="2400" dirty="0"/>
          </a:p>
        </p:txBody>
      </p:sp>
    </p:spTree>
    <p:extLst>
      <p:ext uri="{BB962C8B-B14F-4D97-AF65-F5344CB8AC3E}">
        <p14:creationId xmlns:p14="http://schemas.microsoft.com/office/powerpoint/2010/main" val="32171461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Diluted Earnings Per Share (4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364105"/>
            <a:ext cx="8304550" cy="5126635"/>
          </a:xfrm>
        </p:spPr>
        <p:txBody>
          <a:bodyPr/>
          <a:lstStyle/>
          <a:p>
            <a:pPr>
              <a:buNone/>
            </a:pPr>
            <a:r>
              <a:rPr lang="en-US" b="1" dirty="0"/>
              <a:t>Options, Rights, and Warrants</a:t>
            </a:r>
          </a:p>
          <a:p>
            <a:r>
              <a:rPr lang="en-IN" dirty="0"/>
              <a:t>Gives its holders the right to exercise their option to purchase common stock, at a </a:t>
            </a:r>
            <a:r>
              <a:rPr lang="en-IN" b="1" dirty="0"/>
              <a:t>specified exercise price</a:t>
            </a:r>
          </a:p>
          <a:p>
            <a:r>
              <a:rPr lang="en-IN" dirty="0"/>
              <a:t>Dilution resulted from the exercise should be reflected in the calculation of </a:t>
            </a:r>
            <a:r>
              <a:rPr lang="en-IN" b="1" dirty="0"/>
              <a:t>diluted EPS</a:t>
            </a:r>
            <a:r>
              <a:rPr lang="en-IN" dirty="0"/>
              <a:t>, but not basic EPS</a:t>
            </a:r>
          </a:p>
          <a:p>
            <a:r>
              <a:rPr lang="en-IN" dirty="0"/>
              <a:t>To include the dilutive effect of a security means to calculate EPS </a:t>
            </a:r>
            <a:r>
              <a:rPr lang="en-IN" b="1" i="1" dirty="0"/>
              <a:t>as if </a:t>
            </a:r>
            <a:r>
              <a:rPr lang="en-IN" b="1" dirty="0"/>
              <a:t>the potential increase in shares already has occurred</a:t>
            </a:r>
          </a:p>
        </p:txBody>
      </p:sp>
    </p:spTree>
    <p:extLst>
      <p:ext uri="{BB962C8B-B14F-4D97-AF65-F5344CB8AC3E}">
        <p14:creationId xmlns:p14="http://schemas.microsoft.com/office/powerpoint/2010/main" val="34876468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5"/>
            <a:ext cx="8589364" cy="749508"/>
          </a:xfrm>
        </p:spPr>
        <p:txBody>
          <a:bodyPr>
            <a:noAutofit/>
          </a:bodyPr>
          <a:lstStyle/>
          <a:p>
            <a:r>
              <a:rPr lang="en-US" dirty="0"/>
              <a:t>Stock Options (1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154243"/>
            <a:ext cx="8304550" cy="5336497"/>
          </a:xfrm>
        </p:spPr>
        <p:txBody>
          <a:bodyPr/>
          <a:lstStyle/>
          <a:p>
            <a:pPr marL="0" indent="0">
              <a:buNone/>
            </a:pPr>
            <a:r>
              <a:rPr lang="en-IN" sz="2000" dirty="0"/>
              <a:t>Sovran Financial Corporation reported net income of $154 million in 2018 (tax rate 40%). Its </a:t>
            </a:r>
            <a:r>
              <a:rPr lang="en-US" sz="2000" dirty="0"/>
              <a:t>capital structure included:</a:t>
            </a:r>
          </a:p>
          <a:p>
            <a:pPr>
              <a:buNone/>
            </a:pPr>
            <a:r>
              <a:rPr lang="en-IN" sz="2000" b="1" dirty="0"/>
              <a:t>Common Stock</a:t>
            </a:r>
            <a:endParaRPr lang="en-US" sz="2000" b="1" dirty="0"/>
          </a:p>
          <a:p>
            <a:pPr marL="0" indent="0">
              <a:buNone/>
            </a:pPr>
            <a:r>
              <a:rPr lang="en-IN" sz="2000" dirty="0"/>
              <a:t>January 1</a:t>
            </a:r>
            <a:r>
              <a:rPr lang="en-IN" sz="2000" b="1" dirty="0"/>
              <a:t> </a:t>
            </a:r>
            <a:r>
              <a:rPr lang="en-IN" sz="2000" dirty="0"/>
              <a:t>60 million common shares were outstanding</a:t>
            </a:r>
            <a:endParaRPr lang="en-US" sz="2000" dirty="0"/>
          </a:p>
          <a:p>
            <a:pPr>
              <a:buNone/>
            </a:pPr>
            <a:r>
              <a:rPr lang="en-IN" sz="2000" dirty="0"/>
              <a:t>March 1 12</a:t>
            </a:r>
            <a:r>
              <a:rPr lang="en-IN" sz="2000" b="1" dirty="0"/>
              <a:t> </a:t>
            </a:r>
            <a:r>
              <a:rPr lang="en-IN" sz="2000" dirty="0"/>
              <a:t>million new shares were sold</a:t>
            </a:r>
          </a:p>
          <a:p>
            <a:pPr marL="0" indent="0">
              <a:buNone/>
            </a:pPr>
            <a:r>
              <a:rPr lang="en-IN" sz="2000" dirty="0"/>
              <a:t>June 17 A 10% stock dividend was distributed</a:t>
            </a:r>
          </a:p>
          <a:p>
            <a:pPr marL="0" indent="0">
              <a:buNone/>
            </a:pPr>
            <a:r>
              <a:rPr lang="en-IN" sz="2000" dirty="0"/>
              <a:t>October 1 8 million shares were reacquired as treasury stock</a:t>
            </a:r>
          </a:p>
          <a:p>
            <a:pPr marL="0" indent="0">
              <a:buNone/>
            </a:pPr>
            <a:r>
              <a:rPr lang="en-IN" sz="2000" b="1" dirty="0"/>
              <a:t>(The average market price of the common shares during 2018 was $25 per share.)</a:t>
            </a:r>
          </a:p>
          <a:p>
            <a:pPr marL="0" indent="0">
              <a:buNone/>
            </a:pPr>
            <a:r>
              <a:rPr lang="en-US" sz="2000" b="1" dirty="0"/>
              <a:t>Preferred Stock Nonconvertible</a:t>
            </a:r>
            <a:endParaRPr lang="en-US" sz="2000" dirty="0"/>
          </a:p>
          <a:p>
            <a:pPr marL="0" indent="0">
              <a:buNone/>
            </a:pPr>
            <a:r>
              <a:rPr lang="en-US" sz="2000" dirty="0"/>
              <a:t>January 1 – December 31 </a:t>
            </a:r>
            <a:r>
              <a:rPr lang="fr-FR" sz="2000" dirty="0"/>
              <a:t>5 million </a:t>
            </a:r>
            <a:r>
              <a:rPr lang="en-US" sz="2000" dirty="0"/>
              <a:t>shares</a:t>
            </a:r>
            <a:r>
              <a:rPr lang="fr-FR" sz="2000" dirty="0"/>
              <a:t> 8%, $10 par</a:t>
            </a:r>
            <a:endParaRPr lang="en-US" sz="2000" dirty="0"/>
          </a:p>
          <a:p>
            <a:pPr marL="0" indent="0">
              <a:buNone/>
            </a:pPr>
            <a:r>
              <a:rPr lang="en-US" sz="2000" b="1" dirty="0"/>
              <a:t>Incentive Stock Options</a:t>
            </a:r>
          </a:p>
          <a:p>
            <a:pPr marL="0" indent="0">
              <a:buNone/>
            </a:pPr>
            <a:r>
              <a:rPr lang="en-IN" sz="2000" b="1" dirty="0"/>
              <a:t>Executive stock options granted in 2013, exercisable after 2017 for 15 M common shares at an exercise price of $20 per share</a:t>
            </a:r>
          </a:p>
        </p:txBody>
      </p:sp>
    </p:spTree>
    <p:extLst>
      <p:ext uri="{BB962C8B-B14F-4D97-AF65-F5344CB8AC3E}">
        <p14:creationId xmlns:p14="http://schemas.microsoft.com/office/powerpoint/2010/main" val="7974367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344774"/>
            <a:ext cx="8589364" cy="1004341"/>
          </a:xfrm>
        </p:spPr>
        <p:txBody>
          <a:bodyPr>
            <a:noAutofit/>
          </a:bodyPr>
          <a:lstStyle/>
          <a:p>
            <a:r>
              <a:rPr lang="en-US" dirty="0"/>
              <a:t>Stock Options (2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454046"/>
            <a:ext cx="8304550" cy="4976734"/>
          </a:xfrm>
        </p:spPr>
        <p:txBody>
          <a:bodyPr/>
          <a:lstStyle/>
          <a:p>
            <a:pPr marL="0" indent="0">
              <a:buNone/>
            </a:pPr>
            <a:r>
              <a:rPr lang="en-IN" sz="2400" b="1" dirty="0"/>
              <a:t>Basic EPS: (unchanged)</a:t>
            </a:r>
            <a:endParaRPr lang="en-US" sz="2400" b="1" dirty="0"/>
          </a:p>
          <a:p>
            <a:pPr marL="0" indent="0">
              <a:buNone/>
            </a:pPr>
            <a:r>
              <a:rPr lang="en-IN" sz="2400" dirty="0"/>
              <a:t>Net income: $154 (amounts in millions, except per share amount)</a:t>
            </a:r>
          </a:p>
          <a:p>
            <a:pPr marL="0" indent="0">
              <a:buNone/>
            </a:pPr>
            <a:r>
              <a:rPr lang="en-IN" sz="2400" dirty="0"/>
              <a:t>Preferred dividends:</a:t>
            </a:r>
            <a:r>
              <a:rPr lang="en-US" sz="2400" dirty="0"/>
              <a:t> </a:t>
            </a:r>
            <a:r>
              <a:rPr lang="en-IN" sz="2400" dirty="0"/>
              <a:t>$4 </a:t>
            </a:r>
          </a:p>
          <a:p>
            <a:pPr marL="0" indent="0">
              <a:buNone/>
            </a:pPr>
            <a:r>
              <a:rPr lang="en-IN" sz="2400" dirty="0"/>
              <a:t>Shares at Jan.1: 60</a:t>
            </a:r>
          </a:p>
          <a:p>
            <a:pPr marL="0" indent="0">
              <a:buNone/>
            </a:pPr>
            <a:r>
              <a:rPr lang="en-IN" sz="2400" dirty="0"/>
              <a:t>New shares:</a:t>
            </a:r>
            <a:r>
              <a:rPr lang="en-US" sz="2400" dirty="0"/>
              <a:t> </a:t>
            </a:r>
            <a:r>
              <a:rPr lang="en-IN" sz="2400" dirty="0"/>
              <a:t>12 (10 /12)</a:t>
            </a:r>
          </a:p>
          <a:p>
            <a:pPr marL="0" indent="0">
              <a:buNone/>
            </a:pPr>
            <a:r>
              <a:rPr lang="en-IN" sz="2400" dirty="0"/>
              <a:t>Stock dividend adjustment:</a:t>
            </a:r>
            <a:r>
              <a:rPr lang="en-US" sz="2400" dirty="0"/>
              <a:t> (1.10)</a:t>
            </a:r>
          </a:p>
          <a:p>
            <a:pPr marL="0" indent="0">
              <a:buNone/>
            </a:pPr>
            <a:r>
              <a:rPr lang="en-IN" sz="2400" dirty="0"/>
              <a:t>Treasury shares:</a:t>
            </a:r>
            <a:r>
              <a:rPr lang="en-US" sz="2400" dirty="0"/>
              <a:t> </a:t>
            </a:r>
            <a:r>
              <a:rPr lang="en-IN" sz="2400" dirty="0"/>
              <a:t>8 (3 /12)</a:t>
            </a:r>
            <a:endParaRPr lang="en-US" sz="2400" dirty="0"/>
          </a:p>
        </p:txBody>
      </p:sp>
      <p:graphicFrame>
        <p:nvGraphicFramePr>
          <p:cNvPr id="3" name="Object 2"/>
          <p:cNvGraphicFramePr>
            <a:graphicFrameLocks noChangeAspect="1"/>
          </p:cNvGraphicFramePr>
          <p:nvPr>
            <p:extLst>
              <p:ext uri="{D42A27DB-BD31-4B8C-83A1-F6EECF244321}">
                <p14:modId xmlns:p14="http://schemas.microsoft.com/office/powerpoint/2010/main" val="3841750965"/>
              </p:ext>
            </p:extLst>
          </p:nvPr>
        </p:nvGraphicFramePr>
        <p:xfrm>
          <a:off x="913698" y="5257202"/>
          <a:ext cx="7796212" cy="841375"/>
        </p:xfrm>
        <a:graphic>
          <a:graphicData uri="http://schemas.openxmlformats.org/presentationml/2006/ole">
            <mc:AlternateContent xmlns:mc="http://schemas.openxmlformats.org/markup-compatibility/2006">
              <mc:Choice xmlns:v="urn:schemas-microsoft-com:vml" Requires="v">
                <p:oleObj spid="_x0000_s7311" name="Equation" r:id="rId4" imgW="4000320" imgH="431640" progId="Equation.3">
                  <p:embed/>
                </p:oleObj>
              </mc:Choice>
              <mc:Fallback>
                <p:oleObj name="Equation" r:id="rId4" imgW="4000320" imgH="431640" progId="Equation.3">
                  <p:embed/>
                  <p:pic>
                    <p:nvPicPr>
                      <p:cNvPr id="0" name="Picture 1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698" y="5257202"/>
                        <a:ext cx="7796212"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762243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Stock Options (3 of 3)</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19-8</a:t>
            </a:r>
          </a:p>
        </p:txBody>
      </p:sp>
      <p:sp>
        <p:nvSpPr>
          <p:cNvPr id="2" name="Content Placeholder 1"/>
          <p:cNvSpPr>
            <a:spLocks noGrp="1"/>
          </p:cNvSpPr>
          <p:nvPr>
            <p:ph sz="quarter" idx="10"/>
          </p:nvPr>
        </p:nvSpPr>
        <p:spPr>
          <a:xfrm>
            <a:off x="689548" y="1184223"/>
            <a:ext cx="8304550" cy="5246557"/>
          </a:xfrm>
        </p:spPr>
        <p:txBody>
          <a:bodyPr/>
          <a:lstStyle/>
          <a:p>
            <a:pPr marL="0" indent="0">
              <a:buNone/>
            </a:pPr>
            <a:r>
              <a:rPr lang="en-IN" sz="2400" b="1" dirty="0"/>
              <a:t>Diluted EPS</a:t>
            </a:r>
            <a:endParaRPr lang="en-US" sz="2400" dirty="0"/>
          </a:p>
          <a:p>
            <a:pPr marL="0" indent="0">
              <a:buNone/>
            </a:pPr>
            <a:r>
              <a:rPr lang="en-IN" sz="2400" dirty="0"/>
              <a:t>Net income: $154</a:t>
            </a:r>
          </a:p>
          <a:p>
            <a:pPr marL="0" indent="0">
              <a:buNone/>
            </a:pPr>
            <a:r>
              <a:rPr lang="en-IN" sz="2400" dirty="0"/>
              <a:t>Preferred dividends:</a:t>
            </a:r>
            <a:r>
              <a:rPr lang="en-US" sz="2400" dirty="0"/>
              <a:t> </a:t>
            </a:r>
            <a:r>
              <a:rPr lang="en-IN" sz="2400" dirty="0"/>
              <a:t>$4 </a:t>
            </a:r>
          </a:p>
          <a:p>
            <a:pPr marL="0" indent="0">
              <a:buNone/>
            </a:pPr>
            <a:r>
              <a:rPr lang="en-IN" sz="2400" dirty="0"/>
              <a:t>Shares at Jan.1: 60</a:t>
            </a:r>
          </a:p>
          <a:p>
            <a:pPr marL="0" indent="0">
              <a:buNone/>
            </a:pPr>
            <a:r>
              <a:rPr lang="en-IN" sz="2400" dirty="0"/>
              <a:t>New shares:</a:t>
            </a:r>
            <a:r>
              <a:rPr lang="en-US" sz="2400" dirty="0"/>
              <a:t> </a:t>
            </a:r>
            <a:r>
              <a:rPr lang="en-IN" sz="2400" dirty="0"/>
              <a:t>12 (10 /12)</a:t>
            </a:r>
          </a:p>
          <a:p>
            <a:pPr marL="0" indent="0">
              <a:buNone/>
            </a:pPr>
            <a:r>
              <a:rPr lang="en-IN" sz="2400" dirty="0"/>
              <a:t>Stock dividend adjustment:</a:t>
            </a:r>
            <a:r>
              <a:rPr lang="en-US" sz="2400" dirty="0"/>
              <a:t> (1.10)</a:t>
            </a:r>
          </a:p>
          <a:p>
            <a:pPr marL="0" indent="0">
              <a:buNone/>
            </a:pPr>
            <a:r>
              <a:rPr lang="en-IN" sz="2400" dirty="0"/>
              <a:t>Treasury shares:</a:t>
            </a:r>
            <a:r>
              <a:rPr lang="en-US" sz="2400" dirty="0"/>
              <a:t> </a:t>
            </a:r>
            <a:r>
              <a:rPr lang="en-IN" sz="2400" dirty="0"/>
              <a:t>8 (3 /12)</a:t>
            </a:r>
          </a:p>
          <a:p>
            <a:pPr marL="0" indent="0">
              <a:buNone/>
            </a:pPr>
            <a:r>
              <a:rPr lang="en-IN" sz="2400" b="1" dirty="0"/>
              <a:t>Exercise of options</a:t>
            </a:r>
            <a:r>
              <a:rPr lang="en-US" sz="2400" dirty="0"/>
              <a:t> </a:t>
            </a:r>
            <a:r>
              <a:rPr lang="en-IN" sz="2400" b="1" dirty="0"/>
              <a:t>(15 − 12): 15 million × $20 ÷ $25</a:t>
            </a:r>
            <a:endParaRPr lang="en-US" sz="24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462458960"/>
              </p:ext>
            </p:extLst>
          </p:nvPr>
        </p:nvGraphicFramePr>
        <p:xfrm>
          <a:off x="583334" y="5296044"/>
          <a:ext cx="8459932" cy="764886"/>
        </p:xfrm>
        <a:graphic>
          <a:graphicData uri="http://schemas.openxmlformats.org/presentationml/2006/ole">
            <mc:AlternateContent xmlns:mc="http://schemas.openxmlformats.org/markup-compatibility/2006">
              <mc:Choice xmlns:v="urn:schemas-microsoft-com:vml" Requires="v">
                <p:oleObj spid="_x0000_s8328" name="Equation" r:id="rId4" imgW="4775040" imgH="431640" progId="Equation.3">
                  <p:embed/>
                </p:oleObj>
              </mc:Choice>
              <mc:Fallback>
                <p:oleObj name="Equation" r:id="rId4" imgW="4775040" imgH="431640" progId="Equation.3">
                  <p:embed/>
                  <p:pic>
                    <p:nvPicPr>
                      <p:cNvPr id="0" name="Picture 1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334" y="5296044"/>
                        <a:ext cx="8459932" cy="7648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619558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11480"/>
            <a:ext cx="8001000" cy="1005840"/>
          </a:xfrm>
        </p:spPr>
        <p:txBody>
          <a:bodyPr>
            <a:noAutofit/>
          </a:bodyPr>
          <a:lstStyle/>
          <a:p>
            <a:r>
              <a:rPr lang="en-US" altLang="en-US" dirty="0"/>
              <a:t>Concept Check: Dilutive Shares Outstanding (1 of 2)</a:t>
            </a:r>
            <a:endParaRPr lang="en-US" dirty="0"/>
          </a:p>
        </p:txBody>
      </p:sp>
      <p:sp>
        <p:nvSpPr>
          <p:cNvPr id="9" name="Text Placeholder 8"/>
          <p:cNvSpPr>
            <a:spLocks noGrp="1"/>
          </p:cNvSpPr>
          <p:nvPr>
            <p:ph type="body" sz="quarter" idx="13"/>
          </p:nvPr>
        </p:nvSpPr>
        <p:spPr/>
        <p:txBody>
          <a:bodyPr/>
          <a:lstStyle/>
          <a:p>
            <a:pPr marL="0" indent="0">
              <a:buNone/>
            </a:pPr>
            <a:r>
              <a:rPr lang="en-US" dirty="0"/>
              <a:t>Learning Objective 19-8</a:t>
            </a:r>
          </a:p>
        </p:txBody>
      </p:sp>
      <p:sp>
        <p:nvSpPr>
          <p:cNvPr id="11" name="Content Placeholder 10"/>
          <p:cNvSpPr>
            <a:spLocks noGrp="1"/>
          </p:cNvSpPr>
          <p:nvPr>
            <p:ph sz="quarter" idx="10"/>
          </p:nvPr>
        </p:nvSpPr>
        <p:spPr>
          <a:xfrm>
            <a:off x="629587" y="1514007"/>
            <a:ext cx="8259580" cy="4946753"/>
          </a:xfrm>
        </p:spPr>
        <p:txBody>
          <a:bodyPr/>
          <a:lstStyle/>
          <a:p>
            <a:pPr marL="52388" indent="0">
              <a:lnSpc>
                <a:spcPct val="100000"/>
              </a:lnSpc>
              <a:spcBef>
                <a:spcPts val="0"/>
              </a:spcBef>
              <a:spcAft>
                <a:spcPts val="1800"/>
              </a:spcAft>
              <a:buNone/>
              <a:defRPr/>
            </a:pPr>
            <a:r>
              <a:rPr lang="en-US" sz="2400" dirty="0">
                <a:cs typeface="Times New Roman" panose="02020603050405020304" pitchFamily="18" charset="0"/>
              </a:rPr>
              <a:t>Sheddan Co. had 100,000 shares of common stock outstanding. Options to purchase 5,000 shares of common stock were outstanding at the beginning of the year. The options can be exercised to purchase stock at $50 per share. The average market price of the stock was $80. The net increase in the dilutive earnings per share denominator is:</a:t>
            </a:r>
          </a:p>
          <a:p>
            <a:pPr marL="514350" indent="-514350">
              <a:lnSpc>
                <a:spcPct val="100000"/>
              </a:lnSpc>
              <a:spcBef>
                <a:spcPct val="0"/>
              </a:spcBef>
              <a:buFont typeface="+mj-lt"/>
              <a:buAutoNum type="alphaLcPeriod"/>
              <a:defRPr/>
            </a:pPr>
            <a:r>
              <a:rPr lang="en-US" sz="2400" dirty="0">
                <a:cs typeface="Times New Roman" panose="02020603050405020304" pitchFamily="18" charset="0"/>
              </a:rPr>
              <a:t>25,000 shares </a:t>
            </a:r>
          </a:p>
          <a:p>
            <a:pPr marL="514350" indent="-514350">
              <a:lnSpc>
                <a:spcPct val="100000"/>
              </a:lnSpc>
              <a:spcBef>
                <a:spcPct val="0"/>
              </a:spcBef>
              <a:buFont typeface="+mj-lt"/>
              <a:buAutoNum type="alphaLcPeriod"/>
              <a:defRPr/>
            </a:pPr>
            <a:r>
              <a:rPr lang="en-US" sz="2400" dirty="0">
                <a:cs typeface="Times New Roman" panose="02020603050405020304" pitchFamily="18" charset="0"/>
              </a:rPr>
              <a:t>5,000 shares</a:t>
            </a:r>
          </a:p>
          <a:p>
            <a:pPr marL="514350" indent="-514350">
              <a:lnSpc>
                <a:spcPct val="100000"/>
              </a:lnSpc>
              <a:spcBef>
                <a:spcPct val="0"/>
              </a:spcBef>
              <a:buFont typeface="+mj-lt"/>
              <a:buAutoNum type="alphaLcPeriod"/>
              <a:defRPr/>
            </a:pPr>
            <a:r>
              <a:rPr lang="en-US" sz="2400" dirty="0">
                <a:cs typeface="Times New Roman" panose="02020603050405020304" pitchFamily="18" charset="0"/>
              </a:rPr>
              <a:t>3,125 shares</a:t>
            </a:r>
          </a:p>
          <a:p>
            <a:pPr marL="514350" indent="-514350">
              <a:lnSpc>
                <a:spcPct val="100000"/>
              </a:lnSpc>
              <a:spcBef>
                <a:spcPct val="0"/>
              </a:spcBef>
              <a:buFont typeface="+mj-lt"/>
              <a:buAutoNum type="alphaLcPeriod"/>
              <a:defRPr/>
            </a:pPr>
            <a:r>
              <a:rPr lang="en-US" sz="2400" b="1" dirty="0">
                <a:cs typeface="Times New Roman" panose="02020603050405020304" pitchFamily="18" charset="0"/>
              </a:rPr>
              <a:t>1,875 shares</a:t>
            </a:r>
          </a:p>
        </p:txBody>
      </p:sp>
    </p:spTree>
    <p:extLst>
      <p:ext uri="{BB962C8B-B14F-4D97-AF65-F5344CB8AC3E}">
        <p14:creationId xmlns:p14="http://schemas.microsoft.com/office/powerpoint/2010/main" val="16458610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199"/>
            <a:ext cx="8001000" cy="1101777"/>
          </a:xfrm>
        </p:spPr>
        <p:txBody>
          <a:bodyPr>
            <a:noAutofit/>
          </a:bodyPr>
          <a:lstStyle/>
          <a:p>
            <a:r>
              <a:rPr lang="en-US" altLang="en-US" dirty="0"/>
              <a:t>Concept Check: Dilutive Shares Outstanding (2 of 2)</a:t>
            </a:r>
            <a:endParaRPr lang="en-US" dirty="0"/>
          </a:p>
        </p:txBody>
      </p:sp>
      <p:sp>
        <p:nvSpPr>
          <p:cNvPr id="6" name="Text Placeholder 5"/>
          <p:cNvSpPr>
            <a:spLocks noGrp="1"/>
          </p:cNvSpPr>
          <p:nvPr>
            <p:ph type="body" sz="quarter" idx="13"/>
          </p:nvPr>
        </p:nvSpPr>
        <p:spPr/>
        <p:txBody>
          <a:bodyPr/>
          <a:lstStyle/>
          <a:p>
            <a:pPr marL="0" indent="0">
              <a:buNone/>
            </a:pPr>
            <a:r>
              <a:rPr lang="en-US" dirty="0"/>
              <a:t>Learning Objective 19-8</a:t>
            </a:r>
          </a:p>
        </p:txBody>
      </p:sp>
      <p:sp>
        <p:nvSpPr>
          <p:cNvPr id="4" name="Content Placeholder 3"/>
          <p:cNvSpPr>
            <a:spLocks noGrp="1"/>
          </p:cNvSpPr>
          <p:nvPr>
            <p:ph sz="quarter" idx="10"/>
          </p:nvPr>
        </p:nvSpPr>
        <p:spPr>
          <a:xfrm>
            <a:off x="914400" y="1676400"/>
            <a:ext cx="7315200" cy="542144"/>
          </a:xfrm>
        </p:spPr>
        <p:txBody>
          <a:bodyPr/>
          <a:lstStyle/>
          <a:p>
            <a:pPr>
              <a:spcAft>
                <a:spcPts val="1200"/>
              </a:spcAft>
              <a:buFont typeface="Monotype Sorts" pitchFamily="2" charset="2"/>
              <a:buNone/>
              <a:tabLst>
                <a:tab pos="4343400" algn="dec"/>
              </a:tabLst>
              <a:defRPr/>
            </a:pPr>
            <a:r>
              <a:rPr lang="en-US" sz="2400" dirty="0"/>
              <a:t>The correct answer is </a:t>
            </a:r>
            <a:r>
              <a:rPr lang="en-US" sz="2400" i="1" dirty="0"/>
              <a:t>d</a:t>
            </a:r>
            <a:r>
              <a:rPr lang="en-US" sz="2400" dirty="0"/>
              <a:t>: </a:t>
            </a:r>
            <a:endParaRPr lang="en-US" sz="2400" dirty="0">
              <a:solidFill>
                <a:srgbClr val="000000"/>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794066794"/>
              </p:ext>
            </p:extLst>
          </p:nvPr>
        </p:nvGraphicFramePr>
        <p:xfrm>
          <a:off x="1479030" y="2791085"/>
          <a:ext cx="6175458" cy="1421151"/>
        </p:xfrm>
        <a:graphic>
          <a:graphicData uri="http://schemas.openxmlformats.org/drawingml/2006/table">
            <a:tbl>
              <a:tblPr firstRow="1" bandRow="1">
                <a:tableStyleId>{5940675A-B579-460E-94D1-54222C63F5DA}</a:tableStyleId>
              </a:tblPr>
              <a:tblGrid>
                <a:gridCol w="4337154">
                  <a:extLst>
                    <a:ext uri="{9D8B030D-6E8A-4147-A177-3AD203B41FA5}">
                      <a16:colId xmlns:a16="http://schemas.microsoft.com/office/drawing/2014/main" val="20000"/>
                    </a:ext>
                  </a:extLst>
                </a:gridCol>
                <a:gridCol w="1838304">
                  <a:extLst>
                    <a:ext uri="{9D8B030D-6E8A-4147-A177-3AD203B41FA5}">
                      <a16:colId xmlns:a16="http://schemas.microsoft.com/office/drawing/2014/main" val="20001"/>
                    </a:ext>
                  </a:extLst>
                </a:gridCol>
              </a:tblGrid>
              <a:tr h="401819">
                <a:tc>
                  <a:txBody>
                    <a:bodyPr/>
                    <a:lstStyle/>
                    <a:p>
                      <a:r>
                        <a:rPr lang="en-US" sz="1800" dirty="0">
                          <a:latin typeface="Verdana" pitchFamily="34" charset="0"/>
                          <a:ea typeface="Verdana" pitchFamily="34" charset="0"/>
                          <a:cs typeface="Verdana" pitchFamily="34" charset="0"/>
                        </a:rPr>
                        <a:t>New shares =</a:t>
                      </a:r>
                      <a:endParaRPr lang="en-US" dirty="0">
                        <a:latin typeface="Verdana" pitchFamily="34" charset="0"/>
                        <a:ea typeface="Verdana" pitchFamily="34" charset="0"/>
                        <a:cs typeface="Verdana"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5,000</a:t>
                      </a: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644577">
                <a:tc>
                  <a:txBody>
                    <a:bodyPr/>
                    <a:lstStyle/>
                    <a:p>
                      <a:r>
                        <a:rPr lang="en-US" sz="1800" b="1" u="none" dirty="0">
                          <a:latin typeface="Verdana" pitchFamily="34" charset="0"/>
                          <a:ea typeface="Verdana" pitchFamily="34" charset="0"/>
                          <a:cs typeface="Verdana" pitchFamily="34" charset="0"/>
                        </a:rPr>
                        <a:t>Treasury shares </a:t>
                      </a:r>
                      <a:br>
                        <a:rPr lang="en-US" sz="1800" b="1" u="none" dirty="0">
                          <a:latin typeface="Verdana" pitchFamily="34" charset="0"/>
                          <a:ea typeface="Verdana" pitchFamily="34" charset="0"/>
                          <a:cs typeface="Verdana" pitchFamily="34" charset="0"/>
                        </a:rPr>
                      </a:br>
                      <a:r>
                        <a:rPr lang="en-US" sz="1800" b="1" u="none" dirty="0">
                          <a:latin typeface="Verdana" pitchFamily="34" charset="0"/>
                          <a:ea typeface="Verdana" pitchFamily="34" charset="0"/>
                          <a:cs typeface="Verdana" pitchFamily="34" charset="0"/>
                        </a:rPr>
                        <a:t>(5,000 × $50) ÷ $80 =</a:t>
                      </a:r>
                      <a:endParaRPr lang="en-US" b="1" u="none" dirty="0">
                        <a:latin typeface="Verdana" pitchFamily="34" charset="0"/>
                        <a:ea typeface="Verdana" pitchFamily="34" charset="0"/>
                        <a:cs typeface="Verdana" pitchFamily="34" charset="0"/>
                      </a:endParaRPr>
                    </a:p>
                  </a:txBody>
                  <a:tcPr anchor="ctr"/>
                </a:tc>
                <a:tc>
                  <a:txBody>
                    <a:bodyPr/>
                    <a:lstStyle/>
                    <a:p>
                      <a:pPr algn="r"/>
                      <a:r>
                        <a:rPr lang="en-US" sz="1800" u="sng" dirty="0">
                          <a:latin typeface="Verdana" pitchFamily="34" charset="0"/>
                          <a:ea typeface="Verdana" pitchFamily="34" charset="0"/>
                          <a:cs typeface="Verdana" pitchFamily="34" charset="0"/>
                        </a:rPr>
                        <a:t>3,125</a:t>
                      </a:r>
                      <a:endParaRPr lang="en-US"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4755">
                <a:tc>
                  <a:txBody>
                    <a:bodyPr/>
                    <a:lstStyle/>
                    <a:p>
                      <a:r>
                        <a:rPr lang="en-US" sz="1800" dirty="0">
                          <a:latin typeface="Verdana" pitchFamily="34" charset="0"/>
                          <a:ea typeface="Verdana" pitchFamily="34" charset="0"/>
                          <a:cs typeface="Verdana" pitchFamily="34" charset="0"/>
                        </a:rPr>
                        <a:t>Incremental shares</a:t>
                      </a:r>
                      <a:endParaRPr lang="en-US" dirty="0">
                        <a:latin typeface="Verdana" pitchFamily="34" charset="0"/>
                        <a:ea typeface="Verdana" pitchFamily="34" charset="0"/>
                        <a:cs typeface="Verdana"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1,875</a:t>
                      </a: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339900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11480"/>
            <a:ext cx="8001000" cy="1005840"/>
          </a:xfrm>
        </p:spPr>
        <p:txBody>
          <a:bodyPr>
            <a:noAutofit/>
          </a:bodyPr>
          <a:lstStyle/>
          <a:p>
            <a:r>
              <a:rPr lang="en-US" dirty="0"/>
              <a:t>Convertible Securities (1 of 2)</a:t>
            </a:r>
          </a:p>
        </p:txBody>
      </p:sp>
      <p:sp>
        <p:nvSpPr>
          <p:cNvPr id="9" name="Text Placeholder 8"/>
          <p:cNvSpPr>
            <a:spLocks noGrp="1"/>
          </p:cNvSpPr>
          <p:nvPr>
            <p:ph type="body" sz="quarter" idx="13"/>
          </p:nvPr>
        </p:nvSpPr>
        <p:spPr/>
        <p:txBody>
          <a:bodyPr/>
          <a:lstStyle/>
          <a:p>
            <a:pPr marL="0" indent="0">
              <a:buNone/>
            </a:pPr>
            <a:r>
              <a:rPr lang="en-US" dirty="0"/>
              <a:t>Learning Objective 19-9</a:t>
            </a:r>
          </a:p>
        </p:txBody>
      </p:sp>
      <p:sp>
        <p:nvSpPr>
          <p:cNvPr id="11" name="Content Placeholder 10"/>
          <p:cNvSpPr>
            <a:spLocks noGrp="1"/>
          </p:cNvSpPr>
          <p:nvPr>
            <p:ph sz="quarter" idx="10"/>
          </p:nvPr>
        </p:nvSpPr>
        <p:spPr>
          <a:xfrm>
            <a:off x="629587" y="1514007"/>
            <a:ext cx="8259580" cy="4946753"/>
          </a:xfrm>
        </p:spPr>
        <p:txBody>
          <a:bodyPr/>
          <a:lstStyle/>
          <a:p>
            <a:r>
              <a:rPr lang="en-IN" dirty="0"/>
              <a:t>Securities that can be converted into (exchanged for) shares of stock at the option of the holder of the security</a:t>
            </a:r>
          </a:p>
          <a:p>
            <a:pPr lvl="1">
              <a:spcAft>
                <a:spcPts val="600"/>
              </a:spcAft>
              <a:buFont typeface="Lucida Grande"/>
              <a:buChar char="–"/>
            </a:pPr>
            <a:r>
              <a:rPr lang="en-US" dirty="0"/>
              <a:t>For this reason securities are potentially dilutive</a:t>
            </a:r>
            <a:endParaRPr lang="en-IN" dirty="0"/>
          </a:p>
          <a:p>
            <a:r>
              <a:rPr lang="en-IN" dirty="0"/>
              <a:t>The potentially dilutive effect of convertible securities is reflected in diluted EPS calculations by </a:t>
            </a:r>
            <a:r>
              <a:rPr lang="en-IN" b="1" dirty="0"/>
              <a:t>assuming they were converted</a:t>
            </a:r>
          </a:p>
        </p:txBody>
      </p:sp>
    </p:spTree>
    <p:extLst>
      <p:ext uri="{BB962C8B-B14F-4D97-AF65-F5344CB8AC3E}">
        <p14:creationId xmlns:p14="http://schemas.microsoft.com/office/powerpoint/2010/main" val="6333032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11480"/>
            <a:ext cx="8001000" cy="1005840"/>
          </a:xfrm>
        </p:spPr>
        <p:txBody>
          <a:bodyPr>
            <a:noAutofit/>
          </a:bodyPr>
          <a:lstStyle/>
          <a:p>
            <a:r>
              <a:rPr lang="en-US" dirty="0"/>
              <a:t>Convertible Securities (2 of 2)</a:t>
            </a:r>
          </a:p>
        </p:txBody>
      </p:sp>
      <p:sp>
        <p:nvSpPr>
          <p:cNvPr id="9" name="Text Placeholder 8"/>
          <p:cNvSpPr>
            <a:spLocks noGrp="1"/>
          </p:cNvSpPr>
          <p:nvPr>
            <p:ph type="body" sz="quarter" idx="13"/>
          </p:nvPr>
        </p:nvSpPr>
        <p:spPr/>
        <p:txBody>
          <a:bodyPr/>
          <a:lstStyle/>
          <a:p>
            <a:pPr marL="0" indent="0">
              <a:buNone/>
            </a:pPr>
            <a:r>
              <a:rPr lang="en-US" dirty="0"/>
              <a:t>Learning Objective 19-9</a:t>
            </a:r>
          </a:p>
        </p:txBody>
      </p:sp>
      <p:sp>
        <p:nvSpPr>
          <p:cNvPr id="11" name="Content Placeholder 10"/>
          <p:cNvSpPr>
            <a:spLocks noGrp="1"/>
          </p:cNvSpPr>
          <p:nvPr>
            <p:ph sz="quarter" idx="10"/>
          </p:nvPr>
        </p:nvSpPr>
        <p:spPr>
          <a:xfrm>
            <a:off x="629587" y="1514007"/>
            <a:ext cx="8259580" cy="4946753"/>
          </a:xfrm>
        </p:spPr>
        <p:txBody>
          <a:bodyPr/>
          <a:lstStyle/>
          <a:p>
            <a:r>
              <a:rPr lang="en-IN" dirty="0"/>
              <a:t>Affect on EPS when such securities are converted:</a:t>
            </a:r>
          </a:p>
          <a:p>
            <a:pPr lvl="1">
              <a:buFont typeface="Lucida Grande"/>
              <a:buChar char="–"/>
            </a:pPr>
            <a:r>
              <a:rPr lang="en-IN" dirty="0"/>
              <a:t>The denominator of the EPS fraction is increased by the </a:t>
            </a:r>
            <a:r>
              <a:rPr lang="en-IN" b="1" dirty="0"/>
              <a:t>additional common shares </a:t>
            </a:r>
            <a:r>
              <a:rPr lang="en-IN" dirty="0"/>
              <a:t>that would have been issued upon conversion</a:t>
            </a:r>
          </a:p>
          <a:p>
            <a:pPr lvl="1">
              <a:buFont typeface="Lucida Grande"/>
              <a:buChar char="–"/>
            </a:pPr>
            <a:r>
              <a:rPr lang="en-US" dirty="0"/>
              <a:t>The numerator is increased by the </a:t>
            </a:r>
            <a:r>
              <a:rPr lang="en-IN" b="1" dirty="0"/>
              <a:t>interest (after-tax) on bonds or other debt or the preferred dividends that would have been </a:t>
            </a:r>
            <a:r>
              <a:rPr lang="en-US" b="1" dirty="0"/>
              <a:t>avoided </a:t>
            </a:r>
            <a:r>
              <a:rPr lang="en-IN" dirty="0"/>
              <a:t>if the convertible securities had not been outstanding due to having been converted</a:t>
            </a:r>
            <a:endParaRPr lang="en-IN" b="1" dirty="0"/>
          </a:p>
        </p:txBody>
      </p:sp>
    </p:spTree>
    <p:extLst>
      <p:ext uri="{BB962C8B-B14F-4D97-AF65-F5344CB8AC3E}">
        <p14:creationId xmlns:p14="http://schemas.microsoft.com/office/powerpoint/2010/main" val="34578678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57156"/>
            <a:ext cx="8001000" cy="624548"/>
          </a:xfrm>
        </p:spPr>
        <p:txBody>
          <a:bodyPr>
            <a:noAutofit/>
          </a:bodyPr>
          <a:lstStyle/>
          <a:p>
            <a:r>
              <a:rPr lang="en-US" dirty="0"/>
              <a:t> Convertible Bonds (1 of 4)</a:t>
            </a:r>
          </a:p>
        </p:txBody>
      </p:sp>
      <p:sp>
        <p:nvSpPr>
          <p:cNvPr id="9" name="Text Placeholder 8"/>
          <p:cNvSpPr>
            <a:spLocks noGrp="1"/>
          </p:cNvSpPr>
          <p:nvPr>
            <p:ph type="body" sz="quarter" idx="13"/>
          </p:nvPr>
        </p:nvSpPr>
        <p:spPr/>
        <p:txBody>
          <a:bodyPr/>
          <a:lstStyle/>
          <a:p>
            <a:pPr marL="0" indent="0">
              <a:buNone/>
            </a:pPr>
            <a:r>
              <a:rPr lang="en-US" dirty="0"/>
              <a:t>Learning Objective 19-9</a:t>
            </a:r>
          </a:p>
        </p:txBody>
      </p:sp>
      <p:sp>
        <p:nvSpPr>
          <p:cNvPr id="11" name="Content Placeholder 10"/>
          <p:cNvSpPr>
            <a:spLocks noGrp="1"/>
          </p:cNvSpPr>
          <p:nvPr>
            <p:ph sz="quarter" idx="10"/>
          </p:nvPr>
        </p:nvSpPr>
        <p:spPr>
          <a:xfrm>
            <a:off x="629587" y="1214203"/>
            <a:ext cx="8259580" cy="5246558"/>
          </a:xfrm>
        </p:spPr>
        <p:txBody>
          <a:bodyPr/>
          <a:lstStyle/>
          <a:p>
            <a:pPr marL="0" indent="0">
              <a:buNone/>
            </a:pPr>
            <a:r>
              <a:rPr lang="en-IN" dirty="0"/>
              <a:t>Sovran Financial Corporation reported net income of $154 million in 2018 (tax rate 40%). Its </a:t>
            </a:r>
            <a:r>
              <a:rPr lang="en-US" dirty="0"/>
              <a:t>capital structure included:</a:t>
            </a:r>
          </a:p>
          <a:p>
            <a:pPr marL="0" indent="0">
              <a:buNone/>
            </a:pPr>
            <a:r>
              <a:rPr lang="en-IN" b="1" dirty="0"/>
              <a:t>Common Stock</a:t>
            </a:r>
            <a:endParaRPr lang="en-US" b="1" dirty="0"/>
          </a:p>
          <a:p>
            <a:pPr marL="0" indent="0">
              <a:buNone/>
            </a:pPr>
            <a:r>
              <a:rPr lang="en-IN" dirty="0"/>
              <a:t>January 1 60 million common shares were outstanding</a:t>
            </a:r>
            <a:endParaRPr lang="en-US" dirty="0"/>
          </a:p>
          <a:p>
            <a:pPr marL="0" indent="0">
              <a:buNone/>
            </a:pPr>
            <a:r>
              <a:rPr lang="en-IN" dirty="0"/>
              <a:t>March 1 12</a:t>
            </a:r>
            <a:r>
              <a:rPr lang="en-IN" b="1" dirty="0"/>
              <a:t> </a:t>
            </a:r>
            <a:r>
              <a:rPr lang="en-IN" dirty="0"/>
              <a:t>million new shares were sold</a:t>
            </a:r>
            <a:endParaRPr lang="en-US" dirty="0"/>
          </a:p>
          <a:p>
            <a:pPr marL="0" indent="0">
              <a:buNone/>
            </a:pPr>
            <a:r>
              <a:rPr lang="en-IN" dirty="0"/>
              <a:t>June 17 A 10% stock dividend was distributed</a:t>
            </a:r>
            <a:endParaRPr lang="en-US" dirty="0"/>
          </a:p>
          <a:p>
            <a:pPr marL="0" indent="0">
              <a:buNone/>
            </a:pPr>
            <a:r>
              <a:rPr lang="en-IN" dirty="0"/>
              <a:t>October 1 8 million shares were reacquired as treasury stock</a:t>
            </a:r>
            <a:endParaRPr lang="en-US" dirty="0"/>
          </a:p>
          <a:p>
            <a:pPr marL="0" indent="0">
              <a:buNone/>
            </a:pPr>
            <a:r>
              <a:rPr lang="en-IN" dirty="0"/>
              <a:t>(The average market price of the common shares during 2018 was $25 per share.)</a:t>
            </a:r>
            <a:endParaRPr lang="en-US" dirty="0"/>
          </a:p>
        </p:txBody>
      </p:sp>
    </p:spTree>
    <p:extLst>
      <p:ext uri="{BB962C8B-B14F-4D97-AF65-F5344CB8AC3E}">
        <p14:creationId xmlns:p14="http://schemas.microsoft.com/office/powerpoint/2010/main" val="396549454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57156"/>
            <a:ext cx="8001000" cy="624548"/>
          </a:xfrm>
        </p:spPr>
        <p:txBody>
          <a:bodyPr>
            <a:noAutofit/>
          </a:bodyPr>
          <a:lstStyle/>
          <a:p>
            <a:r>
              <a:rPr lang="en-US" dirty="0"/>
              <a:t> Convertible Bonds (2 of 4)</a:t>
            </a:r>
          </a:p>
        </p:txBody>
      </p:sp>
      <p:sp>
        <p:nvSpPr>
          <p:cNvPr id="9" name="Text Placeholder 8"/>
          <p:cNvSpPr>
            <a:spLocks noGrp="1"/>
          </p:cNvSpPr>
          <p:nvPr>
            <p:ph type="body" sz="quarter" idx="13"/>
          </p:nvPr>
        </p:nvSpPr>
        <p:spPr/>
        <p:txBody>
          <a:bodyPr/>
          <a:lstStyle/>
          <a:p>
            <a:pPr marL="0" indent="0">
              <a:buNone/>
            </a:pPr>
            <a:r>
              <a:rPr lang="en-US" dirty="0"/>
              <a:t>Learning Objective 19-9</a:t>
            </a:r>
          </a:p>
        </p:txBody>
      </p:sp>
      <p:sp>
        <p:nvSpPr>
          <p:cNvPr id="11" name="Content Placeholder 10"/>
          <p:cNvSpPr>
            <a:spLocks noGrp="1"/>
          </p:cNvSpPr>
          <p:nvPr>
            <p:ph sz="quarter" idx="10"/>
          </p:nvPr>
        </p:nvSpPr>
        <p:spPr>
          <a:xfrm>
            <a:off x="629587" y="1214203"/>
            <a:ext cx="8259580" cy="5246558"/>
          </a:xfrm>
        </p:spPr>
        <p:txBody>
          <a:bodyPr/>
          <a:lstStyle/>
          <a:p>
            <a:pPr marL="0" indent="0">
              <a:buNone/>
            </a:pPr>
            <a:r>
              <a:rPr lang="en-US" b="1" dirty="0"/>
              <a:t>Preferred Stock Nonconvertible</a:t>
            </a:r>
          </a:p>
          <a:p>
            <a:pPr marL="0" indent="0">
              <a:buNone/>
            </a:pPr>
            <a:r>
              <a:rPr lang="en-US" dirty="0"/>
              <a:t>January 1 – December 31 </a:t>
            </a:r>
            <a:r>
              <a:rPr lang="fr-FR" dirty="0"/>
              <a:t>5 million </a:t>
            </a:r>
            <a:r>
              <a:rPr lang="en-US" dirty="0"/>
              <a:t>shares</a:t>
            </a:r>
            <a:r>
              <a:rPr lang="fr-FR" dirty="0"/>
              <a:t> 8%, $10 par</a:t>
            </a:r>
            <a:endParaRPr lang="en-US" dirty="0"/>
          </a:p>
          <a:p>
            <a:pPr marL="0" indent="0">
              <a:buNone/>
            </a:pPr>
            <a:r>
              <a:rPr lang="en-US" b="1" dirty="0"/>
              <a:t>Incentive Stock Options</a:t>
            </a:r>
          </a:p>
          <a:p>
            <a:pPr marL="0" indent="0">
              <a:buNone/>
            </a:pPr>
            <a:r>
              <a:rPr lang="en-IN" dirty="0"/>
              <a:t>Executive stock options granted in 2013, exercisable after 2017 for 15 million common shares at an exercise price of $20 per share</a:t>
            </a:r>
            <a:endParaRPr lang="en-US" dirty="0"/>
          </a:p>
          <a:p>
            <a:pPr marL="0" indent="0">
              <a:buNone/>
            </a:pPr>
            <a:r>
              <a:rPr lang="en-US" b="1" dirty="0"/>
              <a:t>Convertible Bonds</a:t>
            </a:r>
          </a:p>
          <a:p>
            <a:pPr marL="0" indent="0">
              <a:buNone/>
            </a:pPr>
            <a:r>
              <a:rPr lang="en-IN" b="1" dirty="0"/>
              <a:t>10%, $300 million face amount issued in 2017, convertible into 12 million </a:t>
            </a:r>
            <a:r>
              <a:rPr lang="en-US" b="1" dirty="0"/>
              <a:t>common shares</a:t>
            </a:r>
          </a:p>
        </p:txBody>
      </p:sp>
    </p:spTree>
    <p:extLst>
      <p:ext uri="{BB962C8B-B14F-4D97-AF65-F5344CB8AC3E}">
        <p14:creationId xmlns:p14="http://schemas.microsoft.com/office/powerpoint/2010/main" val="222979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30770" y="361188"/>
            <a:ext cx="8001000" cy="1106424"/>
          </a:xfrm>
        </p:spPr>
        <p:txBody>
          <a:bodyPr>
            <a:noAutofit/>
          </a:bodyPr>
          <a:lstStyle/>
          <a:p>
            <a:r>
              <a:rPr lang="en-US" dirty="0"/>
              <a:t>Restricted Stock Units (RSUs); Apple Inc.</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19-1</a:t>
            </a:r>
          </a:p>
        </p:txBody>
      </p:sp>
      <p:sp>
        <p:nvSpPr>
          <p:cNvPr id="6" name="Content Placeholder 5"/>
          <p:cNvSpPr>
            <a:spLocks noGrp="1"/>
          </p:cNvSpPr>
          <p:nvPr>
            <p:ph sz="quarter" idx="10"/>
          </p:nvPr>
        </p:nvSpPr>
        <p:spPr>
          <a:xfrm>
            <a:off x="685800" y="1618938"/>
            <a:ext cx="8001000" cy="4629462"/>
          </a:xfrm>
        </p:spPr>
        <p:txBody>
          <a:bodyPr/>
          <a:lstStyle/>
          <a:p>
            <a:pPr marL="0" indent="0">
              <a:buNone/>
            </a:pPr>
            <a:r>
              <a:rPr lang="en-US" b="1" dirty="0"/>
              <a:t>Share-Based Compensation (in part)</a:t>
            </a:r>
          </a:p>
          <a:p>
            <a:r>
              <a:rPr lang="en-US" dirty="0"/>
              <a:t>Share-based compensation cost for RSUs is measured based on the closing fair market value of the Company’s common stock on the date of grant. . . . The Company recognizes share-based compensation cost over the award’s requisite service period on a straight-line basis.</a:t>
            </a:r>
          </a:p>
        </p:txBody>
      </p:sp>
    </p:spTree>
    <p:extLst>
      <p:ext uri="{BB962C8B-B14F-4D97-AF65-F5344CB8AC3E}">
        <p14:creationId xmlns:p14="http://schemas.microsoft.com/office/powerpoint/2010/main" val="18189501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69656"/>
            <a:ext cx="8589364" cy="754576"/>
          </a:xfrm>
        </p:spPr>
        <p:txBody>
          <a:bodyPr>
            <a:noAutofit/>
          </a:bodyPr>
          <a:lstStyle/>
          <a:p>
            <a:r>
              <a:rPr lang="en-US" dirty="0"/>
              <a:t> Convertible Bonds (3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454046"/>
            <a:ext cx="8304550" cy="4976734"/>
          </a:xfrm>
        </p:spPr>
        <p:txBody>
          <a:bodyPr/>
          <a:lstStyle/>
          <a:p>
            <a:pPr marL="0" indent="0">
              <a:buNone/>
            </a:pPr>
            <a:r>
              <a:rPr lang="en-IN" sz="2400" b="1" dirty="0"/>
              <a:t>Basic EPS: (unchanged)</a:t>
            </a:r>
            <a:endParaRPr lang="en-US" sz="2400" b="1" dirty="0"/>
          </a:p>
          <a:p>
            <a:pPr marL="0" indent="0">
              <a:buNone/>
            </a:pPr>
            <a:r>
              <a:rPr lang="en-IN" sz="2400" dirty="0"/>
              <a:t>Net income: $154 (amounts in millions, except per share amount)</a:t>
            </a:r>
          </a:p>
          <a:p>
            <a:pPr marL="0" indent="0">
              <a:buNone/>
            </a:pPr>
            <a:r>
              <a:rPr lang="en-IN" sz="2400" dirty="0"/>
              <a:t>Preferred dividends:</a:t>
            </a:r>
            <a:r>
              <a:rPr lang="en-US" sz="2400" dirty="0"/>
              <a:t> </a:t>
            </a:r>
            <a:r>
              <a:rPr lang="en-IN" sz="2400" dirty="0"/>
              <a:t>$4 </a:t>
            </a:r>
          </a:p>
          <a:p>
            <a:pPr marL="0" indent="0">
              <a:buNone/>
            </a:pPr>
            <a:r>
              <a:rPr lang="en-IN" sz="2400" dirty="0"/>
              <a:t>Shares at Jan. 1: 60</a:t>
            </a:r>
          </a:p>
          <a:p>
            <a:pPr marL="0" indent="0">
              <a:buNone/>
            </a:pPr>
            <a:r>
              <a:rPr lang="en-IN" sz="2400" dirty="0"/>
              <a:t>New shares:</a:t>
            </a:r>
            <a:r>
              <a:rPr lang="en-US" sz="2400" dirty="0"/>
              <a:t> </a:t>
            </a:r>
            <a:r>
              <a:rPr lang="en-IN" sz="2400" dirty="0"/>
              <a:t>12 (10 /12)</a:t>
            </a:r>
          </a:p>
          <a:p>
            <a:pPr marL="0" indent="0">
              <a:buNone/>
            </a:pPr>
            <a:r>
              <a:rPr lang="en-IN" sz="2400" dirty="0"/>
              <a:t>Stock dividend adjustment:</a:t>
            </a:r>
            <a:r>
              <a:rPr lang="en-US" sz="2400" dirty="0"/>
              <a:t> (1.10)</a:t>
            </a:r>
          </a:p>
          <a:p>
            <a:pPr marL="0" indent="0">
              <a:buNone/>
            </a:pPr>
            <a:r>
              <a:rPr lang="en-IN" sz="2400" dirty="0"/>
              <a:t>Treasury shares:</a:t>
            </a:r>
            <a:r>
              <a:rPr lang="en-US" sz="2400" dirty="0"/>
              <a:t> </a:t>
            </a:r>
            <a:r>
              <a:rPr lang="en-IN" sz="2400" dirty="0"/>
              <a:t>8 (3 /12)</a:t>
            </a:r>
            <a:endParaRPr lang="en-US" sz="2400" dirty="0"/>
          </a:p>
        </p:txBody>
      </p:sp>
      <p:graphicFrame>
        <p:nvGraphicFramePr>
          <p:cNvPr id="3" name="Object 2"/>
          <p:cNvGraphicFramePr>
            <a:graphicFrameLocks noChangeAspect="1"/>
          </p:cNvGraphicFramePr>
          <p:nvPr>
            <p:extLst>
              <p:ext uri="{D42A27DB-BD31-4B8C-83A1-F6EECF244321}">
                <p14:modId xmlns:p14="http://schemas.microsoft.com/office/powerpoint/2010/main" val="2385062419"/>
              </p:ext>
            </p:extLst>
          </p:nvPr>
        </p:nvGraphicFramePr>
        <p:xfrm>
          <a:off x="913698" y="5257202"/>
          <a:ext cx="7796212" cy="841375"/>
        </p:xfrm>
        <a:graphic>
          <a:graphicData uri="http://schemas.openxmlformats.org/presentationml/2006/ole">
            <mc:AlternateContent xmlns:mc="http://schemas.openxmlformats.org/markup-compatibility/2006">
              <mc:Choice xmlns:v="urn:schemas-microsoft-com:vml" Requires="v">
                <p:oleObj spid="_x0000_s9340" name="Equation" r:id="rId4" imgW="4000320" imgH="431640" progId="Equation.3">
                  <p:embed/>
                </p:oleObj>
              </mc:Choice>
              <mc:Fallback>
                <p:oleObj name="Equation" r:id="rId4" imgW="4000320" imgH="431640" progId="Equation.3">
                  <p:embed/>
                  <p:pic>
                    <p:nvPicPr>
                      <p:cNvPr id="0" name="Picture 1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698" y="5257202"/>
                        <a:ext cx="7796212"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17094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 Convertible Bonds (4 of 4)</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pPr marL="0" indent="0">
              <a:buNone/>
            </a:pPr>
            <a:r>
              <a:rPr lang="en-IN" sz="2000" b="1" dirty="0"/>
              <a:t>Diluted EPS</a:t>
            </a:r>
            <a:endParaRPr lang="en-US" sz="2000" dirty="0"/>
          </a:p>
          <a:p>
            <a:pPr marL="0" indent="0">
              <a:buNone/>
            </a:pPr>
            <a:r>
              <a:rPr lang="en-IN" sz="2000" dirty="0"/>
              <a:t>Net income: $154</a:t>
            </a:r>
          </a:p>
          <a:p>
            <a:pPr marL="0" indent="0">
              <a:buNone/>
            </a:pPr>
            <a:r>
              <a:rPr lang="en-IN" sz="2000" dirty="0"/>
              <a:t>Preferred dividends:</a:t>
            </a:r>
            <a:r>
              <a:rPr lang="en-US" sz="2000" dirty="0"/>
              <a:t> </a:t>
            </a:r>
            <a:r>
              <a:rPr lang="en-IN" sz="2000" dirty="0"/>
              <a:t>$4</a:t>
            </a:r>
          </a:p>
          <a:p>
            <a:pPr marL="0" indent="0">
              <a:buNone/>
            </a:pPr>
            <a:r>
              <a:rPr lang="en-IN" sz="2000" b="1" dirty="0"/>
              <a:t>After-tax interest savings: $30 − 40% (30)</a:t>
            </a:r>
            <a:endParaRPr lang="en-IN" sz="2000" dirty="0"/>
          </a:p>
          <a:p>
            <a:pPr marL="0" indent="0">
              <a:buNone/>
            </a:pPr>
            <a:r>
              <a:rPr lang="en-IN" sz="2000" dirty="0"/>
              <a:t>Shares at Jan. 1: 60</a:t>
            </a:r>
          </a:p>
          <a:p>
            <a:pPr marL="0" indent="0">
              <a:buNone/>
            </a:pPr>
            <a:r>
              <a:rPr lang="en-IN" sz="2000" dirty="0"/>
              <a:t>New shares:</a:t>
            </a:r>
            <a:r>
              <a:rPr lang="en-US" sz="2000" dirty="0"/>
              <a:t> </a:t>
            </a:r>
            <a:r>
              <a:rPr lang="en-IN" sz="2000" dirty="0"/>
              <a:t>12 (10 /12)</a:t>
            </a:r>
          </a:p>
          <a:p>
            <a:pPr marL="0" indent="0">
              <a:buNone/>
            </a:pPr>
            <a:r>
              <a:rPr lang="en-IN" sz="2000" dirty="0"/>
              <a:t>Stock dividend adjustment:</a:t>
            </a:r>
            <a:r>
              <a:rPr lang="en-US" sz="2000" dirty="0"/>
              <a:t> (1.10)</a:t>
            </a:r>
          </a:p>
          <a:p>
            <a:pPr marL="0" indent="0">
              <a:buNone/>
            </a:pPr>
            <a:r>
              <a:rPr lang="en-IN" sz="2000" dirty="0"/>
              <a:t>Treasury shares:</a:t>
            </a:r>
            <a:r>
              <a:rPr lang="en-US" sz="2000" dirty="0"/>
              <a:t> </a:t>
            </a:r>
            <a:r>
              <a:rPr lang="en-IN" sz="2000" dirty="0"/>
              <a:t>8 (3 /12)</a:t>
            </a:r>
          </a:p>
          <a:p>
            <a:pPr marL="0" indent="0">
              <a:buNone/>
            </a:pPr>
            <a:r>
              <a:rPr lang="en-IN" sz="2000" dirty="0"/>
              <a:t>Exercise of options:</a:t>
            </a:r>
            <a:r>
              <a:rPr lang="en-US" sz="2000" dirty="0"/>
              <a:t> </a:t>
            </a:r>
            <a:r>
              <a:rPr lang="en-IN" sz="2000" dirty="0"/>
              <a:t>(15 − 12) 15 million × $20 ÷ $25</a:t>
            </a:r>
          </a:p>
          <a:p>
            <a:pPr marL="0" indent="0">
              <a:buNone/>
            </a:pPr>
            <a:r>
              <a:rPr lang="en-IN" sz="2000" b="1" dirty="0"/>
              <a:t>Conversion of bonds</a:t>
            </a:r>
            <a:r>
              <a:rPr lang="en-US" sz="2000" b="1" dirty="0"/>
              <a:t> 12</a:t>
            </a:r>
          </a:p>
        </p:txBody>
      </p:sp>
      <p:graphicFrame>
        <p:nvGraphicFramePr>
          <p:cNvPr id="3" name="Object 2"/>
          <p:cNvGraphicFramePr>
            <a:graphicFrameLocks noChangeAspect="1"/>
          </p:cNvGraphicFramePr>
          <p:nvPr>
            <p:extLst>
              <p:ext uri="{D42A27DB-BD31-4B8C-83A1-F6EECF244321}">
                <p14:modId xmlns:p14="http://schemas.microsoft.com/office/powerpoint/2010/main" val="3459314821"/>
              </p:ext>
            </p:extLst>
          </p:nvPr>
        </p:nvGraphicFramePr>
        <p:xfrm>
          <a:off x="681543" y="5330680"/>
          <a:ext cx="8265102" cy="695614"/>
        </p:xfrm>
        <a:graphic>
          <a:graphicData uri="http://schemas.openxmlformats.org/presentationml/2006/ole">
            <mc:AlternateContent xmlns:mc="http://schemas.openxmlformats.org/markup-compatibility/2006">
              <mc:Choice xmlns:v="urn:schemas-microsoft-com:vml" Requires="v">
                <p:oleObj spid="_x0000_s10364" name="Equation" r:id="rId4" imgW="5130720" imgH="431640" progId="Equation.3">
                  <p:embed/>
                </p:oleObj>
              </mc:Choice>
              <mc:Fallback>
                <p:oleObj name="Equation" r:id="rId4" imgW="5130720" imgH="431640" progId="Equation.3">
                  <p:embed/>
                  <p:pic>
                    <p:nvPicPr>
                      <p:cNvPr id="0" name="Picture 1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543" y="5330680"/>
                        <a:ext cx="8265102" cy="6956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888704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altLang="en-US" dirty="0"/>
              <a:t>Concept Check: Diluted EPS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pPr marL="0" indent="0">
              <a:spcAft>
                <a:spcPts val="600"/>
              </a:spcAft>
              <a:buNone/>
            </a:pPr>
            <a:r>
              <a:rPr lang="en-US" dirty="0"/>
              <a:t>On January 2, 2018, Sarah Lawrence Co. issued at face value $10,000 of 4% bonds convertible in total into 2,000 shares of Lawrence’s common stock. No bonds were converted during 2018. </a:t>
            </a:r>
          </a:p>
          <a:p>
            <a:pPr marL="0" indent="0">
              <a:spcAft>
                <a:spcPts val="600"/>
              </a:spcAft>
              <a:buNone/>
            </a:pPr>
            <a:r>
              <a:rPr lang="en-US" dirty="0"/>
              <a:t>Throughout 2018, Lawrence had 10,000 shares of common stock outstanding. Lawrence’s 2016 net income was $2,000. The income tax rate is 40%.</a:t>
            </a:r>
          </a:p>
          <a:p>
            <a:pPr marL="0" indent="0">
              <a:spcAft>
                <a:spcPts val="600"/>
              </a:spcAft>
              <a:buNone/>
            </a:pPr>
            <a:r>
              <a:rPr lang="en-US" dirty="0"/>
              <a:t>No potential common shares other than the convertible bonds were outstanding during 2018.</a:t>
            </a:r>
          </a:p>
        </p:txBody>
      </p:sp>
    </p:spTree>
    <p:extLst>
      <p:ext uri="{BB962C8B-B14F-4D97-AF65-F5344CB8AC3E}">
        <p14:creationId xmlns:p14="http://schemas.microsoft.com/office/powerpoint/2010/main" val="219476494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altLang="en-US" dirty="0"/>
              <a:t>Concept Check: Diluted EPS (2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pPr marL="0" indent="0">
              <a:spcAft>
                <a:spcPts val="1200"/>
              </a:spcAft>
              <a:buNone/>
            </a:pPr>
            <a:r>
              <a:rPr lang="en-US" dirty="0"/>
              <a:t>Diluted earnings per share for 2018 would be: </a:t>
            </a:r>
          </a:p>
          <a:p>
            <a:pPr marL="457200" indent="-457200">
              <a:buFont typeface="+mj-lt"/>
              <a:buAutoNum type="alphaLcPeriod"/>
            </a:pPr>
            <a:r>
              <a:rPr lang="en-US" dirty="0"/>
              <a:t>$.20</a:t>
            </a:r>
          </a:p>
          <a:p>
            <a:pPr marL="457200" indent="-457200">
              <a:buFont typeface="+mj-lt"/>
              <a:buAutoNum type="alphaLcPeriod"/>
            </a:pPr>
            <a:r>
              <a:rPr lang="en-US" b="1" dirty="0"/>
              <a:t>$.19</a:t>
            </a:r>
          </a:p>
          <a:p>
            <a:pPr marL="457200" indent="-457200">
              <a:buFont typeface="+mj-lt"/>
              <a:buAutoNum type="alphaLcPeriod"/>
            </a:pPr>
            <a:r>
              <a:rPr lang="en-US" dirty="0"/>
              <a:t>$.17</a:t>
            </a:r>
          </a:p>
          <a:p>
            <a:pPr marL="457200" indent="-457200">
              <a:buFont typeface="+mj-lt"/>
              <a:buAutoNum type="alphaLcPeriod"/>
            </a:pPr>
            <a:r>
              <a:rPr lang="en-US" dirty="0"/>
              <a:t>$.15</a:t>
            </a:r>
          </a:p>
          <a:p>
            <a:pPr marL="0" indent="0">
              <a:buNone/>
            </a:pPr>
            <a:r>
              <a:rPr lang="en-US" dirty="0"/>
              <a:t>The correct answer is </a:t>
            </a:r>
            <a:r>
              <a:rPr lang="en-US" i="1" dirty="0"/>
              <a:t>b</a:t>
            </a:r>
            <a:r>
              <a:rPr lang="en-US" dirty="0"/>
              <a:t>:</a:t>
            </a:r>
          </a:p>
        </p:txBody>
      </p:sp>
      <p:graphicFrame>
        <p:nvGraphicFramePr>
          <p:cNvPr id="3" name="Object 2"/>
          <p:cNvGraphicFramePr>
            <a:graphicFrameLocks noChangeAspect="1"/>
          </p:cNvGraphicFramePr>
          <p:nvPr>
            <p:extLst>
              <p:ext uri="{D42A27DB-BD31-4B8C-83A1-F6EECF244321}">
                <p14:modId xmlns:p14="http://schemas.microsoft.com/office/powerpoint/2010/main" val="1305742232"/>
              </p:ext>
            </p:extLst>
          </p:nvPr>
        </p:nvGraphicFramePr>
        <p:xfrm>
          <a:off x="784314" y="4375204"/>
          <a:ext cx="8027990" cy="1557255"/>
        </p:xfrm>
        <a:graphic>
          <a:graphicData uri="http://schemas.openxmlformats.org/presentationml/2006/ole">
            <mc:AlternateContent xmlns:mc="http://schemas.openxmlformats.org/markup-compatibility/2006">
              <mc:Choice xmlns:v="urn:schemas-microsoft-com:vml" Requires="v">
                <p:oleObj spid="_x0000_s11389" name="Equation" r:id="rId4" imgW="3403440" imgH="660240" progId="Equation.3">
                  <p:embed/>
                </p:oleObj>
              </mc:Choice>
              <mc:Fallback>
                <p:oleObj name="Equation" r:id="rId4" imgW="3403440" imgH="660240" progId="Equation.3">
                  <p:embed/>
                  <p:pic>
                    <p:nvPicPr>
                      <p:cNvPr id="0" name="Picture 1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314" y="4375204"/>
                        <a:ext cx="8027990" cy="15572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313716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Convertible Preferred Stock (1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r>
              <a:rPr lang="en-IN" dirty="0"/>
              <a:t>EPS is calculated </a:t>
            </a:r>
            <a:r>
              <a:rPr lang="en-IN" b="1" dirty="0"/>
              <a:t>as if conversion already had occurred</a:t>
            </a:r>
          </a:p>
          <a:p>
            <a:r>
              <a:rPr lang="en-IN" dirty="0"/>
              <a:t>Affect on EPS calculation:</a:t>
            </a:r>
          </a:p>
          <a:p>
            <a:pPr marL="746125" lvl="1" indent="-288925">
              <a:buFont typeface="Lucida Grande"/>
              <a:buChar char="–"/>
            </a:pPr>
            <a:r>
              <a:rPr lang="en-US" b="1" dirty="0"/>
              <a:t>Shares are added </a:t>
            </a:r>
            <a:r>
              <a:rPr lang="en-US" dirty="0"/>
              <a:t>to the denominator of the EPS fraction</a:t>
            </a:r>
          </a:p>
          <a:p>
            <a:pPr marL="746125" lvl="1" indent="-288925">
              <a:buFont typeface="Lucida Grande"/>
              <a:buChar char="–"/>
            </a:pPr>
            <a:r>
              <a:rPr lang="en-IN" dirty="0"/>
              <a:t>The </a:t>
            </a:r>
            <a:r>
              <a:rPr lang="en-IN" b="1" dirty="0"/>
              <a:t>preferred dividends in the numerator are not subtracted </a:t>
            </a:r>
            <a:r>
              <a:rPr lang="en-IN" dirty="0"/>
              <a:t>because those dividends would have been avoided if the preferred stock had been converted</a:t>
            </a:r>
          </a:p>
        </p:txBody>
      </p:sp>
    </p:spTree>
    <p:extLst>
      <p:ext uri="{BB962C8B-B14F-4D97-AF65-F5344CB8AC3E}">
        <p14:creationId xmlns:p14="http://schemas.microsoft.com/office/powerpoint/2010/main" val="26682954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Convertible Preferred Stock (2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pPr marL="0" indent="0">
              <a:buNone/>
            </a:pPr>
            <a:r>
              <a:rPr lang="en-IN" dirty="0"/>
              <a:t>Sovran Financial Corporation reported net income of $154 million in 2018 (tax rate 40%). Its </a:t>
            </a:r>
            <a:r>
              <a:rPr lang="en-US" dirty="0"/>
              <a:t>capital structure included:</a:t>
            </a:r>
          </a:p>
          <a:p>
            <a:pPr marL="0" indent="0">
              <a:buNone/>
            </a:pPr>
            <a:r>
              <a:rPr lang="en-IN" b="1" dirty="0"/>
              <a:t>Common Stock</a:t>
            </a:r>
            <a:endParaRPr lang="en-US" b="1" dirty="0"/>
          </a:p>
          <a:p>
            <a:pPr marL="0" indent="0">
              <a:buNone/>
            </a:pPr>
            <a:r>
              <a:rPr lang="en-IN" dirty="0"/>
              <a:t>January 1</a:t>
            </a:r>
            <a:r>
              <a:rPr lang="en-US" dirty="0"/>
              <a:t> </a:t>
            </a:r>
            <a:r>
              <a:rPr lang="en-IN" dirty="0"/>
              <a:t>60 million common shares were outstanding</a:t>
            </a:r>
            <a:endParaRPr lang="en-US" dirty="0"/>
          </a:p>
          <a:p>
            <a:pPr marL="0" indent="0">
              <a:buNone/>
            </a:pPr>
            <a:r>
              <a:rPr lang="en-IN" dirty="0"/>
              <a:t>March 1 12</a:t>
            </a:r>
            <a:r>
              <a:rPr lang="en-IN" b="1" dirty="0"/>
              <a:t> </a:t>
            </a:r>
            <a:r>
              <a:rPr lang="en-IN" dirty="0"/>
              <a:t>million new shares were sold</a:t>
            </a:r>
            <a:endParaRPr lang="en-US" dirty="0"/>
          </a:p>
          <a:p>
            <a:pPr marL="0" indent="0">
              <a:buNone/>
            </a:pPr>
            <a:r>
              <a:rPr lang="en-IN" dirty="0"/>
              <a:t>June 17 A 10% stock dividend was distributed</a:t>
            </a:r>
            <a:endParaRPr lang="en-US" dirty="0"/>
          </a:p>
          <a:p>
            <a:pPr marL="0" indent="0">
              <a:buNone/>
            </a:pPr>
            <a:r>
              <a:rPr lang="en-IN" dirty="0"/>
              <a:t>October 1 8 million shares were reacquired as treasury stock</a:t>
            </a:r>
          </a:p>
          <a:p>
            <a:pPr marL="0" indent="0">
              <a:buNone/>
            </a:pPr>
            <a:r>
              <a:rPr lang="en-IN" dirty="0"/>
              <a:t>(The average market price of the common shares during 2018 was $25 per share.)</a:t>
            </a:r>
            <a:endParaRPr lang="en-US" dirty="0"/>
          </a:p>
        </p:txBody>
      </p:sp>
    </p:spTree>
    <p:extLst>
      <p:ext uri="{BB962C8B-B14F-4D97-AF65-F5344CB8AC3E}">
        <p14:creationId xmlns:p14="http://schemas.microsoft.com/office/powerpoint/2010/main" val="28987653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Convertible Preferred Stock (3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304144"/>
            <a:ext cx="8304550" cy="5126636"/>
          </a:xfrm>
        </p:spPr>
        <p:txBody>
          <a:bodyPr/>
          <a:lstStyle/>
          <a:p>
            <a:r>
              <a:rPr lang="en-US" b="1" dirty="0"/>
              <a:t>Preferred Stock </a:t>
            </a:r>
            <a:r>
              <a:rPr lang="en-IN" b="1" dirty="0"/>
              <a:t>Convertible into 3 million common shares</a:t>
            </a:r>
            <a:endParaRPr lang="en-US" b="1" dirty="0"/>
          </a:p>
          <a:p>
            <a:r>
              <a:rPr lang="en-US" b="1" dirty="0"/>
              <a:t>January 1 – December 31     </a:t>
            </a:r>
            <a:r>
              <a:rPr lang="fr-FR" b="1" dirty="0"/>
              <a:t> 5 million </a:t>
            </a:r>
            <a:r>
              <a:rPr lang="en-US" b="1" dirty="0"/>
              <a:t>shares</a:t>
            </a:r>
            <a:r>
              <a:rPr lang="fr-FR" b="1" dirty="0"/>
              <a:t> 8%, $10 par</a:t>
            </a:r>
            <a:endParaRPr lang="en-US" b="1" dirty="0"/>
          </a:p>
          <a:p>
            <a:r>
              <a:rPr lang="en-US" b="1" dirty="0"/>
              <a:t>Incentive Stock Options</a:t>
            </a:r>
          </a:p>
          <a:p>
            <a:r>
              <a:rPr lang="en-IN" dirty="0"/>
              <a:t>Executive stock options granted in 2013, exercisable after 2017 for 15 million common shares at an exercise price of $20 per share</a:t>
            </a:r>
            <a:endParaRPr lang="en-US" dirty="0"/>
          </a:p>
          <a:p>
            <a:r>
              <a:rPr lang="en-US" b="1" dirty="0"/>
              <a:t>Convertible Bonds</a:t>
            </a:r>
          </a:p>
          <a:p>
            <a:r>
              <a:rPr lang="en-IN" dirty="0"/>
              <a:t>10%, $300 million face amount issued in 2017, convertible into 12 million </a:t>
            </a:r>
            <a:r>
              <a:rPr lang="en-US" dirty="0"/>
              <a:t>common shares</a:t>
            </a:r>
          </a:p>
        </p:txBody>
      </p:sp>
    </p:spTree>
    <p:extLst>
      <p:ext uri="{BB962C8B-B14F-4D97-AF65-F5344CB8AC3E}">
        <p14:creationId xmlns:p14="http://schemas.microsoft.com/office/powerpoint/2010/main" val="18677349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69656"/>
            <a:ext cx="8589364" cy="754576"/>
          </a:xfrm>
        </p:spPr>
        <p:txBody>
          <a:bodyPr>
            <a:noAutofit/>
          </a:bodyPr>
          <a:lstStyle/>
          <a:p>
            <a:r>
              <a:rPr lang="en-US" dirty="0"/>
              <a:t>Convertible Preferred Stock (4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454046"/>
            <a:ext cx="8304550" cy="4976734"/>
          </a:xfrm>
        </p:spPr>
        <p:txBody>
          <a:bodyPr/>
          <a:lstStyle/>
          <a:p>
            <a:pPr marL="0" indent="0">
              <a:buNone/>
            </a:pPr>
            <a:r>
              <a:rPr lang="en-IN" sz="2400" b="1" dirty="0"/>
              <a:t>Basic EPS</a:t>
            </a:r>
          </a:p>
          <a:p>
            <a:pPr marL="0" indent="0">
              <a:buNone/>
            </a:pPr>
            <a:r>
              <a:rPr lang="en-IN" sz="2400" dirty="0"/>
              <a:t>Net income: $154 (amounts in millions, except per share amount)</a:t>
            </a:r>
          </a:p>
          <a:p>
            <a:pPr marL="0" indent="0">
              <a:buNone/>
            </a:pPr>
            <a:r>
              <a:rPr lang="en-IN" sz="2400" dirty="0"/>
              <a:t>Preferred dividends:</a:t>
            </a:r>
            <a:r>
              <a:rPr lang="en-US" sz="2400" dirty="0"/>
              <a:t> </a:t>
            </a:r>
            <a:r>
              <a:rPr lang="en-IN" sz="2400" dirty="0"/>
              <a:t>$4 </a:t>
            </a:r>
          </a:p>
          <a:p>
            <a:pPr marL="0" indent="0">
              <a:buNone/>
            </a:pPr>
            <a:r>
              <a:rPr lang="en-IN" sz="2400" dirty="0"/>
              <a:t>Shares at Jan.1: 60</a:t>
            </a:r>
          </a:p>
          <a:p>
            <a:pPr marL="0" indent="0">
              <a:buNone/>
            </a:pPr>
            <a:r>
              <a:rPr lang="en-IN" sz="2400" dirty="0"/>
              <a:t>New shares:</a:t>
            </a:r>
            <a:r>
              <a:rPr lang="en-US" sz="2400" dirty="0"/>
              <a:t> </a:t>
            </a:r>
            <a:r>
              <a:rPr lang="en-IN" sz="2400" dirty="0"/>
              <a:t>12 (10 ÷ 12)</a:t>
            </a:r>
          </a:p>
          <a:p>
            <a:pPr marL="0" indent="0">
              <a:buNone/>
            </a:pPr>
            <a:r>
              <a:rPr lang="en-IN" sz="2400" dirty="0"/>
              <a:t>Stock dividend adjustment:</a:t>
            </a:r>
            <a:r>
              <a:rPr lang="en-US" sz="2400" dirty="0"/>
              <a:t> (1.10)</a:t>
            </a:r>
          </a:p>
          <a:p>
            <a:pPr marL="0" indent="0">
              <a:buNone/>
            </a:pPr>
            <a:r>
              <a:rPr lang="en-IN" sz="2400" dirty="0"/>
              <a:t>Treasury shares:</a:t>
            </a:r>
            <a:r>
              <a:rPr lang="en-US" sz="2400" dirty="0"/>
              <a:t> </a:t>
            </a:r>
            <a:r>
              <a:rPr lang="en-IN" sz="2400" dirty="0"/>
              <a:t>8 (3 ÷ 12)</a:t>
            </a:r>
            <a:endParaRPr lang="en-US" sz="2400" dirty="0"/>
          </a:p>
        </p:txBody>
      </p:sp>
      <p:graphicFrame>
        <p:nvGraphicFramePr>
          <p:cNvPr id="3" name="Object 2"/>
          <p:cNvGraphicFramePr>
            <a:graphicFrameLocks noChangeAspect="1"/>
          </p:cNvGraphicFramePr>
          <p:nvPr>
            <p:extLst>
              <p:ext uri="{D42A27DB-BD31-4B8C-83A1-F6EECF244321}">
                <p14:modId xmlns:p14="http://schemas.microsoft.com/office/powerpoint/2010/main" val="286258598"/>
              </p:ext>
            </p:extLst>
          </p:nvPr>
        </p:nvGraphicFramePr>
        <p:xfrm>
          <a:off x="839788" y="5257800"/>
          <a:ext cx="7945437" cy="841375"/>
        </p:xfrm>
        <a:graphic>
          <a:graphicData uri="http://schemas.openxmlformats.org/presentationml/2006/ole">
            <mc:AlternateContent xmlns:mc="http://schemas.openxmlformats.org/markup-compatibility/2006">
              <mc:Choice xmlns:v="urn:schemas-microsoft-com:vml" Requires="v">
                <p:oleObj spid="_x0000_s12400" name="Equation" r:id="rId4" imgW="4076640" imgH="431640" progId="Equation.3">
                  <p:embed/>
                </p:oleObj>
              </mc:Choice>
              <mc:Fallback>
                <p:oleObj name="Equation" r:id="rId4" imgW="4076640" imgH="431640" progId="Equation.3">
                  <p:embed/>
                  <p:pic>
                    <p:nvPicPr>
                      <p:cNvPr id="0" name="Picture 1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788" y="5257800"/>
                        <a:ext cx="7945437" cy="841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214426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6"/>
            <a:ext cx="8589364" cy="754576"/>
          </a:xfrm>
        </p:spPr>
        <p:txBody>
          <a:bodyPr>
            <a:noAutofit/>
          </a:bodyPr>
          <a:lstStyle/>
          <a:p>
            <a:r>
              <a:rPr lang="en-US" dirty="0"/>
              <a:t>Convertible Preferred Stock (5 of 5)</a:t>
            </a:r>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184223"/>
            <a:ext cx="8304550" cy="5246557"/>
          </a:xfrm>
        </p:spPr>
        <p:txBody>
          <a:bodyPr/>
          <a:lstStyle/>
          <a:p>
            <a:pPr marL="0" indent="0">
              <a:buNone/>
            </a:pPr>
            <a:r>
              <a:rPr lang="en-IN" sz="2000" b="1" dirty="0"/>
              <a:t>Diluted EPS</a:t>
            </a:r>
            <a:endParaRPr lang="en-US" sz="2000" dirty="0"/>
          </a:p>
          <a:p>
            <a:pPr marL="0" indent="0">
              <a:buNone/>
            </a:pPr>
            <a:r>
              <a:rPr lang="en-IN" sz="2000" dirty="0"/>
              <a:t>Net income: $154</a:t>
            </a:r>
          </a:p>
          <a:p>
            <a:pPr marL="0" indent="0">
              <a:buNone/>
            </a:pPr>
            <a:r>
              <a:rPr lang="en-IN" sz="2000" dirty="0"/>
              <a:t>Preferred dividends:</a:t>
            </a:r>
            <a:r>
              <a:rPr lang="en-US" sz="2000" dirty="0"/>
              <a:t> </a:t>
            </a:r>
            <a:r>
              <a:rPr lang="en-IN" sz="2000" dirty="0"/>
              <a:t>$4</a:t>
            </a:r>
          </a:p>
          <a:p>
            <a:pPr marL="0" indent="0">
              <a:buNone/>
            </a:pPr>
            <a:r>
              <a:rPr lang="en-IN" sz="2000" dirty="0"/>
              <a:t>After-tax interest savings: $30 − 40% (30)</a:t>
            </a:r>
          </a:p>
          <a:p>
            <a:pPr marL="0" indent="0">
              <a:buNone/>
            </a:pPr>
            <a:r>
              <a:rPr lang="en-IN" sz="2000" dirty="0"/>
              <a:t>Shares at Jan. 1: 60</a:t>
            </a:r>
          </a:p>
          <a:p>
            <a:pPr marL="0" indent="0">
              <a:buNone/>
            </a:pPr>
            <a:r>
              <a:rPr lang="en-IN" sz="2000" dirty="0"/>
              <a:t>New shares:</a:t>
            </a:r>
            <a:r>
              <a:rPr lang="en-US" sz="2000" dirty="0"/>
              <a:t> </a:t>
            </a:r>
            <a:r>
              <a:rPr lang="en-IN" sz="2000" dirty="0"/>
              <a:t>12 (10 /12)</a:t>
            </a:r>
          </a:p>
          <a:p>
            <a:pPr marL="0" indent="0">
              <a:buNone/>
            </a:pPr>
            <a:r>
              <a:rPr lang="en-IN" sz="2000" dirty="0"/>
              <a:t>Stock dividend adjustment:</a:t>
            </a:r>
            <a:r>
              <a:rPr lang="en-US" sz="2000" dirty="0"/>
              <a:t> (1.10)</a:t>
            </a:r>
          </a:p>
          <a:p>
            <a:pPr marL="0" indent="0">
              <a:buNone/>
            </a:pPr>
            <a:r>
              <a:rPr lang="en-IN" sz="2000" dirty="0"/>
              <a:t>Treasury shares:</a:t>
            </a:r>
            <a:r>
              <a:rPr lang="en-US" sz="2000" dirty="0"/>
              <a:t> </a:t>
            </a:r>
            <a:r>
              <a:rPr lang="en-IN" sz="2000" dirty="0"/>
              <a:t>8 (3 /12)</a:t>
            </a:r>
          </a:p>
          <a:p>
            <a:pPr marL="0" indent="0">
              <a:buNone/>
            </a:pPr>
            <a:r>
              <a:rPr lang="en-IN" sz="2000" dirty="0"/>
              <a:t>Exercise of options:</a:t>
            </a:r>
            <a:r>
              <a:rPr lang="en-US" sz="2000" dirty="0"/>
              <a:t> </a:t>
            </a:r>
            <a:r>
              <a:rPr lang="en-IN" sz="2000" dirty="0"/>
              <a:t>(15 − 12) 15 million × $20 ÷ $25</a:t>
            </a:r>
          </a:p>
          <a:p>
            <a:pPr marL="0" indent="0">
              <a:buNone/>
            </a:pPr>
            <a:r>
              <a:rPr lang="en-IN" sz="2000" dirty="0"/>
              <a:t>Conversion of bonds:</a:t>
            </a:r>
            <a:r>
              <a:rPr lang="en-US" sz="2000" dirty="0"/>
              <a:t> 12</a:t>
            </a:r>
          </a:p>
          <a:p>
            <a:pPr marL="0" indent="0">
              <a:buNone/>
            </a:pPr>
            <a:r>
              <a:rPr lang="en-IN" sz="2000" b="1" dirty="0"/>
              <a:t>Conversion of preferred shares</a:t>
            </a:r>
            <a:r>
              <a:rPr lang="en-US" sz="2000" dirty="0"/>
              <a:t> </a:t>
            </a:r>
            <a:r>
              <a:rPr lang="en-IN" sz="2000" b="1" dirty="0"/>
              <a:t>3</a:t>
            </a:r>
            <a:endParaRPr lang="en-US" sz="20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4017562717"/>
              </p:ext>
            </p:extLst>
          </p:nvPr>
        </p:nvGraphicFramePr>
        <p:xfrm>
          <a:off x="870600" y="5662230"/>
          <a:ext cx="7886989" cy="632114"/>
        </p:xfrm>
        <a:graphic>
          <a:graphicData uri="http://schemas.openxmlformats.org/presentationml/2006/ole">
            <mc:AlternateContent xmlns:mc="http://schemas.openxmlformats.org/markup-compatibility/2006">
              <mc:Choice xmlns:v="urn:schemas-microsoft-com:vml" Requires="v">
                <p:oleObj spid="_x0000_s13424" name="Equation" r:id="rId4" imgW="5384520" imgH="431640" progId="Equation.3">
                  <p:embed/>
                </p:oleObj>
              </mc:Choice>
              <mc:Fallback>
                <p:oleObj name="Equation" r:id="rId4" imgW="5384520" imgH="431640" progId="Equation.3">
                  <p:embed/>
                  <p:pic>
                    <p:nvPicPr>
                      <p:cNvPr id="0" name="Picture 1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600" y="5662230"/>
                        <a:ext cx="7886989" cy="6321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5072690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4636" y="409695"/>
            <a:ext cx="8589364" cy="1029361"/>
          </a:xfrm>
        </p:spPr>
        <p:txBody>
          <a:bodyPr>
            <a:noAutofit/>
          </a:bodyPr>
          <a:lstStyle/>
          <a:p>
            <a:r>
              <a:rPr lang="en-US" altLang="en-US" dirty="0"/>
              <a:t>Concept Check: Convertible Preferred Stock (1 of 2)</a:t>
            </a:r>
            <a:endParaRPr lang="en-US" dirty="0"/>
          </a:p>
        </p:txBody>
      </p:sp>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19-9</a:t>
            </a:r>
          </a:p>
        </p:txBody>
      </p:sp>
      <p:sp>
        <p:nvSpPr>
          <p:cNvPr id="2" name="Content Placeholder 1"/>
          <p:cNvSpPr>
            <a:spLocks noGrp="1"/>
          </p:cNvSpPr>
          <p:nvPr>
            <p:ph sz="quarter" idx="10"/>
          </p:nvPr>
        </p:nvSpPr>
        <p:spPr>
          <a:xfrm>
            <a:off x="689548" y="1439056"/>
            <a:ext cx="8304550" cy="4991724"/>
          </a:xfrm>
        </p:spPr>
        <p:txBody>
          <a:bodyPr/>
          <a:lstStyle/>
          <a:p>
            <a:pPr marL="0" indent="0">
              <a:lnSpc>
                <a:spcPct val="100000"/>
              </a:lnSpc>
              <a:spcAft>
                <a:spcPts val="1200"/>
              </a:spcAft>
              <a:buNone/>
              <a:defRPr/>
            </a:pPr>
            <a:r>
              <a:rPr lang="en-US" sz="2400" dirty="0"/>
              <a:t>Ellen Kelly Inc. had 200,000 shares of $.50 par </a:t>
            </a:r>
            <a:r>
              <a:rPr lang="en-US" sz="2400" b="1" dirty="0"/>
              <a:t>common stock</a:t>
            </a:r>
            <a:r>
              <a:rPr lang="en-US" sz="2400" dirty="0"/>
              <a:t>, 10,000 shares of 5%, $20 par </a:t>
            </a:r>
            <a:r>
              <a:rPr lang="en-US" sz="2400" b="1" dirty="0"/>
              <a:t>cumulative preferred stock</a:t>
            </a:r>
            <a:r>
              <a:rPr lang="en-US" sz="2400" dirty="0"/>
              <a:t>, and 30,000 shares of 5%, $10 par </a:t>
            </a:r>
            <a:r>
              <a:rPr lang="en-US" sz="2400" b="1" dirty="0"/>
              <a:t>preferred stock </a:t>
            </a:r>
            <a:r>
              <a:rPr lang="en-US" sz="2400" dirty="0"/>
              <a:t>convertible into 10,000 common shares. Net income after taxes was $1,500,000. No dividends were declared during the year. Diluted EPS would be: </a:t>
            </a:r>
          </a:p>
          <a:p>
            <a:pPr marL="514350" indent="-514350">
              <a:lnSpc>
                <a:spcPct val="100000"/>
              </a:lnSpc>
              <a:buFont typeface="+mj-lt"/>
              <a:buAutoNum type="alphaLcPeriod"/>
              <a:defRPr/>
            </a:pPr>
            <a:r>
              <a:rPr lang="en-US" sz="2400" dirty="0"/>
              <a:t>$7.14</a:t>
            </a:r>
          </a:p>
          <a:p>
            <a:pPr marL="514350" indent="-514350">
              <a:lnSpc>
                <a:spcPct val="100000"/>
              </a:lnSpc>
              <a:buFont typeface="+mj-lt"/>
              <a:buAutoNum type="alphaLcPeriod"/>
              <a:defRPr/>
            </a:pPr>
            <a:r>
              <a:rPr lang="en-US" sz="2400" dirty="0"/>
              <a:t>$7.07</a:t>
            </a:r>
          </a:p>
          <a:p>
            <a:pPr marL="514350" indent="-514350">
              <a:lnSpc>
                <a:spcPct val="100000"/>
              </a:lnSpc>
              <a:buFont typeface="+mj-lt"/>
              <a:buAutoNum type="alphaLcPeriod"/>
              <a:defRPr/>
            </a:pPr>
            <a:r>
              <a:rPr lang="en-US" sz="2400" b="1" dirty="0"/>
              <a:t>$7.10</a:t>
            </a:r>
          </a:p>
          <a:p>
            <a:pPr marL="514350" indent="-514350">
              <a:lnSpc>
                <a:spcPct val="100000"/>
              </a:lnSpc>
              <a:buFont typeface="+mj-lt"/>
              <a:buAutoNum type="alphaLcPeriod"/>
              <a:defRPr/>
            </a:pPr>
            <a:r>
              <a:rPr lang="en-US" sz="2400" dirty="0"/>
              <a:t>$7.00</a:t>
            </a:r>
          </a:p>
        </p:txBody>
      </p:sp>
    </p:spTree>
    <p:extLst>
      <p:ext uri="{BB962C8B-B14F-4D97-AF65-F5344CB8AC3E}">
        <p14:creationId xmlns:p14="http://schemas.microsoft.com/office/powerpoint/2010/main" val="40560618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22176</TotalTime>
  <Words>25869</Words>
  <Application>Microsoft Office PowerPoint</Application>
  <PresentationFormat>On-screen Show (4:3)</PresentationFormat>
  <Paragraphs>1689</Paragraphs>
  <Slides>152</Slides>
  <Notes>137</Notes>
  <HiddenSlides>0</HiddenSlides>
  <MMClips>0</MMClips>
  <ScaleCrop>false</ScaleCrop>
  <HeadingPairs>
    <vt:vector size="8" baseType="variant">
      <vt:variant>
        <vt:lpstr>Fonts Used</vt:lpstr>
      </vt:variant>
      <vt:variant>
        <vt:i4>8</vt:i4>
      </vt:variant>
      <vt:variant>
        <vt:lpstr>Theme</vt:lpstr>
      </vt:variant>
      <vt:variant>
        <vt:i4>3</vt:i4>
      </vt:variant>
      <vt:variant>
        <vt:lpstr>Embedded OLE Servers</vt:lpstr>
      </vt:variant>
      <vt:variant>
        <vt:i4>1</vt:i4>
      </vt:variant>
      <vt:variant>
        <vt:lpstr>Slide Titles</vt:lpstr>
      </vt:variant>
      <vt:variant>
        <vt:i4>152</vt:i4>
      </vt:variant>
    </vt:vector>
  </HeadingPairs>
  <TitlesOfParts>
    <vt:vector size="164" baseType="lpstr">
      <vt:lpstr>Arial</vt:lpstr>
      <vt:lpstr>Calibri</vt:lpstr>
      <vt:lpstr>Courier New</vt:lpstr>
      <vt:lpstr>Lucida Grande</vt:lpstr>
      <vt:lpstr>Monotype Sorts</vt:lpstr>
      <vt:lpstr>Times New Roman</vt:lpstr>
      <vt:lpstr>Verdana</vt:lpstr>
      <vt:lpstr>Wingdings</vt:lpstr>
      <vt:lpstr>Office Theme</vt:lpstr>
      <vt:lpstr>1_Office Theme</vt:lpstr>
      <vt:lpstr>2_Office Theme</vt:lpstr>
      <vt:lpstr>Equation</vt:lpstr>
      <vt:lpstr>Chapter 19</vt:lpstr>
      <vt:lpstr> Share-Based Compensation (1 of 2)</vt:lpstr>
      <vt:lpstr> Share-Based Compensation (2 of 2)</vt:lpstr>
      <vt:lpstr>Restricted Stock Plans (1 of 5)</vt:lpstr>
      <vt:lpstr>Restricted Stock Plans (2 of 5)</vt:lpstr>
      <vt:lpstr>Restricted Stock Plans (3 of 5)</vt:lpstr>
      <vt:lpstr>Restricted Stock Plans (4 of 5)</vt:lpstr>
      <vt:lpstr>Restricted Stock Plans (5 of 5)</vt:lpstr>
      <vt:lpstr>Restricted Stock Units (RSUs); Apple Inc.</vt:lpstr>
      <vt:lpstr>Restricted Stock Units (RSUs) (1 of 3)</vt:lpstr>
      <vt:lpstr>Restricted Stock Units (RSUs) (2 of 3)</vt:lpstr>
      <vt:lpstr>Restricted Stock Units (RSUs) (3 of 3)</vt:lpstr>
      <vt:lpstr>Concept Check: RSU Compensation Costs (1 of 4)</vt:lpstr>
      <vt:lpstr>Concept Check: RSU Compensation Costs (2 of 4)</vt:lpstr>
      <vt:lpstr>Concept Check: RSU Compensation Costs (3 of 4)</vt:lpstr>
      <vt:lpstr>Concept Check: RSU Compensation Costs (4 of 4)</vt:lpstr>
      <vt:lpstr>Stock Option Plans (1 of 2)</vt:lpstr>
      <vt:lpstr>Stock Option Plans (2 of 2)</vt:lpstr>
      <vt:lpstr>Recognizing the Fair Value of Options (1 of 2)</vt:lpstr>
      <vt:lpstr>Recognizing the Fair Value of Options (2 of 2)</vt:lpstr>
      <vt:lpstr> Stock Options (1 of 4)</vt:lpstr>
      <vt:lpstr>Stock Options (2 of 4)</vt:lpstr>
      <vt:lpstr> Stock Options (3 of 4)</vt:lpstr>
      <vt:lpstr> Stock Options (2 of 4)</vt:lpstr>
      <vt:lpstr>Concept Check: Compensation Expense (1 of 2)</vt:lpstr>
      <vt:lpstr>Concept Check: Compensation Expense (2 of 2)</vt:lpstr>
      <vt:lpstr>Estimated Forfeitures (1 of 4)</vt:lpstr>
      <vt:lpstr>Estimated Forfeitures (2 of 4)</vt:lpstr>
      <vt:lpstr>Estimated Forfeitures (3 of 4)</vt:lpstr>
      <vt:lpstr>Estimated Forfeitures (4 of 4)</vt:lpstr>
      <vt:lpstr>Revisions as Forfeitures Occur (1 of 4)</vt:lpstr>
      <vt:lpstr>Revisions as Forfeitures Occur (2 of 4)</vt:lpstr>
      <vt:lpstr>Revisions as Forfeitures Occur (3 of 4)</vt:lpstr>
      <vt:lpstr>Revisions as Forfeitures Occur (4 of 4)</vt:lpstr>
      <vt:lpstr>Stock Option Plans (1 of 6)</vt:lpstr>
      <vt:lpstr>Stock Option Plans (2 of 6)</vt:lpstr>
      <vt:lpstr>Stock Option Plans (3 of 6)</vt:lpstr>
      <vt:lpstr>Stock Option Plans (4 of 6)</vt:lpstr>
      <vt:lpstr>Stock Option Plans (5 of 6)</vt:lpstr>
      <vt:lpstr>Stock Option Plans (6 of 6)</vt:lpstr>
      <vt:lpstr> Stock Options; Graded Vesting; Separate Valuation Approach (1 of 4)</vt:lpstr>
      <vt:lpstr> Stock Options; Graded Vesting; Separate Valuation Approach (2 of 4)</vt:lpstr>
      <vt:lpstr> Stock Options; Graded Vesting; Separate Valuation Approach (3 of 4)</vt:lpstr>
      <vt:lpstr> Stock Options; Graded Vesting; Separate Valuation Approach (4 of 4)</vt:lpstr>
      <vt:lpstr>Concept Check: IFRS Compensation Expense (1 of 3)</vt:lpstr>
      <vt:lpstr>Concept Check: IFRS Compensation Expense (2 of 3)</vt:lpstr>
      <vt:lpstr>Concept Check: IFRS Compensation Expense (3 of 3)</vt:lpstr>
      <vt:lpstr>Differences between IFRS and U.S. GAAP </vt:lpstr>
      <vt:lpstr>Stock Option Plans (1 of 2) </vt:lpstr>
      <vt:lpstr>Stock Option Plans (2 of 2) </vt:lpstr>
      <vt:lpstr>Plans with Performance Conditions (1 of 5)</vt:lpstr>
      <vt:lpstr>Plans with Performance Conditions (2 of 5)</vt:lpstr>
      <vt:lpstr>Plans with Performance Conditions (3 of 5)</vt:lpstr>
      <vt:lpstr>Plans with Performance Conditions (4 of 5)</vt:lpstr>
      <vt:lpstr>Plans with Performance Conditions (5 of 5)</vt:lpstr>
      <vt:lpstr>Plans with Market Conditions</vt:lpstr>
      <vt:lpstr>Employee Share Purchase Plans (1 of 4)</vt:lpstr>
      <vt:lpstr>Employee Share Purchase Plans (2 of 4)</vt:lpstr>
      <vt:lpstr>Employee Share Purchase Plans (3 of 4)</vt:lpstr>
      <vt:lpstr>Employee Share Purchase Plans (4 of 4)</vt:lpstr>
      <vt:lpstr>Decision Makers’ Perspective</vt:lpstr>
      <vt:lpstr> Earnings Per Share</vt:lpstr>
      <vt:lpstr>Basic Earnings Per Share</vt:lpstr>
      <vt:lpstr> Fundamental Calculation of EPS</vt:lpstr>
      <vt:lpstr>Issuance of New Shares—Weighted Average</vt:lpstr>
      <vt:lpstr>Stock Dividends and Stock Splits (1 of 2)</vt:lpstr>
      <vt:lpstr>Stock Dividends and Stock Splits (2 of 2)</vt:lpstr>
      <vt:lpstr>Reacquired Shares (1 of 3)</vt:lpstr>
      <vt:lpstr>Reacquired Shares (2 of 3)</vt:lpstr>
      <vt:lpstr>Reacquired Shares (3 of 3)</vt:lpstr>
      <vt:lpstr>Concept Check: Computing Outstanding Shares</vt:lpstr>
      <vt:lpstr>Earnings Available to Common Shareholders</vt:lpstr>
      <vt:lpstr>Preferred Dividends (1 of 2)</vt:lpstr>
      <vt:lpstr>Preferred Dividends (2 of 2)</vt:lpstr>
      <vt:lpstr>Concept Check: Basic EPS (1 of 2)</vt:lpstr>
      <vt:lpstr>Concept Check: Basic EPS (2 of 2)</vt:lpstr>
      <vt:lpstr>Diluted Earnings Per Share (1 of 4)</vt:lpstr>
      <vt:lpstr>Diluted Earnings Per Share (2 of 4)</vt:lpstr>
      <vt:lpstr>Diluted Earnings Per Share (3 of 4)</vt:lpstr>
      <vt:lpstr>Diluted Earnings Per Share (4 of 4)</vt:lpstr>
      <vt:lpstr>Stock Options (1 of 3)</vt:lpstr>
      <vt:lpstr>Stock Options (2 of 3)</vt:lpstr>
      <vt:lpstr>Stock Options (3 of 3)</vt:lpstr>
      <vt:lpstr>Concept Check: Dilutive Shares Outstanding (1 of 2)</vt:lpstr>
      <vt:lpstr>Concept Check: Dilutive Shares Outstanding (2 of 2)</vt:lpstr>
      <vt:lpstr>Convertible Securities (1 of 2)</vt:lpstr>
      <vt:lpstr>Convertible Securities (2 of 2)</vt:lpstr>
      <vt:lpstr> Convertible Bonds (1 of 4)</vt:lpstr>
      <vt:lpstr> Convertible Bonds (2 of 4)</vt:lpstr>
      <vt:lpstr> Convertible Bonds (3 of 4)</vt:lpstr>
      <vt:lpstr> Convertible Bonds (4 of 4)</vt:lpstr>
      <vt:lpstr>Concept Check: Diluted EPS (1 of 2)</vt:lpstr>
      <vt:lpstr>Concept Check: Diluted EPS (2 of 2)</vt:lpstr>
      <vt:lpstr>Convertible Preferred Stock (1 of 5)</vt:lpstr>
      <vt:lpstr>Convertible Preferred Stock (2 of 5)</vt:lpstr>
      <vt:lpstr>Convertible Preferred Stock (3 of 5)</vt:lpstr>
      <vt:lpstr>Convertible Preferred Stock (4 of 5)</vt:lpstr>
      <vt:lpstr>Convertible Preferred Stock (5 of 5)</vt:lpstr>
      <vt:lpstr>Concept Check: Convertible Preferred Stock (1 of 2)</vt:lpstr>
      <vt:lpstr>Concept Check: Convertible Preferred Stock (2 of 2)</vt:lpstr>
      <vt:lpstr>Antidilutive Securities (1 of 4)</vt:lpstr>
      <vt:lpstr>Antidilutive Securities (2 of 4)</vt:lpstr>
      <vt:lpstr>Antidilutive Securities (3 of 4)</vt:lpstr>
      <vt:lpstr>Antidilutive Securities (4 of 4)</vt:lpstr>
      <vt:lpstr> Antidilutive Warrants (1 of 2)</vt:lpstr>
      <vt:lpstr> Antidilutive Warrants (2 of 2)</vt:lpstr>
      <vt:lpstr>Antidilutive Securities—Convertible Securities (1 of 2)</vt:lpstr>
      <vt:lpstr>Antidilutive Securities—Convertible Securities (2 of 2)</vt:lpstr>
      <vt:lpstr>Additional EPS Issues—Components of the “Proceeds” in the Treasury Stock Method</vt:lpstr>
      <vt:lpstr>Additional EPS Issues (1 of 5)</vt:lpstr>
      <vt:lpstr>Additional EPS Issues (2 of 5)</vt:lpstr>
      <vt:lpstr>Additional EPS Issues (3 of 5)</vt:lpstr>
      <vt:lpstr>Additional EPS Issues (4 of 5)</vt:lpstr>
      <vt:lpstr>Additional EPS Issues (5 of 5)</vt:lpstr>
      <vt:lpstr>Contingently Issuable Shares (1 of 4)</vt:lpstr>
      <vt:lpstr>Contingently Issuable Shares (2 of 4)</vt:lpstr>
      <vt:lpstr>Contingently Issuable Shares (3 of 4)</vt:lpstr>
      <vt:lpstr>Contingently Issuable Shares (4 of 4)</vt:lpstr>
      <vt:lpstr> Contingently Issuable Shares—Hunt Manufacturing Company</vt:lpstr>
      <vt:lpstr> When Potential Common Shares Are Reflected in EPS</vt:lpstr>
      <vt:lpstr> How Potential Common Shares Are Reflected in a Diluted EPS Calculation (1 of 2)</vt:lpstr>
      <vt:lpstr> How Potential Common Shares Are Reflected in a Diluted EPS Calculation (2 of 2)</vt:lpstr>
      <vt:lpstr>Actual Conversions (1 of 3)</vt:lpstr>
      <vt:lpstr>Actual Conversions (2 of 3)</vt:lpstr>
      <vt:lpstr>Actual Conversions (3 of 3)</vt:lpstr>
      <vt:lpstr> Conversion of Notes—The Clorox Company</vt:lpstr>
      <vt:lpstr>Financial Statement Presentation of Earnings Per Share Data (1 of 2)</vt:lpstr>
      <vt:lpstr>Financial Statement Presentation of Earnings Per Share Data (2 of 2)</vt:lpstr>
      <vt:lpstr> EPS Disclosure—H&amp;R Block</vt:lpstr>
      <vt:lpstr> Reconciliation of Basic EPS Computations to Diluted EPS Computations</vt:lpstr>
      <vt:lpstr>Option-Pricing Theory (1 of 3)</vt:lpstr>
      <vt:lpstr>Option-Pricing Theory (2 of 3)</vt:lpstr>
      <vt:lpstr>Option-Pricing Theory (3 of 3)</vt:lpstr>
      <vt:lpstr>Effect of Variables on an Option’s Fair Value</vt:lpstr>
      <vt:lpstr>Stock Appreciation Rights (1 of 14)</vt:lpstr>
      <vt:lpstr>Stock Appreciation Rights (2 of 14)</vt:lpstr>
      <vt:lpstr>Stock Appreciation Rights (3 of 14)</vt:lpstr>
      <vt:lpstr>Stock Appreciation Rights (4 of 14)</vt:lpstr>
      <vt:lpstr>Stock Appreciation Rights (5 of 14)</vt:lpstr>
      <vt:lpstr>Stock Appreciation Rights (6 of 14)</vt:lpstr>
      <vt:lpstr>Stock Appreciation Rights (7 of 14)</vt:lpstr>
      <vt:lpstr>Stock Appreciation Rights (8 of 14)</vt:lpstr>
      <vt:lpstr>Stock Appreciation Rights (9 of 14)</vt:lpstr>
      <vt:lpstr>Stock Appreciation Rights (10 of 14)</vt:lpstr>
      <vt:lpstr>Stock Appreciation Rights (11 of 14)</vt:lpstr>
      <vt:lpstr>Stock Appreciation Rights (12 of 14)</vt:lpstr>
      <vt:lpstr>Stock Appreciation Rights (13 of 14)</vt:lpstr>
      <vt:lpstr>Stock Appreciation Rights (14 of 14)</vt:lpstr>
      <vt:lpstr> Stock Appreciation Rights—IBM Corporation</vt:lpstr>
      <vt:lpstr>Stock Appreciation Rights: Changes in Liability</vt:lpstr>
      <vt:lpstr>Restricted Stock Units (RSUs) Payable in Cash</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19 Share-Based Compensation and Earnings Per Share</dc:title>
  <dc:creator>Spiceland</dc:creator>
  <cp:lastModifiedBy>Malvine Litten</cp:lastModifiedBy>
  <cp:revision>2399</cp:revision>
  <dcterms:created xsi:type="dcterms:W3CDTF">2014-07-25T10:46:51Z</dcterms:created>
  <dcterms:modified xsi:type="dcterms:W3CDTF">2017-07-13T13:17:22Z</dcterms:modified>
</cp:coreProperties>
</file>