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notesMasterIdLst>
    <p:notesMasterId r:id="rId108"/>
  </p:notesMasterIdLst>
  <p:sldIdLst>
    <p:sldId id="708" r:id="rId2"/>
    <p:sldId id="517" r:id="rId3"/>
    <p:sldId id="519" r:id="rId4"/>
    <p:sldId id="518" r:id="rId5"/>
    <p:sldId id="621" r:id="rId6"/>
    <p:sldId id="521" r:id="rId7"/>
    <p:sldId id="523" r:id="rId8"/>
    <p:sldId id="622" r:id="rId9"/>
    <p:sldId id="712" r:id="rId10"/>
    <p:sldId id="713" r:id="rId11"/>
    <p:sldId id="524" r:id="rId12"/>
    <p:sldId id="623" r:id="rId13"/>
    <p:sldId id="525" r:id="rId14"/>
    <p:sldId id="626" r:id="rId15"/>
    <p:sldId id="526" r:id="rId16"/>
    <p:sldId id="627" r:id="rId17"/>
    <p:sldId id="628" r:id="rId18"/>
    <p:sldId id="629" r:id="rId19"/>
    <p:sldId id="527" r:id="rId20"/>
    <p:sldId id="630" r:id="rId21"/>
    <p:sldId id="631" r:id="rId22"/>
    <p:sldId id="632" r:id="rId23"/>
    <p:sldId id="633" r:id="rId24"/>
    <p:sldId id="634" r:id="rId25"/>
    <p:sldId id="635" r:id="rId26"/>
    <p:sldId id="636" r:id="rId27"/>
    <p:sldId id="637" r:id="rId28"/>
    <p:sldId id="638" r:id="rId29"/>
    <p:sldId id="639" r:id="rId30"/>
    <p:sldId id="640" r:id="rId31"/>
    <p:sldId id="641" r:id="rId32"/>
    <p:sldId id="642" r:id="rId33"/>
    <p:sldId id="643" r:id="rId34"/>
    <p:sldId id="644" r:id="rId35"/>
    <p:sldId id="645" r:id="rId36"/>
    <p:sldId id="528" r:id="rId37"/>
    <p:sldId id="646" r:id="rId38"/>
    <p:sldId id="529" r:id="rId39"/>
    <p:sldId id="647" r:id="rId40"/>
    <p:sldId id="532" r:id="rId41"/>
    <p:sldId id="649" r:id="rId42"/>
    <p:sldId id="588" r:id="rId43"/>
    <p:sldId id="648" r:id="rId44"/>
    <p:sldId id="650" r:id="rId45"/>
    <p:sldId id="651" r:id="rId46"/>
    <p:sldId id="652" r:id="rId47"/>
    <p:sldId id="653" r:id="rId48"/>
    <p:sldId id="654" r:id="rId49"/>
    <p:sldId id="655" r:id="rId50"/>
    <p:sldId id="656" r:id="rId51"/>
    <p:sldId id="657" r:id="rId52"/>
    <p:sldId id="658" r:id="rId53"/>
    <p:sldId id="659" r:id="rId54"/>
    <p:sldId id="660" r:id="rId55"/>
    <p:sldId id="661" r:id="rId56"/>
    <p:sldId id="717" r:id="rId57"/>
    <p:sldId id="662" r:id="rId58"/>
    <p:sldId id="663" r:id="rId59"/>
    <p:sldId id="665" r:id="rId60"/>
    <p:sldId id="666" r:id="rId61"/>
    <p:sldId id="714" r:id="rId62"/>
    <p:sldId id="667" r:id="rId63"/>
    <p:sldId id="668" r:id="rId64"/>
    <p:sldId id="715" r:id="rId65"/>
    <p:sldId id="670" r:id="rId66"/>
    <p:sldId id="716" r:id="rId67"/>
    <p:sldId id="672" r:id="rId68"/>
    <p:sldId id="673" r:id="rId69"/>
    <p:sldId id="674" r:id="rId70"/>
    <p:sldId id="675" r:id="rId71"/>
    <p:sldId id="676" r:id="rId72"/>
    <p:sldId id="677" r:id="rId73"/>
    <p:sldId id="678" r:id="rId74"/>
    <p:sldId id="709" r:id="rId75"/>
    <p:sldId id="679" r:id="rId76"/>
    <p:sldId id="680" r:id="rId77"/>
    <p:sldId id="681" r:id="rId78"/>
    <p:sldId id="682" r:id="rId79"/>
    <p:sldId id="683" r:id="rId80"/>
    <p:sldId id="710" r:id="rId81"/>
    <p:sldId id="684" r:id="rId82"/>
    <p:sldId id="685" r:id="rId83"/>
    <p:sldId id="686" r:id="rId84"/>
    <p:sldId id="687" r:id="rId85"/>
    <p:sldId id="688" r:id="rId86"/>
    <p:sldId id="690" r:id="rId87"/>
    <p:sldId id="689" r:id="rId88"/>
    <p:sldId id="691" r:id="rId89"/>
    <p:sldId id="692" r:id="rId90"/>
    <p:sldId id="693" r:id="rId91"/>
    <p:sldId id="694" r:id="rId92"/>
    <p:sldId id="695" r:id="rId93"/>
    <p:sldId id="696" r:id="rId94"/>
    <p:sldId id="697" r:id="rId95"/>
    <p:sldId id="698" r:id="rId96"/>
    <p:sldId id="699" r:id="rId97"/>
    <p:sldId id="700" r:id="rId98"/>
    <p:sldId id="701" r:id="rId99"/>
    <p:sldId id="702" r:id="rId100"/>
    <p:sldId id="619" r:id="rId101"/>
    <p:sldId id="703" r:id="rId102"/>
    <p:sldId id="704" r:id="rId103"/>
    <p:sldId id="705" r:id="rId104"/>
    <p:sldId id="706" r:id="rId105"/>
    <p:sldId id="707" r:id="rId106"/>
    <p:sldId id="711" r:id="rId10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928" userDrawn="1">
          <p15:clr>
            <a:srgbClr val="A4A3A4"/>
          </p15:clr>
        </p15:guide>
        <p15:guide id="2" pos="3072" userDrawn="1">
          <p15:clr>
            <a:srgbClr val="A4A3A4"/>
          </p15:clr>
        </p15:guide>
        <p15:guide id="3" orient="horz" pos="3312" userDrawn="1">
          <p15:clr>
            <a:srgbClr val="A4A3A4"/>
          </p15:clr>
        </p15:guide>
        <p15:guide id="4" orient="horz" pos="2832">
          <p15:clr>
            <a:srgbClr val="A4A3A4"/>
          </p15:clr>
        </p15:guide>
        <p15:guide id="5" orient="horz" pos="1200" userDrawn="1">
          <p15:clr>
            <a:srgbClr val="A4A3A4"/>
          </p15:clr>
        </p15:guide>
        <p15:guide id="6" pos="1604">
          <p15:clr>
            <a:srgbClr val="A4A3A4"/>
          </p15:clr>
        </p15:guide>
        <p15:guide id="7" orient="horz" pos="3847">
          <p15:clr>
            <a:srgbClr val="A4A3A4"/>
          </p15:clr>
        </p15:guide>
        <p15:guide id="8" orient="horz" pos="3360">
          <p15:clr>
            <a:srgbClr val="A4A3A4"/>
          </p15:clr>
        </p15:guide>
        <p15:guide id="9" orient="horz" pos="2119">
          <p15:clr>
            <a:srgbClr val="A4A3A4"/>
          </p15:clr>
        </p15:guide>
        <p15:guide id="10" pos="5606">
          <p15:clr>
            <a:srgbClr val="A4A3A4"/>
          </p15:clr>
        </p15:guide>
        <p15:guide id="11" pos="457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Danielle McLimore" initials="DM [6]" lastIdx="1" clrIdx="6">
    <p:extLst/>
  </p:cmAuthor>
  <p:cmAuthor id="1" name="Sucharita Mandal" initials="SM" lastIdx="4" clrIdx="0">
    <p:extLst/>
  </p:cmAuthor>
  <p:cmAuthor id="8" name="Danielle McLimore" initials="DM [7]" lastIdx="1" clrIdx="7">
    <p:extLst/>
  </p:cmAuthor>
  <p:cmAuthor id="2" name="Danielle McLimore" initials="DM" lastIdx="1" clrIdx="1">
    <p:extLst/>
  </p:cmAuthor>
  <p:cmAuthor id="9" name="Danielle McLimore" initials="DM [8]" lastIdx="1" clrIdx="8">
    <p:extLst/>
  </p:cmAuthor>
  <p:cmAuthor id="3" name="Danielle McLimore" initials="DM [2]" lastIdx="1" clrIdx="2">
    <p:extLst/>
  </p:cmAuthor>
  <p:cmAuthor id="10" name="Danielle McLimore" initials="DM [9]" lastIdx="1" clrIdx="9">
    <p:extLst/>
  </p:cmAuthor>
  <p:cmAuthor id="4" name="Danielle McLimore" initials="DM [3]" lastIdx="1" clrIdx="3">
    <p:extLst/>
  </p:cmAuthor>
  <p:cmAuthor id="11" name="Colton Gigot" initials="CG" lastIdx="0" clrIdx="10"/>
  <p:cmAuthor id="5" name="Danielle McLimore" initials="DM [4]" lastIdx="1" clrIdx="4">
    <p:extLst/>
  </p:cmAuthor>
  <p:cmAuthor id="12" name="Christina S" initials="CS" lastIdx="46" clrIdx="11">
    <p:extLst/>
  </p:cmAuthor>
  <p:cmAuthor id="6" name="Danielle McLimore" initials="DM [5]" lastIdx="1"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373"/>
    <a:srgbClr val="841F27"/>
    <a:srgbClr val="D7E4BD"/>
    <a:srgbClr val="0070C0"/>
    <a:srgbClr val="000099"/>
    <a:srgbClr val="C00000"/>
    <a:srgbClr val="FFFAB0"/>
    <a:srgbClr val="000000"/>
    <a:srgbClr val="FFFFCC"/>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35" autoAdjust="0"/>
    <p:restoredTop sz="78388" autoAdjust="0"/>
  </p:normalViewPr>
  <p:slideViewPr>
    <p:cSldViewPr snapToGrid="0">
      <p:cViewPr varScale="1">
        <p:scale>
          <a:sx n="89" d="100"/>
          <a:sy n="89" d="100"/>
        </p:scale>
        <p:origin x="1482" y="96"/>
      </p:cViewPr>
      <p:guideLst>
        <p:guide orient="horz" pos="2928"/>
        <p:guide pos="3072"/>
        <p:guide orient="horz" pos="3312"/>
        <p:guide orient="horz" pos="2832"/>
        <p:guide orient="horz" pos="1200"/>
        <p:guide pos="1604"/>
        <p:guide orient="horz" pos="3847"/>
        <p:guide orient="horz" pos="3360"/>
        <p:guide orient="horz" pos="2119"/>
        <p:guide pos="5606"/>
        <p:guide pos="4577"/>
      </p:guideLst>
    </p:cSldViewPr>
  </p:slideViewPr>
  <p:outlineViewPr>
    <p:cViewPr>
      <p:scale>
        <a:sx n="33" d="100"/>
        <a:sy n="33" d="100"/>
      </p:scale>
      <p:origin x="0" y="36564"/>
    </p:cViewPr>
  </p:outlineViewPr>
  <p:notesTextViewPr>
    <p:cViewPr>
      <p:scale>
        <a:sx n="150" d="100"/>
        <a:sy n="150" d="100"/>
      </p:scale>
      <p:origin x="0" y="0"/>
    </p:cViewPr>
  </p:notesTextViewPr>
  <p:sorterViewPr>
    <p:cViewPr>
      <p:scale>
        <a:sx n="100" d="100"/>
        <a:sy n="100" d="100"/>
      </p:scale>
      <p:origin x="0" y="0"/>
    </p:cViewPr>
  </p:sorterViewPr>
  <p:notesViewPr>
    <p:cSldViewPr snapToGrid="0">
      <p:cViewPr varScale="1">
        <p:scale>
          <a:sx n="53" d="100"/>
          <a:sy n="53" d="100"/>
        </p:scale>
        <p:origin x="-285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microsoft.com/office/2015/10/relationships/revisionInfo" Target="revisionInfo.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commentAuthors" Target="commentAuthor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9E83DAC-D1A4-4B5F-BCE4-C97B764A1B83}" type="datetimeFigureOut">
              <a:rPr lang="en-IN"/>
              <a:pPr>
                <a:defRPr/>
              </a:pPr>
              <a:t>13-07-2017</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We turn our attention from liabilities, which represent the creditors’ interests</a:t>
            </a:r>
            <a:r>
              <a:rPr lang="en-US" baseline="0" dirty="0"/>
              <a:t> </a:t>
            </a:r>
            <a:r>
              <a:rPr lang="en-US" dirty="0"/>
              <a:t>in the assets of a corporation, to the shareholders’ residual interest in</a:t>
            </a:r>
            <a:r>
              <a:rPr lang="en-US" baseline="0" dirty="0"/>
              <a:t> </a:t>
            </a:r>
            <a:r>
              <a:rPr lang="en-US" dirty="0"/>
              <a:t>those assets. The discussions distinguish between the two basic sources of</a:t>
            </a:r>
            <a:r>
              <a:rPr lang="en-US" baseline="0" dirty="0"/>
              <a:t> </a:t>
            </a:r>
            <a:r>
              <a:rPr lang="en-US" dirty="0"/>
              <a:t>shareholders’ equity: (1) invested capital and (2) earned capital. We explore</a:t>
            </a:r>
            <a:r>
              <a:rPr lang="en-US" baseline="0" dirty="0"/>
              <a:t> </a:t>
            </a:r>
            <a:r>
              <a:rPr lang="en-US" dirty="0"/>
              <a:t>the expansion of corporate capital through the issuance of shares and the</a:t>
            </a:r>
            <a:r>
              <a:rPr lang="en-US" baseline="0" dirty="0"/>
              <a:t> </a:t>
            </a:r>
            <a:r>
              <a:rPr lang="en-US" dirty="0"/>
              <a:t>contraction caused by the retirement of shares or the purchase of treasury</a:t>
            </a:r>
            <a:r>
              <a:rPr lang="en-US" baseline="0" dirty="0"/>
              <a:t> </a:t>
            </a:r>
            <a:r>
              <a:rPr lang="en-US" dirty="0"/>
              <a:t>shares. </a:t>
            </a:r>
            <a:r>
              <a:rPr lang="en-US"/>
              <a:t>In our discussions of retained earnings, we examine cash dividends,</a:t>
            </a:r>
            <a:r>
              <a:rPr lang="en-US" baseline="0"/>
              <a:t> </a:t>
            </a:r>
            <a:r>
              <a:rPr lang="en-US"/>
              <a:t>property dividends, stock dividends, and stock splits.</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9581971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a:t>
            </a:fld>
            <a:endParaRPr lang="en-IN" dirty="0"/>
          </a:p>
        </p:txBody>
      </p:sp>
    </p:spTree>
    <p:extLst>
      <p:ext uri="{BB962C8B-B14F-4D97-AF65-F5344CB8AC3E}">
        <p14:creationId xmlns:p14="http://schemas.microsoft.com/office/powerpoint/2010/main" val="141692001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i="0" dirty="0"/>
              <a:t>Illustration 18–17 Stock</a:t>
            </a:r>
            <a:r>
              <a:rPr lang="en-IN" b="0" i="0" baseline="0" dirty="0"/>
              <a:t> Split Disclosure—Netflix</a:t>
            </a:r>
            <a:endParaRPr lang="en-IN" b="0" i="0" dirty="0"/>
          </a:p>
          <a:p>
            <a:endParaRPr lang="en-IN" b="0" i="0" dirty="0"/>
          </a:p>
          <a:p>
            <a:r>
              <a:rPr lang="en-IN" b="0" i="0" dirty="0"/>
              <a:t>Netflix described a stock split in its disclosure notes as shown here</a:t>
            </a:r>
            <a:r>
              <a:rPr lang="en-IN" b="0" i="0" baseline="0" dirty="0"/>
              <a:t>.</a:t>
            </a:r>
          </a:p>
          <a:p>
            <a:endParaRPr lang="en-IN" b="0" i="0" baseline="0" dirty="0"/>
          </a:p>
          <a:p>
            <a:r>
              <a:rPr lang="en-US" b="0" i="0" u="none" strike="noStrike" kern="1200" baseline="0" dirty="0">
                <a:solidFill>
                  <a:schemeClr val="tx1"/>
                </a:solidFill>
              </a:rPr>
              <a:t>In 2015, Netflix distributed a rare 7-for-1 stock split that dropped the price of Netflix shares from about $700 all the way down to about $100.</a:t>
            </a:r>
            <a:endParaRPr lang="en-IN" b="0"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100</a:t>
            </a:fld>
            <a:endParaRPr lang="en-IN" dirty="0"/>
          </a:p>
        </p:txBody>
      </p:sp>
    </p:spTree>
    <p:extLst>
      <p:ext uri="{BB962C8B-B14F-4D97-AF65-F5344CB8AC3E}">
        <p14:creationId xmlns:p14="http://schemas.microsoft.com/office/powerpoint/2010/main" val="45899257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i="0" dirty="0">
                <a:latin typeface="Calibri" pitchFamily="34" charset="0"/>
              </a:rPr>
              <a:t>A reverse stock split occurs when a company decreases,</a:t>
            </a:r>
            <a:r>
              <a:rPr lang="en-IN" b="0" i="0" baseline="0" dirty="0">
                <a:latin typeface="Calibri" pitchFamily="34" charset="0"/>
              </a:rPr>
              <a:t> </a:t>
            </a:r>
            <a:r>
              <a:rPr lang="en-IN" b="0" i="0" dirty="0">
                <a:latin typeface="Calibri" pitchFamily="34" charset="0"/>
              </a:rPr>
              <a:t>rather than increases, its outstanding shares. After a 1-for-4 reverse stock split, for example,</a:t>
            </a:r>
            <a:r>
              <a:rPr lang="en-IN" b="0" i="0" baseline="0" dirty="0">
                <a:latin typeface="Calibri" pitchFamily="34" charset="0"/>
              </a:rPr>
              <a:t> </a:t>
            </a:r>
            <a:r>
              <a:rPr lang="en-IN" b="0" i="0" dirty="0">
                <a:latin typeface="Calibri" pitchFamily="34" charset="0"/>
              </a:rPr>
              <a:t>100 million shares, $1 par per share, would become 25 million shares, $4 par per share. No journal entry is necessary. Of course the market price per share theoretically would quadruple,</a:t>
            </a:r>
            <a:r>
              <a:rPr lang="en-IN" b="0" i="0" baseline="0" dirty="0">
                <a:latin typeface="Calibri" pitchFamily="34" charset="0"/>
              </a:rPr>
              <a:t> </a:t>
            </a:r>
            <a:r>
              <a:rPr lang="en-IN" b="0" i="0" dirty="0">
                <a:latin typeface="Calibri" pitchFamily="34" charset="0"/>
              </a:rPr>
              <a:t>which usually is the motivation for declaring a reverse stock split. Companies that</a:t>
            </a:r>
            <a:r>
              <a:rPr lang="en-IN" b="0" i="0" baseline="0" dirty="0">
                <a:latin typeface="Calibri" pitchFamily="34" charset="0"/>
              </a:rPr>
              <a:t> </a:t>
            </a:r>
            <a:r>
              <a:rPr lang="en-IN" b="0" i="0" dirty="0">
                <a:latin typeface="Calibri" pitchFamily="34" charset="0"/>
              </a:rPr>
              <a:t>reverse split their shares frequently are struggling companies trying to accomplish with the</a:t>
            </a:r>
            <a:r>
              <a:rPr lang="en-IN" b="0" i="0" baseline="0" dirty="0">
                <a:latin typeface="Calibri" pitchFamily="34" charset="0"/>
              </a:rPr>
              <a:t> </a:t>
            </a:r>
            <a:r>
              <a:rPr lang="en-IN" b="0" i="0" dirty="0">
                <a:latin typeface="Calibri" pitchFamily="34" charset="0"/>
              </a:rPr>
              <a:t>split what the market has been unwilling to do—increase the stock price. Often this is to</a:t>
            </a:r>
            <a:r>
              <a:rPr lang="en-IN" b="0" i="0" baseline="0" dirty="0">
                <a:latin typeface="Calibri" pitchFamily="34" charset="0"/>
              </a:rPr>
              <a:t> </a:t>
            </a:r>
            <a:r>
              <a:rPr lang="en-IN" b="0" i="0" dirty="0">
                <a:latin typeface="Calibri" pitchFamily="34" charset="0"/>
              </a:rPr>
              <a:t>prevent the stock’s price from becoming so low that it is delisted from a market exchange.</a:t>
            </a:r>
            <a:r>
              <a:rPr lang="en-IN" b="0" i="0" baseline="0" dirty="0">
                <a:latin typeface="Calibri" pitchFamily="34" charset="0"/>
              </a:rPr>
              <a:t> </a:t>
            </a:r>
            <a:r>
              <a:rPr lang="en-IN" b="0" i="0" dirty="0">
                <a:latin typeface="Calibri" pitchFamily="34" charset="0"/>
              </a:rPr>
              <a:t>Reverse splits are not unusual occurrences, particularly during stock market downturns.</a:t>
            </a:r>
            <a:r>
              <a:rPr lang="en-IN" b="0" i="0" baseline="0" dirty="0">
                <a:latin typeface="Calibri" pitchFamily="34" charset="0"/>
              </a:rPr>
              <a:t> </a:t>
            </a:r>
            <a:r>
              <a:rPr lang="en-IN" b="0" i="0" dirty="0">
                <a:latin typeface="Calibri" pitchFamily="34" charset="0"/>
              </a:rPr>
              <a:t>In 2014, Great American Group declared a 1-for-20 reverse split.</a:t>
            </a:r>
          </a:p>
          <a:p>
            <a:endParaRPr lang="en-IN" b="0" i="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101</a:t>
            </a:fld>
            <a:endParaRPr lang="en-IN" dirty="0"/>
          </a:p>
        </p:txBody>
      </p:sp>
    </p:spTree>
    <p:extLst>
      <p:ext uri="{BB962C8B-B14F-4D97-AF65-F5344CB8AC3E}">
        <p14:creationId xmlns:p14="http://schemas.microsoft.com/office/powerpoint/2010/main" val="45899257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i="0" dirty="0"/>
              <a:t>Typically, a stock dividend or stock split results in some shareholders</a:t>
            </a:r>
            <a:r>
              <a:rPr lang="en-IN" b="0" i="0" baseline="0" dirty="0"/>
              <a:t> </a:t>
            </a:r>
            <a:r>
              <a:rPr lang="en-IN" b="0" i="0" dirty="0"/>
              <a:t>being entitled to fractions of whole shares. For example, if a company declares a 25%</a:t>
            </a:r>
            <a:r>
              <a:rPr lang="en-IN" b="0" i="0" baseline="0" dirty="0"/>
              <a:t> </a:t>
            </a:r>
            <a:r>
              <a:rPr lang="en-IN" b="0" i="0" dirty="0"/>
              <a:t>stock dividend, or equivalently a 5-for-4 stock split, a shareholder owning 10 shares would be</a:t>
            </a:r>
            <a:r>
              <a:rPr lang="en-IN" b="0" i="0" baseline="0" dirty="0"/>
              <a:t> </a:t>
            </a:r>
            <a:r>
              <a:rPr lang="en-IN" b="0" i="0" dirty="0"/>
              <a:t>entitled to 2 ½ shares. Another shareholder with 15 shares would be entitled to 3 ¾ shares. Cash payments usually are made to shareholders for fractional shares and are called</a:t>
            </a:r>
            <a:r>
              <a:rPr lang="en-IN" b="0" i="0" baseline="0" dirty="0"/>
              <a:t> </a:t>
            </a:r>
            <a:r>
              <a:rPr lang="en-IN" b="0" i="0" dirty="0"/>
              <a:t>“cash in lieu of payments.”</a:t>
            </a:r>
          </a:p>
          <a:p>
            <a:endParaRPr lang="en-IN" b="0" i="0" dirty="0"/>
          </a:p>
          <a:p>
            <a:r>
              <a:rPr lang="en-US" b="0" i="0" u="none" strike="noStrike" kern="1200" baseline="0" dirty="0">
                <a:solidFill>
                  <a:schemeClr val="tx1"/>
                </a:solidFill>
              </a:rPr>
              <a:t>Cash payments usually are made to shareholders for </a:t>
            </a:r>
            <a:r>
              <a:rPr lang="en-US" b="0" i="1" u="none" strike="noStrike" kern="1200" baseline="0" dirty="0">
                <a:solidFill>
                  <a:schemeClr val="tx1"/>
                </a:solidFill>
              </a:rPr>
              <a:t>fractional </a:t>
            </a:r>
            <a:r>
              <a:rPr lang="en-US" b="0" i="0" u="none" strike="noStrike" kern="1200" baseline="0" dirty="0">
                <a:solidFill>
                  <a:schemeClr val="tx1"/>
                </a:solidFill>
              </a:rPr>
              <a:t>shares and are called “cash in lieu of payments.” In the situation described above, for instance, if the market price at declaration is $12 per share, the shareholder with 15 shares would receive 3 additional shares and $9 in cash ($12 × 3⁄4). </a:t>
            </a:r>
            <a:endParaRPr lang="en-IN" b="0"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102</a:t>
            </a:fld>
            <a:endParaRPr lang="en-IN" dirty="0"/>
          </a:p>
        </p:txBody>
      </p:sp>
    </p:spTree>
    <p:extLst>
      <p:ext uri="{BB962C8B-B14F-4D97-AF65-F5344CB8AC3E}">
        <p14:creationId xmlns:p14="http://schemas.microsoft.com/office/powerpoint/2010/main" val="45899257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103</a:t>
            </a:fld>
            <a:endParaRPr lang="en-IN" dirty="0"/>
          </a:p>
        </p:txBody>
      </p:sp>
    </p:spTree>
    <p:extLst>
      <p:ext uri="{BB962C8B-B14F-4D97-AF65-F5344CB8AC3E}">
        <p14:creationId xmlns:p14="http://schemas.microsoft.com/office/powerpoint/2010/main" val="45899257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104</a:t>
            </a:fld>
            <a:endParaRPr lang="en-IN" dirty="0"/>
          </a:p>
        </p:txBody>
      </p:sp>
    </p:spTree>
    <p:extLst>
      <p:ext uri="{BB962C8B-B14F-4D97-AF65-F5344CB8AC3E}">
        <p14:creationId xmlns:p14="http://schemas.microsoft.com/office/powerpoint/2010/main" val="45899257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105</a:t>
            </a:fld>
            <a:endParaRPr lang="en-IN" dirty="0"/>
          </a:p>
        </p:txBody>
      </p:sp>
    </p:spTree>
    <p:extLst>
      <p:ext uri="{BB962C8B-B14F-4D97-AF65-F5344CB8AC3E}">
        <p14:creationId xmlns:p14="http://schemas.microsoft.com/office/powerpoint/2010/main" val="4589925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a:t>
            </a:fld>
            <a:endParaRPr lang="en-IN" dirty="0"/>
          </a:p>
        </p:txBody>
      </p:sp>
    </p:spTree>
    <p:extLst>
      <p:ext uri="{BB962C8B-B14F-4D97-AF65-F5344CB8AC3E}">
        <p14:creationId xmlns:p14="http://schemas.microsoft.com/office/powerpoint/2010/main" val="14607630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a:t>
            </a:fld>
            <a:endParaRPr lang="en-IN" dirty="0"/>
          </a:p>
        </p:txBody>
      </p:sp>
    </p:spTree>
    <p:extLst>
      <p:ext uri="{BB962C8B-B14F-4D97-AF65-F5344CB8AC3E}">
        <p14:creationId xmlns:p14="http://schemas.microsoft.com/office/powerpoint/2010/main" val="14607630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18–2 Statement of Comprehensive Income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Just as net income is reported periodically in the income statement and also on a cumulative basis as part of retained earnings, OCI too, is reported periodically in the statement of comprehensive income and also as accumulated other comprehensive income (AOCI) in the balance sheet along with retained earnings. In other words, we report two attributes of OCI: (1) components of comprehensive income created during the reporting period and (2) the comprehensive income accumulated over the current and prior periods.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first attribute—components of comprehensive income </a:t>
            </a:r>
            <a:r>
              <a:rPr lang="en-US" sz="1200" b="0" i="1" u="none" strike="noStrike" kern="1200" baseline="0" dirty="0">
                <a:solidFill>
                  <a:schemeClr val="tx1"/>
                </a:solidFill>
                <a:latin typeface="+mn-lt"/>
                <a:ea typeface="+mn-ea"/>
                <a:cs typeface="+mn-cs"/>
              </a:rPr>
              <a:t>created during the reporting period</a:t>
            </a:r>
            <a:r>
              <a:rPr lang="en-US" sz="1200" b="0" i="0" u="none" strike="noStrike" kern="1200" baseline="0" dirty="0">
                <a:solidFill>
                  <a:schemeClr val="tx1"/>
                </a:solidFill>
                <a:latin typeface="+mn-lt"/>
                <a:ea typeface="+mn-ea"/>
                <a:cs typeface="+mn-cs"/>
              </a:rPr>
              <a:t>—can be reported either as (a) an expanded version of the income statement or (b) a separate statement immediately following the income statement. Regardless of the placement a company chooses, the presentation is similar. It will report net income, other components of comprehensive income, and total comprehensive income, similar to the presentation shown here. Note that each component is reported net of its related income tax expense or income tax benefit.</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a:t>
            </a:fld>
            <a:endParaRPr lang="en-IN" dirty="0"/>
          </a:p>
        </p:txBody>
      </p:sp>
    </p:spTree>
    <p:extLst>
      <p:ext uri="{BB962C8B-B14F-4D97-AF65-F5344CB8AC3E}">
        <p14:creationId xmlns:p14="http://schemas.microsoft.com/office/powerpoint/2010/main" val="19694632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a:t>
            </a:fld>
            <a:endParaRPr lang="en-IN" dirty="0"/>
          </a:p>
        </p:txBody>
      </p:sp>
    </p:spTree>
    <p:extLst>
      <p:ext uri="{BB962C8B-B14F-4D97-AF65-F5344CB8AC3E}">
        <p14:creationId xmlns:p14="http://schemas.microsoft.com/office/powerpoint/2010/main" val="6306675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i="0" baseline="0" dirty="0"/>
              <a:t>Illustration 18–3 Typical Presentation Format—Abercrombie &amp; Fitch</a:t>
            </a:r>
          </a:p>
          <a:p>
            <a:endParaRPr lang="en-IN" sz="1200" i="0" baseline="0" dirty="0"/>
          </a:p>
          <a:p>
            <a:r>
              <a:rPr lang="en-IN" sz="1200" i="0" baseline="0" dirty="0"/>
              <a:t>Companies keep track of individual additional paid-in capital accounts in company records but ordinarily report these amounts as a single subtotal—additional paid-in capital. Pertinent rights and privileges of various securities outstanding such as dividend and liquidation preferences, call and conversion information, and voting rights are summarized in disclosure notes. The shareholders’ equity portion of </a:t>
            </a:r>
            <a:r>
              <a:rPr lang="en-IN" dirty="0"/>
              <a:t>the</a:t>
            </a:r>
            <a:r>
              <a:rPr lang="en-IN" baseline="0" dirty="0"/>
              <a:t> </a:t>
            </a:r>
            <a:r>
              <a:rPr lang="en-IN" dirty="0"/>
              <a:t>balance</a:t>
            </a:r>
            <a:r>
              <a:rPr lang="en-IN" sz="1200" i="0" baseline="0" dirty="0"/>
              <a:t> sheet of Abercrombie &amp; Fitch, shown in the illustration, is a typical presentation format.</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a:t>
            </a:fld>
            <a:endParaRPr lang="en-IN" dirty="0"/>
          </a:p>
        </p:txBody>
      </p:sp>
    </p:spTree>
    <p:extLst>
      <p:ext uri="{BB962C8B-B14F-4D97-AF65-F5344CB8AC3E}">
        <p14:creationId xmlns:p14="http://schemas.microsoft.com/office/powerpoint/2010/main" val="26984835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i="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a:t>
            </a:fld>
            <a:endParaRPr lang="en-IN" dirty="0"/>
          </a:p>
        </p:txBody>
      </p:sp>
    </p:spTree>
    <p:extLst>
      <p:ext uri="{BB962C8B-B14F-4D97-AF65-F5344CB8AC3E}">
        <p14:creationId xmlns:p14="http://schemas.microsoft.com/office/powerpoint/2010/main" val="26984835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i="0" baseline="0" dirty="0"/>
              <a:t>Illustration 18–4</a:t>
            </a:r>
          </a:p>
          <a:p>
            <a:endParaRPr lang="en-IN" sz="1200" i="0" baseline="0" dirty="0"/>
          </a:p>
          <a:p>
            <a:r>
              <a:rPr lang="en-IN" sz="1200" i="0" baseline="0" dirty="0"/>
              <a:t>A statement of shareholders’ equity reports the transactions that cause changes in its shareholders’ equity account balances. </a:t>
            </a:r>
            <a:r>
              <a:rPr lang="en-US" sz="1200" b="0" i="0" u="none" strike="noStrike" kern="1200" baseline="0" dirty="0">
                <a:solidFill>
                  <a:schemeClr val="tx1"/>
                </a:solidFill>
                <a:latin typeface="+mn-lt"/>
                <a:ea typeface="+mn-ea"/>
                <a:cs typeface="+mn-cs"/>
              </a:rPr>
              <a:t>The balance sheet reports annual balances of shareholders’ equity accounts. However, companies also should disclose the sources of the changes in those accounts. This is the purpose of the statement of shareholders’ equity. To illustrate, here we see how Walmart reported the changes in its shareholders’ equity balances.</a:t>
            </a:r>
            <a:endParaRPr lang="en-IN" sz="1200" b="0" i="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17</a:t>
            </a:fld>
            <a:endParaRPr lang="en-IN" dirty="0"/>
          </a:p>
        </p:txBody>
      </p:sp>
    </p:spTree>
    <p:extLst>
      <p:ext uri="{BB962C8B-B14F-4D97-AF65-F5344CB8AC3E}">
        <p14:creationId xmlns:p14="http://schemas.microsoft.com/office/powerpoint/2010/main" val="26984835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i="0" dirty="0">
                <a:latin typeface="Calibri" pitchFamily="34" charset="0"/>
              </a:rPr>
              <a:t>Shareholders’ equity is</a:t>
            </a:r>
            <a:r>
              <a:rPr lang="en-IN" b="0" i="0" baseline="0" dirty="0">
                <a:latin typeface="Calibri" pitchFamily="34" charset="0"/>
              </a:rPr>
              <a:t> </a:t>
            </a:r>
            <a:r>
              <a:rPr lang="en-IN" b="0" i="0" dirty="0">
                <a:latin typeface="Calibri" pitchFamily="34" charset="0"/>
              </a:rPr>
              <a:t>classified under IFRS into two categories: share capital and “reserves.” The term reserves</a:t>
            </a:r>
            <a:r>
              <a:rPr lang="en-IN" b="0" i="0" baseline="0" dirty="0">
                <a:latin typeface="Calibri" pitchFamily="34" charset="0"/>
              </a:rPr>
              <a:t> </a:t>
            </a:r>
            <a:r>
              <a:rPr lang="en-IN" b="0" i="0" dirty="0">
                <a:latin typeface="Calibri" pitchFamily="34" charset="0"/>
              </a:rPr>
              <a:t>is considered misleading and thus is discouraged under U.S. GAAP. Here are some other</a:t>
            </a:r>
            <a:r>
              <a:rPr lang="en-IN" b="0" i="0" baseline="0" dirty="0">
                <a:latin typeface="Calibri" pitchFamily="34" charset="0"/>
              </a:rPr>
              <a:t> </a:t>
            </a:r>
            <a:r>
              <a:rPr lang="en-IN" b="0" i="0" dirty="0">
                <a:latin typeface="Calibri" pitchFamily="34" charset="0"/>
              </a:rPr>
              <a:t>differences in equity terminology.</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18</a:t>
            </a:fld>
            <a:endParaRPr lang="en-IN" dirty="0"/>
          </a:p>
        </p:txBody>
      </p:sp>
    </p:spTree>
    <p:extLst>
      <p:ext uri="{BB962C8B-B14F-4D97-AF65-F5344CB8AC3E}">
        <p14:creationId xmlns:p14="http://schemas.microsoft.com/office/powerpoint/2010/main" val="26984835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19</a:t>
            </a:fld>
            <a:endParaRPr lang="en-IN" dirty="0"/>
          </a:p>
        </p:txBody>
      </p:sp>
    </p:spTree>
    <p:extLst>
      <p:ext uri="{BB962C8B-B14F-4D97-AF65-F5344CB8AC3E}">
        <p14:creationId xmlns:p14="http://schemas.microsoft.com/office/powerpoint/2010/main" val="19032642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corporation raises money to fund its business operations by some mix of debt and equity financing. In earlier chapters, we examined debt financing in the form of notes, bonds, leases, and other liabilities. Amounts representing those liabilities denote creditors’ interest in the company’s assets. Now we focus on various forms of equity financing. Specifically, in this chapter we consider transactions that affect shareholders’ equity—those accounts that represent the ownership interests of shareholders.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principle, shareholders’ equity is a relatively straightforward concept. Shareholders’ equity is a residual amount—what’s left over after creditor claims have been subtracted from assets (in other words, net assets).</a:t>
            </a:r>
            <a:endParaRPr lang="en-US" i="0" baseline="0" dirty="0"/>
          </a:p>
        </p:txBody>
      </p:sp>
      <p:sp>
        <p:nvSpPr>
          <p:cNvPr id="4" name="Slide Number Placeholder 3"/>
          <p:cNvSpPr>
            <a:spLocks noGrp="1"/>
          </p:cNvSpPr>
          <p:nvPr>
            <p:ph type="sldNum" sz="quarter" idx="10"/>
          </p:nvPr>
        </p:nvSpPr>
        <p:spPr/>
        <p:txBody>
          <a:bodyPr/>
          <a:lstStyle/>
          <a:p>
            <a:fld id="{E5D5A280-AB61-4228-B8B9-B2988F4D0222}" type="slidenum">
              <a:rPr lang="en-US" smtClean="0"/>
              <a:t>2</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20</a:t>
            </a:fld>
            <a:endParaRPr lang="en-IN" dirty="0"/>
          </a:p>
        </p:txBody>
      </p:sp>
    </p:spTree>
    <p:extLst>
      <p:ext uri="{BB962C8B-B14F-4D97-AF65-F5344CB8AC3E}">
        <p14:creationId xmlns:p14="http://schemas.microsoft.com/office/powerpoint/2010/main" val="19032642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A company may be organized in any of three ways: (1) a sole proprietorship, (2) a partnership, or (3) a corporation. </a:t>
            </a:r>
            <a:r>
              <a:rPr lang="en-US" sz="1200" b="0" i="0" u="none" strike="noStrike" kern="1200" baseline="0" dirty="0">
                <a:solidFill>
                  <a:schemeClr val="tx1"/>
                </a:solidFill>
                <a:latin typeface="+mn-lt"/>
                <a:ea typeface="+mn-ea"/>
                <a:cs typeface="+mn-cs"/>
              </a:rPr>
              <a:t>Corporations are the dominant form of business organization. </a:t>
            </a:r>
          </a:p>
          <a:p>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In most respects, transactions are accounted for in the same way regardless of the form of business organization. Assets and liabilities are unaffected by the way a company is organized. The exception is the method of accounting for capital, the ownership interest in the company. Rather than recording all changes in ownership interests in a single capital account for each owner, as we do for sole proprietorships and partnerships, we use several capital accounts to record those changes for a corporation. Before discussing how we account for specific ownership changes, let’s look at the characteristics of a corporation that make this form of organization distinctive and require special accounting treatment.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kern="1200" baseline="0" dirty="0">
                <a:solidFill>
                  <a:schemeClr val="tx1"/>
                </a:solidFill>
                <a:latin typeface="+mn-lt"/>
                <a:ea typeface="+mn-ea"/>
                <a:cs typeface="+mn-cs"/>
              </a:rPr>
              <a:t>Limited Liability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The owners are not personally liable for debts of a corporation. Unlike a proprietorship or a partnership, a corporation is a separate legal entity, responsible for its own debts. Shareholders’ liability is limited to the amounts they invest in the company when they purchase shares (unless the shareholder also is an officer of the corporation). The limited liability of shareholders is perhaps the single most important advantage of corporate organization. In other forms of business, creditors may look to the personal assets of owners for satisfaction of business debt.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kern="1200" baseline="0" dirty="0">
                <a:solidFill>
                  <a:schemeClr val="tx1"/>
                </a:solidFill>
                <a:latin typeface="+mn-lt"/>
                <a:ea typeface="+mn-ea"/>
                <a:cs typeface="+mn-cs"/>
              </a:rPr>
              <a:t>Ease of Raising Capital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A corporation is better suited to raising capital than is a proprietorship or a partnership. All companies can raise funds by operating at a profit or by borrowing. However, attracting equity capital is easier for a corporation. Because corporations sell ownership interest in the form of shares of stock, ownership rights are easily transferred. An investor can sell his/her ownership interest at any time and without affecting the corporation or its operations.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From the viewpoint of a potential investor, another favorable aspect of investing in a corporation is the lack of mutual agency. Individual partners in a partnership have the power to bind the business to a contract. Therefore, an investor in a partnership must be careful regarding the character and business savvy of fellow co-owners. On the other hand, shareholders’ participation in the affairs of a corporation is limited to voting at shareholders’ meetings (unless the shareholder also is a member of management). Consequently, a shareholder needn’t exercise the same degree of care that partners must in selecting co-owners.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Obviously, then, a corporation offers advantages over the other forms of organization, particularly in its ability to raise investment capital. As you might guess, though, these benefits do not come without a price.</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21</a:t>
            </a:fld>
            <a:endParaRPr lang="en-IN" dirty="0"/>
          </a:p>
        </p:txBody>
      </p:sp>
    </p:spTree>
    <p:extLst>
      <p:ext uri="{BB962C8B-B14F-4D97-AF65-F5344CB8AC3E}">
        <p14:creationId xmlns:p14="http://schemas.microsoft.com/office/powerpoint/2010/main" val="19032642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22</a:t>
            </a:fld>
            <a:endParaRPr lang="en-IN" dirty="0"/>
          </a:p>
        </p:txBody>
      </p:sp>
    </p:spTree>
    <p:extLst>
      <p:ext uri="{BB962C8B-B14F-4D97-AF65-F5344CB8AC3E}">
        <p14:creationId xmlns:p14="http://schemas.microsoft.com/office/powerpoint/2010/main" val="19032642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i="0" baseline="0" dirty="0"/>
              <a:t>Corporations are subject to expensive government regulation imposed by the state and federal governments. </a:t>
            </a:r>
            <a:r>
              <a:rPr lang="en-US" sz="1200" kern="1200" baseline="0" dirty="0">
                <a:solidFill>
                  <a:schemeClr val="tx1"/>
                </a:solidFill>
                <a:latin typeface="+mn-lt"/>
                <a:ea typeface="+mn-ea"/>
                <a:cs typeface="+mn-cs"/>
              </a:rPr>
              <a:t>To protect the rights of those who buy a corporation’s stock or who loan money to a corporation, the state in which the company is incorporated and the federal government impose expensive reporting requirements. Primarily the required paperwork is intended to ensure adequate disclosure of information needed by investors and creditors.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You read earlier that corporations are separate legal entities. As such, they also are separate taxable entities. Often this causes what is referred to as </a:t>
            </a:r>
            <a:r>
              <a:rPr lang="en-US" sz="1200" i="0" kern="1200" baseline="0" dirty="0">
                <a:solidFill>
                  <a:schemeClr val="tx1"/>
                </a:solidFill>
                <a:latin typeface="+mn-lt"/>
                <a:ea typeface="+mn-ea"/>
                <a:cs typeface="+mn-cs"/>
              </a:rPr>
              <a:t>double taxation. Corporations first pay income taxes on their earnings. Then, when those earnings are distributed as cash dividends, shareholders pay personal income taxes on the previously taxed earnings</a:t>
            </a:r>
            <a:r>
              <a:rPr lang="en-US" sz="1200" kern="1200" baseline="0" dirty="0">
                <a:solidFill>
                  <a:schemeClr val="tx1"/>
                </a:solidFill>
                <a:latin typeface="+mn-lt"/>
                <a:ea typeface="+mn-ea"/>
                <a:cs typeface="+mn-cs"/>
              </a:rPr>
              <a:t>. Proprietorships and partnerships are not taxed at the business level; each owner’s share of profits is taxed only as personal income.</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23</a:t>
            </a:fld>
            <a:endParaRPr lang="en-IN" dirty="0"/>
          </a:p>
        </p:txBody>
      </p:sp>
    </p:spTree>
    <p:extLst>
      <p:ext uri="{BB962C8B-B14F-4D97-AF65-F5344CB8AC3E}">
        <p14:creationId xmlns:p14="http://schemas.microsoft.com/office/powerpoint/2010/main" val="19032642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referring to corporations in this text, we are referring to corporations formed by private individuals for the purpose of generating profits. These corporations raise capital by selling stock. There are, however, other types of corporations.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 corporations such as churches, hospitals, universities, and charities do not sell stock and are not organized for profit. Also, some not-for-profit corporations are government-owned—the Federal Deposit Insurance Corporation (FDIC), for instance. Accounting for not-for-profit corporations is discussed elsewhere in the accounting curriculum.</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Corporations organized for profit may be publicly held or privately (or closely) held. The stock of publicly held corporations is available for purchase by the general public. You can buy shares of General Electric, Ford Motor Company, or Walmart through a stockbroker. These shares are traded on the New York Stock Exchange. Other publicly held stock, like Intel and Microsoft, are available through Nasdaq (National Association of Securities Dealers Automated Quotations).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the other hand, shares of privately held companies are owned by only a few individuals (perhaps a family) and are not available to the general public. Corporations whose stock is privately held do not need to register those shares with the Securities and Exchange Commission and are spared the voluminous, annual reporting requirements of the SEC. Of course, new sources of equity financing are limited when shares are privately held, as is the market for selling existing shares.</a:t>
            </a:r>
          </a:p>
          <a:p>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Frequently, companies begin as smaller, privately held corporations. Then as success broadens opportunities for expansion, the corporation goes public. For example, in 2012, the shareholders of Facebook decided to take public the privately held company. The result was the largest initial public offering since Visa in 2008.</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24</a:t>
            </a:fld>
            <a:endParaRPr lang="en-IN" dirty="0"/>
          </a:p>
        </p:txBody>
      </p:sp>
    </p:spTree>
    <p:extLst>
      <p:ext uri="{BB962C8B-B14F-4D97-AF65-F5344CB8AC3E}">
        <p14:creationId xmlns:p14="http://schemas.microsoft.com/office/powerpoint/2010/main" val="19032642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25</a:t>
            </a:fld>
            <a:endParaRPr lang="en-IN" dirty="0"/>
          </a:p>
        </p:txBody>
      </p:sp>
    </p:spTree>
    <p:extLst>
      <p:ext uri="{BB962C8B-B14F-4D97-AF65-F5344CB8AC3E}">
        <p14:creationId xmlns:p14="http://schemas.microsoft.com/office/powerpoint/2010/main" val="19032642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baseline="0" dirty="0">
                <a:solidFill>
                  <a:schemeClr val="tx1"/>
                </a:solidFill>
                <a:latin typeface="+mn-lt"/>
                <a:ea typeface="+mn-ea"/>
                <a:cs typeface="+mn-cs"/>
              </a:rPr>
              <a:t>A corporation can elect to comply with a special set of tax rules and be designated an S corporation. S corporations have characteristics of both regular corporations and partnerships. Owners have the limited liability protection of a corporation, but income and expenses are passed through to the owners as in a partnership, avoiding double taxation.</a:t>
            </a:r>
          </a:p>
          <a:p>
            <a:endParaRPr lang="en-US" sz="1200" b="0" kern="1200" baseline="0" dirty="0">
              <a:solidFill>
                <a:schemeClr val="tx1"/>
              </a:solidFill>
              <a:latin typeface="+mn-lt"/>
              <a:ea typeface="+mn-ea"/>
              <a:cs typeface="+mn-cs"/>
            </a:endParaRPr>
          </a:p>
          <a:p>
            <a:r>
              <a:rPr lang="en-US" sz="1200" b="0" kern="1200" baseline="0" dirty="0">
                <a:solidFill>
                  <a:schemeClr val="tx1"/>
                </a:solidFill>
                <a:latin typeface="+mn-lt"/>
                <a:ea typeface="+mn-ea"/>
                <a:cs typeface="+mn-cs"/>
              </a:rPr>
              <a:t>Two particular business structures have evolved in response to liability issues and tax treatment—limited liability companies and limited liability partnerships. </a:t>
            </a:r>
          </a:p>
          <a:p>
            <a:endParaRPr lang="en-US" sz="1200" b="0" kern="1200" baseline="0" dirty="0">
              <a:solidFill>
                <a:schemeClr val="tx1"/>
              </a:solidFill>
              <a:latin typeface="+mn-lt"/>
              <a:ea typeface="+mn-ea"/>
              <a:cs typeface="+mn-cs"/>
            </a:endParaRPr>
          </a:p>
          <a:p>
            <a:r>
              <a:rPr lang="en-US" sz="1200" b="0" kern="1200" baseline="0" dirty="0">
                <a:solidFill>
                  <a:schemeClr val="tx1"/>
                </a:solidFill>
                <a:latin typeface="+mn-lt"/>
                <a:ea typeface="+mn-ea"/>
                <a:cs typeface="+mn-cs"/>
              </a:rPr>
              <a:t>A limited liability company offers several advantages. Owners are not liable for the debts of the business, except to the extent of their investment. Unlike a limited partnership, all members of a limited liability company can be involved with managing the business without losing liability protection. Like an S corporation, income and expenses are passed through to the owners as in a partnership, avoiding double taxation, but there are no limitations on the number of owners as in an S corporation.</a:t>
            </a:r>
          </a:p>
          <a:p>
            <a:endParaRPr lang="en-US" sz="1200" b="0" kern="1200" baseline="0" dirty="0">
              <a:solidFill>
                <a:schemeClr val="tx1"/>
              </a:solidFill>
              <a:latin typeface="+mn-lt"/>
              <a:ea typeface="+mn-ea"/>
              <a:cs typeface="+mn-cs"/>
            </a:endParaRPr>
          </a:p>
          <a:p>
            <a:r>
              <a:rPr lang="en-US" sz="1200" b="0" kern="1200" baseline="0" dirty="0">
                <a:solidFill>
                  <a:schemeClr val="tx1"/>
                </a:solidFill>
                <a:latin typeface="+mn-lt"/>
                <a:ea typeface="+mn-ea"/>
                <a:cs typeface="+mn-cs"/>
              </a:rPr>
              <a:t>A limited liability partnership is similar to a limited liability company, except it doesn’t offer all the liability protection available in the limited liability company structure. Partners are liable for their own actions but not entirely liable for the actions of other partners.</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26</a:t>
            </a:fld>
            <a:endParaRPr lang="en-IN" dirty="0"/>
          </a:p>
        </p:txBody>
      </p:sp>
    </p:spTree>
    <p:extLst>
      <p:ext uri="{BB962C8B-B14F-4D97-AF65-F5344CB8AC3E}">
        <p14:creationId xmlns:p14="http://schemas.microsoft.com/office/powerpoint/2010/main" val="19032642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27</a:t>
            </a:fld>
            <a:endParaRPr lang="en-IN" dirty="0"/>
          </a:p>
        </p:txBody>
      </p:sp>
    </p:spTree>
    <p:extLst>
      <p:ext uri="{BB962C8B-B14F-4D97-AF65-F5344CB8AC3E}">
        <p14:creationId xmlns:p14="http://schemas.microsoft.com/office/powerpoint/2010/main" val="19032642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Corporations are formed in accordance with the corporation laws of individual states. State laws are not uniform, but share many similarities, thanks to the widespread adoption of the Model Business Corporation Act. This act is designed to serve as a guide to states in the development of their corporation statutes. It presently serves as the model for the majority of states.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State laws regarding the nature of shares that can be authorized, the issuance and repurchase of those shares, and conditions for distributions to shareholders obviously influence actions of corporations. Naturally, differences among state laws affect how we account for many of the shareholders’ equity transactions discussed in this chapter. For that reason, we will focus on the normal case, as described by the Model Business Corporation Act, and note situations where variations in state law might require different accounting. Your goal is not to learn diverse procedures caused by peculiarities of state laws, but to understand the broad concepts of accounting for shareholders’ equity that can be applied to any specific circumstance.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process of incorporating a business is similar in all states. The articles of incorporation</a:t>
            </a:r>
            <a:r>
              <a:rPr lang="en-US" baseline="0" dirty="0"/>
              <a:t> </a:t>
            </a:r>
            <a:r>
              <a:rPr lang="en-US" dirty="0"/>
              <a:t>(sometimes called the corporate charter) describe (a) the nature of the firm’s business activities, (b) the shares to be issued, and (c) the composition of the initial board of directors. The board of directors establishes corporate policies and appoints officers who manage the corporation.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number of shares authorized is the maximum number of shares that a corporation is</a:t>
            </a:r>
            <a:r>
              <a:rPr lang="en-US" baseline="0" dirty="0"/>
              <a:t> </a:t>
            </a:r>
            <a:r>
              <a:rPr lang="en-US" dirty="0"/>
              <a:t>legally permitted to issue, as specified in its articles of incorporation. The number of authorized shares is determined at the company’s creation and can only be increased by a vote of </a:t>
            </a:r>
            <a:r>
              <a:rPr lang="en-US" sz="1200" kern="1200" baseline="0" dirty="0">
                <a:solidFill>
                  <a:schemeClr val="tx1"/>
                </a:solidFill>
                <a:latin typeface="+mn-lt"/>
                <a:ea typeface="+mn-ea"/>
                <a:cs typeface="+mn-cs"/>
              </a:rPr>
              <a:t>the shareholders. At least some of the shares authorized by the articles of incorporation are sold (issued) at the inception of the corporation. Frequently, the initial shareholders include members of the board of directors or officers (who may be one and the same). Ultimately, it is the corporation’s shareholders that control the company. Shareholders are the owners of the corporation. By voting their shares, it is they who determine the makeup of the board of directors—who in turn appoint officers, who in turn manage the company.</a:t>
            </a: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28</a:t>
            </a:fld>
            <a:endParaRPr lang="en-IN" dirty="0"/>
          </a:p>
        </p:txBody>
      </p:sp>
    </p:spTree>
    <p:extLst>
      <p:ext uri="{BB962C8B-B14F-4D97-AF65-F5344CB8AC3E}">
        <p14:creationId xmlns:p14="http://schemas.microsoft.com/office/powerpoint/2010/main" val="19032642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Shareholders are the owners of a corporation. If a corporation has only one class of shares, no designation of the shares is necessary, but they typically are labeled common shares. Ownership rights held by common shareholders, unless specifically withheld by agreement with the shareholders, are as follows:</a:t>
            </a:r>
          </a:p>
          <a:p>
            <a:endParaRPr lang="en-US" sz="1200" b="0" i="0" u="none" strike="noStrike" kern="1200" baseline="0" dirty="0">
              <a:solidFill>
                <a:schemeClr val="tx1"/>
              </a:solidFill>
              <a:latin typeface="+mn-lt"/>
              <a:ea typeface="+mn-ea"/>
              <a:cs typeface="+mn-cs"/>
            </a:endParaRPr>
          </a:p>
          <a:p>
            <a:pPr marL="228600" indent="-228600">
              <a:buFont typeface="+mj-lt"/>
              <a:buAutoNum type="alphaLcPeriod"/>
            </a:pPr>
            <a:r>
              <a:rPr lang="en-US" sz="1200" b="0" i="0" u="none" strike="noStrike" kern="1200" baseline="0" dirty="0">
                <a:solidFill>
                  <a:schemeClr val="tx1"/>
                </a:solidFill>
                <a:latin typeface="+mn-lt"/>
                <a:ea typeface="+mn-ea"/>
                <a:cs typeface="+mn-cs"/>
              </a:rPr>
              <a:t>The right to vote on matters that come before the shareholders, including the election of corporate directors. Each share represents one vote.</a:t>
            </a:r>
          </a:p>
          <a:p>
            <a:pPr marL="228600" indent="-228600">
              <a:buFont typeface="+mj-lt"/>
              <a:buAutoNum type="alphaLcPeriod"/>
            </a:pPr>
            <a:r>
              <a:rPr lang="en-US" sz="1200" b="0" i="0" u="none" strike="noStrike" kern="1200" baseline="0" dirty="0">
                <a:solidFill>
                  <a:schemeClr val="tx1"/>
                </a:solidFill>
                <a:latin typeface="+mn-lt"/>
                <a:ea typeface="+mn-ea"/>
                <a:cs typeface="+mn-cs"/>
              </a:rPr>
              <a:t>The right to share in profits when dividends are declared. The percentage of shares owned by a shareholder determines his/her share of dividends distributed.</a:t>
            </a:r>
          </a:p>
          <a:p>
            <a:pPr marL="228600" indent="-228600">
              <a:buFont typeface="+mj-lt"/>
              <a:buAutoNum type="alphaLcPeriod"/>
            </a:pPr>
            <a:r>
              <a:rPr lang="en-US" sz="1200" b="0" i="0" u="none" strike="noStrike" kern="1200" baseline="0" dirty="0">
                <a:solidFill>
                  <a:schemeClr val="tx1"/>
                </a:solidFill>
                <a:latin typeface="+mn-lt"/>
                <a:ea typeface="+mn-ea"/>
                <a:cs typeface="+mn-cs"/>
              </a:rPr>
              <a:t>The right to share in the distribution of assets if the company is liquidated. The percentage of shares owned by a shareholder determines his/her share of assets after creditors and preferred shareholders are paid.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Another right sometimes given to common shareholders is the right to maintain one’s percentage share of ownership when new shares are issued. This is referred to as a preemptive right. Each shareholder is offered the opportunity to buy a percentage of any new shares issued equal to the percentage of shares he/she owns at the time. In most states this right must be specifically granted; in others, it is presumed unless contractually excluded.</a:t>
            </a:r>
          </a:p>
          <a:p>
            <a:endParaRPr lang="en-US" sz="1200" b="0" i="0" u="none" strike="noStrike" kern="1200" baseline="0" dirty="0">
              <a:solidFill>
                <a:schemeClr val="tx1"/>
              </a:solidFill>
              <a:latin typeface="+mn-lt"/>
              <a:ea typeface="+mn-ea"/>
              <a:cs typeface="+mn-cs"/>
            </a:endParaRPr>
          </a:p>
          <a:p>
            <a:r>
              <a:rPr lang="en-US" sz="1200" i="0" kern="1200" baseline="0" dirty="0">
                <a:solidFill>
                  <a:schemeClr val="tx1"/>
                </a:solidFill>
                <a:latin typeface="+mn-lt"/>
                <a:ea typeface="+mn-ea"/>
                <a:cs typeface="+mn-cs"/>
              </a:rPr>
              <a:t>However, this right usually is not explicitly stated because of the inconvenience it causes corporations when they issue new shares. The exclusion of the preemptive right ordinarily is inconsequential because few shareholders own enough stock to be concerned about their ownership percentage.</a:t>
            </a:r>
            <a:endParaRPr lang="en-IN"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29</a:t>
            </a:fld>
            <a:endParaRPr lang="en-IN" dirty="0"/>
          </a:p>
        </p:txBody>
      </p:sp>
    </p:spTree>
    <p:extLst>
      <p:ext uri="{BB962C8B-B14F-4D97-AF65-F5344CB8AC3E}">
        <p14:creationId xmlns:p14="http://schemas.microsoft.com/office/powerpoint/2010/main" val="19032642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Ownership interests of shareholders arise primarily from two sources: (1) amounts invested by shareholders in the corporation and (2) amounts earned by the corporation on behalf of its shareholders. These two sources are reported as (1) paid-in capital and (2) retained earnings.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Despite being a seemingly clear-cut concept, shareholders’ equity and its component accounts often are misunderstood and misinterpreted. As we explore the transactions that affect shareholders’ equity and its component accounts, try not to allow yourself to be overwhelmed by unfamiliar terminology or to be overly concerned with precise account titles. Terminology pertaining to shareholders’ equity accounts is notoriously diverse. Every shareholders’ equity account has several aliases. Indeed, shareholders’ equity itself is often referred to as stockholders’ equity (</a:t>
            </a:r>
            <a:r>
              <a:rPr lang="en-US" sz="1200" b="0" i="0" u="none" strike="noStrike" kern="1200" baseline="0" dirty="0" err="1">
                <a:solidFill>
                  <a:schemeClr val="tx1"/>
                </a:solidFill>
                <a:latin typeface="+mn-lt"/>
                <a:ea typeface="+mn-ea"/>
                <a:cs typeface="+mn-cs"/>
              </a:rPr>
              <a:t>WalMart</a:t>
            </a:r>
            <a:r>
              <a:rPr lang="en-US" sz="1200" b="0" i="0" u="none" strike="noStrike" kern="1200" baseline="0" dirty="0">
                <a:solidFill>
                  <a:schemeClr val="tx1"/>
                </a:solidFill>
                <a:latin typeface="+mn-lt"/>
                <a:ea typeface="+mn-ea"/>
                <a:cs typeface="+mn-cs"/>
              </a:rPr>
              <a:t>), shareowners’ equity (General Electric), shareholders’ investment (Target), stockholders’ investment (FedEx), shareholders’ equity (Apple), equity (</a:t>
            </a:r>
            <a:r>
              <a:rPr lang="en-US" sz="1200" b="0" i="0" u="none" strike="noStrike" kern="1200" baseline="0" dirty="0" err="1">
                <a:solidFill>
                  <a:schemeClr val="tx1"/>
                </a:solidFill>
                <a:latin typeface="+mn-lt"/>
                <a:ea typeface="+mn-ea"/>
                <a:cs typeface="+mn-cs"/>
              </a:rPr>
              <a:t>AirFrance</a:t>
            </a:r>
            <a:r>
              <a:rPr lang="en-US" sz="1200" b="0" i="0" u="none" strike="noStrike" kern="1200" baseline="0" dirty="0">
                <a:solidFill>
                  <a:schemeClr val="tx1"/>
                </a:solidFill>
                <a:latin typeface="+mn-lt"/>
                <a:ea typeface="+mn-ea"/>
                <a:cs typeface="+mn-cs"/>
              </a:rPr>
              <a:t>-KLM), and many other similar titles.</a:t>
            </a:r>
            <a:endParaRPr lang="en-US"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a:t>
            </a:fld>
            <a:endParaRPr lang="en-IN" dirty="0"/>
          </a:p>
        </p:txBody>
      </p:sp>
    </p:spTree>
    <p:extLst>
      <p:ext uri="{BB962C8B-B14F-4D97-AF65-F5344CB8AC3E}">
        <p14:creationId xmlns:p14="http://schemas.microsoft.com/office/powerpoint/2010/main" val="150916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30</a:t>
            </a:fld>
            <a:endParaRPr lang="en-IN" dirty="0"/>
          </a:p>
        </p:txBody>
      </p:sp>
    </p:spTree>
    <p:extLst>
      <p:ext uri="{BB962C8B-B14F-4D97-AF65-F5344CB8AC3E}">
        <p14:creationId xmlns:p14="http://schemas.microsoft.com/office/powerpoint/2010/main" val="19032642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It is not uncommon for a firm to have more than one, and perhaps several, classes of shares, each with different rights and limitations. To attract investors, companies have devised quite a variety of ownership securities.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more than one class of shares is authorized by the articles of incorporation, the specific rights of each (for instance, the right to vote, residual interest in assets, and dividend rights) must be stated. Also, some designation must be given to distinguish each class.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 of the distinguishing designations often used are these:</a:t>
            </a:r>
          </a:p>
          <a:p>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a:solidFill>
                  <a:schemeClr val="tx1"/>
                </a:solidFill>
                <a:latin typeface="+mn-lt"/>
                <a:ea typeface="+mn-ea"/>
                <a:cs typeface="+mn-cs"/>
              </a:rPr>
              <a:t>Class A, class B, and so on (Tyson Foods)</a:t>
            </a:r>
          </a:p>
          <a:p>
            <a:pPr marL="228600" indent="-228600">
              <a:buFont typeface="+mj-lt"/>
              <a:buAutoNum type="arabicPeriod"/>
            </a:pPr>
            <a:r>
              <a:rPr lang="en-US" sz="1200" b="0" i="0" u="none" strike="noStrike" kern="1200" baseline="0" dirty="0">
                <a:solidFill>
                  <a:schemeClr val="tx1"/>
                </a:solidFill>
                <a:latin typeface="+mn-lt"/>
                <a:ea typeface="+mn-ea"/>
                <a:cs typeface="+mn-cs"/>
              </a:rPr>
              <a:t>Preferred stock, common stock, and class B stock (Hershey’s)</a:t>
            </a:r>
          </a:p>
          <a:p>
            <a:pPr marL="228600" indent="-228600">
              <a:buFont typeface="+mj-lt"/>
              <a:buAutoNum type="arabicPeriod"/>
            </a:pPr>
            <a:r>
              <a:rPr lang="en-US" sz="1200" b="0" i="0" u="none" strike="noStrike" kern="1200" baseline="0" dirty="0">
                <a:solidFill>
                  <a:schemeClr val="tx1"/>
                </a:solidFill>
                <a:latin typeface="+mn-lt"/>
                <a:ea typeface="+mn-ea"/>
                <a:cs typeface="+mn-cs"/>
              </a:rPr>
              <a:t>Common and preferred (HP)</a:t>
            </a:r>
          </a:p>
          <a:p>
            <a:pPr marL="228600" indent="-228600">
              <a:buFont typeface="+mj-lt"/>
              <a:buAutoNum type="arabicPeriod"/>
            </a:pPr>
            <a:r>
              <a:rPr lang="en-US" sz="1200" b="0" i="0" u="none" strike="noStrike" kern="1200" baseline="0" dirty="0">
                <a:solidFill>
                  <a:schemeClr val="tx1"/>
                </a:solidFill>
                <a:latin typeface="+mn-lt"/>
                <a:ea typeface="+mn-ea"/>
                <a:cs typeface="+mn-cs"/>
              </a:rPr>
              <a:t>Capital stock (Reader’s Digest)</a:t>
            </a:r>
          </a:p>
          <a:p>
            <a:pPr marL="228600" indent="-228600">
              <a:buFont typeface="+mj-lt"/>
              <a:buAutoNum type="arabicPeriod"/>
            </a:pPr>
            <a:r>
              <a:rPr lang="en-US" sz="1200" b="0" i="0" u="none" strike="noStrike" kern="1200" baseline="0" dirty="0">
                <a:solidFill>
                  <a:schemeClr val="tx1"/>
                </a:solidFill>
                <a:latin typeface="+mn-lt"/>
                <a:ea typeface="+mn-ea"/>
                <a:cs typeface="+mn-cs"/>
              </a:rPr>
              <a:t>Common and serial preferred (Smucker’s)</a:t>
            </a:r>
            <a:endParaRPr lang="en-IN"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31</a:t>
            </a:fld>
            <a:endParaRPr lang="en-IN" dirty="0"/>
          </a:p>
        </p:txBody>
      </p:sp>
    </p:spTree>
    <p:extLst>
      <p:ext uri="{BB962C8B-B14F-4D97-AF65-F5344CB8AC3E}">
        <p14:creationId xmlns:p14="http://schemas.microsoft.com/office/powerpoint/2010/main" val="19032642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 issue of shares with certain preferences or features that distinguish it from the class of shares customarily called common shares may be assigned any of the several labels mentioned earlier. Very often the distinguishing designation is </a:t>
            </a:r>
            <a:r>
              <a:rPr lang="en-US" sz="1200" b="1" i="0" u="none" strike="noStrike" kern="1200" baseline="0" dirty="0">
                <a:solidFill>
                  <a:schemeClr val="tx1"/>
                </a:solidFill>
                <a:latin typeface="+mn-lt"/>
                <a:ea typeface="+mn-ea"/>
                <a:cs typeface="+mn-cs"/>
              </a:rPr>
              <a:t>preferred shares</a:t>
            </a:r>
            <a:r>
              <a:rPr lang="en-US" sz="1200" b="0" i="0" u="none" strike="noStrike" kern="1200" baseline="0" dirty="0">
                <a:solidFill>
                  <a:schemeClr val="tx1"/>
                </a:solidFill>
                <a:latin typeface="+mn-lt"/>
                <a:ea typeface="+mn-ea"/>
                <a:cs typeface="+mn-cs"/>
              </a:rPr>
              <a:t>. The special rights of preferred shareholders usually include one or both of the following:</a:t>
            </a:r>
          </a:p>
          <a:p>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IN" sz="1200" b="0" i="0" u="none" strike="noStrike" kern="1200" baseline="0" dirty="0">
                <a:solidFill>
                  <a:schemeClr val="tx1"/>
                </a:solidFill>
                <a:latin typeface="+mn-lt"/>
                <a:ea typeface="+mn-ea"/>
                <a:cs typeface="+mn-cs"/>
              </a:rPr>
              <a:t>Preferred shareholders typically have a preference to a specified amount of dividends, stated dollar amount per share or % of par value per share. That is, if the board of directors declares dividends, preferred shareholders will receive the designated dividend before any dividends are paid to common shareholders.</a:t>
            </a:r>
          </a:p>
          <a:p>
            <a:pPr marL="228600" indent="-228600">
              <a:buFont typeface="+mj-lt"/>
              <a:buAutoNum type="arabicPeriod"/>
            </a:pPr>
            <a:r>
              <a:rPr lang="en-IN" sz="1200" b="0" i="0" u="none" strike="noStrike" kern="1200" baseline="0" dirty="0">
                <a:solidFill>
                  <a:schemeClr val="tx1"/>
                </a:solidFill>
                <a:latin typeface="+mn-lt"/>
                <a:ea typeface="+mn-ea"/>
                <a:cs typeface="+mn-cs"/>
              </a:rPr>
              <a:t>Preferred shareholders customarily have a preference over common shareholders as to the distribution of assets in the event the corporation is dissolved.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32</a:t>
            </a:fld>
            <a:endParaRPr lang="en-IN" dirty="0"/>
          </a:p>
        </p:txBody>
      </p:sp>
    </p:spTree>
    <p:extLst>
      <p:ext uri="{BB962C8B-B14F-4D97-AF65-F5344CB8AC3E}">
        <p14:creationId xmlns:p14="http://schemas.microsoft.com/office/powerpoint/2010/main" val="19032642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Preferred shareholders sometimes have the right of conversion, which allows them to exchange shares of preferred stock for common stock at a specified conversion ratio. For instance, in 2016, Xerox Corporation had outstanding 300,000 shares of convertible preferred stock. Alternatively, a redemption privilege might allow preferred shareholders the option, under specified conditions, to return their shares for a predetermined redemption price. Preferred shareholders have preference over common stockholders in dividends and liquidation rights. Each Xerox preferred share is convertible into 90 common shares. Similarly, shares may be redeemable at the option of the issuing corporation (sometimes referred to as callable).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Preferred shares may be cumulative or noncumulative. Typically, preferred shares are cumulative, which means that if the specified dividend is not paid for a given year, the unpaid dividends (called dividends in arrears) accumulate and must be made up in a later dividend year before any dividends are paid on common shares.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Preferred shares may be participating or nonparticipating. A participating feature allows preferred shareholders to receive additional dividends beyond the stated amount. If the preferred shares are fully participating, the distribution of dividends to common and preferred shareholders is a pro rata allocation based on the relative par value amounts of common and preferred stock outstanding. Participating preferred stock, previously quite common, is rare today.</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33</a:t>
            </a:fld>
            <a:endParaRPr lang="en-IN" dirty="0"/>
          </a:p>
        </p:txBody>
      </p:sp>
    </p:spTree>
    <p:extLst>
      <p:ext uri="{BB962C8B-B14F-4D97-AF65-F5344CB8AC3E}">
        <p14:creationId xmlns:p14="http://schemas.microsoft.com/office/powerpoint/2010/main" val="19032642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You probably also can imagine an issue of preferred shares that is almost indistinguishable from a bond issue. Let’s say, for instance, that preferred shares call for annual cash dividends of 10% of the par value, dividends are cumulative, and the shares must be redeemed for cash in 10 years. Although the declaration of dividends rests in the discretion of the board of directors, the contract with preferred shareholders can be worded in such a way that directors are compelled to declare dividends each year the company is profitable. For a profitable company, it would be difficult to draw the line between this issue of preferred shares and a 10%, 10-year bond issue. Even in a more typical situation, preferred shares are somewhat hybrid securities—a cross between equity and debt.</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Sometimes the similarity to debt is even more obvious. Suppose shares are mandatorily redeemable—the company is obligated to buy back the shares at a specified future date. The fact that the company is obligated to pay cash (or other assets) at a fixed or determinable date in the future makes this financial instrument tantamount to debt. A mandatorily redeemable financial instrument must be reported in the balance sheet as a liability, not as shareholders’ equity. </a:t>
            </a:r>
            <a:r>
              <a:rPr lang="en-US" sz="1200" b="1" i="0" u="none" strike="noStrike" kern="1200" baseline="0" dirty="0">
                <a:solidFill>
                  <a:schemeClr val="tx1"/>
                </a:solidFill>
                <a:latin typeface="+mn-lt"/>
                <a:ea typeface="+mn-ea"/>
                <a:cs typeface="+mn-cs"/>
              </a:rPr>
              <a:t>Extended Stay America</a:t>
            </a:r>
            <a:r>
              <a:rPr lang="en-US" sz="1200" b="0" i="0" u="none" strike="noStrike" kern="1200" baseline="0" dirty="0">
                <a:solidFill>
                  <a:schemeClr val="tx1"/>
                </a:solidFill>
                <a:latin typeface="+mn-lt"/>
                <a:ea typeface="+mn-ea"/>
                <a:cs typeface="+mn-cs"/>
              </a:rPr>
              <a:t>, for instance, reported its mandatorily redeemable preferred shares as a liability in its 2016 balance sheet. </a:t>
            </a:r>
            <a:endParaRPr lang="en-US" sz="1200" kern="1200" baseline="0" dirty="0">
              <a:solidFill>
                <a:schemeClr val="tx1"/>
              </a:solidFill>
              <a:latin typeface="+mn-lt"/>
              <a:ea typeface="+mn-ea"/>
              <a:cs typeface="+mn-cs"/>
            </a:endParaRPr>
          </a:p>
          <a:p>
            <a:endParaRPr lang="en-US" sz="1200" b="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34</a:t>
            </a:fld>
            <a:endParaRPr lang="en-IN" dirty="0"/>
          </a:p>
        </p:txBody>
      </p:sp>
    </p:spTree>
    <p:extLst>
      <p:ext uri="{BB962C8B-B14F-4D97-AF65-F5344CB8AC3E}">
        <p14:creationId xmlns:p14="http://schemas.microsoft.com/office/powerpoint/2010/main" val="19032642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i="0" dirty="0">
                <a:latin typeface="Calibri" pitchFamily="34" charset="0"/>
              </a:rPr>
              <a:t>Differences in the definitions</a:t>
            </a:r>
            <a:r>
              <a:rPr lang="en-IN" b="0" i="0" baseline="0" dirty="0">
                <a:latin typeface="Calibri" pitchFamily="34" charset="0"/>
              </a:rPr>
              <a:t> </a:t>
            </a:r>
            <a:r>
              <a:rPr lang="en-IN" b="0" i="0" dirty="0">
                <a:latin typeface="Calibri" pitchFamily="34" charset="0"/>
              </a:rPr>
              <a:t>and requirements can result in the same instrument being classified differently between</a:t>
            </a:r>
            <a:r>
              <a:rPr lang="en-IN" b="0" i="0" baseline="0" dirty="0">
                <a:latin typeface="Calibri" pitchFamily="34" charset="0"/>
              </a:rPr>
              <a:t> </a:t>
            </a:r>
            <a:r>
              <a:rPr lang="en-IN" b="0" i="0" dirty="0">
                <a:latin typeface="Calibri" pitchFamily="34" charset="0"/>
              </a:rPr>
              <a:t>debt and equity under IFRS and U.S. GAAP. Under U.S. GAAP, preferred stock normally</a:t>
            </a:r>
            <a:r>
              <a:rPr lang="en-IN" b="0" i="0" baseline="0" dirty="0">
                <a:latin typeface="Calibri" pitchFamily="34" charset="0"/>
              </a:rPr>
              <a:t> </a:t>
            </a:r>
            <a:r>
              <a:rPr lang="en-IN" b="0" i="0" dirty="0">
                <a:latin typeface="Calibri" pitchFamily="34" charset="0"/>
              </a:rPr>
              <a:t>is reported as equity, but is reported as debt with the dividends reported in the income</a:t>
            </a:r>
            <a:r>
              <a:rPr lang="en-IN" b="0" i="0" baseline="0" dirty="0">
                <a:latin typeface="Calibri" pitchFamily="34" charset="0"/>
              </a:rPr>
              <a:t> </a:t>
            </a:r>
            <a:r>
              <a:rPr lang="en-IN" b="0" i="0" dirty="0">
                <a:latin typeface="Calibri" pitchFamily="34" charset="0"/>
              </a:rPr>
              <a:t>statement as interest expense if it is “mandatorily redeemable” preferred stock. Under</a:t>
            </a:r>
            <a:r>
              <a:rPr lang="en-IN" b="0" i="0" baseline="0" dirty="0">
                <a:latin typeface="Calibri" pitchFamily="34" charset="0"/>
              </a:rPr>
              <a:t> </a:t>
            </a:r>
            <a:r>
              <a:rPr lang="en-IN" b="0" i="0" dirty="0">
                <a:latin typeface="Calibri" pitchFamily="34" charset="0"/>
              </a:rPr>
              <a:t>IFRS, most non-mandatorily redeemable preferred stock (preference shares) also is</a:t>
            </a:r>
            <a:r>
              <a:rPr lang="en-IN" b="0" i="0" baseline="0" dirty="0">
                <a:latin typeface="Calibri" pitchFamily="34" charset="0"/>
              </a:rPr>
              <a:t> </a:t>
            </a:r>
            <a:r>
              <a:rPr lang="en-IN" b="0" i="0" dirty="0">
                <a:latin typeface="Calibri" pitchFamily="34" charset="0"/>
              </a:rPr>
              <a:t>reported as debt as well as some preference shares that aren’t redeemable. Under IFRS</a:t>
            </a:r>
            <a:r>
              <a:rPr lang="en-IN" b="0" i="0" baseline="0" dirty="0">
                <a:latin typeface="Calibri" pitchFamily="34" charset="0"/>
              </a:rPr>
              <a:t> </a:t>
            </a:r>
            <a:r>
              <a:rPr lang="en-IN" b="0" i="0" dirty="0">
                <a:latin typeface="Calibri" pitchFamily="34" charset="0"/>
              </a:rPr>
              <a:t>(IAS No. 32), the critical feature that distinguishes a liability is if the issuer is or can be</a:t>
            </a:r>
            <a:r>
              <a:rPr lang="en-IN" b="0" i="0" baseline="0" dirty="0">
                <a:latin typeface="Calibri" pitchFamily="34" charset="0"/>
              </a:rPr>
              <a:t> </a:t>
            </a:r>
            <a:r>
              <a:rPr lang="en-IN" b="0" i="0" dirty="0">
                <a:latin typeface="Calibri" pitchFamily="34" charset="0"/>
              </a:rPr>
              <a:t>required to deliver cash (or another financial instrument) to the holder. Unilever</a:t>
            </a:r>
            <a:r>
              <a:rPr lang="en-IN" b="0" i="0" baseline="0" dirty="0">
                <a:latin typeface="Calibri" pitchFamily="34" charset="0"/>
              </a:rPr>
              <a:t> </a:t>
            </a:r>
            <a:r>
              <a:rPr lang="en-US" b="0" i="0" u="none" strike="noStrike" kern="1200" baseline="0" dirty="0">
                <a:solidFill>
                  <a:schemeClr val="tx1"/>
                </a:solidFill>
              </a:rPr>
              <a:t>describes </a:t>
            </a:r>
            <a:r>
              <a:rPr lang="en-IN" b="0" i="0" u="none" strike="noStrike" kern="1200" baseline="0" dirty="0">
                <a:solidFill>
                  <a:schemeClr val="tx1"/>
                </a:solidFill>
              </a:rPr>
              <a:t>such a difference in a disclosure note as shown above.</a:t>
            </a:r>
            <a:endParaRPr lang="en-IN" b="0" i="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35</a:t>
            </a:fld>
            <a:endParaRPr lang="en-IN" dirty="0"/>
          </a:p>
        </p:txBody>
      </p:sp>
    </p:spTree>
    <p:extLst>
      <p:ext uri="{BB962C8B-B14F-4D97-AF65-F5344CB8AC3E}">
        <p14:creationId xmlns:p14="http://schemas.microsoft.com/office/powerpoint/2010/main" val="21946996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i="0" dirty="0">
                <a:latin typeface="Calibri" pitchFamily="34" charset="0"/>
              </a:rPr>
              <a:t>Differences in the definitions</a:t>
            </a:r>
            <a:r>
              <a:rPr lang="en-IN" b="0" i="0" baseline="0" dirty="0">
                <a:latin typeface="Calibri" pitchFamily="34" charset="0"/>
              </a:rPr>
              <a:t> </a:t>
            </a:r>
            <a:r>
              <a:rPr lang="en-IN" b="0" i="0" dirty="0">
                <a:latin typeface="Calibri" pitchFamily="34" charset="0"/>
              </a:rPr>
              <a:t>and requirements can result in the same instrument being classified differently between</a:t>
            </a:r>
            <a:r>
              <a:rPr lang="en-IN" b="0" i="0" baseline="0" dirty="0">
                <a:latin typeface="Calibri" pitchFamily="34" charset="0"/>
              </a:rPr>
              <a:t> </a:t>
            </a:r>
            <a:r>
              <a:rPr lang="en-IN" b="0" i="0" dirty="0">
                <a:latin typeface="Calibri" pitchFamily="34" charset="0"/>
              </a:rPr>
              <a:t>debt and equity under IFRS and U.S. GAAP. Under U.S. GAAP, preferred stock normally</a:t>
            </a:r>
            <a:r>
              <a:rPr lang="en-IN" b="0" i="0" baseline="0" dirty="0">
                <a:latin typeface="Calibri" pitchFamily="34" charset="0"/>
              </a:rPr>
              <a:t> </a:t>
            </a:r>
            <a:r>
              <a:rPr lang="en-IN" b="0" i="0" dirty="0">
                <a:latin typeface="Calibri" pitchFamily="34" charset="0"/>
              </a:rPr>
              <a:t>is reported as equity, but is reported as debt with the dividends reported in the income</a:t>
            </a:r>
            <a:r>
              <a:rPr lang="en-IN" b="0" i="0" baseline="0" dirty="0">
                <a:latin typeface="Calibri" pitchFamily="34" charset="0"/>
              </a:rPr>
              <a:t> </a:t>
            </a:r>
            <a:r>
              <a:rPr lang="en-IN" b="0" i="0" dirty="0">
                <a:latin typeface="Calibri" pitchFamily="34" charset="0"/>
              </a:rPr>
              <a:t>statement as interest expense if it is “mandatorily redeemable” preferred stock. Under</a:t>
            </a:r>
            <a:r>
              <a:rPr lang="en-IN" b="0" i="0" baseline="0" dirty="0">
                <a:latin typeface="Calibri" pitchFamily="34" charset="0"/>
              </a:rPr>
              <a:t> </a:t>
            </a:r>
            <a:r>
              <a:rPr lang="en-IN" b="0" i="0" dirty="0">
                <a:latin typeface="Calibri" pitchFamily="34" charset="0"/>
              </a:rPr>
              <a:t>IFRS, most non-mandatorily redeemable preferred stock (preference shares) also is</a:t>
            </a:r>
            <a:r>
              <a:rPr lang="en-IN" b="0" i="0" baseline="0" dirty="0">
                <a:latin typeface="Calibri" pitchFamily="34" charset="0"/>
              </a:rPr>
              <a:t> </a:t>
            </a:r>
            <a:r>
              <a:rPr lang="en-IN" b="0" i="0" dirty="0">
                <a:latin typeface="Calibri" pitchFamily="34" charset="0"/>
              </a:rPr>
              <a:t>reported as debt as well as some preference shares that aren’t redeemable. Under IFRS</a:t>
            </a:r>
            <a:r>
              <a:rPr lang="en-IN" b="0" i="0" baseline="0" dirty="0">
                <a:latin typeface="Calibri" pitchFamily="34" charset="0"/>
              </a:rPr>
              <a:t> </a:t>
            </a:r>
            <a:r>
              <a:rPr lang="en-IN" b="0" i="0" dirty="0">
                <a:latin typeface="Calibri" pitchFamily="34" charset="0"/>
              </a:rPr>
              <a:t>(IAS No. 32), the critical feature that distinguishes a liability is if the issuer is or can be</a:t>
            </a:r>
            <a:r>
              <a:rPr lang="en-IN" b="0" i="0" baseline="0" dirty="0">
                <a:latin typeface="Calibri" pitchFamily="34" charset="0"/>
              </a:rPr>
              <a:t> </a:t>
            </a:r>
            <a:r>
              <a:rPr lang="en-IN" b="0" i="0" dirty="0">
                <a:latin typeface="Calibri" pitchFamily="34" charset="0"/>
              </a:rPr>
              <a:t>required to deliver cash (or another financial instrument) to the holder. Unilever</a:t>
            </a:r>
            <a:r>
              <a:rPr lang="en-IN" b="0" i="0" baseline="0" dirty="0">
                <a:latin typeface="Calibri" pitchFamily="34" charset="0"/>
              </a:rPr>
              <a:t> </a:t>
            </a:r>
            <a:r>
              <a:rPr lang="en-US" b="0" i="0" u="none" strike="noStrike" kern="1200" baseline="0" dirty="0">
                <a:solidFill>
                  <a:schemeClr val="tx1"/>
                </a:solidFill>
              </a:rPr>
              <a:t>describes </a:t>
            </a:r>
            <a:r>
              <a:rPr lang="en-IN" b="0" i="0" u="none" strike="noStrike" kern="1200" baseline="0" dirty="0">
                <a:solidFill>
                  <a:schemeClr val="tx1"/>
                </a:solidFill>
              </a:rPr>
              <a:t>such a difference in a disclosure note as shown above.</a:t>
            </a:r>
            <a:endParaRPr lang="en-IN" b="0" i="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36</a:t>
            </a:fld>
            <a:endParaRPr lang="en-IN" dirty="0"/>
          </a:p>
        </p:txBody>
      </p:sp>
    </p:spTree>
    <p:extLst>
      <p:ext uri="{BB962C8B-B14F-4D97-AF65-F5344CB8AC3E}">
        <p14:creationId xmlns:p14="http://schemas.microsoft.com/office/powerpoint/2010/main" val="21946996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dirty="0"/>
              <a:t>Another prevalent practice (besides </a:t>
            </a:r>
            <a:r>
              <a:rPr lang="en-IN" b="0" dirty="0" err="1"/>
              <a:t>labeling</a:t>
            </a:r>
            <a:r>
              <a:rPr lang="en-IN" b="0" dirty="0"/>
              <a:t> shares as common and preferred) that has little</a:t>
            </a:r>
            <a:r>
              <a:rPr lang="en-IN" b="0" baseline="0" dirty="0"/>
              <a:t> </a:t>
            </a:r>
            <a:r>
              <a:rPr lang="en-IN" b="0" dirty="0"/>
              <a:t>significance other than historical is assigning a par value to shares. Par value originally indicated</a:t>
            </a:r>
            <a:r>
              <a:rPr lang="en-IN" b="0" baseline="0" dirty="0"/>
              <a:t> </a:t>
            </a:r>
            <a:r>
              <a:rPr lang="en-IN" b="0" dirty="0"/>
              <a:t>the real value of shares. All shares were issued at that price. </a:t>
            </a:r>
          </a:p>
          <a:p>
            <a:endParaRPr lang="en-IN" b="0" dirty="0"/>
          </a:p>
          <a:p>
            <a:r>
              <a:rPr lang="en-IN" b="0" dirty="0"/>
              <a:t>During the late 19th and early 20th centuries, many cases of selling shares for less than par value—known as watered shares—received a great deal of attention and were the subject</a:t>
            </a:r>
            <a:r>
              <a:rPr lang="en-IN" b="0" baseline="0" dirty="0"/>
              <a:t> </a:t>
            </a:r>
            <a:r>
              <a:rPr lang="en-IN" b="0" dirty="0"/>
              <a:t>of a number of lawsuits. Investors and creditors contended that they relied on the par</a:t>
            </a:r>
            <a:r>
              <a:rPr lang="en-IN" b="0" baseline="0" dirty="0"/>
              <a:t> </a:t>
            </a:r>
            <a:r>
              <a:rPr lang="en-IN" b="0" dirty="0"/>
              <a:t>value as the permanent investment in the corporation and therefore net assets must always</a:t>
            </a:r>
            <a:r>
              <a:rPr lang="en-IN" b="0" baseline="0" dirty="0"/>
              <a:t> </a:t>
            </a:r>
            <a:r>
              <a:rPr lang="en-IN" b="0" dirty="0"/>
              <a:t>be at least that amount. Not only was par value assumed to be the amount invested by shareholders,</a:t>
            </a:r>
            <a:r>
              <a:rPr lang="en-IN" b="0" baseline="0" dirty="0"/>
              <a:t> </a:t>
            </a:r>
            <a:r>
              <a:rPr lang="en-IN" b="0" dirty="0"/>
              <a:t>but it also was defined by early corporation laws as the amount of net assets not</a:t>
            </a:r>
            <a:r>
              <a:rPr lang="en-IN" b="0" baseline="0" dirty="0"/>
              <a:t> </a:t>
            </a:r>
            <a:r>
              <a:rPr lang="en-IN" b="0" dirty="0"/>
              <a:t>available for distribution to shareholders (as dividends or otherwise). </a:t>
            </a:r>
          </a:p>
          <a:p>
            <a:endParaRPr lang="en-IN" b="0" dirty="0"/>
          </a:p>
          <a:p>
            <a:r>
              <a:rPr lang="en-IN" b="0" dirty="0"/>
              <a:t>Many companies began turning to par value shares with very low par values—often</a:t>
            </a:r>
            <a:r>
              <a:rPr lang="en-IN" b="0" baseline="0" dirty="0"/>
              <a:t> </a:t>
            </a:r>
            <a:r>
              <a:rPr lang="en-IN" b="0" dirty="0"/>
              <a:t>pennies—to escape the watered shares liability of issuing shares below an arbitrary par</a:t>
            </a:r>
            <a:r>
              <a:rPr lang="en-IN" b="0" baseline="0" dirty="0"/>
              <a:t> </a:t>
            </a:r>
            <a:r>
              <a:rPr lang="en-IN" b="0" dirty="0"/>
              <a:t>value and to limit the restrictions on distributions. This practice is common today.</a:t>
            </a:r>
          </a:p>
          <a:p>
            <a:endParaRPr lang="en-IN" b="0" dirty="0"/>
          </a:p>
          <a:p>
            <a:r>
              <a:rPr lang="en-IN" b="0" dirty="0"/>
              <a:t>Accountants and attorneys have been aware for decades that laws pertaining to par value</a:t>
            </a:r>
            <a:r>
              <a:rPr lang="en-IN" b="0" baseline="0" dirty="0"/>
              <a:t> </a:t>
            </a:r>
            <a:r>
              <a:rPr lang="en-IN" b="0" dirty="0"/>
              <a:t>and legal capital not only are bewildering but fail in their intent to safeguard creditors from</a:t>
            </a:r>
            <a:r>
              <a:rPr lang="en-IN" b="0" baseline="0" dirty="0"/>
              <a:t> </a:t>
            </a:r>
            <a:r>
              <a:rPr lang="en-IN" b="0" dirty="0"/>
              <a:t>payments to shareholders. Actually, to the extent that creditors are led to believe that they</a:t>
            </a:r>
            <a:r>
              <a:rPr lang="en-IN" b="0" baseline="0" dirty="0"/>
              <a:t> </a:t>
            </a:r>
            <a:r>
              <a:rPr lang="en-IN" b="0" dirty="0"/>
              <a:t>are afforded protection, they are misled. Like the designations of common and preferred</a:t>
            </a:r>
            <a:r>
              <a:rPr lang="en-IN" b="0" baseline="0" dirty="0"/>
              <a:t> </a:t>
            </a:r>
            <a:r>
              <a:rPr lang="en-IN" b="0" dirty="0"/>
              <a:t>shares, the concepts of par value and legal capital have been eliminated entirely from the</a:t>
            </a:r>
            <a:r>
              <a:rPr lang="en-IN" b="0" baseline="0" dirty="0"/>
              <a:t> </a:t>
            </a:r>
            <a:r>
              <a:rPr lang="en-IN" b="0" dirty="0"/>
              <a:t>Model Business Corporation Act.</a:t>
            </a:r>
            <a:r>
              <a:rPr lang="en-IN" b="0" baseline="0" dirty="0"/>
              <a:t> </a:t>
            </a:r>
          </a:p>
          <a:p>
            <a:endParaRPr lang="en-IN" b="0" baseline="0" dirty="0"/>
          </a:p>
          <a:p>
            <a:r>
              <a:rPr lang="en-IN" b="0" i="0" u="none" strike="noStrike" kern="1200" baseline="0" dirty="0">
                <a:solidFill>
                  <a:schemeClr val="tx1"/>
                </a:solidFill>
              </a:rPr>
              <a:t>Many states already have adopted these provisions of the Model Act. But most established corporations issued shares prior to changes in the state statutes. Consequently, most companies have par value shares outstanding and continue to issue previously authorized </a:t>
            </a:r>
            <a:r>
              <a:rPr lang="en-US" b="0" i="0" u="none" strike="noStrike" kern="1200" baseline="0" dirty="0">
                <a:solidFill>
                  <a:schemeClr val="tx1"/>
                </a:solidFill>
              </a:rPr>
              <a:t>par value shares.</a:t>
            </a:r>
            <a:r>
              <a:rPr lang="en-US" kern="1200" baseline="0" dirty="0">
                <a:solidFill>
                  <a:schemeClr val="tx1"/>
                </a:solidFill>
              </a:rPr>
              <a:t> The evolution will be gradual to the simpler, more meaningful provisions of the Model Act.</a:t>
            </a:r>
          </a:p>
          <a:p>
            <a:endParaRPr lang="en-US" kern="1200" baseline="0" dirty="0">
              <a:solidFill>
                <a:schemeClr val="tx1"/>
              </a:solidFill>
            </a:endParaRPr>
          </a:p>
          <a:p>
            <a:r>
              <a:rPr lang="en-US" kern="1200" baseline="0" dirty="0">
                <a:solidFill>
                  <a:schemeClr val="tx1"/>
                </a:solidFill>
              </a:rPr>
              <a:t>In the meantime, accountants must be familiar with the outdated concepts of par value and legal capital in order to properly record and report transactions related to par value shares. For that reason, most of the discussion in this chapter centers on par value shares. Largely, this means only that proceeds from shareholders’ investment is allocated between stated capital and additional paid-in capital. Be aware, though, that in the absence of archaic laws that prompted the creation of par value shares, there is no theoretical reason to do so.</a:t>
            </a:r>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37</a:t>
            </a:fld>
            <a:endParaRPr lang="en-IN" dirty="0"/>
          </a:p>
        </p:txBody>
      </p:sp>
    </p:spTree>
    <p:extLst>
      <p:ext uri="{BB962C8B-B14F-4D97-AF65-F5344CB8AC3E}">
        <p14:creationId xmlns:p14="http://schemas.microsoft.com/office/powerpoint/2010/main" val="21946996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most liquid asset, cash, is listed first. Cash includes cash on hand and in banks that is available for use in the operations of the business and such items as bank drafts, cashier’s checks, and money orders. </a:t>
            </a:r>
            <a:r>
              <a:rPr lang="en-US" sz="1200" b="1" i="0" u="none" strike="noStrike" kern="1200" baseline="0" dirty="0">
                <a:solidFill>
                  <a:schemeClr val="tx1"/>
                </a:solidFill>
                <a:latin typeface="+mn-lt"/>
                <a:ea typeface="+mn-ea"/>
                <a:cs typeface="+mn-cs"/>
              </a:rPr>
              <a:t>Cash equivalents </a:t>
            </a:r>
            <a:r>
              <a:rPr lang="en-US" sz="1200" b="0" i="0" u="none" strike="noStrike" kern="1200" baseline="0" dirty="0">
                <a:solidFill>
                  <a:schemeClr val="tx1"/>
                </a:solidFill>
                <a:latin typeface="+mn-lt"/>
                <a:ea typeface="+mn-ea"/>
                <a:cs typeface="+mn-cs"/>
              </a:rPr>
              <a:t>frequently include certain negotiable items such as commercial paper, money market funds, and U.S. treasury bills. These are highly liquid investments that can be quickly converted into cash. Most companies draw a distinction between investments classified as cash equivalents and the next category of current assets, short-term investments, according to the scheduled maturity of the investment. It is common practice to classify investments that have a maturity date of three months or less from the date of purchase as cash equivalents.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Cash that is restricted for a special purpose and not available for current operations should not be included in the primary balance of cash and cash equivalents. These restrictions could include future plans to repay debt, purchase equipment, or make investments. Restricted cash is classified as a current asset if it is expected to be used within one year. Otherwise, restricted cash is classified as a long-term asset.</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38</a:t>
            </a:fld>
            <a:endParaRPr lang="en-IN" dirty="0"/>
          </a:p>
        </p:txBody>
      </p:sp>
    </p:spTree>
    <p:extLst>
      <p:ext uri="{BB962C8B-B14F-4D97-AF65-F5344CB8AC3E}">
        <p14:creationId xmlns:p14="http://schemas.microsoft.com/office/powerpoint/2010/main" val="24886201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39</a:t>
            </a:fld>
            <a:endParaRPr lang="en-IN" dirty="0"/>
          </a:p>
        </p:txBody>
      </p:sp>
    </p:spTree>
    <p:extLst>
      <p:ext uri="{BB962C8B-B14F-4D97-AF65-F5344CB8AC3E}">
        <p14:creationId xmlns:p14="http://schemas.microsoft.com/office/powerpoint/2010/main" val="24886201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18–1 Detailed Shareholders’ Equity Presentation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illustration depicts a rather comprehensive situation. It’s unlikely that any one company would have shareholders’ equity from all of these sources at any one time. Remember that, at this point, our objective is only to get a general perspective of the items constituting shareholders’ equity. Although company records would include separate accounts for each of these components of shareholders’ equity in the balance sheet, in practice Exposition </a:t>
            </a:r>
            <a:r>
              <a:rPr lang="en-US" sz="1200" kern="1200" baseline="0" dirty="0">
                <a:solidFill>
                  <a:schemeClr val="tx1"/>
                </a:solidFill>
                <a:latin typeface="+mn-lt"/>
                <a:ea typeface="+mn-ea"/>
                <a:cs typeface="+mn-cs"/>
              </a:rPr>
              <a:t>would report a more condensed version similar to that in Illustration 18–1A on the next slide.</a:t>
            </a: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a:t>
            </a:fld>
            <a:endParaRPr lang="en-IN" dirty="0"/>
          </a:p>
        </p:txBody>
      </p:sp>
    </p:spTree>
    <p:extLst>
      <p:ext uri="{BB962C8B-B14F-4D97-AF65-F5344CB8AC3E}">
        <p14:creationId xmlns:p14="http://schemas.microsoft.com/office/powerpoint/2010/main" val="11270183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kern="1200" baseline="0" dirty="0">
                <a:solidFill>
                  <a:schemeClr val="tx1"/>
                </a:solidFill>
                <a:latin typeface="+mn-lt"/>
                <a:ea typeface="+mn-ea"/>
                <a:cs typeface="+mn-cs"/>
              </a:rPr>
              <a:t>Illustration 18–5 Shares Sold for Cash</a:t>
            </a:r>
          </a:p>
          <a:p>
            <a:endParaRPr lang="en-US" sz="800" kern="1200" baseline="0" dirty="0">
              <a:solidFill>
                <a:schemeClr val="tx1"/>
              </a:solidFill>
              <a:latin typeface="+mn-lt"/>
              <a:ea typeface="+mn-ea"/>
              <a:cs typeface="+mn-cs"/>
            </a:endParaRPr>
          </a:p>
          <a:p>
            <a:r>
              <a:rPr lang="en-US" sz="800" kern="1200" baseline="0" dirty="0">
                <a:solidFill>
                  <a:schemeClr val="tx1"/>
                </a:solidFill>
                <a:latin typeface="+mn-lt"/>
                <a:ea typeface="+mn-ea"/>
                <a:cs typeface="+mn-cs"/>
              </a:rPr>
              <a:t>When shares are sold for cash, the capital stock account (usually common or preferred) is credited for the amount representing stated capital. When shares have a designated par value, that amount denotes stated capital and is credited to the stock account. Proceeds in excess of this amount are credited to paid-in capital—excess of par (also called additional paid-in capital).</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40</a:t>
            </a:fld>
            <a:endParaRPr lang="en-IN" dirty="0"/>
          </a:p>
        </p:txBody>
      </p:sp>
    </p:spTree>
    <p:extLst>
      <p:ext uri="{BB962C8B-B14F-4D97-AF65-F5344CB8AC3E}">
        <p14:creationId xmlns:p14="http://schemas.microsoft.com/office/powerpoint/2010/main" val="329842297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8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41</a:t>
            </a:fld>
            <a:endParaRPr lang="en-IN" dirty="0"/>
          </a:p>
        </p:txBody>
      </p:sp>
    </p:spTree>
    <p:extLst>
      <p:ext uri="{BB962C8B-B14F-4D97-AF65-F5344CB8AC3E}">
        <p14:creationId xmlns:p14="http://schemas.microsoft.com/office/powerpoint/2010/main" val="329842297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Occasionally, a company might issue its shares for consideration other than cash. It is not uncommon for a new company, yet to establish a reliable cash flow, to pay for promotional and legal services with shares rather than with cash. Similarly, shares might be given in payment for land, or for equipment, or for some other noncash asset. </a:t>
            </a:r>
          </a:p>
          <a:p>
            <a:endParaRPr lang="en-US" b="0" dirty="0"/>
          </a:p>
          <a:p>
            <a:r>
              <a:rPr lang="en-US" b="0" dirty="0"/>
              <a:t>Even without a receipt of cash to establish the fair value of the shares at the time of the exchange, the transaction still should be recorded at fair value. Best evidence of fair value</a:t>
            </a:r>
            <a:r>
              <a:rPr lang="en-US" b="0" baseline="0" dirty="0"/>
              <a:t> </a:t>
            </a:r>
            <a:r>
              <a:rPr lang="en-US" b="0" dirty="0"/>
              <a:t>might be:</a:t>
            </a:r>
          </a:p>
          <a:p>
            <a:pPr marL="171450" indent="-171450">
              <a:buFont typeface="Arial"/>
              <a:buChar char="•"/>
            </a:pPr>
            <a:r>
              <a:rPr lang="en-IN" b="0" i="0" u="none" strike="noStrike" kern="1200" baseline="0" dirty="0">
                <a:solidFill>
                  <a:schemeClr val="tx1"/>
                </a:solidFill>
              </a:rPr>
              <a:t>A quoted market price for the shares</a:t>
            </a:r>
          </a:p>
          <a:p>
            <a:pPr marL="171450" indent="-171450">
              <a:buFont typeface="Arial"/>
              <a:buChar char="•"/>
            </a:pPr>
            <a:r>
              <a:rPr lang="en-IN" b="0" i="0" u="none" strike="noStrike" kern="1200" baseline="0" dirty="0">
                <a:solidFill>
                  <a:schemeClr val="tx1"/>
                </a:solidFill>
              </a:rPr>
              <a:t>A selling price established in a recent issue of shares for cash</a:t>
            </a:r>
          </a:p>
          <a:p>
            <a:pPr marL="171450" indent="-171450">
              <a:buFont typeface="Arial"/>
              <a:buChar char="•"/>
            </a:pPr>
            <a:r>
              <a:rPr lang="en-IN" b="0" i="0" u="none" strike="noStrike" kern="1200" baseline="0" dirty="0">
                <a:solidFill>
                  <a:schemeClr val="tx1"/>
                </a:solidFill>
              </a:rPr>
              <a:t>The amount of cash that would have been paid in a cash purchase of the asset or service</a:t>
            </a:r>
          </a:p>
          <a:p>
            <a:pPr marL="171450" indent="-171450">
              <a:buFont typeface="Arial"/>
              <a:buChar char="•"/>
            </a:pPr>
            <a:r>
              <a:rPr lang="en-IN" b="0" i="0" u="none" strike="noStrike" kern="1200" baseline="0" dirty="0">
                <a:solidFill>
                  <a:schemeClr val="tx1"/>
                </a:solidFill>
              </a:rPr>
              <a:t>An independent appraisal of the value of the asset received</a:t>
            </a:r>
          </a:p>
          <a:p>
            <a:pPr marL="171450" indent="-171450">
              <a:buFont typeface="Arial"/>
              <a:buChar char="•"/>
            </a:pPr>
            <a:r>
              <a:rPr lang="en-US" b="0" i="0" u="none" strike="noStrike" kern="1200" baseline="0" dirty="0">
                <a:solidFill>
                  <a:schemeClr val="tx1"/>
                </a:solidFill>
              </a:rPr>
              <a:t>Other available evidence</a:t>
            </a:r>
          </a:p>
          <a:p>
            <a:endParaRPr lang="en-US" b="0" i="0" u="none" strike="noStrike" kern="1200" baseline="0" dirty="0">
              <a:solidFill>
                <a:schemeClr val="tx1"/>
              </a:solidFill>
            </a:endParaRPr>
          </a:p>
          <a:p>
            <a:r>
              <a:rPr lang="en-US" kern="1200" baseline="0" dirty="0">
                <a:solidFill>
                  <a:schemeClr val="tx1"/>
                </a:solidFill>
              </a:rPr>
              <a:t>Whichever evidence of fair value seems more clearly evident should be used.</a:t>
            </a:r>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42</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43</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18–6 Shares Sold for Noncash Consideration</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Here we see a situation where the quoted market price is the best evidence of fair value.</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44</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pitchFamily="34" charset="0"/>
              </a:rPr>
              <a:t>Although uncommon, a company might sell more than one security—perhaps common shares and preferred shares—for a single price. As you might expect, the cash received usually is the sum of the separate market values of the two securities. Of course, each is then recorded at its market value. However, if only one security’s value is known, the second security’s market value is inferred from the total selling price.</a:t>
            </a: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45</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Illustration 18–7 More than</a:t>
            </a:r>
            <a:r>
              <a:rPr lang="en-US" baseline="0" dirty="0">
                <a:latin typeface="Calibri" pitchFamily="34" charset="0"/>
              </a:rPr>
              <a:t> One Security Sold for a Single Price</a:t>
            </a: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When only one security’s value is known ($40 million), the second security’s market value ($60 million) is assumed from the total selling price ($100 million).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Because the shares sell for a total of $100 million, and the market value of the common shares is known to be $40 million (4 million × $10), the preferred shares are inferred to have a market value of $60 million.</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46</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47</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When a company sells shares, it obtains the legal, promotional, and accounting services necessary to effect the sale. The cost of these services reduces the net proceeds from selling the shares. Since paid-in capital—excess of par is credited for the excess of the proceeds over the par value of the shares sold, the effect of share issue costs is to reduce the amount credited to that account. For example, in June 2016, </a:t>
            </a:r>
            <a:r>
              <a:rPr lang="en-US" sz="1200" b="1" i="0" u="none" strike="noStrike" kern="1200" baseline="0" dirty="0">
                <a:solidFill>
                  <a:schemeClr val="tx1"/>
                </a:solidFill>
                <a:latin typeface="+mn-lt"/>
                <a:ea typeface="+mn-ea"/>
                <a:cs typeface="+mn-cs"/>
              </a:rPr>
              <a:t>Spark Therapeutics, Inc. </a:t>
            </a:r>
            <a:r>
              <a:rPr lang="en-US" sz="1200" b="0" i="0" u="none" strike="noStrike" kern="1200" baseline="0" dirty="0">
                <a:solidFill>
                  <a:schemeClr val="tx1"/>
                </a:solidFill>
                <a:latin typeface="+mn-lt"/>
                <a:ea typeface="+mn-ea"/>
                <a:cs typeface="+mn-cs"/>
              </a:rPr>
              <a:t>sold 3,025,000 shares of its $0.001 par common stock at $45.00 per share, “for aggregate gross proceeds of $136.1 million. The </a:t>
            </a:r>
            <a:r>
              <a:rPr lang="en-US" dirty="0"/>
              <a:t>C</a:t>
            </a:r>
            <a:r>
              <a:rPr lang="en-US" sz="1200" b="0" i="0" u="none" strike="noStrike" kern="1200" baseline="0" dirty="0">
                <a:solidFill>
                  <a:schemeClr val="tx1"/>
                </a:solidFill>
                <a:latin typeface="+mn-lt"/>
                <a:ea typeface="+mn-ea"/>
                <a:cs typeface="+mn-cs"/>
              </a:rPr>
              <a:t>ompany received net proceeds from the public offering of $127.6 million, after deducting underwriting discounts and commissions and other offering expenses.” Spark Therapeutics’ entry to record the sale is shown here.</a:t>
            </a:r>
            <a:endParaRPr lang="en-US" sz="260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48</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49</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a:t>
            </a:fld>
            <a:endParaRPr lang="en-IN" dirty="0"/>
          </a:p>
        </p:txBody>
      </p:sp>
    </p:spTree>
    <p:extLst>
      <p:ext uri="{BB962C8B-B14F-4D97-AF65-F5344CB8AC3E}">
        <p14:creationId xmlns:p14="http://schemas.microsoft.com/office/powerpoint/2010/main" val="11270183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50</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dirty="0">
                <a:latin typeface="Calibri" pitchFamily="34" charset="0"/>
              </a:rPr>
              <a:t>Most medium- and</a:t>
            </a:r>
            <a:r>
              <a:rPr lang="en-IN" baseline="0" dirty="0">
                <a:latin typeface="Calibri" pitchFamily="34" charset="0"/>
              </a:rPr>
              <a:t> </a:t>
            </a:r>
            <a:r>
              <a:rPr lang="en-IN" dirty="0">
                <a:latin typeface="Calibri" pitchFamily="34" charset="0"/>
              </a:rPr>
              <a:t>large-size companies buy back their own shares. Many have formal share repurchase plans</a:t>
            </a:r>
            <a:r>
              <a:rPr lang="en-IN" baseline="0" dirty="0">
                <a:latin typeface="Calibri" pitchFamily="34" charset="0"/>
              </a:rPr>
              <a:t> </a:t>
            </a:r>
            <a:r>
              <a:rPr lang="en-IN" dirty="0">
                <a:latin typeface="Calibri" pitchFamily="34" charset="0"/>
              </a:rPr>
              <a:t>to buy back stock over a series of years.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When a company’s management feels the market price of its stock is undervalued, it may attempt to support the price by decreasing the supply of stock in the marketplace. A Johnson &amp; Johnson announcement that it planned to buy back up to $5 billion of its outstanding shares triggered a buying spree that pushed the stock price up by more than 3 percent.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When announcing plans to expand its stock buyback program to $90 billion, Apple chief executive Tim Cook said it “views its shares as undervalued.” Although clearly a company may attempt to increase net assets by buying its shares at a low price and selling them back later at a higher price, that investment is not viewed as an asset. Similarly, increases and decreases in net assets from that activity are not reported as gains and losses in the company’s income statement. Instead, buying and selling its shares are transactions between the corporation and its owners, analogous to retiring shares and then selling previously unissued shares. You should note the contrast between a company’s purchasing of its own shares and its purchasing of shares in another corporation as an investment.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Though not considered an investment, the repurchase of shares often is a judicious use of a company’s cash. By increasing per share earnings and supporting share price, shareholders benefit. To the extent this strategy is effective, a share buyback can be viewed as a way to “distribute” company profits without paying dividends. Capital gains from any stock price increase are taxed at lower capital gains tax rates than ordinary income tax rates on dividends.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Perhaps the primary motivation for most stock repurchases is to offset the increase in shares that routinely are issued to employees under stock award and stock option compensation programs. Microsoft reported its stock buyback program designed to offset the effect of its stock option and stock purchase plans as shown in the illustration here.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r>
              <a:rPr lang="en-US" kern="1200" baseline="0" dirty="0">
                <a:solidFill>
                  <a:schemeClr val="tx1"/>
                </a:solidFill>
              </a:rPr>
              <a:t>Illustration 18–8 Disclosure of Share Repurchase Program—Microsoft</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51</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US" kern="1200" baseline="0" dirty="0">
              <a:solidFill>
                <a:schemeClr val="tx1"/>
              </a:solidFill>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52</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kern="1200" baseline="0" dirty="0">
                <a:solidFill>
                  <a:schemeClr val="tx1"/>
                </a:solidFill>
              </a:rPr>
              <a:t>Similarly, shares might be reacquired to distribute in a stock dividend, a proposed merger, or as a defense against a hostile takeover. The usual pattern of stock buybacks was interrupted by the recent economic decline. With corporate profits down and cash in short supply, companies drastically reduced their share repurchases. For some companies, the decision was a choice between cutting buybacks or cutting dividends, and dividend reductions are more obvious and less palatable than curtailing a buyback program.</a:t>
            </a:r>
          </a:p>
          <a:p>
            <a:endParaRPr lang="en-US" kern="1200" baseline="0" dirty="0">
              <a:solidFill>
                <a:schemeClr val="tx1"/>
              </a:solidFill>
            </a:endParaRPr>
          </a:p>
          <a:p>
            <a:r>
              <a:rPr lang="en-US" kern="1200" baseline="0" dirty="0">
                <a:solidFill>
                  <a:schemeClr val="tx1"/>
                </a:solidFill>
              </a:rPr>
              <a:t>Whatever the reason shares are repurchased, a company has a choice of how to account for the buyback:</a:t>
            </a:r>
          </a:p>
          <a:p>
            <a:endParaRPr lang="en-US" kern="1200" baseline="0" dirty="0">
              <a:solidFill>
                <a:schemeClr val="tx1"/>
              </a:solidFill>
            </a:endParaRPr>
          </a:p>
          <a:p>
            <a:pPr marL="228600" indent="-228600">
              <a:buFont typeface="+mj-lt"/>
              <a:buAutoNum type="arabicPeriod"/>
            </a:pPr>
            <a:r>
              <a:rPr lang="en-US" kern="1200" baseline="0" dirty="0">
                <a:solidFill>
                  <a:schemeClr val="tx1"/>
                </a:solidFill>
              </a:rPr>
              <a:t>The shares can be formally retired</a:t>
            </a:r>
          </a:p>
          <a:p>
            <a:pPr marL="228600" indent="-228600">
              <a:buFont typeface="+mj-lt"/>
              <a:buAutoNum type="arabicPeriod"/>
            </a:pPr>
            <a:r>
              <a:rPr lang="en-US" kern="1200" baseline="0" dirty="0">
                <a:solidFill>
                  <a:schemeClr val="tx1"/>
                </a:solidFill>
              </a:rPr>
              <a:t>The shares can be called treasury stock</a:t>
            </a:r>
          </a:p>
          <a:p>
            <a:endParaRPr lang="en-US" kern="1200" baseline="0" dirty="0">
              <a:solidFill>
                <a:schemeClr val="tx1"/>
              </a:solidFill>
            </a:endParaRPr>
          </a:p>
          <a:p>
            <a:r>
              <a:rPr lang="en-US" kern="1200" baseline="0" dirty="0">
                <a:solidFill>
                  <a:schemeClr val="tx1"/>
                </a:solidFill>
              </a:rPr>
              <a:t>Unfortunately, the choice is not dictated by the nature of the buyback, but by practical motivations of the company.</a:t>
            </a:r>
            <a:endParaRPr lang="en-IN"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53</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18–9 Comparison of Share Retirement and Treasury Stock Accounting—Share Buybacks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b="0" i="0" u="none" strike="noStrike" kern="1200" baseline="0" dirty="0">
                <a:solidFill>
                  <a:schemeClr val="tx1"/>
                </a:solidFill>
              </a:rPr>
              <a:t>When a corporation retires its own shares, those shares assume the same status as authorized but unissued shares, just the same as if they never had been issued. We saw earlier in the chapter that when shares are sold, both cash (usually) and shareholders’ equity are increased; the company becomes larger. Conversely, when cash is paid to </a:t>
            </a:r>
            <a:r>
              <a:rPr lang="en-US" b="1" i="0" u="none" strike="noStrike" kern="1200" baseline="0" dirty="0">
                <a:solidFill>
                  <a:schemeClr val="tx1"/>
                </a:solidFill>
              </a:rPr>
              <a:t>retire stock</a:t>
            </a:r>
            <a:r>
              <a:rPr lang="en-US" b="0" i="0" u="none" strike="noStrike" kern="1200" baseline="0" dirty="0">
                <a:solidFill>
                  <a:schemeClr val="tx1"/>
                </a:solidFill>
              </a:rPr>
              <a:t>, the effect is to decrease both cash and shareholders’ equity; the size of the company literally is reduced. </a:t>
            </a: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As demonstrated here, when shares are repurchased as treasury stock, we reduce shareholders’ equity with a debit to a negative (or contra) shareholders’ equity account labeled treasury stock. That entry is reversed later through a credit to treasury stock when the treasury stock is resold. Like the concepts of par value and legal capital, the concept of treasury shares no longer is recognized in most state statutes. Some companies, in fact, are eliminating treasury shares from their financial statements as corporate statutes are modernized. Microsoft retires the shares it buys back rather than labeling them treasury stock. Still, you will see treasury shares reported in the balance sheets of many companies.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When shares are formally retired, we should reduce precisely the same accounts that previously were increased when the shares were sold, namely, common (or preferred) stock and paid-in capital—excess of par.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The paid-in capital—excess of par account for American Semiconductor shows a balance of $900 million while the common stock account shows a balance of $100 million. Thus the 100 million outstanding shares were originally sold for an average of $9 per share above par, or $10 per share. Consequently, when 1 million shares are retired (regardless of the retirement price), American Semiconductor should reduce its common stock account by $1 per share and its paid-in capital—excess of par by $9 per share. Another way to view the reduction is that because 1% of the shares are retired, both share account balances (common stock and paid-in capital—excess of par) are reduced by 1%.</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54</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55</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56</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In Case 2, more cash ($13 million) is distributed to shareholders to retire shares than originally was paid in. The amount paid in comprises the original investment of $10 million for the shares being retired plus $2 million of paid-in capital created by previous repurchase transactions—$12 million total. Thirteen million is returned to shareholders. The additional $1 million paid is viewed as a dividend on the shareholders’ investment, and thus a reduction of retained earnings.</a:t>
            </a:r>
            <a:endParaRPr lang="en-IN" sz="260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57</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dirty="0">
                <a:latin typeface="Calibri" pitchFamily="34" charset="0"/>
              </a:rPr>
              <a:t>We view the purchase of treasury stock as a temporary reduction of shareholders’ equity,</a:t>
            </a:r>
            <a:r>
              <a:rPr lang="en-IN" baseline="0" dirty="0">
                <a:latin typeface="Calibri" pitchFamily="34" charset="0"/>
              </a:rPr>
              <a:t> </a:t>
            </a:r>
            <a:r>
              <a:rPr lang="en-IN" dirty="0">
                <a:latin typeface="Calibri" pitchFamily="34" charset="0"/>
              </a:rPr>
              <a:t>to be reversed later when the treasury stock is resold. The cost of acquiring the shares is</a:t>
            </a:r>
            <a:r>
              <a:rPr lang="en-IN" baseline="0" dirty="0">
                <a:latin typeface="Calibri" pitchFamily="34" charset="0"/>
              </a:rPr>
              <a:t> </a:t>
            </a:r>
            <a:r>
              <a:rPr lang="en-IN" dirty="0">
                <a:latin typeface="Calibri" pitchFamily="34" charset="0"/>
              </a:rPr>
              <a:t>“temporarily” debited to the treasury stock account.</a:t>
            </a:r>
            <a:r>
              <a:rPr lang="en-IN" baseline="0" dirty="0">
                <a:latin typeface="Calibri" pitchFamily="34" charset="0"/>
              </a:rPr>
              <a:t> </a:t>
            </a:r>
            <a:r>
              <a:rPr lang="en-IN" dirty="0">
                <a:latin typeface="Calibri" pitchFamily="34" charset="0"/>
              </a:rPr>
              <a:t>At this point, the shares are considered to be issued, but not outstanding.</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dirty="0">
                <a:latin typeface="Calibri" pitchFamily="34" charset="0"/>
              </a:rPr>
              <a:t>Recording the effects on specific shareholders’ equity accounts is delayed until later</a:t>
            </a:r>
            <a:r>
              <a:rPr lang="en-IN" baseline="0" dirty="0">
                <a:latin typeface="Calibri" pitchFamily="34" charset="0"/>
              </a:rPr>
              <a:t> </a:t>
            </a:r>
            <a:r>
              <a:rPr lang="en-IN" dirty="0">
                <a:latin typeface="Calibri" pitchFamily="34" charset="0"/>
              </a:rPr>
              <a:t>when the shares are reissued. In the meantime, the shares assume the fictional status we</a:t>
            </a:r>
            <a:r>
              <a:rPr lang="en-IN" baseline="0" dirty="0">
                <a:latin typeface="Calibri" pitchFamily="34" charset="0"/>
              </a:rPr>
              <a:t> </a:t>
            </a:r>
            <a:r>
              <a:rPr lang="en-IN" dirty="0">
                <a:latin typeface="Calibri" pitchFamily="34" charset="0"/>
              </a:rPr>
              <a:t>discussed earlier of being neither unissued nor outstanding. Effectively, we consider the</a:t>
            </a:r>
            <a:r>
              <a:rPr lang="en-IN" baseline="0" dirty="0">
                <a:latin typeface="Calibri" pitchFamily="34" charset="0"/>
              </a:rPr>
              <a:t> </a:t>
            </a:r>
            <a:r>
              <a:rPr lang="en-IN" dirty="0">
                <a:latin typeface="Calibri" pitchFamily="34" charset="0"/>
              </a:rPr>
              <a:t>purchase of treasury stock and its subsequent resale to be a “single transaction.”</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58</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dirty="0">
                <a:latin typeface="Calibri" pitchFamily="34" charset="0"/>
              </a:rPr>
              <a:t>Formally retiring shares restores the balances in both</a:t>
            </a:r>
            <a:r>
              <a:rPr lang="en-IN" baseline="0" dirty="0">
                <a:latin typeface="Calibri" pitchFamily="34" charset="0"/>
              </a:rPr>
              <a:t> </a:t>
            </a:r>
            <a:r>
              <a:rPr lang="en-IN" dirty="0">
                <a:latin typeface="Calibri" pitchFamily="34" charset="0"/>
              </a:rPr>
              <a:t>the Common stock account and Paid-in capital—excess of par to what those balances would</a:t>
            </a:r>
            <a:r>
              <a:rPr lang="en-IN" baseline="0" dirty="0">
                <a:latin typeface="Calibri" pitchFamily="34" charset="0"/>
              </a:rPr>
              <a:t> </a:t>
            </a:r>
            <a:r>
              <a:rPr lang="en-IN" dirty="0">
                <a:latin typeface="Calibri" pitchFamily="34" charset="0"/>
              </a:rPr>
              <a:t>have been if the shares never had been issued at all. Any net increase</a:t>
            </a:r>
            <a:r>
              <a:rPr lang="en-IN" baseline="0" dirty="0">
                <a:latin typeface="Calibri" pitchFamily="34" charset="0"/>
              </a:rPr>
              <a:t> </a:t>
            </a:r>
            <a:r>
              <a:rPr lang="en-IN" dirty="0">
                <a:latin typeface="Calibri" pitchFamily="34" charset="0"/>
              </a:rPr>
              <a:t>in assets resulting from the sale and subsequent repurchase is reflected as Paid-in capital—share repurchase. On the other hand, any net decrease in assets resulting from the sale and</a:t>
            </a:r>
            <a:r>
              <a:rPr lang="en-IN" baseline="0" dirty="0">
                <a:latin typeface="Calibri" pitchFamily="34" charset="0"/>
              </a:rPr>
              <a:t> </a:t>
            </a:r>
            <a:r>
              <a:rPr lang="en-IN" dirty="0">
                <a:latin typeface="Calibri" pitchFamily="34" charset="0"/>
              </a:rPr>
              <a:t>subsequent repurchase is reflected as a reduction in retained earnings.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59</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The four classifications within shareholders’ equity are paid-in capital, retained earnings, accumulated other comprehensive income, and treasury stock.</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a:t>
            </a:fld>
            <a:endParaRPr lang="en-IN" dirty="0"/>
          </a:p>
        </p:txBody>
      </p:sp>
    </p:spTree>
    <p:extLst>
      <p:ext uri="{BB962C8B-B14F-4D97-AF65-F5344CB8AC3E}">
        <p14:creationId xmlns:p14="http://schemas.microsoft.com/office/powerpoint/2010/main" val="249531777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dirty="0">
                <a:latin typeface="Calibri" pitchFamily="34" charset="0"/>
              </a:rPr>
              <a:t>Illustration 18–10 Reporting</a:t>
            </a:r>
            <a:r>
              <a:rPr lang="en-IN" baseline="0" dirty="0">
                <a:latin typeface="Calibri" pitchFamily="34" charset="0"/>
              </a:rPr>
              <a:t> Share Buyback in the Balance Sheet</a:t>
            </a:r>
            <a:endParaRPr lang="en-IN"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dirty="0">
                <a:latin typeface="Calibri" pitchFamily="34" charset="0"/>
              </a:rPr>
              <a:t>When a share repurchase is viewed as treasury stock, the cost of the treasury</a:t>
            </a:r>
            <a:r>
              <a:rPr lang="en-IN" baseline="0" dirty="0">
                <a:latin typeface="Calibri" pitchFamily="34" charset="0"/>
              </a:rPr>
              <a:t> </a:t>
            </a:r>
            <a:r>
              <a:rPr lang="en-IN" dirty="0">
                <a:latin typeface="Calibri" pitchFamily="34" charset="0"/>
              </a:rPr>
              <a:t>stock is simply reported as a reduction in total shareholders’ equity. Reporting under the</a:t>
            </a:r>
            <a:r>
              <a:rPr lang="en-IN" baseline="0" dirty="0">
                <a:latin typeface="Calibri" pitchFamily="34" charset="0"/>
              </a:rPr>
              <a:t> </a:t>
            </a:r>
            <a:r>
              <a:rPr lang="en-IN" dirty="0">
                <a:latin typeface="Calibri" pitchFamily="34" charset="0"/>
              </a:rPr>
              <a:t>two approaches is compared in the illustration here using the situation described here for</a:t>
            </a:r>
            <a:r>
              <a:rPr lang="en-IN" baseline="0" dirty="0">
                <a:latin typeface="Calibri" pitchFamily="34" charset="0"/>
              </a:rPr>
              <a:t> </a:t>
            </a:r>
            <a:r>
              <a:rPr lang="en-IN" dirty="0">
                <a:latin typeface="Calibri" pitchFamily="34" charset="0"/>
              </a:rPr>
              <a:t>American Semiconductor after the purchase of treasury stock in Illustration 18–9 (Case 2). Notice that either way total shareholders’ equity is the same.</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60</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61</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After shares are formally retired, any subsequent sale of shares is simply the sale of new, unissued shares and is accounted for accordingly.</a:t>
            </a:r>
            <a:endParaRPr lang="en-IN" sz="260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62</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Illustration 18–11 Comparison</a:t>
            </a:r>
            <a:r>
              <a:rPr lang="en-US" baseline="0" dirty="0">
                <a:latin typeface="Calibri" pitchFamily="34" charset="0"/>
              </a:rPr>
              <a:t> of Share Retirement and Treasury Stock Accounting—Subsequent Sale of Shares</a:t>
            </a: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The resale of treasury shares is viewed as the consummation of the single transaction begun when the treasury shares were repurchased. The effect of the single transaction of purchasing treasury stock and reselling it for more than cost (Case 2 of Illustration 18–9 and Case A of Illustration 18–11) is to increase both cash and shareholders’ equity (by $1 million). The effect of the single transaction of purchasing treasury stock and reselling it for less than cost (Case 2 of Illustration 18–9 and Case B of Illustration 18–11) is to decrease both cash and shareholders’ equity (by $3 million).</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63</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64</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260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65</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260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66</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260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67</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260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68</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260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69</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Paid-in capital consists primarily of amounts invested by shareholders when they purchase shares of stock from the corporation or arise from the company buying back some of those shares or from share-based compensation activities.</a:t>
            </a:r>
          </a:p>
          <a:p>
            <a:pPr marL="0" indent="0">
              <a:buNone/>
            </a:pPr>
            <a:endParaRPr lang="en-US" sz="1200" b="0" dirty="0">
              <a:solidFill>
                <a:srgbClr val="622380"/>
              </a:solidFill>
            </a:endParaRPr>
          </a:p>
          <a:p>
            <a:pPr marL="0" indent="0">
              <a:buNone/>
            </a:pPr>
            <a:r>
              <a:rPr lang="en-US" sz="1200" b="0" dirty="0"/>
              <a:t>Retained earnings</a:t>
            </a:r>
            <a:r>
              <a:rPr lang="en-US" sz="1200" b="0" baseline="0" dirty="0"/>
              <a:t> </a:t>
            </a:r>
            <a:r>
              <a:rPr lang="en-US" sz="1200" b="0" dirty="0"/>
              <a:t>is accumulated on behalf</a:t>
            </a:r>
            <a:r>
              <a:rPr lang="en-US" sz="1200" b="0" baseline="0" dirty="0"/>
              <a:t> of shareholders and reported as a single amount.</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Treasury stock indicates that some of the shares previously sold were bought back by the corporation from shareholders.</a:t>
            </a:r>
            <a:endParaRPr lang="en-IN" sz="12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a:t>
            </a:fld>
            <a:endParaRPr lang="en-IN" dirty="0"/>
          </a:p>
        </p:txBody>
      </p:sp>
    </p:spTree>
    <p:extLst>
      <p:ext uri="{BB962C8B-B14F-4D97-AF65-F5344CB8AC3E}">
        <p14:creationId xmlns:p14="http://schemas.microsoft.com/office/powerpoint/2010/main" val="141692001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260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70</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260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71</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2800" dirty="0">
                <a:latin typeface="Calibri" pitchFamily="34" charset="0"/>
              </a:rPr>
              <a:t>In the previous section we examined invested capital. Now we consider earned capital, that</a:t>
            </a:r>
            <a:r>
              <a:rPr lang="en-IN" sz="2800" baseline="0" dirty="0">
                <a:latin typeface="Calibri" pitchFamily="34" charset="0"/>
              </a:rPr>
              <a:t> </a:t>
            </a:r>
            <a:r>
              <a:rPr lang="en-IN" sz="2800" dirty="0">
                <a:latin typeface="Calibri" pitchFamily="34" charset="0"/>
              </a:rPr>
              <a:t>is, retained earnings. In general, retained earnings represents a corporation’s accumulated,</a:t>
            </a:r>
            <a:r>
              <a:rPr lang="en-IN" sz="2800" baseline="0" dirty="0">
                <a:latin typeface="Calibri" pitchFamily="34" charset="0"/>
              </a:rPr>
              <a:t> </a:t>
            </a:r>
            <a:r>
              <a:rPr lang="en-IN" sz="2800" dirty="0">
                <a:latin typeface="Calibri" pitchFamily="34" charset="0"/>
              </a:rPr>
              <a:t>undistributed net income (or net loss). A more descriptive title used by some companies</a:t>
            </a:r>
            <a:r>
              <a:rPr lang="en-IN" sz="2800" baseline="0" dirty="0">
                <a:latin typeface="Calibri" pitchFamily="34" charset="0"/>
              </a:rPr>
              <a:t> </a:t>
            </a:r>
            <a:r>
              <a:rPr lang="en-IN" sz="2800" dirty="0">
                <a:latin typeface="Calibri" pitchFamily="34" charset="0"/>
              </a:rPr>
              <a:t>is reinvested earnings. A credit balance in this account indicates a dollar amount of assets</a:t>
            </a:r>
            <a:r>
              <a:rPr lang="en-IN" sz="2800" baseline="0" dirty="0">
                <a:latin typeface="Calibri" pitchFamily="34" charset="0"/>
              </a:rPr>
              <a:t> </a:t>
            </a:r>
            <a:r>
              <a:rPr lang="en-IN" sz="2800" dirty="0">
                <a:latin typeface="Calibri" pitchFamily="34" charset="0"/>
              </a:rPr>
              <a:t>previously earned by the firm but not distributed as dividends to shareholders. We refer to a</a:t>
            </a:r>
            <a:r>
              <a:rPr lang="en-IN" sz="2800" baseline="0" dirty="0">
                <a:latin typeface="Calibri" pitchFamily="34" charset="0"/>
              </a:rPr>
              <a:t> </a:t>
            </a:r>
            <a:r>
              <a:rPr lang="en-IN" sz="2800" dirty="0">
                <a:latin typeface="Calibri" pitchFamily="34" charset="0"/>
              </a:rPr>
              <a:t>debit balance in retained earnings as a deficit. Microsoft reported a deficit for several years</a:t>
            </a:r>
            <a:r>
              <a:rPr lang="en-IN" sz="2800" baseline="0" dirty="0">
                <a:latin typeface="Calibri" pitchFamily="34" charset="0"/>
              </a:rPr>
              <a:t> </a:t>
            </a:r>
            <a:r>
              <a:rPr lang="en-IN" sz="2800" dirty="0">
                <a:latin typeface="Calibri" pitchFamily="34" charset="0"/>
              </a:rPr>
              <a:t>until retained earnings grew to a positive balance in 2013.</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72</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IN" sz="280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73</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IN" sz="280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74</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28800" marR="0" lvl="4" indent="0" algn="l" defTabSz="914400" rtl="0" eaLnBrk="1" fontAlgn="base" latinLnBrk="0" hangingPunct="1">
              <a:lnSpc>
                <a:spcPct val="100000"/>
              </a:lnSpc>
              <a:spcBef>
                <a:spcPct val="30000"/>
              </a:spcBef>
              <a:spcAft>
                <a:spcPct val="0"/>
              </a:spcAft>
              <a:buClrTx/>
              <a:buSzTx/>
              <a:buFontTx/>
              <a:buNone/>
              <a:tabLst/>
              <a:defRPr/>
            </a:pPr>
            <a:r>
              <a:rPr lang="en-IN" dirty="0">
                <a:latin typeface="Calibri" pitchFamily="34" charset="0"/>
              </a:rPr>
              <a:t>Shareholders’ initial investments in a corporation are represented by amounts reported as</a:t>
            </a:r>
            <a:r>
              <a:rPr lang="en-IN" baseline="0" dirty="0">
                <a:latin typeface="Calibri" pitchFamily="34" charset="0"/>
              </a:rPr>
              <a:t> </a:t>
            </a:r>
            <a:r>
              <a:rPr lang="en-IN" dirty="0">
                <a:latin typeface="Calibri" pitchFamily="34" charset="0"/>
              </a:rPr>
              <a:t>paid-in capital. One way a corporation provides a return to its shareholders on their investments</a:t>
            </a:r>
            <a:r>
              <a:rPr lang="en-IN" baseline="0" dirty="0">
                <a:latin typeface="Calibri" pitchFamily="34" charset="0"/>
              </a:rPr>
              <a:t> </a:t>
            </a:r>
            <a:r>
              <a:rPr lang="en-IN" dirty="0">
                <a:latin typeface="Calibri" pitchFamily="34" charset="0"/>
              </a:rPr>
              <a:t>is to pay them a dividend, typically cash.</a:t>
            </a:r>
          </a:p>
          <a:p>
            <a:pPr marL="1828800" marR="0" lvl="4" indent="0" algn="l" defTabSz="914400" rtl="0" eaLnBrk="1" fontAlgn="base" latinLnBrk="0" hangingPunct="1">
              <a:lnSpc>
                <a:spcPct val="100000"/>
              </a:lnSpc>
              <a:spcBef>
                <a:spcPct val="30000"/>
              </a:spcBef>
              <a:spcAft>
                <a:spcPct val="0"/>
              </a:spcAft>
              <a:buClrTx/>
              <a:buSzTx/>
              <a:buFontTx/>
              <a:buNone/>
              <a:tabLst/>
              <a:defRPr/>
            </a:pPr>
            <a:endParaRPr lang="en-IN" dirty="0">
              <a:latin typeface="Calibri" pitchFamily="34" charset="0"/>
            </a:endParaRPr>
          </a:p>
          <a:p>
            <a:pPr marL="1828800" marR="0" lvl="4" indent="0" algn="l" defTabSz="914400" rtl="0" eaLnBrk="1" fontAlgn="base" latinLnBrk="0" hangingPunct="1">
              <a:lnSpc>
                <a:spcPct val="100000"/>
              </a:lnSpc>
              <a:spcBef>
                <a:spcPct val="30000"/>
              </a:spcBef>
              <a:spcAft>
                <a:spcPct val="0"/>
              </a:spcAft>
              <a:buClrTx/>
              <a:buSzTx/>
              <a:buFontTx/>
              <a:buNone/>
              <a:tabLst/>
              <a:defRPr/>
            </a:pPr>
            <a:r>
              <a:rPr lang="en-IN" dirty="0">
                <a:latin typeface="Calibri" pitchFamily="34" charset="0"/>
              </a:rPr>
              <a:t>Dividends are distributions of assets the company has earned on behalf of its shareholders.</a:t>
            </a:r>
            <a:r>
              <a:rPr lang="en-IN" baseline="0" dirty="0">
                <a:latin typeface="Calibri" pitchFamily="34" charset="0"/>
              </a:rPr>
              <a:t> </a:t>
            </a:r>
            <a:r>
              <a:rPr lang="en-IN" dirty="0">
                <a:latin typeface="Calibri" pitchFamily="34" charset="0"/>
              </a:rPr>
              <a:t>If dividends are paid that exceed the amount of assets earned by the company, then</a:t>
            </a:r>
            <a:r>
              <a:rPr lang="en-IN" baseline="0" dirty="0">
                <a:latin typeface="Calibri" pitchFamily="34" charset="0"/>
              </a:rPr>
              <a:t> </a:t>
            </a:r>
            <a:r>
              <a:rPr lang="en-IN" dirty="0">
                <a:latin typeface="Calibri" pitchFamily="34" charset="0"/>
              </a:rPr>
              <a:t>management is, in effect, returning to shareholders a portion of their investments, rather</a:t>
            </a:r>
            <a:r>
              <a:rPr lang="en-IN" baseline="0" dirty="0">
                <a:latin typeface="Calibri" pitchFamily="34" charset="0"/>
              </a:rPr>
              <a:t> </a:t>
            </a:r>
            <a:r>
              <a:rPr lang="en-IN" dirty="0">
                <a:latin typeface="Calibri" pitchFamily="34" charset="0"/>
              </a:rPr>
              <a:t>than providing them a return on that investment. So most companies view retained earnings</a:t>
            </a:r>
            <a:r>
              <a:rPr lang="en-IN" baseline="0" dirty="0">
                <a:latin typeface="Calibri" pitchFamily="34" charset="0"/>
              </a:rPr>
              <a:t> </a:t>
            </a:r>
            <a:r>
              <a:rPr lang="en-IN" dirty="0">
                <a:latin typeface="Calibri" pitchFamily="34" charset="0"/>
              </a:rPr>
              <a:t>as the amount available for dividends.</a:t>
            </a:r>
          </a:p>
          <a:p>
            <a:pPr marL="1828800" marR="0" lvl="4" indent="0" algn="l" defTabSz="914400" rtl="0" eaLnBrk="1" fontAlgn="base" latinLnBrk="0" hangingPunct="1">
              <a:lnSpc>
                <a:spcPct val="100000"/>
              </a:lnSpc>
              <a:spcBef>
                <a:spcPct val="30000"/>
              </a:spcBef>
              <a:spcAft>
                <a:spcPct val="0"/>
              </a:spcAft>
              <a:buClrTx/>
              <a:buSzTx/>
              <a:buFontTx/>
              <a:buNone/>
              <a:tabLst/>
              <a:defRPr/>
            </a:pPr>
            <a:endParaRPr lang="en-IN" dirty="0">
              <a:latin typeface="Calibri" pitchFamily="34" charset="0"/>
            </a:endParaRPr>
          </a:p>
          <a:p>
            <a:pPr marL="1828800" marR="0" lvl="4" indent="0" algn="l" defTabSz="914400" rtl="0" eaLnBrk="1" fontAlgn="base" latinLnBrk="0" hangingPunct="1">
              <a:lnSpc>
                <a:spcPct val="100000"/>
              </a:lnSpc>
              <a:spcBef>
                <a:spcPct val="30000"/>
              </a:spcBef>
              <a:spcAft>
                <a:spcPct val="0"/>
              </a:spcAft>
              <a:buClrTx/>
              <a:buSzTx/>
              <a:buFontTx/>
              <a:buNone/>
              <a:tabLst/>
              <a:defRPr/>
            </a:pPr>
            <a:r>
              <a:rPr lang="en-IN" b="0" dirty="0">
                <a:latin typeface="Calibri" pitchFamily="34" charset="0"/>
              </a:rPr>
              <a:t>In unusual instances in which a dividend exceeds the balance in retained earnings, the excess is</a:t>
            </a:r>
            <a:r>
              <a:rPr lang="en-IN" b="0" baseline="0" dirty="0">
                <a:latin typeface="Calibri" pitchFamily="34" charset="0"/>
              </a:rPr>
              <a:t> </a:t>
            </a:r>
            <a:r>
              <a:rPr lang="en-IN" b="0" dirty="0">
                <a:latin typeface="Calibri" pitchFamily="34" charset="0"/>
              </a:rPr>
              <a:t>referred to as a liquidating dividend because some of the invested capital is being liquidated. This might occur when a corporation is being dissolved and assets (not subject to a superior claim</a:t>
            </a:r>
            <a:r>
              <a:rPr lang="en-IN" b="0" baseline="0" dirty="0">
                <a:latin typeface="Calibri" pitchFamily="34" charset="0"/>
              </a:rPr>
              <a:t> </a:t>
            </a:r>
            <a:r>
              <a:rPr lang="en-IN" b="0" dirty="0">
                <a:latin typeface="Calibri" pitchFamily="34" charset="0"/>
              </a:rPr>
              <a:t>by creditors) are distributed to shareholders. Any portion of a dividend not representing a distribution</a:t>
            </a:r>
            <a:r>
              <a:rPr lang="en-IN" b="0" baseline="0" dirty="0">
                <a:latin typeface="Calibri" pitchFamily="34" charset="0"/>
              </a:rPr>
              <a:t> </a:t>
            </a:r>
            <a:r>
              <a:rPr lang="en-IN" b="0" dirty="0">
                <a:latin typeface="Calibri" pitchFamily="34" charset="0"/>
              </a:rPr>
              <a:t>of earnings should be debited to additional paid-in capital rather than retained earnings.</a:t>
            </a:r>
          </a:p>
          <a:p>
            <a:pPr marL="1828800" marR="0" lvl="4" indent="0" algn="l" defTabSz="914400" rtl="0" eaLnBrk="1" fontAlgn="base" latinLnBrk="0" hangingPunct="1">
              <a:lnSpc>
                <a:spcPct val="100000"/>
              </a:lnSpc>
              <a:spcBef>
                <a:spcPct val="30000"/>
              </a:spcBef>
              <a:spcAft>
                <a:spcPct val="0"/>
              </a:spcAft>
              <a:buClrTx/>
              <a:buSzTx/>
              <a:buFontTx/>
              <a:buNone/>
              <a:tabLst/>
              <a:defRPr/>
            </a:pPr>
            <a:endParaRPr lang="en-IN" b="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75</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b="0" dirty="0">
                <a:latin typeface="Calibri" pitchFamily="34" charset="0"/>
              </a:rPr>
              <a:t>Sometimes the amount available for dividends purposely is reduced by management. A</a:t>
            </a:r>
            <a:r>
              <a:rPr lang="en-IN" b="0" baseline="0" dirty="0">
                <a:latin typeface="Calibri" pitchFamily="34" charset="0"/>
              </a:rPr>
              <a:t> </a:t>
            </a:r>
            <a:r>
              <a:rPr lang="en-IN" b="0" dirty="0">
                <a:latin typeface="Calibri" pitchFamily="34" charset="0"/>
              </a:rPr>
              <a:t>restriction of retained earnings designates a portion of the balance in retained earnings as</a:t>
            </a:r>
            <a:r>
              <a:rPr lang="en-IN" b="0" baseline="0" dirty="0">
                <a:latin typeface="Calibri" pitchFamily="34" charset="0"/>
              </a:rPr>
              <a:t> </a:t>
            </a:r>
            <a:r>
              <a:rPr lang="en-IN" b="0" dirty="0">
                <a:latin typeface="Calibri" pitchFamily="34" charset="0"/>
              </a:rPr>
              <a:t>being unavailable for dividends. A company might restrict retained earnings to indicate</a:t>
            </a:r>
            <a:r>
              <a:rPr lang="en-IN" b="0" baseline="0" dirty="0">
                <a:latin typeface="Calibri" pitchFamily="34" charset="0"/>
              </a:rPr>
              <a:t> </a:t>
            </a:r>
            <a:r>
              <a:rPr lang="en-IN" b="0" dirty="0">
                <a:latin typeface="Calibri" pitchFamily="34" charset="0"/>
              </a:rPr>
              <a:t>management’s intention to withhold for some specific purpose the assets represented by</a:t>
            </a:r>
            <a:r>
              <a:rPr lang="en-IN" b="0" baseline="0" dirty="0">
                <a:latin typeface="Calibri" pitchFamily="34" charset="0"/>
              </a:rPr>
              <a:t> </a:t>
            </a:r>
            <a:r>
              <a:rPr lang="en-IN" b="0" dirty="0">
                <a:latin typeface="Calibri" pitchFamily="34" charset="0"/>
              </a:rPr>
              <a:t>that portion of the retained earnings balance. For example, management might anticipate the</a:t>
            </a:r>
            <a:r>
              <a:rPr lang="en-IN" b="0" baseline="0" dirty="0">
                <a:latin typeface="Calibri" pitchFamily="34" charset="0"/>
              </a:rPr>
              <a:t> </a:t>
            </a:r>
            <a:r>
              <a:rPr lang="en-IN" b="0" dirty="0">
                <a:latin typeface="Calibri" pitchFamily="34" charset="0"/>
              </a:rPr>
              <a:t>need for a specific amount of assets in upcoming years to repay a maturing debt, to cover</a:t>
            </a:r>
            <a:r>
              <a:rPr lang="en-IN" b="0" baseline="0" dirty="0">
                <a:latin typeface="Calibri" pitchFamily="34" charset="0"/>
              </a:rPr>
              <a:t> </a:t>
            </a:r>
            <a:r>
              <a:rPr lang="en-IN" b="0" dirty="0">
                <a:latin typeface="Calibri" pitchFamily="34" charset="0"/>
              </a:rPr>
              <a:t>a contingent loss, or to finance expansion of the facilities. Be sure to understand that the</a:t>
            </a:r>
            <a:r>
              <a:rPr lang="en-IN" b="0" baseline="0" dirty="0">
                <a:latin typeface="Calibri" pitchFamily="34" charset="0"/>
              </a:rPr>
              <a:t> </a:t>
            </a:r>
            <a:r>
              <a:rPr lang="en-IN" b="0" dirty="0">
                <a:latin typeface="Calibri" pitchFamily="34" charset="0"/>
              </a:rPr>
              <a:t>restriction itself does not set aside cash for the designated event but merely communicates</a:t>
            </a:r>
            <a:r>
              <a:rPr lang="en-IN" b="0" baseline="0" dirty="0">
                <a:latin typeface="Calibri" pitchFamily="34" charset="0"/>
              </a:rPr>
              <a:t> </a:t>
            </a:r>
            <a:r>
              <a:rPr lang="en-IN" b="0" dirty="0">
                <a:latin typeface="Calibri" pitchFamily="34" charset="0"/>
              </a:rPr>
              <a:t>management’s intention not to distribute the stated amount as a dividend.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b="0"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b="0" dirty="0">
                <a:latin typeface="Calibri" pitchFamily="34" charset="0"/>
              </a:rPr>
              <a:t>A restriction of retained earnings normally is indicated by a disclosure note to the financial</a:t>
            </a:r>
            <a:r>
              <a:rPr lang="en-IN" b="0" baseline="0" dirty="0">
                <a:latin typeface="Calibri" pitchFamily="34" charset="0"/>
              </a:rPr>
              <a:t> </a:t>
            </a:r>
            <a:r>
              <a:rPr lang="en-IN" b="0" dirty="0">
                <a:latin typeface="Calibri" pitchFamily="34" charset="0"/>
              </a:rPr>
              <a:t>statements. Although instances are rare, a formal journal entry may be used to reclassify</a:t>
            </a:r>
            <a:r>
              <a:rPr lang="en-IN" b="0" baseline="0" dirty="0">
                <a:latin typeface="Calibri" pitchFamily="34" charset="0"/>
              </a:rPr>
              <a:t> </a:t>
            </a:r>
            <a:r>
              <a:rPr lang="en-IN" b="0" dirty="0">
                <a:latin typeface="Calibri" pitchFamily="34" charset="0"/>
              </a:rPr>
              <a:t>a portion of retained earnings to an “appropriated” retained earnings account.</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76</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b="0" dirty="0">
                <a:latin typeface="Calibri" pitchFamily="34" charset="0"/>
              </a:rPr>
              <a:t>Paying interest to creditors is a contractual obligation. No</a:t>
            </a:r>
            <a:r>
              <a:rPr lang="en-IN" b="0" baseline="0" dirty="0">
                <a:latin typeface="Calibri" pitchFamily="34" charset="0"/>
              </a:rPr>
              <a:t> </a:t>
            </a:r>
            <a:r>
              <a:rPr lang="en-IN" b="0" dirty="0">
                <a:latin typeface="Calibri" pitchFamily="34" charset="0"/>
              </a:rPr>
              <a:t>such legal obligation exists for paying dividends to shareholders. A liability is not recorded</a:t>
            </a:r>
            <a:r>
              <a:rPr lang="en-IN" b="0" baseline="0" dirty="0">
                <a:latin typeface="Calibri" pitchFamily="34" charset="0"/>
              </a:rPr>
              <a:t> </a:t>
            </a:r>
            <a:r>
              <a:rPr lang="en-IN" b="0" dirty="0">
                <a:latin typeface="Calibri" pitchFamily="34" charset="0"/>
              </a:rPr>
              <a:t>until a company’s board of directors votes to declare a dividend. In practice, though, corporations</a:t>
            </a:r>
            <a:r>
              <a:rPr lang="en-IN" b="0" baseline="0" dirty="0">
                <a:latin typeface="Calibri" pitchFamily="34" charset="0"/>
              </a:rPr>
              <a:t> </a:t>
            </a:r>
            <a:r>
              <a:rPr lang="en-IN" b="0" dirty="0">
                <a:latin typeface="Calibri" pitchFamily="34" charset="0"/>
              </a:rPr>
              <a:t>ordinarily try to maintain a stable dividend pattern over time.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b="0"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b="0" dirty="0">
                <a:latin typeface="Calibri" pitchFamily="34" charset="0"/>
              </a:rPr>
              <a:t>When directors declare a cash dividend, we reduce</a:t>
            </a:r>
            <a:r>
              <a:rPr lang="en-IN" b="0" baseline="0" dirty="0">
                <a:latin typeface="Calibri" pitchFamily="34" charset="0"/>
              </a:rPr>
              <a:t> </a:t>
            </a:r>
            <a:r>
              <a:rPr lang="en-IN" b="0" dirty="0">
                <a:latin typeface="Calibri" pitchFamily="34" charset="0"/>
              </a:rPr>
              <a:t>retained earnings and record a liability. Before the payment</a:t>
            </a:r>
            <a:r>
              <a:rPr lang="en-IN" b="0" baseline="0" dirty="0">
                <a:latin typeface="Calibri" pitchFamily="34" charset="0"/>
              </a:rPr>
              <a:t> </a:t>
            </a:r>
            <a:r>
              <a:rPr lang="en-IN" b="0" dirty="0">
                <a:latin typeface="Calibri" pitchFamily="34" charset="0"/>
              </a:rPr>
              <a:t>actually can be made, a listing must be assembled</a:t>
            </a:r>
            <a:r>
              <a:rPr lang="en-IN" b="0" baseline="0" dirty="0">
                <a:latin typeface="Calibri" pitchFamily="34" charset="0"/>
              </a:rPr>
              <a:t> </a:t>
            </a:r>
            <a:r>
              <a:rPr lang="en-IN" b="0" dirty="0">
                <a:latin typeface="Calibri" pitchFamily="34" charset="0"/>
              </a:rPr>
              <a:t>of shareholders entitled to receive the dividend.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77</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kern="1200" baseline="0" dirty="0">
                <a:solidFill>
                  <a:schemeClr val="tx1"/>
                </a:solidFill>
              </a:rPr>
              <a:t>A specific </a:t>
            </a:r>
            <a:r>
              <a:rPr lang="en-IN" b="0" i="0" u="none" strike="noStrike" kern="1200" baseline="0" dirty="0">
                <a:solidFill>
                  <a:schemeClr val="tx1"/>
                </a:solidFill>
              </a:rPr>
              <a:t>date is stated as to when the determination will be made of the recipients of the dividend. </a:t>
            </a:r>
            <a:r>
              <a:rPr lang="en-IN" b="0" dirty="0">
                <a:latin typeface="Calibri" pitchFamily="34" charset="0"/>
              </a:rPr>
              <a:t>This date is called the</a:t>
            </a:r>
            <a:r>
              <a:rPr lang="en-IN" b="0" baseline="0" dirty="0">
                <a:latin typeface="Calibri" pitchFamily="34" charset="0"/>
              </a:rPr>
              <a:t> </a:t>
            </a:r>
            <a:r>
              <a:rPr lang="en-IN" b="0" dirty="0">
                <a:latin typeface="Calibri" pitchFamily="34" charset="0"/>
              </a:rPr>
              <a:t>date of record. Registered owners of shares of stock on</a:t>
            </a:r>
            <a:r>
              <a:rPr lang="en-IN" b="0" baseline="0" dirty="0">
                <a:latin typeface="Calibri" pitchFamily="34" charset="0"/>
              </a:rPr>
              <a:t> </a:t>
            </a:r>
            <a:r>
              <a:rPr lang="en-IN" b="0" dirty="0">
                <a:latin typeface="Calibri" pitchFamily="34" charset="0"/>
              </a:rPr>
              <a:t>this date are entitled to receive the dividend—even if they</a:t>
            </a:r>
            <a:r>
              <a:rPr lang="en-IN" b="0" baseline="0" dirty="0">
                <a:latin typeface="Calibri" pitchFamily="34" charset="0"/>
              </a:rPr>
              <a:t> </a:t>
            </a:r>
            <a:r>
              <a:rPr lang="en-IN" b="0" dirty="0">
                <a:latin typeface="Calibri" pitchFamily="34" charset="0"/>
              </a:rPr>
              <a:t>sell those shares prior to the actual cash payment. To be a</a:t>
            </a:r>
            <a:r>
              <a:rPr lang="en-IN" b="0" baseline="0" dirty="0">
                <a:latin typeface="Calibri" pitchFamily="34" charset="0"/>
              </a:rPr>
              <a:t> </a:t>
            </a:r>
            <a:r>
              <a:rPr lang="en-IN" b="0" dirty="0">
                <a:latin typeface="Calibri" pitchFamily="34" charset="0"/>
              </a:rPr>
              <a:t>registered owner of shares on the date of record, an investor must purchase the shares before</a:t>
            </a:r>
            <a:r>
              <a:rPr lang="en-IN" b="0" baseline="0" dirty="0">
                <a:latin typeface="Calibri" pitchFamily="34" charset="0"/>
              </a:rPr>
              <a:t> </a:t>
            </a:r>
            <a:r>
              <a:rPr lang="en-IN" b="0" dirty="0">
                <a:latin typeface="Calibri" pitchFamily="34" charset="0"/>
              </a:rPr>
              <a:t>the ex-dividend date. This date usually is two business days before the date of record. Shares</a:t>
            </a:r>
            <a:r>
              <a:rPr lang="en-IN" b="0" baseline="0" dirty="0">
                <a:latin typeface="Calibri" pitchFamily="34" charset="0"/>
              </a:rPr>
              <a:t> </a:t>
            </a:r>
            <a:r>
              <a:rPr lang="en-IN" b="0" dirty="0">
                <a:latin typeface="Calibri" pitchFamily="34" charset="0"/>
              </a:rPr>
              <a:t>purchased on or after that date are purchased ex dividend—without the right to receive the</a:t>
            </a:r>
            <a:r>
              <a:rPr lang="en-IN" b="0" baseline="0" dirty="0">
                <a:latin typeface="Calibri" pitchFamily="34" charset="0"/>
              </a:rPr>
              <a:t> </a:t>
            </a:r>
            <a:r>
              <a:rPr lang="en-IN" b="0" dirty="0">
                <a:latin typeface="Calibri" pitchFamily="34" charset="0"/>
              </a:rPr>
              <a:t>declared dividend. As a result, the market price of a share typically will decline by the amount</a:t>
            </a:r>
            <a:r>
              <a:rPr lang="en-IN" b="0" baseline="0" dirty="0">
                <a:latin typeface="Calibri" pitchFamily="34" charset="0"/>
              </a:rPr>
              <a:t> </a:t>
            </a:r>
            <a:r>
              <a:rPr lang="en-IN" b="0" dirty="0">
                <a:latin typeface="Calibri" pitchFamily="34" charset="0"/>
              </a:rPr>
              <a:t>of the dividend, other things being equal, on the ex-dividend date.</a:t>
            </a:r>
          </a:p>
          <a:p>
            <a:endParaRPr lang="en-IN" b="0" dirty="0">
              <a:latin typeface="Calibri" pitchFamily="34" charset="0"/>
            </a:endParaRPr>
          </a:p>
          <a:p>
            <a:r>
              <a:rPr lang="en-US" kern="1200" baseline="0" dirty="0">
                <a:solidFill>
                  <a:schemeClr val="tx1"/>
                </a:solidFill>
              </a:rPr>
              <a:t>A sufficient balance in retained earnings permits a dividend to be declared. Remember, though, that retained earnings is a shareholders’ equity account representing a dollar claim on assets in general, but not on any specific asset in particular. Sufficient retained earnings does not ensure sufficient cash to make payment. These are two separate accounts having no necessary connection with one another. When a dividend is “paid from retained earnings,” this simply means that sufficient assets previously have been earned to pay the dividend without returning invested assets to shareholders.</a:t>
            </a:r>
            <a:endParaRPr lang="en-IN" b="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78</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latin typeface="Calibri" pitchFamily="34" charset="0"/>
              </a:rPr>
              <a:t>Illustration 18–12 Cash</a:t>
            </a:r>
            <a:r>
              <a:rPr lang="en-US" b="0" baseline="0" dirty="0">
                <a:latin typeface="Calibri" pitchFamily="34" charset="0"/>
              </a:rPr>
              <a:t> Dividends</a:t>
            </a:r>
            <a:endParaRPr lang="en-US" b="0" dirty="0">
              <a:latin typeface="Calibri" pitchFamily="34" charset="0"/>
            </a:endParaRPr>
          </a:p>
          <a:p>
            <a:endParaRPr lang="en-US" b="0" dirty="0">
              <a:latin typeface="Calibri" pitchFamily="34" charset="0"/>
            </a:endParaRPr>
          </a:p>
          <a:p>
            <a:r>
              <a:rPr lang="en-US" b="0" dirty="0">
                <a:latin typeface="Calibri" pitchFamily="34" charset="0"/>
              </a:rPr>
              <a:t>At the declaration date, retained earnings is reduced and a liability is recorded. Registered owners of shares on the date of record are entitled to receive the dividend.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79</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a:t>
            </a:fld>
            <a:endParaRPr lang="en-IN" dirty="0"/>
          </a:p>
        </p:txBody>
      </p:sp>
    </p:spTree>
    <p:extLst>
      <p:ext uri="{BB962C8B-B14F-4D97-AF65-F5344CB8AC3E}">
        <p14:creationId xmlns:p14="http://schemas.microsoft.com/office/powerpoint/2010/main" val="141692001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80</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18–13 Distribution of Dividends to Preferred Shareholders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mentioned earlier, preferred shares can be cumulative or noncumulative. Cumulative means that if the specified dividend is not paid for a given year, the unpaid dividends (called </a:t>
            </a:r>
            <a:r>
              <a:rPr lang="en-US" sz="1200" b="0" i="1" u="none" strike="noStrike" kern="1200" baseline="0" dirty="0">
                <a:solidFill>
                  <a:schemeClr val="tx1"/>
                </a:solidFill>
                <a:latin typeface="+mn-lt"/>
                <a:ea typeface="+mn-ea"/>
                <a:cs typeface="+mn-cs"/>
              </a:rPr>
              <a:t>dividends </a:t>
            </a:r>
            <a:r>
              <a:rPr lang="en-US" sz="1200" b="0" i="0" u="none" strike="noStrike" kern="1200" baseline="0" dirty="0">
                <a:solidFill>
                  <a:schemeClr val="tx1"/>
                </a:solidFill>
                <a:latin typeface="+mn-lt"/>
                <a:ea typeface="+mn-ea"/>
                <a:cs typeface="+mn-cs"/>
              </a:rPr>
              <a:t>in </a:t>
            </a:r>
            <a:r>
              <a:rPr lang="en-US" sz="1200" b="0" i="1" u="none" strike="noStrike" kern="1200" baseline="0" dirty="0">
                <a:solidFill>
                  <a:schemeClr val="tx1"/>
                </a:solidFill>
                <a:latin typeface="+mn-lt"/>
                <a:ea typeface="+mn-ea"/>
                <a:cs typeface="+mn-cs"/>
              </a:rPr>
              <a:t>arrears</a:t>
            </a:r>
            <a:r>
              <a:rPr lang="en-US" sz="1200" b="0" i="0" u="none" strike="noStrike" kern="1200" baseline="0" dirty="0">
                <a:solidFill>
                  <a:schemeClr val="tx1"/>
                </a:solidFill>
                <a:latin typeface="+mn-lt"/>
                <a:ea typeface="+mn-ea"/>
                <a:cs typeface="+mn-cs"/>
              </a:rPr>
              <a:t>) accumulate and must be made up in a later dividend year before any dividends are paid on common shares. Here we see an example.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81</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82</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0" i="0" u="none" strike="noStrike" baseline="0" dirty="0">
                <a:solidFill>
                  <a:srgbClr val="000000"/>
                </a:solidFill>
              </a:rPr>
              <a:t>Because cash is the asset most easily divided and distributed to shareholders, most corporate dividends are cash dividends. In concept, though, any asset can be distributed to shareholders as a dividend. When a noncash asset is distributed, it is referred to as a property dividend (often called a dividend in kind or a nonreciprocal transfer to owners). Gold Resource Corp., a Colorado gold mining company, announced in 2014 that it would make dividend payments in gold bullion instead of cash.</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i="0" u="none" strike="noStrike" baseline="0" dirty="0">
              <a:solidFill>
                <a:srgbClr val="000000"/>
              </a:solidFill>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b="0" i="0" u="none" strike="noStrike" baseline="0" dirty="0">
                <a:solidFill>
                  <a:srgbClr val="000000"/>
                </a:solidFill>
              </a:rPr>
              <a:t>RFM Corporation conferred a property dividend to its shareholders when it distributed shares of </a:t>
            </a:r>
            <a:r>
              <a:rPr lang="en-US" b="0" i="0" u="none" strike="noStrike" baseline="0" dirty="0" err="1">
                <a:solidFill>
                  <a:srgbClr val="000000"/>
                </a:solidFill>
              </a:rPr>
              <a:t>Philipine</a:t>
            </a:r>
            <a:r>
              <a:rPr lang="en-US" b="0" i="0" u="none" strike="noStrike" baseline="0" dirty="0">
                <a:solidFill>
                  <a:srgbClr val="000000"/>
                </a:solidFill>
              </a:rPr>
              <a:t> Townships, Inc., stock that RFM was holding as an investment. Securities held as investments are the assets most often distributed in a property dividend due to the relative ease of dividing these assets among shareholders and determining their fair values.</a:t>
            </a:r>
            <a:endParaRPr lang="en-IN" b="0" i="0" u="none" strike="noStrike" baseline="0" dirty="0">
              <a:solidFill>
                <a:srgbClr val="000000"/>
              </a:solidFill>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83</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18–14 Property Dividends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 property dividend should be recorded at the fair value of the assets to be distributed, measured at the date of declaration. This may require revaluing the asset to fair value prior to recording the dividend. If so, a gain or loss is recognized for the difference between book value and fair value.</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84</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85</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86</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87</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88</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89</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baseline="0" dirty="0">
                <a:solidFill>
                  <a:schemeClr val="tx1"/>
                </a:solidFill>
                <a:latin typeface="+mn-lt"/>
                <a:ea typeface="+mn-ea"/>
                <a:cs typeface="+mn-cs"/>
              </a:rPr>
              <a:t>Comprehensive income provides a more expansive view of the change in shareholders’ equity than does traditional net income. It is the total </a:t>
            </a:r>
            <a:r>
              <a:rPr lang="en-US" sz="1200" b="0" i="0" kern="1200" baseline="0" dirty="0" err="1">
                <a:solidFill>
                  <a:schemeClr val="tx1"/>
                </a:solidFill>
                <a:latin typeface="+mn-lt"/>
                <a:ea typeface="+mn-ea"/>
                <a:cs typeface="+mn-cs"/>
              </a:rPr>
              <a:t>nonowner</a:t>
            </a:r>
            <a:r>
              <a:rPr lang="en-US" sz="1200" b="0" i="0" kern="1200" baseline="0" dirty="0">
                <a:solidFill>
                  <a:schemeClr val="tx1"/>
                </a:solidFill>
                <a:latin typeface="+mn-lt"/>
                <a:ea typeface="+mn-ea"/>
                <a:cs typeface="+mn-cs"/>
              </a:rPr>
              <a:t> change in equity for a reporting period. In fact, it encompasses all changes in equity other than those from transactions with owners. Transactions between the corporation and its shareholders primarily include dividends and the issuance or purchase of shares of the company’s stock. Most </a:t>
            </a:r>
            <a:r>
              <a:rPr lang="en-US" sz="1200" b="0" i="0" kern="1200" baseline="0" dirty="0" err="1">
                <a:solidFill>
                  <a:schemeClr val="tx1"/>
                </a:solidFill>
                <a:latin typeface="+mn-lt"/>
                <a:ea typeface="+mn-ea"/>
                <a:cs typeface="+mn-cs"/>
              </a:rPr>
              <a:t>nonowner</a:t>
            </a:r>
            <a:r>
              <a:rPr lang="en-US" sz="1200" b="0" i="0" kern="1200" baseline="0" dirty="0">
                <a:solidFill>
                  <a:schemeClr val="tx1"/>
                </a:solidFill>
                <a:latin typeface="+mn-lt"/>
                <a:ea typeface="+mn-ea"/>
                <a:cs typeface="+mn-cs"/>
              </a:rPr>
              <a:t> changes are reported in the income statement. So, the </a:t>
            </a:r>
            <a:r>
              <a:rPr lang="en-US" sz="1200" b="0" i="0" kern="1200" baseline="0" dirty="0" err="1">
                <a:solidFill>
                  <a:schemeClr val="tx1"/>
                </a:solidFill>
                <a:latin typeface="+mn-lt"/>
                <a:ea typeface="+mn-ea"/>
                <a:cs typeface="+mn-cs"/>
              </a:rPr>
              <a:t>nonowner</a:t>
            </a:r>
            <a:r>
              <a:rPr lang="en-US" sz="1200" b="0" i="0" kern="1200" baseline="0" dirty="0">
                <a:solidFill>
                  <a:schemeClr val="tx1"/>
                </a:solidFill>
                <a:latin typeface="+mn-lt"/>
                <a:ea typeface="+mn-ea"/>
                <a:cs typeface="+mn-cs"/>
              </a:rPr>
              <a:t> changes other than those that are part of traditional net income are the ones reported as “other comprehensive income.”</a:t>
            </a:r>
          </a:p>
          <a:p>
            <a:endParaRPr lang="en-US" sz="1200" b="0" i="0" kern="1200" baseline="0" dirty="0">
              <a:solidFill>
                <a:schemeClr val="tx1"/>
              </a:solidFill>
              <a:latin typeface="+mn-lt"/>
              <a:ea typeface="+mn-ea"/>
              <a:cs typeface="+mn-cs"/>
            </a:endParaRPr>
          </a:p>
          <a:p>
            <a:r>
              <a:rPr lang="en-US" sz="1200" b="0" i="0" kern="1200" baseline="0" dirty="0">
                <a:solidFill>
                  <a:schemeClr val="tx1"/>
                </a:solidFill>
                <a:latin typeface="+mn-lt"/>
                <a:ea typeface="+mn-ea"/>
                <a:cs typeface="+mn-cs"/>
              </a:rPr>
              <a:t>Comprehensive income extends our view of income beyond net income reported in an income statement to include four types of gains and losses not included in income statements:</a:t>
            </a:r>
          </a:p>
          <a:p>
            <a:r>
              <a:rPr lang="en-US" sz="1200" b="0" i="0" u="none" strike="noStrike" kern="1200" baseline="0" dirty="0">
                <a:solidFill>
                  <a:schemeClr val="tx1"/>
                </a:solidFill>
                <a:latin typeface="+mn-lt"/>
                <a:ea typeface="+mn-ea"/>
                <a:cs typeface="+mn-cs"/>
              </a:rPr>
              <a:t>1. Net holding gains (losses) on available-for-sale investments in debt securities</a:t>
            </a:r>
          </a:p>
          <a:p>
            <a:r>
              <a:rPr lang="en-US" sz="1200" b="0" i="0" u="none" strike="noStrike" kern="1200" baseline="0" dirty="0">
                <a:solidFill>
                  <a:schemeClr val="tx1"/>
                </a:solidFill>
                <a:latin typeface="+mn-lt"/>
                <a:ea typeface="+mn-ea"/>
                <a:cs typeface="+mn-cs"/>
              </a:rPr>
              <a:t>2. Gains (losses) from and amendments to postretirement benefit plans</a:t>
            </a:r>
          </a:p>
          <a:p>
            <a:r>
              <a:rPr lang="en-US" sz="1200" b="0" i="0" u="none" strike="noStrike" kern="1200" baseline="0" dirty="0">
                <a:solidFill>
                  <a:schemeClr val="tx1"/>
                </a:solidFill>
                <a:latin typeface="+mn-lt"/>
                <a:ea typeface="+mn-ea"/>
                <a:cs typeface="+mn-cs"/>
              </a:rPr>
              <a:t>3. Deferred gains (losses) on derivatives</a:t>
            </a:r>
          </a:p>
          <a:p>
            <a:r>
              <a:rPr lang="en-US" sz="1200" b="0" i="0" u="none" strike="noStrike" kern="1200" baseline="0" dirty="0">
                <a:solidFill>
                  <a:schemeClr val="tx1"/>
                </a:solidFill>
                <a:latin typeface="+mn-lt"/>
                <a:ea typeface="+mn-ea"/>
                <a:cs typeface="+mn-cs"/>
              </a:rPr>
              <a:t>4. Adjustments from foreign currency translation</a:t>
            </a:r>
            <a:endParaRPr lang="en-IN" sz="1200" b="0"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a:t>
            </a:fld>
            <a:endParaRPr lang="en-IN" dirty="0"/>
          </a:p>
        </p:txBody>
      </p:sp>
    </p:spTree>
    <p:extLst>
      <p:ext uri="{BB962C8B-B14F-4D97-AF65-F5344CB8AC3E}">
        <p14:creationId xmlns:p14="http://schemas.microsoft.com/office/powerpoint/2010/main" val="141692001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90</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IN" b="0" i="0" dirty="0">
                <a:latin typeface="Calibri" pitchFamily="34" charset="0"/>
              </a:rPr>
              <a:t>A stock dividend is the distribution of additional shares of stock to current shareholders</a:t>
            </a:r>
            <a:r>
              <a:rPr lang="en-IN" b="0" i="0" baseline="0" dirty="0">
                <a:latin typeface="Calibri" pitchFamily="34" charset="0"/>
              </a:rPr>
              <a:t> </a:t>
            </a:r>
            <a:r>
              <a:rPr lang="en-IN" b="0" i="0" dirty="0">
                <a:latin typeface="Calibri" pitchFamily="34" charset="0"/>
              </a:rPr>
              <a:t>of the corporation. Be sure to note the contrast between a stock dividend and either a</a:t>
            </a:r>
            <a:r>
              <a:rPr lang="en-IN" b="0" i="0" baseline="0" dirty="0">
                <a:latin typeface="Calibri" pitchFamily="34" charset="0"/>
              </a:rPr>
              <a:t> </a:t>
            </a:r>
            <a:r>
              <a:rPr lang="en-IN" b="0" i="0" dirty="0">
                <a:latin typeface="Calibri" pitchFamily="34" charset="0"/>
              </a:rPr>
              <a:t>cash or property dividend. A stock dividend affects neither the assets nor the liabilities</a:t>
            </a:r>
            <a:r>
              <a:rPr lang="en-IN" b="0" i="0" baseline="0" dirty="0">
                <a:latin typeface="Calibri" pitchFamily="34" charset="0"/>
              </a:rPr>
              <a:t> </a:t>
            </a:r>
            <a:r>
              <a:rPr lang="en-IN" b="0" i="0" dirty="0">
                <a:latin typeface="Calibri" pitchFamily="34" charset="0"/>
              </a:rPr>
              <a:t>of the firm. Also, because each shareholder receives the same percentage increase in</a:t>
            </a:r>
            <a:r>
              <a:rPr lang="en-IN" b="0" i="0" baseline="0" dirty="0">
                <a:latin typeface="Calibri" pitchFamily="34" charset="0"/>
              </a:rPr>
              <a:t> </a:t>
            </a:r>
            <a:r>
              <a:rPr lang="en-IN" b="0" i="0" dirty="0">
                <a:latin typeface="Calibri" pitchFamily="34" charset="0"/>
              </a:rPr>
              <a:t>shares, shareholders’ proportional interest in (percentage ownership of) the firm remains</a:t>
            </a:r>
            <a:r>
              <a:rPr lang="en-IN" b="0" i="0" baseline="0" dirty="0">
                <a:latin typeface="Calibri" pitchFamily="34" charset="0"/>
              </a:rPr>
              <a:t> </a:t>
            </a:r>
            <a:r>
              <a:rPr lang="en-IN" b="0" i="0" dirty="0">
                <a:latin typeface="Calibri" pitchFamily="34" charset="0"/>
              </a:rPr>
              <a:t>unchanged.</a:t>
            </a:r>
            <a:r>
              <a:rPr lang="en-IN" b="0" i="0" baseline="0" dirty="0">
                <a:latin typeface="Calibri" pitchFamily="34" charset="0"/>
              </a:rPr>
              <a:t> For example, if a 5% stock dividend is declared, every shareholder will receive additional shares of stock to equal 5% of the shares they currently own.</a:t>
            </a:r>
            <a:endParaRPr lang="en-IN" b="0" i="0" dirty="0">
              <a:latin typeface="Calibri" pitchFamily="34" charset="0"/>
            </a:endParaRPr>
          </a:p>
          <a:p>
            <a:pPr algn="l"/>
            <a:endParaRPr lang="en-IN" b="0" i="0" dirty="0">
              <a:latin typeface="Calibri" pitchFamily="34" charset="0"/>
            </a:endParaRPr>
          </a:p>
          <a:p>
            <a:pPr algn="l"/>
            <a:r>
              <a:rPr lang="en-IN" b="0" i="0" dirty="0">
                <a:latin typeface="Calibri" pitchFamily="34" charset="0"/>
              </a:rPr>
              <a:t>The prescribed accounting treatment of a stock dividend requires that shareholders’ equity items be reclassified by reducing one or more shareholders’ equity accounts and</a:t>
            </a:r>
            <a:r>
              <a:rPr lang="en-IN" b="0" i="0" baseline="0" dirty="0">
                <a:latin typeface="Calibri" pitchFamily="34" charset="0"/>
              </a:rPr>
              <a:t> </a:t>
            </a:r>
            <a:r>
              <a:rPr lang="en-IN" b="0" i="0" dirty="0">
                <a:latin typeface="Calibri" pitchFamily="34" charset="0"/>
              </a:rPr>
              <a:t>simultaneously increasing one or more paid-in capital accounts.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91</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IN" b="0" i="0" dirty="0">
                <a:latin typeface="Calibri" pitchFamily="34" charset="0"/>
              </a:rPr>
              <a:t>Illustration</a:t>
            </a:r>
            <a:r>
              <a:rPr lang="en-IN" b="0" i="0" baseline="0" dirty="0">
                <a:latin typeface="Calibri" pitchFamily="34" charset="0"/>
              </a:rPr>
              <a:t> 18–15 Stock Dividends</a:t>
            </a:r>
            <a:endParaRPr lang="en-IN" b="0" i="0" dirty="0">
              <a:latin typeface="Calibri" pitchFamily="34" charset="0"/>
            </a:endParaRPr>
          </a:p>
          <a:p>
            <a:pPr algn="l"/>
            <a:endParaRPr lang="en-IN" b="0" i="0" dirty="0">
              <a:latin typeface="Calibri" pitchFamily="34" charset="0"/>
            </a:endParaRPr>
          </a:p>
          <a:p>
            <a:pPr algn="l"/>
            <a:r>
              <a:rPr lang="en-IN" b="0" i="0" dirty="0">
                <a:latin typeface="Calibri" pitchFamily="34" charset="0"/>
              </a:rPr>
              <a:t>The amount reclassified</a:t>
            </a:r>
            <a:r>
              <a:rPr lang="en-IN" b="0" i="0" baseline="0" dirty="0">
                <a:latin typeface="Calibri" pitchFamily="34" charset="0"/>
              </a:rPr>
              <a:t> </a:t>
            </a:r>
            <a:r>
              <a:rPr lang="en-IN" b="0" i="0" dirty="0">
                <a:latin typeface="Calibri" pitchFamily="34" charset="0"/>
              </a:rPr>
              <a:t>depends on the size of the stock dividend. For a small stock dividend, typically less than 25%, the fair value of the additional shares distributed is transferred from retained earnings</a:t>
            </a:r>
            <a:r>
              <a:rPr lang="en-IN" b="0" i="0" baseline="0" dirty="0">
                <a:latin typeface="Calibri" pitchFamily="34" charset="0"/>
              </a:rPr>
              <a:t> </a:t>
            </a:r>
            <a:r>
              <a:rPr lang="en-IN" b="0" i="0" dirty="0">
                <a:latin typeface="Calibri" pitchFamily="34" charset="0"/>
              </a:rPr>
              <a:t>to paid-in capital.</a:t>
            </a:r>
          </a:p>
          <a:p>
            <a:pPr algn="l"/>
            <a:endParaRPr lang="en-IN" b="0" i="0" dirty="0">
              <a:latin typeface="Calibri" pitchFamily="34" charset="0"/>
            </a:endParaRPr>
          </a:p>
          <a:p>
            <a:pPr algn="l"/>
            <a:r>
              <a:rPr lang="en-IN" b="0" i="0" dirty="0">
                <a:latin typeface="Calibri" pitchFamily="34" charset="0"/>
              </a:rPr>
              <a:t>A</a:t>
            </a:r>
            <a:r>
              <a:rPr lang="en-IN" b="0" i="0" baseline="0" dirty="0">
                <a:latin typeface="Calibri" pitchFamily="34" charset="0"/>
              </a:rPr>
              <a:t> small stock dividend requires reclassification to paid-in capital of retained earnings equal to the fair value of the additional shares distributed.</a:t>
            </a:r>
            <a:endParaRPr lang="en-IN" b="0" i="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92</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IN" b="0" i="0" dirty="0"/>
              <a:t>As a Craft shareholder</a:t>
            </a:r>
            <a:r>
              <a:rPr lang="en-IN" b="0" i="0" baseline="0" dirty="0"/>
              <a:t> </a:t>
            </a:r>
            <a:r>
              <a:rPr lang="en-IN" b="0" i="0" dirty="0"/>
              <a:t>owning 10 shares at the time of the 10% stock dividend, you would receive an 11</a:t>
            </a:r>
            <a:r>
              <a:rPr lang="en-IN" b="0" i="0" baseline="30000" dirty="0"/>
              <a:t>th</a:t>
            </a:r>
            <a:r>
              <a:rPr lang="en-IN" b="0" i="0" baseline="0" dirty="0"/>
              <a:t> </a:t>
            </a:r>
            <a:r>
              <a:rPr lang="en-IN" b="0" i="0" dirty="0"/>
              <a:t>share. Since each is worth $12, would you benefit by $12 when you receive the additional</a:t>
            </a:r>
            <a:r>
              <a:rPr lang="en-IN" b="0" i="0" baseline="0" dirty="0"/>
              <a:t> </a:t>
            </a:r>
            <a:r>
              <a:rPr lang="en-IN" b="0" i="0" dirty="0"/>
              <a:t>share from Craft? Of course not. If the value of each share were to remain $12 when the</a:t>
            </a:r>
            <a:r>
              <a:rPr lang="en-IN" b="0" i="0" baseline="0" dirty="0"/>
              <a:t> </a:t>
            </a:r>
            <a:r>
              <a:rPr lang="en-IN" b="0" i="0" dirty="0"/>
              <a:t>10 million new shares are distributed, the total market value of the company would grow by</a:t>
            </a:r>
            <a:r>
              <a:rPr lang="en-IN" b="0" i="0" baseline="0" dirty="0"/>
              <a:t> </a:t>
            </a:r>
            <a:r>
              <a:rPr lang="en-IN" b="0" i="0" dirty="0"/>
              <a:t>$120 million (10 million shares × $12 per share). </a:t>
            </a:r>
          </a:p>
          <a:p>
            <a:pPr algn="l"/>
            <a:endParaRPr lang="en-IN" b="0" i="0" dirty="0"/>
          </a:p>
          <a:p>
            <a:pPr algn="l"/>
            <a:r>
              <a:rPr lang="en-IN" b="0" i="0" dirty="0"/>
              <a:t>A corporation cannot increase its market value simply by distributing additional</a:t>
            </a:r>
            <a:r>
              <a:rPr lang="en-IN" b="0" i="0" baseline="0" dirty="0"/>
              <a:t> </a:t>
            </a:r>
            <a:r>
              <a:rPr lang="en-IN" b="0" i="0" dirty="0"/>
              <a:t>stock certificates. Because all shareholders receive the same percentage increase in their</a:t>
            </a:r>
            <a:r>
              <a:rPr lang="en-IN" b="0" i="0" baseline="0" dirty="0"/>
              <a:t> </a:t>
            </a:r>
            <a:r>
              <a:rPr lang="en-IN" b="0" i="0" dirty="0"/>
              <a:t>respective holdings, you, and all other shareholders, still would own the same percentage</a:t>
            </a:r>
            <a:r>
              <a:rPr lang="en-IN" b="0" i="0" baseline="0" dirty="0"/>
              <a:t> </a:t>
            </a:r>
            <a:r>
              <a:rPr lang="en-IN" b="0" i="0" dirty="0"/>
              <a:t>of the company as before the distribution. Accordingly, the per share value of your</a:t>
            </a:r>
            <a:r>
              <a:rPr lang="en-IN" b="0" i="0" baseline="0" dirty="0"/>
              <a:t> </a:t>
            </a:r>
            <a:r>
              <a:rPr lang="en-IN" b="0" i="0" dirty="0"/>
              <a:t>shares should decline from $12 to $10.91 so that your 11 shares would be worth $120—precisely what your 10 shares were worth prior to the stock dividend. You might compare</a:t>
            </a:r>
            <a:r>
              <a:rPr lang="en-IN" b="0" i="0" baseline="0" dirty="0"/>
              <a:t> </a:t>
            </a:r>
            <a:r>
              <a:rPr lang="en-IN" b="0" i="0" dirty="0"/>
              <a:t>Craft Industries to a pizza. Cutting the pizza into 16 slices instead of 12 doesn’t</a:t>
            </a:r>
            <a:r>
              <a:rPr lang="en-IN" b="0" i="0" baseline="0" dirty="0"/>
              <a:t> </a:t>
            </a:r>
            <a:r>
              <a:rPr lang="en-IN" b="0" i="0" dirty="0"/>
              <a:t>create more to eat; you still have the same pizza, just a higher number of smaller slices.</a:t>
            </a:r>
            <a:r>
              <a:rPr lang="en-IN" b="0" i="0" baseline="0" dirty="0"/>
              <a:t> </a:t>
            </a:r>
            <a:r>
              <a:rPr lang="en-IN" b="0" i="0" dirty="0"/>
              <a:t>Any failure of the stock price to actually adjust in proportion to the additional shares</a:t>
            </a:r>
            <a:r>
              <a:rPr lang="en-IN" b="0" i="0" baseline="0" dirty="0"/>
              <a:t> </a:t>
            </a:r>
            <a:r>
              <a:rPr lang="en-IN" b="0" i="0" dirty="0"/>
              <a:t>issued probably would be due to information other than the distribution reaching shareholders</a:t>
            </a:r>
            <a:r>
              <a:rPr lang="en-IN" b="0" i="0" baseline="0" dirty="0"/>
              <a:t> </a:t>
            </a:r>
            <a:r>
              <a:rPr lang="en-IN" b="0" i="0" dirty="0"/>
              <a:t>at the same time.</a:t>
            </a:r>
          </a:p>
          <a:p>
            <a:endParaRPr lang="en-US" b="0" i="0" u="none" strike="noStrike" kern="1200" baseline="0" dirty="0">
              <a:solidFill>
                <a:schemeClr val="tx1"/>
              </a:solidFill>
            </a:endParaRPr>
          </a:p>
          <a:p>
            <a:r>
              <a:rPr lang="en-US" b="0" i="0" u="none" strike="noStrike" kern="1200" baseline="0" dirty="0">
                <a:solidFill>
                  <a:schemeClr val="tx1"/>
                </a:solidFill>
              </a:rPr>
              <a:t>Early rule-makers felt that per share market </a:t>
            </a:r>
            <a:r>
              <a:rPr lang="en-IN" b="0" i="0" u="none" strike="noStrike" kern="1200" baseline="0" dirty="0">
                <a:solidFill>
                  <a:schemeClr val="tx1"/>
                </a:solidFill>
              </a:rPr>
              <a:t>prices do not adjust in </a:t>
            </a:r>
            <a:r>
              <a:rPr lang="en-US" b="0" i="0" u="none" strike="noStrike" kern="1200" baseline="0" dirty="0">
                <a:solidFill>
                  <a:schemeClr val="tx1"/>
                </a:solidFill>
              </a:rPr>
              <a:t>response to an increase </a:t>
            </a:r>
            <a:r>
              <a:rPr lang="en-IN" b="0" i="0" u="none" strike="noStrike" kern="1200" baseline="0" dirty="0">
                <a:solidFill>
                  <a:schemeClr val="tx1"/>
                </a:solidFill>
              </a:rPr>
              <a:t>in the number of shares.</a:t>
            </a:r>
          </a:p>
          <a:p>
            <a:endParaRPr lang="en-IN" b="0" i="0" u="none" strike="noStrike" kern="1200" baseline="0" dirty="0">
              <a:solidFill>
                <a:schemeClr val="tx1"/>
              </a:solidFill>
            </a:endParaRPr>
          </a:p>
          <a:p>
            <a:r>
              <a:rPr lang="en-IN" b="0" i="0" u="none" strike="noStrike" kern="1200" baseline="0" dirty="0">
                <a:solidFill>
                  <a:schemeClr val="tx1"/>
                </a:solidFill>
              </a:rPr>
              <a:t>Then, what justification is there for recording the additional shares at market value? In 1941 (and reaffirmed in 1953), accounting rule-makers felt that many shareholders are deceived by small stock dividends, believing they benefit by the market value of their additional shares. Furthermore they erroneously felt that these individual beliefs are collectively reflected in the stock market by per share prices that remain unchanged by stock dividends. Consequently, their prescribed accounting treatment is to reduce retained earnings by the same amount as if cash dividends were paid equal to the market value of the shares issued.</a:t>
            </a:r>
          </a:p>
          <a:p>
            <a:endParaRPr lang="en-IN" b="0" i="0" u="none" strike="noStrike" kern="1200" baseline="0" dirty="0">
              <a:solidFill>
                <a:schemeClr val="tx1"/>
              </a:solidFill>
            </a:endParaRPr>
          </a:p>
          <a:p>
            <a:r>
              <a:rPr lang="en-IN" b="0" i="0" u="none" strike="noStrike" kern="1200" baseline="0" dirty="0">
                <a:solidFill>
                  <a:schemeClr val="tx1"/>
                </a:solidFill>
              </a:rPr>
              <a:t>This obsolete reasoning is inconsistent with our earlier conclusion that the market price per share will decline in approximate proportion to the increase in the number of shares distributed. Our intuitive conclusion is supported also by formal research.</a:t>
            </a:r>
          </a:p>
          <a:p>
            <a:endParaRPr lang="en-IN" b="0" i="0" u="none" strike="noStrike" kern="1200" baseline="0" dirty="0">
              <a:solidFill>
                <a:schemeClr val="tx1"/>
              </a:solidFill>
            </a:endParaRPr>
          </a:p>
          <a:p>
            <a:r>
              <a:rPr lang="en-IN" b="0" i="0" u="none" strike="noStrike" kern="1200" baseline="0" dirty="0">
                <a:solidFill>
                  <a:schemeClr val="tx1"/>
                </a:solidFill>
              </a:rPr>
              <a:t>Besides being based on fallacious reasoning, accounting for stock dividends by artificially reclassifying “earned” capital as “invested” capital conflicts with the reporting objective of reporting shareholders’ equity by source. Despite these limitations, this outdated </a:t>
            </a:r>
            <a:r>
              <a:rPr lang="en-US" b="0" i="0" u="none" strike="noStrike" kern="1200" baseline="0" dirty="0">
                <a:solidFill>
                  <a:schemeClr val="tx1"/>
                </a:solidFill>
              </a:rPr>
              <a:t>accounting standard still applies</a:t>
            </a:r>
            <a:r>
              <a:rPr lang="en-US" sz="1200" b="0" i="0" u="none" strike="noStrike" kern="1200" baseline="0" dirty="0">
                <a:solidFill>
                  <a:schemeClr val="tx1"/>
                </a:solidFill>
                <a:latin typeface="+mn-lt"/>
                <a:ea typeface="+mn-ea"/>
                <a:cs typeface="+mn-cs"/>
              </a:rPr>
              <a:t>.</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93</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i="0" dirty="0">
                <a:latin typeface="Calibri" pitchFamily="34" charset="0"/>
              </a:rPr>
              <a:t>Since neither the corporation nor its shareholders</a:t>
            </a:r>
            <a:r>
              <a:rPr lang="en-IN" b="0" i="0" baseline="0" dirty="0">
                <a:latin typeface="Calibri" pitchFamily="34" charset="0"/>
              </a:rPr>
              <a:t> </a:t>
            </a:r>
            <a:r>
              <a:rPr lang="en-IN" b="0" i="0" dirty="0">
                <a:latin typeface="Calibri" pitchFamily="34" charset="0"/>
              </a:rPr>
              <a:t>apparently benefits from stock dividends, why do companies declare them? Occasionally,</a:t>
            </a:r>
            <a:r>
              <a:rPr lang="en-IN" b="0" i="0" baseline="0" dirty="0">
                <a:latin typeface="Calibri" pitchFamily="34" charset="0"/>
              </a:rPr>
              <a:t> </a:t>
            </a:r>
            <a:r>
              <a:rPr lang="en-IN" b="0" i="0" dirty="0">
                <a:latin typeface="Calibri" pitchFamily="34" charset="0"/>
              </a:rPr>
              <a:t>a company tries to give shareholders the illusion that they are receiving a real dividend.</a:t>
            </a:r>
            <a:r>
              <a:rPr lang="en-IN" b="0" i="0" baseline="0" dirty="0">
                <a:latin typeface="Calibri" pitchFamily="34" charset="0"/>
              </a:rPr>
              <a:t> </a:t>
            </a:r>
          </a:p>
          <a:p>
            <a:endParaRPr lang="en-IN" b="0" i="0" baseline="0" dirty="0">
              <a:latin typeface="Calibri" pitchFamily="34" charset="0"/>
            </a:endParaRPr>
          </a:p>
          <a:p>
            <a:r>
              <a:rPr lang="en-IN" b="0" i="0" dirty="0">
                <a:latin typeface="Calibri" pitchFamily="34" charset="0"/>
              </a:rPr>
              <a:t>Another reason is merely to enable the corporation to take advantage of the accepted accounting</a:t>
            </a:r>
            <a:r>
              <a:rPr lang="en-IN" b="0" i="0" baseline="0" dirty="0">
                <a:latin typeface="Calibri" pitchFamily="34" charset="0"/>
              </a:rPr>
              <a:t> </a:t>
            </a:r>
            <a:r>
              <a:rPr lang="en-IN" b="0" i="0" dirty="0">
                <a:latin typeface="Calibri" pitchFamily="34" charset="0"/>
              </a:rPr>
              <a:t>practice of capitalizing retained earnings. Specifically, a company might wish to reduce an</a:t>
            </a:r>
            <a:r>
              <a:rPr lang="en-IN" b="0" i="0" baseline="0" dirty="0">
                <a:latin typeface="Calibri" pitchFamily="34" charset="0"/>
              </a:rPr>
              <a:t> </a:t>
            </a:r>
            <a:r>
              <a:rPr lang="en-IN" b="0" i="0" dirty="0">
                <a:latin typeface="Calibri" pitchFamily="34" charset="0"/>
              </a:rPr>
              <a:t>existing balance in retained earnings—otherwise available for cash dividends—so it can reinvest</a:t>
            </a:r>
            <a:r>
              <a:rPr lang="en-IN" b="0" i="0" baseline="0" dirty="0">
                <a:latin typeface="Calibri" pitchFamily="34" charset="0"/>
              </a:rPr>
              <a:t> </a:t>
            </a:r>
            <a:r>
              <a:rPr lang="en-IN" b="0" i="0" dirty="0">
                <a:latin typeface="Calibri" pitchFamily="34" charset="0"/>
              </a:rPr>
              <a:t>the earned assets represented by that balance without carrying a large balance in retained earnings.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94</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A frequent reason for issuing a stock dividend is actually to induce the per share market price decline that follows. For instance, after a company declares a 100% stock dividend on 100 million shares of common stock, with a per share market price of $12, it then has 200 million shares, each with an approximate market value of $6. The motivation for reducing the per share market price is to increase the </a:t>
            </a:r>
            <a:r>
              <a:rPr lang="en-US" sz="1200" i="0" kern="1200" baseline="0" dirty="0">
                <a:solidFill>
                  <a:schemeClr val="tx1"/>
                </a:solidFill>
                <a:latin typeface="+mn-lt"/>
                <a:ea typeface="+mn-ea"/>
                <a:cs typeface="+mn-cs"/>
              </a:rPr>
              <a:t>stock’s marketability by making it attractive to a larger number of potential investors.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95</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i="0" dirty="0">
                <a:latin typeface="Calibri" pitchFamily="34" charset="0"/>
              </a:rPr>
              <a:t>A</a:t>
            </a:r>
            <a:r>
              <a:rPr lang="en-IN" b="0" i="0" baseline="0" dirty="0">
                <a:latin typeface="Calibri" pitchFamily="34" charset="0"/>
              </a:rPr>
              <a:t> large stock dividend is known as a stock split. A stock distribution of 25% or higher can be accounted for in one of two ways: </a:t>
            </a:r>
          </a:p>
          <a:p>
            <a:pPr marL="228600" indent="-228600">
              <a:buFont typeface="+mj-lt"/>
              <a:buAutoNum type="arabicPeriod"/>
            </a:pPr>
            <a:r>
              <a:rPr lang="en-IN" dirty="0">
                <a:latin typeface="Calibri" pitchFamily="34" charset="0"/>
              </a:rPr>
              <a:t>A</a:t>
            </a:r>
            <a:r>
              <a:rPr lang="en-IN" b="0" i="0" baseline="0" dirty="0">
                <a:latin typeface="Calibri" pitchFamily="34" charset="0"/>
              </a:rPr>
              <a:t>s a “large” stock dividend</a:t>
            </a:r>
          </a:p>
          <a:p>
            <a:pPr marL="228600" indent="-228600">
              <a:buFont typeface="+mj-lt"/>
              <a:buAutoNum type="arabicPeriod"/>
            </a:pPr>
            <a:r>
              <a:rPr lang="en-IN" dirty="0">
                <a:latin typeface="Calibri" pitchFamily="34" charset="0"/>
              </a:rPr>
              <a:t>A</a:t>
            </a:r>
            <a:r>
              <a:rPr lang="en-IN" b="0" i="0" baseline="0" dirty="0">
                <a:latin typeface="Calibri" pitchFamily="34" charset="0"/>
              </a:rPr>
              <a:t>s a stock split </a:t>
            </a:r>
          </a:p>
          <a:p>
            <a:pPr marL="0" indent="0">
              <a:buNone/>
            </a:pPr>
            <a:r>
              <a:rPr lang="en-IN" b="0" i="0" baseline="0" dirty="0">
                <a:latin typeface="Calibri" pitchFamily="34" charset="0"/>
              </a:rPr>
              <a:t>Thus, a 100% stock dividend could be </a:t>
            </a:r>
            <a:r>
              <a:rPr lang="en-IN" b="0" i="0" baseline="0" dirty="0" err="1">
                <a:latin typeface="Calibri" pitchFamily="34" charset="0"/>
              </a:rPr>
              <a:t>labeled</a:t>
            </a:r>
            <a:r>
              <a:rPr lang="en-IN" b="0" i="0" baseline="0" dirty="0">
                <a:latin typeface="Calibri" pitchFamily="34" charset="0"/>
              </a:rPr>
              <a:t> a 2-for-1 stock split and accounted for as such. Conceptually, the proper accounting treatment of a stock distribution is to make no journal entry. This, in fact, is the prescribed accounting treatment for a stock split. </a:t>
            </a:r>
          </a:p>
          <a:p>
            <a:pPr marL="0" indent="0">
              <a:buNone/>
            </a:pPr>
            <a:endParaRPr lang="en-IN" b="0" i="0" baseline="0" dirty="0">
              <a:latin typeface="Calibri" pitchFamily="34" charset="0"/>
            </a:endParaRPr>
          </a:p>
          <a:p>
            <a:pPr marL="0" indent="0">
              <a:buNone/>
            </a:pPr>
            <a:r>
              <a:rPr lang="en-IN" b="0" i="0" dirty="0">
                <a:latin typeface="Calibri" pitchFamily="34" charset="0"/>
              </a:rPr>
              <a:t>Since the same common stock account balance (total</a:t>
            </a:r>
            <a:r>
              <a:rPr lang="en-IN" b="0" i="0" baseline="0" dirty="0">
                <a:latin typeface="Calibri" pitchFamily="34" charset="0"/>
              </a:rPr>
              <a:t> </a:t>
            </a:r>
            <a:r>
              <a:rPr lang="en-IN" b="0" i="0" dirty="0">
                <a:latin typeface="Calibri" pitchFamily="34" charset="0"/>
              </a:rPr>
              <a:t>par) represents twice as many shares in a 2-for-1 stock</a:t>
            </a:r>
            <a:r>
              <a:rPr lang="en-IN" b="0" i="0" baseline="0" dirty="0">
                <a:latin typeface="Calibri" pitchFamily="34" charset="0"/>
              </a:rPr>
              <a:t> </a:t>
            </a:r>
            <a:r>
              <a:rPr lang="en-IN" b="0" i="0" dirty="0">
                <a:latin typeface="Calibri" pitchFamily="34" charset="0"/>
              </a:rPr>
              <a:t>split, the par value per share will be reduced by one-half. In the previous</a:t>
            </a:r>
            <a:r>
              <a:rPr lang="en-IN" b="0" i="0" baseline="0" dirty="0">
                <a:latin typeface="Calibri" pitchFamily="34" charset="0"/>
              </a:rPr>
              <a:t> example, i</a:t>
            </a:r>
            <a:r>
              <a:rPr lang="en-IN" b="0" i="0" dirty="0">
                <a:latin typeface="Calibri" pitchFamily="34" charset="0"/>
              </a:rPr>
              <a:t>f the</a:t>
            </a:r>
            <a:r>
              <a:rPr lang="en-IN" b="0" i="0" baseline="0" dirty="0">
                <a:latin typeface="Calibri" pitchFamily="34" charset="0"/>
              </a:rPr>
              <a:t> </a:t>
            </a:r>
            <a:r>
              <a:rPr lang="en-IN" b="0" i="0" dirty="0">
                <a:latin typeface="Calibri" pitchFamily="34" charset="0"/>
              </a:rPr>
              <a:t>par were $1 per share before the stock distribution, then after the 2-for-1 stock split, the par</a:t>
            </a:r>
            <a:r>
              <a:rPr lang="en-IN" b="0" i="0" baseline="0" dirty="0">
                <a:latin typeface="Calibri" pitchFamily="34" charset="0"/>
              </a:rPr>
              <a:t> </a:t>
            </a:r>
            <a:r>
              <a:rPr lang="en-IN" b="0" i="0" dirty="0">
                <a:latin typeface="Calibri" pitchFamily="34" charset="0"/>
              </a:rPr>
              <a:t>would be $.50 per share.</a:t>
            </a:r>
          </a:p>
          <a:p>
            <a:pPr marL="0" indent="0">
              <a:buNone/>
            </a:pPr>
            <a:endParaRPr lang="en-IN" b="0" i="0" dirty="0">
              <a:latin typeface="Calibri" pitchFamily="34" charset="0"/>
            </a:endParaRPr>
          </a:p>
          <a:p>
            <a:pPr marL="0" indent="0">
              <a:buNone/>
            </a:pPr>
            <a:r>
              <a:rPr lang="en-IN" b="0" i="0" dirty="0">
                <a:latin typeface="Calibri" pitchFamily="34" charset="0"/>
              </a:rPr>
              <a:t>As you might expect, having the par value per share change in this way is cumbersome</a:t>
            </a:r>
            <a:r>
              <a:rPr lang="en-IN" b="0" i="0" baseline="0" dirty="0">
                <a:latin typeface="Calibri" pitchFamily="34" charset="0"/>
              </a:rPr>
              <a:t> </a:t>
            </a:r>
            <a:r>
              <a:rPr lang="en-IN" b="0" i="0" dirty="0">
                <a:latin typeface="Calibri" pitchFamily="34" charset="0"/>
              </a:rPr>
              <a:t>and expensive. All records, printed or electronic, that refer to the previous amount must be</a:t>
            </a:r>
            <a:r>
              <a:rPr lang="en-IN" b="0" i="0" baseline="0" dirty="0">
                <a:latin typeface="Calibri" pitchFamily="34" charset="0"/>
              </a:rPr>
              <a:t> </a:t>
            </a:r>
            <a:r>
              <a:rPr lang="en-IN" b="0" i="0" dirty="0">
                <a:latin typeface="Calibri" pitchFamily="34" charset="0"/>
              </a:rPr>
              <a:t>changed to reflect the new amount. The practical solution is to account for the large stock</a:t>
            </a:r>
            <a:r>
              <a:rPr lang="en-IN" b="0" i="0" baseline="0" dirty="0">
                <a:latin typeface="Calibri" pitchFamily="34" charset="0"/>
              </a:rPr>
              <a:t> </a:t>
            </a:r>
            <a:r>
              <a:rPr lang="en-IN" b="0" i="0" dirty="0">
                <a:latin typeface="Calibri" pitchFamily="34" charset="0"/>
              </a:rPr>
              <a:t>distribution as a stock dividend rather than a stock split.</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96</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i="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97</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i="0" dirty="0">
                <a:latin typeface="Calibri" pitchFamily="34" charset="0"/>
              </a:rPr>
              <a:t>Illustration 18–16 Stock Split Effected</a:t>
            </a:r>
            <a:r>
              <a:rPr lang="en-IN" b="0" i="0" baseline="0" dirty="0">
                <a:latin typeface="Calibri" pitchFamily="34" charset="0"/>
              </a:rPr>
              <a:t> in the Form of a Stock Dividend</a:t>
            </a:r>
            <a:endParaRPr lang="en-IN" b="0" i="0" dirty="0">
              <a:latin typeface="Calibri" pitchFamily="34" charset="0"/>
            </a:endParaRPr>
          </a:p>
          <a:p>
            <a:endParaRPr lang="en-IN" b="0" i="0" dirty="0">
              <a:latin typeface="Calibri" pitchFamily="34" charset="0"/>
            </a:endParaRPr>
          </a:p>
          <a:p>
            <a:r>
              <a:rPr lang="en-IN" b="0" i="0" dirty="0">
                <a:latin typeface="Calibri" pitchFamily="34" charset="0"/>
              </a:rPr>
              <a:t>To avoid changing the per share par value of the shares, the stock distribution is referred to as</a:t>
            </a:r>
            <a:r>
              <a:rPr lang="en-IN" b="0" i="0" baseline="0" dirty="0">
                <a:latin typeface="Calibri" pitchFamily="34" charset="0"/>
              </a:rPr>
              <a:t> </a:t>
            </a:r>
            <a:r>
              <a:rPr lang="en-IN" b="0" i="0" dirty="0">
                <a:latin typeface="Calibri" pitchFamily="34" charset="0"/>
              </a:rPr>
              <a:t>a stock split effected in the form of a stock dividend, or simply a stock dividend. In that case,</a:t>
            </a:r>
            <a:r>
              <a:rPr lang="en-IN" b="0" i="0" baseline="0" dirty="0">
                <a:latin typeface="Calibri" pitchFamily="34" charset="0"/>
              </a:rPr>
              <a:t> </a:t>
            </a:r>
            <a:r>
              <a:rPr lang="en-IN" b="0" i="0" dirty="0">
                <a:latin typeface="Calibri" pitchFamily="34" charset="0"/>
              </a:rPr>
              <a:t>a journal entry increases the common stock account by the par value of the additional shares.</a:t>
            </a:r>
            <a:r>
              <a:rPr lang="en-IN" b="0" i="0" baseline="0" dirty="0">
                <a:latin typeface="Calibri" pitchFamily="34" charset="0"/>
              </a:rPr>
              <a:t> </a:t>
            </a:r>
            <a:r>
              <a:rPr lang="en-IN" b="0" i="0" dirty="0">
                <a:latin typeface="Calibri" pitchFamily="34" charset="0"/>
              </a:rPr>
              <a:t>To avoid reducing retained earnings in these instances, most companies reduce (debit) paid-in</a:t>
            </a:r>
            <a:r>
              <a:rPr lang="en-IN" b="0" i="0" baseline="0" dirty="0">
                <a:latin typeface="Calibri" pitchFamily="34" charset="0"/>
              </a:rPr>
              <a:t> </a:t>
            </a:r>
            <a:r>
              <a:rPr lang="en-IN" b="0" i="0" dirty="0">
                <a:latin typeface="Calibri" pitchFamily="34" charset="0"/>
              </a:rPr>
              <a:t>capital—excess of par to offset the credit to common stock.</a:t>
            </a:r>
          </a:p>
          <a:p>
            <a:endParaRPr lang="en-IN" b="0" i="0"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b="0" i="0" dirty="0">
                <a:latin typeface="Calibri" pitchFamily="34" charset="0"/>
              </a:rPr>
              <a:t>Notice that this entry does not reclassify earned capital as invested capital. Some companies,</a:t>
            </a:r>
            <a:r>
              <a:rPr lang="en-IN" b="0" i="0" baseline="0" dirty="0">
                <a:latin typeface="Calibri" pitchFamily="34" charset="0"/>
              </a:rPr>
              <a:t> </a:t>
            </a:r>
            <a:r>
              <a:rPr lang="en-IN" b="0" i="0" dirty="0">
                <a:latin typeface="Calibri" pitchFamily="34" charset="0"/>
              </a:rPr>
              <a:t>though, choose to debit retained earnings instead.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98</a:t>
            </a:fld>
            <a:endParaRPr lang="en-IN" dirty="0"/>
          </a:p>
        </p:txBody>
      </p:sp>
    </p:spTree>
    <p:extLst>
      <p:ext uri="{BB962C8B-B14F-4D97-AF65-F5344CB8AC3E}">
        <p14:creationId xmlns:p14="http://schemas.microsoft.com/office/powerpoint/2010/main" val="361000708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i="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99</a:t>
            </a:fld>
            <a:endParaRPr lang="en-IN" dirty="0"/>
          </a:p>
        </p:txBody>
      </p:sp>
    </p:spTree>
    <p:extLst>
      <p:ext uri="{BB962C8B-B14F-4D97-AF65-F5344CB8AC3E}">
        <p14:creationId xmlns:p14="http://schemas.microsoft.com/office/powerpoint/2010/main" val="36100070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18-</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1622" y="-3175"/>
            <a:ext cx="4572378" cy="384175"/>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1"/>
          </p:nvPr>
        </p:nvSpPr>
        <p:spPr>
          <a:xfrm>
            <a:off x="914400" y="3124200"/>
            <a:ext cx="7315200" cy="1371600"/>
          </a:xfrm>
        </p:spPr>
        <p:txBody>
          <a:bodyPr vert="horz" lIns="91440" tIns="45720" rIns="91440" bIns="45720" rtlCol="0">
            <a:noAutofit/>
          </a:bodyPr>
          <a:lstStyle>
            <a:lvl1pPr>
              <a:defRPr lang="en-US" sz="2600" dirty="0" smtClean="0">
                <a:latin typeface="Verdana" panose="020B0604030504040204" pitchFamily="34" charset="0"/>
                <a:ea typeface="Verdana" panose="020B0604030504040204" pitchFamily="34" charset="0"/>
                <a:cs typeface="Verdana" panose="020B0604030504040204" pitchFamily="34" charset="0"/>
              </a:defRPr>
            </a:lvl1pPr>
            <a:lvl2pPr>
              <a:defRPr lang="en-US" sz="2400" dirty="0" smtClean="0">
                <a:latin typeface="Verdana" panose="020B0604030504040204" pitchFamily="34" charset="0"/>
                <a:ea typeface="Verdana" panose="020B0604030504040204" pitchFamily="34" charset="0"/>
                <a:cs typeface="Verdana" panose="020B0604030504040204" pitchFamily="34" charset="0"/>
              </a:defRPr>
            </a:lvl2pPr>
            <a:lvl3pPr>
              <a:defRPr lang="en-US" sz="2200"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sz="1800" dirty="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1"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2222562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4" name="Text Placeholder 3"/>
          <p:cNvSpPr txBox="1">
            <a:spLocks/>
          </p:cNvSpPr>
          <p:nvPr userDrawn="1"/>
        </p:nvSpPr>
        <p:spPr>
          <a:xfrm>
            <a:off x="941292" y="6248400"/>
            <a:ext cx="7274859" cy="6096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
        <p:nvSpPr>
          <p:cNvPr id="6"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18-</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593158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18-</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a:p>
        </p:txBody>
      </p:sp>
      <p:sp>
        <p:nvSpPr>
          <p:cNvPr id="11" name="Picture Placeholder 10"/>
          <p:cNvSpPr>
            <a:spLocks noGrp="1"/>
          </p:cNvSpPr>
          <p:nvPr>
            <p:ph type="pic" sz="quarter" idx="15"/>
          </p:nvPr>
        </p:nvSpPr>
        <p:spPr>
          <a:xfrm>
            <a:off x="5562600" y="3124200"/>
            <a:ext cx="2514600" cy="1295400"/>
          </a:xfrm>
        </p:spPr>
        <p:txBody>
          <a:bodyPr/>
          <a:lstStyle/>
          <a:p>
            <a:endParaRPr lang="en-US"/>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4"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41642006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245" cy="6857434"/>
          </a:xfrm>
          <a:prstGeom prst="rect">
            <a:avLst/>
          </a:prstGeom>
        </p:spPr>
      </p:pic>
      <p:sp>
        <p:nvSpPr>
          <p:cNvPr id="2" name="Title 1"/>
          <p:cNvSpPr>
            <a:spLocks noGrp="1"/>
          </p:cNvSpPr>
          <p:nvPr>
            <p:ph type="ctrTitle"/>
          </p:nvPr>
        </p:nvSpPr>
        <p:spPr>
          <a:xfrm>
            <a:off x="914400" y="1905000"/>
            <a:ext cx="7924800" cy="990600"/>
          </a:xfrm>
        </p:spPr>
        <p:txBody>
          <a:bodyPr>
            <a:normAutofit/>
          </a:bodyPr>
          <a:lstStyle>
            <a:lvl1pPr>
              <a:defRPr sz="4000" b="1"/>
            </a:lvl1pPr>
          </a:lstStyle>
          <a:p>
            <a:r>
              <a:rPr lang="en-US" dirty="0"/>
              <a:t>Click to edit Master title style</a:t>
            </a:r>
          </a:p>
        </p:txBody>
      </p:sp>
      <p:sp>
        <p:nvSpPr>
          <p:cNvPr id="3" name="Subtitle 2"/>
          <p:cNvSpPr>
            <a:spLocks noGrp="1"/>
          </p:cNvSpPr>
          <p:nvPr>
            <p:ph type="subTitle" idx="1"/>
          </p:nvPr>
        </p:nvSpPr>
        <p:spPr>
          <a:xfrm>
            <a:off x="914400" y="3657600"/>
            <a:ext cx="7315200" cy="1371600"/>
          </a:xfrm>
        </p:spPr>
        <p:txBody>
          <a:bodyPr anchor="ctr"/>
          <a:lstStyle>
            <a:lvl1pPr marL="0" indent="0" algn="ctr">
              <a:buNone/>
              <a:defRPr sz="3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7" name="Text Placeholder 6"/>
          <p:cNvSpPr>
            <a:spLocks noGrp="1"/>
          </p:cNvSpPr>
          <p:nvPr>
            <p:ph type="body" sz="quarter" idx="11"/>
          </p:nvPr>
        </p:nvSpPr>
        <p:spPr>
          <a:xfrm>
            <a:off x="609600" y="6476999"/>
            <a:ext cx="8533645" cy="37680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453521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68904601"/>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9250" indent="-349250" algn="l" defTabSz="914400" rtl="0" eaLnBrk="1" latinLnBrk="0" hangingPunct="1">
        <a:spcBef>
          <a:spcPts val="6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0100" indent="-342900" algn="l" defTabSz="914400" rtl="0" eaLnBrk="1" latinLnBrk="0" hangingPunct="1">
        <a:spcBef>
          <a:spcPts val="600"/>
        </a:spcBef>
        <a:buClr>
          <a:schemeClr val="tx1"/>
        </a:buClr>
        <a:buFont typeface="Verdana" panose="020B060403050404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57300" indent="-342900" algn="l" defTabSz="914400" rtl="0" eaLnBrk="1" latinLnBrk="0" hangingPunct="1">
        <a:spcBef>
          <a:spcPts val="600"/>
        </a:spcBef>
        <a:buClr>
          <a:schemeClr val="tx1"/>
        </a:buClr>
        <a:buFont typeface="Wingdings" panose="05000000000000000000" pitchFamily="2" charset="2"/>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14500" indent="-342900" algn="l" defTabSz="914400" rtl="0" eaLnBrk="1" latinLnBrk="0" hangingPunct="1">
        <a:spcBef>
          <a:spcPts val="600"/>
        </a:spcBef>
        <a:buClr>
          <a:schemeClr val="tx1"/>
        </a:buClr>
        <a:buFont typeface="Courier New" panose="02070309020205020404" pitchFamily="49" charset="0"/>
        <a:buChar char="o"/>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14550" indent="-285750" algn="l" defTabSz="914400" rtl="0" eaLnBrk="1" latinLnBrk="0" hangingPunct="1">
        <a:spcBef>
          <a:spcPts val="600"/>
        </a:spcBef>
        <a:buClr>
          <a:schemeClr val="tx1"/>
        </a:buClr>
        <a:buFont typeface="Wingdings" panose="05000000000000000000" pitchFamily="2" charset="2"/>
        <a:buChar char="Ø"/>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5.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2.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9.xml"/><Relationship Id="rId1" Type="http://schemas.openxmlformats.org/officeDocument/2006/relationships/slideLayout" Target="../slideLayouts/slideLayout3.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762000" y="1600200"/>
            <a:ext cx="7848600" cy="990600"/>
          </a:xfrm>
        </p:spPr>
        <p:txBody>
          <a:bodyPr>
            <a:normAutofit/>
          </a:bodyPr>
          <a:lstStyle/>
          <a:p>
            <a:r>
              <a:rPr lang="en-IN" dirty="0"/>
              <a:t>Chapter 18</a:t>
            </a:r>
            <a:endParaRPr lang="en-US" dirty="0"/>
          </a:p>
        </p:txBody>
      </p:sp>
      <p:sp>
        <p:nvSpPr>
          <p:cNvPr id="20" name="Subtitle 19"/>
          <p:cNvSpPr>
            <a:spLocks noGrp="1"/>
          </p:cNvSpPr>
          <p:nvPr>
            <p:ph type="subTitle" idx="1"/>
          </p:nvPr>
        </p:nvSpPr>
        <p:spPr>
          <a:xfrm>
            <a:off x="838200" y="2667000"/>
            <a:ext cx="7848600" cy="2133600"/>
          </a:xfrm>
        </p:spPr>
        <p:txBody>
          <a:bodyPr/>
          <a:lstStyle/>
          <a:p>
            <a:r>
              <a:rPr lang="en-US" dirty="0"/>
              <a:t>Shareholders’ Equity</a:t>
            </a:r>
            <a:endParaRPr lang="en-IN" dirty="0"/>
          </a:p>
        </p:txBody>
      </p:sp>
      <p:sp>
        <p:nvSpPr>
          <p:cNvPr id="6" name="Text Placeholder 8"/>
          <p:cNvSpPr>
            <a:spLocks noGrp="1"/>
          </p:cNvSpPr>
          <p:nvPr>
            <p:ph type="body" sz="quarter" idx="11"/>
          </p:nvPr>
        </p:nvSpPr>
        <p:spPr>
          <a:xfrm>
            <a:off x="1122012" y="6248400"/>
            <a:ext cx="6927273" cy="609600"/>
          </a:xfrm>
        </p:spPr>
        <p:txBody>
          <a:bodyPr anchor="ctr">
            <a:noAutofit/>
          </a:body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184670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18-2</a:t>
            </a:r>
          </a:p>
        </p:txBody>
      </p:sp>
      <p:sp>
        <p:nvSpPr>
          <p:cNvPr id="3" name="Title 2"/>
          <p:cNvSpPr>
            <a:spLocks noGrp="1"/>
          </p:cNvSpPr>
          <p:nvPr>
            <p:ph type="title"/>
          </p:nvPr>
        </p:nvSpPr>
        <p:spPr>
          <a:xfrm>
            <a:off x="685800" y="434049"/>
            <a:ext cx="8001000" cy="1176391"/>
          </a:xfrm>
        </p:spPr>
        <p:txBody>
          <a:bodyPr>
            <a:noAutofit/>
          </a:bodyPr>
          <a:lstStyle/>
          <a:p>
            <a:r>
              <a:rPr lang="en-US" dirty="0"/>
              <a:t>Components of Shareholders’ Equity (4 of 4)</a:t>
            </a:r>
          </a:p>
        </p:txBody>
      </p:sp>
      <p:sp>
        <p:nvSpPr>
          <p:cNvPr id="4" name="Content Placeholder 3"/>
          <p:cNvSpPr>
            <a:spLocks noGrp="1"/>
          </p:cNvSpPr>
          <p:nvPr>
            <p:ph sz="quarter" idx="10"/>
          </p:nvPr>
        </p:nvSpPr>
        <p:spPr>
          <a:xfrm>
            <a:off x="812800" y="1962364"/>
            <a:ext cx="7807216" cy="4451136"/>
          </a:xfrm>
        </p:spPr>
        <p:txBody>
          <a:bodyPr/>
          <a:lstStyle/>
          <a:p>
            <a:pPr marL="800100" indent="-342900">
              <a:buFont typeface="+mj-lt"/>
              <a:buAutoNum type="arabicPeriod"/>
            </a:pPr>
            <a:r>
              <a:rPr lang="en-US" sz="2400" dirty="0"/>
              <a:t>Net holding gains (losses) on available-for-sale investment in debt securities</a:t>
            </a:r>
          </a:p>
          <a:p>
            <a:pPr marL="800100" indent="-342900">
              <a:buFont typeface="+mj-lt"/>
              <a:buAutoNum type="arabicPeriod"/>
            </a:pPr>
            <a:r>
              <a:rPr lang="en-US" sz="2400" dirty="0"/>
              <a:t>Gains (losses) from and amendments to postretirement benefit plans</a:t>
            </a:r>
          </a:p>
          <a:p>
            <a:pPr marL="800100" indent="-342900">
              <a:buFont typeface="+mj-lt"/>
              <a:buAutoNum type="arabicPeriod"/>
            </a:pPr>
            <a:r>
              <a:rPr lang="en-US" sz="2400" dirty="0"/>
              <a:t>Deferred gains (losses) on derivatives</a:t>
            </a:r>
          </a:p>
          <a:p>
            <a:pPr marL="800100" indent="-342900">
              <a:buFont typeface="+mj-lt"/>
              <a:buAutoNum type="arabicPeriod"/>
            </a:pPr>
            <a:r>
              <a:rPr lang="en-US" sz="2400" dirty="0"/>
              <a:t>Adjustments from foreign currency translation</a:t>
            </a:r>
          </a:p>
        </p:txBody>
      </p:sp>
    </p:spTree>
    <p:extLst>
      <p:ext uri="{BB962C8B-B14F-4D97-AF65-F5344CB8AC3E}">
        <p14:creationId xmlns:p14="http://schemas.microsoft.com/office/powerpoint/2010/main" val="372195672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18-8</a:t>
            </a:r>
          </a:p>
        </p:txBody>
      </p:sp>
      <p:sp>
        <p:nvSpPr>
          <p:cNvPr id="8" name="Title 7"/>
          <p:cNvSpPr>
            <a:spLocks noGrp="1"/>
          </p:cNvSpPr>
          <p:nvPr>
            <p:ph type="title"/>
          </p:nvPr>
        </p:nvSpPr>
        <p:spPr>
          <a:xfrm>
            <a:off x="685800" y="437388"/>
            <a:ext cx="8001000" cy="1106424"/>
          </a:xfrm>
        </p:spPr>
        <p:txBody>
          <a:bodyPr>
            <a:noAutofit/>
          </a:bodyPr>
          <a:lstStyle/>
          <a:p>
            <a:r>
              <a:rPr lang="en-IN" dirty="0"/>
              <a:t>Stock Split Disclosure—Netflix</a:t>
            </a:r>
            <a:endParaRPr lang="en-US" dirty="0"/>
          </a:p>
        </p:txBody>
      </p:sp>
      <p:sp>
        <p:nvSpPr>
          <p:cNvPr id="9" name="Content Placeholder 8"/>
          <p:cNvSpPr>
            <a:spLocks noGrp="1"/>
          </p:cNvSpPr>
          <p:nvPr>
            <p:ph sz="quarter" idx="10"/>
          </p:nvPr>
        </p:nvSpPr>
        <p:spPr>
          <a:xfrm>
            <a:off x="937548" y="1574157"/>
            <a:ext cx="7734011" cy="4771947"/>
          </a:xfrm>
        </p:spPr>
        <p:txBody>
          <a:bodyPr/>
          <a:lstStyle/>
          <a:p>
            <a:pPr marL="0" indent="0">
              <a:buNone/>
            </a:pPr>
            <a:r>
              <a:rPr lang="en-US" sz="2400" b="1" dirty="0"/>
              <a:t>Note 8 – Stock Split</a:t>
            </a:r>
          </a:p>
          <a:p>
            <a:pPr marL="0" indent="0">
              <a:buNone/>
            </a:pPr>
            <a:r>
              <a:rPr lang="en-US" sz="2400" dirty="0"/>
              <a:t>On June 23, 2015, the Company’s Board of Directors declared a seven-for-one stock split in the form of a stock dividend that was paid on July 14,2015 to all shareholders of record as of July 2, 2015. Outstanding share and pre-share amounts disclosed for all periods presented have been retroactively adjusted to reflect the effects of the stock split.</a:t>
            </a:r>
            <a:endParaRPr lang="en-US" dirty="0"/>
          </a:p>
        </p:txBody>
      </p:sp>
    </p:spTree>
    <p:extLst>
      <p:ext uri="{BB962C8B-B14F-4D97-AF65-F5344CB8AC3E}">
        <p14:creationId xmlns:p14="http://schemas.microsoft.com/office/powerpoint/2010/main" val="148567832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18-8</a:t>
            </a:r>
          </a:p>
        </p:txBody>
      </p:sp>
      <p:sp>
        <p:nvSpPr>
          <p:cNvPr id="8" name="Title 7"/>
          <p:cNvSpPr>
            <a:spLocks noGrp="1"/>
          </p:cNvSpPr>
          <p:nvPr>
            <p:ph type="title"/>
          </p:nvPr>
        </p:nvSpPr>
        <p:spPr>
          <a:xfrm>
            <a:off x="685800" y="437388"/>
            <a:ext cx="8001000" cy="1106424"/>
          </a:xfrm>
        </p:spPr>
        <p:txBody>
          <a:bodyPr>
            <a:noAutofit/>
          </a:bodyPr>
          <a:lstStyle/>
          <a:p>
            <a:r>
              <a:rPr lang="en-IN" dirty="0"/>
              <a:t>Reverse Stock Split</a:t>
            </a:r>
            <a:endParaRPr lang="en-US" dirty="0"/>
          </a:p>
        </p:txBody>
      </p:sp>
      <p:sp>
        <p:nvSpPr>
          <p:cNvPr id="9" name="Content Placeholder 8"/>
          <p:cNvSpPr>
            <a:spLocks noGrp="1"/>
          </p:cNvSpPr>
          <p:nvPr>
            <p:ph sz="quarter" idx="10"/>
          </p:nvPr>
        </p:nvSpPr>
        <p:spPr>
          <a:xfrm>
            <a:off x="924674" y="1684962"/>
            <a:ext cx="7746886" cy="4661142"/>
          </a:xfrm>
        </p:spPr>
        <p:txBody>
          <a:bodyPr/>
          <a:lstStyle/>
          <a:p>
            <a:r>
              <a:rPr lang="en-IN" dirty="0"/>
              <a:t>Occurs when a company </a:t>
            </a:r>
            <a:r>
              <a:rPr lang="en-IN" b="1" dirty="0"/>
              <a:t>decreases</a:t>
            </a:r>
            <a:r>
              <a:rPr lang="en-IN" dirty="0"/>
              <a:t> its outstanding shares</a:t>
            </a:r>
            <a:endParaRPr lang="en-US" dirty="0"/>
          </a:p>
          <a:p>
            <a:r>
              <a:rPr lang="en-US" dirty="0"/>
              <a:t>No journal entry is necessary</a:t>
            </a:r>
          </a:p>
          <a:p>
            <a:r>
              <a:rPr lang="en-IN" dirty="0"/>
              <a:t>Market price per share theoretically would increase</a:t>
            </a:r>
          </a:p>
          <a:p>
            <a:r>
              <a:rPr lang="en-IN" dirty="0"/>
              <a:t>Often done by struggling companies trying to increase the stock price</a:t>
            </a:r>
          </a:p>
        </p:txBody>
      </p:sp>
    </p:spTree>
    <p:extLst>
      <p:ext uri="{BB962C8B-B14F-4D97-AF65-F5344CB8AC3E}">
        <p14:creationId xmlns:p14="http://schemas.microsoft.com/office/powerpoint/2010/main" val="350782589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18-8</a:t>
            </a:r>
          </a:p>
        </p:txBody>
      </p:sp>
      <p:sp>
        <p:nvSpPr>
          <p:cNvPr id="8" name="Title 7"/>
          <p:cNvSpPr>
            <a:spLocks noGrp="1"/>
          </p:cNvSpPr>
          <p:nvPr>
            <p:ph type="title"/>
          </p:nvPr>
        </p:nvSpPr>
        <p:spPr>
          <a:xfrm>
            <a:off x="685800" y="437388"/>
            <a:ext cx="8001000" cy="1106424"/>
          </a:xfrm>
        </p:spPr>
        <p:txBody>
          <a:bodyPr>
            <a:noAutofit/>
          </a:bodyPr>
          <a:lstStyle/>
          <a:p>
            <a:r>
              <a:rPr lang="en-US" dirty="0"/>
              <a:t>Fractional Shares</a:t>
            </a:r>
          </a:p>
        </p:txBody>
      </p:sp>
      <p:sp>
        <p:nvSpPr>
          <p:cNvPr id="9" name="Content Placeholder 8"/>
          <p:cNvSpPr>
            <a:spLocks noGrp="1"/>
          </p:cNvSpPr>
          <p:nvPr>
            <p:ph sz="quarter" idx="10"/>
          </p:nvPr>
        </p:nvSpPr>
        <p:spPr>
          <a:xfrm>
            <a:off x="924674" y="1684962"/>
            <a:ext cx="7746886" cy="4661142"/>
          </a:xfrm>
        </p:spPr>
        <p:txBody>
          <a:bodyPr/>
          <a:lstStyle/>
          <a:p>
            <a:r>
              <a:rPr lang="en-IN" dirty="0"/>
              <a:t>Typically, a stock dividend or stock split results in some shareholders being entitled to fractions of whole shares</a:t>
            </a:r>
          </a:p>
          <a:p>
            <a:r>
              <a:rPr lang="en-IN" dirty="0"/>
              <a:t>Cash payments usually are made when shareholders are entitled to fractions of whole shares</a:t>
            </a:r>
          </a:p>
          <a:p>
            <a:r>
              <a:rPr lang="en-IN" dirty="0"/>
              <a:t>Called “cash in lieu of payments”</a:t>
            </a:r>
            <a:endParaRPr lang="en-US" dirty="0"/>
          </a:p>
        </p:txBody>
      </p:sp>
    </p:spTree>
    <p:extLst>
      <p:ext uri="{BB962C8B-B14F-4D97-AF65-F5344CB8AC3E}">
        <p14:creationId xmlns:p14="http://schemas.microsoft.com/office/powerpoint/2010/main" val="275412868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18-8</a:t>
            </a:r>
          </a:p>
        </p:txBody>
      </p:sp>
      <p:sp>
        <p:nvSpPr>
          <p:cNvPr id="8" name="Title 7"/>
          <p:cNvSpPr>
            <a:spLocks noGrp="1"/>
          </p:cNvSpPr>
          <p:nvPr>
            <p:ph type="title"/>
          </p:nvPr>
        </p:nvSpPr>
        <p:spPr/>
        <p:txBody>
          <a:bodyPr>
            <a:noAutofit/>
          </a:bodyPr>
          <a:lstStyle/>
          <a:p>
            <a:r>
              <a:rPr lang="en-US" altLang="en-US" dirty="0"/>
              <a:t>Concept Check: Cash and Stock Dividends (1 of 3)</a:t>
            </a:r>
            <a:endParaRPr lang="en-US" dirty="0"/>
          </a:p>
        </p:txBody>
      </p:sp>
      <p:sp>
        <p:nvSpPr>
          <p:cNvPr id="9" name="Content Placeholder 8"/>
          <p:cNvSpPr>
            <a:spLocks noGrp="1"/>
          </p:cNvSpPr>
          <p:nvPr>
            <p:ph sz="quarter" idx="10"/>
          </p:nvPr>
        </p:nvSpPr>
        <p:spPr>
          <a:xfrm>
            <a:off x="925975" y="1676400"/>
            <a:ext cx="7824486" cy="1576086"/>
          </a:xfrm>
        </p:spPr>
        <p:txBody>
          <a:bodyPr/>
          <a:lstStyle/>
          <a:p>
            <a:pPr marL="0" indent="0">
              <a:spcBef>
                <a:spcPts val="300"/>
              </a:spcBef>
              <a:buNone/>
            </a:pPr>
            <a:r>
              <a:rPr lang="en-US" sz="2400" dirty="0"/>
              <a:t>The following data were reported in the shareholders’ equity section of the Brandon Industries’ comparative balance sheets for the years ended December 31 ($ in millions):</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3716914869"/>
              </p:ext>
            </p:extLst>
          </p:nvPr>
        </p:nvGraphicFramePr>
        <p:xfrm>
          <a:off x="1001489" y="3515179"/>
          <a:ext cx="7329711" cy="2386025"/>
        </p:xfrm>
        <a:graphic>
          <a:graphicData uri="http://schemas.openxmlformats.org/drawingml/2006/table">
            <a:tbl>
              <a:tblPr firstRow="1" bandRow="1">
                <a:tableStyleId>{5940675A-B579-460E-94D1-54222C63F5DA}</a:tableStyleId>
              </a:tblPr>
              <a:tblGrid>
                <a:gridCol w="4542972">
                  <a:extLst>
                    <a:ext uri="{9D8B030D-6E8A-4147-A177-3AD203B41FA5}">
                      <a16:colId xmlns:a16="http://schemas.microsoft.com/office/drawing/2014/main" val="20000"/>
                    </a:ext>
                  </a:extLst>
                </a:gridCol>
                <a:gridCol w="1117600">
                  <a:extLst>
                    <a:ext uri="{9D8B030D-6E8A-4147-A177-3AD203B41FA5}">
                      <a16:colId xmlns:a16="http://schemas.microsoft.com/office/drawing/2014/main" val="20001"/>
                    </a:ext>
                  </a:extLst>
                </a:gridCol>
                <a:gridCol w="1669139">
                  <a:extLst>
                    <a:ext uri="{9D8B030D-6E8A-4147-A177-3AD203B41FA5}">
                      <a16:colId xmlns:a16="http://schemas.microsoft.com/office/drawing/2014/main" val="20002"/>
                    </a:ext>
                  </a:extLst>
                </a:gridCol>
              </a:tblGrid>
              <a:tr h="299299">
                <a:tc>
                  <a:txBody>
                    <a:bodyPr/>
                    <a:lstStyle/>
                    <a:p>
                      <a:endParaRPr lang="en-US" sz="1800" dirty="0">
                        <a:latin typeface="Verdana" pitchFamily="34" charset="0"/>
                        <a:ea typeface="Verdana" pitchFamily="34" charset="0"/>
                        <a:cs typeface="Verdana" pitchFamily="34" charset="0"/>
                      </a:endParaRPr>
                    </a:p>
                  </a:txBody>
                  <a:tcPr anchor="ctr"/>
                </a:tc>
                <a:tc>
                  <a:txBody>
                    <a:bodyPr/>
                    <a:lstStyle/>
                    <a:p>
                      <a:pPr algn="ctr"/>
                      <a:r>
                        <a:rPr lang="en-US" sz="1800" b="1" dirty="0">
                          <a:latin typeface="Verdana" pitchFamily="34" charset="0"/>
                          <a:ea typeface="Verdana" pitchFamily="34" charset="0"/>
                          <a:cs typeface="Verdana" pitchFamily="34" charset="0"/>
                        </a:rPr>
                        <a:t>2018</a:t>
                      </a:r>
                    </a:p>
                  </a:txBody>
                  <a:tcPr anchor="ctr"/>
                </a:tc>
                <a:tc>
                  <a:txBody>
                    <a:bodyPr/>
                    <a:lstStyle/>
                    <a:p>
                      <a:pPr algn="ctr"/>
                      <a:r>
                        <a:rPr lang="en-US" sz="1800" b="1" dirty="0">
                          <a:latin typeface="Verdana" pitchFamily="34" charset="0"/>
                          <a:ea typeface="Verdana" pitchFamily="34" charset="0"/>
                          <a:cs typeface="Verdana" pitchFamily="34" charset="0"/>
                        </a:rPr>
                        <a:t>2017</a:t>
                      </a:r>
                    </a:p>
                  </a:txBody>
                  <a:tcPr anchor="ctr"/>
                </a:tc>
                <a:extLst>
                  <a:ext uri="{0D108BD9-81ED-4DB2-BD59-A6C34878D82A}">
                    <a16:rowId xmlns:a16="http://schemas.microsoft.com/office/drawing/2014/main" val="10000"/>
                  </a:ext>
                </a:extLst>
              </a:tr>
              <a:tr h="748246">
                <a:tc>
                  <a:txBody>
                    <a:bodyPr/>
                    <a:lstStyle/>
                    <a:p>
                      <a:r>
                        <a:rPr lang="en-US" sz="1800" dirty="0">
                          <a:latin typeface="Verdana" pitchFamily="34" charset="0"/>
                          <a:ea typeface="Verdana" pitchFamily="34" charset="0"/>
                          <a:cs typeface="Verdana" pitchFamily="34" charset="0"/>
                        </a:rPr>
                        <a:t>Common stock, $1 par per share</a:t>
                      </a:r>
                    </a:p>
                  </a:txBody>
                  <a:tcPr anchor="ctr"/>
                </a:tc>
                <a:tc>
                  <a:txBody>
                    <a:bodyPr/>
                    <a:lstStyle/>
                    <a:p>
                      <a:pPr algn="r"/>
                      <a:r>
                        <a:rPr lang="en-US" sz="1800" dirty="0">
                          <a:latin typeface="Verdana" pitchFamily="34" charset="0"/>
                          <a:ea typeface="Verdana" pitchFamily="34" charset="0"/>
                          <a:cs typeface="Verdana" pitchFamily="34" charset="0"/>
                        </a:rPr>
                        <a:t>$306</a:t>
                      </a:r>
                    </a:p>
                  </a:txBody>
                  <a:tcPr anchor="ctr"/>
                </a:tc>
                <a:tc>
                  <a:txBody>
                    <a:bodyPr/>
                    <a:lstStyle/>
                    <a:p>
                      <a:pPr algn="r"/>
                      <a:r>
                        <a:rPr lang="en-US" sz="1800" dirty="0">
                          <a:latin typeface="Verdana" pitchFamily="34" charset="0"/>
                          <a:ea typeface="Verdana" pitchFamily="34" charset="0"/>
                          <a:cs typeface="Verdana" pitchFamily="34" charset="0"/>
                        </a:rPr>
                        <a:t>$300</a:t>
                      </a:r>
                    </a:p>
                  </a:txBody>
                  <a:tcPr anchor="ctr"/>
                </a:tc>
                <a:extLst>
                  <a:ext uri="{0D108BD9-81ED-4DB2-BD59-A6C34878D82A}">
                    <a16:rowId xmlns:a16="http://schemas.microsoft.com/office/drawing/2014/main" val="10001"/>
                  </a:ext>
                </a:extLst>
              </a:tr>
              <a:tr h="748246">
                <a:tc>
                  <a:txBody>
                    <a:bodyPr/>
                    <a:lstStyle/>
                    <a:p>
                      <a:r>
                        <a:rPr lang="en-US" sz="1800" dirty="0">
                          <a:latin typeface="Verdana" pitchFamily="34" charset="0"/>
                          <a:ea typeface="Verdana" pitchFamily="34" charset="0"/>
                          <a:cs typeface="Verdana" pitchFamily="34" charset="0"/>
                        </a:rPr>
                        <a:t>Paid-in capital—excess of par</a:t>
                      </a:r>
                    </a:p>
                  </a:txBody>
                  <a:tcPr anchor="ctr"/>
                </a:tc>
                <a:tc>
                  <a:txBody>
                    <a:bodyPr/>
                    <a:lstStyle/>
                    <a:p>
                      <a:pPr algn="r"/>
                      <a:r>
                        <a:rPr lang="en-US" sz="1800" dirty="0">
                          <a:latin typeface="Verdana" pitchFamily="34" charset="0"/>
                          <a:ea typeface="Verdana" pitchFamily="34" charset="0"/>
                          <a:cs typeface="Verdana" pitchFamily="34" charset="0"/>
                        </a:rPr>
                        <a:t>174</a:t>
                      </a:r>
                    </a:p>
                  </a:txBody>
                  <a:tcPr anchor="ctr"/>
                </a:tc>
                <a:tc>
                  <a:txBody>
                    <a:bodyPr/>
                    <a:lstStyle/>
                    <a:p>
                      <a:pPr algn="r"/>
                      <a:r>
                        <a:rPr lang="en-US" sz="1800" dirty="0">
                          <a:latin typeface="Verdana" pitchFamily="34" charset="0"/>
                          <a:ea typeface="Verdana" pitchFamily="34" charset="0"/>
                          <a:cs typeface="Verdana" pitchFamily="34" charset="0"/>
                        </a:rPr>
                        <a:t>150</a:t>
                      </a:r>
                    </a:p>
                  </a:txBody>
                  <a:tcPr anchor="ctr"/>
                </a:tc>
                <a:extLst>
                  <a:ext uri="{0D108BD9-81ED-4DB2-BD59-A6C34878D82A}">
                    <a16:rowId xmlns:a16="http://schemas.microsoft.com/office/drawing/2014/main" val="10002"/>
                  </a:ext>
                </a:extLst>
              </a:tr>
              <a:tr h="523773">
                <a:tc>
                  <a:txBody>
                    <a:bodyPr/>
                    <a:lstStyle/>
                    <a:p>
                      <a:r>
                        <a:rPr lang="en-US" sz="1800" dirty="0">
                          <a:latin typeface="Verdana" pitchFamily="34" charset="0"/>
                          <a:ea typeface="Verdana" pitchFamily="34" charset="0"/>
                          <a:cs typeface="Verdana" pitchFamily="34" charset="0"/>
                        </a:rPr>
                        <a:t>Retained earnings</a:t>
                      </a:r>
                    </a:p>
                  </a:txBody>
                  <a:tcPr anchor="ctr"/>
                </a:tc>
                <a:tc>
                  <a:txBody>
                    <a:bodyPr/>
                    <a:lstStyle/>
                    <a:p>
                      <a:pPr algn="r"/>
                      <a:r>
                        <a:rPr lang="en-US" sz="1800" dirty="0">
                          <a:latin typeface="Verdana" pitchFamily="34" charset="0"/>
                          <a:ea typeface="Verdana" pitchFamily="34" charset="0"/>
                          <a:cs typeface="Verdana" pitchFamily="34" charset="0"/>
                        </a:rPr>
                        <a:t>314</a:t>
                      </a:r>
                    </a:p>
                  </a:txBody>
                  <a:tcPr anchor="ctr"/>
                </a:tc>
                <a:tc>
                  <a:txBody>
                    <a:bodyPr/>
                    <a:lstStyle/>
                    <a:p>
                      <a:pPr algn="r"/>
                      <a:r>
                        <a:rPr lang="en-US" sz="1800" dirty="0">
                          <a:latin typeface="Verdana" pitchFamily="34" charset="0"/>
                          <a:ea typeface="Verdana" pitchFamily="34" charset="0"/>
                          <a:cs typeface="Verdana" pitchFamily="34" charset="0"/>
                        </a:rPr>
                        <a:t>300</a:t>
                      </a: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6776409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18-8</a:t>
            </a:r>
          </a:p>
        </p:txBody>
      </p:sp>
      <p:sp>
        <p:nvSpPr>
          <p:cNvPr id="8" name="Title 7"/>
          <p:cNvSpPr>
            <a:spLocks noGrp="1"/>
          </p:cNvSpPr>
          <p:nvPr>
            <p:ph type="title"/>
          </p:nvPr>
        </p:nvSpPr>
        <p:spPr>
          <a:xfrm>
            <a:off x="685800" y="367938"/>
            <a:ext cx="8001000" cy="1106424"/>
          </a:xfrm>
        </p:spPr>
        <p:txBody>
          <a:bodyPr>
            <a:noAutofit/>
          </a:bodyPr>
          <a:lstStyle/>
          <a:p>
            <a:r>
              <a:rPr lang="en-US" altLang="en-US" dirty="0"/>
              <a:t>Concept Check: Cash and Stock Dividends (2 of 3)</a:t>
            </a:r>
            <a:endParaRPr lang="en-US" dirty="0"/>
          </a:p>
        </p:txBody>
      </p:sp>
      <p:sp>
        <p:nvSpPr>
          <p:cNvPr id="9" name="Content Placeholder 8"/>
          <p:cNvSpPr>
            <a:spLocks noGrp="1"/>
          </p:cNvSpPr>
          <p:nvPr>
            <p:ph sz="quarter" idx="10"/>
          </p:nvPr>
        </p:nvSpPr>
        <p:spPr>
          <a:xfrm>
            <a:off x="924673" y="1818524"/>
            <a:ext cx="7880279" cy="4661142"/>
          </a:xfrm>
        </p:spPr>
        <p:txBody>
          <a:bodyPr/>
          <a:lstStyle/>
          <a:p>
            <a:pPr marL="0" indent="0">
              <a:spcAft>
                <a:spcPts val="1200"/>
              </a:spcAft>
              <a:buNone/>
            </a:pPr>
            <a:r>
              <a:rPr lang="en-US" sz="2400" dirty="0"/>
              <a:t>During 2018, Brandon declared and paid cash dividends of $45 million. The company also issued a stock dividend. No other changes occurred in shares outstanding during 2018. What was Brandon’s net income for 2018?</a:t>
            </a:r>
          </a:p>
          <a:p>
            <a:pPr marL="342900" indent="-342900">
              <a:lnSpc>
                <a:spcPct val="100000"/>
              </a:lnSpc>
              <a:spcBef>
                <a:spcPts val="300"/>
              </a:spcBef>
              <a:buFont typeface="+mj-lt"/>
              <a:buAutoNum type="alphaLcPeriod"/>
            </a:pPr>
            <a:r>
              <a:rPr lang="en-US" sz="2400" dirty="0"/>
              <a:t>$14 million</a:t>
            </a:r>
          </a:p>
          <a:p>
            <a:pPr marL="342900" indent="-342900">
              <a:lnSpc>
                <a:spcPct val="100000"/>
              </a:lnSpc>
              <a:spcBef>
                <a:spcPts val="300"/>
              </a:spcBef>
              <a:buFont typeface="+mj-lt"/>
              <a:buAutoNum type="alphaLcPeriod"/>
            </a:pPr>
            <a:r>
              <a:rPr lang="en-US" sz="2400" dirty="0"/>
              <a:t>$59 million</a:t>
            </a:r>
          </a:p>
          <a:p>
            <a:pPr marL="342900" indent="-342900">
              <a:lnSpc>
                <a:spcPct val="100000"/>
              </a:lnSpc>
              <a:spcBef>
                <a:spcPts val="300"/>
              </a:spcBef>
              <a:buFont typeface="+mj-lt"/>
              <a:buAutoNum type="alphaLcPeriod"/>
            </a:pPr>
            <a:r>
              <a:rPr lang="en-US" sz="2400" dirty="0"/>
              <a:t>$65 million</a:t>
            </a:r>
          </a:p>
          <a:p>
            <a:pPr marL="342900" indent="-342900">
              <a:lnSpc>
                <a:spcPct val="100000"/>
              </a:lnSpc>
              <a:spcBef>
                <a:spcPts val="300"/>
              </a:spcBef>
              <a:buFont typeface="+mj-lt"/>
              <a:buAutoNum type="alphaLcPeriod"/>
            </a:pPr>
            <a:r>
              <a:rPr lang="en-US" sz="2400" b="1" dirty="0"/>
              <a:t>$89 million</a:t>
            </a:r>
          </a:p>
        </p:txBody>
      </p:sp>
    </p:spTree>
    <p:extLst>
      <p:ext uri="{BB962C8B-B14F-4D97-AF65-F5344CB8AC3E}">
        <p14:creationId xmlns:p14="http://schemas.microsoft.com/office/powerpoint/2010/main" val="213305159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18-8</a:t>
            </a:r>
          </a:p>
        </p:txBody>
      </p:sp>
      <p:sp>
        <p:nvSpPr>
          <p:cNvPr id="8" name="Title 7"/>
          <p:cNvSpPr>
            <a:spLocks noGrp="1"/>
          </p:cNvSpPr>
          <p:nvPr>
            <p:ph type="title"/>
          </p:nvPr>
        </p:nvSpPr>
        <p:spPr>
          <a:xfrm>
            <a:off x="685800" y="367938"/>
            <a:ext cx="8001000" cy="1106424"/>
          </a:xfrm>
        </p:spPr>
        <p:txBody>
          <a:bodyPr>
            <a:noAutofit/>
          </a:bodyPr>
          <a:lstStyle/>
          <a:p>
            <a:r>
              <a:rPr lang="en-US" altLang="en-US" dirty="0"/>
              <a:t>Concept Check: Cash and Stock Dividends (3 of 3)</a:t>
            </a:r>
            <a:endParaRPr lang="en-US" dirty="0"/>
          </a:p>
        </p:txBody>
      </p:sp>
      <p:sp>
        <p:nvSpPr>
          <p:cNvPr id="9" name="Content Placeholder 8"/>
          <p:cNvSpPr>
            <a:spLocks noGrp="1"/>
          </p:cNvSpPr>
          <p:nvPr>
            <p:ph sz="quarter" idx="10"/>
          </p:nvPr>
        </p:nvSpPr>
        <p:spPr>
          <a:xfrm>
            <a:off x="924673" y="1808250"/>
            <a:ext cx="8034132" cy="379365"/>
          </a:xfrm>
        </p:spPr>
        <p:txBody>
          <a:bodyPr/>
          <a:lstStyle/>
          <a:p>
            <a:pPr marL="0" indent="0">
              <a:buNone/>
              <a:tabLst>
                <a:tab pos="571500" algn="l"/>
                <a:tab pos="2743200" algn="dec"/>
                <a:tab pos="5943600" algn="dec"/>
                <a:tab pos="6858000" algn="dec"/>
              </a:tabLst>
            </a:pPr>
            <a:r>
              <a:rPr lang="en-US" sz="2400" dirty="0"/>
              <a:t>The correct answer is </a:t>
            </a:r>
            <a:r>
              <a:rPr lang="en-US" sz="2400" i="1" dirty="0"/>
              <a:t>d</a:t>
            </a:r>
            <a:r>
              <a:rPr lang="en-US" sz="2400" dirty="0"/>
              <a:t>:</a:t>
            </a:r>
          </a:p>
        </p:txBody>
      </p:sp>
      <p:graphicFrame>
        <p:nvGraphicFramePr>
          <p:cNvPr id="7" name="Table 6"/>
          <p:cNvGraphicFramePr>
            <a:graphicFrameLocks noGrp="1"/>
          </p:cNvGraphicFramePr>
          <p:nvPr>
            <p:extLst>
              <p:ext uri="{D42A27DB-BD31-4B8C-83A1-F6EECF244321}">
                <p14:modId xmlns:p14="http://schemas.microsoft.com/office/powerpoint/2010/main" val="3102431770"/>
              </p:ext>
            </p:extLst>
          </p:nvPr>
        </p:nvGraphicFramePr>
        <p:xfrm>
          <a:off x="1695223" y="2679700"/>
          <a:ext cx="5692545" cy="1854200"/>
        </p:xfrm>
        <a:graphic>
          <a:graphicData uri="http://schemas.openxmlformats.org/drawingml/2006/table">
            <a:tbl>
              <a:tblPr firstRow="1" bandRow="1">
                <a:tableStyleId>{5940675A-B579-460E-94D1-54222C63F5DA}</a:tableStyleId>
              </a:tblPr>
              <a:tblGrid>
                <a:gridCol w="3177587">
                  <a:extLst>
                    <a:ext uri="{9D8B030D-6E8A-4147-A177-3AD203B41FA5}">
                      <a16:colId xmlns:a16="http://schemas.microsoft.com/office/drawing/2014/main" val="20000"/>
                    </a:ext>
                  </a:extLst>
                </a:gridCol>
                <a:gridCol w="1598565">
                  <a:extLst>
                    <a:ext uri="{9D8B030D-6E8A-4147-A177-3AD203B41FA5}">
                      <a16:colId xmlns:a16="http://schemas.microsoft.com/office/drawing/2014/main" val="20001"/>
                    </a:ext>
                  </a:extLst>
                </a:gridCol>
                <a:gridCol w="916393">
                  <a:extLst>
                    <a:ext uri="{9D8B030D-6E8A-4147-A177-3AD203B41FA5}">
                      <a16:colId xmlns:a16="http://schemas.microsoft.com/office/drawing/2014/main" val="20002"/>
                    </a:ext>
                  </a:extLst>
                </a:gridCol>
              </a:tblGrid>
              <a:tr h="370840">
                <a:tc>
                  <a:txBody>
                    <a:bodyPr/>
                    <a:lstStyle/>
                    <a:p>
                      <a:r>
                        <a:rPr lang="en-US" dirty="0">
                          <a:latin typeface="Verdana" pitchFamily="34" charset="0"/>
                          <a:ea typeface="Verdana" pitchFamily="34" charset="0"/>
                          <a:cs typeface="Verdana" pitchFamily="34" charset="0"/>
                        </a:rPr>
                        <a:t>RE (2017)</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dirty="0">
                          <a:latin typeface="Verdana" pitchFamily="34" charset="0"/>
                          <a:ea typeface="Verdana" pitchFamily="34" charset="0"/>
                          <a:cs typeface="Verdana" pitchFamily="34" charset="0"/>
                        </a:rPr>
                        <a:t>300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370840">
                <a:tc>
                  <a:txBody>
                    <a:bodyPr/>
                    <a:lstStyle/>
                    <a:p>
                      <a:r>
                        <a:rPr lang="en-US" dirty="0">
                          <a:latin typeface="Verdana" pitchFamily="34" charset="0"/>
                          <a:ea typeface="Verdana" pitchFamily="34" charset="0"/>
                          <a:cs typeface="Verdana" pitchFamily="34" charset="0"/>
                        </a:rPr>
                        <a:t>Net income</a:t>
                      </a:r>
                    </a:p>
                  </a:txBody>
                  <a:tcPr anchor="ctr"/>
                </a:tc>
                <a:tc>
                  <a:txBody>
                    <a:bodyPr/>
                    <a:lstStyle/>
                    <a:p>
                      <a:pPr algn="r"/>
                      <a:r>
                        <a:rPr lang="en-US" b="1" dirty="0">
                          <a:latin typeface="Verdana" pitchFamily="34" charset="0"/>
                          <a:ea typeface="Verdana" pitchFamily="34" charset="0"/>
                          <a:cs typeface="Verdana" pitchFamily="34" charset="0"/>
                        </a:rPr>
                        <a:t>?</a:t>
                      </a:r>
                    </a:p>
                  </a:txBody>
                  <a:tcPr anchor="ctr"/>
                </a:tc>
                <a:tc>
                  <a:txBody>
                    <a:bodyPr/>
                    <a:lstStyle/>
                    <a:p>
                      <a:pPr algn="r"/>
                      <a:r>
                        <a:rPr lang="en-US" b="1" dirty="0">
                          <a:latin typeface="Verdana" pitchFamily="34" charset="0"/>
                          <a:ea typeface="Verdana" pitchFamily="34" charset="0"/>
                          <a:cs typeface="Verdana" pitchFamily="34" charset="0"/>
                        </a:rPr>
                        <a:t>89</a:t>
                      </a:r>
                    </a:p>
                  </a:txBody>
                  <a:tcPr anchor="ctr"/>
                </a:tc>
                <a:extLst>
                  <a:ext uri="{0D108BD9-81ED-4DB2-BD59-A6C34878D82A}">
                    <a16:rowId xmlns:a16="http://schemas.microsoft.com/office/drawing/2014/main" val="10001"/>
                  </a:ext>
                </a:extLst>
              </a:tr>
              <a:tr h="370840">
                <a:tc>
                  <a:txBody>
                    <a:bodyPr/>
                    <a:lstStyle/>
                    <a:p>
                      <a:r>
                        <a:rPr lang="en-US" dirty="0">
                          <a:latin typeface="Verdana" pitchFamily="34" charset="0"/>
                          <a:ea typeface="Verdana" pitchFamily="34" charset="0"/>
                          <a:cs typeface="Verdana" pitchFamily="34" charset="0"/>
                        </a:rPr>
                        <a:t>Cash dividend</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dirty="0">
                          <a:latin typeface="Verdana" pitchFamily="34" charset="0"/>
                          <a:ea typeface="Verdana" pitchFamily="34" charset="0"/>
                          <a:cs typeface="Verdana" pitchFamily="34" charset="0"/>
                        </a:rPr>
                        <a:t>(45)</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2"/>
                  </a:ext>
                </a:extLst>
              </a:tr>
              <a:tr h="370840">
                <a:tc>
                  <a:txBody>
                    <a:bodyPr/>
                    <a:lstStyle/>
                    <a:p>
                      <a:r>
                        <a:rPr lang="en-US" dirty="0">
                          <a:latin typeface="Verdana" pitchFamily="34" charset="0"/>
                          <a:ea typeface="Verdana" pitchFamily="34" charset="0"/>
                          <a:cs typeface="Verdana" pitchFamily="34" charset="0"/>
                        </a:rPr>
                        <a:t>Stock dividend</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u="sng" dirty="0">
                          <a:latin typeface="Verdana" pitchFamily="34" charset="0"/>
                          <a:ea typeface="Verdana" pitchFamily="34" charset="0"/>
                          <a:cs typeface="Verdana" pitchFamily="34" charset="0"/>
                        </a:rPr>
                        <a:t>(30) </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u="sng"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3"/>
                  </a:ext>
                </a:extLst>
              </a:tr>
              <a:tr h="370840">
                <a:tc>
                  <a:txBody>
                    <a:bodyPr/>
                    <a:lstStyle/>
                    <a:p>
                      <a:r>
                        <a:rPr lang="en-US" dirty="0">
                          <a:latin typeface="Verdana" pitchFamily="34" charset="0"/>
                          <a:ea typeface="Verdana" pitchFamily="34" charset="0"/>
                          <a:cs typeface="Verdana" pitchFamily="34" charset="0"/>
                        </a:rPr>
                        <a:t>RE (2018)</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dirty="0">
                          <a:latin typeface="Verdana" pitchFamily="34" charset="0"/>
                          <a:ea typeface="Verdana" pitchFamily="34" charset="0"/>
                          <a:cs typeface="Verdana" pitchFamily="34" charset="0"/>
                        </a:rPr>
                        <a:t>314</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4"/>
                  </a:ext>
                </a:extLst>
              </a:tr>
            </a:tbl>
          </a:graphicData>
        </a:graphic>
      </p:graphicFrame>
      <p:pic>
        <p:nvPicPr>
          <p:cNvPr id="16388" name="Picture 4" descr="Retained earnings (total) is debited 30, common stock is credited 6 and PIC is credited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8310" y="4891732"/>
            <a:ext cx="5610518" cy="1195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643784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2772906"/>
            <a:ext cx="8229600" cy="1143000"/>
          </a:xfrm>
        </p:spPr>
        <p:txBody>
          <a:bodyPr/>
          <a:lstStyle/>
          <a:p>
            <a:r>
              <a:rPr lang="en-US" dirty="0"/>
              <a:t>End of Presentation</a:t>
            </a:r>
          </a:p>
        </p:txBody>
      </p:sp>
    </p:spTree>
    <p:extLst>
      <p:ext uri="{BB962C8B-B14F-4D97-AF65-F5344CB8AC3E}">
        <p14:creationId xmlns:p14="http://schemas.microsoft.com/office/powerpoint/2010/main" val="37101463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18-1</a:t>
            </a:r>
          </a:p>
        </p:txBody>
      </p:sp>
      <p:sp>
        <p:nvSpPr>
          <p:cNvPr id="3" name="Title 2"/>
          <p:cNvSpPr>
            <a:spLocks noGrp="1"/>
          </p:cNvSpPr>
          <p:nvPr>
            <p:ph type="title"/>
          </p:nvPr>
        </p:nvSpPr>
        <p:spPr>
          <a:xfrm>
            <a:off x="685800" y="438678"/>
            <a:ext cx="8001000" cy="1106424"/>
          </a:xfrm>
        </p:spPr>
        <p:txBody>
          <a:bodyPr>
            <a:noAutofit/>
          </a:bodyPr>
          <a:lstStyle/>
          <a:p>
            <a:r>
              <a:rPr lang="en-US" altLang="en-US" dirty="0"/>
              <a:t>Concept Check: Components of Paid-In Capital (1 of 2)</a:t>
            </a:r>
            <a:endParaRPr lang="en-US" dirty="0"/>
          </a:p>
        </p:txBody>
      </p:sp>
      <p:sp>
        <p:nvSpPr>
          <p:cNvPr id="4" name="Content Placeholder 3"/>
          <p:cNvSpPr>
            <a:spLocks noGrp="1"/>
          </p:cNvSpPr>
          <p:nvPr>
            <p:ph sz="quarter" idx="10"/>
          </p:nvPr>
        </p:nvSpPr>
        <p:spPr>
          <a:xfrm>
            <a:off x="825500" y="1889681"/>
            <a:ext cx="8051799" cy="4485720"/>
          </a:xfrm>
        </p:spPr>
        <p:txBody>
          <a:bodyPr/>
          <a:lstStyle/>
          <a:p>
            <a:pPr marL="0" indent="0">
              <a:spcAft>
                <a:spcPts val="1200"/>
              </a:spcAft>
              <a:buNone/>
              <a:tabLst>
                <a:tab pos="7772400" algn="dec"/>
              </a:tabLst>
              <a:defRPr/>
            </a:pPr>
            <a:r>
              <a:rPr lang="en-US" dirty="0"/>
              <a:t>Which of the following is </a:t>
            </a:r>
            <a:r>
              <a:rPr lang="en-US" b="1" dirty="0"/>
              <a:t>not</a:t>
            </a:r>
            <a:r>
              <a:rPr lang="en-US" dirty="0"/>
              <a:t> a component of paid-in capital?</a:t>
            </a:r>
          </a:p>
          <a:p>
            <a:pPr marL="457200" indent="-457200">
              <a:buFont typeface="+mj-lt"/>
              <a:buAutoNum type="alphaLcPeriod"/>
              <a:tabLst>
                <a:tab pos="7772400" algn="dec"/>
              </a:tabLst>
              <a:defRPr/>
            </a:pPr>
            <a:r>
              <a:rPr lang="en-IN" dirty="0"/>
              <a:t>Amounts invested by shareholders when they purchase shares of stock from the corporation</a:t>
            </a:r>
            <a:endParaRPr lang="en-US" dirty="0"/>
          </a:p>
          <a:p>
            <a:pPr marL="457200" indent="-457200">
              <a:buFont typeface="+mj-lt"/>
              <a:buAutoNum type="alphaLcPeriod"/>
              <a:tabLst>
                <a:tab pos="7772400" algn="dec"/>
              </a:tabLst>
              <a:defRPr/>
            </a:pPr>
            <a:r>
              <a:rPr lang="en-IN" b="1" dirty="0"/>
              <a:t>The cost of shares previously sold to shareholders that are bought back by the corporation</a:t>
            </a:r>
            <a:endParaRPr lang="en-US" b="1" dirty="0">
              <a:solidFill>
                <a:srgbClr val="622380"/>
              </a:solidFill>
            </a:endParaRPr>
          </a:p>
        </p:txBody>
      </p:sp>
    </p:spTree>
    <p:extLst>
      <p:ext uri="{BB962C8B-B14F-4D97-AF65-F5344CB8AC3E}">
        <p14:creationId xmlns:p14="http://schemas.microsoft.com/office/powerpoint/2010/main" val="40635718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18-1</a:t>
            </a:r>
          </a:p>
        </p:txBody>
      </p:sp>
      <p:sp>
        <p:nvSpPr>
          <p:cNvPr id="3" name="Title 2"/>
          <p:cNvSpPr>
            <a:spLocks noGrp="1"/>
          </p:cNvSpPr>
          <p:nvPr>
            <p:ph type="title"/>
          </p:nvPr>
        </p:nvSpPr>
        <p:spPr>
          <a:xfrm>
            <a:off x="685800" y="460139"/>
            <a:ext cx="8001000" cy="1073649"/>
          </a:xfrm>
        </p:spPr>
        <p:txBody>
          <a:bodyPr>
            <a:noAutofit/>
          </a:bodyPr>
          <a:lstStyle/>
          <a:p>
            <a:r>
              <a:rPr lang="en-US" altLang="en-US" dirty="0"/>
              <a:t>Concept Check: Components of Paid-In Capital (2 of 2)</a:t>
            </a:r>
            <a:endParaRPr lang="en-US" dirty="0"/>
          </a:p>
        </p:txBody>
      </p:sp>
      <p:sp>
        <p:nvSpPr>
          <p:cNvPr id="9" name="Content Placeholder 8"/>
          <p:cNvSpPr>
            <a:spLocks noGrp="1"/>
          </p:cNvSpPr>
          <p:nvPr>
            <p:ph sz="quarter" idx="10"/>
          </p:nvPr>
        </p:nvSpPr>
        <p:spPr>
          <a:xfrm>
            <a:off x="812800" y="1881878"/>
            <a:ext cx="7807220" cy="4518922"/>
          </a:xfrm>
        </p:spPr>
        <p:txBody>
          <a:bodyPr/>
          <a:lstStyle/>
          <a:p>
            <a:pPr marL="514350" indent="-514350">
              <a:buFont typeface="+mj-lt"/>
              <a:buAutoNum type="alphaLcPeriod" startAt="3"/>
              <a:tabLst>
                <a:tab pos="7772400" algn="dec"/>
              </a:tabLst>
              <a:defRPr/>
            </a:pPr>
            <a:r>
              <a:rPr lang="en-US" dirty="0"/>
              <a:t>Amounts arising from share-based compensation activities</a:t>
            </a:r>
            <a:endParaRPr lang="en-US" dirty="0">
              <a:solidFill>
                <a:srgbClr val="C00000"/>
              </a:solidFill>
            </a:endParaRPr>
          </a:p>
          <a:p>
            <a:pPr marL="514350" indent="-514350">
              <a:buFont typeface="+mj-lt"/>
              <a:buAutoNum type="alphaLcPeriod" startAt="3"/>
              <a:tabLst>
                <a:tab pos="7772400" algn="dec"/>
              </a:tabLst>
              <a:defRPr/>
            </a:pPr>
            <a:r>
              <a:rPr lang="en-US" dirty="0"/>
              <a:t>Amounts arising from share repurchases</a:t>
            </a:r>
          </a:p>
          <a:p>
            <a:pPr marL="0" indent="0">
              <a:buNone/>
            </a:pPr>
            <a:r>
              <a:rPr lang="en-US" dirty="0"/>
              <a:t>The correct answer is </a:t>
            </a:r>
            <a:r>
              <a:rPr lang="en-US" i="1" dirty="0"/>
              <a:t>b</a:t>
            </a:r>
            <a:r>
              <a:rPr lang="en-US" dirty="0"/>
              <a:t>. </a:t>
            </a:r>
          </a:p>
          <a:p>
            <a:pPr marL="0" indent="0">
              <a:buNone/>
            </a:pPr>
            <a:r>
              <a:rPr lang="en-US" dirty="0"/>
              <a:t>Shares previously sold to shareholders that were bought back by the organization are a component of Shareholders’ Equity (Treasury Stock) but not paid-in capital.</a:t>
            </a:r>
          </a:p>
        </p:txBody>
      </p:sp>
    </p:spTree>
    <p:extLst>
      <p:ext uri="{BB962C8B-B14F-4D97-AF65-F5344CB8AC3E}">
        <p14:creationId xmlns:p14="http://schemas.microsoft.com/office/powerpoint/2010/main" val="30342461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18-2 </a:t>
            </a:r>
          </a:p>
        </p:txBody>
      </p:sp>
      <p:sp>
        <p:nvSpPr>
          <p:cNvPr id="3" name="Title 2"/>
          <p:cNvSpPr>
            <a:spLocks noGrp="1"/>
          </p:cNvSpPr>
          <p:nvPr>
            <p:ph type="title"/>
          </p:nvPr>
        </p:nvSpPr>
        <p:spPr>
          <a:xfrm>
            <a:off x="685800" y="457200"/>
            <a:ext cx="8001000" cy="1125020"/>
          </a:xfrm>
        </p:spPr>
        <p:txBody>
          <a:bodyPr>
            <a:noAutofit/>
          </a:bodyPr>
          <a:lstStyle/>
          <a:p>
            <a:r>
              <a:rPr lang="en-US" dirty="0"/>
              <a:t>Statement of Comprehensive Income (1 of 2)</a:t>
            </a:r>
          </a:p>
        </p:txBody>
      </p:sp>
      <p:sp>
        <p:nvSpPr>
          <p:cNvPr id="4" name="Content Placeholder 3"/>
          <p:cNvSpPr>
            <a:spLocks noGrp="1"/>
          </p:cNvSpPr>
          <p:nvPr>
            <p:ph sz="quarter" idx="10"/>
          </p:nvPr>
        </p:nvSpPr>
        <p:spPr>
          <a:xfrm>
            <a:off x="914400" y="1758591"/>
            <a:ext cx="7670800" cy="4578709"/>
          </a:xfrm>
        </p:spPr>
        <p:txBody>
          <a:bodyPr/>
          <a:lstStyle/>
          <a:p>
            <a:r>
              <a:rPr lang="en-US" dirty="0"/>
              <a:t>We report two attributes of OCI: </a:t>
            </a:r>
          </a:p>
          <a:p>
            <a:pPr marL="795338" lvl="1" indent="-338138">
              <a:buFont typeface="Lucida Grande"/>
              <a:buChar char="–"/>
            </a:pPr>
            <a:r>
              <a:rPr lang="en-US" sz="2600" dirty="0"/>
              <a:t>Components of comprehensive income </a:t>
            </a:r>
            <a:r>
              <a:rPr lang="en-US" sz="2600" b="1" i="1" dirty="0"/>
              <a:t>created during the reporting period </a:t>
            </a:r>
            <a:r>
              <a:rPr lang="en-US" sz="2600" dirty="0"/>
              <a:t>in the </a:t>
            </a:r>
            <a:r>
              <a:rPr lang="en-US" sz="2600" b="1" dirty="0"/>
              <a:t>statement of comprehensive income</a:t>
            </a:r>
            <a:r>
              <a:rPr lang="en-US" sz="2600" dirty="0"/>
              <a:t>  </a:t>
            </a:r>
          </a:p>
          <a:p>
            <a:pPr marL="795338" lvl="1" indent="-338138">
              <a:buFont typeface="Lucida Grande"/>
              <a:buChar char="–"/>
            </a:pPr>
            <a:r>
              <a:rPr lang="en-US" sz="2600" dirty="0"/>
              <a:t>The comprehensive income </a:t>
            </a:r>
            <a:r>
              <a:rPr lang="en-US" sz="2600" b="1" i="1" dirty="0"/>
              <a:t>accumulated </a:t>
            </a:r>
            <a:r>
              <a:rPr lang="en-US" sz="2600" dirty="0"/>
              <a:t>(AOCI) over the current and prior periods in the </a:t>
            </a:r>
            <a:r>
              <a:rPr lang="en-US" sz="2600" b="1" dirty="0"/>
              <a:t>balance sheet</a:t>
            </a:r>
          </a:p>
        </p:txBody>
      </p:sp>
    </p:spTree>
    <p:extLst>
      <p:ext uri="{BB962C8B-B14F-4D97-AF65-F5344CB8AC3E}">
        <p14:creationId xmlns:p14="http://schemas.microsoft.com/office/powerpoint/2010/main" val="33568300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18-2 </a:t>
            </a:r>
          </a:p>
        </p:txBody>
      </p:sp>
      <p:sp>
        <p:nvSpPr>
          <p:cNvPr id="3" name="Title 2"/>
          <p:cNvSpPr>
            <a:spLocks noGrp="1"/>
          </p:cNvSpPr>
          <p:nvPr>
            <p:ph type="title"/>
          </p:nvPr>
        </p:nvSpPr>
        <p:spPr>
          <a:xfrm>
            <a:off x="685800" y="434049"/>
            <a:ext cx="8001000" cy="1176391"/>
          </a:xfrm>
        </p:spPr>
        <p:txBody>
          <a:bodyPr>
            <a:noAutofit/>
          </a:bodyPr>
          <a:lstStyle/>
          <a:p>
            <a:r>
              <a:rPr lang="en-US" dirty="0"/>
              <a:t>Statement of Comprehensive Income (2 of 2)</a:t>
            </a:r>
          </a:p>
        </p:txBody>
      </p:sp>
      <p:pic>
        <p:nvPicPr>
          <p:cNvPr id="2050" name="Picture 2" descr="Net income $xxx&#10;Other comprehensive income:&#10;Net unrealized holding gains (losses) on available-for-sale investments in debt securities (net of tax) $ x&#10;Gains (losses) from and amendments to postretirement benefit plans (net of tax) (x)&#10;Deferred gains (losses) on derivatives (net of tax) (x)&#10;Adjustments from foreign currency translation (net of tax) x&#10;Comprehensive income $xxx"/>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0870" y="1856026"/>
            <a:ext cx="7422261" cy="3399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9528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18-2 </a:t>
            </a:r>
          </a:p>
        </p:txBody>
      </p:sp>
      <p:sp>
        <p:nvSpPr>
          <p:cNvPr id="3" name="Title 2"/>
          <p:cNvSpPr>
            <a:spLocks noGrp="1"/>
          </p:cNvSpPr>
          <p:nvPr>
            <p:ph type="title"/>
          </p:nvPr>
        </p:nvSpPr>
        <p:spPr>
          <a:xfrm>
            <a:off x="567647" y="457199"/>
            <a:ext cx="8237306" cy="1289408"/>
          </a:xfrm>
        </p:spPr>
        <p:txBody>
          <a:bodyPr>
            <a:noAutofit/>
          </a:bodyPr>
          <a:lstStyle/>
          <a:p>
            <a:r>
              <a:rPr lang="en-US" dirty="0"/>
              <a:t>Typical Presentation Format—Abercrombie &amp; Fitch (1 of 2)</a:t>
            </a:r>
          </a:p>
        </p:txBody>
      </p:sp>
      <p:sp>
        <p:nvSpPr>
          <p:cNvPr id="4" name="Content Placeholder 3"/>
          <p:cNvSpPr>
            <a:spLocks noGrp="1"/>
          </p:cNvSpPr>
          <p:nvPr>
            <p:ph sz="quarter" idx="10"/>
          </p:nvPr>
        </p:nvSpPr>
        <p:spPr>
          <a:xfrm>
            <a:off x="914399" y="2013735"/>
            <a:ext cx="7602877" cy="3914454"/>
          </a:xfrm>
        </p:spPr>
        <p:txBody>
          <a:bodyPr/>
          <a:lstStyle/>
          <a:p>
            <a:r>
              <a:rPr lang="en-IN" dirty="0"/>
              <a:t>Companies keep track of individual additional paid-in capital accounts in company records but they report these amounts as a single subtotal called </a:t>
            </a:r>
            <a:r>
              <a:rPr lang="en-IN" b="1" dirty="0"/>
              <a:t>additional paid-in capital</a:t>
            </a:r>
          </a:p>
        </p:txBody>
      </p:sp>
    </p:spTree>
    <p:extLst>
      <p:ext uri="{BB962C8B-B14F-4D97-AF65-F5344CB8AC3E}">
        <p14:creationId xmlns:p14="http://schemas.microsoft.com/office/powerpoint/2010/main" val="16497451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18-2 </a:t>
            </a:r>
          </a:p>
        </p:txBody>
      </p:sp>
      <p:sp>
        <p:nvSpPr>
          <p:cNvPr id="3" name="Title 2"/>
          <p:cNvSpPr>
            <a:spLocks noGrp="1"/>
          </p:cNvSpPr>
          <p:nvPr>
            <p:ph type="title"/>
          </p:nvPr>
        </p:nvSpPr>
        <p:spPr>
          <a:xfrm>
            <a:off x="671286" y="470848"/>
            <a:ext cx="8001000" cy="1289408"/>
          </a:xfrm>
        </p:spPr>
        <p:txBody>
          <a:bodyPr>
            <a:normAutofit/>
          </a:bodyPr>
          <a:lstStyle/>
          <a:p>
            <a:r>
              <a:rPr lang="en-US" dirty="0"/>
              <a:t>Typical Presentation Format—Abercrombie &amp; Fitch (2 of 2)</a:t>
            </a:r>
          </a:p>
        </p:txBody>
      </p:sp>
      <p:pic>
        <p:nvPicPr>
          <p:cNvPr id="6" name="Picture 5" descr="ABERCROMBIE &amp; FITCH CO. Consolidated Balance Sheets&#10;($ in thousands, except par value amounts)&#10;&#10;January 30, 2016 and January 31, 2015&#10;&#10;Stockholders’ Equity:&#10;Class A common stock—$0.01 par value: 150,000 shares authorized and 103,300 shares issued at each of January 30, 2016, and January 31, 2015: 1,033 &#10;&#10;Paid-in capital: 2016 is  407,029 and 2015 is 434,137.&#10;Retained earnings: 2016 is 2,530,196 and 2015 is 2,550,673.&#10;Accumulated other comprehensive (loss), net of tax: 2015 is negative 114,619 and 2015 is negative 83,580.&#10;&#10;Treasury stock, at average cost—35,952 and 33,948 shares at January 30, 2016, and January 31, 2015, respectively: 2016 is negative 1,532,576 and 2015 is 1,512,562.&#10;&#10;Total Stockholders’ Equity: 2016 is $1,291,063 and 2015 is $1,389,701"/>
          <p:cNvPicPr>
            <a:picLocks noChangeAspect="1"/>
          </p:cNvPicPr>
          <p:nvPr/>
        </p:nvPicPr>
        <p:blipFill>
          <a:blip r:embed="rId3"/>
          <a:stretch>
            <a:fillRect/>
          </a:stretch>
        </p:blipFill>
        <p:spPr>
          <a:xfrm>
            <a:off x="1283878" y="2260598"/>
            <a:ext cx="6665042" cy="3606804"/>
          </a:xfrm>
          <a:prstGeom prst="rect">
            <a:avLst/>
          </a:prstGeom>
        </p:spPr>
      </p:pic>
    </p:spTree>
    <p:extLst>
      <p:ext uri="{BB962C8B-B14F-4D97-AF65-F5344CB8AC3E}">
        <p14:creationId xmlns:p14="http://schemas.microsoft.com/office/powerpoint/2010/main" val="20524197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18-2 </a:t>
            </a:r>
          </a:p>
        </p:txBody>
      </p:sp>
      <p:sp>
        <p:nvSpPr>
          <p:cNvPr id="3" name="Title 2"/>
          <p:cNvSpPr>
            <a:spLocks noGrp="1"/>
          </p:cNvSpPr>
          <p:nvPr>
            <p:ph type="title"/>
          </p:nvPr>
        </p:nvSpPr>
        <p:spPr>
          <a:xfrm>
            <a:off x="685800" y="457200"/>
            <a:ext cx="8001000" cy="1053101"/>
          </a:xfrm>
        </p:spPr>
        <p:txBody>
          <a:bodyPr>
            <a:noAutofit/>
          </a:bodyPr>
          <a:lstStyle/>
          <a:p>
            <a:r>
              <a:rPr lang="en-IN" dirty="0"/>
              <a:t>Statement of Stockholders’ Equity—Walmart</a:t>
            </a:r>
            <a:endParaRPr lang="en-US" dirty="0"/>
          </a:p>
        </p:txBody>
      </p:sp>
      <p:pic>
        <p:nvPicPr>
          <p:cNvPr id="28674" name="Picture 2" descr="Walmart's report regarding the changes in its shareholders’ equity balances. The details found within this report can be found on page 1041 of the textbook in Illustration 18-4."/>
          <p:cNvPicPr>
            <a:picLocks noGrp="1" noChangeAspect="1" noChangeArrowheads="1"/>
          </p:cNvPicPr>
          <p:nvPr>
            <p:ph type="pic" sz="quarter" idx="15"/>
          </p:nvPr>
        </p:nvPicPr>
        <p:blipFill>
          <a:blip r:embed="rId3" cstate="print">
            <a:extLst>
              <a:ext uri="{28A0092B-C50C-407E-A947-70E740481C1C}">
                <a14:useLocalDpi xmlns:a14="http://schemas.microsoft.com/office/drawing/2010/main" val="0"/>
              </a:ext>
            </a:extLst>
          </a:blip>
          <a:stretch>
            <a:fillRect/>
          </a:stretch>
        </p:blipFill>
        <p:spPr bwMode="auto">
          <a:xfrm>
            <a:off x="1757807" y="1658975"/>
            <a:ext cx="6062295" cy="4689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73815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18-9 </a:t>
            </a:r>
          </a:p>
        </p:txBody>
      </p:sp>
      <p:sp>
        <p:nvSpPr>
          <p:cNvPr id="3" name="Title 2"/>
          <p:cNvSpPr>
            <a:spLocks noGrp="1"/>
          </p:cNvSpPr>
          <p:nvPr>
            <p:ph type="title"/>
          </p:nvPr>
        </p:nvSpPr>
        <p:spPr>
          <a:xfrm>
            <a:off x="685800" y="457200"/>
            <a:ext cx="8001000" cy="1053101"/>
          </a:xfrm>
        </p:spPr>
        <p:txBody>
          <a:bodyPr>
            <a:noAutofit/>
          </a:bodyPr>
          <a:lstStyle/>
          <a:p>
            <a:r>
              <a:rPr lang="en-IN" dirty="0"/>
              <a:t>International Financial Reporting Standards—Terminology </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360197567"/>
              </p:ext>
            </p:extLst>
          </p:nvPr>
        </p:nvGraphicFramePr>
        <p:xfrm>
          <a:off x="787400" y="1727200"/>
          <a:ext cx="7543800" cy="4538980"/>
        </p:xfrm>
        <a:graphic>
          <a:graphicData uri="http://schemas.openxmlformats.org/drawingml/2006/table">
            <a:tbl>
              <a:tblPr firstRow="1" bandRow="1">
                <a:tableStyleId>{5940675A-B579-460E-94D1-54222C63F5DA}</a:tableStyleId>
              </a:tblPr>
              <a:tblGrid>
                <a:gridCol w="4089400">
                  <a:extLst>
                    <a:ext uri="{9D8B030D-6E8A-4147-A177-3AD203B41FA5}">
                      <a16:colId xmlns:a16="http://schemas.microsoft.com/office/drawing/2014/main" val="20000"/>
                    </a:ext>
                  </a:extLst>
                </a:gridCol>
                <a:gridCol w="3454400">
                  <a:extLst>
                    <a:ext uri="{9D8B030D-6E8A-4147-A177-3AD203B41FA5}">
                      <a16:colId xmlns:a16="http://schemas.microsoft.com/office/drawing/2014/main"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U.S. GAAP</a:t>
                      </a:r>
                      <a:endParaRPr lang="en-US" sz="1400" b="1" dirty="0">
                        <a:solidFill>
                          <a:srgbClr val="C00000"/>
                        </a:solidFill>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IFRS</a:t>
                      </a:r>
                      <a:endParaRPr lang="en-US" sz="1400" b="1" dirty="0">
                        <a:solidFill>
                          <a:srgbClr val="C00000"/>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6477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1" dirty="0">
                          <a:latin typeface="Verdana" pitchFamily="34" charset="0"/>
                          <a:ea typeface="Verdana" pitchFamily="34" charset="0"/>
                          <a:cs typeface="Verdana" pitchFamily="34" charset="0"/>
                        </a:rPr>
                        <a:t>Use of the term “reserves” and other terminology differences</a:t>
                      </a:r>
                      <a:endParaRPr lang="en-US" sz="1400" b="1" dirty="0">
                        <a:solidFill>
                          <a:sysClr val="windowText" lastClr="000000"/>
                        </a:solidFill>
                        <a:latin typeface="Verdana" pitchFamily="34" charset="0"/>
                        <a:ea typeface="Verdana" pitchFamily="34" charset="0"/>
                        <a:cs typeface="Verdana" pitchFamily="34" charset="0"/>
                      </a:endParaRPr>
                    </a:p>
                  </a:txBody>
                  <a:tcPr anchor="ctr"/>
                </a:tc>
                <a:tc>
                  <a:txBody>
                    <a:bodyPr/>
                    <a:lstStyle/>
                    <a:p>
                      <a:pPr algn="l"/>
                      <a:endParaRPr lang="en-US"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1270000">
                <a:tc>
                  <a:txBody>
                    <a:bodyPr/>
                    <a:lstStyle/>
                    <a:p>
                      <a:r>
                        <a:rPr lang="en-IN" sz="1400" b="1" dirty="0">
                          <a:latin typeface="Verdana" pitchFamily="34" charset="0"/>
                          <a:ea typeface="Verdana" pitchFamily="34" charset="0"/>
                          <a:cs typeface="Verdana" pitchFamily="34" charset="0"/>
                        </a:rPr>
                        <a:t>Capital stock:</a:t>
                      </a:r>
                    </a:p>
                    <a:p>
                      <a:r>
                        <a:rPr lang="en-IN" sz="1400" dirty="0">
                          <a:latin typeface="Verdana" pitchFamily="34" charset="0"/>
                          <a:ea typeface="Verdana" pitchFamily="34" charset="0"/>
                          <a:cs typeface="Verdana" pitchFamily="34" charset="0"/>
                        </a:rPr>
                        <a:t>Common stock</a:t>
                      </a:r>
                    </a:p>
                    <a:p>
                      <a:r>
                        <a:rPr lang="en-IN" sz="1400" dirty="0">
                          <a:latin typeface="Verdana" pitchFamily="34" charset="0"/>
                          <a:ea typeface="Verdana" pitchFamily="34" charset="0"/>
                          <a:cs typeface="Verdana" pitchFamily="34" charset="0"/>
                        </a:rPr>
                        <a:t>Preferred stock</a:t>
                      </a:r>
                    </a:p>
                    <a:p>
                      <a:r>
                        <a:rPr lang="en-IN" sz="1400" dirty="0">
                          <a:latin typeface="Verdana" pitchFamily="34" charset="0"/>
                          <a:ea typeface="Verdana" pitchFamily="34" charset="0"/>
                          <a:cs typeface="Verdana" pitchFamily="34" charset="0"/>
                        </a:rPr>
                        <a:t>Paid-in capital—excess of par,</a:t>
                      </a:r>
                      <a:r>
                        <a:rPr lang="en-IN" sz="1400" baseline="0" dirty="0">
                          <a:latin typeface="Verdana" pitchFamily="34" charset="0"/>
                          <a:ea typeface="Verdana" pitchFamily="34" charset="0"/>
                          <a:cs typeface="Verdana" pitchFamily="34" charset="0"/>
                        </a:rPr>
                        <a:t> </a:t>
                      </a:r>
                      <a:r>
                        <a:rPr lang="en-IN" sz="1400" dirty="0">
                          <a:latin typeface="Verdana" pitchFamily="34" charset="0"/>
                          <a:ea typeface="Verdana" pitchFamily="34" charset="0"/>
                          <a:cs typeface="Verdana" pitchFamily="34" charset="0"/>
                        </a:rPr>
                        <a:t>common</a:t>
                      </a:r>
                    </a:p>
                    <a:p>
                      <a:r>
                        <a:rPr lang="en-IN" sz="1400" dirty="0">
                          <a:latin typeface="Verdana" pitchFamily="34" charset="0"/>
                          <a:ea typeface="Verdana" pitchFamily="34" charset="0"/>
                          <a:cs typeface="Verdana" pitchFamily="34" charset="0"/>
                        </a:rPr>
                        <a:t>Paid-in capital—excess of par, preferred</a:t>
                      </a:r>
                      <a:endParaRPr lang="en-US" sz="1400" dirty="0">
                        <a:latin typeface="Verdana" pitchFamily="34" charset="0"/>
                        <a:ea typeface="Verdana" pitchFamily="34" charset="0"/>
                        <a:cs typeface="Verdana" pitchFamily="34" charset="0"/>
                      </a:endParaRPr>
                    </a:p>
                  </a:txBody>
                  <a:tcPr anchor="ctr"/>
                </a:tc>
                <a:tc>
                  <a:txBody>
                    <a:bodyPr/>
                    <a:lstStyle/>
                    <a:p>
                      <a:pPr algn="l"/>
                      <a:r>
                        <a:rPr lang="en-IN" sz="1400" b="1" dirty="0">
                          <a:latin typeface="Verdana" pitchFamily="34" charset="0"/>
                          <a:ea typeface="Verdana" pitchFamily="34" charset="0"/>
                          <a:cs typeface="Verdana" pitchFamily="34" charset="0"/>
                        </a:rPr>
                        <a:t>Share capital:</a:t>
                      </a:r>
                    </a:p>
                    <a:p>
                      <a:pPr algn="l"/>
                      <a:r>
                        <a:rPr lang="en-IN" sz="1400" dirty="0">
                          <a:latin typeface="Verdana" pitchFamily="34" charset="0"/>
                          <a:ea typeface="Verdana" pitchFamily="34" charset="0"/>
                          <a:cs typeface="Verdana" pitchFamily="34" charset="0"/>
                        </a:rPr>
                        <a:t>Ordinary shares</a:t>
                      </a:r>
                    </a:p>
                    <a:p>
                      <a:pPr algn="l"/>
                      <a:r>
                        <a:rPr lang="en-IN" sz="1400" dirty="0">
                          <a:latin typeface="Verdana" pitchFamily="34" charset="0"/>
                          <a:ea typeface="Verdana" pitchFamily="34" charset="0"/>
                          <a:cs typeface="Verdana" pitchFamily="34" charset="0"/>
                        </a:rPr>
                        <a:t>Preference shares</a:t>
                      </a:r>
                    </a:p>
                    <a:p>
                      <a:pPr algn="l"/>
                      <a:r>
                        <a:rPr lang="en-IN" sz="1400" dirty="0">
                          <a:latin typeface="Verdana" pitchFamily="34" charset="0"/>
                          <a:ea typeface="Verdana" pitchFamily="34" charset="0"/>
                          <a:cs typeface="Verdana" pitchFamily="34" charset="0"/>
                        </a:rPr>
                        <a:t>Share premium, ordinary shares</a:t>
                      </a:r>
                    </a:p>
                    <a:p>
                      <a:pPr algn="l"/>
                      <a:r>
                        <a:rPr lang="en-IN" sz="1400" dirty="0">
                          <a:latin typeface="Verdana" pitchFamily="34" charset="0"/>
                          <a:ea typeface="Verdana" pitchFamily="34" charset="0"/>
                          <a:cs typeface="Verdana" pitchFamily="34" charset="0"/>
                        </a:rPr>
                        <a:t>Share premium, preference shares</a:t>
                      </a:r>
                      <a:endParaRPr lang="en-US"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2"/>
                  </a:ext>
                </a:extLst>
              </a:tr>
              <a:tr h="285593">
                <a:tc>
                  <a:txBody>
                    <a:bodyPr/>
                    <a:lstStyle/>
                    <a:p>
                      <a:r>
                        <a:rPr lang="en-IN" sz="1400" b="1" dirty="0">
                          <a:latin typeface="Verdana" pitchFamily="34" charset="0"/>
                          <a:ea typeface="Verdana" pitchFamily="34" charset="0"/>
                          <a:cs typeface="Verdana" pitchFamily="34" charset="0"/>
                        </a:rPr>
                        <a:t>Accumulated other comprehensive income:</a:t>
                      </a:r>
                    </a:p>
                    <a:p>
                      <a:r>
                        <a:rPr lang="en-IN" sz="1400" dirty="0">
                          <a:latin typeface="Verdana" pitchFamily="34" charset="0"/>
                          <a:ea typeface="Verdana" pitchFamily="34" charset="0"/>
                          <a:cs typeface="Verdana" pitchFamily="34" charset="0"/>
                        </a:rPr>
                        <a:t>Net gains (losses) on investments—AOCI</a:t>
                      </a:r>
                    </a:p>
                    <a:p>
                      <a:r>
                        <a:rPr lang="en-IN" sz="1400" dirty="0">
                          <a:latin typeface="Verdana" pitchFamily="34" charset="0"/>
                          <a:ea typeface="Verdana" pitchFamily="34" charset="0"/>
                          <a:cs typeface="Verdana" pitchFamily="34" charset="0"/>
                        </a:rPr>
                        <a:t>Net gains (losses) foreign currency</a:t>
                      </a:r>
                    </a:p>
                    <a:p>
                      <a:r>
                        <a:rPr lang="en-IN" sz="1400" dirty="0">
                          <a:latin typeface="Verdana" pitchFamily="34" charset="0"/>
                          <a:ea typeface="Verdana" pitchFamily="34" charset="0"/>
                          <a:cs typeface="Verdana" pitchFamily="34" charset="0"/>
                        </a:rPr>
                        <a:t>   translation—AOCI</a:t>
                      </a:r>
                    </a:p>
                    <a:p>
                      <a:r>
                        <a:rPr lang="en-IN" sz="1400" dirty="0">
                          <a:latin typeface="Verdana" pitchFamily="34" charset="0"/>
                          <a:ea typeface="Verdana" pitchFamily="34" charset="0"/>
                          <a:cs typeface="Verdana" pitchFamily="34" charset="0"/>
                        </a:rPr>
                        <a:t>{N/A: adjusting P,P, &amp; E to fair value</a:t>
                      </a:r>
                    </a:p>
                    <a:p>
                      <a:r>
                        <a:rPr lang="en-IN" sz="1400" dirty="0">
                          <a:latin typeface="Verdana" pitchFamily="34" charset="0"/>
                          <a:ea typeface="Verdana" pitchFamily="34" charset="0"/>
                          <a:cs typeface="Verdana" pitchFamily="34" charset="0"/>
                        </a:rPr>
                        <a:t>    not permitted}</a:t>
                      </a:r>
                    </a:p>
                    <a:p>
                      <a:r>
                        <a:rPr lang="en-IN" sz="1400" dirty="0">
                          <a:latin typeface="Verdana" pitchFamily="34" charset="0"/>
                          <a:ea typeface="Verdana" pitchFamily="34" charset="0"/>
                          <a:cs typeface="Verdana" pitchFamily="34" charset="0"/>
                        </a:rPr>
                        <a:t>Retained earnings</a:t>
                      </a:r>
                      <a:endParaRPr lang="en-US" sz="1400" dirty="0">
                        <a:latin typeface="Verdana" pitchFamily="34" charset="0"/>
                        <a:ea typeface="Verdana" pitchFamily="34" charset="0"/>
                        <a:cs typeface="Verdana" pitchFamily="34" charset="0"/>
                      </a:endParaRPr>
                    </a:p>
                  </a:txBody>
                  <a:tcPr anchor="ctr"/>
                </a:tc>
                <a:tc>
                  <a:txBody>
                    <a:bodyPr/>
                    <a:lstStyle/>
                    <a:p>
                      <a:pPr algn="l"/>
                      <a:r>
                        <a:rPr lang="en-IN" sz="1400" b="1" dirty="0">
                          <a:latin typeface="Verdana" pitchFamily="34" charset="0"/>
                          <a:ea typeface="Verdana" pitchFamily="34" charset="0"/>
                          <a:cs typeface="Verdana" pitchFamily="34" charset="0"/>
                        </a:rPr>
                        <a:t>Reserves:</a:t>
                      </a:r>
                    </a:p>
                    <a:p>
                      <a:pPr algn="l"/>
                      <a:r>
                        <a:rPr lang="en-IN" sz="1400" dirty="0">
                          <a:latin typeface="Verdana" pitchFamily="34" charset="0"/>
                          <a:ea typeface="Verdana" pitchFamily="34" charset="0"/>
                          <a:cs typeface="Verdana" pitchFamily="34" charset="0"/>
                        </a:rPr>
                        <a:t>Investment revaluation reserve</a:t>
                      </a:r>
                    </a:p>
                    <a:p>
                      <a:pPr algn="l"/>
                      <a:endParaRPr lang="en-IN" sz="1400" dirty="0">
                        <a:latin typeface="Verdana" pitchFamily="34" charset="0"/>
                        <a:ea typeface="Verdana" pitchFamily="34" charset="0"/>
                        <a:cs typeface="Verdana" pitchFamily="34" charset="0"/>
                      </a:endParaRPr>
                    </a:p>
                    <a:p>
                      <a:pPr algn="l"/>
                      <a:r>
                        <a:rPr lang="en-IN" sz="1400" dirty="0">
                          <a:latin typeface="Verdana" pitchFamily="34" charset="0"/>
                          <a:ea typeface="Verdana" pitchFamily="34" charset="0"/>
                          <a:cs typeface="Verdana" pitchFamily="34" charset="0"/>
                        </a:rPr>
                        <a:t>Translation reserve</a:t>
                      </a:r>
                    </a:p>
                    <a:p>
                      <a:pPr algn="l"/>
                      <a:endParaRPr lang="en-IN" sz="1400" dirty="0">
                        <a:latin typeface="Verdana" pitchFamily="34" charset="0"/>
                        <a:ea typeface="Verdana" pitchFamily="34" charset="0"/>
                        <a:cs typeface="Verdana" pitchFamily="34" charset="0"/>
                      </a:endParaRPr>
                    </a:p>
                    <a:p>
                      <a:pPr algn="l"/>
                      <a:r>
                        <a:rPr lang="en-IN" sz="1400" dirty="0">
                          <a:latin typeface="Verdana" pitchFamily="34" charset="0"/>
                          <a:ea typeface="Verdana" pitchFamily="34" charset="0"/>
                          <a:cs typeface="Verdana" pitchFamily="34" charset="0"/>
                        </a:rPr>
                        <a:t>Revaluation reserve</a:t>
                      </a:r>
                    </a:p>
                    <a:p>
                      <a:pPr algn="l"/>
                      <a:r>
                        <a:rPr lang="en-IN" sz="1400" dirty="0">
                          <a:latin typeface="Verdana" pitchFamily="34" charset="0"/>
                          <a:ea typeface="Verdana" pitchFamily="34" charset="0"/>
                          <a:cs typeface="Verdana" pitchFamily="34" charset="0"/>
                        </a:rPr>
                        <a:t>Retained earnings</a:t>
                      </a:r>
                      <a:endParaRPr lang="en-US"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3"/>
                  </a:ext>
                </a:extLst>
              </a:tr>
              <a:tr h="285593">
                <a:tc>
                  <a:txBody>
                    <a:bodyPr/>
                    <a:lstStyle/>
                    <a:p>
                      <a:r>
                        <a:rPr lang="en-IN" sz="1400" b="1" dirty="0">
                          <a:latin typeface="Verdana" pitchFamily="34" charset="0"/>
                          <a:ea typeface="Verdana" pitchFamily="34" charset="0"/>
                          <a:cs typeface="Verdana" pitchFamily="34" charset="0"/>
                        </a:rPr>
                        <a:t>Total shareholders’ equity</a:t>
                      </a:r>
                    </a:p>
                    <a:p>
                      <a:r>
                        <a:rPr lang="en-IN" sz="1400" dirty="0">
                          <a:latin typeface="Verdana" pitchFamily="34" charset="0"/>
                          <a:ea typeface="Verdana" pitchFamily="34" charset="0"/>
                          <a:cs typeface="Verdana" pitchFamily="34" charset="0"/>
                        </a:rPr>
                        <a:t>Presented after liabilities</a:t>
                      </a:r>
                      <a:endParaRPr lang="en-US" sz="1400" dirty="0">
                        <a:latin typeface="Verdana" pitchFamily="34" charset="0"/>
                        <a:ea typeface="Verdana" pitchFamily="34" charset="0"/>
                        <a:cs typeface="Verdana" pitchFamily="34" charset="0"/>
                      </a:endParaRPr>
                    </a:p>
                  </a:txBody>
                  <a:tcPr anchor="ctr"/>
                </a:tc>
                <a:tc>
                  <a:txBody>
                    <a:bodyPr/>
                    <a:lstStyle/>
                    <a:p>
                      <a:pPr algn="l"/>
                      <a:r>
                        <a:rPr lang="en-IN" sz="1400" b="1" dirty="0">
                          <a:latin typeface="Verdana" pitchFamily="34" charset="0"/>
                          <a:ea typeface="Verdana" pitchFamily="34" charset="0"/>
                          <a:cs typeface="Verdana" pitchFamily="34" charset="0"/>
                        </a:rPr>
                        <a:t>Total equity</a:t>
                      </a:r>
                    </a:p>
                    <a:p>
                      <a:pPr algn="l"/>
                      <a:r>
                        <a:rPr lang="en-IN" sz="1400" dirty="0">
                          <a:latin typeface="Verdana" pitchFamily="34" charset="0"/>
                          <a:ea typeface="Verdana" pitchFamily="34" charset="0"/>
                          <a:cs typeface="Verdana" pitchFamily="34" charset="0"/>
                        </a:rPr>
                        <a:t>Often presented before liabilities</a:t>
                      </a:r>
                      <a:endParaRPr lang="en-US"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507880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18-2</a:t>
            </a:r>
          </a:p>
        </p:txBody>
      </p:sp>
      <p:sp>
        <p:nvSpPr>
          <p:cNvPr id="3" name="Title 2"/>
          <p:cNvSpPr>
            <a:spLocks noGrp="1"/>
          </p:cNvSpPr>
          <p:nvPr>
            <p:ph type="title"/>
          </p:nvPr>
        </p:nvSpPr>
        <p:spPr>
          <a:xfrm>
            <a:off x="685800" y="518844"/>
            <a:ext cx="8001000" cy="914400"/>
          </a:xfrm>
        </p:spPr>
        <p:txBody>
          <a:bodyPr>
            <a:noAutofit/>
          </a:bodyPr>
          <a:lstStyle/>
          <a:p>
            <a:r>
              <a:rPr lang="en-US" altLang="en-US" dirty="0"/>
              <a:t>Concept Check: Components of Other Comprehensive Income</a:t>
            </a:r>
            <a:endParaRPr lang="en-US" dirty="0"/>
          </a:p>
        </p:txBody>
      </p:sp>
      <p:sp>
        <p:nvSpPr>
          <p:cNvPr id="4" name="Content Placeholder 3"/>
          <p:cNvSpPr>
            <a:spLocks noGrp="1"/>
          </p:cNvSpPr>
          <p:nvPr>
            <p:ph sz="quarter" idx="10"/>
          </p:nvPr>
        </p:nvSpPr>
        <p:spPr>
          <a:xfrm>
            <a:off x="914400" y="1635462"/>
            <a:ext cx="7899400" cy="4778038"/>
          </a:xfrm>
        </p:spPr>
        <p:txBody>
          <a:bodyPr/>
          <a:lstStyle/>
          <a:p>
            <a:pPr marL="0" indent="0">
              <a:spcBef>
                <a:spcPts val="400"/>
              </a:spcBef>
              <a:spcAft>
                <a:spcPts val="1200"/>
              </a:spcAft>
              <a:buNone/>
              <a:tabLst>
                <a:tab pos="7772400" algn="dec"/>
              </a:tabLst>
              <a:defRPr/>
            </a:pPr>
            <a:r>
              <a:rPr lang="en-US" sz="2200" dirty="0"/>
              <a:t>Which of the following items would </a:t>
            </a:r>
            <a:r>
              <a:rPr lang="en-US" sz="2200" b="1" dirty="0"/>
              <a:t>not</a:t>
            </a:r>
            <a:r>
              <a:rPr lang="en-US" sz="2200" dirty="0"/>
              <a:t> be reported in the statement of comprehensive income as Other Comprehensive Income?</a:t>
            </a:r>
          </a:p>
          <a:p>
            <a:pPr marL="514350" indent="-514350">
              <a:spcBef>
                <a:spcPts val="400"/>
              </a:spcBef>
              <a:buFont typeface="+mj-lt"/>
              <a:buAutoNum type="alphaLcPeriod"/>
            </a:pPr>
            <a:r>
              <a:rPr lang="en-US" sz="2200" dirty="0"/>
              <a:t>Decrease in the value of available-for-sale debt securities</a:t>
            </a:r>
          </a:p>
          <a:p>
            <a:pPr marL="514350" indent="-514350">
              <a:spcBef>
                <a:spcPts val="400"/>
              </a:spcBef>
              <a:buFont typeface="+mj-lt"/>
              <a:buAutoNum type="alphaLcPeriod"/>
            </a:pPr>
            <a:r>
              <a:rPr lang="en-US" sz="2200" dirty="0"/>
              <a:t>Loss on postretirement benefit plan assets</a:t>
            </a:r>
          </a:p>
          <a:p>
            <a:pPr marL="514350" indent="-514350">
              <a:spcBef>
                <a:spcPts val="400"/>
              </a:spcBef>
              <a:buFont typeface="+mj-lt"/>
              <a:buAutoNum type="alphaLcPeriod"/>
            </a:pPr>
            <a:r>
              <a:rPr lang="en-US" sz="2200" b="1" dirty="0"/>
              <a:t>Gain on sale of equipment</a:t>
            </a:r>
          </a:p>
          <a:p>
            <a:pPr marL="514350" indent="-514350">
              <a:spcBef>
                <a:spcPts val="400"/>
              </a:spcBef>
              <a:buFont typeface="+mj-lt"/>
              <a:buAutoNum type="alphaLcPeriod"/>
            </a:pPr>
            <a:r>
              <a:rPr lang="en-US" sz="2200" dirty="0"/>
              <a:t>Adjustment for foreign currency translation</a:t>
            </a:r>
          </a:p>
          <a:p>
            <a:pPr marL="0" indent="0">
              <a:spcBef>
                <a:spcPts val="400"/>
              </a:spcBef>
              <a:buNone/>
            </a:pPr>
            <a:r>
              <a:rPr lang="en-US" sz="2200" dirty="0"/>
              <a:t>The correct answer is </a:t>
            </a:r>
            <a:r>
              <a:rPr lang="en-US" sz="2200" i="1" dirty="0"/>
              <a:t>c</a:t>
            </a:r>
            <a:r>
              <a:rPr lang="en-US" sz="2200" dirty="0"/>
              <a:t>. </a:t>
            </a:r>
          </a:p>
          <a:p>
            <a:pPr marL="0" indent="0">
              <a:spcBef>
                <a:spcPts val="400"/>
              </a:spcBef>
              <a:buNone/>
            </a:pPr>
            <a:r>
              <a:rPr lang="en-US" sz="2200" dirty="0"/>
              <a:t>A gain on the sale of equipment would be reported in the income statement as part of Net Income.</a:t>
            </a:r>
          </a:p>
        </p:txBody>
      </p:sp>
    </p:spTree>
    <p:extLst>
      <p:ext uri="{BB962C8B-B14F-4D97-AF65-F5344CB8AC3E}">
        <p14:creationId xmlns:p14="http://schemas.microsoft.com/office/powerpoint/2010/main" val="29317731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18-1</a:t>
            </a:r>
          </a:p>
        </p:txBody>
      </p:sp>
      <p:sp>
        <p:nvSpPr>
          <p:cNvPr id="8" name="Title 7"/>
          <p:cNvSpPr>
            <a:spLocks noGrp="1"/>
          </p:cNvSpPr>
          <p:nvPr>
            <p:ph type="title"/>
          </p:nvPr>
        </p:nvSpPr>
        <p:spPr/>
        <p:txBody>
          <a:bodyPr>
            <a:noAutofit/>
          </a:bodyPr>
          <a:lstStyle/>
          <a:p>
            <a:r>
              <a:rPr lang="en-US" dirty="0"/>
              <a:t>The Nature of Shareholders’ Equity (1 of 2)</a:t>
            </a:r>
          </a:p>
        </p:txBody>
      </p:sp>
      <p:sp>
        <p:nvSpPr>
          <p:cNvPr id="3" name="Content Placeholder 2"/>
          <p:cNvSpPr>
            <a:spLocks noGrp="1"/>
          </p:cNvSpPr>
          <p:nvPr>
            <p:ph sz="quarter" idx="10"/>
          </p:nvPr>
        </p:nvSpPr>
        <p:spPr>
          <a:xfrm>
            <a:off x="825500" y="1841500"/>
            <a:ext cx="8013700" cy="4419600"/>
          </a:xfrm>
        </p:spPr>
        <p:txBody>
          <a:bodyPr/>
          <a:lstStyle/>
          <a:p>
            <a:pPr marL="0" indent="0">
              <a:buNone/>
            </a:pPr>
            <a:r>
              <a:rPr lang="en-US" sz="2400" i="1" dirty="0"/>
              <a:t>External Financing </a:t>
            </a:r>
            <a:r>
              <a:rPr lang="en-US" sz="2400" dirty="0"/>
              <a:t>= Debt</a:t>
            </a:r>
            <a:r>
              <a:rPr lang="en-IN" sz="2400" i="1" dirty="0"/>
              <a:t> + </a:t>
            </a:r>
            <a:r>
              <a:rPr lang="en-US" sz="2400" dirty="0"/>
              <a:t>Equity</a:t>
            </a:r>
          </a:p>
          <a:p>
            <a:pPr marL="0" indent="0">
              <a:buNone/>
            </a:pPr>
            <a:r>
              <a:rPr lang="en-US" sz="2400" dirty="0"/>
              <a:t>Debt </a:t>
            </a:r>
            <a:r>
              <a:rPr lang="en-US" sz="2400" dirty="0">
                <a:sym typeface="Wingdings" pitchFamily="2" charset="2"/>
              </a:rPr>
              <a:t> </a:t>
            </a:r>
            <a:r>
              <a:rPr lang="en-US" sz="2400" dirty="0"/>
              <a:t>Creditors’ Interest</a:t>
            </a:r>
            <a:endParaRPr lang="en-IN" sz="2400" dirty="0"/>
          </a:p>
          <a:p>
            <a:pPr marL="0" indent="0">
              <a:buNone/>
            </a:pPr>
            <a:r>
              <a:rPr lang="en-US" sz="2400" dirty="0"/>
              <a:t>Equity</a:t>
            </a:r>
            <a:r>
              <a:rPr lang="en-IN" sz="2400" dirty="0"/>
              <a:t> </a:t>
            </a:r>
            <a:r>
              <a:rPr lang="en-IN" sz="2400" dirty="0">
                <a:sym typeface="Wingdings" pitchFamily="2" charset="2"/>
              </a:rPr>
              <a:t> </a:t>
            </a:r>
            <a:r>
              <a:rPr lang="en-US" sz="2400" dirty="0"/>
              <a:t>Owners’ Interest</a:t>
            </a:r>
          </a:p>
          <a:p>
            <a:pPr marL="0" indent="0">
              <a:buNone/>
            </a:pPr>
            <a:r>
              <a:rPr lang="en-US" sz="2400" b="1" dirty="0"/>
              <a:t>Assets</a:t>
            </a:r>
            <a:r>
              <a:rPr lang="en-IN" sz="2400" dirty="0"/>
              <a:t> – </a:t>
            </a:r>
            <a:r>
              <a:rPr lang="en-US" sz="2400" b="1" dirty="0"/>
              <a:t>Liabilities</a:t>
            </a:r>
            <a:r>
              <a:rPr lang="en-IN" sz="2400" b="1" dirty="0"/>
              <a:t> </a:t>
            </a:r>
            <a:r>
              <a:rPr lang="en-US" sz="2400" dirty="0"/>
              <a:t>= </a:t>
            </a:r>
            <a:r>
              <a:rPr lang="en-US" sz="2400" b="1" dirty="0"/>
              <a:t>Shareholders’ Equity</a:t>
            </a:r>
            <a:endParaRPr lang="en-IN" sz="2400" b="1" dirty="0"/>
          </a:p>
          <a:p>
            <a:pPr marL="0" indent="0">
              <a:buNone/>
            </a:pPr>
            <a:r>
              <a:rPr lang="en-US" sz="2400" b="1" dirty="0"/>
              <a:t>Assets</a:t>
            </a:r>
            <a:r>
              <a:rPr lang="en-IN" sz="2400" dirty="0"/>
              <a:t> – </a:t>
            </a:r>
            <a:r>
              <a:rPr lang="en-US" sz="2400" b="1" dirty="0"/>
              <a:t>Liabilities </a:t>
            </a:r>
            <a:r>
              <a:rPr lang="en-US" sz="2400" b="1" dirty="0">
                <a:sym typeface="Wingdings" pitchFamily="2" charset="2"/>
              </a:rPr>
              <a:t> </a:t>
            </a:r>
            <a:r>
              <a:rPr lang="en-US" sz="2400" b="1" dirty="0"/>
              <a:t>Net Assets</a:t>
            </a:r>
            <a:endParaRPr lang="en-IN" sz="2400" b="1" dirty="0"/>
          </a:p>
        </p:txBody>
      </p:sp>
    </p:spTree>
    <p:extLst>
      <p:ext uri="{BB962C8B-B14F-4D97-AF65-F5344CB8AC3E}">
        <p14:creationId xmlns:p14="http://schemas.microsoft.com/office/powerpoint/2010/main" val="3585469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18-9</a:t>
            </a:r>
          </a:p>
        </p:txBody>
      </p:sp>
      <p:sp>
        <p:nvSpPr>
          <p:cNvPr id="3" name="Title 2"/>
          <p:cNvSpPr>
            <a:spLocks noGrp="1"/>
          </p:cNvSpPr>
          <p:nvPr>
            <p:ph type="title"/>
          </p:nvPr>
        </p:nvSpPr>
        <p:spPr>
          <a:xfrm>
            <a:off x="593200" y="485895"/>
            <a:ext cx="8001000" cy="1060489"/>
          </a:xfrm>
        </p:spPr>
        <p:txBody>
          <a:bodyPr>
            <a:noAutofit/>
          </a:bodyPr>
          <a:lstStyle/>
          <a:p>
            <a:r>
              <a:rPr lang="en-US" altLang="en-US" dirty="0"/>
              <a:t>Concept Check: GAAP versus IFRS</a:t>
            </a:r>
            <a:endParaRPr lang="en-US" dirty="0"/>
          </a:p>
        </p:txBody>
      </p:sp>
      <p:sp>
        <p:nvSpPr>
          <p:cNvPr id="4" name="Content Placeholder 3"/>
          <p:cNvSpPr>
            <a:spLocks noGrp="1"/>
          </p:cNvSpPr>
          <p:nvPr>
            <p:ph sz="quarter" idx="10"/>
          </p:nvPr>
        </p:nvSpPr>
        <p:spPr>
          <a:xfrm>
            <a:off x="902825" y="1898248"/>
            <a:ext cx="7847475" cy="4477152"/>
          </a:xfrm>
        </p:spPr>
        <p:txBody>
          <a:bodyPr/>
          <a:lstStyle/>
          <a:p>
            <a:pPr marL="0" indent="0">
              <a:spcBef>
                <a:spcPts val="400"/>
              </a:spcBef>
              <a:spcAft>
                <a:spcPts val="1200"/>
              </a:spcAft>
              <a:buNone/>
              <a:tabLst>
                <a:tab pos="7772400" algn="dec"/>
              </a:tabLst>
              <a:defRPr/>
            </a:pPr>
            <a:r>
              <a:rPr lang="en-US" sz="2200" dirty="0"/>
              <a:t>Which of the following equity-related terms is used under IFRS but not under U.S. GAAP?</a:t>
            </a:r>
          </a:p>
          <a:p>
            <a:pPr marL="514350" indent="-514350">
              <a:spcBef>
                <a:spcPts val="400"/>
              </a:spcBef>
              <a:buFont typeface="+mj-lt"/>
              <a:buAutoNum type="alphaLcPeriod"/>
            </a:pPr>
            <a:r>
              <a:rPr lang="en-US" sz="2200" dirty="0"/>
              <a:t>Preferred stock</a:t>
            </a:r>
          </a:p>
          <a:p>
            <a:pPr marL="514350" indent="-514350">
              <a:spcBef>
                <a:spcPts val="400"/>
              </a:spcBef>
              <a:buFont typeface="+mj-lt"/>
              <a:buAutoNum type="alphaLcPeriod"/>
            </a:pPr>
            <a:r>
              <a:rPr lang="en-US" sz="2200" dirty="0"/>
              <a:t>Paid-in capital—excess of par, common</a:t>
            </a:r>
          </a:p>
          <a:p>
            <a:pPr marL="514350" indent="-514350">
              <a:spcBef>
                <a:spcPts val="400"/>
              </a:spcBef>
              <a:buFont typeface="+mj-lt"/>
              <a:buAutoNum type="alphaLcPeriod"/>
            </a:pPr>
            <a:r>
              <a:rPr lang="en-US" sz="2200" dirty="0"/>
              <a:t>Accumulated other comprehensive income</a:t>
            </a:r>
          </a:p>
          <a:p>
            <a:pPr marL="514350" indent="-514350">
              <a:spcBef>
                <a:spcPts val="400"/>
              </a:spcBef>
              <a:buFont typeface="+mj-lt"/>
              <a:buAutoNum type="alphaLcPeriod"/>
            </a:pPr>
            <a:r>
              <a:rPr lang="en-US" sz="2200" b="1" dirty="0"/>
              <a:t>Revaluation reserve</a:t>
            </a:r>
            <a:endParaRPr lang="en-US" sz="2200" b="1" dirty="0">
              <a:solidFill>
                <a:srgbClr val="622380"/>
              </a:solidFill>
            </a:endParaRPr>
          </a:p>
          <a:p>
            <a:pPr marL="0" indent="0">
              <a:spcBef>
                <a:spcPts val="400"/>
              </a:spcBef>
              <a:buNone/>
            </a:pPr>
            <a:r>
              <a:rPr lang="en-US" sz="2200" dirty="0"/>
              <a:t>The correct answer is </a:t>
            </a:r>
            <a:r>
              <a:rPr lang="en-US" sz="2200" i="1" dirty="0"/>
              <a:t>d</a:t>
            </a:r>
            <a:r>
              <a:rPr lang="en-US" sz="2200" dirty="0"/>
              <a:t>. </a:t>
            </a:r>
          </a:p>
          <a:p>
            <a:pPr marL="0" indent="0">
              <a:spcBef>
                <a:spcPts val="400"/>
              </a:spcBef>
              <a:buNone/>
            </a:pPr>
            <a:r>
              <a:rPr lang="en-US" sz="2200" dirty="0"/>
              <a:t>The term “revaluation reserve” is only used in financial statements prepared in accordance with IFRS as adjustments to fair value of PPE are not permitted under U.S. GAAP.</a:t>
            </a:r>
          </a:p>
        </p:txBody>
      </p:sp>
    </p:spTree>
    <p:extLst>
      <p:ext uri="{BB962C8B-B14F-4D97-AF65-F5344CB8AC3E}">
        <p14:creationId xmlns:p14="http://schemas.microsoft.com/office/powerpoint/2010/main" val="17977943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18-3</a:t>
            </a:r>
          </a:p>
        </p:txBody>
      </p:sp>
      <p:sp>
        <p:nvSpPr>
          <p:cNvPr id="3" name="Title 2"/>
          <p:cNvSpPr>
            <a:spLocks noGrp="1"/>
          </p:cNvSpPr>
          <p:nvPr>
            <p:ph type="title"/>
          </p:nvPr>
        </p:nvSpPr>
        <p:spPr>
          <a:xfrm>
            <a:off x="685800" y="457199"/>
            <a:ext cx="8001000" cy="1155843"/>
          </a:xfrm>
        </p:spPr>
        <p:txBody>
          <a:bodyPr>
            <a:noAutofit/>
          </a:bodyPr>
          <a:lstStyle/>
          <a:p>
            <a:r>
              <a:rPr lang="en-US" dirty="0"/>
              <a:t>The Corporate Organization—Advantages (1 of 2)</a:t>
            </a:r>
          </a:p>
        </p:txBody>
      </p:sp>
      <p:sp>
        <p:nvSpPr>
          <p:cNvPr id="4" name="Content Placeholder 3"/>
          <p:cNvSpPr>
            <a:spLocks noGrp="1"/>
          </p:cNvSpPr>
          <p:nvPr>
            <p:ph sz="quarter" idx="10"/>
          </p:nvPr>
        </p:nvSpPr>
        <p:spPr>
          <a:xfrm>
            <a:off x="914400" y="1756881"/>
            <a:ext cx="7747000" cy="4643919"/>
          </a:xfrm>
        </p:spPr>
        <p:txBody>
          <a:bodyPr/>
          <a:lstStyle/>
          <a:p>
            <a:pPr marL="0" indent="0">
              <a:buNone/>
            </a:pPr>
            <a:r>
              <a:rPr lang="en-IN" sz="2400" b="1" dirty="0"/>
              <a:t>Limited Liability</a:t>
            </a:r>
          </a:p>
          <a:p>
            <a:r>
              <a:rPr lang="en-US" sz="2400" dirty="0"/>
              <a:t>A corporation is a separate legal entity, responsible for its own debts</a:t>
            </a:r>
          </a:p>
          <a:p>
            <a:pPr marL="800100" lvl="1" indent="-342900">
              <a:buFont typeface="Lucida Grande"/>
              <a:buChar char="–"/>
            </a:pPr>
            <a:r>
              <a:rPr lang="en-US" sz="2200" dirty="0"/>
              <a:t>The </a:t>
            </a:r>
            <a:r>
              <a:rPr lang="en-US" sz="2200" b="1" dirty="0"/>
              <a:t>owners are not personally liable for debts </a:t>
            </a:r>
            <a:r>
              <a:rPr lang="en-US" sz="2200" dirty="0"/>
              <a:t>of a corporation</a:t>
            </a:r>
          </a:p>
          <a:p>
            <a:r>
              <a:rPr lang="en-US" sz="2400" dirty="0"/>
              <a:t>Shareholders’ liability is </a:t>
            </a:r>
            <a:r>
              <a:rPr lang="en-US" sz="2400" b="1" dirty="0"/>
              <a:t>limited to the amounts they invest</a:t>
            </a:r>
            <a:r>
              <a:rPr lang="en-US" sz="2400" dirty="0"/>
              <a:t> in the company when they purchase shares</a:t>
            </a:r>
          </a:p>
        </p:txBody>
      </p:sp>
    </p:spTree>
    <p:extLst>
      <p:ext uri="{BB962C8B-B14F-4D97-AF65-F5344CB8AC3E}">
        <p14:creationId xmlns:p14="http://schemas.microsoft.com/office/powerpoint/2010/main" val="34984586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18-3</a:t>
            </a:r>
          </a:p>
        </p:txBody>
      </p:sp>
      <p:sp>
        <p:nvSpPr>
          <p:cNvPr id="3" name="Title 2"/>
          <p:cNvSpPr>
            <a:spLocks noGrp="1"/>
          </p:cNvSpPr>
          <p:nvPr>
            <p:ph type="title"/>
          </p:nvPr>
        </p:nvSpPr>
        <p:spPr>
          <a:xfrm>
            <a:off x="685800" y="457199"/>
            <a:ext cx="8001000" cy="1155843"/>
          </a:xfrm>
        </p:spPr>
        <p:txBody>
          <a:bodyPr>
            <a:noAutofit/>
          </a:bodyPr>
          <a:lstStyle/>
          <a:p>
            <a:r>
              <a:rPr lang="en-US" dirty="0"/>
              <a:t>The Corporate Organization—Advantages (2 of 2)</a:t>
            </a:r>
          </a:p>
        </p:txBody>
      </p:sp>
      <p:sp>
        <p:nvSpPr>
          <p:cNvPr id="4" name="Content Placeholder 3"/>
          <p:cNvSpPr>
            <a:spLocks noGrp="1"/>
          </p:cNvSpPr>
          <p:nvPr>
            <p:ph sz="quarter" idx="10"/>
          </p:nvPr>
        </p:nvSpPr>
        <p:spPr>
          <a:xfrm>
            <a:off x="876300" y="1777428"/>
            <a:ext cx="7886700" cy="4674172"/>
          </a:xfrm>
        </p:spPr>
        <p:txBody>
          <a:bodyPr/>
          <a:lstStyle/>
          <a:p>
            <a:pPr marL="0" indent="0">
              <a:buNone/>
            </a:pPr>
            <a:r>
              <a:rPr lang="en-US" sz="2400" b="1" dirty="0"/>
              <a:t>Ease of Raising Capital</a:t>
            </a:r>
            <a:endParaRPr lang="en-IN" sz="2400" b="1" dirty="0"/>
          </a:p>
          <a:p>
            <a:r>
              <a:rPr lang="en-US" sz="2400" dirty="0"/>
              <a:t>Corporations sell ownership interest in the form of shares of stock and hence </a:t>
            </a:r>
            <a:r>
              <a:rPr lang="en-US" sz="2400" b="1" dirty="0"/>
              <a:t>ownership rights are easily transferred</a:t>
            </a:r>
          </a:p>
        </p:txBody>
      </p:sp>
    </p:spTree>
    <p:extLst>
      <p:ext uri="{BB962C8B-B14F-4D97-AF65-F5344CB8AC3E}">
        <p14:creationId xmlns:p14="http://schemas.microsoft.com/office/powerpoint/2010/main" val="16004360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18-3</a:t>
            </a:r>
          </a:p>
        </p:txBody>
      </p:sp>
      <p:sp>
        <p:nvSpPr>
          <p:cNvPr id="3" name="Title 2"/>
          <p:cNvSpPr>
            <a:spLocks noGrp="1"/>
          </p:cNvSpPr>
          <p:nvPr>
            <p:ph type="title"/>
          </p:nvPr>
        </p:nvSpPr>
        <p:spPr/>
        <p:txBody>
          <a:bodyPr>
            <a:noAutofit/>
          </a:bodyPr>
          <a:lstStyle/>
          <a:p>
            <a:r>
              <a:rPr lang="en-US" dirty="0"/>
              <a:t>The Corporate Organization—Disadvantages</a:t>
            </a:r>
          </a:p>
        </p:txBody>
      </p:sp>
      <p:sp>
        <p:nvSpPr>
          <p:cNvPr id="4" name="Content Placeholder 3"/>
          <p:cNvSpPr>
            <a:spLocks noGrp="1"/>
          </p:cNvSpPr>
          <p:nvPr>
            <p:ph sz="quarter" idx="10"/>
          </p:nvPr>
        </p:nvSpPr>
        <p:spPr>
          <a:xfrm>
            <a:off x="863600" y="1562100"/>
            <a:ext cx="7874000" cy="4889500"/>
          </a:xfrm>
        </p:spPr>
        <p:txBody>
          <a:bodyPr/>
          <a:lstStyle/>
          <a:p>
            <a:r>
              <a:rPr lang="en-US" sz="2400" dirty="0"/>
              <a:t>The federal government imposes expensive </a:t>
            </a:r>
            <a:r>
              <a:rPr lang="en-US" sz="2400" b="1" dirty="0"/>
              <a:t>reporting requirements</a:t>
            </a:r>
          </a:p>
          <a:p>
            <a:pPr marL="800100" lvl="1" indent="-342900">
              <a:buFont typeface="Lucida Grande"/>
              <a:buChar char="–"/>
            </a:pPr>
            <a:r>
              <a:rPr lang="en-US" sz="2200" dirty="0"/>
              <a:t>Primarily the required paperwork is intended to ensure adequate disclosure of information needed by investors and creditors</a:t>
            </a:r>
          </a:p>
          <a:p>
            <a:pPr>
              <a:buClr>
                <a:schemeClr val="tx1"/>
              </a:buClr>
            </a:pPr>
            <a:r>
              <a:rPr lang="en-IN" sz="2400" b="1" dirty="0"/>
              <a:t>Double taxation</a:t>
            </a:r>
          </a:p>
          <a:p>
            <a:pPr marL="800100" lvl="1" indent="-342900">
              <a:buFont typeface="Lucida Grande"/>
              <a:buChar char="–"/>
            </a:pPr>
            <a:r>
              <a:rPr lang="en-US" sz="2200" dirty="0"/>
              <a:t>Corporations first pay income taxes on their earnings</a:t>
            </a:r>
          </a:p>
          <a:p>
            <a:pPr marL="800100" lvl="1" indent="-342900">
              <a:buFont typeface="Lucida Grande"/>
              <a:buChar char="–"/>
            </a:pPr>
            <a:r>
              <a:rPr lang="en-US" sz="2200" dirty="0"/>
              <a:t>Then, when those earnings are distributed as cash dividends, shareholders pay personal income taxes on the previously taxed earnings</a:t>
            </a:r>
            <a:endParaRPr lang="en-IN" sz="2200" dirty="0"/>
          </a:p>
        </p:txBody>
      </p:sp>
    </p:spTree>
    <p:extLst>
      <p:ext uri="{BB962C8B-B14F-4D97-AF65-F5344CB8AC3E}">
        <p14:creationId xmlns:p14="http://schemas.microsoft.com/office/powerpoint/2010/main" val="16004360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18-3</a:t>
            </a:r>
          </a:p>
        </p:txBody>
      </p:sp>
      <p:sp>
        <p:nvSpPr>
          <p:cNvPr id="3" name="Title 2"/>
          <p:cNvSpPr>
            <a:spLocks noGrp="1"/>
          </p:cNvSpPr>
          <p:nvPr>
            <p:ph type="title"/>
          </p:nvPr>
        </p:nvSpPr>
        <p:spPr/>
        <p:txBody>
          <a:bodyPr>
            <a:noAutofit/>
          </a:bodyPr>
          <a:lstStyle/>
          <a:p>
            <a:r>
              <a:rPr lang="en-US" dirty="0"/>
              <a:t>Types of Corporations (1 of 2)</a:t>
            </a:r>
          </a:p>
        </p:txBody>
      </p:sp>
      <p:sp>
        <p:nvSpPr>
          <p:cNvPr id="4" name="Content Placeholder 3"/>
          <p:cNvSpPr>
            <a:spLocks noGrp="1"/>
          </p:cNvSpPr>
          <p:nvPr>
            <p:ph sz="quarter" idx="10"/>
          </p:nvPr>
        </p:nvSpPr>
        <p:spPr>
          <a:xfrm>
            <a:off x="876300" y="1574800"/>
            <a:ext cx="7835900" cy="4864100"/>
          </a:xfrm>
        </p:spPr>
        <p:txBody>
          <a:bodyPr/>
          <a:lstStyle/>
          <a:p>
            <a:pPr>
              <a:buClr>
                <a:schemeClr val="tx1"/>
              </a:buClr>
            </a:pPr>
            <a:r>
              <a:rPr lang="en-US" sz="2400" b="1" dirty="0"/>
              <a:t>Not-for-profit corporations </a:t>
            </a:r>
            <a:r>
              <a:rPr lang="en-US" sz="2400" dirty="0"/>
              <a:t>may be owned:</a:t>
            </a:r>
          </a:p>
          <a:p>
            <a:pPr marL="800100" lvl="1" indent="-342900">
              <a:buFont typeface="Lucida Grande"/>
              <a:buChar char="–"/>
            </a:pPr>
            <a:r>
              <a:rPr lang="en-IN" sz="2200" dirty="0"/>
              <a:t>By the public sector</a:t>
            </a:r>
          </a:p>
          <a:p>
            <a:pPr marL="800100" lvl="1" indent="-342900">
              <a:buFont typeface="Lucida Grande"/>
              <a:buChar char="–"/>
            </a:pPr>
            <a:r>
              <a:rPr lang="en-US" sz="2200" dirty="0"/>
              <a:t>By a governmental unit</a:t>
            </a:r>
          </a:p>
          <a:p>
            <a:pPr marL="0" indent="0">
              <a:buClr>
                <a:schemeClr val="tx1"/>
              </a:buClr>
              <a:buNone/>
            </a:pPr>
            <a:r>
              <a:rPr lang="en-US" sz="2400" b="1" dirty="0"/>
              <a:t>Examples: </a:t>
            </a:r>
            <a:r>
              <a:rPr lang="en-US" sz="2400" dirty="0"/>
              <a:t>Churches, hospitals, universities, and charities; Government-owned—the Federal Deposit Insurance Corporation</a:t>
            </a:r>
            <a:r>
              <a:rPr lang="en-US" sz="2400" b="1" dirty="0"/>
              <a:t> </a:t>
            </a:r>
            <a:r>
              <a:rPr lang="en-US" sz="2400" dirty="0"/>
              <a:t>(FDIC)</a:t>
            </a:r>
            <a:endParaRPr lang="en-IN" sz="2400" dirty="0"/>
          </a:p>
        </p:txBody>
      </p:sp>
    </p:spTree>
    <p:extLst>
      <p:ext uri="{BB962C8B-B14F-4D97-AF65-F5344CB8AC3E}">
        <p14:creationId xmlns:p14="http://schemas.microsoft.com/office/powerpoint/2010/main" val="7004460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18-3</a:t>
            </a:r>
          </a:p>
        </p:txBody>
      </p:sp>
      <p:sp>
        <p:nvSpPr>
          <p:cNvPr id="3" name="Title 2"/>
          <p:cNvSpPr>
            <a:spLocks noGrp="1"/>
          </p:cNvSpPr>
          <p:nvPr>
            <p:ph type="title"/>
          </p:nvPr>
        </p:nvSpPr>
        <p:spPr/>
        <p:txBody>
          <a:bodyPr>
            <a:noAutofit/>
          </a:bodyPr>
          <a:lstStyle/>
          <a:p>
            <a:r>
              <a:rPr lang="en-US" dirty="0"/>
              <a:t>Types of Corporations (2 of 2)</a:t>
            </a:r>
          </a:p>
        </p:txBody>
      </p:sp>
      <p:sp>
        <p:nvSpPr>
          <p:cNvPr id="4" name="Content Placeholder 3"/>
          <p:cNvSpPr>
            <a:spLocks noGrp="1"/>
          </p:cNvSpPr>
          <p:nvPr>
            <p:ph sz="quarter" idx="10"/>
          </p:nvPr>
        </p:nvSpPr>
        <p:spPr>
          <a:xfrm>
            <a:off x="914400" y="1551396"/>
            <a:ext cx="7810500" cy="4900204"/>
          </a:xfrm>
        </p:spPr>
        <p:txBody>
          <a:bodyPr/>
          <a:lstStyle/>
          <a:p>
            <a:r>
              <a:rPr lang="en-IN" sz="2400" dirty="0"/>
              <a:t>Corporations organized for profit may be:</a:t>
            </a:r>
          </a:p>
          <a:p>
            <a:pPr marL="800100" lvl="1" indent="-342900">
              <a:buFont typeface="Lucida Grande"/>
              <a:buChar char="–"/>
            </a:pPr>
            <a:r>
              <a:rPr lang="en-IN" sz="2200" b="1" dirty="0"/>
              <a:t>Publicly held</a:t>
            </a:r>
            <a:r>
              <a:rPr lang="en-IN" sz="2200" dirty="0"/>
              <a:t>: </a:t>
            </a:r>
            <a:r>
              <a:rPr lang="en-US" sz="2200" dirty="0"/>
              <a:t>Stock of publicly held corporations is available for purchase by the general public</a:t>
            </a:r>
            <a:endParaRPr lang="en-IN" sz="2200" dirty="0"/>
          </a:p>
          <a:p>
            <a:pPr marL="800100" lvl="1" indent="-342900">
              <a:buFont typeface="Lucida Grande"/>
              <a:buChar char="–"/>
            </a:pPr>
            <a:r>
              <a:rPr lang="en-IN" sz="2200" b="1" dirty="0"/>
              <a:t>Privately held</a:t>
            </a:r>
            <a:r>
              <a:rPr lang="en-IN" sz="2200" dirty="0"/>
              <a:t>: </a:t>
            </a:r>
            <a:r>
              <a:rPr lang="en-US" sz="2200" dirty="0"/>
              <a:t>Shares are owned by only a few individuals (perhaps a family) and are not available to the general public</a:t>
            </a:r>
          </a:p>
          <a:p>
            <a:pPr>
              <a:buClr>
                <a:schemeClr val="tx1"/>
              </a:buClr>
            </a:pPr>
            <a:r>
              <a:rPr lang="en-US" sz="2400" dirty="0"/>
              <a:t>Frequently, companies begin as privately held corporations and then go public. </a:t>
            </a:r>
            <a:r>
              <a:rPr lang="en-US" sz="2400" b="1" dirty="0"/>
              <a:t>Example: Facebook</a:t>
            </a:r>
            <a:endParaRPr lang="en-IN" sz="2400" b="1" dirty="0"/>
          </a:p>
        </p:txBody>
      </p:sp>
    </p:spTree>
    <p:extLst>
      <p:ext uri="{BB962C8B-B14F-4D97-AF65-F5344CB8AC3E}">
        <p14:creationId xmlns:p14="http://schemas.microsoft.com/office/powerpoint/2010/main" val="5615729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18-3</a:t>
            </a:r>
          </a:p>
        </p:txBody>
      </p:sp>
      <p:sp>
        <p:nvSpPr>
          <p:cNvPr id="3" name="Title 2"/>
          <p:cNvSpPr>
            <a:spLocks noGrp="1"/>
          </p:cNvSpPr>
          <p:nvPr>
            <p:ph type="title"/>
          </p:nvPr>
        </p:nvSpPr>
        <p:spPr/>
        <p:txBody>
          <a:bodyPr>
            <a:noAutofit/>
          </a:bodyPr>
          <a:lstStyle/>
          <a:p>
            <a:r>
              <a:rPr lang="en-US" dirty="0"/>
              <a:t>Hybrid Organizations (1 of 2)</a:t>
            </a:r>
          </a:p>
        </p:txBody>
      </p:sp>
      <p:sp>
        <p:nvSpPr>
          <p:cNvPr id="4" name="Content Placeholder 3"/>
          <p:cNvSpPr>
            <a:spLocks noGrp="1"/>
          </p:cNvSpPr>
          <p:nvPr>
            <p:ph sz="quarter" idx="10"/>
          </p:nvPr>
        </p:nvSpPr>
        <p:spPr>
          <a:xfrm>
            <a:off x="914400" y="1551396"/>
            <a:ext cx="7797800" cy="4887504"/>
          </a:xfrm>
        </p:spPr>
        <p:txBody>
          <a:bodyPr/>
          <a:lstStyle/>
          <a:p>
            <a:pPr marL="0" indent="0">
              <a:buNone/>
            </a:pPr>
            <a:r>
              <a:rPr lang="en-US" sz="2400" dirty="0"/>
              <a:t>Have characteristics of both regular corporations and partnerships</a:t>
            </a:r>
          </a:p>
          <a:p>
            <a:pPr marL="0" indent="0">
              <a:buNone/>
            </a:pPr>
            <a:r>
              <a:rPr lang="en-US" sz="2400" b="1" dirty="0"/>
              <a:t>Limited liability companies:</a:t>
            </a:r>
          </a:p>
          <a:p>
            <a:r>
              <a:rPr lang="en-US" sz="2400" dirty="0"/>
              <a:t>Owners are not liable for the debts of the business, except to the extent of their investment</a:t>
            </a:r>
          </a:p>
          <a:p>
            <a:r>
              <a:rPr lang="en-US" sz="2400" dirty="0"/>
              <a:t>All members can be involved with managing the business without losing liability protection</a:t>
            </a:r>
          </a:p>
        </p:txBody>
      </p:sp>
    </p:spTree>
    <p:extLst>
      <p:ext uri="{BB962C8B-B14F-4D97-AF65-F5344CB8AC3E}">
        <p14:creationId xmlns:p14="http://schemas.microsoft.com/office/powerpoint/2010/main" val="7391881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18-3</a:t>
            </a:r>
          </a:p>
        </p:txBody>
      </p:sp>
      <p:sp>
        <p:nvSpPr>
          <p:cNvPr id="3" name="Title 2"/>
          <p:cNvSpPr>
            <a:spLocks noGrp="1"/>
          </p:cNvSpPr>
          <p:nvPr>
            <p:ph type="title"/>
          </p:nvPr>
        </p:nvSpPr>
        <p:spPr/>
        <p:txBody>
          <a:bodyPr>
            <a:noAutofit/>
          </a:bodyPr>
          <a:lstStyle/>
          <a:p>
            <a:r>
              <a:rPr lang="en-US" dirty="0"/>
              <a:t>Hybrid Organizations (2 of 2)</a:t>
            </a:r>
          </a:p>
        </p:txBody>
      </p:sp>
      <p:sp>
        <p:nvSpPr>
          <p:cNvPr id="4" name="Content Placeholder 3"/>
          <p:cNvSpPr>
            <a:spLocks noGrp="1"/>
          </p:cNvSpPr>
          <p:nvPr>
            <p:ph sz="quarter" idx="10"/>
          </p:nvPr>
        </p:nvSpPr>
        <p:spPr>
          <a:xfrm>
            <a:off x="914400" y="1551396"/>
            <a:ext cx="7911102" cy="4862104"/>
          </a:xfrm>
        </p:spPr>
        <p:txBody>
          <a:bodyPr/>
          <a:lstStyle/>
          <a:p>
            <a:r>
              <a:rPr lang="en-US" sz="2400" dirty="0"/>
              <a:t>Income and expenses are passed through to the owners as in a partnership, avoiding double taxation</a:t>
            </a:r>
          </a:p>
          <a:p>
            <a:r>
              <a:rPr lang="en-US" sz="2400" dirty="0"/>
              <a:t>There are no limitations on the number of owners</a:t>
            </a:r>
          </a:p>
          <a:p>
            <a:pPr marL="0" indent="0">
              <a:buNone/>
            </a:pPr>
            <a:r>
              <a:rPr lang="en-US" sz="2400" b="1" dirty="0"/>
              <a:t>Limited liability partnerships:</a:t>
            </a:r>
          </a:p>
          <a:p>
            <a:r>
              <a:rPr lang="en-US" sz="2400" dirty="0"/>
              <a:t>Partners are liable for their own actions but not entirely liable for the actions of other partners</a:t>
            </a:r>
          </a:p>
        </p:txBody>
      </p:sp>
    </p:spTree>
    <p:extLst>
      <p:ext uri="{BB962C8B-B14F-4D97-AF65-F5344CB8AC3E}">
        <p14:creationId xmlns:p14="http://schemas.microsoft.com/office/powerpoint/2010/main" val="19526632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18-3</a:t>
            </a:r>
          </a:p>
        </p:txBody>
      </p:sp>
      <p:sp>
        <p:nvSpPr>
          <p:cNvPr id="3" name="Title 2"/>
          <p:cNvSpPr>
            <a:spLocks noGrp="1"/>
          </p:cNvSpPr>
          <p:nvPr>
            <p:ph type="title"/>
          </p:nvPr>
        </p:nvSpPr>
        <p:spPr>
          <a:xfrm>
            <a:off x="519762" y="447575"/>
            <a:ext cx="8525576" cy="683231"/>
          </a:xfrm>
        </p:spPr>
        <p:txBody>
          <a:bodyPr>
            <a:noAutofit/>
          </a:bodyPr>
          <a:lstStyle/>
          <a:p>
            <a:r>
              <a:rPr lang="en-US" dirty="0"/>
              <a:t>The Model Business Corporation Act</a:t>
            </a:r>
          </a:p>
        </p:txBody>
      </p:sp>
      <p:sp>
        <p:nvSpPr>
          <p:cNvPr id="4" name="Content Placeholder 3"/>
          <p:cNvSpPr>
            <a:spLocks noGrp="1"/>
          </p:cNvSpPr>
          <p:nvPr>
            <p:ph sz="quarter" idx="10"/>
          </p:nvPr>
        </p:nvSpPr>
        <p:spPr>
          <a:xfrm>
            <a:off x="914400" y="1549400"/>
            <a:ext cx="7797800" cy="4876800"/>
          </a:xfrm>
        </p:spPr>
        <p:txBody>
          <a:bodyPr/>
          <a:lstStyle/>
          <a:p>
            <a:r>
              <a:rPr lang="en-IN" sz="2400" dirty="0"/>
              <a:t>Designed to serve as a guide to states in the development of their corporation statutes</a:t>
            </a:r>
          </a:p>
          <a:p>
            <a:r>
              <a:rPr lang="en-US" sz="2400" dirty="0"/>
              <a:t>Variations among state laws influence GAAP pertaining to shareholders’ equity transactions</a:t>
            </a:r>
            <a:endParaRPr lang="en-IN" sz="2400" dirty="0"/>
          </a:p>
          <a:p>
            <a:pPr marL="0" indent="0">
              <a:buNone/>
            </a:pPr>
            <a:r>
              <a:rPr lang="en-US" sz="2400" b="1" dirty="0"/>
              <a:t>The Articles of Incorporation </a:t>
            </a:r>
            <a:r>
              <a:rPr lang="en-US" sz="2400" b="1" i="1" dirty="0"/>
              <a:t>(Corporate Charter)</a:t>
            </a:r>
            <a:endParaRPr lang="en-US" sz="2400" b="1" dirty="0"/>
          </a:p>
          <a:p>
            <a:r>
              <a:rPr lang="en-US" sz="2400" dirty="0"/>
              <a:t>Describe:</a:t>
            </a:r>
          </a:p>
          <a:p>
            <a:pPr marL="800100" lvl="1" indent="-342900">
              <a:buFont typeface="Lucida Grande"/>
              <a:buChar char="–"/>
            </a:pPr>
            <a:r>
              <a:rPr lang="en-IN" sz="2200" dirty="0"/>
              <a:t>The nature of the firm’s business activities</a:t>
            </a:r>
          </a:p>
          <a:p>
            <a:pPr marL="800100" lvl="1" indent="-342900">
              <a:buFont typeface="Lucida Grande"/>
              <a:buChar char="–"/>
            </a:pPr>
            <a:r>
              <a:rPr lang="en-IN" sz="2200" dirty="0"/>
              <a:t>The shares to be issued</a:t>
            </a:r>
          </a:p>
          <a:p>
            <a:pPr marL="800100" lvl="1" indent="-342900">
              <a:buFont typeface="Lucida Grande"/>
              <a:buChar char="–"/>
            </a:pPr>
            <a:r>
              <a:rPr lang="en-IN" sz="2200" dirty="0"/>
              <a:t>The composition of the initial </a:t>
            </a:r>
            <a:r>
              <a:rPr lang="en-IN" sz="2200" b="1" dirty="0"/>
              <a:t>board of directors</a:t>
            </a:r>
          </a:p>
        </p:txBody>
      </p:sp>
    </p:spTree>
    <p:extLst>
      <p:ext uri="{BB962C8B-B14F-4D97-AF65-F5344CB8AC3E}">
        <p14:creationId xmlns:p14="http://schemas.microsoft.com/office/powerpoint/2010/main" val="31844815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18-3</a:t>
            </a:r>
          </a:p>
        </p:txBody>
      </p:sp>
      <p:sp>
        <p:nvSpPr>
          <p:cNvPr id="3" name="Title 2"/>
          <p:cNvSpPr>
            <a:spLocks noGrp="1"/>
          </p:cNvSpPr>
          <p:nvPr>
            <p:ph type="title"/>
          </p:nvPr>
        </p:nvSpPr>
        <p:spPr>
          <a:xfrm>
            <a:off x="685799" y="457200"/>
            <a:ext cx="8242444" cy="683231"/>
          </a:xfrm>
        </p:spPr>
        <p:txBody>
          <a:bodyPr>
            <a:noAutofit/>
          </a:bodyPr>
          <a:lstStyle/>
          <a:p>
            <a:r>
              <a:rPr lang="en-IN" dirty="0">
                <a:ea typeface="Adobe Fan Heiti Std B"/>
                <a:cs typeface="Adobe Fan Heiti Std B"/>
              </a:rPr>
              <a:t>Fundamental Share Rights (1 of 2)</a:t>
            </a:r>
            <a:endParaRPr lang="en-US" dirty="0"/>
          </a:p>
        </p:txBody>
      </p:sp>
      <p:sp>
        <p:nvSpPr>
          <p:cNvPr id="4" name="Content Placeholder 3"/>
          <p:cNvSpPr>
            <a:spLocks noGrp="1"/>
          </p:cNvSpPr>
          <p:nvPr>
            <p:ph sz="quarter" idx="10"/>
          </p:nvPr>
        </p:nvSpPr>
        <p:spPr>
          <a:xfrm>
            <a:off x="889000" y="1417834"/>
            <a:ext cx="7899400" cy="4817866"/>
          </a:xfrm>
        </p:spPr>
        <p:txBody>
          <a:bodyPr/>
          <a:lstStyle/>
          <a:p>
            <a:pPr>
              <a:buClr>
                <a:schemeClr val="tx1"/>
              </a:buClr>
            </a:pPr>
            <a:r>
              <a:rPr lang="en-US" b="1" dirty="0"/>
              <a:t>Common shares</a:t>
            </a:r>
            <a:r>
              <a:rPr lang="en-US" dirty="0"/>
              <a:t>: </a:t>
            </a:r>
            <a:r>
              <a:rPr lang="en-IN" dirty="0"/>
              <a:t>Ownership rights held by common shareholders, unless specifically withheld by agreement with the shareholders, are:</a:t>
            </a:r>
          </a:p>
          <a:p>
            <a:pPr marL="803275" lvl="1" indent="-346075">
              <a:buFont typeface="Lucida Grande"/>
              <a:buChar char="–"/>
            </a:pPr>
            <a:r>
              <a:rPr lang="en-IN" dirty="0"/>
              <a:t>The </a:t>
            </a:r>
            <a:r>
              <a:rPr lang="en-IN" b="1" dirty="0"/>
              <a:t>right to vote </a:t>
            </a:r>
            <a:r>
              <a:rPr lang="en-IN" dirty="0"/>
              <a:t>on matters that come before the shareholders </a:t>
            </a:r>
          </a:p>
          <a:p>
            <a:pPr lvl="2">
              <a:buClr>
                <a:schemeClr val="tx1"/>
              </a:buClr>
            </a:pPr>
            <a:r>
              <a:rPr lang="en-IN" dirty="0"/>
              <a:t>Including the election of corporate directors</a:t>
            </a:r>
          </a:p>
        </p:txBody>
      </p:sp>
    </p:spTree>
    <p:extLst>
      <p:ext uri="{BB962C8B-B14F-4D97-AF65-F5344CB8AC3E}">
        <p14:creationId xmlns:p14="http://schemas.microsoft.com/office/powerpoint/2010/main" val="513542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18-1</a:t>
            </a:r>
          </a:p>
        </p:txBody>
      </p:sp>
      <p:sp>
        <p:nvSpPr>
          <p:cNvPr id="8" name="Title 7"/>
          <p:cNvSpPr>
            <a:spLocks noGrp="1"/>
          </p:cNvSpPr>
          <p:nvPr>
            <p:ph type="title"/>
          </p:nvPr>
        </p:nvSpPr>
        <p:spPr>
          <a:xfrm>
            <a:off x="763925" y="368166"/>
            <a:ext cx="7846888" cy="1073649"/>
          </a:xfrm>
        </p:spPr>
        <p:txBody>
          <a:bodyPr>
            <a:noAutofit/>
          </a:bodyPr>
          <a:lstStyle/>
          <a:p>
            <a:r>
              <a:rPr lang="en-US" dirty="0"/>
              <a:t>The Nature of Shareholders’ Equity (2 of 2)</a:t>
            </a:r>
          </a:p>
        </p:txBody>
      </p:sp>
      <p:sp>
        <p:nvSpPr>
          <p:cNvPr id="9" name="Content Placeholder 8"/>
          <p:cNvSpPr>
            <a:spLocks noGrp="1"/>
          </p:cNvSpPr>
          <p:nvPr>
            <p:ph sz="quarter" idx="10"/>
          </p:nvPr>
        </p:nvSpPr>
        <p:spPr>
          <a:xfrm>
            <a:off x="904126" y="1528990"/>
            <a:ext cx="7931648" cy="4943728"/>
          </a:xfrm>
        </p:spPr>
        <p:txBody>
          <a:bodyPr/>
          <a:lstStyle/>
          <a:p>
            <a:r>
              <a:rPr lang="en-US" dirty="0"/>
              <a:t>Ownership Interest</a:t>
            </a:r>
          </a:p>
          <a:p>
            <a:pPr lvl="1"/>
            <a:r>
              <a:rPr lang="en-US" dirty="0"/>
              <a:t>Paid-in Capital</a:t>
            </a:r>
            <a:endParaRPr lang="en-IN" dirty="0"/>
          </a:p>
          <a:p>
            <a:pPr lvl="1"/>
            <a:r>
              <a:rPr lang="en-US" dirty="0"/>
              <a:t>Retained Earnings</a:t>
            </a:r>
            <a:endParaRPr lang="en-IN" dirty="0"/>
          </a:p>
          <a:p>
            <a:pPr marL="0" indent="0">
              <a:buNone/>
            </a:pPr>
            <a:r>
              <a:rPr lang="en-US" dirty="0"/>
              <a:t>The shareholders’ equity title has several aliases:</a:t>
            </a:r>
          </a:p>
          <a:p>
            <a:r>
              <a:rPr lang="en-US" dirty="0"/>
              <a:t>Shareholders’ Equity</a:t>
            </a:r>
          </a:p>
          <a:p>
            <a:pPr lvl="1"/>
            <a:r>
              <a:rPr lang="en-US" dirty="0"/>
              <a:t>Stockholders’ Equity (</a:t>
            </a:r>
            <a:r>
              <a:rPr lang="en-US" b="1" dirty="0" err="1"/>
              <a:t>WalMart</a:t>
            </a:r>
            <a:r>
              <a:rPr lang="en-US" b="1" dirty="0"/>
              <a:t> </a:t>
            </a:r>
            <a:r>
              <a:rPr lang="en-US" dirty="0"/>
              <a:t>)</a:t>
            </a:r>
          </a:p>
          <a:p>
            <a:pPr lvl="1"/>
            <a:r>
              <a:rPr lang="en-US" dirty="0"/>
              <a:t>Shareholders’ Investment </a:t>
            </a:r>
            <a:r>
              <a:rPr lang="en-US" b="1" dirty="0"/>
              <a:t>(Target)</a:t>
            </a:r>
            <a:endParaRPr lang="en-US" dirty="0"/>
          </a:p>
          <a:p>
            <a:pPr lvl="1"/>
            <a:r>
              <a:rPr lang="en-US" dirty="0"/>
              <a:t>Shareowners’ Equity (</a:t>
            </a:r>
            <a:r>
              <a:rPr lang="en-US" b="1" dirty="0"/>
              <a:t>General Electric</a:t>
            </a:r>
            <a:r>
              <a:rPr lang="en-US" dirty="0"/>
              <a:t>)</a:t>
            </a:r>
          </a:p>
          <a:p>
            <a:pPr lvl="1"/>
            <a:r>
              <a:rPr lang="en-US" dirty="0"/>
              <a:t>Stockholders’ Investment </a:t>
            </a:r>
            <a:r>
              <a:rPr lang="en-US" b="1" dirty="0"/>
              <a:t>(FedEx)</a:t>
            </a:r>
            <a:endParaRPr lang="en-US" dirty="0"/>
          </a:p>
          <a:p>
            <a:pPr lvl="1"/>
            <a:r>
              <a:rPr lang="en-US" dirty="0"/>
              <a:t>Shareholders’ Equity (</a:t>
            </a:r>
            <a:r>
              <a:rPr lang="en-US" b="1" dirty="0"/>
              <a:t>Apple</a:t>
            </a:r>
            <a:r>
              <a:rPr lang="en-US" dirty="0"/>
              <a:t>)</a:t>
            </a:r>
          </a:p>
        </p:txBody>
      </p:sp>
    </p:spTree>
    <p:extLst>
      <p:ext uri="{BB962C8B-B14F-4D97-AF65-F5344CB8AC3E}">
        <p14:creationId xmlns:p14="http://schemas.microsoft.com/office/powerpoint/2010/main" val="9769354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18-3</a:t>
            </a:r>
          </a:p>
        </p:txBody>
      </p:sp>
      <p:sp>
        <p:nvSpPr>
          <p:cNvPr id="3" name="Title 2"/>
          <p:cNvSpPr>
            <a:spLocks noGrp="1"/>
          </p:cNvSpPr>
          <p:nvPr>
            <p:ph type="title"/>
          </p:nvPr>
        </p:nvSpPr>
        <p:spPr>
          <a:xfrm>
            <a:off x="658503" y="457200"/>
            <a:ext cx="8273265" cy="683231"/>
          </a:xfrm>
        </p:spPr>
        <p:txBody>
          <a:bodyPr>
            <a:noAutofit/>
          </a:bodyPr>
          <a:lstStyle/>
          <a:p>
            <a:r>
              <a:rPr lang="en-IN" dirty="0">
                <a:ea typeface="Adobe Fan Heiti Std B"/>
                <a:cs typeface="Adobe Fan Heiti Std B"/>
              </a:rPr>
              <a:t>Fundamental Share Rights (2 of 2)</a:t>
            </a:r>
            <a:endParaRPr lang="en-US" dirty="0"/>
          </a:p>
        </p:txBody>
      </p:sp>
      <p:sp>
        <p:nvSpPr>
          <p:cNvPr id="4" name="Content Placeholder 3"/>
          <p:cNvSpPr>
            <a:spLocks noGrp="1"/>
          </p:cNvSpPr>
          <p:nvPr>
            <p:ph sz="quarter" idx="10"/>
          </p:nvPr>
        </p:nvSpPr>
        <p:spPr>
          <a:xfrm>
            <a:off x="901700" y="1571946"/>
            <a:ext cx="7862156" cy="4739954"/>
          </a:xfrm>
        </p:spPr>
        <p:txBody>
          <a:bodyPr/>
          <a:lstStyle/>
          <a:p>
            <a:pPr marL="800100" lvl="1" indent="-342900">
              <a:buFont typeface="Lucida Grande"/>
              <a:buChar char="–"/>
            </a:pPr>
            <a:r>
              <a:rPr lang="en-IN" dirty="0"/>
              <a:t>The right to share in profits when </a:t>
            </a:r>
            <a:r>
              <a:rPr lang="en-IN" b="1" dirty="0"/>
              <a:t>dividends</a:t>
            </a:r>
            <a:r>
              <a:rPr lang="en-IN" dirty="0"/>
              <a:t> are declared</a:t>
            </a:r>
          </a:p>
          <a:p>
            <a:pPr marL="800100" lvl="1" indent="-342900">
              <a:buFont typeface="Lucida Grande"/>
              <a:buChar char="–"/>
            </a:pPr>
            <a:r>
              <a:rPr lang="en-IN" dirty="0"/>
              <a:t>The right to share in the </a:t>
            </a:r>
            <a:r>
              <a:rPr lang="en-IN" b="1" dirty="0"/>
              <a:t>distribution of assets </a:t>
            </a:r>
            <a:r>
              <a:rPr lang="en-IN" dirty="0"/>
              <a:t>if the company is liquidated</a:t>
            </a:r>
          </a:p>
          <a:p>
            <a:pPr>
              <a:buClr>
                <a:schemeClr val="tx1"/>
              </a:buClr>
            </a:pPr>
            <a:r>
              <a:rPr lang="en-US" b="1" dirty="0"/>
              <a:t>Preemptive right</a:t>
            </a:r>
            <a:r>
              <a:rPr lang="en-US" dirty="0"/>
              <a:t>:</a:t>
            </a:r>
            <a:r>
              <a:rPr lang="en-US" b="1" dirty="0"/>
              <a:t> </a:t>
            </a:r>
            <a:r>
              <a:rPr lang="en-US" dirty="0"/>
              <a:t>Right</a:t>
            </a:r>
            <a:r>
              <a:rPr lang="en-US" b="1" dirty="0"/>
              <a:t> </a:t>
            </a:r>
            <a:r>
              <a:rPr lang="en-IN" dirty="0"/>
              <a:t>to maintain one’s percentage share of ownership when new shares are issued</a:t>
            </a:r>
            <a:endParaRPr lang="en-US" dirty="0"/>
          </a:p>
        </p:txBody>
      </p:sp>
    </p:spTree>
    <p:extLst>
      <p:ext uri="{BB962C8B-B14F-4D97-AF65-F5344CB8AC3E}">
        <p14:creationId xmlns:p14="http://schemas.microsoft.com/office/powerpoint/2010/main" val="11795142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18-3</a:t>
            </a:r>
          </a:p>
        </p:txBody>
      </p:sp>
      <p:sp>
        <p:nvSpPr>
          <p:cNvPr id="3" name="Title 2"/>
          <p:cNvSpPr>
            <a:spLocks noGrp="1"/>
          </p:cNvSpPr>
          <p:nvPr>
            <p:ph type="title"/>
          </p:nvPr>
        </p:nvSpPr>
        <p:spPr>
          <a:xfrm>
            <a:off x="685799" y="457200"/>
            <a:ext cx="8273265" cy="785973"/>
          </a:xfrm>
        </p:spPr>
        <p:txBody>
          <a:bodyPr>
            <a:noAutofit/>
          </a:bodyPr>
          <a:lstStyle/>
          <a:p>
            <a:r>
              <a:rPr lang="en-IN" dirty="0">
                <a:ea typeface="Adobe Fan Heiti Std B"/>
                <a:cs typeface="Adobe Fan Heiti Std B"/>
              </a:rPr>
              <a:t>Distinguishing Classes of Shares</a:t>
            </a:r>
            <a:endParaRPr lang="en-US" dirty="0"/>
          </a:p>
        </p:txBody>
      </p:sp>
      <p:sp>
        <p:nvSpPr>
          <p:cNvPr id="4" name="Content Placeholder 3"/>
          <p:cNvSpPr>
            <a:spLocks noGrp="1"/>
          </p:cNvSpPr>
          <p:nvPr>
            <p:ph sz="quarter" idx="10"/>
          </p:nvPr>
        </p:nvSpPr>
        <p:spPr>
          <a:xfrm>
            <a:off x="901700" y="1612900"/>
            <a:ext cx="7862155" cy="4736528"/>
          </a:xfrm>
        </p:spPr>
        <p:txBody>
          <a:bodyPr/>
          <a:lstStyle/>
          <a:p>
            <a:r>
              <a:rPr lang="en-IN" dirty="0"/>
              <a:t>If more than one class of shares is authorized by the articles of incorporation, the specific </a:t>
            </a:r>
            <a:r>
              <a:rPr lang="en-US" dirty="0"/>
              <a:t>rights of each must be stated</a:t>
            </a:r>
          </a:p>
          <a:p>
            <a:r>
              <a:rPr lang="en-US" dirty="0"/>
              <a:t>Terminologies of different share types</a:t>
            </a:r>
            <a:r>
              <a:rPr lang="en-IN" dirty="0"/>
              <a:t>:</a:t>
            </a:r>
          </a:p>
          <a:p>
            <a:pPr marL="795338" lvl="1" indent="-338138">
              <a:buFont typeface="Lucida Grande"/>
              <a:buChar char="–"/>
            </a:pPr>
            <a:r>
              <a:rPr lang="en-IN" dirty="0"/>
              <a:t>Class A, class B, and so on (</a:t>
            </a:r>
            <a:r>
              <a:rPr lang="en-IN" b="1" dirty="0"/>
              <a:t>Tyson Foods</a:t>
            </a:r>
            <a:r>
              <a:rPr lang="en-IN" dirty="0"/>
              <a:t>)</a:t>
            </a:r>
          </a:p>
          <a:p>
            <a:pPr marL="795338" lvl="1" indent="-338138">
              <a:buFont typeface="Lucida Grande"/>
              <a:buChar char="–"/>
            </a:pPr>
            <a:r>
              <a:rPr lang="en-IN" dirty="0"/>
              <a:t>Preferred stock, common stock, and class B stock (</a:t>
            </a:r>
            <a:r>
              <a:rPr lang="en-IN" b="1" dirty="0"/>
              <a:t>Hershey’s</a:t>
            </a:r>
            <a:r>
              <a:rPr lang="en-IN" dirty="0"/>
              <a:t>)</a:t>
            </a:r>
          </a:p>
          <a:p>
            <a:pPr marL="795338" lvl="1" indent="-338138">
              <a:buFont typeface="Lucida Grande"/>
              <a:buChar char="–"/>
            </a:pPr>
            <a:r>
              <a:rPr lang="en-IN" dirty="0"/>
              <a:t>Common and preferred (</a:t>
            </a:r>
            <a:r>
              <a:rPr lang="en-IN" b="1" dirty="0"/>
              <a:t>HP</a:t>
            </a:r>
            <a:r>
              <a:rPr lang="en-IN" dirty="0"/>
              <a:t>)</a:t>
            </a:r>
          </a:p>
          <a:p>
            <a:pPr marL="795338" lvl="1" indent="-338138">
              <a:buFont typeface="Lucida Grande"/>
              <a:buChar char="–"/>
            </a:pPr>
            <a:r>
              <a:rPr lang="en-IN" dirty="0"/>
              <a:t>Capital stock (</a:t>
            </a:r>
            <a:r>
              <a:rPr lang="en-IN" b="1" dirty="0"/>
              <a:t>Reader’s Digest</a:t>
            </a:r>
            <a:r>
              <a:rPr lang="en-IN" dirty="0"/>
              <a:t>)</a:t>
            </a:r>
          </a:p>
          <a:p>
            <a:pPr marL="795338" lvl="1" indent="-338138">
              <a:buFont typeface="Lucida Grande"/>
              <a:buChar char="–"/>
            </a:pPr>
            <a:r>
              <a:rPr lang="en-IN" dirty="0"/>
              <a:t>Common and serial preferred (</a:t>
            </a:r>
            <a:r>
              <a:rPr lang="en-IN" b="1" dirty="0"/>
              <a:t>Smucker’s</a:t>
            </a:r>
            <a:r>
              <a:rPr lang="en-IN" dirty="0"/>
              <a:t>)</a:t>
            </a:r>
          </a:p>
        </p:txBody>
      </p:sp>
    </p:spTree>
    <p:extLst>
      <p:ext uri="{BB962C8B-B14F-4D97-AF65-F5344CB8AC3E}">
        <p14:creationId xmlns:p14="http://schemas.microsoft.com/office/powerpoint/2010/main" val="40773206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18-3</a:t>
            </a:r>
          </a:p>
        </p:txBody>
      </p:sp>
      <p:sp>
        <p:nvSpPr>
          <p:cNvPr id="3" name="Title 2"/>
          <p:cNvSpPr>
            <a:spLocks noGrp="1"/>
          </p:cNvSpPr>
          <p:nvPr>
            <p:ph type="title"/>
          </p:nvPr>
        </p:nvSpPr>
        <p:spPr>
          <a:xfrm>
            <a:off x="685799" y="510337"/>
            <a:ext cx="8273265" cy="988324"/>
          </a:xfrm>
        </p:spPr>
        <p:txBody>
          <a:bodyPr>
            <a:noAutofit/>
          </a:bodyPr>
          <a:lstStyle/>
          <a:p>
            <a:r>
              <a:rPr lang="en-IN" dirty="0">
                <a:ea typeface="Adobe Fan Heiti Std B"/>
                <a:cs typeface="Adobe Fan Heiti Std B"/>
              </a:rPr>
              <a:t>Typical Rights of Preferred Shares (1 of 2)</a:t>
            </a:r>
            <a:endParaRPr lang="en-US" dirty="0"/>
          </a:p>
        </p:txBody>
      </p:sp>
      <p:sp>
        <p:nvSpPr>
          <p:cNvPr id="4" name="Content Placeholder 3"/>
          <p:cNvSpPr>
            <a:spLocks noGrp="1"/>
          </p:cNvSpPr>
          <p:nvPr>
            <p:ph sz="quarter" idx="10"/>
          </p:nvPr>
        </p:nvSpPr>
        <p:spPr>
          <a:xfrm>
            <a:off x="879676" y="1562582"/>
            <a:ext cx="7882359" cy="4826643"/>
          </a:xfrm>
        </p:spPr>
        <p:txBody>
          <a:bodyPr/>
          <a:lstStyle/>
          <a:p>
            <a:r>
              <a:rPr lang="en-IN" sz="2400" dirty="0"/>
              <a:t>Often,</a:t>
            </a:r>
            <a:r>
              <a:rPr lang="en-IN" sz="2400" b="1" dirty="0"/>
              <a:t> </a:t>
            </a:r>
            <a:r>
              <a:rPr lang="en-IN" sz="2400" dirty="0"/>
              <a:t>shares with certain preferences or features that distinguish them from common shares are designated as </a:t>
            </a:r>
            <a:r>
              <a:rPr lang="en-IN" sz="2400" b="1" dirty="0"/>
              <a:t>preferred shares</a:t>
            </a:r>
          </a:p>
          <a:p>
            <a:r>
              <a:rPr lang="en-IN" sz="2400" b="1" dirty="0"/>
              <a:t>Rights </a:t>
            </a:r>
            <a:r>
              <a:rPr lang="en-US" sz="2400" b="1" dirty="0"/>
              <a:t>include one or both of the following:</a:t>
            </a:r>
            <a:endParaRPr lang="en-IN" sz="2400" b="1" dirty="0"/>
          </a:p>
          <a:p>
            <a:pPr lvl="1"/>
            <a:r>
              <a:rPr lang="en-US" sz="2200" dirty="0">
                <a:cs typeface="Arial" panose="020B0604020202020204" pitchFamily="34" charset="0"/>
              </a:rPr>
              <a:t>If the board of directors declares dividends, preferred shareholders will receive the designated dividend before any dividends are paid to common shareholders</a:t>
            </a:r>
            <a:endParaRPr lang="en-IN" sz="2200" dirty="0">
              <a:cs typeface="Arial" panose="020B0604020202020204" pitchFamily="34" charset="0"/>
            </a:endParaRPr>
          </a:p>
          <a:p>
            <a:pPr lvl="1"/>
            <a:r>
              <a:rPr lang="en-IN" sz="2200" dirty="0"/>
              <a:t>Preferred shareholders customarily have a preference over common shareholders as to the distribution of assets in the event the corporation is dissolved</a:t>
            </a:r>
          </a:p>
        </p:txBody>
      </p:sp>
    </p:spTree>
    <p:extLst>
      <p:ext uri="{BB962C8B-B14F-4D97-AF65-F5344CB8AC3E}">
        <p14:creationId xmlns:p14="http://schemas.microsoft.com/office/powerpoint/2010/main" val="7201560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18-3</a:t>
            </a:r>
          </a:p>
        </p:txBody>
      </p:sp>
      <p:sp>
        <p:nvSpPr>
          <p:cNvPr id="3" name="Title 2"/>
          <p:cNvSpPr>
            <a:spLocks noGrp="1"/>
          </p:cNvSpPr>
          <p:nvPr>
            <p:ph type="title"/>
          </p:nvPr>
        </p:nvSpPr>
        <p:spPr>
          <a:xfrm>
            <a:off x="685799" y="434048"/>
            <a:ext cx="8273265" cy="1135294"/>
          </a:xfrm>
        </p:spPr>
        <p:txBody>
          <a:bodyPr>
            <a:noAutofit/>
          </a:bodyPr>
          <a:lstStyle/>
          <a:p>
            <a:r>
              <a:rPr lang="en-IN" dirty="0">
                <a:ea typeface="Adobe Fan Heiti Std B"/>
                <a:cs typeface="Adobe Fan Heiti Std B"/>
              </a:rPr>
              <a:t>Typical Rights of Preferred Shares (2 of 2)</a:t>
            </a:r>
            <a:endParaRPr lang="en-US" dirty="0"/>
          </a:p>
        </p:txBody>
      </p:sp>
      <p:sp>
        <p:nvSpPr>
          <p:cNvPr id="4" name="Content Placeholder 3"/>
          <p:cNvSpPr>
            <a:spLocks noGrp="1"/>
          </p:cNvSpPr>
          <p:nvPr>
            <p:ph sz="quarter" idx="10"/>
          </p:nvPr>
        </p:nvSpPr>
        <p:spPr>
          <a:xfrm>
            <a:off x="925974" y="1592492"/>
            <a:ext cx="7870785" cy="4808308"/>
          </a:xfrm>
        </p:spPr>
        <p:txBody>
          <a:bodyPr/>
          <a:lstStyle/>
          <a:p>
            <a:r>
              <a:rPr lang="en-US" dirty="0"/>
              <a:t>Preferred shareholders sometimes have the </a:t>
            </a:r>
            <a:r>
              <a:rPr lang="en-US" b="1" dirty="0"/>
              <a:t>right of conversion </a:t>
            </a:r>
            <a:r>
              <a:rPr lang="en-US" dirty="0"/>
              <a:t>or a </a:t>
            </a:r>
            <a:r>
              <a:rPr lang="en-US" b="1" dirty="0"/>
              <a:t>redemption privilege</a:t>
            </a:r>
          </a:p>
          <a:p>
            <a:r>
              <a:rPr lang="en-US" dirty="0"/>
              <a:t>Preferred shares may be:</a:t>
            </a:r>
          </a:p>
          <a:p>
            <a:pPr lvl="1">
              <a:buFont typeface="Lucida Grande"/>
              <a:buChar char="–"/>
            </a:pPr>
            <a:r>
              <a:rPr lang="en-US" b="1" dirty="0"/>
              <a:t>Cumulative or noncumulative</a:t>
            </a:r>
          </a:p>
          <a:p>
            <a:pPr lvl="2"/>
            <a:r>
              <a:rPr lang="en-US" i="1" dirty="0">
                <a:cs typeface="Arial" panose="020B0604020202020204" pitchFamily="34" charset="0"/>
              </a:rPr>
              <a:t>Dividends </a:t>
            </a:r>
            <a:r>
              <a:rPr lang="en-US" dirty="0">
                <a:cs typeface="Arial" panose="020B0604020202020204" pitchFamily="34" charset="0"/>
              </a:rPr>
              <a:t>in </a:t>
            </a:r>
            <a:r>
              <a:rPr lang="en-US" i="1" dirty="0">
                <a:cs typeface="Arial" panose="020B0604020202020204" pitchFamily="34" charset="0"/>
              </a:rPr>
              <a:t>arrears </a:t>
            </a:r>
            <a:r>
              <a:rPr lang="en-US" dirty="0">
                <a:cs typeface="Arial" panose="020B0604020202020204" pitchFamily="34" charset="0"/>
              </a:rPr>
              <a:t>accumulate and must be made up in a later dividend year before any dividends are paid on common shares</a:t>
            </a:r>
            <a:endParaRPr lang="en-IN" dirty="0"/>
          </a:p>
          <a:p>
            <a:pPr lvl="1">
              <a:buFont typeface="Lucida Grande"/>
              <a:buChar char="–"/>
            </a:pPr>
            <a:r>
              <a:rPr lang="en-US" b="1" dirty="0"/>
              <a:t>Participating or</a:t>
            </a:r>
            <a:r>
              <a:rPr lang="en-US" dirty="0"/>
              <a:t> </a:t>
            </a:r>
            <a:r>
              <a:rPr lang="en-US" b="1" dirty="0"/>
              <a:t>nonparticipating</a:t>
            </a:r>
            <a:endParaRPr lang="en-IN" dirty="0"/>
          </a:p>
          <a:p>
            <a:pPr lvl="2"/>
            <a:r>
              <a:rPr lang="en-US" dirty="0"/>
              <a:t>Allows preferred shareholders to receive additional dividends beyond the stated amount</a:t>
            </a:r>
            <a:endParaRPr lang="en-US" dirty="0">
              <a:cs typeface="Arial" panose="020B0604020202020204" pitchFamily="34" charset="0"/>
            </a:endParaRPr>
          </a:p>
        </p:txBody>
      </p:sp>
    </p:spTree>
    <p:extLst>
      <p:ext uri="{BB962C8B-B14F-4D97-AF65-F5344CB8AC3E}">
        <p14:creationId xmlns:p14="http://schemas.microsoft.com/office/powerpoint/2010/main" val="24616746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18-3</a:t>
            </a:r>
          </a:p>
        </p:txBody>
      </p:sp>
      <p:sp>
        <p:nvSpPr>
          <p:cNvPr id="3" name="Title 2"/>
          <p:cNvSpPr>
            <a:spLocks noGrp="1"/>
          </p:cNvSpPr>
          <p:nvPr>
            <p:ph type="title"/>
          </p:nvPr>
        </p:nvSpPr>
        <p:spPr>
          <a:xfrm>
            <a:off x="685799" y="457200"/>
            <a:ext cx="8273265" cy="785973"/>
          </a:xfrm>
        </p:spPr>
        <p:txBody>
          <a:bodyPr>
            <a:noAutofit/>
          </a:bodyPr>
          <a:lstStyle/>
          <a:p>
            <a:r>
              <a:rPr lang="en-IN" dirty="0">
                <a:ea typeface="Adobe Fan Heiti Std B"/>
                <a:cs typeface="Adobe Fan Heiti Std B"/>
              </a:rPr>
              <a:t>Is It Equity or Is It Debt?</a:t>
            </a:r>
            <a:endParaRPr lang="en-US" dirty="0"/>
          </a:p>
        </p:txBody>
      </p:sp>
      <p:sp>
        <p:nvSpPr>
          <p:cNvPr id="4" name="Content Placeholder 3"/>
          <p:cNvSpPr>
            <a:spLocks noGrp="1"/>
          </p:cNvSpPr>
          <p:nvPr>
            <p:ph sz="quarter" idx="10"/>
          </p:nvPr>
        </p:nvSpPr>
        <p:spPr>
          <a:xfrm>
            <a:off x="925973" y="1342658"/>
            <a:ext cx="7963384" cy="5185464"/>
          </a:xfrm>
        </p:spPr>
        <p:txBody>
          <a:bodyPr/>
          <a:lstStyle/>
          <a:p>
            <a:pPr>
              <a:spcBef>
                <a:spcPts val="400"/>
              </a:spcBef>
            </a:pPr>
            <a:r>
              <a:rPr lang="en-US" dirty="0"/>
              <a:t>Preferred shares are somewhat hybrid securities— a cross between equity and debt</a:t>
            </a:r>
            <a:endParaRPr lang="en-IN" b="1" dirty="0">
              <a:ea typeface="Adobe Fan Heiti Std B"/>
              <a:cs typeface="Adobe Fan Heiti Std B"/>
            </a:endParaRPr>
          </a:p>
          <a:p>
            <a:pPr>
              <a:spcBef>
                <a:spcPts val="400"/>
              </a:spcBef>
              <a:buClr>
                <a:schemeClr val="tx1"/>
              </a:buClr>
            </a:pPr>
            <a:r>
              <a:rPr lang="en-US" b="1" dirty="0"/>
              <a:t>Equity</a:t>
            </a:r>
            <a:r>
              <a:rPr lang="en-US" dirty="0"/>
              <a:t> because preferred shareholders receive dividends each year the company pays dividends</a:t>
            </a:r>
          </a:p>
          <a:p>
            <a:pPr>
              <a:spcBef>
                <a:spcPts val="400"/>
              </a:spcBef>
              <a:buClr>
                <a:schemeClr val="tx1"/>
              </a:buClr>
            </a:pPr>
            <a:r>
              <a:rPr lang="en-US" b="1" dirty="0"/>
              <a:t>Debt</a:t>
            </a:r>
            <a:r>
              <a:rPr lang="en-US" dirty="0"/>
              <a:t> because the company is obligated to pay cash (or other assets) at a fixed or determinable rate in the future</a:t>
            </a:r>
          </a:p>
          <a:p>
            <a:pPr marL="798513" indent="-334963">
              <a:spcBef>
                <a:spcPts val="400"/>
              </a:spcBef>
              <a:buFont typeface="Verdana" pitchFamily="34" charset="0"/>
              <a:buChar char="–"/>
            </a:pPr>
            <a:r>
              <a:rPr lang="en-US" sz="2400" b="1" dirty="0">
                <a:cs typeface="Arial" panose="020B0604020202020204" pitchFamily="34" charset="0"/>
              </a:rPr>
              <a:t>Mandatorily redeemable preferred shares </a:t>
            </a:r>
            <a:r>
              <a:rPr lang="en-US" sz="2400" dirty="0">
                <a:cs typeface="Arial" panose="020B0604020202020204" pitchFamily="34" charset="0"/>
              </a:rPr>
              <a:t>must be reported in the balance sheet as a liability, not as shareholders’ equity</a:t>
            </a:r>
          </a:p>
        </p:txBody>
      </p:sp>
    </p:spTree>
    <p:extLst>
      <p:ext uri="{BB962C8B-B14F-4D97-AF65-F5344CB8AC3E}">
        <p14:creationId xmlns:p14="http://schemas.microsoft.com/office/powerpoint/2010/main" val="35581580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18-9</a:t>
            </a:r>
          </a:p>
        </p:txBody>
      </p:sp>
      <p:sp>
        <p:nvSpPr>
          <p:cNvPr id="3" name="Title 2"/>
          <p:cNvSpPr>
            <a:spLocks noGrp="1"/>
          </p:cNvSpPr>
          <p:nvPr>
            <p:ph type="title"/>
          </p:nvPr>
        </p:nvSpPr>
        <p:spPr>
          <a:xfrm>
            <a:off x="995775" y="409075"/>
            <a:ext cx="7586532" cy="1621858"/>
          </a:xfrm>
        </p:spPr>
        <p:txBody>
          <a:bodyPr>
            <a:noAutofit/>
          </a:bodyPr>
          <a:lstStyle/>
          <a:p>
            <a:r>
              <a:rPr lang="en-IN" dirty="0"/>
              <a:t>International Financial Reporting Standards—Debt and</a:t>
            </a:r>
            <a:r>
              <a:rPr lang="en-IN" baseline="0" dirty="0"/>
              <a:t> </a:t>
            </a:r>
            <a:r>
              <a:rPr lang="en-IN" dirty="0"/>
              <a:t>Equity </a:t>
            </a:r>
            <a:r>
              <a:rPr lang="en-US" dirty="0"/>
              <a:t>(1 of 2)</a:t>
            </a:r>
          </a:p>
        </p:txBody>
      </p:sp>
      <p:graphicFrame>
        <p:nvGraphicFramePr>
          <p:cNvPr id="7" name="Table 6"/>
          <p:cNvGraphicFramePr>
            <a:graphicFrameLocks noGrp="1"/>
          </p:cNvGraphicFramePr>
          <p:nvPr>
            <p:extLst>
              <p:ext uri="{D42A27DB-BD31-4B8C-83A1-F6EECF244321}">
                <p14:modId xmlns:p14="http://schemas.microsoft.com/office/powerpoint/2010/main" val="2878129246"/>
              </p:ext>
            </p:extLst>
          </p:nvPr>
        </p:nvGraphicFramePr>
        <p:xfrm>
          <a:off x="833377" y="2317060"/>
          <a:ext cx="7917087" cy="2468880"/>
        </p:xfrm>
        <a:graphic>
          <a:graphicData uri="http://schemas.openxmlformats.org/drawingml/2006/table">
            <a:tbl>
              <a:tblPr firstRow="1" bandRow="1">
                <a:tableStyleId>{5940675A-B579-460E-94D1-54222C63F5DA}</a:tableStyleId>
              </a:tblPr>
              <a:tblGrid>
                <a:gridCol w="4508691">
                  <a:extLst>
                    <a:ext uri="{9D8B030D-6E8A-4147-A177-3AD203B41FA5}">
                      <a16:colId xmlns:a16="http://schemas.microsoft.com/office/drawing/2014/main" val="20000"/>
                    </a:ext>
                  </a:extLst>
                </a:gridCol>
                <a:gridCol w="3408396">
                  <a:extLst>
                    <a:ext uri="{9D8B030D-6E8A-4147-A177-3AD203B41FA5}">
                      <a16:colId xmlns:a16="http://schemas.microsoft.com/office/drawing/2014/main"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latin typeface="Verdana" pitchFamily="34" charset="0"/>
                          <a:ea typeface="Verdana" pitchFamily="34" charset="0"/>
                          <a:cs typeface="Verdana" pitchFamily="34" charset="0"/>
                        </a:rPr>
                        <a:t>U.S. GAAP</a:t>
                      </a:r>
                      <a:endParaRPr lang="en-US" sz="1600" b="1" dirty="0">
                        <a:solidFill>
                          <a:srgbClr val="C00000"/>
                        </a:solidFill>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latin typeface="Verdana" pitchFamily="34" charset="0"/>
                          <a:ea typeface="Verdana" pitchFamily="34" charset="0"/>
                          <a:cs typeface="Verdana" pitchFamily="34" charset="0"/>
                        </a:rPr>
                        <a:t>IFRS</a:t>
                      </a:r>
                      <a:endParaRPr lang="en-US" sz="1600" b="1" dirty="0">
                        <a:solidFill>
                          <a:srgbClr val="C00000"/>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3633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1" dirty="0">
                          <a:latin typeface="Verdana" pitchFamily="34" charset="0"/>
                          <a:ea typeface="Verdana" pitchFamily="34" charset="0"/>
                          <a:cs typeface="Verdana" pitchFamily="34" charset="0"/>
                        </a:rPr>
                        <a:t>Distinction between Debt and Equity for Preferred Stock</a:t>
                      </a:r>
                      <a:endParaRPr lang="en-US" sz="1600" b="1" dirty="0">
                        <a:solidFill>
                          <a:sysClr val="windowText" lastClr="000000"/>
                        </a:solidFill>
                        <a:latin typeface="Verdana" pitchFamily="34" charset="0"/>
                        <a:ea typeface="Verdana" pitchFamily="34" charset="0"/>
                        <a:cs typeface="Verdana" pitchFamily="34" charset="0"/>
                      </a:endParaRPr>
                    </a:p>
                  </a:txBody>
                  <a:tcPr anchor="ctr"/>
                </a:tc>
                <a:tc>
                  <a:txBody>
                    <a:bodyPr/>
                    <a:lstStyle/>
                    <a:p>
                      <a:pPr algn="l"/>
                      <a:endParaRPr lang="en-US" sz="16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363321">
                <a:tc>
                  <a:txBody>
                    <a:bodyPr/>
                    <a:lstStyle/>
                    <a:p>
                      <a:r>
                        <a:rPr lang="en-IN" sz="1600" dirty="0">
                          <a:latin typeface="Verdana" pitchFamily="34" charset="0"/>
                          <a:ea typeface="Verdana" pitchFamily="34" charset="0"/>
                          <a:cs typeface="Verdana" pitchFamily="34" charset="0"/>
                        </a:rPr>
                        <a:t>Preferred stock normally</a:t>
                      </a:r>
                      <a:r>
                        <a:rPr lang="en-IN" sz="1600" baseline="0" dirty="0">
                          <a:latin typeface="Verdana" pitchFamily="34" charset="0"/>
                          <a:ea typeface="Verdana" pitchFamily="34" charset="0"/>
                          <a:cs typeface="Verdana" pitchFamily="34" charset="0"/>
                        </a:rPr>
                        <a:t> </a:t>
                      </a:r>
                      <a:r>
                        <a:rPr lang="en-IN" sz="1600" dirty="0">
                          <a:latin typeface="Verdana" pitchFamily="34" charset="0"/>
                          <a:ea typeface="Verdana" pitchFamily="34" charset="0"/>
                          <a:cs typeface="Verdana" pitchFamily="34" charset="0"/>
                        </a:rPr>
                        <a:t>is reported as equity, but is reported as debt with the dividends reported in the income</a:t>
                      </a:r>
                      <a:r>
                        <a:rPr lang="en-IN" sz="1600" baseline="0" dirty="0">
                          <a:latin typeface="Verdana" pitchFamily="34" charset="0"/>
                          <a:ea typeface="Verdana" pitchFamily="34" charset="0"/>
                          <a:cs typeface="Verdana" pitchFamily="34" charset="0"/>
                        </a:rPr>
                        <a:t> </a:t>
                      </a:r>
                      <a:r>
                        <a:rPr lang="en-IN" sz="1600" dirty="0">
                          <a:latin typeface="Verdana" pitchFamily="34" charset="0"/>
                          <a:ea typeface="Verdana" pitchFamily="34" charset="0"/>
                          <a:cs typeface="Verdana" pitchFamily="34" charset="0"/>
                        </a:rPr>
                        <a:t>statement as interest expense if it is “mandatorily redeemable” preferred stock.</a:t>
                      </a:r>
                      <a:endParaRPr lang="en-US" sz="1600" dirty="0">
                        <a:latin typeface="Verdana" pitchFamily="34" charset="0"/>
                        <a:ea typeface="Verdana" pitchFamily="34" charset="0"/>
                        <a:cs typeface="Verdana" pitchFamily="34" charset="0"/>
                      </a:endParaRPr>
                    </a:p>
                  </a:txBody>
                  <a:tcPr anchor="ctr"/>
                </a:tc>
                <a:tc>
                  <a:txBody>
                    <a:bodyPr/>
                    <a:lstStyle/>
                    <a:p>
                      <a:pPr algn="l"/>
                      <a:r>
                        <a:rPr lang="en-IN" sz="1600" dirty="0">
                          <a:latin typeface="Verdana" pitchFamily="34" charset="0"/>
                          <a:ea typeface="Verdana" pitchFamily="34" charset="0"/>
                          <a:cs typeface="Verdana" pitchFamily="34" charset="0"/>
                        </a:rPr>
                        <a:t>Most non-mandatorily redeemable preferred stock (preference shares) also is</a:t>
                      </a:r>
                      <a:r>
                        <a:rPr lang="en-IN" sz="1600" baseline="0" dirty="0">
                          <a:latin typeface="Verdana" pitchFamily="34" charset="0"/>
                          <a:ea typeface="Verdana" pitchFamily="34" charset="0"/>
                          <a:cs typeface="Verdana" pitchFamily="34" charset="0"/>
                        </a:rPr>
                        <a:t> </a:t>
                      </a:r>
                      <a:r>
                        <a:rPr lang="en-IN" sz="1600" dirty="0">
                          <a:latin typeface="Verdana" pitchFamily="34" charset="0"/>
                          <a:ea typeface="Verdana" pitchFamily="34" charset="0"/>
                          <a:cs typeface="Verdana" pitchFamily="34" charset="0"/>
                        </a:rPr>
                        <a:t>reported as debt as well as some preference shares that aren’t redeemable.</a:t>
                      </a:r>
                      <a:endParaRPr lang="en-US" sz="16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2"/>
                  </a:ext>
                </a:extLst>
              </a:tr>
            </a:tbl>
          </a:graphicData>
        </a:graphic>
      </p:graphicFrame>
      <p:sp>
        <p:nvSpPr>
          <p:cNvPr id="2" name="Content Placeholder 1"/>
          <p:cNvSpPr>
            <a:spLocks noGrp="1"/>
          </p:cNvSpPr>
          <p:nvPr>
            <p:ph sz="quarter" idx="10"/>
          </p:nvPr>
        </p:nvSpPr>
        <p:spPr>
          <a:xfrm>
            <a:off x="891251" y="4993579"/>
            <a:ext cx="7859730" cy="1264671"/>
          </a:xfrm>
        </p:spPr>
        <p:txBody>
          <a:bodyPr/>
          <a:lstStyle/>
          <a:p>
            <a:r>
              <a:rPr lang="en-IN" sz="2000" dirty="0"/>
              <a:t>Under IFRS, the critical feature that distinguishes a liability is if the issuer is or can be required to deliver </a:t>
            </a:r>
            <a:r>
              <a:rPr lang="en-IN" sz="2000" b="1" dirty="0"/>
              <a:t>cash</a:t>
            </a:r>
          </a:p>
        </p:txBody>
      </p:sp>
    </p:spTree>
    <p:extLst>
      <p:ext uri="{BB962C8B-B14F-4D97-AF65-F5344CB8AC3E}">
        <p14:creationId xmlns:p14="http://schemas.microsoft.com/office/powerpoint/2010/main" val="13065527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18-9</a:t>
            </a:r>
          </a:p>
        </p:txBody>
      </p:sp>
      <p:sp>
        <p:nvSpPr>
          <p:cNvPr id="3" name="Title 2"/>
          <p:cNvSpPr>
            <a:spLocks noGrp="1"/>
          </p:cNvSpPr>
          <p:nvPr>
            <p:ph type="title"/>
          </p:nvPr>
        </p:nvSpPr>
        <p:spPr>
          <a:xfrm>
            <a:off x="1055585" y="445624"/>
            <a:ext cx="7469780" cy="1544855"/>
          </a:xfrm>
        </p:spPr>
        <p:txBody>
          <a:bodyPr>
            <a:noAutofit/>
          </a:bodyPr>
          <a:lstStyle/>
          <a:p>
            <a:r>
              <a:rPr lang="en-IN" dirty="0"/>
              <a:t>International Financial Reporting Standards—Debt and</a:t>
            </a:r>
            <a:r>
              <a:rPr lang="en-IN" baseline="0" dirty="0"/>
              <a:t> </a:t>
            </a:r>
            <a:r>
              <a:rPr lang="en-IN" dirty="0"/>
              <a:t>Equity </a:t>
            </a:r>
            <a:r>
              <a:rPr lang="en-US" dirty="0"/>
              <a:t>(2 of 2)</a:t>
            </a:r>
          </a:p>
        </p:txBody>
      </p:sp>
      <p:sp>
        <p:nvSpPr>
          <p:cNvPr id="4" name="Content Placeholder 3"/>
          <p:cNvSpPr>
            <a:spLocks noGrp="1"/>
          </p:cNvSpPr>
          <p:nvPr>
            <p:ph sz="quarter" idx="10"/>
          </p:nvPr>
        </p:nvSpPr>
        <p:spPr>
          <a:xfrm>
            <a:off x="821802" y="2372809"/>
            <a:ext cx="7928659" cy="4109013"/>
          </a:xfrm>
        </p:spPr>
        <p:txBody>
          <a:bodyPr/>
          <a:lstStyle/>
          <a:p>
            <a:pPr marL="0" indent="0">
              <a:buNone/>
            </a:pPr>
            <a:r>
              <a:rPr lang="en-US" sz="2400" b="1" dirty="0"/>
              <a:t>Additional Information for U.S Investors [in part]</a:t>
            </a:r>
          </a:p>
          <a:p>
            <a:pPr marL="0" indent="0">
              <a:buNone/>
            </a:pPr>
            <a:r>
              <a:rPr lang="en-US" sz="2400" b="1" dirty="0"/>
              <a:t>Preference Shares</a:t>
            </a:r>
          </a:p>
          <a:p>
            <a:pPr marL="0" indent="0">
              <a:buNone/>
            </a:pPr>
            <a:r>
              <a:rPr lang="en-US" sz="2400" dirty="0"/>
              <a:t>Under IAS 32, Unilever </a:t>
            </a:r>
            <a:r>
              <a:rPr lang="en-US" sz="2400" dirty="0" err="1"/>
              <a:t>recognises</a:t>
            </a:r>
            <a:r>
              <a:rPr lang="en-US" sz="2400" dirty="0"/>
              <a:t> preference shares that provide a fixed preference dividend as borrowings with preference dividends </a:t>
            </a:r>
            <a:r>
              <a:rPr lang="en-US" sz="2400" dirty="0" err="1"/>
              <a:t>recognised</a:t>
            </a:r>
            <a:r>
              <a:rPr lang="en-US" sz="2400" dirty="0"/>
              <a:t> in the income statement. Under U.S. GAAP such preference shares are classified in shareholders’ equity with dividends treated as a deduction to shareholder’s equity.</a:t>
            </a:r>
          </a:p>
        </p:txBody>
      </p:sp>
    </p:spTree>
    <p:extLst>
      <p:ext uri="{BB962C8B-B14F-4D97-AF65-F5344CB8AC3E}">
        <p14:creationId xmlns:p14="http://schemas.microsoft.com/office/powerpoint/2010/main" val="17685050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18-3</a:t>
            </a:r>
          </a:p>
        </p:txBody>
      </p:sp>
      <p:sp>
        <p:nvSpPr>
          <p:cNvPr id="3" name="Title 2"/>
          <p:cNvSpPr>
            <a:spLocks noGrp="1"/>
          </p:cNvSpPr>
          <p:nvPr>
            <p:ph type="title"/>
          </p:nvPr>
        </p:nvSpPr>
        <p:spPr/>
        <p:txBody>
          <a:bodyPr>
            <a:noAutofit/>
          </a:bodyPr>
          <a:lstStyle/>
          <a:p>
            <a:r>
              <a:rPr lang="en-IN" dirty="0">
                <a:ea typeface="Adobe Fan Heiti Std B"/>
                <a:cs typeface="Adobe Fan Heiti Std B"/>
              </a:rPr>
              <a:t>The Concept of Par Value</a:t>
            </a:r>
            <a:endParaRPr lang="en-US" dirty="0"/>
          </a:p>
        </p:txBody>
      </p:sp>
      <p:sp>
        <p:nvSpPr>
          <p:cNvPr id="4" name="Content Placeholder 3"/>
          <p:cNvSpPr>
            <a:spLocks noGrp="1"/>
          </p:cNvSpPr>
          <p:nvPr>
            <p:ph sz="quarter" idx="10"/>
          </p:nvPr>
        </p:nvSpPr>
        <p:spPr>
          <a:xfrm>
            <a:off x="914400" y="1617090"/>
            <a:ext cx="7859730" cy="4744948"/>
          </a:xfrm>
        </p:spPr>
        <p:txBody>
          <a:bodyPr/>
          <a:lstStyle/>
          <a:p>
            <a:r>
              <a:rPr lang="en-IN" sz="2400" dirty="0"/>
              <a:t>Most shares continue to bear arbitrarily designated par amounts</a:t>
            </a:r>
          </a:p>
          <a:p>
            <a:r>
              <a:rPr lang="en-IN" sz="2400" dirty="0"/>
              <a:t>Shares with nominal par amounts became common to dodge elaborate statutory rules pertaining to par value shares</a:t>
            </a:r>
          </a:p>
          <a:p>
            <a:r>
              <a:rPr lang="en-US" sz="2400" dirty="0"/>
              <a:t>Like the designations of common and preferred shares, the concepts of par value and legal capital have been eliminated entirely from the Model Business Corporation Act</a:t>
            </a:r>
          </a:p>
        </p:txBody>
      </p:sp>
    </p:spTree>
    <p:extLst>
      <p:ext uri="{BB962C8B-B14F-4D97-AF65-F5344CB8AC3E}">
        <p14:creationId xmlns:p14="http://schemas.microsoft.com/office/powerpoint/2010/main" val="13108683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18-3</a:t>
            </a:r>
          </a:p>
        </p:txBody>
      </p:sp>
      <p:sp>
        <p:nvSpPr>
          <p:cNvPr id="3" name="Title 2"/>
          <p:cNvSpPr>
            <a:spLocks noGrp="1"/>
          </p:cNvSpPr>
          <p:nvPr>
            <p:ph type="title"/>
          </p:nvPr>
        </p:nvSpPr>
        <p:spPr>
          <a:xfrm>
            <a:off x="590550" y="667625"/>
            <a:ext cx="8477250" cy="914400"/>
          </a:xfrm>
        </p:spPr>
        <p:txBody>
          <a:bodyPr>
            <a:noAutofit/>
          </a:bodyPr>
          <a:lstStyle/>
          <a:p>
            <a:r>
              <a:rPr lang="en-US" altLang="en-US" dirty="0"/>
              <a:t>Concept Check: Dividends in Arrears (1 of 2)</a:t>
            </a:r>
            <a:endParaRPr lang="en-US" dirty="0"/>
          </a:p>
        </p:txBody>
      </p:sp>
      <p:sp>
        <p:nvSpPr>
          <p:cNvPr id="8" name="Content Placeholder 7"/>
          <p:cNvSpPr>
            <a:spLocks noGrp="1"/>
          </p:cNvSpPr>
          <p:nvPr>
            <p:ph sz="quarter" idx="10"/>
          </p:nvPr>
        </p:nvSpPr>
        <p:spPr>
          <a:xfrm>
            <a:off x="891251" y="1701478"/>
            <a:ext cx="7917083" cy="4757195"/>
          </a:xfrm>
        </p:spPr>
        <p:txBody>
          <a:bodyPr/>
          <a:lstStyle/>
          <a:p>
            <a:pPr marL="0" indent="0">
              <a:spcBef>
                <a:spcPts val="400"/>
              </a:spcBef>
              <a:spcAft>
                <a:spcPts val="1200"/>
              </a:spcAft>
              <a:buNone/>
            </a:pPr>
            <a:r>
              <a:rPr lang="en-US" sz="2400" dirty="0"/>
              <a:t>The shareholders’ equity of FSU Industries includes $200,000 of $1 par common stock and $400,000 par value of 6% cumulative preferred stock. The board of directors declared cash dividends of $50,000 in 2018 after paying $20,000 cash dividends in 2017 and $40,000 in 2016. What is the amount of dividends common shareholders will receive in 2018?</a:t>
            </a:r>
          </a:p>
          <a:p>
            <a:pPr marL="457200" indent="-457200">
              <a:spcBef>
                <a:spcPts val="400"/>
              </a:spcBef>
              <a:buFont typeface="+mj-lt"/>
              <a:buAutoNum type="alphaLcPeriod"/>
            </a:pPr>
            <a:r>
              <a:rPr lang="en-US" sz="2400" dirty="0"/>
              <a:t>$18,000 </a:t>
            </a:r>
          </a:p>
          <a:p>
            <a:pPr marL="457200" indent="-457200">
              <a:spcBef>
                <a:spcPts val="400"/>
              </a:spcBef>
              <a:buFont typeface="+mj-lt"/>
              <a:buAutoNum type="alphaLcPeriod"/>
            </a:pPr>
            <a:r>
              <a:rPr lang="en-US" sz="2400" b="1" dirty="0"/>
              <a:t>$22,000 </a:t>
            </a:r>
          </a:p>
          <a:p>
            <a:pPr marL="457200" indent="-457200">
              <a:spcBef>
                <a:spcPts val="400"/>
              </a:spcBef>
              <a:buFont typeface="+mj-lt"/>
              <a:buAutoNum type="alphaLcPeriod"/>
            </a:pPr>
            <a:r>
              <a:rPr lang="en-US" sz="2400" dirty="0"/>
              <a:t>$26,000 </a:t>
            </a:r>
          </a:p>
          <a:p>
            <a:pPr marL="457200" indent="-457200">
              <a:spcBef>
                <a:spcPts val="400"/>
              </a:spcBef>
              <a:buFont typeface="+mj-lt"/>
              <a:buAutoNum type="alphaLcPeriod"/>
            </a:pPr>
            <a:r>
              <a:rPr lang="en-US" sz="2400" dirty="0"/>
              <a:t>$28,000</a:t>
            </a:r>
          </a:p>
        </p:txBody>
      </p:sp>
    </p:spTree>
    <p:extLst>
      <p:ext uri="{BB962C8B-B14F-4D97-AF65-F5344CB8AC3E}">
        <p14:creationId xmlns:p14="http://schemas.microsoft.com/office/powerpoint/2010/main" val="23547187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18-3</a:t>
            </a:r>
          </a:p>
        </p:txBody>
      </p:sp>
      <p:sp>
        <p:nvSpPr>
          <p:cNvPr id="3" name="Title 2"/>
          <p:cNvSpPr>
            <a:spLocks noGrp="1"/>
          </p:cNvSpPr>
          <p:nvPr>
            <p:ph type="title"/>
          </p:nvPr>
        </p:nvSpPr>
        <p:spPr>
          <a:xfrm>
            <a:off x="838348" y="665550"/>
            <a:ext cx="8001000" cy="914400"/>
          </a:xfrm>
        </p:spPr>
        <p:txBody>
          <a:bodyPr>
            <a:noAutofit/>
          </a:bodyPr>
          <a:lstStyle/>
          <a:p>
            <a:r>
              <a:rPr lang="en-US" altLang="en-US" dirty="0"/>
              <a:t>Concept Check: Dividends in Arrears (2 of 2)</a:t>
            </a:r>
            <a:endParaRPr lang="en-US" dirty="0"/>
          </a:p>
        </p:txBody>
      </p:sp>
      <p:sp>
        <p:nvSpPr>
          <p:cNvPr id="8" name="Content Placeholder 7"/>
          <p:cNvSpPr>
            <a:spLocks noGrp="1"/>
          </p:cNvSpPr>
          <p:nvPr>
            <p:ph sz="quarter" idx="10"/>
          </p:nvPr>
        </p:nvSpPr>
        <p:spPr>
          <a:xfrm>
            <a:off x="914400" y="1676400"/>
            <a:ext cx="7720314" cy="464916"/>
          </a:xfrm>
        </p:spPr>
        <p:txBody>
          <a:bodyPr/>
          <a:lstStyle/>
          <a:p>
            <a:pPr marL="0" indent="0">
              <a:spcAft>
                <a:spcPts val="1200"/>
              </a:spcAft>
              <a:buNone/>
            </a:pPr>
            <a:r>
              <a:rPr lang="en-US" sz="2400" dirty="0"/>
              <a:t>The correct answer is </a:t>
            </a:r>
            <a:r>
              <a:rPr lang="en-US" sz="2400" i="1" dirty="0"/>
              <a:t>b</a:t>
            </a:r>
            <a:r>
              <a:rPr lang="en-US" sz="2400" dirty="0"/>
              <a:t>:</a:t>
            </a:r>
            <a:endParaRPr lang="en-US" sz="2400" b="1" dirty="0"/>
          </a:p>
        </p:txBody>
      </p:sp>
      <p:graphicFrame>
        <p:nvGraphicFramePr>
          <p:cNvPr id="4" name="Table 3"/>
          <p:cNvGraphicFramePr>
            <a:graphicFrameLocks noGrp="1"/>
          </p:cNvGraphicFramePr>
          <p:nvPr>
            <p:extLst>
              <p:ext uri="{D42A27DB-BD31-4B8C-83A1-F6EECF244321}">
                <p14:modId xmlns:p14="http://schemas.microsoft.com/office/powerpoint/2010/main" val="103652541"/>
              </p:ext>
            </p:extLst>
          </p:nvPr>
        </p:nvGraphicFramePr>
        <p:xfrm>
          <a:off x="1697621" y="2357698"/>
          <a:ext cx="6096000" cy="1308069"/>
        </p:xfrm>
        <a:graphic>
          <a:graphicData uri="http://schemas.openxmlformats.org/drawingml/2006/table">
            <a:tbl>
              <a:tblPr firstRow="1" bandRow="1">
                <a:tableStyleId>{5940675A-B579-460E-94D1-54222C63F5DA}</a:tableStyleId>
              </a:tblPr>
              <a:tblGrid>
                <a:gridCol w="1524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tblGrid>
              <a:tr h="327629">
                <a:tc>
                  <a:txBody>
                    <a:bodyPr/>
                    <a:lstStyle/>
                    <a:p>
                      <a:endParaRPr lang="en-US" sz="1400" dirty="0">
                        <a:latin typeface="Verdana" pitchFamily="34" charset="0"/>
                        <a:ea typeface="Verdana" pitchFamily="34" charset="0"/>
                        <a:cs typeface="Verdana" pitchFamily="34" charset="0"/>
                      </a:endParaRPr>
                    </a:p>
                  </a:txBody>
                  <a:tcPr anchor="ctr"/>
                </a:tc>
                <a:tc>
                  <a:txBody>
                    <a:bodyPr/>
                    <a:lstStyle/>
                    <a:p>
                      <a:pPr algn="ctr"/>
                      <a:r>
                        <a:rPr lang="en-US" sz="1400" b="1" dirty="0">
                          <a:latin typeface="Verdana" pitchFamily="34" charset="0"/>
                          <a:ea typeface="Verdana" pitchFamily="34" charset="0"/>
                          <a:cs typeface="Verdana" pitchFamily="34" charset="0"/>
                        </a:rPr>
                        <a:t>Preferred</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Common</a:t>
                      </a:r>
                    </a:p>
                  </a:txBody>
                  <a:tcPr anchor="ctr"/>
                </a:tc>
                <a:tc>
                  <a:txBody>
                    <a:bodyPr/>
                    <a:lstStyle/>
                    <a:p>
                      <a:pPr algn="ctr"/>
                      <a:endParaRPr lang="en-US" sz="1400" b="1"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277792">
                <a:tc>
                  <a:txBody>
                    <a:bodyPr/>
                    <a:lstStyle/>
                    <a:p>
                      <a:r>
                        <a:rPr lang="en-US" sz="1400" dirty="0">
                          <a:latin typeface="Verdana" pitchFamily="34" charset="0"/>
                          <a:ea typeface="Verdana" pitchFamily="34" charset="0"/>
                          <a:cs typeface="Verdana" pitchFamily="34" charset="0"/>
                        </a:rPr>
                        <a:t>2016</a:t>
                      </a:r>
                    </a:p>
                  </a:txBody>
                  <a:tcPr anchor="ctr"/>
                </a:tc>
                <a:tc>
                  <a:txBody>
                    <a:bodyPr/>
                    <a:lstStyle/>
                    <a:p>
                      <a:pPr algn="r"/>
                      <a:r>
                        <a:rPr lang="en-US" sz="1400" dirty="0">
                          <a:latin typeface="Verdana" pitchFamily="34" charset="0"/>
                          <a:ea typeface="Verdana" pitchFamily="34" charset="0"/>
                          <a:cs typeface="Verdana" pitchFamily="34" charset="0"/>
                        </a:rPr>
                        <a:t>$24,000</a:t>
                      </a:r>
                      <a:r>
                        <a:rPr lang="en-US" sz="1400" b="1" dirty="0">
                          <a:latin typeface="Verdana" pitchFamily="34" charset="0"/>
                          <a:ea typeface="Verdana" pitchFamily="34" charset="0"/>
                          <a:cs typeface="Verdana" pitchFamily="34" charset="0"/>
                        </a:rPr>
                        <a:t>*</a:t>
                      </a:r>
                      <a:r>
                        <a:rPr lang="en-US" sz="1400" dirty="0">
                          <a:latin typeface="Verdana" pitchFamily="34" charset="0"/>
                          <a:ea typeface="Verdana" pitchFamily="34" charset="0"/>
                          <a:cs typeface="Verdana" pitchFamily="34" charset="0"/>
                        </a:rPr>
                        <a:t>	</a:t>
                      </a:r>
                    </a:p>
                  </a:txBody>
                  <a:tcPr anchor="ctr"/>
                </a:tc>
                <a:tc>
                  <a:txBody>
                    <a:bodyPr/>
                    <a:lstStyle/>
                    <a:p>
                      <a:pPr algn="r"/>
                      <a:r>
                        <a:rPr lang="en-US" sz="1400" dirty="0">
                          <a:latin typeface="Verdana" pitchFamily="34" charset="0"/>
                          <a:ea typeface="Verdana" pitchFamily="34" charset="0"/>
                          <a:cs typeface="Verdana" pitchFamily="34" charset="0"/>
                        </a:rPr>
                        <a:t>$16,000</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(remainder)</a:t>
                      </a:r>
                    </a:p>
                  </a:txBody>
                  <a:tcPr anchor="ctr"/>
                </a:tc>
                <a:extLst>
                  <a:ext uri="{0D108BD9-81ED-4DB2-BD59-A6C34878D82A}">
                    <a16:rowId xmlns:a16="http://schemas.microsoft.com/office/drawing/2014/main" val="10001"/>
                  </a:ext>
                </a:extLst>
              </a:tr>
              <a:tr h="239210">
                <a:tc>
                  <a:txBody>
                    <a:bodyPr/>
                    <a:lstStyle/>
                    <a:p>
                      <a:r>
                        <a:rPr lang="en-US" sz="1400" dirty="0">
                          <a:latin typeface="Verdana" pitchFamily="34" charset="0"/>
                          <a:ea typeface="Verdana" pitchFamily="34" charset="0"/>
                          <a:cs typeface="Verdana" pitchFamily="34" charset="0"/>
                        </a:rPr>
                        <a:t>2017</a:t>
                      </a:r>
                    </a:p>
                  </a:txBody>
                  <a:tcPr anchor="ctr"/>
                </a:tc>
                <a:tc>
                  <a:txBody>
                    <a:bodyPr/>
                    <a:lstStyle/>
                    <a:p>
                      <a:pPr algn="r"/>
                      <a:r>
                        <a:rPr lang="en-US" sz="1400" dirty="0">
                          <a:latin typeface="Verdana" pitchFamily="34" charset="0"/>
                          <a:ea typeface="Verdana" pitchFamily="34" charset="0"/>
                          <a:cs typeface="Verdana" pitchFamily="34" charset="0"/>
                        </a:rPr>
                        <a:t>20,000</a:t>
                      </a:r>
                      <a:r>
                        <a:rPr lang="en-US" sz="1400" b="1" dirty="0">
                          <a:latin typeface="Verdana" pitchFamily="34" charset="0"/>
                          <a:ea typeface="Verdana" pitchFamily="34" charset="0"/>
                          <a:cs typeface="Verdana" pitchFamily="34" charset="0"/>
                        </a:rPr>
                        <a:t>**</a:t>
                      </a:r>
                      <a:endParaRPr lang="en-US" sz="1400" dirty="0">
                        <a:latin typeface="Verdana" pitchFamily="34" charset="0"/>
                        <a:ea typeface="Verdana" pitchFamily="34" charset="0"/>
                        <a:cs typeface="Verdana" pitchFamily="34" charset="0"/>
                      </a:endParaRPr>
                    </a:p>
                  </a:txBody>
                  <a:tcPr anchor="ctr"/>
                </a:tc>
                <a:tc>
                  <a:txBody>
                    <a:bodyPr/>
                    <a:lstStyle/>
                    <a:p>
                      <a:pPr algn="r"/>
                      <a:r>
                        <a:rPr lang="en-US" sz="1400" dirty="0">
                          <a:latin typeface="Verdana" pitchFamily="34" charset="0"/>
                          <a:ea typeface="Verdana" pitchFamily="34" charset="0"/>
                          <a:cs typeface="Verdana" pitchFamily="34" charset="0"/>
                        </a:rPr>
                        <a:t>0</a:t>
                      </a:r>
                    </a:p>
                  </a:txBody>
                  <a:tcPr anchor="ctr"/>
                </a:tc>
                <a:tc>
                  <a:txBody>
                    <a:bodyPr/>
                    <a:lstStyle/>
                    <a:p>
                      <a:endParaRPr lang="en-US"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2"/>
                  </a:ext>
                </a:extLst>
              </a:tr>
              <a:tr h="370840">
                <a:tc>
                  <a:txBody>
                    <a:bodyPr/>
                    <a:lstStyle/>
                    <a:p>
                      <a:r>
                        <a:rPr lang="en-US" sz="1400" dirty="0">
                          <a:latin typeface="Verdana" pitchFamily="34" charset="0"/>
                          <a:ea typeface="Verdana" pitchFamily="34" charset="0"/>
                          <a:cs typeface="Verdana" pitchFamily="34" charset="0"/>
                        </a:rPr>
                        <a:t>2018</a:t>
                      </a:r>
                    </a:p>
                  </a:txBody>
                  <a:tcPr anchor="ctr"/>
                </a:tc>
                <a:tc>
                  <a:txBody>
                    <a:bodyPr/>
                    <a:lstStyle/>
                    <a:p>
                      <a:pPr algn="r"/>
                      <a:r>
                        <a:rPr lang="en-US" sz="1400" dirty="0">
                          <a:latin typeface="Verdana" pitchFamily="34" charset="0"/>
                          <a:ea typeface="Verdana" pitchFamily="34" charset="0"/>
                          <a:cs typeface="Verdana" pitchFamily="34" charset="0"/>
                        </a:rPr>
                        <a:t>28,000</a:t>
                      </a:r>
                      <a:r>
                        <a:rPr lang="en-US" sz="1400" b="1" dirty="0">
                          <a:latin typeface="Verdana" pitchFamily="34" charset="0"/>
                          <a:ea typeface="Verdana" pitchFamily="34" charset="0"/>
                          <a:cs typeface="Verdana" pitchFamily="34" charset="0"/>
                        </a:rPr>
                        <a:t>***</a:t>
                      </a:r>
                      <a:endParaRPr lang="en-US" sz="1400" dirty="0">
                        <a:latin typeface="Verdana" pitchFamily="34" charset="0"/>
                        <a:ea typeface="Verdana" pitchFamily="34" charset="0"/>
                        <a:cs typeface="Verdana" pitchFamily="34" charset="0"/>
                      </a:endParaRPr>
                    </a:p>
                  </a:txBody>
                  <a:tcPr anchor="ctr"/>
                </a:tc>
                <a:tc>
                  <a:txBody>
                    <a:bodyPr/>
                    <a:lstStyle/>
                    <a:p>
                      <a:pPr algn="r"/>
                      <a:r>
                        <a:rPr lang="en-US" sz="1400" b="1" dirty="0">
                          <a:latin typeface="Verdana" pitchFamily="34" charset="0"/>
                          <a:ea typeface="Verdana" pitchFamily="34" charset="0"/>
                          <a:cs typeface="Verdana" pitchFamily="34" charset="0"/>
                        </a:rPr>
                        <a:t>$22,000 </a:t>
                      </a:r>
                      <a:endParaRPr lang="en-US" sz="1400" dirty="0">
                        <a:latin typeface="Verdana" pitchFamily="34" charset="0"/>
                        <a:ea typeface="Verdana" pitchFamily="34" charset="0"/>
                        <a:cs typeface="Verdana"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(remainder)</a:t>
                      </a:r>
                    </a:p>
                  </a:txBody>
                  <a:tcPr anchor="ctr"/>
                </a:tc>
                <a:extLst>
                  <a:ext uri="{0D108BD9-81ED-4DB2-BD59-A6C34878D82A}">
                    <a16:rowId xmlns:a16="http://schemas.microsoft.com/office/drawing/2014/main" val="10003"/>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3545421430"/>
              </p:ext>
            </p:extLst>
          </p:nvPr>
        </p:nvGraphicFramePr>
        <p:xfrm>
          <a:off x="1718360" y="4028913"/>
          <a:ext cx="6059830" cy="1341120"/>
        </p:xfrm>
        <a:graphic>
          <a:graphicData uri="http://schemas.openxmlformats.org/drawingml/2006/table">
            <a:tbl>
              <a:tblPr firstRow="1" bandRow="1">
                <a:tableStyleId>{5940675A-B579-460E-94D1-54222C63F5DA}</a:tableStyleId>
              </a:tblPr>
              <a:tblGrid>
                <a:gridCol w="609600">
                  <a:extLst>
                    <a:ext uri="{9D8B030D-6E8A-4147-A177-3AD203B41FA5}">
                      <a16:colId xmlns:a16="http://schemas.microsoft.com/office/drawing/2014/main" val="20000"/>
                    </a:ext>
                  </a:extLst>
                </a:gridCol>
                <a:gridCol w="5450230">
                  <a:extLst>
                    <a:ext uri="{9D8B030D-6E8A-4147-A177-3AD203B41FA5}">
                      <a16:colId xmlns:a16="http://schemas.microsoft.com/office/drawing/2014/main" val="20001"/>
                    </a:ext>
                  </a:extLst>
                </a:gridCol>
              </a:tblGrid>
              <a:tr h="304800">
                <a:tc>
                  <a:txBody>
                    <a:bodyPr/>
                    <a:lstStyle/>
                    <a:p>
                      <a:r>
                        <a:rPr lang="en-US" sz="1400" b="1" dirty="0">
                          <a:latin typeface="Verdana" pitchFamily="34" charset="0"/>
                          <a:ea typeface="Verdana" pitchFamily="34" charset="0"/>
                          <a:cs typeface="Verdana" pitchFamily="34" charset="0"/>
                        </a:rPr>
                        <a:t>*</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$24,000 current preference (6% × $400,000)</a:t>
                      </a:r>
                    </a:p>
                  </a:txBody>
                  <a:tcPr anchor="ctr"/>
                </a:tc>
                <a:extLst>
                  <a:ext uri="{0D108BD9-81ED-4DB2-BD59-A6C34878D82A}">
                    <a16:rowId xmlns:a16="http://schemas.microsoft.com/office/drawing/2014/main" val="10000"/>
                  </a:ext>
                </a:extLst>
              </a:tr>
              <a:tr h="304800">
                <a:tc>
                  <a:txBody>
                    <a:bodyPr/>
                    <a:lstStyle/>
                    <a:p>
                      <a:r>
                        <a:rPr lang="en-US" sz="1400" b="1" dirty="0">
                          <a:latin typeface="Verdana" pitchFamily="34" charset="0"/>
                          <a:ea typeface="Verdana" pitchFamily="34" charset="0"/>
                          <a:cs typeface="Verdana" pitchFamily="34" charset="0"/>
                        </a:rPr>
                        <a:t>**</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$24,000 current preference, thus $</a:t>
                      </a:r>
                      <a:r>
                        <a:rPr lang="en-US" sz="1400" b="1" dirty="0">
                          <a:latin typeface="Verdana" pitchFamily="34" charset="0"/>
                          <a:ea typeface="Verdana" pitchFamily="34" charset="0"/>
                          <a:cs typeface="Verdana" pitchFamily="34" charset="0"/>
                        </a:rPr>
                        <a:t>4,000 dividends in arrears</a:t>
                      </a:r>
                      <a:endParaRPr lang="en-US" sz="1400" b="1" dirty="0">
                        <a:solidFill>
                          <a:srgbClr val="0072A2"/>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304800">
                <a:tc>
                  <a:txBody>
                    <a:bodyPr/>
                    <a:lstStyle/>
                    <a:p>
                      <a:r>
                        <a:rPr lang="en-US" sz="1400" b="1" dirty="0">
                          <a:latin typeface="Verdana" pitchFamily="34" charset="0"/>
                          <a:ea typeface="Verdana" pitchFamily="34" charset="0"/>
                          <a:cs typeface="Verdana" pitchFamily="34" charset="0"/>
                        </a:rPr>
                        <a:t>***</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$4,000 dividends in arrears </a:t>
                      </a:r>
                      <a:r>
                        <a:rPr lang="en-US" sz="1400" dirty="0">
                          <a:latin typeface="Verdana" pitchFamily="34" charset="0"/>
                          <a:ea typeface="Verdana" pitchFamily="34" charset="0"/>
                          <a:cs typeface="Verdana" pitchFamily="34" charset="0"/>
                        </a:rPr>
                        <a:t>plus the $24,000 current preference</a:t>
                      </a:r>
                    </a:p>
                  </a:txBody>
                  <a:tcPr anchor="ctr"/>
                </a:tc>
                <a:extLst>
                  <a:ext uri="{0D108BD9-81ED-4DB2-BD59-A6C34878D82A}">
                    <a16:rowId xmlns:a16="http://schemas.microsoft.com/office/drawing/2014/main" val="10002"/>
                  </a:ext>
                </a:extLst>
              </a:tr>
            </a:tbl>
          </a:graphicData>
        </a:graphic>
      </p:graphicFrame>
      <p:sp>
        <p:nvSpPr>
          <p:cNvPr id="11" name="Content Placeholder 10"/>
          <p:cNvSpPr>
            <a:spLocks noGrp="1"/>
          </p:cNvSpPr>
          <p:nvPr>
            <p:ph sz="quarter" idx="12"/>
          </p:nvPr>
        </p:nvSpPr>
        <p:spPr>
          <a:xfrm>
            <a:off x="902824" y="5613721"/>
            <a:ext cx="8009681" cy="439839"/>
          </a:xfrm>
        </p:spPr>
        <p:txBody>
          <a:bodyPr/>
          <a:lstStyle/>
          <a:p>
            <a:pPr marL="0" indent="0">
              <a:buNone/>
            </a:pPr>
            <a:r>
              <a:rPr lang="en-US" sz="2400" dirty="0"/>
              <a:t>$50,000 − 28,000 = </a:t>
            </a:r>
            <a:r>
              <a:rPr lang="en-US" sz="2400" b="1" dirty="0"/>
              <a:t>$22,000</a:t>
            </a:r>
          </a:p>
        </p:txBody>
      </p:sp>
    </p:spTree>
    <p:extLst>
      <p:ext uri="{BB962C8B-B14F-4D97-AF65-F5344CB8AC3E}">
        <p14:creationId xmlns:p14="http://schemas.microsoft.com/office/powerpoint/2010/main" val="2358000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18-1</a:t>
            </a:r>
          </a:p>
        </p:txBody>
      </p:sp>
      <p:sp>
        <p:nvSpPr>
          <p:cNvPr id="3" name="Title 2"/>
          <p:cNvSpPr>
            <a:spLocks noGrp="1"/>
          </p:cNvSpPr>
          <p:nvPr>
            <p:ph type="title"/>
          </p:nvPr>
        </p:nvSpPr>
        <p:spPr>
          <a:xfrm>
            <a:off x="671286" y="457200"/>
            <a:ext cx="8001000" cy="914400"/>
          </a:xfrm>
        </p:spPr>
        <p:txBody>
          <a:bodyPr>
            <a:noAutofit/>
          </a:bodyPr>
          <a:lstStyle/>
          <a:p>
            <a:r>
              <a:rPr lang="en-IN" dirty="0"/>
              <a:t>Detailed Shareholders’ Equity Presentation (1 of 2)</a:t>
            </a:r>
            <a:endParaRPr lang="en-US" dirty="0"/>
          </a:p>
        </p:txBody>
      </p:sp>
      <p:sp>
        <p:nvSpPr>
          <p:cNvPr id="4" name="Content Placeholder 3"/>
          <p:cNvSpPr>
            <a:spLocks noGrp="1"/>
          </p:cNvSpPr>
          <p:nvPr>
            <p:ph sz="quarter" idx="10"/>
          </p:nvPr>
        </p:nvSpPr>
        <p:spPr>
          <a:xfrm>
            <a:off x="914399" y="1676400"/>
            <a:ext cx="7124132" cy="766549"/>
          </a:xfrm>
        </p:spPr>
        <p:txBody>
          <a:bodyPr/>
          <a:lstStyle/>
          <a:p>
            <a:pPr marL="0" indent="0">
              <a:spcBef>
                <a:spcPts val="400"/>
              </a:spcBef>
              <a:buNone/>
            </a:pPr>
            <a:r>
              <a:rPr lang="en-US" sz="2200" b="1" dirty="0">
                <a:solidFill>
                  <a:sysClr val="windowText" lastClr="000000"/>
                </a:solidFill>
              </a:rPr>
              <a:t>Assets: </a:t>
            </a:r>
            <a:r>
              <a:rPr lang="en-US" sz="2200" dirty="0">
                <a:solidFill>
                  <a:sysClr val="windowText" lastClr="000000"/>
                </a:solidFill>
              </a:rPr>
              <a:t>$3,000</a:t>
            </a:r>
          </a:p>
          <a:p>
            <a:pPr marL="0" indent="0">
              <a:spcBef>
                <a:spcPts val="400"/>
              </a:spcBef>
              <a:buNone/>
            </a:pPr>
            <a:r>
              <a:rPr lang="en-US" sz="2200" b="1" dirty="0">
                <a:solidFill>
                  <a:sysClr val="windowText" lastClr="000000"/>
                </a:solidFill>
              </a:rPr>
              <a:t>Liabilities: </a:t>
            </a:r>
            <a:r>
              <a:rPr lang="en-US" sz="2200" dirty="0">
                <a:solidFill>
                  <a:sysClr val="windowText" lastClr="000000"/>
                </a:solidFill>
              </a:rPr>
              <a:t>$1,000</a:t>
            </a:r>
          </a:p>
        </p:txBody>
      </p:sp>
      <p:pic>
        <p:nvPicPr>
          <p:cNvPr id="1028" name="Picture 4" descr="EXPOSITION CORPORATION Balance Sheet dated December 31, 2018 ($ in millions)&#10;&#10;Shareholders’ Equity&#10;Paid-in capital:&#10;Capital stock (par):&#10;Preferred stock, 10%, $10 par, cumulative, nonparticipating $100&#10;Common stock, $1 par 55&#10;Common stock dividends distributable 5&#10;Additional paid-in capital:&#10;Paid-in capital—excess of par, preferred 50&#10;Paid-in capital—excess of par, common 260&#10;Paid-in capital—share repurchase 8&#10;Paid-in capital—conversion of bonds 7&#10;Paid-in capital—stock options 9&#10;Paid-in capital—restricted stock 5&#10;Paid-in capital—lapse of stock options 1&#10;Total paid-in capital $ 500&#10;Retained earnings 1,670&#10;Accumulated other comprehensive income:&#10;Net unrealized holding gains (losses) on investments (85)&#10;Net unrecognized gain (loss) on pensions (75)&#10;Deferred gains (losses) on derivatives (4)&#10;Adjustments from foreign currency translation (164)&#10;Treasury stock (at cost) (6)&#10;Total shareholders’ equity $2,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9518" y="2613097"/>
            <a:ext cx="3513731" cy="3742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63596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18-4</a:t>
            </a:r>
          </a:p>
        </p:txBody>
      </p:sp>
      <p:sp>
        <p:nvSpPr>
          <p:cNvPr id="3" name="Title 2"/>
          <p:cNvSpPr>
            <a:spLocks noGrp="1"/>
          </p:cNvSpPr>
          <p:nvPr>
            <p:ph type="title"/>
          </p:nvPr>
        </p:nvSpPr>
        <p:spPr>
          <a:xfrm>
            <a:off x="685800" y="457199"/>
            <a:ext cx="8001000" cy="950361"/>
          </a:xfrm>
        </p:spPr>
        <p:txBody>
          <a:bodyPr>
            <a:normAutofit/>
          </a:bodyPr>
          <a:lstStyle/>
          <a:p>
            <a:r>
              <a:rPr lang="en-IN" dirty="0">
                <a:ea typeface="Adobe Fan Heiti Std B"/>
                <a:cs typeface="Adobe Fan Heiti Std B"/>
              </a:rPr>
              <a:t>Shares Sold for Cash (1 of 2)</a:t>
            </a:r>
            <a:endParaRPr lang="en-US" dirty="0"/>
          </a:p>
        </p:txBody>
      </p:sp>
      <p:sp>
        <p:nvSpPr>
          <p:cNvPr id="4" name="Content Placeholder 3"/>
          <p:cNvSpPr>
            <a:spLocks noGrp="1"/>
          </p:cNvSpPr>
          <p:nvPr>
            <p:ph sz="quarter" idx="10"/>
          </p:nvPr>
        </p:nvSpPr>
        <p:spPr>
          <a:xfrm>
            <a:off x="902825" y="1608872"/>
            <a:ext cx="7905509" cy="879685"/>
          </a:xfrm>
        </p:spPr>
        <p:txBody>
          <a:bodyPr/>
          <a:lstStyle/>
          <a:p>
            <a:r>
              <a:rPr lang="en-IN" sz="2400" dirty="0"/>
              <a:t>Dow Industrial sells 100,000 of its common shares, $1 par per share, for $10 per share:</a:t>
            </a:r>
          </a:p>
        </p:txBody>
      </p:sp>
      <p:pic>
        <p:nvPicPr>
          <p:cNvPr id="2050" name="Picture 2" descr="Journal entry debiting cash 1 million and crediting common stock 100,000 and crediting paid-in capital in excess of par 90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2971" y="2750022"/>
            <a:ext cx="7198043" cy="1844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93115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18-4</a:t>
            </a:r>
          </a:p>
        </p:txBody>
      </p:sp>
      <p:sp>
        <p:nvSpPr>
          <p:cNvPr id="3" name="Title 2"/>
          <p:cNvSpPr>
            <a:spLocks noGrp="1"/>
          </p:cNvSpPr>
          <p:nvPr>
            <p:ph type="title"/>
          </p:nvPr>
        </p:nvSpPr>
        <p:spPr>
          <a:xfrm>
            <a:off x="685800" y="445624"/>
            <a:ext cx="8001000" cy="970909"/>
          </a:xfrm>
        </p:spPr>
        <p:txBody>
          <a:bodyPr>
            <a:normAutofit/>
          </a:bodyPr>
          <a:lstStyle/>
          <a:p>
            <a:r>
              <a:rPr lang="en-IN" dirty="0">
                <a:ea typeface="Adobe Fan Heiti Std B"/>
                <a:cs typeface="Adobe Fan Heiti Std B"/>
              </a:rPr>
              <a:t>Shares Sold for Cash (2 of 2)</a:t>
            </a:r>
            <a:endParaRPr lang="en-US" dirty="0"/>
          </a:p>
        </p:txBody>
      </p:sp>
      <p:sp>
        <p:nvSpPr>
          <p:cNvPr id="6" name="Content Placeholder 5"/>
          <p:cNvSpPr>
            <a:spLocks noGrp="1"/>
          </p:cNvSpPr>
          <p:nvPr>
            <p:ph sz="quarter" idx="12"/>
          </p:nvPr>
        </p:nvSpPr>
        <p:spPr>
          <a:xfrm>
            <a:off x="909900" y="1954702"/>
            <a:ext cx="7404100" cy="1143000"/>
          </a:xfrm>
        </p:spPr>
        <p:txBody>
          <a:bodyPr/>
          <a:lstStyle/>
          <a:p>
            <a:r>
              <a:rPr lang="en-IN" sz="2400" dirty="0"/>
              <a:t>If the shares are </a:t>
            </a:r>
            <a:r>
              <a:rPr lang="en-IN" sz="2400" b="1" dirty="0"/>
              <a:t>no-par</a:t>
            </a:r>
            <a:r>
              <a:rPr lang="en-IN" sz="2400" dirty="0"/>
              <a:t>, the entry is as follows:</a:t>
            </a:r>
          </a:p>
        </p:txBody>
      </p:sp>
      <p:pic>
        <p:nvPicPr>
          <p:cNvPr id="3074" name="Picture 2" descr="Journal entry debiting cash 1 million and crediting common stock 1 million.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0306" y="3040214"/>
            <a:ext cx="7177088" cy="1718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40305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18-4</a:t>
            </a:r>
          </a:p>
        </p:txBody>
      </p:sp>
      <p:sp>
        <p:nvSpPr>
          <p:cNvPr id="3" name="Title 2"/>
          <p:cNvSpPr>
            <a:spLocks noGrp="1"/>
          </p:cNvSpPr>
          <p:nvPr>
            <p:ph type="title"/>
          </p:nvPr>
        </p:nvSpPr>
        <p:spPr>
          <a:xfrm>
            <a:off x="685800" y="441614"/>
            <a:ext cx="8001000" cy="1007042"/>
          </a:xfrm>
        </p:spPr>
        <p:txBody>
          <a:bodyPr>
            <a:noAutofit/>
          </a:bodyPr>
          <a:lstStyle/>
          <a:p>
            <a:r>
              <a:rPr lang="en-IN" dirty="0">
                <a:ea typeface="Adobe Fan Heiti Std B"/>
                <a:cs typeface="Adobe Fan Heiti Std B"/>
              </a:rPr>
              <a:t>Shares Issued for Noncash Consideration (1 of 2)</a:t>
            </a:r>
            <a:endParaRPr lang="en-US" altLang="en-US" dirty="0"/>
          </a:p>
        </p:txBody>
      </p:sp>
      <p:sp>
        <p:nvSpPr>
          <p:cNvPr id="4" name="Content Placeholder 3"/>
          <p:cNvSpPr>
            <a:spLocks noGrp="1"/>
          </p:cNvSpPr>
          <p:nvPr>
            <p:ph sz="quarter" idx="10"/>
          </p:nvPr>
        </p:nvSpPr>
        <p:spPr>
          <a:xfrm>
            <a:off x="925975" y="1701169"/>
            <a:ext cx="7928658" cy="4583885"/>
          </a:xfrm>
        </p:spPr>
        <p:txBody>
          <a:bodyPr/>
          <a:lstStyle/>
          <a:p>
            <a:r>
              <a:rPr lang="en-US" dirty="0"/>
              <a:t>A company might issue its shares for consideration other than cash. That is:</a:t>
            </a:r>
          </a:p>
          <a:p>
            <a:pPr marL="798513" lvl="1" indent="-341313">
              <a:buFont typeface="Lucida Grande"/>
              <a:buChar char="–"/>
            </a:pPr>
            <a:r>
              <a:rPr lang="en-US" dirty="0"/>
              <a:t>May be to pay for promotional and legal services with shares rather than with cash</a:t>
            </a:r>
          </a:p>
          <a:p>
            <a:pPr marL="798513" lvl="1" indent="-341313">
              <a:buFont typeface="Lucida Grande"/>
              <a:buChar char="–"/>
            </a:pPr>
            <a:r>
              <a:rPr lang="en-US" dirty="0"/>
              <a:t>Shares may be given in payment for land, or for equipment, or for some other noncash asset</a:t>
            </a:r>
          </a:p>
          <a:p>
            <a:r>
              <a:rPr lang="en-US" dirty="0"/>
              <a:t>Issuance of shares should be recorded at fair value</a:t>
            </a:r>
            <a:endParaRPr lang="en-IN" dirty="0"/>
          </a:p>
        </p:txBody>
      </p:sp>
    </p:spTree>
    <p:extLst>
      <p:ext uri="{BB962C8B-B14F-4D97-AF65-F5344CB8AC3E}">
        <p14:creationId xmlns:p14="http://schemas.microsoft.com/office/powerpoint/2010/main" val="6273106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18-4</a:t>
            </a:r>
          </a:p>
        </p:txBody>
      </p:sp>
      <p:sp>
        <p:nvSpPr>
          <p:cNvPr id="3" name="Title 2"/>
          <p:cNvSpPr>
            <a:spLocks noGrp="1"/>
          </p:cNvSpPr>
          <p:nvPr>
            <p:ph type="title"/>
          </p:nvPr>
        </p:nvSpPr>
        <p:spPr>
          <a:xfrm>
            <a:off x="685800" y="430039"/>
            <a:ext cx="8001000" cy="1017316"/>
          </a:xfrm>
        </p:spPr>
        <p:txBody>
          <a:bodyPr>
            <a:noAutofit/>
          </a:bodyPr>
          <a:lstStyle/>
          <a:p>
            <a:r>
              <a:rPr lang="en-IN" dirty="0">
                <a:ea typeface="Adobe Fan Heiti Std B"/>
                <a:cs typeface="Adobe Fan Heiti Std B"/>
              </a:rPr>
              <a:t>Shares Issued for Noncash Consideration (2 of 2)</a:t>
            </a:r>
            <a:endParaRPr lang="en-US" altLang="en-US" dirty="0"/>
          </a:p>
        </p:txBody>
      </p:sp>
      <p:sp>
        <p:nvSpPr>
          <p:cNvPr id="4" name="Content Placeholder 3"/>
          <p:cNvSpPr>
            <a:spLocks noGrp="1"/>
          </p:cNvSpPr>
          <p:nvPr>
            <p:ph sz="quarter" idx="10"/>
          </p:nvPr>
        </p:nvSpPr>
        <p:spPr>
          <a:xfrm>
            <a:off x="902825" y="1701478"/>
            <a:ext cx="7870785" cy="4595150"/>
          </a:xfrm>
        </p:spPr>
        <p:txBody>
          <a:bodyPr/>
          <a:lstStyle/>
          <a:p>
            <a:pPr marL="0" indent="0">
              <a:buNone/>
            </a:pPr>
            <a:r>
              <a:rPr lang="en-US" sz="2400" b="1" dirty="0"/>
              <a:t>Best evidence of fair value might be:</a:t>
            </a:r>
          </a:p>
          <a:p>
            <a:pPr marL="347663" indent="-347663">
              <a:buFont typeface="Arial" charset="0"/>
              <a:buChar char="•"/>
            </a:pPr>
            <a:r>
              <a:rPr lang="en-US" sz="2400" dirty="0"/>
              <a:t>A quoted market price for the shares</a:t>
            </a:r>
          </a:p>
          <a:p>
            <a:pPr marL="347663" indent="-347663">
              <a:buFont typeface="Arial" charset="0"/>
              <a:buChar char="•"/>
            </a:pPr>
            <a:r>
              <a:rPr lang="en-US" sz="2400" dirty="0"/>
              <a:t>A selling price established in a recent issue of shares for cash</a:t>
            </a:r>
          </a:p>
          <a:p>
            <a:pPr marL="347663" indent="-347663">
              <a:buFont typeface="Arial" charset="0"/>
              <a:buChar char="•"/>
            </a:pPr>
            <a:r>
              <a:rPr lang="en-US" sz="2400" dirty="0"/>
              <a:t>The amount of cash that would have been paid in a cash  purchase of the asset or service</a:t>
            </a:r>
          </a:p>
          <a:p>
            <a:pPr marL="347663" indent="-347663">
              <a:buFont typeface="Arial" charset="0"/>
              <a:buChar char="•"/>
            </a:pPr>
            <a:r>
              <a:rPr lang="en-US" sz="2400" dirty="0"/>
              <a:t>An independent appraisal of the value of the asset received</a:t>
            </a:r>
          </a:p>
          <a:p>
            <a:pPr marL="347663" indent="-347663">
              <a:buFont typeface="Arial" charset="0"/>
              <a:buChar char="•"/>
            </a:pPr>
            <a:r>
              <a:rPr lang="en-US" sz="2400" dirty="0"/>
              <a:t>Other available evidence</a:t>
            </a:r>
          </a:p>
        </p:txBody>
      </p:sp>
    </p:spTree>
    <p:extLst>
      <p:ext uri="{BB962C8B-B14F-4D97-AF65-F5344CB8AC3E}">
        <p14:creationId xmlns:p14="http://schemas.microsoft.com/office/powerpoint/2010/main" val="3841815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18-4</a:t>
            </a:r>
          </a:p>
        </p:txBody>
      </p:sp>
      <p:sp>
        <p:nvSpPr>
          <p:cNvPr id="3" name="Title 2"/>
          <p:cNvSpPr>
            <a:spLocks noGrp="1"/>
          </p:cNvSpPr>
          <p:nvPr>
            <p:ph type="title"/>
          </p:nvPr>
        </p:nvSpPr>
        <p:spPr>
          <a:xfrm>
            <a:off x="685800" y="418700"/>
            <a:ext cx="8001000" cy="914400"/>
          </a:xfrm>
        </p:spPr>
        <p:txBody>
          <a:bodyPr>
            <a:noAutofit/>
          </a:bodyPr>
          <a:lstStyle/>
          <a:p>
            <a:r>
              <a:rPr lang="en-IN" dirty="0">
                <a:ea typeface="Adobe Fan Heiti Std B"/>
                <a:cs typeface="Adobe Fan Heiti Std B"/>
              </a:rPr>
              <a:t>Shares Sold for Noncash Consideration</a:t>
            </a:r>
            <a:endParaRPr lang="en-US" altLang="en-US" dirty="0"/>
          </a:p>
        </p:txBody>
      </p:sp>
      <p:sp>
        <p:nvSpPr>
          <p:cNvPr id="4" name="Content Placeholder 3"/>
          <p:cNvSpPr>
            <a:spLocks noGrp="1"/>
          </p:cNvSpPr>
          <p:nvPr>
            <p:ph sz="quarter" idx="10"/>
          </p:nvPr>
        </p:nvSpPr>
        <p:spPr>
          <a:xfrm>
            <a:off x="891251" y="1608882"/>
            <a:ext cx="7940233" cy="1979271"/>
          </a:xfrm>
        </p:spPr>
        <p:txBody>
          <a:bodyPr/>
          <a:lstStyle/>
          <a:p>
            <a:pPr marL="0" indent="0">
              <a:buNone/>
            </a:pPr>
            <a:r>
              <a:rPr lang="en-IN" sz="2400" dirty="0" err="1"/>
              <a:t>DuMont</a:t>
            </a:r>
            <a:r>
              <a:rPr lang="en-IN" sz="2400" dirty="0"/>
              <a:t> Chemicals issues 1 million of its common shares, $1 par per share, in exchange for a custom-built factory for which no cash price is available. Today’s issue of </a:t>
            </a:r>
            <a:r>
              <a:rPr lang="en-IN" sz="2400" i="1" dirty="0"/>
              <a:t>The Wall Street Journal </a:t>
            </a:r>
            <a:r>
              <a:rPr lang="en-IN" sz="2400" dirty="0"/>
              <a:t>lists </a:t>
            </a:r>
            <a:r>
              <a:rPr lang="en-IN" sz="2400" dirty="0" err="1"/>
              <a:t>DuMont’s</a:t>
            </a:r>
            <a:r>
              <a:rPr lang="en-IN" sz="2400" dirty="0"/>
              <a:t> stock at </a:t>
            </a:r>
            <a:r>
              <a:rPr lang="en-IN" sz="2400" b="1" dirty="0"/>
              <a:t>$10 per share</a:t>
            </a:r>
            <a:r>
              <a:rPr lang="en-IN" sz="2400" dirty="0"/>
              <a:t>.</a:t>
            </a:r>
            <a:endParaRPr lang="en-US" sz="2400" dirty="0"/>
          </a:p>
        </p:txBody>
      </p:sp>
      <p:pic>
        <p:nvPicPr>
          <p:cNvPr id="4098" name="Picture 2" descr="Journal entry debiting property, plant, and equipment 10 million, crediting common stock 1 million, and crediting paid-in capital excess of par 9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9687" y="3712881"/>
            <a:ext cx="6524625" cy="172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sz="quarter" idx="12"/>
          </p:nvPr>
        </p:nvSpPr>
        <p:spPr>
          <a:xfrm>
            <a:off x="879676" y="5694744"/>
            <a:ext cx="7928658" cy="787079"/>
          </a:xfrm>
        </p:spPr>
        <p:txBody>
          <a:bodyPr/>
          <a:lstStyle/>
          <a:p>
            <a:r>
              <a:rPr lang="en-US" sz="2400" dirty="0"/>
              <a:t>The quoted market price for the shares issued might be the best evidence of fair value</a:t>
            </a:r>
          </a:p>
        </p:txBody>
      </p:sp>
    </p:spTree>
    <p:extLst>
      <p:ext uri="{BB962C8B-B14F-4D97-AF65-F5344CB8AC3E}">
        <p14:creationId xmlns:p14="http://schemas.microsoft.com/office/powerpoint/2010/main" val="34533642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18-4</a:t>
            </a:r>
          </a:p>
        </p:txBody>
      </p:sp>
      <p:sp>
        <p:nvSpPr>
          <p:cNvPr id="3" name="Title 2"/>
          <p:cNvSpPr>
            <a:spLocks noGrp="1"/>
          </p:cNvSpPr>
          <p:nvPr>
            <p:ph type="title"/>
          </p:nvPr>
        </p:nvSpPr>
        <p:spPr>
          <a:xfrm>
            <a:off x="685800" y="441614"/>
            <a:ext cx="8001000" cy="1140606"/>
          </a:xfrm>
        </p:spPr>
        <p:txBody>
          <a:bodyPr>
            <a:noAutofit/>
          </a:bodyPr>
          <a:lstStyle/>
          <a:p>
            <a:r>
              <a:rPr lang="en-IN" dirty="0">
                <a:ea typeface="Adobe Fan Heiti Std B"/>
                <a:cs typeface="Adobe Fan Heiti Std B"/>
              </a:rPr>
              <a:t>More Than One Security Issued for a Single Price</a:t>
            </a:r>
            <a:endParaRPr lang="en-US" altLang="en-US" dirty="0"/>
          </a:p>
        </p:txBody>
      </p:sp>
      <p:sp>
        <p:nvSpPr>
          <p:cNvPr id="4" name="Content Placeholder 3"/>
          <p:cNvSpPr>
            <a:spLocks noGrp="1"/>
          </p:cNvSpPr>
          <p:nvPr>
            <p:ph sz="quarter" idx="10"/>
          </p:nvPr>
        </p:nvSpPr>
        <p:spPr>
          <a:xfrm>
            <a:off x="879676" y="1851949"/>
            <a:ext cx="7836061" cy="4421530"/>
          </a:xfrm>
        </p:spPr>
        <p:txBody>
          <a:bodyPr/>
          <a:lstStyle/>
          <a:p>
            <a:r>
              <a:rPr lang="en-US" sz="2400" dirty="0"/>
              <a:t>Cash received </a:t>
            </a:r>
            <a:r>
              <a:rPr lang="en-IN" sz="2400" dirty="0"/>
              <a:t>usually is the sum of the separate market values of the two securities</a:t>
            </a:r>
          </a:p>
          <a:p>
            <a:r>
              <a:rPr lang="en-IN" sz="2400" dirty="0"/>
              <a:t>If only one security’s value is known, the second security’s market value is inferred from the total selling price</a:t>
            </a:r>
          </a:p>
        </p:txBody>
      </p:sp>
    </p:spTree>
    <p:extLst>
      <p:ext uri="{BB962C8B-B14F-4D97-AF65-F5344CB8AC3E}">
        <p14:creationId xmlns:p14="http://schemas.microsoft.com/office/powerpoint/2010/main" val="38470604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18-4</a:t>
            </a:r>
          </a:p>
        </p:txBody>
      </p:sp>
      <p:sp>
        <p:nvSpPr>
          <p:cNvPr id="3" name="Title 2"/>
          <p:cNvSpPr>
            <a:spLocks noGrp="1"/>
          </p:cNvSpPr>
          <p:nvPr>
            <p:ph type="title"/>
          </p:nvPr>
        </p:nvSpPr>
        <p:spPr>
          <a:xfrm>
            <a:off x="685800" y="549799"/>
            <a:ext cx="8001000" cy="1176391"/>
          </a:xfrm>
        </p:spPr>
        <p:txBody>
          <a:bodyPr>
            <a:noAutofit/>
          </a:bodyPr>
          <a:lstStyle/>
          <a:p>
            <a:r>
              <a:rPr lang="en-IN" dirty="0">
                <a:ea typeface="Adobe Fan Heiti Std B"/>
                <a:cs typeface="Adobe Fan Heiti Std B"/>
              </a:rPr>
              <a:t>More Than One Security Sold for a Single Price (1 of 2)</a:t>
            </a:r>
            <a:endParaRPr lang="en-US" altLang="en-US" dirty="0"/>
          </a:p>
        </p:txBody>
      </p:sp>
      <p:sp>
        <p:nvSpPr>
          <p:cNvPr id="4" name="Content Placeholder 3"/>
          <p:cNvSpPr>
            <a:spLocks noGrp="1"/>
          </p:cNvSpPr>
          <p:nvPr>
            <p:ph sz="quarter" idx="10"/>
          </p:nvPr>
        </p:nvSpPr>
        <p:spPr>
          <a:xfrm>
            <a:off x="914399" y="1820235"/>
            <a:ext cx="7767263" cy="4190145"/>
          </a:xfrm>
        </p:spPr>
        <p:txBody>
          <a:bodyPr/>
          <a:lstStyle/>
          <a:p>
            <a:r>
              <a:rPr lang="en-IN" sz="2400" dirty="0"/>
              <a:t>AP&amp;P issues 4 million of its common shares, $1 par per share, and 4 million of its preferred shares, $10 par, for $100 million. Today’s issue of </a:t>
            </a:r>
            <a:r>
              <a:rPr lang="en-IN" sz="2400" i="1" dirty="0"/>
              <a:t>The Wall Street Journal </a:t>
            </a:r>
            <a:r>
              <a:rPr lang="en-IN" sz="2400" dirty="0"/>
              <a:t>lists AP&amp;P’s </a:t>
            </a:r>
            <a:r>
              <a:rPr lang="en-IN" sz="2400" b="1" dirty="0"/>
              <a:t>common at $10 per share</a:t>
            </a:r>
            <a:r>
              <a:rPr lang="en-IN" sz="2400" dirty="0"/>
              <a:t>. There is no established market for the preferred shares.</a:t>
            </a:r>
            <a:endParaRPr lang="en-US" sz="2400" dirty="0"/>
          </a:p>
        </p:txBody>
      </p:sp>
    </p:spTree>
    <p:extLst>
      <p:ext uri="{BB962C8B-B14F-4D97-AF65-F5344CB8AC3E}">
        <p14:creationId xmlns:p14="http://schemas.microsoft.com/office/powerpoint/2010/main" val="134317215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18-4</a:t>
            </a:r>
          </a:p>
        </p:txBody>
      </p:sp>
      <p:sp>
        <p:nvSpPr>
          <p:cNvPr id="3" name="Title 2"/>
          <p:cNvSpPr>
            <a:spLocks noGrp="1"/>
          </p:cNvSpPr>
          <p:nvPr>
            <p:ph type="title"/>
          </p:nvPr>
        </p:nvSpPr>
        <p:spPr>
          <a:xfrm>
            <a:off x="685800" y="665550"/>
            <a:ext cx="8001000" cy="914400"/>
          </a:xfrm>
        </p:spPr>
        <p:txBody>
          <a:bodyPr>
            <a:noAutofit/>
          </a:bodyPr>
          <a:lstStyle/>
          <a:p>
            <a:r>
              <a:rPr lang="en-IN" dirty="0">
                <a:ea typeface="Adobe Fan Heiti Std B"/>
                <a:cs typeface="Adobe Fan Heiti Std B"/>
              </a:rPr>
              <a:t>More Than One Security Sold for a Single Price (2 of 2)</a:t>
            </a:r>
            <a:endParaRPr lang="en-US" altLang="en-US" dirty="0"/>
          </a:p>
        </p:txBody>
      </p:sp>
      <p:pic>
        <p:nvPicPr>
          <p:cNvPr id="5123" name="Picture 3" descr="Journal entry debiting cash 100 million, crediting common stock 4 million, crediting paid-in capital excess of par, common 36 million, crediting preferred stock 50 million and crediting paid-in capital excess of par preferred 20 million.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9341" y="2014684"/>
            <a:ext cx="7439025" cy="3384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53239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
          <p:cNvSpPr>
            <a:spLocks noGrp="1"/>
          </p:cNvSpPr>
          <p:nvPr>
            <p:ph type="body" sz="quarter" idx="13"/>
          </p:nvPr>
        </p:nvSpPr>
        <p:spPr/>
        <p:txBody>
          <a:bodyPr/>
          <a:lstStyle/>
          <a:p>
            <a:pPr marL="0" indent="0">
              <a:buNone/>
            </a:pPr>
            <a:r>
              <a:rPr lang="en-US" dirty="0"/>
              <a:t>Learning Objective 18-4</a:t>
            </a:r>
          </a:p>
        </p:txBody>
      </p:sp>
      <p:sp>
        <p:nvSpPr>
          <p:cNvPr id="3" name="Title 2"/>
          <p:cNvSpPr>
            <a:spLocks noGrp="1"/>
          </p:cNvSpPr>
          <p:nvPr>
            <p:ph type="title"/>
          </p:nvPr>
        </p:nvSpPr>
        <p:spPr>
          <a:xfrm>
            <a:off x="685800" y="457200"/>
            <a:ext cx="8001000" cy="847618"/>
          </a:xfrm>
        </p:spPr>
        <p:txBody>
          <a:bodyPr>
            <a:noAutofit/>
          </a:bodyPr>
          <a:lstStyle/>
          <a:p>
            <a:r>
              <a:rPr lang="en-IN" dirty="0">
                <a:ea typeface="Adobe Fan Heiti Std B"/>
                <a:cs typeface="Adobe Fan Heiti Std B"/>
              </a:rPr>
              <a:t>Share Issue Costs</a:t>
            </a:r>
            <a:endParaRPr lang="en-US" altLang="en-US" dirty="0"/>
          </a:p>
        </p:txBody>
      </p:sp>
      <p:sp>
        <p:nvSpPr>
          <p:cNvPr id="2" name="Content Placeholder 1"/>
          <p:cNvSpPr>
            <a:spLocks noGrp="1"/>
          </p:cNvSpPr>
          <p:nvPr>
            <p:ph sz="quarter" idx="10"/>
          </p:nvPr>
        </p:nvSpPr>
        <p:spPr>
          <a:xfrm>
            <a:off x="914400" y="1571946"/>
            <a:ext cx="7998106" cy="893462"/>
          </a:xfrm>
        </p:spPr>
        <p:txBody>
          <a:bodyPr/>
          <a:lstStyle/>
          <a:p>
            <a:r>
              <a:rPr lang="en-IN" sz="2400" dirty="0"/>
              <a:t>Reduce the net cash proceeds from selling the shares and thus paid-in capital—excess of par</a:t>
            </a:r>
            <a:endParaRPr lang="en-US" sz="2400" dirty="0"/>
          </a:p>
        </p:txBody>
      </p:sp>
      <p:pic>
        <p:nvPicPr>
          <p:cNvPr id="26626" name="Picture 1" descr="Journal entry debiting cash 127.6 million and crediting common stock 127.6 million."/>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969076" y="2578101"/>
            <a:ext cx="7153128" cy="1921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2"/>
          <p:cNvSpPr>
            <a:spLocks noGrp="1"/>
          </p:cNvSpPr>
          <p:nvPr>
            <p:ph sz="quarter" idx="12"/>
          </p:nvPr>
        </p:nvSpPr>
        <p:spPr>
          <a:xfrm>
            <a:off x="886748" y="4713849"/>
            <a:ext cx="7931079" cy="1143000"/>
          </a:xfrm>
        </p:spPr>
        <p:txBody>
          <a:bodyPr/>
          <a:lstStyle/>
          <a:p>
            <a:pPr marL="285750" indent="-285750">
              <a:buSzPct val="114000"/>
              <a:buFont typeface="Arial"/>
              <a:buChar char="•"/>
            </a:pPr>
            <a:r>
              <a:rPr lang="en-US" sz="2400" dirty="0"/>
              <a:t>The cash proceeds is the net amount received after paying share issue costs</a:t>
            </a:r>
          </a:p>
        </p:txBody>
      </p:sp>
    </p:spTree>
    <p:extLst>
      <p:ext uri="{BB962C8B-B14F-4D97-AF65-F5344CB8AC3E}">
        <p14:creationId xmlns:p14="http://schemas.microsoft.com/office/powerpoint/2010/main" val="256839327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18-4</a:t>
            </a:r>
          </a:p>
        </p:txBody>
      </p:sp>
      <p:sp>
        <p:nvSpPr>
          <p:cNvPr id="3" name="Title 2"/>
          <p:cNvSpPr>
            <a:spLocks noGrp="1"/>
          </p:cNvSpPr>
          <p:nvPr>
            <p:ph type="title"/>
          </p:nvPr>
        </p:nvSpPr>
        <p:spPr>
          <a:xfrm>
            <a:off x="646509" y="480102"/>
            <a:ext cx="8241632" cy="1114747"/>
          </a:xfrm>
        </p:spPr>
        <p:txBody>
          <a:bodyPr>
            <a:noAutofit/>
          </a:bodyPr>
          <a:lstStyle/>
          <a:p>
            <a:r>
              <a:rPr lang="en-US" altLang="en-US" dirty="0"/>
              <a:t>Concept Check: Shares Issued for Noncash Consideration (1 of 2)</a:t>
            </a:r>
          </a:p>
        </p:txBody>
      </p:sp>
      <p:sp>
        <p:nvSpPr>
          <p:cNvPr id="4" name="Content Placeholder 3"/>
          <p:cNvSpPr>
            <a:spLocks noGrp="1"/>
          </p:cNvSpPr>
          <p:nvPr>
            <p:ph sz="quarter" idx="10"/>
          </p:nvPr>
        </p:nvSpPr>
        <p:spPr>
          <a:xfrm>
            <a:off x="868101" y="2106592"/>
            <a:ext cx="7917084" cy="4271059"/>
          </a:xfrm>
        </p:spPr>
        <p:txBody>
          <a:bodyPr/>
          <a:lstStyle/>
          <a:p>
            <a:pPr marL="0" indent="0">
              <a:spcAft>
                <a:spcPts val="1200"/>
              </a:spcAft>
              <a:buNone/>
            </a:pPr>
            <a:r>
              <a:rPr lang="en-US" sz="2400" dirty="0"/>
              <a:t>When stock is issued in exchange for property, the best evidence of fair value might be any of the following </a:t>
            </a:r>
            <a:r>
              <a:rPr lang="en-US" sz="2400" b="1" dirty="0"/>
              <a:t>except</a:t>
            </a:r>
            <a:r>
              <a:rPr lang="en-US" sz="2400" dirty="0"/>
              <a:t>: </a:t>
            </a:r>
          </a:p>
          <a:p>
            <a:pPr marL="457200" indent="-457200">
              <a:buFont typeface="+mj-lt"/>
              <a:buAutoNum type="alphaLcPeriod"/>
            </a:pPr>
            <a:r>
              <a:rPr lang="en-US" sz="2400" dirty="0"/>
              <a:t>The appraised value of the property received </a:t>
            </a:r>
          </a:p>
          <a:p>
            <a:pPr marL="457200" indent="-457200">
              <a:buFont typeface="+mj-lt"/>
              <a:buAutoNum type="alphaLcPeriod"/>
            </a:pPr>
            <a:r>
              <a:rPr lang="en-US" sz="2400" dirty="0"/>
              <a:t>The selling price of the stock in a recent transaction </a:t>
            </a:r>
          </a:p>
          <a:p>
            <a:pPr marL="457200" indent="-457200">
              <a:buFont typeface="+mj-lt"/>
              <a:buAutoNum type="alphaLcPeriod"/>
            </a:pPr>
            <a:r>
              <a:rPr lang="en-US" sz="2400" dirty="0"/>
              <a:t>The price of the stock quoted on the stock exchange </a:t>
            </a:r>
            <a:endParaRPr lang="en-US" sz="2400" b="1" dirty="0"/>
          </a:p>
          <a:p>
            <a:pPr marL="457200" indent="-457200">
              <a:buFont typeface="+mj-lt"/>
              <a:buAutoNum type="alphaLcPeriod"/>
            </a:pPr>
            <a:r>
              <a:rPr lang="en-US" sz="2400" b="1" dirty="0"/>
              <a:t>The average book value of outstanding stock</a:t>
            </a:r>
          </a:p>
        </p:txBody>
      </p:sp>
    </p:spTree>
    <p:extLst>
      <p:ext uri="{BB962C8B-B14F-4D97-AF65-F5344CB8AC3E}">
        <p14:creationId xmlns:p14="http://schemas.microsoft.com/office/powerpoint/2010/main" val="6459993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18-1</a:t>
            </a:r>
          </a:p>
        </p:txBody>
      </p:sp>
      <p:sp>
        <p:nvSpPr>
          <p:cNvPr id="3" name="Title 2"/>
          <p:cNvSpPr>
            <a:spLocks noGrp="1"/>
          </p:cNvSpPr>
          <p:nvPr>
            <p:ph type="title"/>
          </p:nvPr>
        </p:nvSpPr>
        <p:spPr>
          <a:xfrm>
            <a:off x="584202" y="457200"/>
            <a:ext cx="8201346" cy="914400"/>
          </a:xfrm>
        </p:spPr>
        <p:txBody>
          <a:bodyPr>
            <a:noAutofit/>
          </a:bodyPr>
          <a:lstStyle/>
          <a:p>
            <a:r>
              <a:rPr lang="en-IN" dirty="0"/>
              <a:t>Detailed Shareholders’ Equity Presentation (2 of 2)</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4287641502"/>
              </p:ext>
            </p:extLst>
          </p:nvPr>
        </p:nvGraphicFramePr>
        <p:xfrm>
          <a:off x="1181099" y="1828800"/>
          <a:ext cx="7315201" cy="4160520"/>
        </p:xfrm>
        <a:graphic>
          <a:graphicData uri="http://schemas.openxmlformats.org/drawingml/2006/table">
            <a:tbl>
              <a:tblPr firstRow="1" bandRow="1">
                <a:tableStyleId>{5940675A-B579-460E-94D1-54222C63F5DA}</a:tableStyleId>
              </a:tblPr>
              <a:tblGrid>
                <a:gridCol w="6108701">
                  <a:extLst>
                    <a:ext uri="{9D8B030D-6E8A-4147-A177-3AD203B41FA5}">
                      <a16:colId xmlns:a16="http://schemas.microsoft.com/office/drawing/2014/main" val="20000"/>
                    </a:ext>
                  </a:extLst>
                </a:gridCol>
                <a:gridCol w="1206500">
                  <a:extLst>
                    <a:ext uri="{9D8B030D-6E8A-4147-A177-3AD203B41FA5}">
                      <a16:colId xmlns:a16="http://schemas.microsoft.com/office/drawing/2014/main" val="20001"/>
                    </a:ext>
                  </a:extLst>
                </a:gridCol>
              </a:tblGrid>
              <a:tr h="381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Preferred</a:t>
                      </a:r>
                      <a:r>
                        <a:rPr lang="en-US" sz="1600" baseline="0" dirty="0">
                          <a:latin typeface="Verdana" pitchFamily="34" charset="0"/>
                          <a:ea typeface="Verdana" pitchFamily="34" charset="0"/>
                          <a:cs typeface="Verdana" pitchFamily="34" charset="0"/>
                        </a:rPr>
                        <a:t> stock, 10%, $10 par, cumulative, nonparticipating</a:t>
                      </a:r>
                      <a:endParaRPr lang="en-US" sz="1600" b="0" dirty="0">
                        <a:solidFill>
                          <a:sysClr val="windowText" lastClr="000000"/>
                        </a:solidFill>
                        <a:latin typeface="Verdana" pitchFamily="34" charset="0"/>
                        <a:ea typeface="Verdana" pitchFamily="34" charset="0"/>
                        <a:cs typeface="Verdana" pitchFamily="34" charset="0"/>
                      </a:endParaRPr>
                    </a:p>
                  </a:txBody>
                  <a:tcPr anchor="ctr"/>
                </a:tc>
                <a:tc>
                  <a:txBody>
                    <a:bodyPr/>
                    <a:lstStyle/>
                    <a:p>
                      <a:pPr algn="r"/>
                      <a:r>
                        <a:rPr lang="en-US" sz="1600" dirty="0">
                          <a:latin typeface="Verdana" pitchFamily="34" charset="0"/>
                          <a:ea typeface="Verdana" pitchFamily="34" charset="0"/>
                          <a:cs typeface="Verdana" pitchFamily="34" charset="0"/>
                        </a:rPr>
                        <a:t>$100</a:t>
                      </a:r>
                      <a:endParaRPr lang="sk-SK" sz="1600" b="0">
                        <a:solidFill>
                          <a:sysClr val="windowText" lastClr="000000"/>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381000">
                <a:tc>
                  <a:txBody>
                    <a:bodyPr/>
                    <a:lstStyle/>
                    <a:p>
                      <a:pPr algn="l"/>
                      <a:r>
                        <a:rPr lang="en-US" sz="1600" dirty="0">
                          <a:latin typeface="Verdana" pitchFamily="34" charset="0"/>
                          <a:ea typeface="Verdana" pitchFamily="34" charset="0"/>
                          <a:cs typeface="Verdana" pitchFamily="34" charset="0"/>
                        </a:rPr>
                        <a:t>Common stock, $1</a:t>
                      </a:r>
                      <a:r>
                        <a:rPr lang="en-US" sz="1600" baseline="0" dirty="0">
                          <a:latin typeface="Verdana" pitchFamily="34" charset="0"/>
                          <a:ea typeface="Verdana" pitchFamily="34" charset="0"/>
                          <a:cs typeface="Verdana" pitchFamily="34" charset="0"/>
                        </a:rPr>
                        <a:t> par</a:t>
                      </a:r>
                      <a:endParaRPr lang="en-US" sz="1600" dirty="0">
                        <a:solidFill>
                          <a:sysClr val="windowText" lastClr="000000"/>
                        </a:solidFill>
                        <a:latin typeface="Verdana" pitchFamily="34" charset="0"/>
                        <a:ea typeface="Verdana" pitchFamily="34" charset="0"/>
                        <a:cs typeface="Verdana" pitchFamily="34" charset="0"/>
                      </a:endParaRPr>
                    </a:p>
                  </a:txBody>
                  <a:tcPr anchor="ctr"/>
                </a:tc>
                <a:tc>
                  <a:txBody>
                    <a:bodyPr/>
                    <a:lstStyle/>
                    <a:p>
                      <a:pPr algn="r"/>
                      <a:r>
                        <a:rPr lang="en-US" sz="1600" dirty="0">
                          <a:latin typeface="Verdana" pitchFamily="34" charset="0"/>
                          <a:ea typeface="Verdana" pitchFamily="34" charset="0"/>
                          <a:cs typeface="Verdana" pitchFamily="34" charset="0"/>
                        </a:rPr>
                        <a:t>60</a:t>
                      </a:r>
                      <a:endParaRPr lang="sk-SK" sz="1600">
                        <a:solidFill>
                          <a:sysClr val="windowText" lastClr="000000"/>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38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Additional paid-in</a:t>
                      </a:r>
                      <a:r>
                        <a:rPr lang="en-US" sz="1600" baseline="0" dirty="0">
                          <a:latin typeface="Verdana" pitchFamily="34" charset="0"/>
                          <a:ea typeface="Verdana" pitchFamily="34" charset="0"/>
                          <a:cs typeface="Verdana" pitchFamily="34" charset="0"/>
                        </a:rPr>
                        <a:t> capital</a:t>
                      </a:r>
                      <a:endParaRPr lang="en-US" sz="1600" dirty="0">
                        <a:solidFill>
                          <a:sysClr val="windowText" lastClr="000000"/>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340</a:t>
                      </a:r>
                      <a:endParaRPr lang="en-US" sz="1600" dirty="0">
                        <a:solidFill>
                          <a:sysClr val="windowText" lastClr="000000"/>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2"/>
                  </a:ext>
                </a:extLst>
              </a:tr>
              <a:tr h="38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Retained earnings</a:t>
                      </a:r>
                      <a:endParaRPr lang="en-US" sz="1600" dirty="0">
                        <a:solidFill>
                          <a:sysClr val="windowText" lastClr="000000"/>
                        </a:solidFill>
                        <a:latin typeface="Verdana" pitchFamily="34" charset="0"/>
                        <a:ea typeface="Verdana" pitchFamily="34" charset="0"/>
                        <a:cs typeface="Verdana" pitchFamily="34" charset="0"/>
                      </a:endParaRPr>
                    </a:p>
                  </a:txBody>
                  <a:tcPr anchor="ctr"/>
                </a:tc>
                <a:tc>
                  <a:txBody>
                    <a:bodyPr/>
                    <a:lstStyle/>
                    <a:p>
                      <a:pPr algn="r"/>
                      <a:r>
                        <a:rPr lang="en-US" sz="1600" dirty="0">
                          <a:latin typeface="Verdana" pitchFamily="34" charset="0"/>
                          <a:ea typeface="Verdana" pitchFamily="34" charset="0"/>
                          <a:cs typeface="Verdana" pitchFamily="34" charset="0"/>
                        </a:rPr>
                        <a:t>1,670</a:t>
                      </a:r>
                      <a:endParaRPr lang="en-US" sz="1600" dirty="0">
                        <a:solidFill>
                          <a:sysClr val="windowText" lastClr="000000"/>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3"/>
                  </a:ext>
                </a:extLst>
              </a:tr>
              <a:tr h="38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Accumulated other comprehensive income:</a:t>
                      </a:r>
                      <a:endParaRPr lang="en-US" sz="1600" b="0" dirty="0">
                        <a:solidFill>
                          <a:sysClr val="windowText" lastClr="000000"/>
                        </a:solidFill>
                        <a:latin typeface="Verdana" pitchFamily="34" charset="0"/>
                        <a:ea typeface="Verdana" pitchFamily="34" charset="0"/>
                        <a:cs typeface="Verdana" pitchFamily="34" charset="0"/>
                      </a:endParaRPr>
                    </a:p>
                  </a:txBody>
                  <a:tcPr anchor="ctr"/>
                </a:tc>
                <a:tc>
                  <a:txBody>
                    <a:bodyPr/>
                    <a:lstStyle/>
                    <a:p>
                      <a:endParaRPr lang="en-US" sz="16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4"/>
                  </a:ext>
                </a:extLst>
              </a:tr>
              <a:tr h="381000">
                <a:tc>
                  <a:txBody>
                    <a:bodyPr/>
                    <a:lstStyle/>
                    <a:p>
                      <a:pPr marL="22860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Net unrealized holding losses on investments</a:t>
                      </a:r>
                      <a:endParaRPr lang="en-US" sz="1600" dirty="0">
                        <a:solidFill>
                          <a:sysClr val="windowText" lastClr="000000"/>
                        </a:solidFill>
                        <a:latin typeface="Verdana" pitchFamily="34" charset="0"/>
                        <a:ea typeface="Verdana" pitchFamily="34" charset="0"/>
                        <a:cs typeface="Verdana" pitchFamily="34" charset="0"/>
                      </a:endParaRPr>
                    </a:p>
                  </a:txBody>
                  <a:tcPr anchor="ctr"/>
                </a:tc>
                <a:tc>
                  <a:txBody>
                    <a:bodyPr/>
                    <a:lstStyle/>
                    <a:p>
                      <a:pPr algn="r"/>
                      <a:r>
                        <a:rPr lang="en-US" sz="1600" dirty="0">
                          <a:latin typeface="Verdana" pitchFamily="34" charset="0"/>
                          <a:ea typeface="Verdana" pitchFamily="34" charset="0"/>
                          <a:cs typeface="Verdana" pitchFamily="34" charset="0"/>
                        </a:rPr>
                        <a:t>(85)</a:t>
                      </a:r>
                      <a:endParaRPr lang="en-US" sz="1600" dirty="0">
                        <a:solidFill>
                          <a:sysClr val="windowText" lastClr="000000"/>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5"/>
                  </a:ext>
                </a:extLst>
              </a:tr>
              <a:tr h="381000">
                <a:tc>
                  <a:txBody>
                    <a:bodyPr/>
                    <a:lstStyle/>
                    <a:p>
                      <a:pPr marL="22860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Net unrealized</a:t>
                      </a:r>
                      <a:r>
                        <a:rPr lang="en-US" sz="1600" baseline="0" dirty="0">
                          <a:latin typeface="Verdana" pitchFamily="34" charset="0"/>
                          <a:ea typeface="Verdana" pitchFamily="34" charset="0"/>
                          <a:cs typeface="Verdana" pitchFamily="34" charset="0"/>
                        </a:rPr>
                        <a:t> loss on pensions</a:t>
                      </a:r>
                      <a:endParaRPr lang="en-US" sz="1600" dirty="0">
                        <a:solidFill>
                          <a:sysClr val="windowText" lastClr="000000"/>
                        </a:solidFill>
                        <a:latin typeface="Verdana" pitchFamily="34" charset="0"/>
                        <a:ea typeface="Verdana" pitchFamily="34" charset="0"/>
                        <a:cs typeface="Verdana" pitchFamily="34" charset="0"/>
                      </a:endParaRPr>
                    </a:p>
                  </a:txBody>
                  <a:tcPr anchor="ctr"/>
                </a:tc>
                <a:tc>
                  <a:txBody>
                    <a:bodyPr/>
                    <a:lstStyle/>
                    <a:p>
                      <a:pPr algn="r"/>
                      <a:r>
                        <a:rPr lang="en-US" sz="1600" dirty="0">
                          <a:latin typeface="Verdana" pitchFamily="34" charset="0"/>
                          <a:ea typeface="Verdana" pitchFamily="34" charset="0"/>
                          <a:cs typeface="Verdana" pitchFamily="34" charset="0"/>
                        </a:rPr>
                        <a:t>(75)</a:t>
                      </a:r>
                      <a:endParaRPr lang="en-US" sz="1600" dirty="0">
                        <a:solidFill>
                          <a:sysClr val="windowText" lastClr="000000"/>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6"/>
                  </a:ext>
                </a:extLst>
              </a:tr>
              <a:tr h="381000">
                <a:tc>
                  <a:txBody>
                    <a:bodyPr/>
                    <a:lstStyle/>
                    <a:p>
                      <a:pPr marL="22860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Deferred losses on derivatives</a:t>
                      </a:r>
                      <a:endParaRPr lang="en-US" sz="1600" dirty="0">
                        <a:solidFill>
                          <a:sysClr val="windowText" lastClr="000000"/>
                        </a:solidFill>
                        <a:latin typeface="Verdana" pitchFamily="34" charset="0"/>
                        <a:ea typeface="Verdana" pitchFamily="34" charset="0"/>
                        <a:cs typeface="Verdana" pitchFamily="34" charset="0"/>
                      </a:endParaRPr>
                    </a:p>
                  </a:txBody>
                  <a:tcPr anchor="ctr"/>
                </a:tc>
                <a:tc>
                  <a:txBody>
                    <a:bodyPr/>
                    <a:lstStyle/>
                    <a:p>
                      <a:pPr algn="r"/>
                      <a:r>
                        <a:rPr lang="en-US" sz="1600" dirty="0">
                          <a:latin typeface="Verdana" pitchFamily="34" charset="0"/>
                          <a:ea typeface="Verdana" pitchFamily="34" charset="0"/>
                          <a:cs typeface="Verdana" pitchFamily="34" charset="0"/>
                        </a:rPr>
                        <a:t>(4)</a:t>
                      </a:r>
                      <a:endParaRPr lang="en-US" sz="1600" dirty="0">
                        <a:solidFill>
                          <a:sysClr val="windowText" lastClr="000000"/>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7"/>
                  </a:ext>
                </a:extLst>
              </a:tr>
              <a:tr h="38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Treasury</a:t>
                      </a:r>
                      <a:r>
                        <a:rPr lang="en-US" sz="1600" baseline="0" dirty="0">
                          <a:latin typeface="Verdana" pitchFamily="34" charset="0"/>
                          <a:ea typeface="Verdana" pitchFamily="34" charset="0"/>
                          <a:cs typeface="Verdana" pitchFamily="34" charset="0"/>
                        </a:rPr>
                        <a:t> stock</a:t>
                      </a:r>
                      <a:endParaRPr lang="en-US" sz="1600" b="0" dirty="0">
                        <a:solidFill>
                          <a:sysClr val="windowText" lastClr="000000"/>
                        </a:solidFill>
                        <a:latin typeface="Verdana" pitchFamily="34" charset="0"/>
                        <a:ea typeface="Verdana" pitchFamily="34" charset="0"/>
                        <a:cs typeface="Verdana" pitchFamily="34" charset="0"/>
                      </a:endParaRPr>
                    </a:p>
                  </a:txBody>
                  <a:tcPr anchor="ctr"/>
                </a:tc>
                <a:tc>
                  <a:txBody>
                    <a:bodyPr/>
                    <a:lstStyle/>
                    <a:p>
                      <a:pPr algn="r"/>
                      <a:r>
                        <a:rPr lang="en-US" sz="1600" u="sng" dirty="0">
                          <a:latin typeface="Verdana" pitchFamily="34" charset="0"/>
                          <a:ea typeface="Verdana" pitchFamily="34" charset="0"/>
                          <a:cs typeface="Verdana" pitchFamily="34" charset="0"/>
                        </a:rPr>
                        <a:t>(6)</a:t>
                      </a:r>
                      <a:endParaRPr lang="en-US" sz="1600" u="sng" dirty="0">
                        <a:solidFill>
                          <a:sysClr val="windowText" lastClr="000000"/>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8"/>
                  </a:ext>
                </a:extLst>
              </a:tr>
              <a:tr h="5334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Total shareholders’ equity</a:t>
                      </a:r>
                      <a:endParaRPr lang="en-US" sz="1600" dirty="0">
                        <a:solidFill>
                          <a:sysClr val="windowText" lastClr="000000"/>
                        </a:solidFill>
                        <a:latin typeface="Verdana" pitchFamily="34" charset="0"/>
                        <a:ea typeface="Verdana" pitchFamily="34" charset="0"/>
                        <a:cs typeface="Verdana" pitchFamily="34" charset="0"/>
                      </a:endParaRPr>
                    </a:p>
                  </a:txBody>
                  <a:tcPr anchor="ctr"/>
                </a:tc>
                <a:tc>
                  <a:txBody>
                    <a:bodyPr/>
                    <a:lstStyle/>
                    <a:p>
                      <a:pPr algn="r"/>
                      <a:r>
                        <a:rPr lang="en-US" sz="1600" u="sng" dirty="0">
                          <a:latin typeface="Verdana" pitchFamily="34" charset="0"/>
                          <a:ea typeface="Verdana" pitchFamily="34" charset="0"/>
                          <a:cs typeface="Verdana" pitchFamily="34" charset="0"/>
                        </a:rPr>
                        <a:t>$2,000</a:t>
                      </a:r>
                      <a:endParaRPr lang="en-US" sz="1600" u="sng" dirty="0">
                        <a:solidFill>
                          <a:sysClr val="windowText" lastClr="000000"/>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43567277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18-4</a:t>
            </a:r>
          </a:p>
        </p:txBody>
      </p:sp>
      <p:sp>
        <p:nvSpPr>
          <p:cNvPr id="3" name="Title 2"/>
          <p:cNvSpPr>
            <a:spLocks noGrp="1"/>
          </p:cNvSpPr>
          <p:nvPr>
            <p:ph type="title"/>
          </p:nvPr>
        </p:nvSpPr>
        <p:spPr>
          <a:xfrm>
            <a:off x="484062" y="463174"/>
            <a:ext cx="8542839" cy="1159355"/>
          </a:xfrm>
        </p:spPr>
        <p:txBody>
          <a:bodyPr>
            <a:noAutofit/>
          </a:bodyPr>
          <a:lstStyle/>
          <a:p>
            <a:r>
              <a:rPr lang="en-US" altLang="en-US" dirty="0"/>
              <a:t>Concept Check: Shares Issued for Noncash Consideration (2 of 2)</a:t>
            </a:r>
          </a:p>
        </p:txBody>
      </p:sp>
      <p:sp>
        <p:nvSpPr>
          <p:cNvPr id="4" name="Content Placeholder 3"/>
          <p:cNvSpPr>
            <a:spLocks noGrp="1"/>
          </p:cNvSpPr>
          <p:nvPr>
            <p:ph sz="quarter" idx="10"/>
          </p:nvPr>
        </p:nvSpPr>
        <p:spPr>
          <a:xfrm>
            <a:off x="879675" y="1828800"/>
            <a:ext cx="7956099" cy="4602824"/>
          </a:xfrm>
        </p:spPr>
        <p:txBody>
          <a:bodyPr/>
          <a:lstStyle/>
          <a:p>
            <a:pPr marL="0" indent="0">
              <a:buNone/>
            </a:pPr>
            <a:r>
              <a:rPr lang="en-US" sz="2400" dirty="0"/>
              <a:t>The correct answer is </a:t>
            </a:r>
            <a:r>
              <a:rPr lang="en-US" sz="2400" i="1" dirty="0"/>
              <a:t>d</a:t>
            </a:r>
            <a:r>
              <a:rPr lang="en-US" sz="2400" dirty="0"/>
              <a:t>. </a:t>
            </a:r>
          </a:p>
          <a:p>
            <a:pPr marL="0" indent="0">
              <a:buNone/>
            </a:pPr>
            <a:r>
              <a:rPr lang="en-US" sz="2400" dirty="0"/>
              <a:t>Occasionally, shares are issued for consideration other than cash, maybe services or a noncash asset. In those instances, the transaction should be recorded at the </a:t>
            </a:r>
            <a:r>
              <a:rPr lang="en-US" sz="2400" b="1" dirty="0"/>
              <a:t>fair value </a:t>
            </a:r>
            <a:r>
              <a:rPr lang="en-US" sz="2400" dirty="0"/>
              <a:t>of the </a:t>
            </a:r>
            <a:r>
              <a:rPr lang="en-US" sz="2400" b="1" dirty="0"/>
              <a:t>shares</a:t>
            </a:r>
            <a:r>
              <a:rPr lang="en-US" sz="2400" dirty="0"/>
              <a:t> or the </a:t>
            </a:r>
            <a:r>
              <a:rPr lang="en-US" sz="2400" b="1" dirty="0"/>
              <a:t>noncash consideration</a:t>
            </a:r>
            <a:r>
              <a:rPr lang="en-US" sz="2400" dirty="0"/>
              <a:t>, whichever seems more clearly evident. This is consistent with the general rule for accounting for any noncash transaction.</a:t>
            </a:r>
          </a:p>
        </p:txBody>
      </p:sp>
    </p:spTree>
    <p:extLst>
      <p:ext uri="{BB962C8B-B14F-4D97-AF65-F5344CB8AC3E}">
        <p14:creationId xmlns:p14="http://schemas.microsoft.com/office/powerpoint/2010/main" val="119757344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18-5</a:t>
            </a:r>
          </a:p>
        </p:txBody>
      </p:sp>
      <p:sp>
        <p:nvSpPr>
          <p:cNvPr id="3" name="Title 2"/>
          <p:cNvSpPr>
            <a:spLocks noGrp="1"/>
          </p:cNvSpPr>
          <p:nvPr>
            <p:ph type="title"/>
          </p:nvPr>
        </p:nvSpPr>
        <p:spPr>
          <a:xfrm>
            <a:off x="685800" y="426377"/>
            <a:ext cx="8001000" cy="970907"/>
          </a:xfrm>
        </p:spPr>
        <p:txBody>
          <a:bodyPr>
            <a:noAutofit/>
          </a:bodyPr>
          <a:lstStyle/>
          <a:p>
            <a:r>
              <a:rPr lang="en-IN" dirty="0">
                <a:ea typeface="Adobe Fan Heiti Std B"/>
                <a:cs typeface="Adobe Fan Heiti Std B"/>
              </a:rPr>
              <a:t>Share Buybacks (1 of 2)</a:t>
            </a:r>
            <a:endParaRPr lang="en-US" altLang="en-US" dirty="0"/>
          </a:p>
        </p:txBody>
      </p:sp>
      <p:sp>
        <p:nvSpPr>
          <p:cNvPr id="4" name="Content Placeholder 3"/>
          <p:cNvSpPr>
            <a:spLocks noGrp="1"/>
          </p:cNvSpPr>
          <p:nvPr>
            <p:ph sz="quarter" idx="10"/>
          </p:nvPr>
        </p:nvSpPr>
        <p:spPr>
          <a:xfrm>
            <a:off x="902826" y="1574157"/>
            <a:ext cx="7967674" cy="4857467"/>
          </a:xfrm>
        </p:spPr>
        <p:txBody>
          <a:bodyPr/>
          <a:lstStyle/>
          <a:p>
            <a:r>
              <a:rPr lang="en-IN" sz="2400" dirty="0"/>
              <a:t>Viewed as a way to “distribute” company profits without paying dividends</a:t>
            </a:r>
          </a:p>
          <a:p>
            <a:r>
              <a:rPr lang="en-IN" sz="2400" dirty="0"/>
              <a:t>Decreasing the supply of shares in the marketplace supports the price of remaining shares</a:t>
            </a:r>
          </a:p>
          <a:p>
            <a:r>
              <a:rPr lang="en-IN" sz="2400" dirty="0"/>
              <a:t>Acquisition of a company’s own shares does not create an asset</a:t>
            </a:r>
          </a:p>
          <a:p>
            <a:r>
              <a:rPr lang="en-IN" sz="2400" dirty="0"/>
              <a:t>Companies buy back shares to offset the increase in shares issued to employees in compensation plans</a:t>
            </a:r>
            <a:endParaRPr lang="en-US" sz="2400" dirty="0"/>
          </a:p>
        </p:txBody>
      </p:sp>
    </p:spTree>
    <p:extLst>
      <p:ext uri="{BB962C8B-B14F-4D97-AF65-F5344CB8AC3E}">
        <p14:creationId xmlns:p14="http://schemas.microsoft.com/office/powerpoint/2010/main" val="221818523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18-5</a:t>
            </a:r>
          </a:p>
        </p:txBody>
      </p:sp>
      <p:sp>
        <p:nvSpPr>
          <p:cNvPr id="3" name="Title 2"/>
          <p:cNvSpPr>
            <a:spLocks noGrp="1"/>
          </p:cNvSpPr>
          <p:nvPr>
            <p:ph type="title"/>
          </p:nvPr>
        </p:nvSpPr>
        <p:spPr>
          <a:xfrm>
            <a:off x="671331" y="439832"/>
            <a:ext cx="8003894" cy="934038"/>
          </a:xfrm>
        </p:spPr>
        <p:txBody>
          <a:bodyPr>
            <a:noAutofit/>
          </a:bodyPr>
          <a:lstStyle/>
          <a:p>
            <a:r>
              <a:rPr lang="en-IN" dirty="0">
                <a:ea typeface="Adobe Fan Heiti Std B"/>
                <a:cs typeface="Adobe Fan Heiti Std B"/>
              </a:rPr>
              <a:t>Share Buybacks (2 of 2)</a:t>
            </a:r>
            <a:endParaRPr lang="en-US" altLang="en-US" dirty="0"/>
          </a:p>
        </p:txBody>
      </p:sp>
      <p:sp>
        <p:nvSpPr>
          <p:cNvPr id="4" name="Content Placeholder 3"/>
          <p:cNvSpPr>
            <a:spLocks noGrp="1"/>
          </p:cNvSpPr>
          <p:nvPr>
            <p:ph sz="quarter" idx="10"/>
          </p:nvPr>
        </p:nvSpPr>
        <p:spPr>
          <a:xfrm>
            <a:off x="904125" y="1613043"/>
            <a:ext cx="7931649" cy="4818581"/>
          </a:xfrm>
        </p:spPr>
        <p:txBody>
          <a:bodyPr/>
          <a:lstStyle/>
          <a:p>
            <a:pPr marL="0" indent="0">
              <a:buNone/>
            </a:pPr>
            <a:r>
              <a:rPr lang="en-US" sz="2400" b="1" dirty="0"/>
              <a:t>Note 11: Stockholders’ Equity (in part)</a:t>
            </a:r>
          </a:p>
          <a:p>
            <a:pPr marL="0" indent="0">
              <a:buNone/>
            </a:pPr>
            <a:r>
              <a:rPr lang="en-US" sz="2400" dirty="0"/>
              <a:t>Out board of directors has approved a program to repurchase shares of our common stock to reduce the dilutive effect of our stock option and stock purchase plans.</a:t>
            </a:r>
            <a:endParaRPr lang="en-US" dirty="0"/>
          </a:p>
        </p:txBody>
      </p:sp>
    </p:spTree>
    <p:extLst>
      <p:ext uri="{BB962C8B-B14F-4D97-AF65-F5344CB8AC3E}">
        <p14:creationId xmlns:p14="http://schemas.microsoft.com/office/powerpoint/2010/main" val="58267338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18-5</a:t>
            </a:r>
          </a:p>
        </p:txBody>
      </p:sp>
      <p:sp>
        <p:nvSpPr>
          <p:cNvPr id="3" name="Title 2"/>
          <p:cNvSpPr>
            <a:spLocks noGrp="1"/>
          </p:cNvSpPr>
          <p:nvPr>
            <p:ph type="title"/>
          </p:nvPr>
        </p:nvSpPr>
        <p:spPr>
          <a:xfrm>
            <a:off x="685800" y="426377"/>
            <a:ext cx="8001000" cy="1155843"/>
          </a:xfrm>
        </p:spPr>
        <p:txBody>
          <a:bodyPr>
            <a:noAutofit/>
          </a:bodyPr>
          <a:lstStyle/>
          <a:p>
            <a:r>
              <a:rPr lang="en-US" dirty="0">
                <a:ea typeface="Adobe Fan Heiti Std B"/>
                <a:cs typeface="Adobe Fan Heiti Std B"/>
              </a:rPr>
              <a:t>Decision Maker’s Perspective</a:t>
            </a:r>
            <a:endParaRPr lang="en-US" altLang="en-US" dirty="0"/>
          </a:p>
        </p:txBody>
      </p:sp>
      <p:sp>
        <p:nvSpPr>
          <p:cNvPr id="4" name="Content Placeholder 3"/>
          <p:cNvSpPr>
            <a:spLocks noGrp="1"/>
          </p:cNvSpPr>
          <p:nvPr>
            <p:ph sz="quarter" idx="10"/>
          </p:nvPr>
        </p:nvSpPr>
        <p:spPr>
          <a:xfrm>
            <a:off x="904125" y="1613044"/>
            <a:ext cx="7661141" cy="4729884"/>
          </a:xfrm>
        </p:spPr>
        <p:txBody>
          <a:bodyPr/>
          <a:lstStyle/>
          <a:p>
            <a:r>
              <a:rPr lang="en-US" dirty="0"/>
              <a:t>Shares might be reacquired to distribute in a</a:t>
            </a:r>
          </a:p>
          <a:p>
            <a:pPr lvl="1"/>
            <a:r>
              <a:rPr lang="en-US" dirty="0"/>
              <a:t>Stock dividend</a:t>
            </a:r>
          </a:p>
          <a:p>
            <a:pPr lvl="1"/>
            <a:r>
              <a:rPr lang="en-US" dirty="0"/>
              <a:t>Proposed merger</a:t>
            </a:r>
          </a:p>
          <a:p>
            <a:pPr lvl="1"/>
            <a:r>
              <a:rPr lang="en-IN" dirty="0" err="1"/>
              <a:t>Defense</a:t>
            </a:r>
            <a:r>
              <a:rPr lang="en-IN" dirty="0"/>
              <a:t> against a hostile takeover</a:t>
            </a:r>
          </a:p>
          <a:p>
            <a:r>
              <a:rPr lang="en-US" dirty="0"/>
              <a:t>How to account for the buyback?</a:t>
            </a:r>
          </a:p>
          <a:p>
            <a:pPr lvl="1"/>
            <a:r>
              <a:rPr lang="en-IN" dirty="0"/>
              <a:t>Shares can be formally </a:t>
            </a:r>
            <a:r>
              <a:rPr lang="en-IN" b="1" dirty="0"/>
              <a:t>retired</a:t>
            </a:r>
            <a:endParaRPr lang="en-US" b="1" dirty="0"/>
          </a:p>
          <a:p>
            <a:pPr lvl="1"/>
            <a:r>
              <a:rPr lang="en-IN" dirty="0"/>
              <a:t>Shares can be called </a:t>
            </a:r>
            <a:r>
              <a:rPr lang="en-IN" b="1" dirty="0"/>
              <a:t>treasury stock</a:t>
            </a:r>
            <a:endParaRPr lang="en-US" b="1" dirty="0"/>
          </a:p>
        </p:txBody>
      </p:sp>
    </p:spTree>
    <p:extLst>
      <p:ext uri="{BB962C8B-B14F-4D97-AF65-F5344CB8AC3E}">
        <p14:creationId xmlns:p14="http://schemas.microsoft.com/office/powerpoint/2010/main" val="25534723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
          <p:cNvSpPr>
            <a:spLocks noGrp="1"/>
          </p:cNvSpPr>
          <p:nvPr>
            <p:ph type="body" sz="quarter" idx="13"/>
          </p:nvPr>
        </p:nvSpPr>
        <p:spPr/>
        <p:txBody>
          <a:bodyPr/>
          <a:lstStyle/>
          <a:p>
            <a:pPr marL="0" indent="0">
              <a:buNone/>
            </a:pPr>
            <a:r>
              <a:rPr lang="en-US" dirty="0"/>
              <a:t>Learning Objective 18-5</a:t>
            </a:r>
          </a:p>
        </p:txBody>
      </p:sp>
      <p:sp>
        <p:nvSpPr>
          <p:cNvPr id="3" name="Title 2"/>
          <p:cNvSpPr>
            <a:spLocks noGrp="1"/>
          </p:cNvSpPr>
          <p:nvPr>
            <p:ph type="title"/>
          </p:nvPr>
        </p:nvSpPr>
        <p:spPr>
          <a:xfrm>
            <a:off x="685799" y="457200"/>
            <a:ext cx="8129427" cy="1885308"/>
          </a:xfrm>
        </p:spPr>
        <p:txBody>
          <a:bodyPr>
            <a:noAutofit/>
          </a:bodyPr>
          <a:lstStyle/>
          <a:p>
            <a:r>
              <a:rPr lang="en-IN" dirty="0">
                <a:ea typeface="Adobe Fan Heiti Std B"/>
                <a:cs typeface="Adobe Fan Heiti Std B"/>
              </a:rPr>
              <a:t>Comparison of Share Retirement and Treasury Stock Accounting—Share Buybacks</a:t>
            </a:r>
            <a:endParaRPr lang="en-US" altLang="en-US" dirty="0"/>
          </a:p>
        </p:txBody>
      </p:sp>
      <p:pic>
        <p:nvPicPr>
          <p:cNvPr id="27650" name="Picture 2" descr="American Semiconductor’s balance sheet included the following:&#10;&#10;Shareholders’ Equity ($ in millions)&#10;Common stock, 100 million shares at $1 par $ 100&#10;Paid-in capital—excess of par 900&#10;Paid-in capital—share repurchase 2&#10;Retained earnings 2,000&#10;&#10;Reqcquired 1 million of its common shares."/>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227226" y="2518897"/>
            <a:ext cx="6663343" cy="2585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259549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
          <p:cNvSpPr>
            <a:spLocks noGrp="1"/>
          </p:cNvSpPr>
          <p:nvPr>
            <p:ph type="body" sz="quarter" idx="13"/>
          </p:nvPr>
        </p:nvSpPr>
        <p:spPr/>
        <p:txBody>
          <a:bodyPr/>
          <a:lstStyle/>
          <a:p>
            <a:r>
              <a:rPr lang="en-US"/>
              <a:t>Learning Objective 18-5</a:t>
            </a:r>
            <a:endParaRPr lang="en-US" dirty="0"/>
          </a:p>
        </p:txBody>
      </p:sp>
      <p:sp>
        <p:nvSpPr>
          <p:cNvPr id="3" name="Title 2"/>
          <p:cNvSpPr>
            <a:spLocks noGrp="1"/>
          </p:cNvSpPr>
          <p:nvPr>
            <p:ph type="title"/>
          </p:nvPr>
        </p:nvSpPr>
        <p:spPr>
          <a:xfrm>
            <a:off x="685800" y="437387"/>
            <a:ext cx="8001000" cy="1472650"/>
          </a:xfrm>
        </p:spPr>
        <p:txBody>
          <a:bodyPr>
            <a:noAutofit/>
          </a:bodyPr>
          <a:lstStyle/>
          <a:p>
            <a:r>
              <a:rPr lang="en-IN" dirty="0"/>
              <a:t>Comparison of Share Retirement and Treasury Stock Accounting—Share Buybacks, Case 1 (1 of 3)</a:t>
            </a:r>
            <a:endParaRPr lang="en-US" altLang="en-US" dirty="0"/>
          </a:p>
        </p:txBody>
      </p:sp>
      <p:sp>
        <p:nvSpPr>
          <p:cNvPr id="6" name="Content Placeholder 5"/>
          <p:cNvSpPr>
            <a:spLocks noGrp="1"/>
          </p:cNvSpPr>
          <p:nvPr>
            <p:ph sz="quarter" idx="10"/>
          </p:nvPr>
        </p:nvSpPr>
        <p:spPr>
          <a:xfrm>
            <a:off x="941695" y="2320124"/>
            <a:ext cx="7929349" cy="4026088"/>
          </a:xfrm>
        </p:spPr>
        <p:txBody>
          <a:bodyPr/>
          <a:lstStyle/>
          <a:p>
            <a:pPr marL="0" indent="0">
              <a:buNone/>
            </a:pPr>
            <a:r>
              <a:rPr lang="en-US" altLang="en-US" dirty="0"/>
              <a:t>We credit </a:t>
            </a:r>
            <a:r>
              <a:rPr lang="en-US" altLang="en-US" b="1" dirty="0"/>
              <a:t>PIC—share repurchase</a:t>
            </a:r>
            <a:r>
              <a:rPr lang="en-US" altLang="en-US" dirty="0"/>
              <a:t> for the amount needed to make debits equal credits in the entry.</a:t>
            </a:r>
          </a:p>
          <a:p>
            <a:pPr marL="0" indent="0">
              <a:buNone/>
            </a:pPr>
            <a:r>
              <a:rPr lang="en-US" altLang="en-US" dirty="0"/>
              <a:t>We reduce common stock and PIC—excess of par the same amounts they were increased when the shares were issued:</a:t>
            </a:r>
          </a:p>
        </p:txBody>
      </p:sp>
    </p:spTree>
    <p:extLst>
      <p:ext uri="{BB962C8B-B14F-4D97-AF65-F5344CB8AC3E}">
        <p14:creationId xmlns:p14="http://schemas.microsoft.com/office/powerpoint/2010/main" val="58374890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
          <p:cNvSpPr>
            <a:spLocks noGrp="1"/>
          </p:cNvSpPr>
          <p:nvPr>
            <p:ph type="body" sz="quarter" idx="13"/>
          </p:nvPr>
        </p:nvSpPr>
        <p:spPr/>
        <p:txBody>
          <a:bodyPr/>
          <a:lstStyle/>
          <a:p>
            <a:r>
              <a:rPr lang="en-US"/>
              <a:t>Learning Objective 18-5</a:t>
            </a:r>
            <a:endParaRPr lang="en-US" dirty="0"/>
          </a:p>
        </p:txBody>
      </p:sp>
      <p:sp>
        <p:nvSpPr>
          <p:cNvPr id="3" name="Title 2"/>
          <p:cNvSpPr>
            <a:spLocks noGrp="1"/>
          </p:cNvSpPr>
          <p:nvPr>
            <p:ph type="title"/>
          </p:nvPr>
        </p:nvSpPr>
        <p:spPr>
          <a:xfrm>
            <a:off x="685800" y="437387"/>
            <a:ext cx="8001000" cy="1472650"/>
          </a:xfrm>
        </p:spPr>
        <p:txBody>
          <a:bodyPr>
            <a:noAutofit/>
          </a:bodyPr>
          <a:lstStyle/>
          <a:p>
            <a:r>
              <a:rPr lang="en-IN" dirty="0"/>
              <a:t>Comparison of Share Retirement and Treasury Stock Accounting—Share Buybacks, Case 1 (2 of 3)</a:t>
            </a:r>
            <a:endParaRPr lang="en-US" altLang="en-US" dirty="0"/>
          </a:p>
        </p:txBody>
      </p:sp>
      <p:sp>
        <p:nvSpPr>
          <p:cNvPr id="5" name="Content Placeholder 4"/>
          <p:cNvSpPr>
            <a:spLocks noGrp="1"/>
          </p:cNvSpPr>
          <p:nvPr>
            <p:ph sz="quarter" idx="12"/>
          </p:nvPr>
        </p:nvSpPr>
        <p:spPr>
          <a:xfrm>
            <a:off x="944538" y="5704763"/>
            <a:ext cx="7940154" cy="736980"/>
          </a:xfrm>
        </p:spPr>
        <p:txBody>
          <a:bodyPr/>
          <a:lstStyle/>
          <a:p>
            <a:pPr marL="0" indent="0">
              <a:buNone/>
            </a:pPr>
            <a:r>
              <a:rPr lang="en-US" altLang="en-US" sz="2200" dirty="0"/>
              <a:t>We credit </a:t>
            </a:r>
            <a:r>
              <a:rPr lang="en-US" altLang="en-US" sz="2200" b="1" dirty="0"/>
              <a:t>PIC—share repurchase</a:t>
            </a:r>
            <a:r>
              <a:rPr lang="en-US" altLang="en-US" sz="2200" dirty="0"/>
              <a:t> for the amount needed to make debits equal credits in the entry. </a:t>
            </a:r>
            <a:r>
              <a:rPr lang="en-US" altLang="en-US" sz="2200" dirty="0">
                <a:sym typeface="Wingdings" pitchFamily="2" charset="2"/>
              </a:rPr>
              <a:t> 3</a:t>
            </a:r>
            <a:endParaRPr lang="en-US" altLang="en-US" sz="2200" dirty="0"/>
          </a:p>
        </p:txBody>
      </p:sp>
      <p:pic>
        <p:nvPicPr>
          <p:cNvPr id="7171" name="Picture 3" descr="Case 1: Shares repurchased at $7 per share&#10;&#10;Retirement&#10;Common stock ($1 par × 1 million shares) 1&#10;Paid-in capital—excess of par ($9 per share) 9&#10;Paid-in capital—share repurchase (difference) 3&#10;Cash 7&#10;&#10;Treasury Stock&#10;Treasury stock (cost) 7&#10;Cash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8838" y="2206857"/>
            <a:ext cx="6580909" cy="3290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215311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
          <p:cNvSpPr>
            <a:spLocks noGrp="1"/>
          </p:cNvSpPr>
          <p:nvPr>
            <p:ph type="body" sz="quarter" idx="13"/>
          </p:nvPr>
        </p:nvSpPr>
        <p:spPr/>
        <p:txBody>
          <a:bodyPr/>
          <a:lstStyle/>
          <a:p>
            <a:pPr marL="0" indent="0">
              <a:buNone/>
            </a:pPr>
            <a:r>
              <a:rPr lang="en-US" dirty="0"/>
              <a:t>Learning Objective 18-5</a:t>
            </a:r>
          </a:p>
        </p:txBody>
      </p:sp>
      <p:sp>
        <p:nvSpPr>
          <p:cNvPr id="3" name="Title 2"/>
          <p:cNvSpPr>
            <a:spLocks noGrp="1"/>
          </p:cNvSpPr>
          <p:nvPr>
            <p:ph type="title"/>
          </p:nvPr>
        </p:nvSpPr>
        <p:spPr>
          <a:xfrm>
            <a:off x="682517" y="365312"/>
            <a:ext cx="8001000" cy="1619915"/>
          </a:xfrm>
        </p:spPr>
        <p:txBody>
          <a:bodyPr>
            <a:noAutofit/>
          </a:bodyPr>
          <a:lstStyle/>
          <a:p>
            <a:r>
              <a:rPr lang="en-IN" dirty="0">
                <a:ea typeface="Adobe Fan Heiti Std B"/>
                <a:cs typeface="Adobe Fan Heiti Std B"/>
              </a:rPr>
              <a:t>Comparison of Share Retirement and Treasury Stock Accounting—Share Buybacks, Case 1 (3 of 3)</a:t>
            </a:r>
            <a:endParaRPr lang="en-US" altLang="en-US" dirty="0"/>
          </a:p>
        </p:txBody>
      </p:sp>
      <p:sp>
        <p:nvSpPr>
          <p:cNvPr id="4" name="Content Placeholder 3"/>
          <p:cNvSpPr>
            <a:spLocks noGrp="1"/>
          </p:cNvSpPr>
          <p:nvPr>
            <p:ph sz="quarter" idx="10"/>
          </p:nvPr>
        </p:nvSpPr>
        <p:spPr>
          <a:xfrm>
            <a:off x="902824" y="2222480"/>
            <a:ext cx="8009682" cy="1356167"/>
          </a:xfrm>
        </p:spPr>
        <p:txBody>
          <a:bodyPr/>
          <a:lstStyle/>
          <a:p>
            <a:pPr marL="0" indent="0" algn="ctr">
              <a:spcBef>
                <a:spcPts val="400"/>
              </a:spcBef>
              <a:buNone/>
            </a:pPr>
            <a:r>
              <a:rPr lang="en-US" altLang="en-US" sz="2200" dirty="0"/>
              <a:t>*Because there is a $2 million credit balance.</a:t>
            </a:r>
          </a:p>
          <a:p>
            <a:pPr marL="0" indent="0">
              <a:spcBef>
                <a:spcPts val="400"/>
              </a:spcBef>
              <a:buNone/>
            </a:pPr>
            <a:r>
              <a:rPr lang="en-US" sz="2200" dirty="0"/>
              <a:t>OR</a:t>
            </a:r>
          </a:p>
          <a:p>
            <a:pPr marL="0" indent="0">
              <a:spcBef>
                <a:spcPts val="400"/>
              </a:spcBef>
              <a:buNone/>
            </a:pPr>
            <a:r>
              <a:rPr lang="en-IN" sz="2200" b="1" dirty="0"/>
              <a:t>Case 2: Shares repurchased at $13 per share</a:t>
            </a:r>
            <a:endParaRPr lang="en-US" sz="2200" b="1" dirty="0"/>
          </a:p>
        </p:txBody>
      </p:sp>
      <p:pic>
        <p:nvPicPr>
          <p:cNvPr id="7170" name="Picture 2" descr="Retirement&#10;Common stock ($1 par × 1 million shares) 1&#10;Paid-in capital—excess of par ($9 per share) 9&#10;Paid-in capital—share repurchase 2&#10;Retained earnings (difference) 1&#10;Cash 13&#10;&#10;Treasury Stock:&#10;Treasury stock (cost) 13&#10;Cash 13&#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5891" y="3590469"/>
            <a:ext cx="6762750" cy="279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381904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18-5</a:t>
            </a:r>
          </a:p>
        </p:txBody>
      </p:sp>
      <p:sp>
        <p:nvSpPr>
          <p:cNvPr id="3" name="Title 2"/>
          <p:cNvSpPr>
            <a:spLocks noGrp="1"/>
          </p:cNvSpPr>
          <p:nvPr>
            <p:ph type="title"/>
          </p:nvPr>
        </p:nvSpPr>
        <p:spPr>
          <a:xfrm>
            <a:off x="914400" y="426377"/>
            <a:ext cx="7543800" cy="1084923"/>
          </a:xfrm>
        </p:spPr>
        <p:txBody>
          <a:bodyPr>
            <a:noAutofit/>
          </a:bodyPr>
          <a:lstStyle/>
          <a:p>
            <a:r>
              <a:rPr lang="en-IN" dirty="0"/>
              <a:t>Accounting for Treasury Stock</a:t>
            </a:r>
            <a:endParaRPr lang="en-US" altLang="en-US" dirty="0"/>
          </a:p>
        </p:txBody>
      </p:sp>
      <p:sp>
        <p:nvSpPr>
          <p:cNvPr id="4" name="Content Placeholder 3"/>
          <p:cNvSpPr>
            <a:spLocks noGrp="1"/>
          </p:cNvSpPr>
          <p:nvPr>
            <p:ph sz="quarter" idx="10"/>
          </p:nvPr>
        </p:nvSpPr>
        <p:spPr>
          <a:xfrm>
            <a:off x="904126" y="1672375"/>
            <a:ext cx="7996806" cy="4751574"/>
          </a:xfrm>
        </p:spPr>
        <p:txBody>
          <a:bodyPr/>
          <a:lstStyle/>
          <a:p>
            <a:pPr>
              <a:spcBef>
                <a:spcPts val="400"/>
              </a:spcBef>
              <a:buClr>
                <a:schemeClr val="tx1"/>
              </a:buClr>
            </a:pPr>
            <a:r>
              <a:rPr lang="en-IN" sz="2400" dirty="0"/>
              <a:t>Purchase of treasury stock is viewed as a </a:t>
            </a:r>
            <a:r>
              <a:rPr lang="en-IN" sz="2400" b="1" dirty="0"/>
              <a:t>temporary reduction of shareholders’ equity</a:t>
            </a:r>
          </a:p>
          <a:p>
            <a:pPr>
              <a:spcBef>
                <a:spcPts val="400"/>
              </a:spcBef>
              <a:buClr>
                <a:schemeClr val="tx1"/>
              </a:buClr>
            </a:pPr>
            <a:r>
              <a:rPr lang="en-IN" sz="2400" dirty="0"/>
              <a:t>Cost of acquiring the shares is “temporarily” debited to the treasury stock account</a:t>
            </a:r>
          </a:p>
          <a:p>
            <a:pPr>
              <a:spcBef>
                <a:spcPts val="400"/>
              </a:spcBef>
              <a:buClr>
                <a:schemeClr val="tx1"/>
              </a:buClr>
            </a:pPr>
            <a:r>
              <a:rPr lang="en-IN" sz="2400" dirty="0"/>
              <a:t>Shares are considered to be issued, but not outstanding</a:t>
            </a:r>
          </a:p>
          <a:p>
            <a:pPr>
              <a:spcBef>
                <a:spcPts val="400"/>
              </a:spcBef>
              <a:buClr>
                <a:schemeClr val="tx1"/>
              </a:buClr>
            </a:pPr>
            <a:r>
              <a:rPr lang="en-IN" sz="2400" b="1" dirty="0"/>
              <a:t>Purchase</a:t>
            </a:r>
            <a:r>
              <a:rPr lang="en-IN" sz="2400" dirty="0"/>
              <a:t> of treasury stock and its </a:t>
            </a:r>
            <a:r>
              <a:rPr lang="en-IN" sz="2400" b="1" dirty="0"/>
              <a:t>subsequent resale </a:t>
            </a:r>
            <a:r>
              <a:rPr lang="en-IN" sz="2400" dirty="0"/>
              <a:t>is considered to be a “single transaction”</a:t>
            </a:r>
            <a:endParaRPr lang="en-US" sz="2400" dirty="0"/>
          </a:p>
          <a:p>
            <a:pPr>
              <a:spcBef>
                <a:spcPts val="400"/>
              </a:spcBef>
              <a:buClr>
                <a:schemeClr val="tx1"/>
              </a:buClr>
            </a:pPr>
            <a:r>
              <a:rPr lang="en-US" sz="2400" dirty="0"/>
              <a:t>This approach to accounting for treasury stock is referred to as the “cost method”</a:t>
            </a:r>
            <a:endParaRPr lang="en-US" sz="2400" b="1" dirty="0"/>
          </a:p>
        </p:txBody>
      </p:sp>
    </p:spTree>
    <p:extLst>
      <p:ext uri="{BB962C8B-B14F-4D97-AF65-F5344CB8AC3E}">
        <p14:creationId xmlns:p14="http://schemas.microsoft.com/office/powerpoint/2010/main" val="236801607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18-5</a:t>
            </a:r>
          </a:p>
        </p:txBody>
      </p:sp>
      <p:sp>
        <p:nvSpPr>
          <p:cNvPr id="3" name="Title 2"/>
          <p:cNvSpPr>
            <a:spLocks noGrp="1"/>
          </p:cNvSpPr>
          <p:nvPr>
            <p:ph type="title"/>
          </p:nvPr>
        </p:nvSpPr>
        <p:spPr>
          <a:xfrm>
            <a:off x="876300" y="426377"/>
            <a:ext cx="7620000" cy="1207214"/>
          </a:xfrm>
        </p:spPr>
        <p:txBody>
          <a:bodyPr>
            <a:noAutofit/>
          </a:bodyPr>
          <a:lstStyle/>
          <a:p>
            <a:r>
              <a:rPr lang="en-IN" dirty="0"/>
              <a:t>Balance Sheet Effect</a:t>
            </a:r>
            <a:endParaRPr lang="en-US" altLang="en-US" dirty="0"/>
          </a:p>
        </p:txBody>
      </p:sp>
      <p:sp>
        <p:nvSpPr>
          <p:cNvPr id="4" name="Content Placeholder 3"/>
          <p:cNvSpPr>
            <a:spLocks noGrp="1"/>
          </p:cNvSpPr>
          <p:nvPr>
            <p:ph sz="quarter" idx="10"/>
          </p:nvPr>
        </p:nvSpPr>
        <p:spPr>
          <a:xfrm>
            <a:off x="863029" y="1952090"/>
            <a:ext cx="7828908" cy="4017196"/>
          </a:xfrm>
        </p:spPr>
        <p:txBody>
          <a:bodyPr/>
          <a:lstStyle/>
          <a:p>
            <a:pPr marL="347663" lvl="1" indent="-347663">
              <a:buFont typeface="Arial" pitchFamily="34" charset="0"/>
              <a:buChar char="•"/>
            </a:pPr>
            <a:r>
              <a:rPr lang="en-IN" dirty="0"/>
              <a:t>Resulting from the sale and subsequent repurchase is reflected as</a:t>
            </a:r>
            <a:endParaRPr lang="en-US" dirty="0"/>
          </a:p>
          <a:p>
            <a:pPr marL="798513" lvl="2" indent="-333375">
              <a:buFont typeface="Arial" pitchFamily="34" charset="0"/>
              <a:buChar char="–"/>
            </a:pPr>
            <a:r>
              <a:rPr lang="en-US" sz="2000" dirty="0"/>
              <a:t>Any net </a:t>
            </a:r>
            <a:r>
              <a:rPr lang="en-US" sz="2000" dirty="0">
                <a:latin typeface="Arial"/>
                <a:cs typeface="Arial"/>
              </a:rPr>
              <a:t>↑ </a:t>
            </a:r>
            <a:r>
              <a:rPr lang="en-US" sz="2000" dirty="0"/>
              <a:t>in assets</a:t>
            </a:r>
          </a:p>
          <a:p>
            <a:pPr marL="798513" lvl="2" indent="-333375">
              <a:buFont typeface="Arial" pitchFamily="34" charset="0"/>
              <a:buChar char="–"/>
            </a:pPr>
            <a:r>
              <a:rPr lang="en-US" sz="2000" dirty="0"/>
              <a:t>Any net </a:t>
            </a:r>
            <a:r>
              <a:rPr lang="en-US" sz="2000" dirty="0">
                <a:latin typeface="Arial"/>
                <a:cs typeface="Arial"/>
              </a:rPr>
              <a:t>↓ </a:t>
            </a:r>
            <a:r>
              <a:rPr lang="en-US" sz="2000" dirty="0"/>
              <a:t>in assets</a:t>
            </a:r>
            <a:endParaRPr lang="en-US" dirty="0"/>
          </a:p>
          <a:p>
            <a:pPr marL="798513" lvl="2" indent="-333375">
              <a:buFont typeface="Arial" pitchFamily="34" charset="0"/>
              <a:buChar char="–"/>
            </a:pPr>
            <a:r>
              <a:rPr lang="en-US" dirty="0"/>
              <a:t>Paid-in capital—share repurchase</a:t>
            </a:r>
          </a:p>
          <a:p>
            <a:pPr marL="798513" lvl="2" indent="-333375">
              <a:buFont typeface="Arial" pitchFamily="34" charset="0"/>
              <a:buChar char="–"/>
            </a:pPr>
            <a:r>
              <a:rPr lang="en-IN" dirty="0"/>
              <a:t>A reduction in retained earnings</a:t>
            </a:r>
            <a:endParaRPr lang="en-US" dirty="0"/>
          </a:p>
        </p:txBody>
      </p:sp>
    </p:spTree>
    <p:extLst>
      <p:ext uri="{BB962C8B-B14F-4D97-AF65-F5344CB8AC3E}">
        <p14:creationId xmlns:p14="http://schemas.microsoft.com/office/powerpoint/2010/main" val="26384369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18-1</a:t>
            </a:r>
          </a:p>
        </p:txBody>
      </p:sp>
      <p:sp>
        <p:nvSpPr>
          <p:cNvPr id="3" name="Title 2"/>
          <p:cNvSpPr>
            <a:spLocks noGrp="1"/>
          </p:cNvSpPr>
          <p:nvPr>
            <p:ph type="title"/>
          </p:nvPr>
        </p:nvSpPr>
        <p:spPr>
          <a:xfrm>
            <a:off x="685800" y="457200"/>
            <a:ext cx="8134350" cy="914400"/>
          </a:xfrm>
        </p:spPr>
        <p:txBody>
          <a:bodyPr>
            <a:normAutofit/>
          </a:bodyPr>
          <a:lstStyle/>
          <a:p>
            <a:r>
              <a:rPr lang="en-US" dirty="0"/>
              <a:t>Financial Reporting Overview</a:t>
            </a:r>
          </a:p>
        </p:txBody>
      </p:sp>
      <p:sp>
        <p:nvSpPr>
          <p:cNvPr id="4" name="Content Placeholder 3"/>
          <p:cNvSpPr>
            <a:spLocks noGrp="1"/>
          </p:cNvSpPr>
          <p:nvPr>
            <p:ph sz="quarter" idx="10"/>
          </p:nvPr>
        </p:nvSpPr>
        <p:spPr>
          <a:xfrm>
            <a:off x="812800" y="1570822"/>
            <a:ext cx="7810500" cy="4842678"/>
          </a:xfrm>
        </p:spPr>
        <p:txBody>
          <a:bodyPr/>
          <a:lstStyle/>
          <a:p>
            <a:pPr>
              <a:buClrTx/>
              <a:defRPr/>
            </a:pPr>
            <a:r>
              <a:rPr lang="en-US" b="1" kern="0" dirty="0"/>
              <a:t>Shareholders’ Equity</a:t>
            </a:r>
          </a:p>
          <a:p>
            <a:pPr lvl="1">
              <a:buClrTx/>
              <a:defRPr/>
            </a:pPr>
            <a:r>
              <a:rPr lang="en-US" kern="0" dirty="0">
                <a:solidFill>
                  <a:prstClr val="black"/>
                </a:solidFill>
              </a:rPr>
              <a:t>Paid-in Capital</a:t>
            </a:r>
          </a:p>
          <a:p>
            <a:pPr lvl="1">
              <a:buClrTx/>
              <a:defRPr/>
            </a:pPr>
            <a:r>
              <a:rPr lang="en-US" kern="0" dirty="0">
                <a:solidFill>
                  <a:prstClr val="black"/>
                </a:solidFill>
              </a:rPr>
              <a:t>Retained Earnings</a:t>
            </a:r>
          </a:p>
          <a:p>
            <a:pPr lvl="1">
              <a:buClrTx/>
              <a:defRPr/>
            </a:pPr>
            <a:r>
              <a:rPr lang="en-US" kern="0" dirty="0">
                <a:solidFill>
                  <a:prstClr val="black"/>
                </a:solidFill>
              </a:rPr>
              <a:t>Treasury Stock</a:t>
            </a:r>
          </a:p>
          <a:p>
            <a:pPr lvl="1">
              <a:buClrTx/>
              <a:defRPr/>
            </a:pPr>
            <a:r>
              <a:rPr lang="en-US" kern="0" dirty="0">
                <a:solidFill>
                  <a:prstClr val="black"/>
                </a:solidFill>
              </a:rPr>
              <a:t>Accumulated Other Comprehensive Income</a:t>
            </a:r>
          </a:p>
        </p:txBody>
      </p:sp>
    </p:spTree>
    <p:extLst>
      <p:ext uri="{BB962C8B-B14F-4D97-AF65-F5344CB8AC3E}">
        <p14:creationId xmlns:p14="http://schemas.microsoft.com/office/powerpoint/2010/main" val="222480620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
          <p:cNvSpPr>
            <a:spLocks noGrp="1"/>
          </p:cNvSpPr>
          <p:nvPr>
            <p:ph type="body" sz="quarter" idx="13"/>
          </p:nvPr>
        </p:nvSpPr>
        <p:spPr/>
        <p:txBody>
          <a:bodyPr/>
          <a:lstStyle/>
          <a:p>
            <a:pPr marL="0" indent="0">
              <a:buNone/>
            </a:pPr>
            <a:r>
              <a:rPr lang="en-US" dirty="0"/>
              <a:t>Learning Objective 18-5</a:t>
            </a:r>
          </a:p>
        </p:txBody>
      </p:sp>
      <p:sp>
        <p:nvSpPr>
          <p:cNvPr id="3" name="Title 2"/>
          <p:cNvSpPr>
            <a:spLocks noGrp="1"/>
          </p:cNvSpPr>
          <p:nvPr>
            <p:ph type="title"/>
          </p:nvPr>
        </p:nvSpPr>
        <p:spPr/>
        <p:txBody>
          <a:bodyPr>
            <a:noAutofit/>
          </a:bodyPr>
          <a:lstStyle/>
          <a:p>
            <a:r>
              <a:rPr lang="en-IN" dirty="0"/>
              <a:t>Reporting Share Buyback in the Balance Sheet (1 of 2)</a:t>
            </a:r>
            <a:endParaRPr lang="en-US" altLang="en-US" dirty="0"/>
          </a:p>
        </p:txBody>
      </p:sp>
      <p:sp>
        <p:nvSpPr>
          <p:cNvPr id="4" name="Content Placeholder 3"/>
          <p:cNvSpPr>
            <a:spLocks noGrp="1"/>
          </p:cNvSpPr>
          <p:nvPr>
            <p:ph sz="quarter" idx="10"/>
          </p:nvPr>
        </p:nvSpPr>
        <p:spPr>
          <a:xfrm>
            <a:off x="914400" y="1770743"/>
            <a:ext cx="7910286" cy="885371"/>
          </a:xfrm>
        </p:spPr>
        <p:txBody>
          <a:bodyPr/>
          <a:lstStyle/>
          <a:p>
            <a:pPr marL="0" indent="0">
              <a:buNone/>
            </a:pPr>
            <a:r>
              <a:rPr lang="en-US" sz="2400" dirty="0"/>
              <a:t>American Semiconductor’s balance sheet included the following:</a:t>
            </a:r>
          </a:p>
        </p:txBody>
      </p:sp>
      <p:graphicFrame>
        <p:nvGraphicFramePr>
          <p:cNvPr id="13" name="Table 12"/>
          <p:cNvGraphicFramePr>
            <a:graphicFrameLocks noGrp="1"/>
          </p:cNvGraphicFramePr>
          <p:nvPr>
            <p:extLst>
              <p:ext uri="{D42A27DB-BD31-4B8C-83A1-F6EECF244321}">
                <p14:modId xmlns:p14="http://schemas.microsoft.com/office/powerpoint/2010/main" val="2372020069"/>
              </p:ext>
            </p:extLst>
          </p:nvPr>
        </p:nvGraphicFramePr>
        <p:xfrm>
          <a:off x="1204686" y="2993572"/>
          <a:ext cx="7532914" cy="2411580"/>
        </p:xfrm>
        <a:graphic>
          <a:graphicData uri="http://schemas.openxmlformats.org/drawingml/2006/table">
            <a:tbl>
              <a:tblPr firstRow="1" bandRow="1">
                <a:tableStyleId>{5940675A-B579-460E-94D1-54222C63F5DA}</a:tableStyleId>
              </a:tblPr>
              <a:tblGrid>
                <a:gridCol w="5413828">
                  <a:extLst>
                    <a:ext uri="{9D8B030D-6E8A-4147-A177-3AD203B41FA5}">
                      <a16:colId xmlns:a16="http://schemas.microsoft.com/office/drawing/2014/main" val="20000"/>
                    </a:ext>
                  </a:extLst>
                </a:gridCol>
                <a:gridCol w="2119086">
                  <a:extLst>
                    <a:ext uri="{9D8B030D-6E8A-4147-A177-3AD203B41FA5}">
                      <a16:colId xmlns:a16="http://schemas.microsoft.com/office/drawing/2014/main" val="20001"/>
                    </a:ext>
                  </a:extLst>
                </a:gridCol>
              </a:tblGrid>
              <a:tr h="38825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latin typeface="Verdana" pitchFamily="34" charset="0"/>
                          <a:ea typeface="Verdana" pitchFamily="34" charset="0"/>
                          <a:cs typeface="Verdana" pitchFamily="34" charset="0"/>
                        </a:rPr>
                        <a:t>Shareholders’ Equity</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latin typeface="Verdana" pitchFamily="34" charset="0"/>
                          <a:ea typeface="Verdana" pitchFamily="34" charset="0"/>
                          <a:cs typeface="Verdana" pitchFamily="34" charset="0"/>
                        </a:rPr>
                        <a:t>($ in millions)</a:t>
                      </a:r>
                    </a:p>
                  </a:txBody>
                  <a:tcPr/>
                </a:tc>
                <a:extLst>
                  <a:ext uri="{0D108BD9-81ED-4DB2-BD59-A6C34878D82A}">
                    <a16:rowId xmlns:a16="http://schemas.microsoft.com/office/drawing/2014/main" val="10000"/>
                  </a:ext>
                </a:extLst>
              </a:tr>
              <a:tr h="4814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Common stock, 100 million shares at $1 par</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$ 100</a:t>
                      </a:r>
                    </a:p>
                  </a:txBody>
                  <a:tcPr/>
                </a:tc>
                <a:extLst>
                  <a:ext uri="{0D108BD9-81ED-4DB2-BD59-A6C34878D82A}">
                    <a16:rowId xmlns:a16="http://schemas.microsoft.com/office/drawing/2014/main" val="10001"/>
                  </a:ext>
                </a:extLst>
              </a:tr>
              <a:tr h="4814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Paid-in capital—excess of par</a:t>
                      </a:r>
                    </a:p>
                    <a:p>
                      <a:endParaRPr lang="en-US" sz="1600" dirty="0">
                        <a:latin typeface="Verdana" pitchFamily="34" charset="0"/>
                        <a:ea typeface="Verdana" pitchFamily="34" charset="0"/>
                        <a:cs typeface="Verdana" pitchFamily="34" charset="0"/>
                      </a:endParaRPr>
                    </a:p>
                  </a:txBody>
                  <a:tcPr/>
                </a:tc>
                <a:tc>
                  <a:txBody>
                    <a:bodyPr/>
                    <a:lstStyle/>
                    <a:p>
                      <a:pPr algn="r"/>
                      <a:r>
                        <a:rPr lang="en-US" sz="1600" dirty="0">
                          <a:latin typeface="Verdana" pitchFamily="34" charset="0"/>
                          <a:ea typeface="Verdana" pitchFamily="34" charset="0"/>
                          <a:cs typeface="Verdana" pitchFamily="34" charset="0"/>
                        </a:rPr>
                        <a:t>900</a:t>
                      </a:r>
                    </a:p>
                  </a:txBody>
                  <a:tcPr/>
                </a:tc>
                <a:extLst>
                  <a:ext uri="{0D108BD9-81ED-4DB2-BD59-A6C34878D82A}">
                    <a16:rowId xmlns:a16="http://schemas.microsoft.com/office/drawing/2014/main" val="10002"/>
                  </a:ext>
                </a:extLst>
              </a:tr>
              <a:tr h="4814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Paid-in capital—share repurchase</a:t>
                      </a:r>
                    </a:p>
                  </a:txBody>
                  <a:tcPr/>
                </a:tc>
                <a:tc>
                  <a:txBody>
                    <a:bodyPr/>
                    <a:lstStyle/>
                    <a:p>
                      <a:pPr algn="r"/>
                      <a:r>
                        <a:rPr lang="en-US" sz="1600" dirty="0">
                          <a:latin typeface="Verdana" pitchFamily="34" charset="0"/>
                          <a:ea typeface="Verdana" pitchFamily="34" charset="0"/>
                          <a:cs typeface="Verdana" pitchFamily="34" charset="0"/>
                        </a:rPr>
                        <a:t>2</a:t>
                      </a:r>
                    </a:p>
                  </a:txBody>
                  <a:tcPr/>
                </a:tc>
                <a:extLst>
                  <a:ext uri="{0D108BD9-81ED-4DB2-BD59-A6C34878D82A}">
                    <a16:rowId xmlns:a16="http://schemas.microsoft.com/office/drawing/2014/main" val="10003"/>
                  </a:ext>
                </a:extLst>
              </a:tr>
              <a:tr h="4814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Retained earnings</a:t>
                      </a:r>
                    </a:p>
                  </a:txBody>
                  <a:tcPr/>
                </a:tc>
                <a:tc>
                  <a:txBody>
                    <a:bodyPr/>
                    <a:lstStyle/>
                    <a:p>
                      <a:pPr algn="r"/>
                      <a:r>
                        <a:rPr lang="en-US" sz="1600" dirty="0">
                          <a:latin typeface="Verdana" pitchFamily="34" charset="0"/>
                          <a:ea typeface="Verdana" pitchFamily="34" charset="0"/>
                          <a:cs typeface="Verdana" pitchFamily="34" charset="0"/>
                        </a:rPr>
                        <a:t>2,000</a:t>
                      </a: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77565201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
          <p:cNvSpPr>
            <a:spLocks noGrp="1"/>
          </p:cNvSpPr>
          <p:nvPr>
            <p:ph type="body" sz="quarter" idx="13"/>
          </p:nvPr>
        </p:nvSpPr>
        <p:spPr/>
        <p:txBody>
          <a:bodyPr/>
          <a:lstStyle/>
          <a:p>
            <a:pPr marL="0" indent="0">
              <a:buNone/>
            </a:pPr>
            <a:r>
              <a:rPr lang="en-US" dirty="0"/>
              <a:t>Learning Objective 18-5</a:t>
            </a:r>
          </a:p>
        </p:txBody>
      </p:sp>
      <p:sp>
        <p:nvSpPr>
          <p:cNvPr id="3" name="Title 2"/>
          <p:cNvSpPr>
            <a:spLocks noGrp="1"/>
          </p:cNvSpPr>
          <p:nvPr>
            <p:ph type="title"/>
          </p:nvPr>
        </p:nvSpPr>
        <p:spPr/>
        <p:txBody>
          <a:bodyPr>
            <a:noAutofit/>
          </a:bodyPr>
          <a:lstStyle/>
          <a:p>
            <a:r>
              <a:rPr lang="en-IN" dirty="0"/>
              <a:t>Reporting Share Buyback in the Balance Sheet (2 of 2)</a:t>
            </a:r>
            <a:endParaRPr lang="en-US" altLang="en-US" dirty="0"/>
          </a:p>
        </p:txBody>
      </p:sp>
      <p:sp>
        <p:nvSpPr>
          <p:cNvPr id="4" name="Content Placeholder 3"/>
          <p:cNvSpPr>
            <a:spLocks noGrp="1"/>
          </p:cNvSpPr>
          <p:nvPr>
            <p:ph sz="quarter" idx="10"/>
          </p:nvPr>
        </p:nvSpPr>
        <p:spPr>
          <a:xfrm>
            <a:off x="914400" y="1698174"/>
            <a:ext cx="7910286" cy="711198"/>
          </a:xfrm>
        </p:spPr>
        <p:txBody>
          <a:bodyPr/>
          <a:lstStyle/>
          <a:p>
            <a:pPr marL="0" indent="0">
              <a:buNone/>
            </a:pPr>
            <a:r>
              <a:rPr lang="en-IN" sz="2200" b="1" dirty="0"/>
              <a:t>Case 2: Reacquired 1 million of its common shares at $13 per share</a:t>
            </a:r>
          </a:p>
        </p:txBody>
      </p:sp>
      <p:graphicFrame>
        <p:nvGraphicFramePr>
          <p:cNvPr id="2" name="Table 1"/>
          <p:cNvGraphicFramePr>
            <a:graphicFrameLocks noGrp="1"/>
          </p:cNvGraphicFramePr>
          <p:nvPr>
            <p:extLst>
              <p:ext uri="{D42A27DB-BD31-4B8C-83A1-F6EECF244321}">
                <p14:modId xmlns:p14="http://schemas.microsoft.com/office/powerpoint/2010/main" val="329269355"/>
              </p:ext>
            </p:extLst>
          </p:nvPr>
        </p:nvGraphicFramePr>
        <p:xfrm>
          <a:off x="957941" y="2715148"/>
          <a:ext cx="7823204" cy="2837611"/>
        </p:xfrm>
        <a:graphic>
          <a:graphicData uri="http://schemas.openxmlformats.org/drawingml/2006/table">
            <a:tbl>
              <a:tblPr firstRow="1" bandRow="1">
                <a:tableStyleId>{5940675A-B579-460E-94D1-54222C63F5DA}</a:tableStyleId>
              </a:tblPr>
              <a:tblGrid>
                <a:gridCol w="4426861">
                  <a:extLst>
                    <a:ext uri="{9D8B030D-6E8A-4147-A177-3AD203B41FA5}">
                      <a16:colId xmlns:a16="http://schemas.microsoft.com/office/drawing/2014/main" val="20000"/>
                    </a:ext>
                  </a:extLst>
                </a:gridCol>
                <a:gridCol w="1698172">
                  <a:extLst>
                    <a:ext uri="{9D8B030D-6E8A-4147-A177-3AD203B41FA5}">
                      <a16:colId xmlns:a16="http://schemas.microsoft.com/office/drawing/2014/main" val="20001"/>
                    </a:ext>
                  </a:extLst>
                </a:gridCol>
                <a:gridCol w="1698171">
                  <a:extLst>
                    <a:ext uri="{9D8B030D-6E8A-4147-A177-3AD203B41FA5}">
                      <a16:colId xmlns:a16="http://schemas.microsoft.com/office/drawing/2014/main" val="20002"/>
                    </a:ext>
                  </a:extLst>
                </a:gridCol>
              </a:tblGrid>
              <a:tr h="2306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latin typeface="Verdana" pitchFamily="34" charset="0"/>
                        <a:ea typeface="Verdana" pitchFamily="34" charset="0"/>
                        <a:cs typeface="Verdana" pitchFamily="34" charset="0"/>
                      </a:endParaRPr>
                    </a:p>
                  </a:txBody>
                  <a:tcPr/>
                </a:tc>
                <a:tc>
                  <a:txBody>
                    <a:bodyPr/>
                    <a:lstStyle/>
                    <a:p>
                      <a:endParaRPr lang="en-US" sz="1400" dirty="0">
                        <a:latin typeface="Verdana" pitchFamily="34" charset="0"/>
                        <a:ea typeface="Verdana" pitchFamily="34" charset="0"/>
                        <a:cs typeface="Verdana"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 in millions)</a:t>
                      </a:r>
                    </a:p>
                  </a:txBody>
                  <a:tcPr/>
                </a:tc>
                <a:extLst>
                  <a:ext uri="{0D108BD9-81ED-4DB2-BD59-A6C34878D82A}">
                    <a16:rowId xmlns:a16="http://schemas.microsoft.com/office/drawing/2014/main" val="10000"/>
                  </a:ext>
                </a:extLst>
              </a:tr>
              <a:tr h="30382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Shareholders’ Equity</a:t>
                      </a:r>
                      <a:endParaRPr lang="en-US" sz="1400" dirty="0">
                        <a:latin typeface="Verdana" pitchFamily="34" charset="0"/>
                        <a:ea typeface="Verdana" pitchFamily="34" charset="0"/>
                        <a:cs typeface="Verdana"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Shares Retired</a:t>
                      </a:r>
                      <a:endParaRPr lang="en-US" sz="1400" dirty="0">
                        <a:latin typeface="Verdana" pitchFamily="34" charset="0"/>
                        <a:ea typeface="Verdana" pitchFamily="34" charset="0"/>
                        <a:cs typeface="Verdana"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Treasury Stock</a:t>
                      </a:r>
                      <a:endParaRPr lang="en-US" sz="14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1"/>
                  </a:ext>
                </a:extLst>
              </a:tr>
              <a:tr h="2306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Paid-in capital:</a:t>
                      </a:r>
                      <a:endParaRPr lang="en-US" sz="1400" dirty="0">
                        <a:latin typeface="Verdana" pitchFamily="34" charset="0"/>
                        <a:ea typeface="Verdana" pitchFamily="34" charset="0"/>
                        <a:cs typeface="Verdana" pitchFamily="34" charset="0"/>
                      </a:endParaRPr>
                    </a:p>
                  </a:txBody>
                  <a:tcPr/>
                </a:tc>
                <a:tc>
                  <a:txBody>
                    <a:bodyPr/>
                    <a:lstStyle/>
                    <a:p>
                      <a:pPr algn="r"/>
                      <a:endParaRPr lang="en-US" sz="1400" dirty="0">
                        <a:latin typeface="Verdana" pitchFamily="34" charset="0"/>
                        <a:ea typeface="Verdana" pitchFamily="34" charset="0"/>
                        <a:cs typeface="Verdana" pitchFamily="34" charset="0"/>
                      </a:endParaRPr>
                    </a:p>
                  </a:txBody>
                  <a:tcPr/>
                </a:tc>
                <a:tc>
                  <a:txBody>
                    <a:bodyPr/>
                    <a:lstStyle/>
                    <a:p>
                      <a:pPr algn="r"/>
                      <a:endParaRPr lang="en-US" sz="140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2"/>
                  </a:ext>
                </a:extLst>
              </a:tr>
              <a:tr h="323983">
                <a:tc>
                  <a:txBody>
                    <a:bodyPr/>
                    <a:lstStyle/>
                    <a:p>
                      <a:pPr marL="231775"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Common stock, 100 million shares at $1 par</a:t>
                      </a:r>
                      <a:endParaRPr lang="en-US" sz="1400" dirty="0">
                        <a:latin typeface="Verdana" pitchFamily="34" charset="0"/>
                        <a:ea typeface="Verdana" pitchFamily="34" charset="0"/>
                        <a:cs typeface="Verdana" pitchFamily="34" charset="0"/>
                      </a:endParaRPr>
                    </a:p>
                  </a:txBody>
                  <a:tcPr/>
                </a:tc>
                <a:tc>
                  <a:txBody>
                    <a:bodyPr/>
                    <a:lstStyle/>
                    <a:p>
                      <a:pPr algn="r"/>
                      <a:r>
                        <a:rPr lang="en-US" sz="1400" dirty="0">
                          <a:latin typeface="Verdana" pitchFamily="34" charset="0"/>
                          <a:ea typeface="Verdana" pitchFamily="34" charset="0"/>
                          <a:cs typeface="Verdana" pitchFamily="34" charset="0"/>
                        </a:rPr>
                        <a:t>$ 99</a:t>
                      </a:r>
                    </a:p>
                  </a:txBody>
                  <a:tcPr/>
                </a:tc>
                <a:tc>
                  <a:txBody>
                    <a:bodyPr/>
                    <a:lstStyle/>
                    <a:p>
                      <a:pPr algn="r"/>
                      <a:r>
                        <a:rPr lang="en-US" sz="1400" dirty="0">
                          <a:latin typeface="Verdana" pitchFamily="34" charset="0"/>
                          <a:ea typeface="Verdana" pitchFamily="34" charset="0"/>
                          <a:cs typeface="Verdana" pitchFamily="34" charset="0"/>
                        </a:rPr>
                        <a:t>$ 100</a:t>
                      </a:r>
                    </a:p>
                  </a:txBody>
                  <a:tcPr/>
                </a:tc>
                <a:extLst>
                  <a:ext uri="{0D108BD9-81ED-4DB2-BD59-A6C34878D82A}">
                    <a16:rowId xmlns:a16="http://schemas.microsoft.com/office/drawing/2014/main" val="10003"/>
                  </a:ext>
                </a:extLst>
              </a:tr>
              <a:tr h="304800">
                <a:tc>
                  <a:txBody>
                    <a:bodyPr/>
                    <a:lstStyle/>
                    <a:p>
                      <a:pPr marL="231775"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Paid-in capital—excess of par</a:t>
                      </a:r>
                      <a:endParaRPr lang="en-US" sz="1400" dirty="0">
                        <a:latin typeface="Verdana" pitchFamily="34" charset="0"/>
                        <a:ea typeface="Verdana" pitchFamily="34" charset="0"/>
                        <a:cs typeface="Verdana" pitchFamily="34" charset="0"/>
                      </a:endParaRPr>
                    </a:p>
                  </a:txBody>
                  <a:tcPr/>
                </a:tc>
                <a:tc>
                  <a:txBody>
                    <a:bodyPr/>
                    <a:lstStyle/>
                    <a:p>
                      <a:pPr algn="r"/>
                      <a:r>
                        <a:rPr lang="en-US" sz="1400" dirty="0">
                          <a:latin typeface="Verdana" pitchFamily="34" charset="0"/>
                          <a:ea typeface="Verdana" pitchFamily="34" charset="0"/>
                          <a:cs typeface="Verdana" pitchFamily="34" charset="0"/>
                        </a:rPr>
                        <a:t>891</a:t>
                      </a:r>
                    </a:p>
                  </a:txBody>
                  <a:tcPr/>
                </a:tc>
                <a:tc>
                  <a:txBody>
                    <a:bodyPr/>
                    <a:lstStyle/>
                    <a:p>
                      <a:pPr algn="r"/>
                      <a:r>
                        <a:rPr lang="en-US" sz="1400" dirty="0">
                          <a:latin typeface="Verdana" pitchFamily="34" charset="0"/>
                          <a:ea typeface="Verdana" pitchFamily="34" charset="0"/>
                          <a:cs typeface="Verdana" pitchFamily="34" charset="0"/>
                        </a:rPr>
                        <a:t>900</a:t>
                      </a:r>
                    </a:p>
                  </a:txBody>
                  <a:tcPr/>
                </a:tc>
                <a:extLst>
                  <a:ext uri="{0D108BD9-81ED-4DB2-BD59-A6C34878D82A}">
                    <a16:rowId xmlns:a16="http://schemas.microsoft.com/office/drawing/2014/main" val="10004"/>
                  </a:ext>
                </a:extLst>
              </a:tr>
              <a:tr h="333828">
                <a:tc>
                  <a:txBody>
                    <a:bodyPr/>
                    <a:lstStyle/>
                    <a:p>
                      <a:pPr marL="231775"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Paid-in capital—share repurchase</a:t>
                      </a:r>
                      <a:endParaRPr lang="en-US" sz="1400" dirty="0">
                        <a:latin typeface="Verdana" pitchFamily="34" charset="0"/>
                        <a:ea typeface="Verdana" pitchFamily="34" charset="0"/>
                        <a:cs typeface="Verdana" pitchFamily="34" charset="0"/>
                      </a:endParaRPr>
                    </a:p>
                  </a:txBody>
                  <a:tcPr/>
                </a:tc>
                <a:tc>
                  <a:txBody>
                    <a:bodyPr/>
                    <a:lstStyle/>
                    <a:p>
                      <a:pPr algn="r"/>
                      <a:endParaRPr lang="en-US" sz="1400" dirty="0">
                        <a:latin typeface="Verdana" pitchFamily="34" charset="0"/>
                        <a:ea typeface="Verdana" pitchFamily="34" charset="0"/>
                        <a:cs typeface="Verdana" pitchFamily="34" charset="0"/>
                      </a:endParaRPr>
                    </a:p>
                  </a:txBody>
                  <a:tcPr/>
                </a:tc>
                <a:tc>
                  <a:txBody>
                    <a:bodyPr/>
                    <a:lstStyle/>
                    <a:p>
                      <a:pPr algn="r"/>
                      <a:r>
                        <a:rPr lang="en-US" sz="1400" dirty="0">
                          <a:latin typeface="Verdana" pitchFamily="34" charset="0"/>
                          <a:ea typeface="Verdana" pitchFamily="34" charset="0"/>
                          <a:cs typeface="Verdana" pitchFamily="34" charset="0"/>
                        </a:rPr>
                        <a:t>2</a:t>
                      </a:r>
                    </a:p>
                  </a:txBody>
                  <a:tcPr/>
                </a:tc>
                <a:extLst>
                  <a:ext uri="{0D108BD9-81ED-4DB2-BD59-A6C34878D82A}">
                    <a16:rowId xmlns:a16="http://schemas.microsoft.com/office/drawing/2014/main" val="10005"/>
                  </a:ext>
                </a:extLst>
              </a:tr>
              <a:tr h="2306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Retained earnings</a:t>
                      </a:r>
                      <a:endParaRPr lang="en-US" sz="1400" dirty="0">
                        <a:latin typeface="Verdana" pitchFamily="34" charset="0"/>
                        <a:ea typeface="Verdana" pitchFamily="34" charset="0"/>
                        <a:cs typeface="Verdana" pitchFamily="34" charset="0"/>
                      </a:endParaRPr>
                    </a:p>
                  </a:txBody>
                  <a:tcPr/>
                </a:tc>
                <a:tc>
                  <a:txBody>
                    <a:bodyPr/>
                    <a:lstStyle/>
                    <a:p>
                      <a:pPr algn="r"/>
                      <a:r>
                        <a:rPr lang="en-US" sz="1400" dirty="0">
                          <a:latin typeface="Verdana" pitchFamily="34" charset="0"/>
                          <a:ea typeface="Verdana" pitchFamily="34" charset="0"/>
                          <a:cs typeface="Verdana" pitchFamily="34" charset="0"/>
                        </a:rPr>
                        <a:t>1,999</a:t>
                      </a:r>
                    </a:p>
                  </a:txBody>
                  <a:tcPr/>
                </a:tc>
                <a:tc>
                  <a:txBody>
                    <a:bodyPr/>
                    <a:lstStyle/>
                    <a:p>
                      <a:pPr algn="r"/>
                      <a:r>
                        <a:rPr lang="en-US" sz="1400" dirty="0">
                          <a:latin typeface="Verdana" pitchFamily="34" charset="0"/>
                          <a:ea typeface="Verdana" pitchFamily="34" charset="0"/>
                          <a:cs typeface="Verdana" pitchFamily="34" charset="0"/>
                        </a:rPr>
                        <a:t>2,000</a:t>
                      </a:r>
                    </a:p>
                  </a:txBody>
                  <a:tcPr/>
                </a:tc>
                <a:extLst>
                  <a:ext uri="{0D108BD9-81ED-4DB2-BD59-A6C34878D82A}">
                    <a16:rowId xmlns:a16="http://schemas.microsoft.com/office/drawing/2014/main" val="10006"/>
                  </a:ext>
                </a:extLst>
              </a:tr>
              <a:tr h="35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Less: Treasury stock, 1 million shares (at cost)</a:t>
                      </a:r>
                      <a:endParaRPr lang="en-US" sz="1400" dirty="0">
                        <a:latin typeface="Verdana" pitchFamily="34" charset="0"/>
                        <a:ea typeface="Verdana" pitchFamily="34" charset="0"/>
                        <a:cs typeface="Verdana" pitchFamily="34" charset="0"/>
                      </a:endParaRPr>
                    </a:p>
                  </a:txBody>
                  <a:tcPr/>
                </a:tc>
                <a:tc>
                  <a:txBody>
                    <a:bodyPr/>
                    <a:lstStyle/>
                    <a:p>
                      <a:pPr algn="r"/>
                      <a:r>
                        <a:rPr lang="en-US" sz="1400" dirty="0">
                          <a:latin typeface="Verdana" pitchFamily="34" charset="0"/>
                          <a:ea typeface="Verdana" pitchFamily="34" charset="0"/>
                          <a:cs typeface="Verdana" pitchFamily="34" charset="0"/>
                        </a:rPr>
                        <a:t>_____</a:t>
                      </a:r>
                    </a:p>
                  </a:txBody>
                  <a:tcPr/>
                </a:tc>
                <a:tc>
                  <a:txBody>
                    <a:bodyPr/>
                    <a:lstStyle/>
                    <a:p>
                      <a:pPr algn="r"/>
                      <a:r>
                        <a:rPr lang="en-US" sz="1400" u="sng" dirty="0">
                          <a:latin typeface="Verdana" pitchFamily="34" charset="0"/>
                          <a:ea typeface="Verdana" pitchFamily="34" charset="0"/>
                          <a:cs typeface="Verdana" pitchFamily="34" charset="0"/>
                        </a:rPr>
                        <a:t>(13)</a:t>
                      </a:r>
                    </a:p>
                  </a:txBody>
                  <a:tcPr/>
                </a:tc>
                <a:extLst>
                  <a:ext uri="{0D108BD9-81ED-4DB2-BD59-A6C34878D82A}">
                    <a16:rowId xmlns:a16="http://schemas.microsoft.com/office/drawing/2014/main" val="10007"/>
                  </a:ext>
                </a:extLst>
              </a:tr>
              <a:tr h="2876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Total shareholders’ equity</a:t>
                      </a:r>
                      <a:endParaRPr lang="en-US" sz="1400" dirty="0">
                        <a:latin typeface="Verdana" pitchFamily="34" charset="0"/>
                        <a:ea typeface="Verdana" pitchFamily="34" charset="0"/>
                        <a:cs typeface="Verdana" pitchFamily="34" charset="0"/>
                      </a:endParaRPr>
                    </a:p>
                  </a:txBody>
                  <a:tcPr/>
                </a:tc>
                <a:tc>
                  <a:txBody>
                    <a:bodyPr/>
                    <a:lstStyle/>
                    <a:p>
                      <a:pPr algn="r"/>
                      <a:r>
                        <a:rPr lang="en-US" sz="1400" u="sng" dirty="0">
                          <a:latin typeface="Verdana" pitchFamily="34" charset="0"/>
                          <a:ea typeface="Verdana" pitchFamily="34" charset="0"/>
                          <a:cs typeface="Verdana" pitchFamily="34" charset="0"/>
                        </a:rPr>
                        <a:t>$2,989</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itchFamily="34" charset="0"/>
                          <a:ea typeface="Verdana" pitchFamily="34" charset="0"/>
                          <a:cs typeface="Verdana" pitchFamily="34" charset="0"/>
                        </a:rPr>
                        <a:t>$2,989</a:t>
                      </a: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54620186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18-5</a:t>
            </a:r>
          </a:p>
        </p:txBody>
      </p:sp>
      <p:sp>
        <p:nvSpPr>
          <p:cNvPr id="3" name="Title 2"/>
          <p:cNvSpPr>
            <a:spLocks noGrp="1"/>
          </p:cNvSpPr>
          <p:nvPr>
            <p:ph type="title"/>
          </p:nvPr>
        </p:nvSpPr>
        <p:spPr>
          <a:xfrm>
            <a:off x="876300" y="426377"/>
            <a:ext cx="7620000" cy="1012005"/>
          </a:xfrm>
        </p:spPr>
        <p:txBody>
          <a:bodyPr>
            <a:noAutofit/>
          </a:bodyPr>
          <a:lstStyle/>
          <a:p>
            <a:r>
              <a:rPr lang="en-IN" dirty="0"/>
              <a:t>Resale of Shares</a:t>
            </a:r>
            <a:endParaRPr lang="en-US" altLang="en-US" dirty="0"/>
          </a:p>
        </p:txBody>
      </p:sp>
      <p:sp>
        <p:nvSpPr>
          <p:cNvPr id="4" name="Content Placeholder 3"/>
          <p:cNvSpPr>
            <a:spLocks noGrp="1"/>
          </p:cNvSpPr>
          <p:nvPr>
            <p:ph sz="quarter" idx="10"/>
          </p:nvPr>
        </p:nvSpPr>
        <p:spPr>
          <a:xfrm>
            <a:off x="995423" y="1592495"/>
            <a:ext cx="7696514" cy="4831454"/>
          </a:xfrm>
        </p:spPr>
        <p:txBody>
          <a:bodyPr/>
          <a:lstStyle/>
          <a:p>
            <a:r>
              <a:rPr lang="en-US" dirty="0"/>
              <a:t>Subsequent sale of shares </a:t>
            </a:r>
            <a:r>
              <a:rPr lang="en-US" b="1" dirty="0"/>
              <a:t>after shares are retired </a:t>
            </a:r>
            <a:r>
              <a:rPr lang="en-US" dirty="0"/>
              <a:t>is recorded exactly like any sale of shares</a:t>
            </a:r>
          </a:p>
          <a:p>
            <a:r>
              <a:rPr lang="en-IN" dirty="0"/>
              <a:t>Resale of </a:t>
            </a:r>
            <a:r>
              <a:rPr lang="en-IN" b="1" dirty="0"/>
              <a:t>treasury shares </a:t>
            </a:r>
            <a:r>
              <a:rPr lang="en-IN" dirty="0"/>
              <a:t>is viewed as the consummation of the “single transaction” begun when the treasury shares were purchased</a:t>
            </a:r>
          </a:p>
          <a:p>
            <a:r>
              <a:rPr lang="en-IN" dirty="0"/>
              <a:t>Allocating the cost of treasury shares occurs when the </a:t>
            </a:r>
            <a:r>
              <a:rPr lang="en-IN" b="1" dirty="0"/>
              <a:t>shares are resold</a:t>
            </a:r>
            <a:endParaRPr lang="en-US" b="1" dirty="0"/>
          </a:p>
        </p:txBody>
      </p:sp>
    </p:spTree>
    <p:extLst>
      <p:ext uri="{BB962C8B-B14F-4D97-AF65-F5344CB8AC3E}">
        <p14:creationId xmlns:p14="http://schemas.microsoft.com/office/powerpoint/2010/main" val="100506312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18-5</a:t>
            </a:r>
          </a:p>
        </p:txBody>
      </p:sp>
      <p:sp>
        <p:nvSpPr>
          <p:cNvPr id="3" name="Title 2"/>
          <p:cNvSpPr>
            <a:spLocks noGrp="1"/>
          </p:cNvSpPr>
          <p:nvPr>
            <p:ph type="title"/>
          </p:nvPr>
        </p:nvSpPr>
        <p:spPr>
          <a:xfrm>
            <a:off x="580328" y="470075"/>
            <a:ext cx="8332666" cy="1516629"/>
          </a:xfrm>
        </p:spPr>
        <p:txBody>
          <a:bodyPr>
            <a:noAutofit/>
          </a:bodyPr>
          <a:lstStyle/>
          <a:p>
            <a:r>
              <a:rPr lang="en-IN" dirty="0"/>
              <a:t>Comparison of Share Retirement and Treasury Stock Accounting—Subsequent Sale of Shares (1 of 4)</a:t>
            </a:r>
            <a:endParaRPr lang="en-US" altLang="en-US" dirty="0"/>
          </a:p>
        </p:txBody>
      </p:sp>
      <p:sp>
        <p:nvSpPr>
          <p:cNvPr id="4" name="Content Placeholder 3"/>
          <p:cNvSpPr>
            <a:spLocks noGrp="1"/>
          </p:cNvSpPr>
          <p:nvPr>
            <p:ph sz="quarter" idx="10"/>
          </p:nvPr>
        </p:nvSpPr>
        <p:spPr>
          <a:xfrm>
            <a:off x="928914" y="2280211"/>
            <a:ext cx="8011886" cy="2030532"/>
          </a:xfrm>
        </p:spPr>
        <p:txBody>
          <a:bodyPr/>
          <a:lstStyle/>
          <a:p>
            <a:pPr marL="0" indent="0">
              <a:buNone/>
            </a:pPr>
            <a:r>
              <a:rPr lang="en-IN" sz="2400" dirty="0"/>
              <a:t>American Semiconductor sold 1 million shares after reacquiring shares at $13 per share.</a:t>
            </a:r>
          </a:p>
          <a:p>
            <a:pPr marL="0" indent="0" algn="ctr">
              <a:buNone/>
            </a:pPr>
            <a:r>
              <a:rPr lang="en-US" sz="2400" b="1" dirty="0"/>
              <a:t>Retirement</a:t>
            </a:r>
            <a:endParaRPr lang="en-US" sz="2400" dirty="0"/>
          </a:p>
          <a:p>
            <a:pPr marL="0" indent="0">
              <a:buNone/>
            </a:pPr>
            <a:r>
              <a:rPr lang="en-US" sz="2400" dirty="0"/>
              <a:t>Sold 1 million shares</a:t>
            </a:r>
          </a:p>
          <a:p>
            <a:pPr marL="0" indent="0">
              <a:buNone/>
            </a:pPr>
            <a:r>
              <a:rPr lang="en-IN" sz="2400" b="1" dirty="0"/>
              <a:t>Case A: Shares sold at $14 per share</a:t>
            </a:r>
            <a:endParaRPr lang="en-US" sz="2400" b="1" dirty="0"/>
          </a:p>
        </p:txBody>
      </p:sp>
      <p:pic>
        <p:nvPicPr>
          <p:cNvPr id="2050" name="Picture 2" descr="Cash is debited 14 and common stock (par) is credited 1 and paid-in capital excess of par is credited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9235" y="4680628"/>
            <a:ext cx="610552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024430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18-5</a:t>
            </a:r>
          </a:p>
        </p:txBody>
      </p:sp>
      <p:sp>
        <p:nvSpPr>
          <p:cNvPr id="3" name="Title 2"/>
          <p:cNvSpPr>
            <a:spLocks noGrp="1"/>
          </p:cNvSpPr>
          <p:nvPr>
            <p:ph type="title"/>
          </p:nvPr>
        </p:nvSpPr>
        <p:spPr>
          <a:xfrm>
            <a:off x="580328" y="470075"/>
            <a:ext cx="8332666" cy="1516629"/>
          </a:xfrm>
        </p:spPr>
        <p:txBody>
          <a:bodyPr>
            <a:noAutofit/>
          </a:bodyPr>
          <a:lstStyle/>
          <a:p>
            <a:r>
              <a:rPr lang="en-IN" dirty="0"/>
              <a:t>Comparison of Share Retirement and Treasury Stock Accounting—Subsequent Sale of Shares (2 of 4)</a:t>
            </a:r>
            <a:endParaRPr lang="en-US" altLang="en-US" dirty="0"/>
          </a:p>
        </p:txBody>
      </p:sp>
      <p:sp>
        <p:nvSpPr>
          <p:cNvPr id="4" name="Content Placeholder 3"/>
          <p:cNvSpPr>
            <a:spLocks noGrp="1"/>
          </p:cNvSpPr>
          <p:nvPr>
            <p:ph sz="quarter" idx="10"/>
          </p:nvPr>
        </p:nvSpPr>
        <p:spPr>
          <a:xfrm>
            <a:off x="839164" y="2280211"/>
            <a:ext cx="8116150" cy="448475"/>
          </a:xfrm>
        </p:spPr>
        <p:txBody>
          <a:bodyPr/>
          <a:lstStyle/>
          <a:p>
            <a:pPr marL="0" indent="0" algn="ctr">
              <a:buNone/>
            </a:pPr>
            <a:r>
              <a:rPr lang="en-US" sz="2000" b="1" dirty="0"/>
              <a:t>Treasury Stock</a:t>
            </a:r>
            <a:endParaRPr lang="en-IN" sz="2200" dirty="0"/>
          </a:p>
        </p:txBody>
      </p:sp>
      <p:pic>
        <p:nvPicPr>
          <p:cNvPr id="3074" name="Picture 2" descr="Cash is debited 14 and treasury stock (cost) is credited 13 and paid-in captial share repurchase is credited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0193" y="2806637"/>
            <a:ext cx="7583615" cy="1244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982963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18-5</a:t>
            </a:r>
          </a:p>
        </p:txBody>
      </p:sp>
      <p:sp>
        <p:nvSpPr>
          <p:cNvPr id="3" name="Title 2"/>
          <p:cNvSpPr>
            <a:spLocks noGrp="1"/>
          </p:cNvSpPr>
          <p:nvPr>
            <p:ph type="title"/>
          </p:nvPr>
        </p:nvSpPr>
        <p:spPr>
          <a:xfrm>
            <a:off x="573616" y="527950"/>
            <a:ext cx="8357540" cy="1402423"/>
          </a:xfrm>
        </p:spPr>
        <p:txBody>
          <a:bodyPr>
            <a:noAutofit/>
          </a:bodyPr>
          <a:lstStyle/>
          <a:p>
            <a:r>
              <a:rPr lang="en-IN" dirty="0"/>
              <a:t>Comparison of Share Retirement and Treasury Stock Accounting—Subsequent Sale of Shares (3 of 4)</a:t>
            </a:r>
            <a:endParaRPr lang="en-US" altLang="en-US" dirty="0"/>
          </a:p>
        </p:txBody>
      </p:sp>
      <p:sp>
        <p:nvSpPr>
          <p:cNvPr id="4" name="Content Placeholder 3"/>
          <p:cNvSpPr>
            <a:spLocks noGrp="1"/>
          </p:cNvSpPr>
          <p:nvPr>
            <p:ph sz="quarter" idx="10"/>
          </p:nvPr>
        </p:nvSpPr>
        <p:spPr>
          <a:xfrm>
            <a:off x="914532" y="2283723"/>
            <a:ext cx="8011754" cy="2157647"/>
          </a:xfrm>
        </p:spPr>
        <p:txBody>
          <a:bodyPr/>
          <a:lstStyle/>
          <a:p>
            <a:pPr marL="0" indent="0">
              <a:buNone/>
            </a:pPr>
            <a:r>
              <a:rPr lang="en-US" altLang="en-US" sz="2200" dirty="0"/>
              <a:t>*Because there is a $2 million credit balance.</a:t>
            </a:r>
            <a:endParaRPr lang="en-IN" sz="2200" dirty="0"/>
          </a:p>
          <a:p>
            <a:pPr marL="0" indent="0">
              <a:buNone/>
            </a:pPr>
            <a:r>
              <a:rPr lang="en-IN" sz="2200" dirty="0"/>
              <a:t>American Semiconductor sold 1 million shares after reacquiring shares at $13 per share.</a:t>
            </a:r>
          </a:p>
          <a:p>
            <a:pPr marL="0" indent="0" algn="ctr">
              <a:buNone/>
            </a:pPr>
            <a:r>
              <a:rPr lang="en-US" sz="2000" b="1" dirty="0"/>
              <a:t>Retirement</a:t>
            </a:r>
          </a:p>
          <a:p>
            <a:pPr marL="0" indent="0">
              <a:buNone/>
            </a:pPr>
            <a:r>
              <a:rPr lang="en-IN" sz="2000" b="1" dirty="0"/>
              <a:t>Case A: Shares sold at $14 per share</a:t>
            </a:r>
            <a:endParaRPr lang="en-US" sz="2000" b="1" dirty="0"/>
          </a:p>
        </p:txBody>
      </p:sp>
      <p:pic>
        <p:nvPicPr>
          <p:cNvPr id="4099" name="Picture 3" descr="Cash is debited 10 and common stock (par) is credited 1 and paid-in capital - excess of par is cretied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4703" y="4361103"/>
            <a:ext cx="6505575" cy="100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813631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18-5</a:t>
            </a:r>
          </a:p>
        </p:txBody>
      </p:sp>
      <p:sp>
        <p:nvSpPr>
          <p:cNvPr id="3" name="Title 2"/>
          <p:cNvSpPr>
            <a:spLocks noGrp="1"/>
          </p:cNvSpPr>
          <p:nvPr>
            <p:ph type="title"/>
          </p:nvPr>
        </p:nvSpPr>
        <p:spPr>
          <a:xfrm>
            <a:off x="573616" y="527950"/>
            <a:ext cx="8357540" cy="1402423"/>
          </a:xfrm>
        </p:spPr>
        <p:txBody>
          <a:bodyPr>
            <a:noAutofit/>
          </a:bodyPr>
          <a:lstStyle/>
          <a:p>
            <a:r>
              <a:rPr lang="en-IN" dirty="0"/>
              <a:t>Comparison of Share Retirement and Treasury Stock Accounting—Subsequent Sale of Shares (4 of 4)</a:t>
            </a:r>
            <a:endParaRPr lang="en-US" altLang="en-US" dirty="0"/>
          </a:p>
        </p:txBody>
      </p:sp>
      <p:sp>
        <p:nvSpPr>
          <p:cNvPr id="4" name="Content Placeholder 3"/>
          <p:cNvSpPr>
            <a:spLocks noGrp="1"/>
          </p:cNvSpPr>
          <p:nvPr>
            <p:ph sz="quarter" idx="10"/>
          </p:nvPr>
        </p:nvSpPr>
        <p:spPr>
          <a:xfrm>
            <a:off x="899886" y="2544975"/>
            <a:ext cx="8040913" cy="604619"/>
          </a:xfrm>
        </p:spPr>
        <p:txBody>
          <a:bodyPr/>
          <a:lstStyle/>
          <a:p>
            <a:pPr marL="0" indent="0" algn="ctr">
              <a:buNone/>
            </a:pPr>
            <a:r>
              <a:rPr lang="en-US" sz="2400" b="1" dirty="0"/>
              <a:t>Treasury Stock</a:t>
            </a:r>
            <a:endParaRPr lang="en-US" sz="2400" dirty="0"/>
          </a:p>
        </p:txBody>
      </p:sp>
      <p:pic>
        <p:nvPicPr>
          <p:cNvPr id="5123" name="Picture 3" descr="Cash is debited 10, retained earnings (to balance) is debited 1, and paid-in capital - share repurchase is debited 2. Treasury stock (cost) is credited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7300" y="3708406"/>
            <a:ext cx="6629400" cy="134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459713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18-5</a:t>
            </a:r>
          </a:p>
        </p:txBody>
      </p:sp>
      <p:sp>
        <p:nvSpPr>
          <p:cNvPr id="3" name="Title 2"/>
          <p:cNvSpPr>
            <a:spLocks noGrp="1"/>
          </p:cNvSpPr>
          <p:nvPr>
            <p:ph type="title"/>
          </p:nvPr>
        </p:nvSpPr>
        <p:spPr>
          <a:xfrm>
            <a:off x="667821" y="488021"/>
            <a:ext cx="8157680" cy="1402423"/>
          </a:xfrm>
        </p:spPr>
        <p:txBody>
          <a:bodyPr>
            <a:noAutofit/>
          </a:bodyPr>
          <a:lstStyle/>
          <a:p>
            <a:r>
              <a:rPr lang="en-US" altLang="en-US" dirty="0"/>
              <a:t>Concept Check: Treasury Stock Accounting and Subsequent Sale of Shares (1 of 2)</a:t>
            </a:r>
          </a:p>
        </p:txBody>
      </p:sp>
      <p:sp>
        <p:nvSpPr>
          <p:cNvPr id="4" name="Content Placeholder 3"/>
          <p:cNvSpPr>
            <a:spLocks noGrp="1"/>
          </p:cNvSpPr>
          <p:nvPr>
            <p:ph sz="quarter" idx="10"/>
          </p:nvPr>
        </p:nvSpPr>
        <p:spPr>
          <a:xfrm>
            <a:off x="821932" y="2116469"/>
            <a:ext cx="8065213" cy="4150766"/>
          </a:xfrm>
        </p:spPr>
        <p:txBody>
          <a:bodyPr/>
          <a:lstStyle/>
          <a:p>
            <a:pPr marL="0" indent="0">
              <a:buNone/>
            </a:pPr>
            <a:r>
              <a:rPr lang="en-US" altLang="en-US" dirty="0"/>
              <a:t>In 2018, Broyles, Inc. reacquired 3,000 shares of its common stock at $55 per share. In 2019, Broyles, Inc. reissued 1,000 shares of the stock at $75 per share. Which of the following would be included in the 2019 entry?</a:t>
            </a:r>
          </a:p>
          <a:p>
            <a:pPr marL="457200" indent="-457200">
              <a:lnSpc>
                <a:spcPct val="130000"/>
              </a:lnSpc>
              <a:buFont typeface="+mj-lt"/>
              <a:buAutoNum type="alphaLcPeriod"/>
            </a:pPr>
            <a:r>
              <a:rPr lang="en-US" altLang="en-US" sz="2400" dirty="0"/>
              <a:t>Credit Cash for $165,000</a:t>
            </a:r>
          </a:p>
          <a:p>
            <a:pPr marL="457200" indent="-457200">
              <a:lnSpc>
                <a:spcPct val="130000"/>
              </a:lnSpc>
              <a:spcBef>
                <a:spcPct val="0"/>
              </a:spcBef>
              <a:buFont typeface="+mj-lt"/>
              <a:buAutoNum type="alphaLcPeriod"/>
            </a:pPr>
            <a:r>
              <a:rPr lang="en-US" altLang="en-US" sz="2400" dirty="0"/>
              <a:t>Debit Treasury Stock for $75,000</a:t>
            </a:r>
          </a:p>
          <a:p>
            <a:pPr marL="457200" indent="-457200">
              <a:lnSpc>
                <a:spcPct val="130000"/>
              </a:lnSpc>
              <a:spcBef>
                <a:spcPct val="0"/>
              </a:spcBef>
              <a:buFont typeface="+mj-lt"/>
              <a:buAutoNum type="alphaLcPeriod"/>
            </a:pPr>
            <a:r>
              <a:rPr lang="en-US" altLang="en-US" sz="2400" b="1" dirty="0"/>
              <a:t>Credit Treasury Stock for $55,000</a:t>
            </a:r>
          </a:p>
          <a:p>
            <a:pPr marL="457200" indent="-457200">
              <a:lnSpc>
                <a:spcPct val="130000"/>
              </a:lnSpc>
              <a:spcBef>
                <a:spcPct val="0"/>
              </a:spcBef>
              <a:buFont typeface="+mj-lt"/>
              <a:buAutoNum type="alphaLcPeriod"/>
            </a:pPr>
            <a:r>
              <a:rPr lang="en-US" altLang="en-US" sz="2400" dirty="0"/>
              <a:t>Credit Cash for $75,000</a:t>
            </a:r>
          </a:p>
        </p:txBody>
      </p:sp>
    </p:spTree>
    <p:extLst>
      <p:ext uri="{BB962C8B-B14F-4D97-AF65-F5344CB8AC3E}">
        <p14:creationId xmlns:p14="http://schemas.microsoft.com/office/powerpoint/2010/main" val="58156813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18-5</a:t>
            </a:r>
          </a:p>
        </p:txBody>
      </p:sp>
      <p:sp>
        <p:nvSpPr>
          <p:cNvPr id="3" name="Title 2"/>
          <p:cNvSpPr>
            <a:spLocks noGrp="1"/>
          </p:cNvSpPr>
          <p:nvPr>
            <p:ph type="title"/>
          </p:nvPr>
        </p:nvSpPr>
        <p:spPr>
          <a:xfrm>
            <a:off x="667821" y="498295"/>
            <a:ext cx="8157680" cy="1402423"/>
          </a:xfrm>
        </p:spPr>
        <p:txBody>
          <a:bodyPr>
            <a:noAutofit/>
          </a:bodyPr>
          <a:lstStyle/>
          <a:p>
            <a:r>
              <a:rPr lang="en-US" altLang="en-US" dirty="0"/>
              <a:t>Concept Check: Treasury Stock Accounting and Subsequent Sale of Shares (2 of 2)</a:t>
            </a:r>
          </a:p>
        </p:txBody>
      </p:sp>
      <p:sp>
        <p:nvSpPr>
          <p:cNvPr id="4" name="Content Placeholder 3"/>
          <p:cNvSpPr>
            <a:spLocks noGrp="1"/>
          </p:cNvSpPr>
          <p:nvPr>
            <p:ph sz="quarter" idx="10"/>
          </p:nvPr>
        </p:nvSpPr>
        <p:spPr>
          <a:xfrm>
            <a:off x="950294" y="2234820"/>
            <a:ext cx="7881188" cy="589407"/>
          </a:xfrm>
        </p:spPr>
        <p:txBody>
          <a:bodyPr/>
          <a:lstStyle/>
          <a:p>
            <a:pPr>
              <a:spcAft>
                <a:spcPts val="1200"/>
              </a:spcAft>
              <a:buNone/>
            </a:pPr>
            <a:r>
              <a:rPr lang="en-US" altLang="en-US" sz="2400" dirty="0"/>
              <a:t>The correct answer is </a:t>
            </a:r>
            <a:r>
              <a:rPr lang="en-US" altLang="en-US" sz="2400" i="1" dirty="0"/>
              <a:t>c</a:t>
            </a:r>
            <a:r>
              <a:rPr lang="en-US" altLang="en-US" sz="2400" dirty="0"/>
              <a:t>:</a:t>
            </a:r>
          </a:p>
        </p:txBody>
      </p:sp>
      <p:pic>
        <p:nvPicPr>
          <p:cNvPr id="10242" name="Picture 2" descr="For 2018 treaury stock is debited 165,000 and cash is credited 165,000.&#10;&#10;For 2019 cash is debited 75,000 and treasury stock is credited 55,000 and PIC share repurchase is credited 2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3509" y="2965314"/>
            <a:ext cx="5393817" cy="2385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647788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18-5</a:t>
            </a:r>
          </a:p>
        </p:txBody>
      </p:sp>
      <p:sp>
        <p:nvSpPr>
          <p:cNvPr id="3" name="Title 2"/>
          <p:cNvSpPr>
            <a:spLocks noGrp="1"/>
          </p:cNvSpPr>
          <p:nvPr>
            <p:ph type="title"/>
          </p:nvPr>
        </p:nvSpPr>
        <p:spPr>
          <a:xfrm>
            <a:off x="667821" y="570347"/>
            <a:ext cx="8157680" cy="1155844"/>
          </a:xfrm>
        </p:spPr>
        <p:txBody>
          <a:bodyPr>
            <a:noAutofit/>
          </a:bodyPr>
          <a:lstStyle/>
          <a:p>
            <a:r>
              <a:rPr lang="en-US" altLang="en-US" dirty="0"/>
              <a:t>Concept Check: Reporting Share Buyback (1 of 3)</a:t>
            </a:r>
          </a:p>
        </p:txBody>
      </p:sp>
      <p:sp>
        <p:nvSpPr>
          <p:cNvPr id="4" name="Content Placeholder 3"/>
          <p:cNvSpPr>
            <a:spLocks noGrp="1"/>
          </p:cNvSpPr>
          <p:nvPr>
            <p:ph sz="quarter" idx="10"/>
          </p:nvPr>
        </p:nvSpPr>
        <p:spPr>
          <a:xfrm>
            <a:off x="902825" y="1759351"/>
            <a:ext cx="7986531" cy="1388963"/>
          </a:xfrm>
        </p:spPr>
        <p:txBody>
          <a:bodyPr/>
          <a:lstStyle/>
          <a:p>
            <a:pPr marL="0" indent="0">
              <a:lnSpc>
                <a:spcPct val="110000"/>
              </a:lnSpc>
              <a:spcAft>
                <a:spcPts val="1200"/>
              </a:spcAft>
              <a:buNone/>
            </a:pPr>
            <a:r>
              <a:rPr lang="en-US" sz="2400" dirty="0"/>
              <a:t>The balance sheet of </a:t>
            </a:r>
            <a:r>
              <a:rPr lang="en-US" sz="2400" dirty="0" err="1"/>
              <a:t>Chunn</a:t>
            </a:r>
            <a:r>
              <a:rPr lang="en-US" sz="2400" dirty="0"/>
              <a:t> Industries included the following shareholders’ equity section at December 31, 2018 ($ in millions):</a:t>
            </a:r>
          </a:p>
        </p:txBody>
      </p:sp>
      <p:graphicFrame>
        <p:nvGraphicFramePr>
          <p:cNvPr id="2" name="Table 1"/>
          <p:cNvGraphicFramePr>
            <a:graphicFrameLocks noGrp="1"/>
          </p:cNvGraphicFramePr>
          <p:nvPr>
            <p:extLst>
              <p:ext uri="{D42A27DB-BD31-4B8C-83A1-F6EECF244321}">
                <p14:modId xmlns:p14="http://schemas.microsoft.com/office/powerpoint/2010/main" val="4023042297"/>
              </p:ext>
            </p:extLst>
          </p:nvPr>
        </p:nvGraphicFramePr>
        <p:xfrm>
          <a:off x="1327225" y="3329972"/>
          <a:ext cx="6485680" cy="1852166"/>
        </p:xfrm>
        <a:graphic>
          <a:graphicData uri="http://schemas.openxmlformats.org/drawingml/2006/table">
            <a:tbl>
              <a:tblPr firstRow="1" bandRow="1">
                <a:tableStyleId>{5940675A-B579-460E-94D1-54222C63F5DA}</a:tableStyleId>
              </a:tblPr>
              <a:tblGrid>
                <a:gridCol w="5432384">
                  <a:extLst>
                    <a:ext uri="{9D8B030D-6E8A-4147-A177-3AD203B41FA5}">
                      <a16:colId xmlns:a16="http://schemas.microsoft.com/office/drawing/2014/main" val="20000"/>
                    </a:ext>
                  </a:extLst>
                </a:gridCol>
                <a:gridCol w="1053296">
                  <a:extLst>
                    <a:ext uri="{9D8B030D-6E8A-4147-A177-3AD203B41FA5}">
                      <a16:colId xmlns:a16="http://schemas.microsoft.com/office/drawing/2014/main" val="20001"/>
                    </a:ext>
                  </a:extLst>
                </a:gridCol>
              </a:tblGrid>
              <a:tr h="616995">
                <a:tc>
                  <a:txBody>
                    <a:bodyPr/>
                    <a:lstStyle/>
                    <a:p>
                      <a:pPr marL="0" indent="0" algn="l">
                        <a:buNone/>
                        <a:tabLst>
                          <a:tab pos="457200" algn="l"/>
                        </a:tabLst>
                      </a:pPr>
                      <a:r>
                        <a:rPr lang="en-US" sz="1800" dirty="0"/>
                        <a:t>Common stock ($1 par value, authorized 100M shares,  issued and outstanding 90M shares)</a:t>
                      </a:r>
                      <a:endParaRPr lang="en-US" dirty="0"/>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t>$  90</a:t>
                      </a:r>
                    </a:p>
                  </a:txBody>
                  <a:tcPr/>
                </a:tc>
                <a:extLst>
                  <a:ext uri="{0D108BD9-81ED-4DB2-BD59-A6C34878D82A}">
                    <a16:rowId xmlns:a16="http://schemas.microsoft.com/office/drawing/2014/main" val="10000"/>
                  </a:ext>
                </a:extLst>
              </a:tr>
              <a:tr h="336396">
                <a:tc>
                  <a:txBody>
                    <a:bodyPr/>
                    <a:lstStyle/>
                    <a:p>
                      <a:pPr algn="l"/>
                      <a:r>
                        <a:rPr lang="en-US" sz="1800" dirty="0"/>
                        <a:t>Paid-in capital—excess of par</a:t>
                      </a:r>
                      <a:endParaRPr lang="en-US" dirty="0"/>
                    </a:p>
                  </a:txBody>
                  <a:tcPr/>
                </a:tc>
                <a:tc>
                  <a:txBody>
                    <a:bodyPr/>
                    <a:lstStyle/>
                    <a:p>
                      <a:pPr algn="r"/>
                      <a:r>
                        <a:rPr lang="en-US" dirty="0"/>
                        <a:t>540</a:t>
                      </a:r>
                    </a:p>
                  </a:txBody>
                  <a:tcPr/>
                </a:tc>
                <a:extLst>
                  <a:ext uri="{0D108BD9-81ED-4DB2-BD59-A6C34878D82A}">
                    <a16:rowId xmlns:a16="http://schemas.microsoft.com/office/drawing/2014/main" val="10001"/>
                  </a:ext>
                </a:extLst>
              </a:tr>
              <a:tr h="194896">
                <a:tc>
                  <a:txBody>
                    <a:bodyPr/>
                    <a:lstStyle/>
                    <a:p>
                      <a:pPr algn="l"/>
                      <a:r>
                        <a:rPr lang="en-US" sz="1800" dirty="0"/>
                        <a:t>Retained earnings</a:t>
                      </a:r>
                      <a:endParaRPr lang="en-US" dirty="0"/>
                    </a:p>
                  </a:txBody>
                  <a:tcPr/>
                </a:tc>
                <a:tc>
                  <a:txBody>
                    <a:bodyPr/>
                    <a:lstStyle/>
                    <a:p>
                      <a:pPr algn="r"/>
                      <a:r>
                        <a:rPr lang="en-US" u="sng" dirty="0"/>
                        <a:t>280</a:t>
                      </a:r>
                    </a:p>
                  </a:txBody>
                  <a:tcPr/>
                </a:tc>
                <a:extLst>
                  <a:ext uri="{0D108BD9-81ED-4DB2-BD59-A6C34878D82A}">
                    <a16:rowId xmlns:a16="http://schemas.microsoft.com/office/drawing/2014/main" val="10002"/>
                  </a:ext>
                </a:extLst>
              </a:tr>
              <a:tr h="480566">
                <a:tc>
                  <a:txBody>
                    <a:bodyPr/>
                    <a:lstStyle/>
                    <a:p>
                      <a:pPr marL="231775" indent="0" algn="l"/>
                      <a:r>
                        <a:rPr lang="en-US" sz="1800" dirty="0"/>
                        <a:t>Total shareholders’ equity</a:t>
                      </a:r>
                      <a:endParaRPr lang="en-US" dirty="0"/>
                    </a:p>
                  </a:txBody>
                  <a:tcPr/>
                </a:tc>
                <a:tc>
                  <a:txBody>
                    <a:bodyPr/>
                    <a:lstStyle/>
                    <a:p>
                      <a:pPr algn="r"/>
                      <a:r>
                        <a:rPr lang="en-US" u="sng" dirty="0"/>
                        <a:t>$910</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3202711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18-1</a:t>
            </a:r>
          </a:p>
        </p:txBody>
      </p:sp>
      <p:sp>
        <p:nvSpPr>
          <p:cNvPr id="3" name="Title 2"/>
          <p:cNvSpPr>
            <a:spLocks noGrp="1"/>
          </p:cNvSpPr>
          <p:nvPr>
            <p:ph type="title"/>
          </p:nvPr>
        </p:nvSpPr>
        <p:spPr>
          <a:xfrm>
            <a:off x="685800" y="457200"/>
            <a:ext cx="8001000" cy="1125020"/>
          </a:xfrm>
        </p:spPr>
        <p:txBody>
          <a:bodyPr>
            <a:noAutofit/>
          </a:bodyPr>
          <a:lstStyle/>
          <a:p>
            <a:r>
              <a:rPr lang="en-US" dirty="0"/>
              <a:t>Components of Shareholders’ Equity (1 of 4)</a:t>
            </a:r>
          </a:p>
        </p:txBody>
      </p:sp>
      <p:sp>
        <p:nvSpPr>
          <p:cNvPr id="4" name="Content Placeholder 3"/>
          <p:cNvSpPr>
            <a:spLocks noGrp="1"/>
          </p:cNvSpPr>
          <p:nvPr>
            <p:ph sz="quarter" idx="10"/>
          </p:nvPr>
        </p:nvSpPr>
        <p:spPr>
          <a:xfrm>
            <a:off x="914399" y="1902428"/>
            <a:ext cx="7921375" cy="4046306"/>
          </a:xfrm>
        </p:spPr>
        <p:txBody>
          <a:bodyPr/>
          <a:lstStyle/>
          <a:p>
            <a:pPr marL="0" indent="0">
              <a:buNone/>
            </a:pPr>
            <a:r>
              <a:rPr lang="en-US" b="1" dirty="0"/>
              <a:t>Paid-in Capital</a:t>
            </a:r>
          </a:p>
          <a:p>
            <a:r>
              <a:rPr lang="en-IN" dirty="0"/>
              <a:t>Consists primarily of amounts:</a:t>
            </a:r>
          </a:p>
          <a:p>
            <a:pPr lvl="1">
              <a:buFont typeface="Lucida Grande"/>
              <a:buChar char="–"/>
            </a:pPr>
            <a:r>
              <a:rPr lang="en-IN" b="1" dirty="0"/>
              <a:t>Invested</a:t>
            </a:r>
            <a:r>
              <a:rPr lang="en-IN" dirty="0"/>
              <a:t> by shareholders when they purchase shares of stock from the corporation </a:t>
            </a:r>
            <a:r>
              <a:rPr lang="en-US" dirty="0"/>
              <a:t>or </a:t>
            </a:r>
          </a:p>
          <a:p>
            <a:pPr lvl="1">
              <a:buFont typeface="Lucida Grande"/>
              <a:buChar char="–"/>
            </a:pPr>
            <a:r>
              <a:rPr lang="en-US" dirty="0"/>
              <a:t>Arise from the company </a:t>
            </a:r>
            <a:r>
              <a:rPr lang="en-US" b="1" dirty="0"/>
              <a:t>buying back</a:t>
            </a:r>
            <a:r>
              <a:rPr lang="en-US" dirty="0"/>
              <a:t> some of those shares or </a:t>
            </a:r>
          </a:p>
          <a:p>
            <a:pPr lvl="1">
              <a:buFont typeface="Lucida Grande"/>
              <a:buChar char="–"/>
            </a:pPr>
            <a:r>
              <a:rPr lang="en-US" dirty="0"/>
              <a:t>From </a:t>
            </a:r>
            <a:r>
              <a:rPr lang="en-US" b="1" dirty="0"/>
              <a:t>share-based compensation activities</a:t>
            </a:r>
          </a:p>
        </p:txBody>
      </p:sp>
    </p:spTree>
    <p:extLst>
      <p:ext uri="{BB962C8B-B14F-4D97-AF65-F5344CB8AC3E}">
        <p14:creationId xmlns:p14="http://schemas.microsoft.com/office/powerpoint/2010/main" val="271590936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18-5</a:t>
            </a:r>
          </a:p>
        </p:txBody>
      </p:sp>
      <p:sp>
        <p:nvSpPr>
          <p:cNvPr id="3" name="Title 2"/>
          <p:cNvSpPr>
            <a:spLocks noGrp="1"/>
          </p:cNvSpPr>
          <p:nvPr>
            <p:ph type="title"/>
          </p:nvPr>
        </p:nvSpPr>
        <p:spPr>
          <a:xfrm>
            <a:off x="667821" y="628222"/>
            <a:ext cx="8157680" cy="1012006"/>
          </a:xfrm>
        </p:spPr>
        <p:txBody>
          <a:bodyPr>
            <a:noAutofit/>
          </a:bodyPr>
          <a:lstStyle/>
          <a:p>
            <a:r>
              <a:rPr lang="en-US" altLang="en-US" dirty="0"/>
              <a:t>Concept Check: Reporting Share Buyback (2 of 3)</a:t>
            </a:r>
          </a:p>
        </p:txBody>
      </p:sp>
      <p:sp>
        <p:nvSpPr>
          <p:cNvPr id="4" name="Content Placeholder 3"/>
          <p:cNvSpPr>
            <a:spLocks noGrp="1"/>
          </p:cNvSpPr>
          <p:nvPr>
            <p:ph sz="quarter" idx="10"/>
          </p:nvPr>
        </p:nvSpPr>
        <p:spPr>
          <a:xfrm>
            <a:off x="925976" y="1713053"/>
            <a:ext cx="8218024" cy="1944547"/>
          </a:xfrm>
        </p:spPr>
        <p:txBody>
          <a:bodyPr/>
          <a:lstStyle/>
          <a:p>
            <a:pPr marL="0" indent="0">
              <a:lnSpc>
                <a:spcPct val="100000"/>
              </a:lnSpc>
              <a:buNone/>
            </a:pPr>
            <a:r>
              <a:rPr lang="en-US" sz="2400" dirty="0"/>
              <a:t>On January 5, 2019, </a:t>
            </a:r>
            <a:r>
              <a:rPr lang="en-US" sz="2400" dirty="0" err="1"/>
              <a:t>Chunn</a:t>
            </a:r>
            <a:r>
              <a:rPr lang="en-US" sz="2400" dirty="0"/>
              <a:t> purchased and retired 1 million shares for $9 million. Immediately after the purchase of the shares, the balances in the paid-in capital—excess of par and retained earnings accounts are:</a:t>
            </a:r>
          </a:p>
        </p:txBody>
      </p:sp>
      <p:graphicFrame>
        <p:nvGraphicFramePr>
          <p:cNvPr id="5" name="Table 4"/>
          <p:cNvGraphicFramePr>
            <a:graphicFrameLocks noGrp="1"/>
          </p:cNvGraphicFramePr>
          <p:nvPr>
            <p:extLst>
              <p:ext uri="{D42A27DB-BD31-4B8C-83A1-F6EECF244321}">
                <p14:modId xmlns:p14="http://schemas.microsoft.com/office/powerpoint/2010/main" val="3693401390"/>
              </p:ext>
            </p:extLst>
          </p:nvPr>
        </p:nvGraphicFramePr>
        <p:xfrm>
          <a:off x="1233715" y="3995057"/>
          <a:ext cx="7010399" cy="1854200"/>
        </p:xfrm>
        <a:graphic>
          <a:graphicData uri="http://schemas.openxmlformats.org/drawingml/2006/table">
            <a:tbl>
              <a:tblPr firstRow="1" bandRow="1">
                <a:tableStyleId>{5940675A-B579-460E-94D1-54222C63F5DA}</a:tableStyleId>
              </a:tblPr>
              <a:tblGrid>
                <a:gridCol w="580571">
                  <a:extLst>
                    <a:ext uri="{9D8B030D-6E8A-4147-A177-3AD203B41FA5}">
                      <a16:colId xmlns:a16="http://schemas.microsoft.com/office/drawing/2014/main" val="20000"/>
                    </a:ext>
                  </a:extLst>
                </a:gridCol>
                <a:gridCol w="3846286">
                  <a:extLst>
                    <a:ext uri="{9D8B030D-6E8A-4147-A177-3AD203B41FA5}">
                      <a16:colId xmlns:a16="http://schemas.microsoft.com/office/drawing/2014/main" val="20001"/>
                    </a:ext>
                  </a:extLst>
                </a:gridCol>
                <a:gridCol w="2583542">
                  <a:extLst>
                    <a:ext uri="{9D8B030D-6E8A-4147-A177-3AD203B41FA5}">
                      <a16:colId xmlns:a16="http://schemas.microsoft.com/office/drawing/2014/main" val="20002"/>
                    </a:ext>
                  </a:extLst>
                </a:gridCol>
              </a:tblGrid>
              <a:tr h="370840">
                <a:tc>
                  <a:txBody>
                    <a:bodyPr/>
                    <a:lstStyle/>
                    <a:p>
                      <a:pPr algn="r"/>
                      <a:endParaRPr lang="en-US" sz="1600" dirty="0">
                        <a:latin typeface="Verdana" pitchFamily="34" charset="0"/>
                        <a:ea typeface="Verdana" pitchFamily="34" charset="0"/>
                        <a:cs typeface="Verdana" pitchFamily="34" charset="0"/>
                      </a:endParaRPr>
                    </a:p>
                  </a:txBody>
                  <a:tcPr anchor="ctr"/>
                </a:tc>
                <a:tc>
                  <a:txBody>
                    <a:bodyPr/>
                    <a:lstStyle/>
                    <a:p>
                      <a:pPr algn="ctr"/>
                      <a:r>
                        <a:rPr lang="en-US" sz="1600" b="1" dirty="0">
                          <a:latin typeface="Verdana" pitchFamily="34" charset="0"/>
                          <a:ea typeface="Verdana" pitchFamily="34" charset="0"/>
                          <a:cs typeface="Verdana" pitchFamily="34" charset="0"/>
                        </a:rPr>
                        <a:t>Paid-in capital—excess of par</a:t>
                      </a:r>
                      <a:endParaRPr lang="en-US" sz="1600"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latin typeface="Verdana" pitchFamily="34" charset="0"/>
                          <a:ea typeface="Verdana" pitchFamily="34" charset="0"/>
                          <a:cs typeface="Verdana" pitchFamily="34" charset="0"/>
                        </a:rPr>
                        <a:t>Retained earnings</a:t>
                      </a:r>
                      <a:endParaRPr lang="en-US" sz="16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370840">
                <a:tc>
                  <a:txBody>
                    <a:bodyPr/>
                    <a:lstStyle/>
                    <a:p>
                      <a:pPr marL="0" indent="0" algn="l">
                        <a:buFont typeface="+mj-lt"/>
                        <a:buNone/>
                      </a:pPr>
                      <a:r>
                        <a:rPr lang="en-US" sz="1600" dirty="0">
                          <a:latin typeface="Verdana" pitchFamily="34" charset="0"/>
                          <a:ea typeface="Verdana" pitchFamily="34" charset="0"/>
                          <a:cs typeface="Verdana" pitchFamily="34" charset="0"/>
                        </a:rPr>
                        <a:t>a.</a:t>
                      </a:r>
                    </a:p>
                  </a:txBody>
                  <a:tcPr anchor="ctr"/>
                </a:tc>
                <a:tc>
                  <a:txBody>
                    <a:bodyPr/>
                    <a:lstStyle/>
                    <a:p>
                      <a:pPr algn="r"/>
                      <a:r>
                        <a:rPr lang="en-US" sz="1600" dirty="0">
                          <a:latin typeface="Verdana" pitchFamily="34" charset="0"/>
                          <a:ea typeface="Verdana" pitchFamily="34" charset="0"/>
                          <a:cs typeface="Verdana" pitchFamily="34" charset="0"/>
                        </a:rPr>
                        <a:t>$540 </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$280</a:t>
                      </a:r>
                    </a:p>
                  </a:txBody>
                  <a:tcPr anchor="ct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b.</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$540 </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$272</a:t>
                      </a:r>
                    </a:p>
                  </a:txBody>
                  <a:tcPr anchor="ctr"/>
                </a:tc>
                <a:extLst>
                  <a:ext uri="{0D108BD9-81ED-4DB2-BD59-A6C34878D82A}">
                    <a16:rowId xmlns:a16="http://schemas.microsoft.com/office/drawing/2014/main" val="10002"/>
                  </a:ext>
                </a:extLst>
              </a:tr>
              <a:tr h="370840">
                <a:tc>
                  <a:txBody>
                    <a:bodyPr/>
                    <a:lstStyle/>
                    <a:p>
                      <a:pPr algn="l"/>
                      <a:r>
                        <a:rPr lang="en-US" sz="1600" b="1" dirty="0">
                          <a:latin typeface="Verdana" pitchFamily="34" charset="0"/>
                          <a:ea typeface="Verdana" pitchFamily="34" charset="0"/>
                          <a:cs typeface="Verdana" pitchFamily="34" charset="0"/>
                        </a:rPr>
                        <a:t>c.</a:t>
                      </a:r>
                    </a:p>
                  </a:txBody>
                  <a:tcPr anchor="ctr"/>
                </a:tc>
                <a:tc>
                  <a:txBody>
                    <a:bodyPr/>
                    <a:lstStyle/>
                    <a:p>
                      <a:pPr algn="r"/>
                      <a:r>
                        <a:rPr lang="en-US" sz="1600" b="1" dirty="0">
                          <a:latin typeface="Verdana" pitchFamily="34" charset="0"/>
                          <a:ea typeface="Verdana" pitchFamily="34" charset="0"/>
                          <a:cs typeface="Verdana" pitchFamily="34" charset="0"/>
                        </a:rPr>
                        <a:t>$534 </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1" dirty="0">
                          <a:latin typeface="Verdana" pitchFamily="34" charset="0"/>
                          <a:ea typeface="Verdana" pitchFamily="34" charset="0"/>
                          <a:cs typeface="Verdana" pitchFamily="34" charset="0"/>
                        </a:rPr>
                        <a:t>$278</a:t>
                      </a:r>
                    </a:p>
                  </a:txBody>
                  <a:tcPr anchor="ctr"/>
                </a:tc>
                <a:extLst>
                  <a:ext uri="{0D108BD9-81ED-4DB2-BD59-A6C34878D82A}">
                    <a16:rowId xmlns:a16="http://schemas.microsoft.com/office/drawing/2014/main" val="10003"/>
                  </a:ext>
                </a:extLst>
              </a:tr>
              <a:tr h="370840">
                <a:tc>
                  <a:txBody>
                    <a:bodyPr/>
                    <a:lstStyle/>
                    <a:p>
                      <a:pPr algn="l"/>
                      <a:r>
                        <a:rPr lang="en-US" sz="1600" dirty="0">
                          <a:latin typeface="Verdana" pitchFamily="34" charset="0"/>
                          <a:ea typeface="Verdana" pitchFamily="34" charset="0"/>
                          <a:cs typeface="Verdana" pitchFamily="34" charset="0"/>
                        </a:rPr>
                        <a:t>d.</a:t>
                      </a:r>
                    </a:p>
                  </a:txBody>
                  <a:tcPr anchor="ctr"/>
                </a:tc>
                <a:tc>
                  <a:txBody>
                    <a:bodyPr/>
                    <a:lstStyle/>
                    <a:p>
                      <a:pPr algn="r"/>
                      <a:r>
                        <a:rPr lang="en-US" sz="1600" dirty="0">
                          <a:latin typeface="Verdana" pitchFamily="34" charset="0"/>
                          <a:ea typeface="Verdana" pitchFamily="34" charset="0"/>
                          <a:cs typeface="Verdana" pitchFamily="34" charset="0"/>
                        </a:rPr>
                        <a:t>$532 </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$280</a:t>
                      </a: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93455937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18-5</a:t>
            </a:r>
          </a:p>
        </p:txBody>
      </p:sp>
      <p:sp>
        <p:nvSpPr>
          <p:cNvPr id="3" name="Title 2"/>
          <p:cNvSpPr>
            <a:spLocks noGrp="1"/>
          </p:cNvSpPr>
          <p:nvPr>
            <p:ph type="title"/>
          </p:nvPr>
        </p:nvSpPr>
        <p:spPr>
          <a:xfrm>
            <a:off x="667821" y="628222"/>
            <a:ext cx="8157680" cy="1012006"/>
          </a:xfrm>
        </p:spPr>
        <p:txBody>
          <a:bodyPr>
            <a:noAutofit/>
          </a:bodyPr>
          <a:lstStyle/>
          <a:p>
            <a:r>
              <a:rPr lang="en-US" altLang="en-US" dirty="0"/>
              <a:t>Concept Check: Reporting Share Buyback (3 of 3)</a:t>
            </a:r>
          </a:p>
        </p:txBody>
      </p:sp>
      <p:sp>
        <p:nvSpPr>
          <p:cNvPr id="4" name="Content Placeholder 3"/>
          <p:cNvSpPr>
            <a:spLocks noGrp="1"/>
          </p:cNvSpPr>
          <p:nvPr>
            <p:ph sz="quarter" idx="10"/>
          </p:nvPr>
        </p:nvSpPr>
        <p:spPr>
          <a:xfrm>
            <a:off x="996595" y="2075380"/>
            <a:ext cx="7834890" cy="725693"/>
          </a:xfrm>
        </p:spPr>
        <p:txBody>
          <a:bodyPr/>
          <a:lstStyle/>
          <a:p>
            <a:pPr marL="0" indent="0">
              <a:spcAft>
                <a:spcPts val="1200"/>
              </a:spcAft>
              <a:buNone/>
              <a:tabLst>
                <a:tab pos="571500" algn="l"/>
                <a:tab pos="3657600" algn="dec"/>
                <a:tab pos="4114800" algn="dec"/>
                <a:tab pos="5943600" algn="dec"/>
                <a:tab pos="6858000" algn="dec"/>
              </a:tabLst>
            </a:pPr>
            <a:r>
              <a:rPr lang="en-US" dirty="0"/>
              <a:t>The correct answer is </a:t>
            </a:r>
            <a:r>
              <a:rPr lang="en-US" i="1" dirty="0"/>
              <a:t>c</a:t>
            </a:r>
            <a:r>
              <a:rPr lang="en-US" dirty="0"/>
              <a:t>:</a:t>
            </a:r>
          </a:p>
        </p:txBody>
      </p:sp>
      <p:pic>
        <p:nvPicPr>
          <p:cNvPr id="11266" name="Picture 2" descr="Common stock (cost) is debited 1, PIC excess of par is debited 6, retained earnings is debited 2, and cash is credited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1817" y="3029146"/>
            <a:ext cx="51435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136590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18-6</a:t>
            </a:r>
          </a:p>
        </p:txBody>
      </p:sp>
      <p:sp>
        <p:nvSpPr>
          <p:cNvPr id="3" name="Title 2"/>
          <p:cNvSpPr>
            <a:spLocks noGrp="1"/>
          </p:cNvSpPr>
          <p:nvPr>
            <p:ph type="title"/>
          </p:nvPr>
        </p:nvSpPr>
        <p:spPr>
          <a:xfrm>
            <a:off x="667821" y="477747"/>
            <a:ext cx="8157680" cy="1145570"/>
          </a:xfrm>
        </p:spPr>
        <p:txBody>
          <a:bodyPr>
            <a:noAutofit/>
          </a:bodyPr>
          <a:lstStyle/>
          <a:p>
            <a:r>
              <a:rPr lang="en-IN" dirty="0"/>
              <a:t>Characteristics of Retained Earnings</a:t>
            </a:r>
            <a:endParaRPr lang="en-US" altLang="en-US" dirty="0"/>
          </a:p>
        </p:txBody>
      </p:sp>
      <p:sp>
        <p:nvSpPr>
          <p:cNvPr id="4" name="Content Placeholder 3"/>
          <p:cNvSpPr>
            <a:spLocks noGrp="1"/>
          </p:cNvSpPr>
          <p:nvPr>
            <p:ph sz="quarter" idx="10"/>
          </p:nvPr>
        </p:nvSpPr>
        <p:spPr>
          <a:xfrm>
            <a:off x="879676" y="1674684"/>
            <a:ext cx="7986921" cy="4737691"/>
          </a:xfrm>
        </p:spPr>
        <p:txBody>
          <a:bodyPr/>
          <a:lstStyle/>
          <a:p>
            <a:pPr>
              <a:spcBef>
                <a:spcPts val="400"/>
              </a:spcBef>
            </a:pPr>
            <a:r>
              <a:rPr lang="en-IN" dirty="0"/>
              <a:t>Retained earnings represents a corporation’s accumulated, </a:t>
            </a:r>
            <a:r>
              <a:rPr lang="en-IN" b="1" dirty="0"/>
              <a:t>undistributed net income </a:t>
            </a:r>
            <a:r>
              <a:rPr lang="en-IN" dirty="0"/>
              <a:t>(or net loss)</a:t>
            </a:r>
          </a:p>
          <a:p>
            <a:pPr>
              <a:spcBef>
                <a:spcPts val="400"/>
              </a:spcBef>
            </a:pPr>
            <a:r>
              <a:rPr lang="en-IN" dirty="0"/>
              <a:t>A more descriptive title </a:t>
            </a:r>
            <a:r>
              <a:rPr lang="en-US" dirty="0"/>
              <a:t>would be </a:t>
            </a:r>
            <a:r>
              <a:rPr lang="en-US" b="1" dirty="0"/>
              <a:t>reinvested earnings</a:t>
            </a:r>
          </a:p>
          <a:p>
            <a:pPr>
              <a:spcBef>
                <a:spcPts val="400"/>
              </a:spcBef>
            </a:pPr>
            <a:r>
              <a:rPr lang="en-US" dirty="0"/>
              <a:t>Retained earnings</a:t>
            </a:r>
          </a:p>
          <a:p>
            <a:pPr lvl="1">
              <a:spcBef>
                <a:spcPts val="400"/>
              </a:spcBef>
            </a:pPr>
            <a:r>
              <a:rPr lang="en-US" dirty="0"/>
              <a:t>Credit balance</a:t>
            </a:r>
          </a:p>
          <a:p>
            <a:pPr lvl="2">
              <a:spcBef>
                <a:spcPts val="400"/>
              </a:spcBef>
            </a:pPr>
            <a:r>
              <a:rPr lang="en-IN" dirty="0"/>
              <a:t>Indicates a dollar amount of assets previously earned and reinvested by the firm</a:t>
            </a:r>
            <a:endParaRPr lang="en-US" dirty="0"/>
          </a:p>
          <a:p>
            <a:pPr lvl="1">
              <a:spcBef>
                <a:spcPts val="400"/>
              </a:spcBef>
            </a:pPr>
            <a:r>
              <a:rPr lang="en-US" dirty="0"/>
              <a:t>Debit balance</a:t>
            </a:r>
          </a:p>
          <a:p>
            <a:pPr lvl="2">
              <a:spcBef>
                <a:spcPts val="400"/>
              </a:spcBef>
            </a:pPr>
            <a:r>
              <a:rPr lang="en-US" dirty="0"/>
              <a:t>Indicates </a:t>
            </a:r>
            <a:r>
              <a:rPr lang="en-US" b="1" dirty="0"/>
              <a:t>deficit</a:t>
            </a:r>
            <a:endParaRPr lang="en-US" dirty="0"/>
          </a:p>
        </p:txBody>
      </p:sp>
    </p:spTree>
    <p:extLst>
      <p:ext uri="{BB962C8B-B14F-4D97-AF65-F5344CB8AC3E}">
        <p14:creationId xmlns:p14="http://schemas.microsoft.com/office/powerpoint/2010/main" val="130954537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18-6</a:t>
            </a:r>
          </a:p>
        </p:txBody>
      </p:sp>
      <p:sp>
        <p:nvSpPr>
          <p:cNvPr id="3" name="Title 2"/>
          <p:cNvSpPr>
            <a:spLocks noGrp="1"/>
          </p:cNvSpPr>
          <p:nvPr>
            <p:ph type="title"/>
          </p:nvPr>
        </p:nvSpPr>
        <p:spPr>
          <a:xfrm>
            <a:off x="863030" y="477747"/>
            <a:ext cx="7767262" cy="1145570"/>
          </a:xfrm>
        </p:spPr>
        <p:txBody>
          <a:bodyPr>
            <a:noAutofit/>
          </a:bodyPr>
          <a:lstStyle/>
          <a:p>
            <a:r>
              <a:rPr lang="en-US" altLang="en-US" dirty="0"/>
              <a:t>Concept Check: Retained Earnings (1 of 2)</a:t>
            </a:r>
          </a:p>
        </p:txBody>
      </p:sp>
      <p:sp>
        <p:nvSpPr>
          <p:cNvPr id="4" name="Content Placeholder 3"/>
          <p:cNvSpPr>
            <a:spLocks noGrp="1"/>
          </p:cNvSpPr>
          <p:nvPr>
            <p:ph sz="quarter" idx="10"/>
          </p:nvPr>
        </p:nvSpPr>
        <p:spPr>
          <a:xfrm>
            <a:off x="945222" y="1643862"/>
            <a:ext cx="7921375" cy="4674745"/>
          </a:xfrm>
        </p:spPr>
        <p:txBody>
          <a:bodyPr/>
          <a:lstStyle/>
          <a:p>
            <a:pPr marL="0" indent="0">
              <a:buNone/>
              <a:tabLst>
                <a:tab pos="7772400" algn="dec"/>
              </a:tabLst>
              <a:defRPr/>
            </a:pPr>
            <a:r>
              <a:rPr lang="en-US" sz="2400" dirty="0"/>
              <a:t>Which of the following statements is true regarding retained earnings?</a:t>
            </a:r>
          </a:p>
          <a:p>
            <a:pPr marL="514350" indent="-514350">
              <a:buFont typeface="+mj-lt"/>
              <a:buAutoNum type="alphaLcPeriod"/>
            </a:pPr>
            <a:r>
              <a:rPr lang="en-US" sz="2400" b="1" dirty="0"/>
              <a:t>Accumulated, undistributed net income results in a credit balance in retained earnings</a:t>
            </a:r>
          </a:p>
          <a:p>
            <a:pPr marL="514350" indent="-514350">
              <a:buFont typeface="+mj-lt"/>
              <a:buAutoNum type="alphaLcPeriod"/>
            </a:pPr>
            <a:r>
              <a:rPr lang="en-US" sz="2400" dirty="0"/>
              <a:t>A more descriptive title would be investment earnings</a:t>
            </a:r>
          </a:p>
          <a:p>
            <a:pPr marL="514350" indent="-514350">
              <a:buFont typeface="+mj-lt"/>
              <a:buAutoNum type="alphaLcPeriod"/>
            </a:pPr>
            <a:r>
              <a:rPr lang="en-US" sz="2400" dirty="0"/>
              <a:t>Retained earnings represent accumulated, distributed net income</a:t>
            </a:r>
          </a:p>
          <a:p>
            <a:pPr marL="514350" indent="-514350">
              <a:buFont typeface="+mj-lt"/>
              <a:buAutoNum type="alphaLcPeriod"/>
            </a:pPr>
            <a:r>
              <a:rPr lang="en-US" sz="2400" dirty="0"/>
              <a:t>An accumulated deficit results in a credit balance in retained earnings</a:t>
            </a:r>
            <a:endParaRPr lang="en-US" sz="2400" b="1" dirty="0">
              <a:solidFill>
                <a:srgbClr val="622380"/>
              </a:solidFill>
            </a:endParaRPr>
          </a:p>
        </p:txBody>
      </p:sp>
    </p:spTree>
    <p:extLst>
      <p:ext uri="{BB962C8B-B14F-4D97-AF65-F5344CB8AC3E}">
        <p14:creationId xmlns:p14="http://schemas.microsoft.com/office/powerpoint/2010/main" val="125694397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18-6</a:t>
            </a:r>
          </a:p>
        </p:txBody>
      </p:sp>
      <p:sp>
        <p:nvSpPr>
          <p:cNvPr id="3" name="Title 2"/>
          <p:cNvSpPr>
            <a:spLocks noGrp="1"/>
          </p:cNvSpPr>
          <p:nvPr>
            <p:ph type="title"/>
          </p:nvPr>
        </p:nvSpPr>
        <p:spPr>
          <a:xfrm>
            <a:off x="863030" y="477747"/>
            <a:ext cx="7767262" cy="1145570"/>
          </a:xfrm>
        </p:spPr>
        <p:txBody>
          <a:bodyPr>
            <a:noAutofit/>
          </a:bodyPr>
          <a:lstStyle/>
          <a:p>
            <a:r>
              <a:rPr lang="en-US" altLang="en-US" dirty="0"/>
              <a:t>Concept Check: Retained Earnings (2 of 2)</a:t>
            </a:r>
          </a:p>
        </p:txBody>
      </p:sp>
      <p:sp>
        <p:nvSpPr>
          <p:cNvPr id="4" name="Content Placeholder 3"/>
          <p:cNvSpPr>
            <a:spLocks noGrp="1"/>
          </p:cNvSpPr>
          <p:nvPr>
            <p:ph sz="quarter" idx="10"/>
          </p:nvPr>
        </p:nvSpPr>
        <p:spPr>
          <a:xfrm>
            <a:off x="925976" y="1875099"/>
            <a:ext cx="7940622" cy="4443508"/>
          </a:xfrm>
        </p:spPr>
        <p:txBody>
          <a:bodyPr/>
          <a:lstStyle/>
          <a:p>
            <a:pPr marL="0" indent="0">
              <a:buNone/>
              <a:tabLst>
                <a:tab pos="7772400" algn="dec"/>
              </a:tabLst>
              <a:defRPr/>
            </a:pPr>
            <a:r>
              <a:rPr lang="en-US" sz="2400" dirty="0"/>
              <a:t>The correct answer is </a:t>
            </a:r>
            <a:r>
              <a:rPr lang="en-US" sz="2400" i="1" dirty="0"/>
              <a:t>a</a:t>
            </a:r>
            <a:r>
              <a:rPr lang="en-US" sz="2400" dirty="0"/>
              <a:t>. As a component of equity, retained earnings has a normal credit balance. Thus, accumulated, undistributed net income results in a credit balance.</a:t>
            </a:r>
          </a:p>
        </p:txBody>
      </p:sp>
    </p:spTree>
    <p:extLst>
      <p:ext uri="{BB962C8B-B14F-4D97-AF65-F5344CB8AC3E}">
        <p14:creationId xmlns:p14="http://schemas.microsoft.com/office/powerpoint/2010/main" val="365882859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18-7</a:t>
            </a:r>
          </a:p>
        </p:txBody>
      </p:sp>
      <p:sp>
        <p:nvSpPr>
          <p:cNvPr id="3" name="Title 2"/>
          <p:cNvSpPr>
            <a:spLocks noGrp="1"/>
          </p:cNvSpPr>
          <p:nvPr>
            <p:ph type="title"/>
          </p:nvPr>
        </p:nvSpPr>
        <p:spPr>
          <a:xfrm>
            <a:off x="821933" y="477747"/>
            <a:ext cx="7849456" cy="755152"/>
          </a:xfrm>
        </p:spPr>
        <p:txBody>
          <a:bodyPr>
            <a:noAutofit/>
          </a:bodyPr>
          <a:lstStyle/>
          <a:p>
            <a:r>
              <a:rPr lang="en-IN" dirty="0"/>
              <a:t>Dividends</a:t>
            </a:r>
            <a:endParaRPr lang="en-US" altLang="en-US" dirty="0"/>
          </a:p>
        </p:txBody>
      </p:sp>
      <p:sp>
        <p:nvSpPr>
          <p:cNvPr id="4" name="Content Placeholder 3"/>
          <p:cNvSpPr>
            <a:spLocks noGrp="1"/>
          </p:cNvSpPr>
          <p:nvPr>
            <p:ph sz="quarter" idx="10"/>
          </p:nvPr>
        </p:nvSpPr>
        <p:spPr>
          <a:xfrm>
            <a:off x="945222" y="1335636"/>
            <a:ext cx="7967284" cy="5111463"/>
          </a:xfrm>
        </p:spPr>
        <p:txBody>
          <a:bodyPr/>
          <a:lstStyle/>
          <a:p>
            <a:r>
              <a:rPr lang="en-IN" sz="2400" dirty="0"/>
              <a:t>Distributions of assets the company has earned on behalf of its shareholders</a:t>
            </a:r>
          </a:p>
          <a:p>
            <a:r>
              <a:rPr lang="en-US" sz="2400" dirty="0"/>
              <a:t>Dividends paid &gt; Assets earned by the company</a:t>
            </a:r>
          </a:p>
          <a:p>
            <a:pPr marL="798513" indent="-334963">
              <a:buFont typeface="Verdana" pitchFamily="34" charset="0"/>
              <a:buChar char="–"/>
            </a:pPr>
            <a:r>
              <a:rPr lang="en-US" sz="2200" dirty="0"/>
              <a:t>Management is returning to shareholders a portion of their investments</a:t>
            </a:r>
            <a:endParaRPr lang="en-IN" sz="2200" dirty="0"/>
          </a:p>
          <a:p>
            <a:pPr marL="0" indent="0">
              <a:buNone/>
            </a:pPr>
            <a:r>
              <a:rPr lang="en-US" sz="2400" b="1" dirty="0"/>
              <a:t>Liquidating Dividend</a:t>
            </a:r>
          </a:p>
          <a:p>
            <a:r>
              <a:rPr lang="en-IN" sz="2400" dirty="0"/>
              <a:t>Dividend exceeds the balance in retained earnings, the excess is referred to as a liquidating dividend</a:t>
            </a:r>
          </a:p>
          <a:p>
            <a:r>
              <a:rPr lang="en-IN" sz="2400" dirty="0"/>
              <a:t>Any portion of a dividend not representing a distribution of earnings should be debited to additional paid-in capital</a:t>
            </a:r>
            <a:endParaRPr lang="en-US" sz="2400" dirty="0"/>
          </a:p>
        </p:txBody>
      </p:sp>
    </p:spTree>
    <p:extLst>
      <p:ext uri="{BB962C8B-B14F-4D97-AF65-F5344CB8AC3E}">
        <p14:creationId xmlns:p14="http://schemas.microsoft.com/office/powerpoint/2010/main" val="361056673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18-7</a:t>
            </a:r>
          </a:p>
        </p:txBody>
      </p:sp>
      <p:sp>
        <p:nvSpPr>
          <p:cNvPr id="3" name="Title 2"/>
          <p:cNvSpPr>
            <a:spLocks noGrp="1"/>
          </p:cNvSpPr>
          <p:nvPr>
            <p:ph type="title"/>
          </p:nvPr>
        </p:nvSpPr>
        <p:spPr>
          <a:xfrm>
            <a:off x="821933" y="477746"/>
            <a:ext cx="7849456" cy="991457"/>
          </a:xfrm>
        </p:spPr>
        <p:txBody>
          <a:bodyPr>
            <a:noAutofit/>
          </a:bodyPr>
          <a:lstStyle/>
          <a:p>
            <a:r>
              <a:rPr lang="en-US" dirty="0"/>
              <a:t>Retained Earnings Restrictions</a:t>
            </a:r>
            <a:endParaRPr lang="en-US" altLang="en-US" dirty="0"/>
          </a:p>
        </p:txBody>
      </p:sp>
      <p:sp>
        <p:nvSpPr>
          <p:cNvPr id="4" name="Content Placeholder 3"/>
          <p:cNvSpPr>
            <a:spLocks noGrp="1"/>
          </p:cNvSpPr>
          <p:nvPr>
            <p:ph sz="quarter" idx="10"/>
          </p:nvPr>
        </p:nvSpPr>
        <p:spPr>
          <a:xfrm>
            <a:off x="937549" y="1574157"/>
            <a:ext cx="7870786" cy="4838218"/>
          </a:xfrm>
        </p:spPr>
        <p:txBody>
          <a:bodyPr/>
          <a:lstStyle/>
          <a:p>
            <a:r>
              <a:rPr lang="en-IN" sz="2400" dirty="0"/>
              <a:t>Designates a portion of the balance as being </a:t>
            </a:r>
            <a:r>
              <a:rPr lang="en-IN" sz="2400" b="1" dirty="0"/>
              <a:t>unavailable for dividends</a:t>
            </a:r>
          </a:p>
          <a:p>
            <a:r>
              <a:rPr lang="en-IN" sz="2400" dirty="0"/>
              <a:t>Indicated by a </a:t>
            </a:r>
            <a:r>
              <a:rPr lang="en-IN" sz="2400" b="1" dirty="0"/>
              <a:t>disclosure note </a:t>
            </a:r>
            <a:r>
              <a:rPr lang="en-IN" sz="2400" dirty="0"/>
              <a:t>to the financial statements</a:t>
            </a:r>
          </a:p>
          <a:p>
            <a:r>
              <a:rPr lang="en-IN" sz="2400" dirty="0"/>
              <a:t>Rarely, a formal journal entry may be used to reclassify a portion of retained earnings to an “appropriated” retained earnings account</a:t>
            </a:r>
          </a:p>
          <a:p>
            <a:r>
              <a:rPr lang="en-US" sz="2400" dirty="0"/>
              <a:t>A restriction of retained earnings communicates management’s intention to withhold assets represented by a specified portion of the retained earnings balance</a:t>
            </a:r>
          </a:p>
        </p:txBody>
      </p:sp>
    </p:spTree>
    <p:extLst>
      <p:ext uri="{BB962C8B-B14F-4D97-AF65-F5344CB8AC3E}">
        <p14:creationId xmlns:p14="http://schemas.microsoft.com/office/powerpoint/2010/main" val="104627580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18-7</a:t>
            </a:r>
          </a:p>
        </p:txBody>
      </p:sp>
      <p:sp>
        <p:nvSpPr>
          <p:cNvPr id="3" name="Title 2"/>
          <p:cNvSpPr>
            <a:spLocks noGrp="1"/>
          </p:cNvSpPr>
          <p:nvPr>
            <p:ph type="title"/>
          </p:nvPr>
        </p:nvSpPr>
        <p:spPr>
          <a:xfrm>
            <a:off x="821933" y="477746"/>
            <a:ext cx="7849456" cy="991457"/>
          </a:xfrm>
        </p:spPr>
        <p:txBody>
          <a:bodyPr>
            <a:noAutofit/>
          </a:bodyPr>
          <a:lstStyle/>
          <a:p>
            <a:r>
              <a:rPr lang="en-US" dirty="0"/>
              <a:t>Cash Dividends (1 of 4)</a:t>
            </a:r>
            <a:endParaRPr lang="en-US" altLang="en-US" dirty="0"/>
          </a:p>
        </p:txBody>
      </p:sp>
      <p:sp>
        <p:nvSpPr>
          <p:cNvPr id="4" name="Content Placeholder 3"/>
          <p:cNvSpPr>
            <a:spLocks noGrp="1"/>
          </p:cNvSpPr>
          <p:nvPr>
            <p:ph sz="quarter" idx="10"/>
          </p:nvPr>
        </p:nvSpPr>
        <p:spPr>
          <a:xfrm>
            <a:off x="925975" y="1620456"/>
            <a:ext cx="7882360" cy="4757195"/>
          </a:xfrm>
        </p:spPr>
        <p:txBody>
          <a:bodyPr/>
          <a:lstStyle/>
          <a:p>
            <a:r>
              <a:rPr lang="en-IN" dirty="0"/>
              <a:t>No legal obligation exists for paying dividends to shareholders</a:t>
            </a:r>
          </a:p>
          <a:p>
            <a:r>
              <a:rPr lang="en-IN" dirty="0"/>
              <a:t>Liability is not recorded until a company’s board of directors votes to declare a dividend</a:t>
            </a:r>
            <a:endParaRPr lang="en-US" dirty="0"/>
          </a:p>
          <a:p>
            <a:r>
              <a:rPr lang="en-IN" dirty="0"/>
              <a:t>Directors declare a cash dividend</a:t>
            </a:r>
            <a:endParaRPr lang="en-US" dirty="0"/>
          </a:p>
          <a:p>
            <a:pPr lvl="1"/>
            <a:r>
              <a:rPr lang="en-IN" dirty="0"/>
              <a:t>Before the payment actually can be made, a listing must be assembled of shareholders entitled to receive the dividend</a:t>
            </a:r>
          </a:p>
          <a:p>
            <a:pPr marL="798513" indent="-334963">
              <a:buFont typeface="Verdana" pitchFamily="34" charset="0"/>
              <a:buChar char="–"/>
            </a:pPr>
            <a:r>
              <a:rPr lang="en-IN" sz="2400" dirty="0"/>
              <a:t>Retained earnings is reduced</a:t>
            </a:r>
          </a:p>
          <a:p>
            <a:pPr marL="1263650">
              <a:buFont typeface="Wingdings" pitchFamily="2" charset="2"/>
              <a:buChar char="§"/>
            </a:pPr>
            <a:r>
              <a:rPr lang="en-IN" sz="2200" dirty="0"/>
              <a:t>Liability is recorded</a:t>
            </a:r>
          </a:p>
        </p:txBody>
      </p:sp>
    </p:spTree>
    <p:extLst>
      <p:ext uri="{BB962C8B-B14F-4D97-AF65-F5344CB8AC3E}">
        <p14:creationId xmlns:p14="http://schemas.microsoft.com/office/powerpoint/2010/main" val="69802280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18-7</a:t>
            </a:r>
          </a:p>
        </p:txBody>
      </p:sp>
      <p:sp>
        <p:nvSpPr>
          <p:cNvPr id="3" name="Title 2"/>
          <p:cNvSpPr>
            <a:spLocks noGrp="1"/>
          </p:cNvSpPr>
          <p:nvPr>
            <p:ph type="title"/>
          </p:nvPr>
        </p:nvSpPr>
        <p:spPr>
          <a:xfrm>
            <a:off x="821933" y="477746"/>
            <a:ext cx="7849456" cy="991457"/>
          </a:xfrm>
        </p:spPr>
        <p:txBody>
          <a:bodyPr>
            <a:noAutofit/>
          </a:bodyPr>
          <a:lstStyle/>
          <a:p>
            <a:r>
              <a:rPr lang="en-US" dirty="0"/>
              <a:t>Cash Dividends (2 of 4)</a:t>
            </a:r>
            <a:endParaRPr lang="en-US" altLang="en-US" dirty="0"/>
          </a:p>
        </p:txBody>
      </p:sp>
      <p:sp>
        <p:nvSpPr>
          <p:cNvPr id="4" name="Content Placeholder 3"/>
          <p:cNvSpPr>
            <a:spLocks noGrp="1"/>
          </p:cNvSpPr>
          <p:nvPr>
            <p:ph sz="quarter" idx="10"/>
          </p:nvPr>
        </p:nvSpPr>
        <p:spPr>
          <a:xfrm>
            <a:off x="914400" y="1562582"/>
            <a:ext cx="7986532" cy="4884517"/>
          </a:xfrm>
        </p:spPr>
        <p:txBody>
          <a:bodyPr/>
          <a:lstStyle/>
          <a:p>
            <a:pPr>
              <a:buClr>
                <a:schemeClr val="tx1"/>
              </a:buClr>
            </a:pPr>
            <a:r>
              <a:rPr lang="en-US" b="1" dirty="0"/>
              <a:t>Date of record</a:t>
            </a:r>
          </a:p>
          <a:p>
            <a:pPr marL="739775" lvl="1" indent="-282575">
              <a:buFont typeface="Lucida Grande"/>
              <a:buChar char="–"/>
            </a:pPr>
            <a:r>
              <a:rPr lang="en-US" dirty="0"/>
              <a:t>Stated specific date as to when the determination will be made of the recipients of the dividends</a:t>
            </a:r>
          </a:p>
          <a:p>
            <a:pPr marL="739775" lvl="1" indent="-282575">
              <a:buFont typeface="Lucida Grande"/>
              <a:buChar char="–"/>
            </a:pPr>
            <a:r>
              <a:rPr lang="en-IN" u="sng" dirty="0"/>
              <a:t>Registered owners </a:t>
            </a:r>
            <a:r>
              <a:rPr lang="en-IN" dirty="0"/>
              <a:t>of shares of stock on this date are entitled to receive the dividend</a:t>
            </a:r>
          </a:p>
          <a:p>
            <a:r>
              <a:rPr lang="en-US" dirty="0"/>
              <a:t>To be a registered owner </a:t>
            </a:r>
          </a:p>
          <a:p>
            <a:pPr marL="798513" lvl="1" indent="-347663"/>
            <a:r>
              <a:rPr lang="en-IN" dirty="0"/>
              <a:t>Investor must purchase the shares before </a:t>
            </a:r>
            <a:r>
              <a:rPr lang="en-US" dirty="0"/>
              <a:t>the </a:t>
            </a:r>
            <a:r>
              <a:rPr lang="en-US" b="1" dirty="0"/>
              <a:t>ex-dividend date</a:t>
            </a:r>
          </a:p>
          <a:p>
            <a:pPr marL="347663" lvl="1" indent="-347663">
              <a:buFont typeface="Arial" pitchFamily="34" charset="0"/>
              <a:buChar char="•"/>
            </a:pPr>
            <a:r>
              <a:rPr lang="en-US" sz="2600" b="1" dirty="0"/>
              <a:t>ex-dividend date</a:t>
            </a:r>
            <a:r>
              <a:rPr lang="en-US" sz="2600" dirty="0"/>
              <a:t> </a:t>
            </a:r>
            <a:r>
              <a:rPr lang="en-US" sz="2600" dirty="0">
                <a:sym typeface="Wingdings" pitchFamily="2" charset="2"/>
              </a:rPr>
              <a:t> </a:t>
            </a:r>
            <a:r>
              <a:rPr lang="en-IN" sz="2600" dirty="0"/>
              <a:t>Usually is two business days before the date of record</a:t>
            </a:r>
            <a:endParaRPr lang="en-US" sz="2600" b="1" dirty="0"/>
          </a:p>
        </p:txBody>
      </p:sp>
    </p:spTree>
    <p:extLst>
      <p:ext uri="{BB962C8B-B14F-4D97-AF65-F5344CB8AC3E}">
        <p14:creationId xmlns:p14="http://schemas.microsoft.com/office/powerpoint/2010/main" val="113188081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18-7</a:t>
            </a:r>
          </a:p>
        </p:txBody>
      </p:sp>
      <p:sp>
        <p:nvSpPr>
          <p:cNvPr id="3" name="Title 2"/>
          <p:cNvSpPr>
            <a:spLocks noGrp="1"/>
          </p:cNvSpPr>
          <p:nvPr>
            <p:ph type="title"/>
          </p:nvPr>
        </p:nvSpPr>
        <p:spPr>
          <a:xfrm>
            <a:off x="755250" y="515075"/>
            <a:ext cx="8001000" cy="914400"/>
          </a:xfrm>
        </p:spPr>
        <p:txBody>
          <a:bodyPr>
            <a:noAutofit/>
          </a:bodyPr>
          <a:lstStyle/>
          <a:p>
            <a:r>
              <a:rPr lang="en-US" dirty="0"/>
              <a:t>Cash Dividends (3 of 4)</a:t>
            </a:r>
            <a:endParaRPr lang="en-US" altLang="en-US" dirty="0"/>
          </a:p>
        </p:txBody>
      </p:sp>
      <p:sp>
        <p:nvSpPr>
          <p:cNvPr id="4" name="Content Placeholder 3"/>
          <p:cNvSpPr>
            <a:spLocks noGrp="1"/>
          </p:cNvSpPr>
          <p:nvPr>
            <p:ph sz="quarter" idx="10"/>
          </p:nvPr>
        </p:nvSpPr>
        <p:spPr>
          <a:xfrm>
            <a:off x="902826" y="1664825"/>
            <a:ext cx="7465670" cy="4516056"/>
          </a:xfrm>
        </p:spPr>
        <p:txBody>
          <a:bodyPr/>
          <a:lstStyle/>
          <a:p>
            <a:pPr marL="0" indent="0">
              <a:buNone/>
            </a:pPr>
            <a:r>
              <a:rPr lang="en-IN" dirty="0"/>
              <a:t>On June 1, the board of directors of Craft Industries declares a cash dividend of $2 per share on its 100 million shares, payable to shareholders of record June 15, to be paid July 1:</a:t>
            </a:r>
            <a:endParaRPr lang="en-US" dirty="0"/>
          </a:p>
        </p:txBody>
      </p:sp>
    </p:spTree>
    <p:extLst>
      <p:ext uri="{BB962C8B-B14F-4D97-AF65-F5344CB8AC3E}">
        <p14:creationId xmlns:p14="http://schemas.microsoft.com/office/powerpoint/2010/main" val="1102846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18-1</a:t>
            </a:r>
          </a:p>
        </p:txBody>
      </p:sp>
      <p:sp>
        <p:nvSpPr>
          <p:cNvPr id="3" name="Title 2"/>
          <p:cNvSpPr>
            <a:spLocks noGrp="1"/>
          </p:cNvSpPr>
          <p:nvPr>
            <p:ph type="title"/>
          </p:nvPr>
        </p:nvSpPr>
        <p:spPr>
          <a:xfrm>
            <a:off x="685800" y="434049"/>
            <a:ext cx="8001000" cy="1176391"/>
          </a:xfrm>
        </p:spPr>
        <p:txBody>
          <a:bodyPr>
            <a:noAutofit/>
          </a:bodyPr>
          <a:lstStyle/>
          <a:p>
            <a:r>
              <a:rPr lang="en-US" dirty="0"/>
              <a:t>Components of Shareholders’ Equity (2 of 4)</a:t>
            </a:r>
          </a:p>
        </p:txBody>
      </p:sp>
      <p:sp>
        <p:nvSpPr>
          <p:cNvPr id="4" name="Content Placeholder 3"/>
          <p:cNvSpPr>
            <a:spLocks noGrp="1"/>
          </p:cNvSpPr>
          <p:nvPr>
            <p:ph sz="quarter" idx="10"/>
          </p:nvPr>
        </p:nvSpPr>
        <p:spPr>
          <a:xfrm>
            <a:off x="914399" y="1943524"/>
            <a:ext cx="7685071" cy="3275744"/>
          </a:xfrm>
        </p:spPr>
        <p:txBody>
          <a:bodyPr/>
          <a:lstStyle/>
          <a:p>
            <a:pPr marL="0" indent="0">
              <a:buNone/>
            </a:pPr>
            <a:r>
              <a:rPr lang="en-US" b="1" dirty="0"/>
              <a:t>Retained Earnings</a:t>
            </a:r>
          </a:p>
          <a:p>
            <a:r>
              <a:rPr lang="en-IN" dirty="0"/>
              <a:t>Earnings accumulated on behalf of the shareholders and not (yet) distributed as dividends</a:t>
            </a:r>
            <a:endParaRPr lang="en-US" b="1" dirty="0"/>
          </a:p>
          <a:p>
            <a:pPr marL="0" indent="0">
              <a:buNone/>
            </a:pPr>
            <a:r>
              <a:rPr lang="en-US" b="1" dirty="0"/>
              <a:t>Treasury Stock</a:t>
            </a:r>
          </a:p>
          <a:p>
            <a:r>
              <a:rPr lang="en-IN" dirty="0"/>
              <a:t>Shares previously sold to shareholders that are bought back by the corporation</a:t>
            </a:r>
            <a:endParaRPr lang="en-US" b="1" dirty="0"/>
          </a:p>
        </p:txBody>
      </p:sp>
    </p:spTree>
    <p:extLst>
      <p:ext uri="{BB962C8B-B14F-4D97-AF65-F5344CB8AC3E}">
        <p14:creationId xmlns:p14="http://schemas.microsoft.com/office/powerpoint/2010/main" val="126520941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18-7</a:t>
            </a:r>
          </a:p>
        </p:txBody>
      </p:sp>
      <p:sp>
        <p:nvSpPr>
          <p:cNvPr id="3" name="Title 2"/>
          <p:cNvSpPr>
            <a:spLocks noGrp="1"/>
          </p:cNvSpPr>
          <p:nvPr>
            <p:ph type="title"/>
          </p:nvPr>
        </p:nvSpPr>
        <p:spPr>
          <a:xfrm>
            <a:off x="755250" y="665550"/>
            <a:ext cx="8001000" cy="601038"/>
          </a:xfrm>
        </p:spPr>
        <p:txBody>
          <a:bodyPr>
            <a:noAutofit/>
          </a:bodyPr>
          <a:lstStyle/>
          <a:p>
            <a:r>
              <a:rPr lang="en-US" dirty="0"/>
              <a:t>Cash Dividends (4 of 4)</a:t>
            </a:r>
            <a:endParaRPr lang="en-US" altLang="en-US" dirty="0"/>
          </a:p>
        </p:txBody>
      </p:sp>
      <p:pic>
        <p:nvPicPr>
          <p:cNvPr id="12290" name="Picture 2" descr="Journal entry in millions. &#10;June 1 - Declaration date. Retained earnings is debited 200 and cash dividends payable is credited 200.&#10;&#10;June 13 - Ex-Dividend Date, no entry.&#10;&#10;June 15 - Date of Record, no entry.&#10;&#10;July 1 - Payment Date. Cash dividends payable is debited 200 and cash is credited 2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2513" y="1608525"/>
            <a:ext cx="7038975" cy="405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247036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18-7</a:t>
            </a:r>
          </a:p>
        </p:txBody>
      </p:sp>
      <p:sp>
        <p:nvSpPr>
          <p:cNvPr id="3" name="Title 2"/>
          <p:cNvSpPr>
            <a:spLocks noGrp="1"/>
          </p:cNvSpPr>
          <p:nvPr>
            <p:ph type="title"/>
          </p:nvPr>
        </p:nvSpPr>
        <p:spPr>
          <a:xfrm>
            <a:off x="945222" y="457199"/>
            <a:ext cx="7482156" cy="1145569"/>
          </a:xfrm>
        </p:spPr>
        <p:txBody>
          <a:bodyPr>
            <a:noAutofit/>
          </a:bodyPr>
          <a:lstStyle/>
          <a:p>
            <a:r>
              <a:rPr lang="en-US" dirty="0"/>
              <a:t>Dividends on Preferred Shares (1 of 2)</a:t>
            </a:r>
            <a:endParaRPr lang="en-US" altLang="en-US" dirty="0"/>
          </a:p>
        </p:txBody>
      </p:sp>
      <p:sp>
        <p:nvSpPr>
          <p:cNvPr id="4" name="Content Placeholder 3"/>
          <p:cNvSpPr>
            <a:spLocks noGrp="1"/>
          </p:cNvSpPr>
          <p:nvPr>
            <p:ph sz="quarter" idx="10"/>
          </p:nvPr>
        </p:nvSpPr>
        <p:spPr>
          <a:xfrm>
            <a:off x="925974" y="1805650"/>
            <a:ext cx="7824487" cy="2245489"/>
          </a:xfrm>
        </p:spPr>
        <p:txBody>
          <a:bodyPr/>
          <a:lstStyle/>
          <a:p>
            <a:pPr marL="0" indent="0">
              <a:buNone/>
            </a:pPr>
            <a:r>
              <a:rPr lang="en-US" sz="2400" dirty="0"/>
              <a:t>The shareholders’ equity section of Corbin Enterprises includes the items shown below. The board of directors declared dividends of $360,000, $500,000, and $700,000 in its first three years of operation—2017, 2018, and 2019 respectively. </a:t>
            </a:r>
          </a:p>
        </p:txBody>
      </p:sp>
      <p:graphicFrame>
        <p:nvGraphicFramePr>
          <p:cNvPr id="5" name="Table 4" descr="Alt text will be entered here"/>
          <p:cNvGraphicFramePr>
            <a:graphicFrameLocks noGrp="1"/>
          </p:cNvGraphicFramePr>
          <p:nvPr>
            <p:extLst>
              <p:ext uri="{D42A27DB-BD31-4B8C-83A1-F6EECF244321}">
                <p14:modId xmlns:p14="http://schemas.microsoft.com/office/powerpoint/2010/main" val="186902864"/>
              </p:ext>
            </p:extLst>
          </p:nvPr>
        </p:nvGraphicFramePr>
        <p:xfrm>
          <a:off x="987010" y="4534496"/>
          <a:ext cx="7173139" cy="1391744"/>
        </p:xfrm>
        <a:graphic>
          <a:graphicData uri="http://schemas.openxmlformats.org/drawingml/2006/table">
            <a:tbl>
              <a:tblPr firstRow="1" bandRow="1">
                <a:tableStyleId>{5940675A-B579-460E-94D1-54222C63F5DA}</a:tableStyleId>
              </a:tblPr>
              <a:tblGrid>
                <a:gridCol w="5506387">
                  <a:extLst>
                    <a:ext uri="{9D8B030D-6E8A-4147-A177-3AD203B41FA5}">
                      <a16:colId xmlns:a16="http://schemas.microsoft.com/office/drawing/2014/main" val="20000"/>
                    </a:ext>
                  </a:extLst>
                </a:gridCol>
                <a:gridCol w="1666752">
                  <a:extLst>
                    <a:ext uri="{9D8B030D-6E8A-4147-A177-3AD203B41FA5}">
                      <a16:colId xmlns:a16="http://schemas.microsoft.com/office/drawing/2014/main" val="20001"/>
                    </a:ext>
                  </a:extLst>
                </a:gridCol>
              </a:tblGrid>
              <a:tr h="3479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Common stock</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a:t>
                      </a:r>
                      <a:r>
                        <a:rPr lang="en-US" sz="1600" baseline="0" dirty="0">
                          <a:latin typeface="Verdana" panose="020B0604030504040204" pitchFamily="34" charset="0"/>
                          <a:ea typeface="Verdana" panose="020B0604030504040204" pitchFamily="34" charset="0"/>
                          <a:cs typeface="Verdana" panose="020B0604030504040204" pitchFamily="34" charset="0"/>
                        </a:rPr>
                        <a:t> </a:t>
                      </a:r>
                      <a:r>
                        <a:rPr lang="en-US" sz="1600" dirty="0">
                          <a:latin typeface="Verdana" panose="020B0604030504040204" pitchFamily="34" charset="0"/>
                          <a:ea typeface="Verdana" panose="020B0604030504040204" pitchFamily="34" charset="0"/>
                          <a:cs typeface="Verdana" panose="020B0604030504040204" pitchFamily="34" charset="0"/>
                        </a:rPr>
                        <a:t>3,000,000</a:t>
                      </a:r>
                    </a:p>
                  </a:txBody>
                  <a:tcPr anchor="ctr"/>
                </a:tc>
                <a:extLst>
                  <a:ext uri="{0D108BD9-81ED-4DB2-BD59-A6C34878D82A}">
                    <a16:rowId xmlns:a16="http://schemas.microsoft.com/office/drawing/2014/main" val="10000"/>
                  </a:ext>
                </a:extLst>
              </a:tr>
              <a:tr h="3479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Paid-in capital—excess of par, common</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9,800,000</a:t>
                      </a:r>
                    </a:p>
                  </a:txBody>
                  <a:tcPr anchor="ctr"/>
                </a:tc>
                <a:extLst>
                  <a:ext uri="{0D108BD9-81ED-4DB2-BD59-A6C34878D82A}">
                    <a16:rowId xmlns:a16="http://schemas.microsoft.com/office/drawing/2014/main" val="10001"/>
                  </a:ext>
                </a:extLst>
              </a:tr>
              <a:tr h="3479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Preferred stock, 8%</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6,000,000</a:t>
                      </a:r>
                    </a:p>
                  </a:txBody>
                  <a:tcPr anchor="ctr"/>
                </a:tc>
                <a:extLst>
                  <a:ext uri="{0D108BD9-81ED-4DB2-BD59-A6C34878D82A}">
                    <a16:rowId xmlns:a16="http://schemas.microsoft.com/office/drawing/2014/main" val="10002"/>
                  </a:ext>
                </a:extLst>
              </a:tr>
              <a:tr h="3479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Paid-in capital—excess of par, preferred</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780,000</a:t>
                      </a: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8127587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18-7</a:t>
            </a:r>
          </a:p>
        </p:txBody>
      </p:sp>
      <p:sp>
        <p:nvSpPr>
          <p:cNvPr id="3" name="Title 2"/>
          <p:cNvSpPr>
            <a:spLocks noGrp="1"/>
          </p:cNvSpPr>
          <p:nvPr>
            <p:ph type="title"/>
          </p:nvPr>
        </p:nvSpPr>
        <p:spPr>
          <a:xfrm>
            <a:off x="914400" y="457200"/>
            <a:ext cx="7543800" cy="1145570"/>
          </a:xfrm>
        </p:spPr>
        <p:txBody>
          <a:bodyPr>
            <a:noAutofit/>
          </a:bodyPr>
          <a:lstStyle/>
          <a:p>
            <a:r>
              <a:rPr lang="en-US" dirty="0"/>
              <a:t>Dividends on Preferred Shares (2 of 2)</a:t>
            </a:r>
            <a:endParaRPr lang="en-US" altLang="en-US" dirty="0"/>
          </a:p>
        </p:txBody>
      </p:sp>
      <p:sp>
        <p:nvSpPr>
          <p:cNvPr id="4" name="Content Placeholder 3"/>
          <p:cNvSpPr>
            <a:spLocks noGrp="1"/>
          </p:cNvSpPr>
          <p:nvPr>
            <p:ph sz="quarter" idx="10"/>
          </p:nvPr>
        </p:nvSpPr>
        <p:spPr>
          <a:xfrm>
            <a:off x="914532" y="1874339"/>
            <a:ext cx="7986400" cy="1713813"/>
          </a:xfrm>
        </p:spPr>
        <p:txBody>
          <a:bodyPr/>
          <a:lstStyle/>
          <a:p>
            <a:pPr marL="0" indent="0">
              <a:buNone/>
            </a:pPr>
            <a:r>
              <a:rPr lang="en-US" sz="2400" dirty="0">
                <a:cs typeface="Arial" panose="020B0604020202020204" pitchFamily="34" charset="0"/>
              </a:rPr>
              <a:t>Determine the amount of dividends to be paid to preferred and common shareholders in each of the three years, assuming that the preferred stock is cumulative and nonparticipating.</a:t>
            </a:r>
          </a:p>
        </p:txBody>
      </p:sp>
      <p:graphicFrame>
        <p:nvGraphicFramePr>
          <p:cNvPr id="6" name="Table 5" descr="Alt text will be entered here"/>
          <p:cNvGraphicFramePr>
            <a:graphicFrameLocks noGrp="1"/>
          </p:cNvGraphicFramePr>
          <p:nvPr>
            <p:extLst>
              <p:ext uri="{D42A27DB-BD31-4B8C-83A1-F6EECF244321}">
                <p14:modId xmlns:p14="http://schemas.microsoft.com/office/powerpoint/2010/main" val="1213611122"/>
              </p:ext>
            </p:extLst>
          </p:nvPr>
        </p:nvGraphicFramePr>
        <p:xfrm>
          <a:off x="1318275" y="3795525"/>
          <a:ext cx="6506208" cy="1763890"/>
        </p:xfrm>
        <a:graphic>
          <a:graphicData uri="http://schemas.openxmlformats.org/drawingml/2006/table">
            <a:tbl>
              <a:tblPr firstRow="1" bandRow="1">
                <a:tableStyleId>{5940675A-B579-460E-94D1-54222C63F5DA}</a:tableStyleId>
              </a:tblPr>
              <a:tblGrid>
                <a:gridCol w="1239727">
                  <a:extLst>
                    <a:ext uri="{9D8B030D-6E8A-4147-A177-3AD203B41FA5}">
                      <a16:colId xmlns:a16="http://schemas.microsoft.com/office/drawing/2014/main" val="20000"/>
                    </a:ext>
                  </a:extLst>
                </a:gridCol>
                <a:gridCol w="2963119">
                  <a:extLst>
                    <a:ext uri="{9D8B030D-6E8A-4147-A177-3AD203B41FA5}">
                      <a16:colId xmlns:a16="http://schemas.microsoft.com/office/drawing/2014/main" val="20001"/>
                    </a:ext>
                  </a:extLst>
                </a:gridCol>
                <a:gridCol w="2303362">
                  <a:extLst>
                    <a:ext uri="{9D8B030D-6E8A-4147-A177-3AD203B41FA5}">
                      <a16:colId xmlns:a16="http://schemas.microsoft.com/office/drawing/2014/main" val="20002"/>
                    </a:ext>
                  </a:extLst>
                </a:gridCol>
              </a:tblGrid>
              <a:tr h="364926">
                <a:tc>
                  <a:txBody>
                    <a:bodyPr/>
                    <a:lstStyle/>
                    <a:p>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600" b="1" dirty="0">
                          <a:latin typeface="Verdana" panose="020B0604030504040204" pitchFamily="34" charset="0"/>
                          <a:ea typeface="Verdana" panose="020B0604030504040204" pitchFamily="34" charset="0"/>
                          <a:cs typeface="Verdana" panose="020B0604030504040204" pitchFamily="34" charset="0"/>
                        </a:rPr>
                        <a:t>Preferred</a:t>
                      </a:r>
                      <a:endPar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600" b="1" dirty="0">
                          <a:latin typeface="Verdana" panose="020B0604030504040204" pitchFamily="34" charset="0"/>
                          <a:ea typeface="Verdana" panose="020B0604030504040204" pitchFamily="34" charset="0"/>
                          <a:cs typeface="Verdana" panose="020B0604030504040204" pitchFamily="34" charset="0"/>
                        </a:rPr>
                        <a:t>Common</a:t>
                      </a:r>
                      <a:endPar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88400">
                <a:tc>
                  <a:txBody>
                    <a:bodyPr/>
                    <a:lstStyle/>
                    <a:p>
                      <a:pPr algn="ctr"/>
                      <a:r>
                        <a:rPr lang="en-US" sz="1600" dirty="0">
                          <a:latin typeface="Verdana" panose="020B0604030504040204" pitchFamily="34" charset="0"/>
                          <a:ea typeface="Verdana" panose="020B0604030504040204" pitchFamily="34" charset="0"/>
                          <a:cs typeface="Verdana" panose="020B0604030504040204" pitchFamily="34" charset="0"/>
                        </a:rPr>
                        <a:t>2017</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$ 360,000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364926">
                <a:tc>
                  <a:txBody>
                    <a:bodyPr/>
                    <a:lstStyle/>
                    <a:p>
                      <a:pPr algn="ctr"/>
                      <a:r>
                        <a:rPr lang="en-US" sz="1600" dirty="0">
                          <a:latin typeface="Verdana" panose="020B0604030504040204" pitchFamily="34" charset="0"/>
                          <a:ea typeface="Verdana" panose="020B0604030504040204" pitchFamily="34" charset="0"/>
                          <a:cs typeface="Verdana" panose="020B0604030504040204" pitchFamily="34" charset="0"/>
                        </a:rPr>
                        <a:t>2018</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500,000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  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645638">
                <a:tc>
                  <a:txBody>
                    <a:bodyPr/>
                    <a:lstStyle/>
                    <a:p>
                      <a:pPr algn="ctr"/>
                      <a:r>
                        <a:rPr lang="en-US" sz="1600" dirty="0">
                          <a:latin typeface="Verdana" panose="020B0604030504040204" pitchFamily="34" charset="0"/>
                          <a:ea typeface="Verdana" panose="020B0604030504040204" pitchFamily="34" charset="0"/>
                          <a:cs typeface="Verdana" panose="020B0604030504040204" pitchFamily="34" charset="0"/>
                        </a:rPr>
                        <a:t>2019</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580,000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120,000 (remainder)</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17885650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18-7</a:t>
            </a:r>
          </a:p>
        </p:txBody>
      </p:sp>
      <p:sp>
        <p:nvSpPr>
          <p:cNvPr id="3" name="Title 2"/>
          <p:cNvSpPr>
            <a:spLocks noGrp="1"/>
          </p:cNvSpPr>
          <p:nvPr>
            <p:ph type="title"/>
          </p:nvPr>
        </p:nvSpPr>
        <p:spPr>
          <a:xfrm>
            <a:off x="821933" y="350421"/>
            <a:ext cx="7849456" cy="785975"/>
          </a:xfrm>
        </p:spPr>
        <p:txBody>
          <a:bodyPr>
            <a:noAutofit/>
          </a:bodyPr>
          <a:lstStyle/>
          <a:p>
            <a:r>
              <a:rPr lang="en-US" dirty="0"/>
              <a:t>Property Dividends (1 of 5)</a:t>
            </a:r>
            <a:endParaRPr lang="en-US" altLang="en-US" dirty="0"/>
          </a:p>
        </p:txBody>
      </p:sp>
      <p:sp>
        <p:nvSpPr>
          <p:cNvPr id="4" name="Content Placeholder 3"/>
          <p:cNvSpPr>
            <a:spLocks noGrp="1"/>
          </p:cNvSpPr>
          <p:nvPr>
            <p:ph sz="quarter" idx="10"/>
          </p:nvPr>
        </p:nvSpPr>
        <p:spPr>
          <a:xfrm>
            <a:off x="902825" y="1585733"/>
            <a:ext cx="7789762" cy="4676171"/>
          </a:xfrm>
        </p:spPr>
        <p:txBody>
          <a:bodyPr/>
          <a:lstStyle/>
          <a:p>
            <a:r>
              <a:rPr lang="en-IN" sz="2400" b="1" dirty="0"/>
              <a:t>Noncash asset </a:t>
            </a:r>
            <a:r>
              <a:rPr lang="en-IN" sz="2400" dirty="0"/>
              <a:t>distributed to shareholders as dividend</a:t>
            </a:r>
          </a:p>
          <a:p>
            <a:r>
              <a:rPr lang="en-IN" sz="2400" dirty="0"/>
              <a:t>Often called a dividend in kind or a nonreciprocal transfer to owners</a:t>
            </a:r>
          </a:p>
          <a:p>
            <a:r>
              <a:rPr lang="en-IN" sz="2400" dirty="0"/>
              <a:t>Securities held as investments are the assets most often distributed in a property dividend</a:t>
            </a:r>
          </a:p>
          <a:p>
            <a:r>
              <a:rPr lang="en-IN" sz="2400" dirty="0"/>
              <a:t>Should be recorded at the </a:t>
            </a:r>
            <a:r>
              <a:rPr lang="en-IN" sz="2400" b="1" dirty="0"/>
              <a:t>fair value </a:t>
            </a:r>
            <a:r>
              <a:rPr lang="en-IN" sz="2400" dirty="0"/>
              <a:t>of the assets to be distributed (as in </a:t>
            </a:r>
            <a:r>
              <a:rPr lang="en-IN" sz="2400" b="1" dirty="0"/>
              <a:t>any noncash transaction</a:t>
            </a:r>
            <a:r>
              <a:rPr lang="en-IN" sz="2400" dirty="0"/>
              <a:t>)</a:t>
            </a:r>
            <a:endParaRPr lang="en-US" sz="2400" dirty="0"/>
          </a:p>
        </p:txBody>
      </p:sp>
    </p:spTree>
    <p:extLst>
      <p:ext uri="{BB962C8B-B14F-4D97-AF65-F5344CB8AC3E}">
        <p14:creationId xmlns:p14="http://schemas.microsoft.com/office/powerpoint/2010/main" val="449574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18-7</a:t>
            </a:r>
          </a:p>
        </p:txBody>
      </p:sp>
      <p:sp>
        <p:nvSpPr>
          <p:cNvPr id="3" name="Title 2"/>
          <p:cNvSpPr>
            <a:spLocks noGrp="1"/>
          </p:cNvSpPr>
          <p:nvPr>
            <p:ph type="title"/>
          </p:nvPr>
        </p:nvSpPr>
        <p:spPr>
          <a:xfrm>
            <a:off x="743675" y="295150"/>
            <a:ext cx="8001000" cy="914400"/>
          </a:xfrm>
        </p:spPr>
        <p:txBody>
          <a:bodyPr>
            <a:noAutofit/>
          </a:bodyPr>
          <a:lstStyle/>
          <a:p>
            <a:r>
              <a:rPr lang="en-US" dirty="0"/>
              <a:t>Property Dividends (2 of 5)</a:t>
            </a:r>
            <a:endParaRPr lang="en-US" altLang="en-US" dirty="0"/>
          </a:p>
        </p:txBody>
      </p:sp>
      <p:sp>
        <p:nvSpPr>
          <p:cNvPr id="4" name="Content Placeholder 3"/>
          <p:cNvSpPr>
            <a:spLocks noGrp="1"/>
          </p:cNvSpPr>
          <p:nvPr>
            <p:ph sz="quarter" idx="10"/>
          </p:nvPr>
        </p:nvSpPr>
        <p:spPr>
          <a:xfrm>
            <a:off x="914400" y="1676399"/>
            <a:ext cx="7705618" cy="4395627"/>
          </a:xfrm>
        </p:spPr>
        <p:txBody>
          <a:bodyPr/>
          <a:lstStyle/>
          <a:p>
            <a:pPr marL="0" indent="0">
              <a:buNone/>
            </a:pPr>
            <a:r>
              <a:rPr lang="en-IN" sz="2400" dirty="0"/>
              <a:t>On October 1, the board of directors of Craft Industries declares a property dividend of 2 million shares of </a:t>
            </a:r>
            <a:r>
              <a:rPr lang="en-IN" sz="2400" dirty="0" err="1"/>
              <a:t>Beaman</a:t>
            </a:r>
            <a:r>
              <a:rPr lang="en-IN" sz="2400" dirty="0"/>
              <a:t> Corporation’s preferred stock that Craft had purchased in March as an investment (book value: $9 million). The investment shares have a fair value of $5 per share, </a:t>
            </a:r>
            <a:r>
              <a:rPr lang="en-IN" sz="2400" b="1" dirty="0"/>
              <a:t>$10 million</a:t>
            </a:r>
            <a:r>
              <a:rPr lang="en-IN" sz="2400" dirty="0"/>
              <a:t>, and are payable to shareholders of record October 15, to be distributed November 1:</a:t>
            </a:r>
            <a:endParaRPr lang="en-US" sz="2400" dirty="0"/>
          </a:p>
        </p:txBody>
      </p:sp>
    </p:spTree>
    <p:extLst>
      <p:ext uri="{BB962C8B-B14F-4D97-AF65-F5344CB8AC3E}">
        <p14:creationId xmlns:p14="http://schemas.microsoft.com/office/powerpoint/2010/main" val="77080907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18-7</a:t>
            </a:r>
          </a:p>
        </p:txBody>
      </p:sp>
      <p:sp>
        <p:nvSpPr>
          <p:cNvPr id="3" name="Title 2"/>
          <p:cNvSpPr>
            <a:spLocks noGrp="1"/>
          </p:cNvSpPr>
          <p:nvPr>
            <p:ph type="title"/>
          </p:nvPr>
        </p:nvSpPr>
        <p:spPr>
          <a:xfrm>
            <a:off x="706057" y="358812"/>
            <a:ext cx="8061768" cy="781287"/>
          </a:xfrm>
        </p:spPr>
        <p:txBody>
          <a:bodyPr>
            <a:noAutofit/>
          </a:bodyPr>
          <a:lstStyle/>
          <a:p>
            <a:r>
              <a:rPr lang="en-US" dirty="0"/>
              <a:t>Property Dividends (3 of 5)</a:t>
            </a:r>
            <a:endParaRPr lang="en-US" altLang="en-US" dirty="0"/>
          </a:p>
        </p:txBody>
      </p:sp>
      <p:pic>
        <p:nvPicPr>
          <p:cNvPr id="13314" name="Picture 2" descr="Journal entry in millions. &#10;October 1 - Declaration date.&#10;Investment in beaman corporation preferred stock is debited 1, gain on appreciation of investment is credited 1, retained earnings is debited 10 and property dividends payable is credited 10.&#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250" y="1739450"/>
            <a:ext cx="7429500" cy="280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quarter" idx="12"/>
          </p:nvPr>
        </p:nvSpPr>
        <p:spPr/>
        <p:txBody>
          <a:bodyPr/>
          <a:lstStyle/>
          <a:p>
            <a:pPr marL="0" indent="0">
              <a:buNone/>
            </a:pPr>
            <a:r>
              <a:rPr lang="en-US" b="1" dirty="0">
                <a:sym typeface="Wingdings" pitchFamily="2" charset="2"/>
              </a:rPr>
              <a:t>Credit </a:t>
            </a:r>
            <a:r>
              <a:rPr lang="en-US" dirty="0">
                <a:sym typeface="Wingdings" pitchFamily="2" charset="2"/>
              </a:rPr>
              <a:t>(</a:t>
            </a:r>
            <a:r>
              <a:rPr lang="en-US" b="1" dirty="0">
                <a:sym typeface="Wingdings" pitchFamily="2" charset="2"/>
              </a:rPr>
              <a:t>10</a:t>
            </a:r>
            <a:r>
              <a:rPr lang="en-US" dirty="0">
                <a:sym typeface="Wingdings" pitchFamily="2" charset="2"/>
              </a:rPr>
              <a:t>)  </a:t>
            </a:r>
            <a:r>
              <a:rPr lang="en-IN" sz="2800" dirty="0"/>
              <a:t>(2 million shares at $5 per share)</a:t>
            </a:r>
          </a:p>
        </p:txBody>
      </p:sp>
    </p:spTree>
    <p:extLst>
      <p:ext uri="{BB962C8B-B14F-4D97-AF65-F5344CB8AC3E}">
        <p14:creationId xmlns:p14="http://schemas.microsoft.com/office/powerpoint/2010/main" val="353409773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18-7</a:t>
            </a:r>
          </a:p>
        </p:txBody>
      </p:sp>
      <p:sp>
        <p:nvSpPr>
          <p:cNvPr id="3" name="Title 2"/>
          <p:cNvSpPr>
            <a:spLocks noGrp="1"/>
          </p:cNvSpPr>
          <p:nvPr>
            <p:ph type="title"/>
          </p:nvPr>
        </p:nvSpPr>
        <p:spPr>
          <a:xfrm>
            <a:off x="844954" y="381962"/>
            <a:ext cx="7775163" cy="734988"/>
          </a:xfrm>
        </p:spPr>
        <p:txBody>
          <a:bodyPr>
            <a:noAutofit/>
          </a:bodyPr>
          <a:lstStyle/>
          <a:p>
            <a:r>
              <a:rPr lang="en-US" dirty="0"/>
              <a:t>Property Dividends (4 of 5)</a:t>
            </a:r>
            <a:endParaRPr lang="en-US" altLang="en-US" dirty="0"/>
          </a:p>
        </p:txBody>
      </p:sp>
      <p:sp>
        <p:nvSpPr>
          <p:cNvPr id="4" name="Content Placeholder 3"/>
          <p:cNvSpPr>
            <a:spLocks noGrp="1"/>
          </p:cNvSpPr>
          <p:nvPr>
            <p:ph sz="quarter" idx="10"/>
          </p:nvPr>
        </p:nvSpPr>
        <p:spPr>
          <a:xfrm>
            <a:off x="925975" y="1608881"/>
            <a:ext cx="7909799" cy="4463145"/>
          </a:xfrm>
        </p:spPr>
        <p:txBody>
          <a:bodyPr/>
          <a:lstStyle/>
          <a:p>
            <a:pPr marL="0" indent="0">
              <a:buNone/>
            </a:pPr>
            <a:r>
              <a:rPr lang="en-IN" sz="2400" dirty="0"/>
              <a:t>On October 1, the board of directors of Craft Industries declares a property dividend of 2 million shares of </a:t>
            </a:r>
            <a:r>
              <a:rPr lang="en-IN" sz="2400" dirty="0" err="1"/>
              <a:t>Beaman</a:t>
            </a:r>
            <a:r>
              <a:rPr lang="en-IN" sz="2400" dirty="0"/>
              <a:t> Corporation’s preferred stock that Craft had purchased in March as an investment (book value: $9 million). The investment shares have a fair value of $5 per share, </a:t>
            </a:r>
            <a:r>
              <a:rPr lang="en-IN" sz="2400" b="1" dirty="0"/>
              <a:t>$10 million</a:t>
            </a:r>
            <a:r>
              <a:rPr lang="en-IN" sz="2400" dirty="0"/>
              <a:t>, and are payable to shareholders of record October 15, to be distributed November 1:</a:t>
            </a:r>
            <a:endParaRPr lang="en-US" sz="2400" dirty="0"/>
          </a:p>
        </p:txBody>
      </p:sp>
    </p:spTree>
    <p:extLst>
      <p:ext uri="{BB962C8B-B14F-4D97-AF65-F5344CB8AC3E}">
        <p14:creationId xmlns:p14="http://schemas.microsoft.com/office/powerpoint/2010/main" val="245258705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18-7</a:t>
            </a:r>
          </a:p>
        </p:txBody>
      </p:sp>
      <p:sp>
        <p:nvSpPr>
          <p:cNvPr id="3" name="Title 2"/>
          <p:cNvSpPr>
            <a:spLocks noGrp="1"/>
          </p:cNvSpPr>
          <p:nvPr>
            <p:ph type="title"/>
          </p:nvPr>
        </p:nvSpPr>
        <p:spPr>
          <a:xfrm>
            <a:off x="740781" y="381957"/>
            <a:ext cx="7980744" cy="723418"/>
          </a:xfrm>
        </p:spPr>
        <p:txBody>
          <a:bodyPr>
            <a:noAutofit/>
          </a:bodyPr>
          <a:lstStyle/>
          <a:p>
            <a:r>
              <a:rPr lang="en-US" dirty="0"/>
              <a:t>Property Dividends (5 of 5)</a:t>
            </a:r>
            <a:endParaRPr lang="en-US" altLang="en-US" dirty="0"/>
          </a:p>
        </p:txBody>
      </p:sp>
      <p:pic>
        <p:nvPicPr>
          <p:cNvPr id="14338" name="Picture 2" descr="October 1 - Declaration Date&#10;Investment in Beaman Corporation is debited 1. Gain on appreciation of investment is credited 1. Retained earnings is debited 10 and property dividents payable is credited 10.&#10;&#10;October 15 - Date of Record, no entry.&#10;&#10;November 1 - Payment Date. Property dividends payable is debited 10 and investment in Beaman Corporation preferred stock is credited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725" y="2040650"/>
            <a:ext cx="7448550" cy="344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321051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18-7</a:t>
            </a:r>
          </a:p>
        </p:txBody>
      </p:sp>
      <p:sp>
        <p:nvSpPr>
          <p:cNvPr id="3" name="Title 2"/>
          <p:cNvSpPr>
            <a:spLocks noGrp="1"/>
          </p:cNvSpPr>
          <p:nvPr>
            <p:ph type="title"/>
          </p:nvPr>
        </p:nvSpPr>
        <p:spPr>
          <a:xfrm>
            <a:off x="663679" y="457200"/>
            <a:ext cx="8268704" cy="914400"/>
          </a:xfrm>
        </p:spPr>
        <p:txBody>
          <a:bodyPr>
            <a:noAutofit/>
          </a:bodyPr>
          <a:lstStyle/>
          <a:p>
            <a:r>
              <a:rPr lang="en-US" altLang="en-US" dirty="0"/>
              <a:t>Concept Check: Dividends</a:t>
            </a:r>
            <a:r>
              <a:rPr lang="en-US" altLang="en-US" baseline="0" dirty="0"/>
              <a:t> </a:t>
            </a:r>
            <a:r>
              <a:rPr lang="en-US" altLang="en-US" dirty="0"/>
              <a:t>(1 of 3)</a:t>
            </a:r>
          </a:p>
        </p:txBody>
      </p:sp>
      <p:sp>
        <p:nvSpPr>
          <p:cNvPr id="4" name="Content Placeholder 3"/>
          <p:cNvSpPr>
            <a:spLocks noGrp="1"/>
          </p:cNvSpPr>
          <p:nvPr>
            <p:ph sz="quarter" idx="10"/>
          </p:nvPr>
        </p:nvSpPr>
        <p:spPr>
          <a:xfrm>
            <a:off x="891252" y="1608881"/>
            <a:ext cx="7928658" cy="4745620"/>
          </a:xfrm>
        </p:spPr>
        <p:txBody>
          <a:bodyPr/>
          <a:lstStyle/>
          <a:p>
            <a:pPr marL="0" indent="0">
              <a:spcAft>
                <a:spcPts val="600"/>
              </a:spcAft>
              <a:buNone/>
            </a:pPr>
            <a:r>
              <a:rPr lang="en-US" sz="2400" dirty="0"/>
              <a:t>Ellsworth Corporation was organized on January 1, 2018. The firm was authorized to issue 150,000 shares of $1 par common stock. During 2018, Ellsworth had the following transactions relating to shareholders’ equity:</a:t>
            </a:r>
          </a:p>
          <a:p>
            <a:pPr marL="347663" lvl="1" indent="-347663">
              <a:buFont typeface="Arial" pitchFamily="34" charset="0"/>
              <a:buChar char="•"/>
            </a:pPr>
            <a:r>
              <a:rPr lang="en-US" dirty="0"/>
              <a:t>Issued 20,000 shares of common stock at $7 per share</a:t>
            </a:r>
          </a:p>
          <a:p>
            <a:pPr marL="347663" lvl="1" indent="-347663">
              <a:buFont typeface="Arial" pitchFamily="34" charset="0"/>
              <a:buChar char="•"/>
            </a:pPr>
            <a:r>
              <a:rPr lang="en-US" dirty="0"/>
              <a:t>Issued 20,000 shares of common stock at $8 per share</a:t>
            </a:r>
          </a:p>
          <a:p>
            <a:pPr marL="347663" lvl="1" indent="-347663">
              <a:buFont typeface="Arial" pitchFamily="34" charset="0"/>
              <a:buChar char="•"/>
            </a:pPr>
            <a:r>
              <a:rPr lang="en-US" dirty="0"/>
              <a:t>Reported a net income of $100,000</a:t>
            </a:r>
          </a:p>
        </p:txBody>
      </p:sp>
    </p:spTree>
    <p:extLst>
      <p:ext uri="{BB962C8B-B14F-4D97-AF65-F5344CB8AC3E}">
        <p14:creationId xmlns:p14="http://schemas.microsoft.com/office/powerpoint/2010/main" val="221959049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18-7</a:t>
            </a:r>
          </a:p>
        </p:txBody>
      </p:sp>
      <p:sp>
        <p:nvSpPr>
          <p:cNvPr id="3" name="Title 2"/>
          <p:cNvSpPr>
            <a:spLocks noGrp="1"/>
          </p:cNvSpPr>
          <p:nvPr>
            <p:ph type="title"/>
          </p:nvPr>
        </p:nvSpPr>
        <p:spPr>
          <a:xfrm>
            <a:off x="361944" y="457200"/>
            <a:ext cx="8880212" cy="914400"/>
          </a:xfrm>
        </p:spPr>
        <p:txBody>
          <a:bodyPr>
            <a:noAutofit/>
          </a:bodyPr>
          <a:lstStyle/>
          <a:p>
            <a:r>
              <a:rPr lang="en-US" altLang="en-US" dirty="0"/>
              <a:t>Concept Check: Dividends</a:t>
            </a:r>
            <a:r>
              <a:rPr lang="en-US" altLang="en-US" baseline="0" dirty="0"/>
              <a:t> </a:t>
            </a:r>
            <a:r>
              <a:rPr lang="en-US" altLang="en-US" dirty="0"/>
              <a:t>(2 of 3)</a:t>
            </a:r>
          </a:p>
        </p:txBody>
      </p:sp>
      <p:sp>
        <p:nvSpPr>
          <p:cNvPr id="4" name="Content Placeholder 3"/>
          <p:cNvSpPr>
            <a:spLocks noGrp="1"/>
          </p:cNvSpPr>
          <p:nvPr>
            <p:ph sz="quarter" idx="10"/>
          </p:nvPr>
        </p:nvSpPr>
        <p:spPr>
          <a:xfrm>
            <a:off x="879676" y="1676399"/>
            <a:ext cx="7967673" cy="4643378"/>
          </a:xfrm>
        </p:spPr>
        <p:txBody>
          <a:bodyPr/>
          <a:lstStyle/>
          <a:p>
            <a:pPr marL="347663" lvl="1" indent="-347663">
              <a:buFont typeface="Arial" pitchFamily="34" charset="0"/>
              <a:buChar char="•"/>
            </a:pPr>
            <a:r>
              <a:rPr lang="en-US" dirty="0"/>
              <a:t>Paid dividends of $50,000</a:t>
            </a:r>
          </a:p>
          <a:p>
            <a:pPr marL="347663" lvl="1" indent="-347663">
              <a:buFont typeface="Arial" pitchFamily="34" charset="0"/>
              <a:buChar char="•"/>
              <a:tabLst>
                <a:tab pos="914400" algn="l"/>
              </a:tabLst>
            </a:pPr>
            <a:r>
              <a:rPr lang="en-US" dirty="0"/>
              <a:t>Purchased 3,000 shares of treasury stock at $10</a:t>
            </a:r>
          </a:p>
          <a:p>
            <a:pPr marL="0" indent="0">
              <a:spcAft>
                <a:spcPts val="1200"/>
              </a:spcAft>
              <a:buNone/>
            </a:pPr>
            <a:r>
              <a:rPr lang="en-US" sz="2400" dirty="0"/>
              <a:t>What was total shareholders’ equity at the end of 2018? </a:t>
            </a:r>
          </a:p>
          <a:p>
            <a:pPr marL="457200" indent="-457200">
              <a:buFont typeface="+mj-lt"/>
              <a:buAutoNum type="alphaLcPeriod"/>
            </a:pPr>
            <a:r>
              <a:rPr lang="en-US" sz="2400" dirty="0"/>
              <a:t>$270,000 </a:t>
            </a:r>
          </a:p>
          <a:p>
            <a:pPr marL="457200" indent="-457200">
              <a:buFont typeface="+mj-lt"/>
              <a:buAutoNum type="alphaLcPeriod"/>
            </a:pPr>
            <a:r>
              <a:rPr lang="en-US" sz="2400" dirty="0"/>
              <a:t>$350,000 </a:t>
            </a:r>
          </a:p>
          <a:p>
            <a:pPr marL="457200" indent="-457200">
              <a:buFont typeface="+mj-lt"/>
              <a:buAutoNum type="alphaLcPeriod"/>
            </a:pPr>
            <a:r>
              <a:rPr lang="en-US" sz="2400" b="1" dirty="0"/>
              <a:t>$320,000 </a:t>
            </a:r>
          </a:p>
          <a:p>
            <a:pPr marL="457200" indent="-457200">
              <a:buFont typeface="+mj-lt"/>
              <a:buAutoNum type="alphaLcPeriod"/>
            </a:pPr>
            <a:r>
              <a:rPr lang="en-US" sz="2400" dirty="0"/>
              <a:t>$380,000</a:t>
            </a:r>
          </a:p>
        </p:txBody>
      </p:sp>
    </p:spTree>
    <p:extLst>
      <p:ext uri="{BB962C8B-B14F-4D97-AF65-F5344CB8AC3E}">
        <p14:creationId xmlns:p14="http://schemas.microsoft.com/office/powerpoint/2010/main" val="6807839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18-2</a:t>
            </a:r>
          </a:p>
        </p:txBody>
      </p:sp>
      <p:sp>
        <p:nvSpPr>
          <p:cNvPr id="3" name="Title 2"/>
          <p:cNvSpPr>
            <a:spLocks noGrp="1"/>
          </p:cNvSpPr>
          <p:nvPr>
            <p:ph type="title"/>
          </p:nvPr>
        </p:nvSpPr>
        <p:spPr>
          <a:xfrm>
            <a:off x="685800" y="445624"/>
            <a:ext cx="8001000" cy="1145569"/>
          </a:xfrm>
        </p:spPr>
        <p:txBody>
          <a:bodyPr>
            <a:noAutofit/>
          </a:bodyPr>
          <a:lstStyle/>
          <a:p>
            <a:r>
              <a:rPr lang="en-US" dirty="0"/>
              <a:t>Components of Shareholders’ Equity (3 of 4)</a:t>
            </a:r>
          </a:p>
        </p:txBody>
      </p:sp>
      <p:sp>
        <p:nvSpPr>
          <p:cNvPr id="4" name="Content Placeholder 3"/>
          <p:cNvSpPr>
            <a:spLocks noGrp="1"/>
          </p:cNvSpPr>
          <p:nvPr>
            <p:ph sz="quarter" idx="10"/>
          </p:nvPr>
        </p:nvSpPr>
        <p:spPr>
          <a:xfrm>
            <a:off x="825500" y="2003454"/>
            <a:ext cx="8010274" cy="4384646"/>
          </a:xfrm>
        </p:spPr>
        <p:txBody>
          <a:bodyPr/>
          <a:lstStyle/>
          <a:p>
            <a:pPr marL="0" indent="0">
              <a:buNone/>
            </a:pPr>
            <a:r>
              <a:rPr lang="en-US" b="1" dirty="0"/>
              <a:t>Accumulated Other Comprehensive Income</a:t>
            </a:r>
          </a:p>
          <a:p>
            <a:pPr marL="341313" indent="-341313">
              <a:spcAft>
                <a:spcPts val="600"/>
              </a:spcAft>
            </a:pPr>
            <a:r>
              <a:rPr lang="en-US" dirty="0"/>
              <a:t>Extends our view of income beyond net income reported in an income statement to include four types of gains and losses not included in income statements:</a:t>
            </a:r>
          </a:p>
        </p:txBody>
      </p:sp>
    </p:spTree>
    <p:extLst>
      <p:ext uri="{BB962C8B-B14F-4D97-AF65-F5344CB8AC3E}">
        <p14:creationId xmlns:p14="http://schemas.microsoft.com/office/powerpoint/2010/main" val="101095682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18-7</a:t>
            </a:r>
          </a:p>
        </p:txBody>
      </p:sp>
      <p:sp>
        <p:nvSpPr>
          <p:cNvPr id="3" name="Title 2"/>
          <p:cNvSpPr>
            <a:spLocks noGrp="1"/>
          </p:cNvSpPr>
          <p:nvPr>
            <p:ph type="title"/>
          </p:nvPr>
        </p:nvSpPr>
        <p:spPr>
          <a:xfrm>
            <a:off x="401500" y="457200"/>
            <a:ext cx="8801100" cy="914400"/>
          </a:xfrm>
        </p:spPr>
        <p:txBody>
          <a:bodyPr>
            <a:noAutofit/>
          </a:bodyPr>
          <a:lstStyle/>
          <a:p>
            <a:r>
              <a:rPr lang="en-US" altLang="en-US" dirty="0"/>
              <a:t>Concept Check: Dividends</a:t>
            </a:r>
            <a:r>
              <a:rPr lang="en-US" altLang="en-US" baseline="0" dirty="0"/>
              <a:t> </a:t>
            </a:r>
            <a:r>
              <a:rPr lang="en-US" altLang="en-US" dirty="0"/>
              <a:t>(3 of 3)</a:t>
            </a:r>
          </a:p>
        </p:txBody>
      </p:sp>
      <p:sp>
        <p:nvSpPr>
          <p:cNvPr id="4" name="Content Placeholder 3"/>
          <p:cNvSpPr>
            <a:spLocks noGrp="1"/>
          </p:cNvSpPr>
          <p:nvPr>
            <p:ph sz="quarter" idx="10"/>
          </p:nvPr>
        </p:nvSpPr>
        <p:spPr>
          <a:xfrm>
            <a:off x="914400" y="1676400"/>
            <a:ext cx="7685590" cy="661686"/>
          </a:xfrm>
        </p:spPr>
        <p:txBody>
          <a:bodyPr/>
          <a:lstStyle/>
          <a:p>
            <a:pPr marL="0" indent="0">
              <a:buNone/>
              <a:tabLst>
                <a:tab pos="4629150" algn="dec"/>
              </a:tabLst>
            </a:pPr>
            <a:r>
              <a:rPr lang="en-US" dirty="0"/>
              <a:t>The correct answer is </a:t>
            </a:r>
            <a:r>
              <a:rPr lang="en-US" i="1" dirty="0"/>
              <a:t>c</a:t>
            </a:r>
            <a:r>
              <a:rPr lang="en-US" dirty="0"/>
              <a:t>:</a:t>
            </a:r>
          </a:p>
        </p:txBody>
      </p:sp>
      <p:graphicFrame>
        <p:nvGraphicFramePr>
          <p:cNvPr id="5" name="Table 4"/>
          <p:cNvGraphicFramePr>
            <a:graphicFrameLocks noGrp="1"/>
          </p:cNvGraphicFramePr>
          <p:nvPr>
            <p:extLst>
              <p:ext uri="{D42A27DB-BD31-4B8C-83A1-F6EECF244321}">
                <p14:modId xmlns:p14="http://schemas.microsoft.com/office/powerpoint/2010/main" val="801203368"/>
              </p:ext>
            </p:extLst>
          </p:nvPr>
        </p:nvGraphicFramePr>
        <p:xfrm>
          <a:off x="1132117" y="2514601"/>
          <a:ext cx="6821714" cy="2225040"/>
        </p:xfrm>
        <a:graphic>
          <a:graphicData uri="http://schemas.openxmlformats.org/drawingml/2006/table">
            <a:tbl>
              <a:tblPr firstRow="1" bandRow="1">
                <a:tableStyleId>{5940675A-B579-460E-94D1-54222C63F5DA}</a:tableStyleId>
              </a:tblPr>
              <a:tblGrid>
                <a:gridCol w="5036457">
                  <a:extLst>
                    <a:ext uri="{9D8B030D-6E8A-4147-A177-3AD203B41FA5}">
                      <a16:colId xmlns:a16="http://schemas.microsoft.com/office/drawing/2014/main" val="20000"/>
                    </a:ext>
                  </a:extLst>
                </a:gridCol>
                <a:gridCol w="1785257">
                  <a:extLst>
                    <a:ext uri="{9D8B030D-6E8A-4147-A177-3AD203B41FA5}">
                      <a16:colId xmlns:a16="http://schemas.microsoft.com/office/drawing/2014/main" val="20001"/>
                    </a:ext>
                  </a:extLst>
                </a:gridCol>
              </a:tblGrid>
              <a:tr h="370840">
                <a:tc>
                  <a:txBody>
                    <a:bodyPr/>
                    <a:lstStyle/>
                    <a:p>
                      <a:r>
                        <a:rPr lang="en-US" sz="1600" dirty="0">
                          <a:latin typeface="Verdana" pitchFamily="34" charset="0"/>
                          <a:ea typeface="Verdana" pitchFamily="34" charset="0"/>
                          <a:cs typeface="Verdana" pitchFamily="34" charset="0"/>
                        </a:rPr>
                        <a:t>Issue of stock (20,000 × $7)</a:t>
                      </a:r>
                    </a:p>
                  </a:txBody>
                  <a:tcPr anchor="ctr"/>
                </a:tc>
                <a:tc>
                  <a:txBody>
                    <a:bodyPr/>
                    <a:lstStyle/>
                    <a:p>
                      <a:pPr algn="r"/>
                      <a:r>
                        <a:rPr lang="en-US" sz="1600" dirty="0">
                          <a:latin typeface="Verdana" pitchFamily="34" charset="0"/>
                          <a:ea typeface="Verdana" pitchFamily="34" charset="0"/>
                          <a:cs typeface="Verdana" pitchFamily="34" charset="0"/>
                        </a:rPr>
                        <a:t>$</a:t>
                      </a:r>
                      <a:r>
                        <a:rPr lang="en-US" sz="1600" baseline="0" dirty="0">
                          <a:latin typeface="Verdana" pitchFamily="34" charset="0"/>
                          <a:ea typeface="Verdana" pitchFamily="34" charset="0"/>
                          <a:cs typeface="Verdana" pitchFamily="34" charset="0"/>
                        </a:rPr>
                        <a:t> </a:t>
                      </a:r>
                      <a:r>
                        <a:rPr lang="en-US" sz="1600" dirty="0">
                          <a:latin typeface="Verdana" pitchFamily="34" charset="0"/>
                          <a:ea typeface="Verdana" pitchFamily="34" charset="0"/>
                          <a:cs typeface="Verdana" pitchFamily="34" charset="0"/>
                        </a:rPr>
                        <a:t>140,000</a:t>
                      </a:r>
                    </a:p>
                  </a:txBody>
                  <a:tcPr anchor="ctr"/>
                </a:tc>
                <a:extLst>
                  <a:ext uri="{0D108BD9-81ED-4DB2-BD59-A6C34878D82A}">
                    <a16:rowId xmlns:a16="http://schemas.microsoft.com/office/drawing/2014/main" val="10000"/>
                  </a:ext>
                </a:extLst>
              </a:tr>
              <a:tr h="370840">
                <a:tc>
                  <a:txBody>
                    <a:bodyPr/>
                    <a:lstStyle/>
                    <a:p>
                      <a:r>
                        <a:rPr lang="en-US" sz="1600" dirty="0">
                          <a:latin typeface="Verdana" pitchFamily="34" charset="0"/>
                          <a:ea typeface="Verdana" pitchFamily="34" charset="0"/>
                          <a:cs typeface="Verdana" pitchFamily="34" charset="0"/>
                        </a:rPr>
                        <a:t>Issue of stock (20,000 × $8)</a:t>
                      </a:r>
                    </a:p>
                  </a:txBody>
                  <a:tcPr anchor="ctr"/>
                </a:tc>
                <a:tc>
                  <a:txBody>
                    <a:bodyPr/>
                    <a:lstStyle/>
                    <a:p>
                      <a:pPr algn="r"/>
                      <a:r>
                        <a:rPr lang="en-US" sz="1600" dirty="0">
                          <a:latin typeface="Verdana" pitchFamily="34" charset="0"/>
                          <a:ea typeface="Verdana" pitchFamily="34" charset="0"/>
                          <a:cs typeface="Verdana" pitchFamily="34" charset="0"/>
                        </a:rPr>
                        <a:t>160,000</a:t>
                      </a:r>
                    </a:p>
                  </a:txBody>
                  <a:tcPr anchor="ctr"/>
                </a:tc>
                <a:extLst>
                  <a:ext uri="{0D108BD9-81ED-4DB2-BD59-A6C34878D82A}">
                    <a16:rowId xmlns:a16="http://schemas.microsoft.com/office/drawing/2014/main" val="10001"/>
                  </a:ext>
                </a:extLst>
              </a:tr>
              <a:tr h="370840">
                <a:tc>
                  <a:txBody>
                    <a:bodyPr/>
                    <a:lstStyle/>
                    <a:p>
                      <a:r>
                        <a:rPr lang="en-US" sz="1600" dirty="0">
                          <a:latin typeface="Verdana" pitchFamily="34" charset="0"/>
                          <a:ea typeface="Verdana" pitchFamily="34" charset="0"/>
                          <a:cs typeface="Verdana" pitchFamily="34" charset="0"/>
                        </a:rPr>
                        <a:t>Net income</a:t>
                      </a:r>
                    </a:p>
                  </a:txBody>
                  <a:tcPr anchor="ctr"/>
                </a:tc>
                <a:tc>
                  <a:txBody>
                    <a:bodyPr/>
                    <a:lstStyle/>
                    <a:p>
                      <a:pPr algn="r"/>
                      <a:r>
                        <a:rPr lang="en-US" sz="1600" dirty="0">
                          <a:latin typeface="Verdana" pitchFamily="34" charset="0"/>
                          <a:ea typeface="Verdana" pitchFamily="34" charset="0"/>
                          <a:cs typeface="Verdana" pitchFamily="34" charset="0"/>
                        </a:rPr>
                        <a:t>100,000</a:t>
                      </a:r>
                    </a:p>
                  </a:txBody>
                  <a:tcPr anchor="ctr"/>
                </a:tc>
                <a:extLst>
                  <a:ext uri="{0D108BD9-81ED-4DB2-BD59-A6C34878D82A}">
                    <a16:rowId xmlns:a16="http://schemas.microsoft.com/office/drawing/2014/main" val="10002"/>
                  </a:ext>
                </a:extLst>
              </a:tr>
              <a:tr h="370840">
                <a:tc>
                  <a:txBody>
                    <a:bodyPr/>
                    <a:lstStyle/>
                    <a:p>
                      <a:r>
                        <a:rPr lang="en-US" sz="1600" dirty="0">
                          <a:latin typeface="Verdana" pitchFamily="34" charset="0"/>
                          <a:ea typeface="Verdana" pitchFamily="34" charset="0"/>
                          <a:cs typeface="Verdana" pitchFamily="34" charset="0"/>
                        </a:rPr>
                        <a:t>Dividends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(50,000)</a:t>
                      </a:r>
                    </a:p>
                  </a:txBody>
                  <a:tcPr anchor="ctr"/>
                </a:tc>
                <a:extLst>
                  <a:ext uri="{0D108BD9-81ED-4DB2-BD59-A6C34878D82A}">
                    <a16:rowId xmlns:a16="http://schemas.microsoft.com/office/drawing/2014/main" val="10003"/>
                  </a:ext>
                </a:extLst>
              </a:tr>
              <a:tr h="370840">
                <a:tc>
                  <a:txBody>
                    <a:bodyPr/>
                    <a:lstStyle/>
                    <a:p>
                      <a:r>
                        <a:rPr lang="en-US" sz="1600" dirty="0">
                          <a:latin typeface="Verdana" pitchFamily="34" charset="0"/>
                          <a:ea typeface="Verdana" pitchFamily="34" charset="0"/>
                          <a:cs typeface="Verdana" pitchFamily="34" charset="0"/>
                        </a:rPr>
                        <a:t>Treasury stock (3,000 × $10)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u="sng" dirty="0">
                          <a:latin typeface="Verdana" pitchFamily="34" charset="0"/>
                          <a:ea typeface="Verdana" pitchFamily="34" charset="0"/>
                          <a:cs typeface="Verdana" pitchFamily="34" charset="0"/>
                        </a:rPr>
                        <a:t>(30,000</a:t>
                      </a:r>
                      <a:r>
                        <a:rPr lang="en-US" sz="1600" dirty="0">
                          <a:latin typeface="Verdana" pitchFamily="34" charset="0"/>
                          <a:ea typeface="Verdana" pitchFamily="34" charset="0"/>
                          <a:cs typeface="Verdana" pitchFamily="34" charset="0"/>
                        </a:rPr>
                        <a:t>)</a:t>
                      </a:r>
                    </a:p>
                  </a:txBody>
                  <a:tcPr anchor="ctr"/>
                </a:tc>
                <a:extLst>
                  <a:ext uri="{0D108BD9-81ED-4DB2-BD59-A6C34878D82A}">
                    <a16:rowId xmlns:a16="http://schemas.microsoft.com/office/drawing/2014/main" val="10004"/>
                  </a:ext>
                </a:extLst>
              </a:tr>
              <a:tr h="370840">
                <a:tc>
                  <a:txBody>
                    <a:bodyPr/>
                    <a:lstStyle/>
                    <a:p>
                      <a:endParaRPr lang="en-US" sz="16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u="dbl" dirty="0">
                          <a:latin typeface="Verdana" pitchFamily="34" charset="0"/>
                          <a:ea typeface="Verdana" pitchFamily="34" charset="0"/>
                          <a:cs typeface="Verdana" pitchFamily="34" charset="0"/>
                        </a:rPr>
                        <a:t>$ 320,000</a:t>
                      </a:r>
                      <a:endParaRPr lang="en-US" altLang="en-US" sz="16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93473175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18-8</a:t>
            </a:r>
          </a:p>
        </p:txBody>
      </p:sp>
      <p:sp>
        <p:nvSpPr>
          <p:cNvPr id="3" name="Title 2"/>
          <p:cNvSpPr>
            <a:spLocks noGrp="1"/>
          </p:cNvSpPr>
          <p:nvPr>
            <p:ph type="title"/>
          </p:nvPr>
        </p:nvSpPr>
        <p:spPr>
          <a:xfrm>
            <a:off x="660115" y="387750"/>
            <a:ext cx="8052370" cy="914400"/>
          </a:xfrm>
        </p:spPr>
        <p:txBody>
          <a:bodyPr>
            <a:noAutofit/>
          </a:bodyPr>
          <a:lstStyle/>
          <a:p>
            <a:r>
              <a:rPr lang="en-US" dirty="0"/>
              <a:t>Stock Dividends (1 of 2)</a:t>
            </a:r>
            <a:endParaRPr lang="en-US" altLang="en-US" dirty="0"/>
          </a:p>
        </p:txBody>
      </p:sp>
      <p:sp>
        <p:nvSpPr>
          <p:cNvPr id="4" name="Content Placeholder 3"/>
          <p:cNvSpPr>
            <a:spLocks noGrp="1"/>
          </p:cNvSpPr>
          <p:nvPr>
            <p:ph sz="quarter" idx="10"/>
          </p:nvPr>
        </p:nvSpPr>
        <p:spPr>
          <a:xfrm>
            <a:off x="902825" y="1585733"/>
            <a:ext cx="7932949" cy="4486294"/>
          </a:xfrm>
        </p:spPr>
        <p:txBody>
          <a:bodyPr/>
          <a:lstStyle/>
          <a:p>
            <a:r>
              <a:rPr lang="en-IN" sz="2400" dirty="0"/>
              <a:t>Distribution of </a:t>
            </a:r>
            <a:r>
              <a:rPr lang="en-IN" sz="2400" b="1" dirty="0"/>
              <a:t>additional shares of stock </a:t>
            </a:r>
            <a:r>
              <a:rPr lang="en-IN" sz="2400" dirty="0"/>
              <a:t>to current shareholders </a:t>
            </a:r>
            <a:r>
              <a:rPr lang="en-US" sz="2400" dirty="0"/>
              <a:t>of the corporation</a:t>
            </a:r>
          </a:p>
          <a:p>
            <a:r>
              <a:rPr lang="en-IN" sz="2400" dirty="0"/>
              <a:t>Affects neither the assets nor the liabilities of the firm</a:t>
            </a:r>
          </a:p>
          <a:p>
            <a:r>
              <a:rPr lang="en-IN" sz="2400" dirty="0"/>
              <a:t>Shareholders’ proportional interest in the firm remains unchanged</a:t>
            </a:r>
          </a:p>
        </p:txBody>
      </p:sp>
    </p:spTree>
    <p:extLst>
      <p:ext uri="{BB962C8B-B14F-4D97-AF65-F5344CB8AC3E}">
        <p14:creationId xmlns:p14="http://schemas.microsoft.com/office/powerpoint/2010/main" val="27524205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18-8</a:t>
            </a:r>
          </a:p>
        </p:txBody>
      </p:sp>
      <p:sp>
        <p:nvSpPr>
          <p:cNvPr id="3" name="Title 2"/>
          <p:cNvSpPr>
            <a:spLocks noGrp="1"/>
          </p:cNvSpPr>
          <p:nvPr>
            <p:ph type="title"/>
          </p:nvPr>
        </p:nvSpPr>
        <p:spPr>
          <a:xfrm>
            <a:off x="685800" y="457200"/>
            <a:ext cx="8001000" cy="734602"/>
          </a:xfrm>
        </p:spPr>
        <p:txBody>
          <a:bodyPr>
            <a:noAutofit/>
          </a:bodyPr>
          <a:lstStyle/>
          <a:p>
            <a:r>
              <a:rPr lang="en-US" dirty="0"/>
              <a:t>Stock Dividends (2 of 2)</a:t>
            </a:r>
            <a:endParaRPr lang="en-US" altLang="en-US" dirty="0"/>
          </a:p>
        </p:txBody>
      </p:sp>
      <p:sp>
        <p:nvSpPr>
          <p:cNvPr id="4" name="Content Placeholder 3"/>
          <p:cNvSpPr>
            <a:spLocks noGrp="1"/>
          </p:cNvSpPr>
          <p:nvPr>
            <p:ph sz="quarter" idx="10"/>
          </p:nvPr>
        </p:nvSpPr>
        <p:spPr>
          <a:xfrm>
            <a:off x="937550" y="1574158"/>
            <a:ext cx="7870784" cy="1145893"/>
          </a:xfrm>
        </p:spPr>
        <p:txBody>
          <a:bodyPr/>
          <a:lstStyle/>
          <a:p>
            <a:pPr marL="0" indent="0">
              <a:buNone/>
            </a:pPr>
            <a:r>
              <a:rPr lang="en-IN" sz="2200" dirty="0"/>
              <a:t>Craft declares and distributes a 10% common stock dividend (10 million shares) when the market value of the $1 par common stock is $12 per share</a:t>
            </a:r>
            <a:r>
              <a:rPr lang="en-IN" sz="2400" dirty="0"/>
              <a:t>.</a:t>
            </a:r>
            <a:endParaRPr lang="en-US" sz="2400" dirty="0"/>
          </a:p>
        </p:txBody>
      </p:sp>
      <p:pic>
        <p:nvPicPr>
          <p:cNvPr id="15362" name="Picture 2" descr="Journal entry in millions. Retained earnings is debited 120, common stock is credited 10 and paid-in capital excess of par is credited 1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7272" y="2874785"/>
            <a:ext cx="7029450"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ntent Placeholder 6"/>
          <p:cNvSpPr>
            <a:spLocks noGrp="1"/>
          </p:cNvSpPr>
          <p:nvPr>
            <p:ph sz="quarter" idx="12"/>
          </p:nvPr>
        </p:nvSpPr>
        <p:spPr>
          <a:xfrm>
            <a:off x="939396" y="5055239"/>
            <a:ext cx="7845787" cy="1252959"/>
          </a:xfrm>
        </p:spPr>
        <p:txBody>
          <a:bodyPr/>
          <a:lstStyle/>
          <a:p>
            <a:pPr marL="0" indent="0">
              <a:buNone/>
            </a:pPr>
            <a:r>
              <a:rPr lang="en-US" sz="2200" dirty="0"/>
              <a:t>120 </a:t>
            </a:r>
            <a:r>
              <a:rPr lang="en-US" sz="2200" dirty="0">
                <a:sym typeface="Wingdings" pitchFamily="2" charset="2"/>
              </a:rPr>
              <a:t> </a:t>
            </a:r>
            <a:r>
              <a:rPr lang="en-IN" sz="2200" dirty="0"/>
              <a:t>10 million shares at $12 per share</a:t>
            </a:r>
          </a:p>
          <a:p>
            <a:pPr marL="0" indent="0">
              <a:buNone/>
            </a:pPr>
            <a:r>
              <a:rPr lang="en-US" sz="2200" dirty="0"/>
              <a:t>10 </a:t>
            </a:r>
            <a:r>
              <a:rPr lang="en-US" sz="2200" dirty="0">
                <a:sym typeface="Wingdings" pitchFamily="2" charset="2"/>
              </a:rPr>
              <a:t> </a:t>
            </a:r>
            <a:r>
              <a:rPr lang="en-IN" sz="2200" dirty="0"/>
              <a:t>10 million shares at $1 par per share</a:t>
            </a:r>
          </a:p>
          <a:p>
            <a:pPr marL="0" indent="0">
              <a:buNone/>
            </a:pPr>
            <a:r>
              <a:rPr lang="en-US" sz="2200" dirty="0"/>
              <a:t>110 </a:t>
            </a:r>
            <a:r>
              <a:rPr lang="en-US" sz="2200" dirty="0">
                <a:sym typeface="Wingdings" pitchFamily="2" charset="2"/>
              </a:rPr>
              <a:t> </a:t>
            </a:r>
            <a:r>
              <a:rPr lang="en-IN" sz="2200" dirty="0"/>
              <a:t>Remainder</a:t>
            </a:r>
          </a:p>
        </p:txBody>
      </p:sp>
    </p:spTree>
    <p:extLst>
      <p:ext uri="{BB962C8B-B14F-4D97-AF65-F5344CB8AC3E}">
        <p14:creationId xmlns:p14="http://schemas.microsoft.com/office/powerpoint/2010/main" val="34938127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18-8</a:t>
            </a:r>
          </a:p>
        </p:txBody>
      </p:sp>
      <p:sp>
        <p:nvSpPr>
          <p:cNvPr id="3" name="Title 2"/>
          <p:cNvSpPr>
            <a:spLocks noGrp="1"/>
          </p:cNvSpPr>
          <p:nvPr>
            <p:ph type="title"/>
          </p:nvPr>
        </p:nvSpPr>
        <p:spPr>
          <a:xfrm>
            <a:off x="660115" y="436652"/>
            <a:ext cx="8052370" cy="914400"/>
          </a:xfrm>
        </p:spPr>
        <p:txBody>
          <a:bodyPr>
            <a:noAutofit/>
          </a:bodyPr>
          <a:lstStyle/>
          <a:p>
            <a:r>
              <a:rPr lang="en-IN" dirty="0"/>
              <a:t>Stock Market Reaction to Stock Distributions</a:t>
            </a:r>
            <a:endParaRPr lang="en-US" altLang="en-US" dirty="0"/>
          </a:p>
        </p:txBody>
      </p:sp>
      <p:sp>
        <p:nvSpPr>
          <p:cNvPr id="4" name="Content Placeholder 3"/>
          <p:cNvSpPr>
            <a:spLocks noGrp="1"/>
          </p:cNvSpPr>
          <p:nvPr>
            <p:ph sz="quarter" idx="10"/>
          </p:nvPr>
        </p:nvSpPr>
        <p:spPr>
          <a:xfrm>
            <a:off x="879676" y="1608881"/>
            <a:ext cx="7766614" cy="4815068"/>
          </a:xfrm>
        </p:spPr>
        <p:txBody>
          <a:bodyPr/>
          <a:lstStyle/>
          <a:p>
            <a:r>
              <a:rPr lang="en-IN" sz="2400" dirty="0"/>
              <a:t>Market price per share will </a:t>
            </a:r>
            <a:r>
              <a:rPr lang="en-IN" sz="2400" b="1" dirty="0"/>
              <a:t>decline</a:t>
            </a:r>
            <a:r>
              <a:rPr lang="en-IN" sz="2400" dirty="0"/>
              <a:t> in proportion to the increase in the number of shares distributed in a stock dividend</a:t>
            </a:r>
          </a:p>
          <a:p>
            <a:r>
              <a:rPr lang="en-IN" sz="2400" dirty="0"/>
              <a:t>Early rule-makers felt that per share market prices do not adjust in response to an increase in the number of shares</a:t>
            </a:r>
          </a:p>
          <a:p>
            <a:r>
              <a:rPr lang="en-IN" sz="2400" dirty="0"/>
              <a:t>Capitalizing retained earnings for a stock dividend artificially </a:t>
            </a:r>
            <a:r>
              <a:rPr lang="en-IN" sz="2400" b="1" dirty="0"/>
              <a:t>reclassifies earned capital as invested capital</a:t>
            </a:r>
          </a:p>
          <a:p>
            <a:r>
              <a:rPr lang="en-US" sz="2400" dirty="0"/>
              <a:t>A corporation cannot increase its market value simply by distributing additional stock certificates</a:t>
            </a:r>
            <a:endParaRPr lang="en-IN" sz="2400" dirty="0"/>
          </a:p>
        </p:txBody>
      </p:sp>
    </p:spTree>
    <p:extLst>
      <p:ext uri="{BB962C8B-B14F-4D97-AF65-F5344CB8AC3E}">
        <p14:creationId xmlns:p14="http://schemas.microsoft.com/office/powerpoint/2010/main" val="6410470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18-8</a:t>
            </a:r>
          </a:p>
        </p:txBody>
      </p:sp>
      <p:sp>
        <p:nvSpPr>
          <p:cNvPr id="3" name="Title 2"/>
          <p:cNvSpPr>
            <a:spLocks noGrp="1"/>
          </p:cNvSpPr>
          <p:nvPr>
            <p:ph type="title"/>
          </p:nvPr>
        </p:nvSpPr>
        <p:spPr>
          <a:xfrm>
            <a:off x="660115" y="436651"/>
            <a:ext cx="8052370" cy="1217487"/>
          </a:xfrm>
        </p:spPr>
        <p:txBody>
          <a:bodyPr>
            <a:noAutofit/>
          </a:bodyPr>
          <a:lstStyle/>
          <a:p>
            <a:r>
              <a:rPr lang="en-IN" dirty="0"/>
              <a:t>Reasons for Stock Dividends</a:t>
            </a:r>
            <a:endParaRPr lang="en-US" altLang="en-US" dirty="0"/>
          </a:p>
        </p:txBody>
      </p:sp>
      <p:sp>
        <p:nvSpPr>
          <p:cNvPr id="4" name="Content Placeholder 3"/>
          <p:cNvSpPr>
            <a:spLocks noGrp="1"/>
          </p:cNvSpPr>
          <p:nvPr>
            <p:ph sz="quarter" idx="10"/>
          </p:nvPr>
        </p:nvSpPr>
        <p:spPr>
          <a:xfrm>
            <a:off x="914399" y="1597306"/>
            <a:ext cx="7911101" cy="4762401"/>
          </a:xfrm>
        </p:spPr>
        <p:txBody>
          <a:bodyPr/>
          <a:lstStyle/>
          <a:p>
            <a:r>
              <a:rPr lang="en-IN" sz="2400" dirty="0"/>
              <a:t>Company tries to give shareholders the illusion that they are receiving a real dividend</a:t>
            </a:r>
          </a:p>
          <a:p>
            <a:r>
              <a:rPr lang="en-IN" sz="2400" dirty="0"/>
              <a:t>Merely to enable the corporation to take advantage of the accepted accounting practice of capitalizing retained earnings</a:t>
            </a:r>
            <a:endParaRPr lang="en-US" sz="2400" dirty="0"/>
          </a:p>
        </p:txBody>
      </p:sp>
    </p:spTree>
    <p:extLst>
      <p:ext uri="{BB962C8B-B14F-4D97-AF65-F5344CB8AC3E}">
        <p14:creationId xmlns:p14="http://schemas.microsoft.com/office/powerpoint/2010/main" val="42527855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18-8</a:t>
            </a:r>
          </a:p>
        </p:txBody>
      </p:sp>
      <p:sp>
        <p:nvSpPr>
          <p:cNvPr id="3" name="Title 2"/>
          <p:cNvSpPr>
            <a:spLocks noGrp="1"/>
          </p:cNvSpPr>
          <p:nvPr>
            <p:ph type="title"/>
          </p:nvPr>
        </p:nvSpPr>
        <p:spPr>
          <a:xfrm>
            <a:off x="660115" y="476580"/>
            <a:ext cx="8052370" cy="508571"/>
          </a:xfrm>
        </p:spPr>
        <p:txBody>
          <a:bodyPr>
            <a:noAutofit/>
          </a:bodyPr>
          <a:lstStyle/>
          <a:p>
            <a:r>
              <a:rPr lang="en-IN" dirty="0"/>
              <a:t>Stock Splits (1 of 3)</a:t>
            </a:r>
            <a:endParaRPr lang="en-US" altLang="en-US" dirty="0"/>
          </a:p>
        </p:txBody>
      </p:sp>
      <p:sp>
        <p:nvSpPr>
          <p:cNvPr id="4" name="Content Placeholder 3"/>
          <p:cNvSpPr>
            <a:spLocks noGrp="1"/>
          </p:cNvSpPr>
          <p:nvPr>
            <p:ph sz="quarter" idx="10"/>
          </p:nvPr>
        </p:nvSpPr>
        <p:spPr>
          <a:xfrm>
            <a:off x="902827" y="1319507"/>
            <a:ext cx="7905508" cy="5150741"/>
          </a:xfrm>
        </p:spPr>
        <p:txBody>
          <a:bodyPr/>
          <a:lstStyle/>
          <a:p>
            <a:pPr marL="0" indent="0">
              <a:spcBef>
                <a:spcPts val="400"/>
              </a:spcBef>
              <a:buNone/>
            </a:pPr>
            <a:r>
              <a:rPr lang="en-IN" sz="2400" b="1" dirty="0"/>
              <a:t>Objective: </a:t>
            </a:r>
          </a:p>
          <a:p>
            <a:pPr>
              <a:spcBef>
                <a:spcPts val="400"/>
              </a:spcBef>
            </a:pPr>
            <a:r>
              <a:rPr lang="en-US" sz="2400" dirty="0"/>
              <a:t>To </a:t>
            </a:r>
            <a:r>
              <a:rPr lang="en-US" sz="2400" b="1" dirty="0"/>
              <a:t>induce the per share market price decline </a:t>
            </a:r>
            <a:r>
              <a:rPr lang="en-US" sz="2400" dirty="0"/>
              <a:t>that follows</a:t>
            </a:r>
            <a:endParaRPr lang="en-IN" sz="2400" dirty="0"/>
          </a:p>
          <a:p>
            <a:pPr>
              <a:spcBef>
                <a:spcPts val="400"/>
              </a:spcBef>
            </a:pPr>
            <a:r>
              <a:rPr lang="en-US" sz="2400" dirty="0"/>
              <a:t>The motivation for reducing the per share market price is to increase the stock’s </a:t>
            </a:r>
            <a:r>
              <a:rPr lang="en-US" sz="2400" b="1" i="1" dirty="0"/>
              <a:t>marketability</a:t>
            </a:r>
            <a:r>
              <a:rPr lang="en-US" sz="2400" i="1" dirty="0"/>
              <a:t> </a:t>
            </a:r>
            <a:r>
              <a:rPr lang="en-US" sz="2400" dirty="0"/>
              <a:t>by making it attractive to a larger number of potential investors</a:t>
            </a:r>
          </a:p>
          <a:p>
            <a:pPr marL="0" indent="0">
              <a:spcBef>
                <a:spcPts val="400"/>
              </a:spcBef>
              <a:buNone/>
            </a:pPr>
            <a:r>
              <a:rPr lang="en-US" sz="2400" b="1" dirty="0"/>
              <a:t>Example:</a:t>
            </a:r>
          </a:p>
          <a:p>
            <a:pPr>
              <a:spcBef>
                <a:spcPts val="400"/>
              </a:spcBef>
            </a:pPr>
            <a:r>
              <a:rPr lang="en-US" sz="2400" dirty="0"/>
              <a:t>After a company declares a 100% stock dividend on 100 million shares of common stock, with a per share market price of $12, it then has 200 million shares, each with an approximate market value of $6</a:t>
            </a:r>
          </a:p>
        </p:txBody>
      </p:sp>
    </p:spTree>
    <p:extLst>
      <p:ext uri="{BB962C8B-B14F-4D97-AF65-F5344CB8AC3E}">
        <p14:creationId xmlns:p14="http://schemas.microsoft.com/office/powerpoint/2010/main" val="120838804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18-8</a:t>
            </a:r>
          </a:p>
        </p:txBody>
      </p:sp>
      <p:sp>
        <p:nvSpPr>
          <p:cNvPr id="3" name="Title 2"/>
          <p:cNvSpPr>
            <a:spLocks noGrp="1"/>
          </p:cNvSpPr>
          <p:nvPr>
            <p:ph type="title"/>
          </p:nvPr>
        </p:nvSpPr>
        <p:spPr>
          <a:xfrm>
            <a:off x="682905" y="266205"/>
            <a:ext cx="8006429" cy="913358"/>
          </a:xfrm>
        </p:spPr>
        <p:txBody>
          <a:bodyPr>
            <a:noAutofit/>
          </a:bodyPr>
          <a:lstStyle/>
          <a:p>
            <a:r>
              <a:rPr lang="en-IN" dirty="0"/>
              <a:t>Stock Splits (2 of 3)</a:t>
            </a:r>
            <a:endParaRPr lang="en-US" altLang="en-US" dirty="0"/>
          </a:p>
        </p:txBody>
      </p:sp>
      <p:sp>
        <p:nvSpPr>
          <p:cNvPr id="4" name="Content Placeholder 3"/>
          <p:cNvSpPr>
            <a:spLocks noGrp="1"/>
          </p:cNvSpPr>
          <p:nvPr>
            <p:ph sz="quarter" idx="10"/>
          </p:nvPr>
        </p:nvSpPr>
        <p:spPr>
          <a:xfrm>
            <a:off x="902825" y="1574157"/>
            <a:ext cx="7951808" cy="4815068"/>
          </a:xfrm>
        </p:spPr>
        <p:txBody>
          <a:bodyPr/>
          <a:lstStyle/>
          <a:p>
            <a:pPr>
              <a:lnSpc>
                <a:spcPct val="110000"/>
              </a:lnSpc>
            </a:pPr>
            <a:r>
              <a:rPr lang="en-IN" sz="2400" dirty="0"/>
              <a:t>A stock distribution of 25% or higher can be accounted for in one of two ways</a:t>
            </a:r>
            <a:r>
              <a:rPr lang="en-IN" dirty="0"/>
              <a:t>: </a:t>
            </a:r>
          </a:p>
          <a:p>
            <a:pPr marL="798513" lvl="2" indent="-341313">
              <a:lnSpc>
                <a:spcPct val="110000"/>
              </a:lnSpc>
              <a:spcBef>
                <a:spcPts val="1000"/>
              </a:spcBef>
              <a:buFont typeface="Lucida Grande"/>
              <a:buChar char="–"/>
            </a:pPr>
            <a:r>
              <a:rPr lang="en-IN" dirty="0"/>
              <a:t>As a “large” stock dividend (stock split </a:t>
            </a:r>
            <a:r>
              <a:rPr lang="en-IN" b="1" dirty="0"/>
              <a:t>effected in the form of a stock dividend</a:t>
            </a:r>
            <a:r>
              <a:rPr lang="en-IN" dirty="0"/>
              <a:t>)</a:t>
            </a:r>
          </a:p>
          <a:p>
            <a:pPr marL="798513" lvl="2" indent="-341313">
              <a:lnSpc>
                <a:spcPct val="110000"/>
              </a:lnSpc>
              <a:spcBef>
                <a:spcPts val="1000"/>
              </a:spcBef>
              <a:buFont typeface="Lucida Grande"/>
              <a:buChar char="–"/>
            </a:pPr>
            <a:r>
              <a:rPr lang="en-IN" dirty="0"/>
              <a:t>As a </a:t>
            </a:r>
            <a:r>
              <a:rPr lang="en-IN" b="1" dirty="0"/>
              <a:t>stock split </a:t>
            </a:r>
            <a:r>
              <a:rPr lang="en-IN" dirty="0"/>
              <a:t>(</a:t>
            </a:r>
            <a:r>
              <a:rPr lang="en-US" dirty="0"/>
              <a:t>thus, a 100% stock dividend could be labeled a </a:t>
            </a:r>
            <a:r>
              <a:rPr lang="en-US" b="1" dirty="0"/>
              <a:t>2-for-1 stock split </a:t>
            </a:r>
            <a:r>
              <a:rPr lang="en-US" dirty="0"/>
              <a:t>and accounted for as such)</a:t>
            </a:r>
            <a:endParaRPr lang="en-IN" b="1" dirty="0"/>
          </a:p>
          <a:p>
            <a:pPr>
              <a:lnSpc>
                <a:spcPct val="110000"/>
              </a:lnSpc>
            </a:pPr>
            <a:r>
              <a:rPr lang="en-IN" sz="2400" dirty="0"/>
              <a:t>Accounting treatment of a stock split is to make </a:t>
            </a:r>
            <a:r>
              <a:rPr lang="en-IN" sz="2400" b="1" dirty="0"/>
              <a:t>no journal entry</a:t>
            </a:r>
          </a:p>
        </p:txBody>
      </p:sp>
    </p:spTree>
    <p:extLst>
      <p:ext uri="{BB962C8B-B14F-4D97-AF65-F5344CB8AC3E}">
        <p14:creationId xmlns:p14="http://schemas.microsoft.com/office/powerpoint/2010/main" val="148430614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18-8</a:t>
            </a:r>
          </a:p>
        </p:txBody>
      </p:sp>
      <p:sp>
        <p:nvSpPr>
          <p:cNvPr id="3" name="Title 2"/>
          <p:cNvSpPr>
            <a:spLocks noGrp="1"/>
          </p:cNvSpPr>
          <p:nvPr>
            <p:ph type="title"/>
          </p:nvPr>
        </p:nvSpPr>
        <p:spPr>
          <a:xfrm>
            <a:off x="682904" y="358800"/>
            <a:ext cx="7994855" cy="739738"/>
          </a:xfrm>
        </p:spPr>
        <p:txBody>
          <a:bodyPr>
            <a:noAutofit/>
          </a:bodyPr>
          <a:lstStyle/>
          <a:p>
            <a:r>
              <a:rPr lang="en-IN" dirty="0"/>
              <a:t>Stock Splits (3 of 3)</a:t>
            </a:r>
            <a:endParaRPr lang="en-US" altLang="en-US" dirty="0"/>
          </a:p>
        </p:txBody>
      </p:sp>
      <p:sp>
        <p:nvSpPr>
          <p:cNvPr id="4" name="Content Placeholder 3"/>
          <p:cNvSpPr>
            <a:spLocks noGrp="1"/>
          </p:cNvSpPr>
          <p:nvPr>
            <p:ph sz="quarter" idx="10"/>
          </p:nvPr>
        </p:nvSpPr>
        <p:spPr>
          <a:xfrm>
            <a:off x="902824" y="1632029"/>
            <a:ext cx="7963383" cy="4768771"/>
          </a:xfrm>
        </p:spPr>
        <p:txBody>
          <a:bodyPr/>
          <a:lstStyle/>
          <a:p>
            <a:pPr>
              <a:lnSpc>
                <a:spcPct val="110000"/>
              </a:lnSpc>
            </a:pPr>
            <a:r>
              <a:rPr lang="en-US" sz="2400" dirty="0"/>
              <a:t>Since the total par represents twice as many shares in a 2-for-1 stock split, the </a:t>
            </a:r>
            <a:r>
              <a:rPr lang="en-IN" sz="2400" dirty="0"/>
              <a:t>par value per share will reduce by one-half</a:t>
            </a:r>
          </a:p>
          <a:p>
            <a:pPr>
              <a:lnSpc>
                <a:spcPct val="110000"/>
              </a:lnSpc>
            </a:pPr>
            <a:r>
              <a:rPr lang="en-IN" sz="2400" dirty="0"/>
              <a:t>All records that refer to the previous amount must be changed to reflect the new amount</a:t>
            </a:r>
          </a:p>
          <a:p>
            <a:pPr>
              <a:lnSpc>
                <a:spcPct val="110000"/>
              </a:lnSpc>
            </a:pPr>
            <a:r>
              <a:rPr lang="en-IN" sz="2400" dirty="0"/>
              <a:t>Account for the large stock distribution as stock split </a:t>
            </a:r>
            <a:r>
              <a:rPr lang="en-IN" sz="2400" b="1" dirty="0"/>
              <a:t>effected in the form of a stock dividend </a:t>
            </a:r>
            <a:r>
              <a:rPr lang="en-IN" sz="2400" dirty="0"/>
              <a:t>avoids the change to the records by recording an entry to change the balance in the stock account </a:t>
            </a:r>
          </a:p>
        </p:txBody>
      </p:sp>
    </p:spTree>
    <p:extLst>
      <p:ext uri="{BB962C8B-B14F-4D97-AF65-F5344CB8AC3E}">
        <p14:creationId xmlns:p14="http://schemas.microsoft.com/office/powerpoint/2010/main" val="152142187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18-8</a:t>
            </a:r>
          </a:p>
        </p:txBody>
      </p:sp>
      <p:sp>
        <p:nvSpPr>
          <p:cNvPr id="3" name="Title 2"/>
          <p:cNvSpPr>
            <a:spLocks noGrp="1"/>
          </p:cNvSpPr>
          <p:nvPr>
            <p:ph type="title"/>
          </p:nvPr>
        </p:nvSpPr>
        <p:spPr>
          <a:xfrm>
            <a:off x="660115" y="436651"/>
            <a:ext cx="8052370" cy="1248311"/>
          </a:xfrm>
        </p:spPr>
        <p:txBody>
          <a:bodyPr>
            <a:noAutofit/>
          </a:bodyPr>
          <a:lstStyle/>
          <a:p>
            <a:r>
              <a:rPr lang="en-IN" dirty="0"/>
              <a:t>Stock Split Effected in the Form of a Stock Dividend (1 of 2)</a:t>
            </a:r>
            <a:endParaRPr lang="en-US" altLang="en-US" dirty="0"/>
          </a:p>
        </p:txBody>
      </p:sp>
      <p:sp>
        <p:nvSpPr>
          <p:cNvPr id="4" name="Content Placeholder 3"/>
          <p:cNvSpPr>
            <a:spLocks noGrp="1"/>
          </p:cNvSpPr>
          <p:nvPr>
            <p:ph sz="quarter" idx="10"/>
          </p:nvPr>
        </p:nvSpPr>
        <p:spPr>
          <a:xfrm>
            <a:off x="902826" y="1875099"/>
            <a:ext cx="7678697" cy="4289402"/>
          </a:xfrm>
        </p:spPr>
        <p:txBody>
          <a:bodyPr/>
          <a:lstStyle/>
          <a:p>
            <a:pPr marL="0" indent="0">
              <a:buNone/>
            </a:pPr>
            <a:r>
              <a:rPr lang="en-IN" sz="2400" dirty="0"/>
              <a:t>Craft declares and distributes a 2-for-1 stock split effected in the form of a 100% stock dividend (100 million shares) when the market value of the $1 par common stock is </a:t>
            </a:r>
            <a:r>
              <a:rPr lang="en-US" sz="2400" dirty="0"/>
              <a:t>$12 per share:</a:t>
            </a:r>
          </a:p>
        </p:txBody>
      </p:sp>
    </p:spTree>
    <p:extLst>
      <p:ext uri="{BB962C8B-B14F-4D97-AF65-F5344CB8AC3E}">
        <p14:creationId xmlns:p14="http://schemas.microsoft.com/office/powerpoint/2010/main" val="218567687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18-8</a:t>
            </a:r>
          </a:p>
        </p:txBody>
      </p:sp>
      <p:sp>
        <p:nvSpPr>
          <p:cNvPr id="3" name="Title 2"/>
          <p:cNvSpPr>
            <a:spLocks noGrp="1"/>
          </p:cNvSpPr>
          <p:nvPr>
            <p:ph type="title"/>
          </p:nvPr>
        </p:nvSpPr>
        <p:spPr>
          <a:xfrm>
            <a:off x="697375" y="445625"/>
            <a:ext cx="8001000" cy="1227762"/>
          </a:xfrm>
        </p:spPr>
        <p:txBody>
          <a:bodyPr>
            <a:noAutofit/>
          </a:bodyPr>
          <a:lstStyle/>
          <a:p>
            <a:r>
              <a:rPr lang="en-IN" dirty="0"/>
              <a:t>Stock Split Effected in the Form of a Stock Dividend (2 of 2)</a:t>
            </a:r>
            <a:endParaRPr lang="en-US" altLang="en-US" dirty="0"/>
          </a:p>
        </p:txBody>
      </p:sp>
      <p:pic>
        <p:nvPicPr>
          <p:cNvPr id="8" name="Picture 7" descr="Journal entry. Paid in capital excess of par is debited 100 which is 100 million shares at $1 per share, and common stock credited for 100.">
            <a:extLst>
              <a:ext uri="{FF2B5EF4-FFF2-40B4-BE49-F238E27FC236}">
                <a16:creationId xmlns:a16="http://schemas.microsoft.com/office/drawing/2014/main" id="{0AA87ED1-98FE-4B96-A2CF-58C53A3BB400}"/>
              </a:ext>
            </a:extLst>
          </p:cNvPr>
          <p:cNvPicPr>
            <a:picLocks noChangeAspect="1"/>
          </p:cNvPicPr>
          <p:nvPr/>
        </p:nvPicPr>
        <p:blipFill>
          <a:blip r:embed="rId3"/>
          <a:stretch>
            <a:fillRect/>
          </a:stretch>
        </p:blipFill>
        <p:spPr>
          <a:xfrm>
            <a:off x="1070149" y="1880771"/>
            <a:ext cx="7455477" cy="1861705"/>
          </a:xfrm>
          <a:prstGeom prst="rect">
            <a:avLst/>
          </a:prstGeom>
        </p:spPr>
      </p:pic>
      <p:pic>
        <p:nvPicPr>
          <p:cNvPr id="9" name="Picture 8" descr="Journal entry. Retained earnings is debited 100 which is 100 million shares at $1 per share, and common stock credited 100.">
            <a:extLst>
              <a:ext uri="{FF2B5EF4-FFF2-40B4-BE49-F238E27FC236}">
                <a16:creationId xmlns:a16="http://schemas.microsoft.com/office/drawing/2014/main" id="{DA8E58D1-EA84-44A1-A344-3B9CA1168C48}"/>
              </a:ext>
            </a:extLst>
          </p:cNvPr>
          <p:cNvPicPr>
            <a:picLocks noChangeAspect="1"/>
          </p:cNvPicPr>
          <p:nvPr/>
        </p:nvPicPr>
        <p:blipFill>
          <a:blip r:embed="rId4"/>
          <a:stretch>
            <a:fillRect/>
          </a:stretch>
        </p:blipFill>
        <p:spPr>
          <a:xfrm>
            <a:off x="1084437" y="4181041"/>
            <a:ext cx="7507432" cy="1896341"/>
          </a:xfrm>
          <a:prstGeom prst="rect">
            <a:avLst/>
          </a:prstGeom>
        </p:spPr>
      </p:pic>
    </p:spTree>
    <p:extLst>
      <p:ext uri="{BB962C8B-B14F-4D97-AF65-F5344CB8AC3E}">
        <p14:creationId xmlns:p14="http://schemas.microsoft.com/office/powerpoint/2010/main" val="10295142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22411</TotalTime>
  <Words>15634</Words>
  <Application>Microsoft Office PowerPoint</Application>
  <PresentationFormat>On-screen Show (4:3)</PresentationFormat>
  <Paragraphs>1069</Paragraphs>
  <Slides>106</Slides>
  <Notes>105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106</vt:i4>
      </vt:variant>
    </vt:vector>
  </HeadingPairs>
  <TitlesOfParts>
    <vt:vector size="114" baseType="lpstr">
      <vt:lpstr>Adobe Fan Heiti Std B</vt:lpstr>
      <vt:lpstr>Arial</vt:lpstr>
      <vt:lpstr>Calibri</vt:lpstr>
      <vt:lpstr>Courier New</vt:lpstr>
      <vt:lpstr>Lucida Grande</vt:lpstr>
      <vt:lpstr>Verdana</vt:lpstr>
      <vt:lpstr>Wingdings</vt:lpstr>
      <vt:lpstr>Office Theme</vt:lpstr>
      <vt:lpstr>Chapter 18</vt:lpstr>
      <vt:lpstr>The Nature of Shareholders’ Equity (1 of 2)</vt:lpstr>
      <vt:lpstr>The Nature of Shareholders’ Equity (2 of 2)</vt:lpstr>
      <vt:lpstr>Detailed Shareholders’ Equity Presentation (1 of 2)</vt:lpstr>
      <vt:lpstr>Detailed Shareholders’ Equity Presentation (2 of 2)</vt:lpstr>
      <vt:lpstr>Financial Reporting Overview</vt:lpstr>
      <vt:lpstr>Components of Shareholders’ Equity (1 of 4)</vt:lpstr>
      <vt:lpstr>Components of Shareholders’ Equity (2 of 4)</vt:lpstr>
      <vt:lpstr>Components of Shareholders’ Equity (3 of 4)</vt:lpstr>
      <vt:lpstr>Components of Shareholders’ Equity (4 of 4)</vt:lpstr>
      <vt:lpstr>Concept Check: Components of Paid-In Capital (1 of 2)</vt:lpstr>
      <vt:lpstr>Concept Check: Components of Paid-In Capital (2 of 2)</vt:lpstr>
      <vt:lpstr>Statement of Comprehensive Income (1 of 2)</vt:lpstr>
      <vt:lpstr>Statement of Comprehensive Income (2 of 2)</vt:lpstr>
      <vt:lpstr>Typical Presentation Format—Abercrombie &amp; Fitch (1 of 2)</vt:lpstr>
      <vt:lpstr>Typical Presentation Format—Abercrombie &amp; Fitch (2 of 2)</vt:lpstr>
      <vt:lpstr>Statement of Stockholders’ Equity—Walmart</vt:lpstr>
      <vt:lpstr>International Financial Reporting Standards—Terminology </vt:lpstr>
      <vt:lpstr>Concept Check: Components of Other Comprehensive Income</vt:lpstr>
      <vt:lpstr>Concept Check: GAAP versus IFRS</vt:lpstr>
      <vt:lpstr>The Corporate Organization—Advantages (1 of 2)</vt:lpstr>
      <vt:lpstr>The Corporate Organization—Advantages (2 of 2)</vt:lpstr>
      <vt:lpstr>The Corporate Organization—Disadvantages</vt:lpstr>
      <vt:lpstr>Types of Corporations (1 of 2)</vt:lpstr>
      <vt:lpstr>Types of Corporations (2 of 2)</vt:lpstr>
      <vt:lpstr>Hybrid Organizations (1 of 2)</vt:lpstr>
      <vt:lpstr>Hybrid Organizations (2 of 2)</vt:lpstr>
      <vt:lpstr>The Model Business Corporation Act</vt:lpstr>
      <vt:lpstr>Fundamental Share Rights (1 of 2)</vt:lpstr>
      <vt:lpstr>Fundamental Share Rights (2 of 2)</vt:lpstr>
      <vt:lpstr>Distinguishing Classes of Shares</vt:lpstr>
      <vt:lpstr>Typical Rights of Preferred Shares (1 of 2)</vt:lpstr>
      <vt:lpstr>Typical Rights of Preferred Shares (2 of 2)</vt:lpstr>
      <vt:lpstr>Is It Equity or Is It Debt?</vt:lpstr>
      <vt:lpstr>International Financial Reporting Standards—Debt and Equity (1 of 2)</vt:lpstr>
      <vt:lpstr>International Financial Reporting Standards—Debt and Equity (2 of 2)</vt:lpstr>
      <vt:lpstr>The Concept of Par Value</vt:lpstr>
      <vt:lpstr>Concept Check: Dividends in Arrears (1 of 2)</vt:lpstr>
      <vt:lpstr>Concept Check: Dividends in Arrears (2 of 2)</vt:lpstr>
      <vt:lpstr>Shares Sold for Cash (1 of 2)</vt:lpstr>
      <vt:lpstr>Shares Sold for Cash (2 of 2)</vt:lpstr>
      <vt:lpstr>Shares Issued for Noncash Consideration (1 of 2)</vt:lpstr>
      <vt:lpstr>Shares Issued for Noncash Consideration (2 of 2)</vt:lpstr>
      <vt:lpstr>Shares Sold for Noncash Consideration</vt:lpstr>
      <vt:lpstr>More Than One Security Issued for a Single Price</vt:lpstr>
      <vt:lpstr>More Than One Security Sold for a Single Price (1 of 2)</vt:lpstr>
      <vt:lpstr>More Than One Security Sold for a Single Price (2 of 2)</vt:lpstr>
      <vt:lpstr>Share Issue Costs</vt:lpstr>
      <vt:lpstr>Concept Check: Shares Issued for Noncash Consideration (1 of 2)</vt:lpstr>
      <vt:lpstr>Concept Check: Shares Issued for Noncash Consideration (2 of 2)</vt:lpstr>
      <vt:lpstr>Share Buybacks (1 of 2)</vt:lpstr>
      <vt:lpstr>Share Buybacks (2 of 2)</vt:lpstr>
      <vt:lpstr>Decision Maker’s Perspective</vt:lpstr>
      <vt:lpstr>Comparison of Share Retirement and Treasury Stock Accounting—Share Buybacks</vt:lpstr>
      <vt:lpstr>Comparison of Share Retirement and Treasury Stock Accounting—Share Buybacks, Case 1 (1 of 3)</vt:lpstr>
      <vt:lpstr>Comparison of Share Retirement and Treasury Stock Accounting—Share Buybacks, Case 1 (2 of 3)</vt:lpstr>
      <vt:lpstr>Comparison of Share Retirement and Treasury Stock Accounting—Share Buybacks, Case 1 (3 of 3)</vt:lpstr>
      <vt:lpstr>Accounting for Treasury Stock</vt:lpstr>
      <vt:lpstr>Balance Sheet Effect</vt:lpstr>
      <vt:lpstr>Reporting Share Buyback in the Balance Sheet (1 of 2)</vt:lpstr>
      <vt:lpstr>Reporting Share Buyback in the Balance Sheet (2 of 2)</vt:lpstr>
      <vt:lpstr>Resale of Shares</vt:lpstr>
      <vt:lpstr>Comparison of Share Retirement and Treasury Stock Accounting—Subsequent Sale of Shares (1 of 4)</vt:lpstr>
      <vt:lpstr>Comparison of Share Retirement and Treasury Stock Accounting—Subsequent Sale of Shares (2 of 4)</vt:lpstr>
      <vt:lpstr>Comparison of Share Retirement and Treasury Stock Accounting—Subsequent Sale of Shares (3 of 4)</vt:lpstr>
      <vt:lpstr>Comparison of Share Retirement and Treasury Stock Accounting—Subsequent Sale of Shares (4 of 4)</vt:lpstr>
      <vt:lpstr>Concept Check: Treasury Stock Accounting and Subsequent Sale of Shares (1 of 2)</vt:lpstr>
      <vt:lpstr>Concept Check: Treasury Stock Accounting and Subsequent Sale of Shares (2 of 2)</vt:lpstr>
      <vt:lpstr>Concept Check: Reporting Share Buyback (1 of 3)</vt:lpstr>
      <vt:lpstr>Concept Check: Reporting Share Buyback (2 of 3)</vt:lpstr>
      <vt:lpstr>Concept Check: Reporting Share Buyback (3 of 3)</vt:lpstr>
      <vt:lpstr>Characteristics of Retained Earnings</vt:lpstr>
      <vt:lpstr>Concept Check: Retained Earnings (1 of 2)</vt:lpstr>
      <vt:lpstr>Concept Check: Retained Earnings (2 of 2)</vt:lpstr>
      <vt:lpstr>Dividends</vt:lpstr>
      <vt:lpstr>Retained Earnings Restrictions</vt:lpstr>
      <vt:lpstr>Cash Dividends (1 of 4)</vt:lpstr>
      <vt:lpstr>Cash Dividends (2 of 4)</vt:lpstr>
      <vt:lpstr>Cash Dividends (3 of 4)</vt:lpstr>
      <vt:lpstr>Cash Dividends (4 of 4)</vt:lpstr>
      <vt:lpstr>Dividends on Preferred Shares (1 of 2)</vt:lpstr>
      <vt:lpstr>Dividends on Preferred Shares (2 of 2)</vt:lpstr>
      <vt:lpstr>Property Dividends (1 of 5)</vt:lpstr>
      <vt:lpstr>Property Dividends (2 of 5)</vt:lpstr>
      <vt:lpstr>Property Dividends (3 of 5)</vt:lpstr>
      <vt:lpstr>Property Dividends (4 of 5)</vt:lpstr>
      <vt:lpstr>Property Dividends (5 of 5)</vt:lpstr>
      <vt:lpstr>Concept Check: Dividends (1 of 3)</vt:lpstr>
      <vt:lpstr>Concept Check: Dividends (2 of 3)</vt:lpstr>
      <vt:lpstr>Concept Check: Dividends (3 of 3)</vt:lpstr>
      <vt:lpstr>Stock Dividends (1 of 2)</vt:lpstr>
      <vt:lpstr>Stock Dividends (2 of 2)</vt:lpstr>
      <vt:lpstr>Stock Market Reaction to Stock Distributions</vt:lpstr>
      <vt:lpstr>Reasons for Stock Dividends</vt:lpstr>
      <vt:lpstr>Stock Splits (1 of 3)</vt:lpstr>
      <vt:lpstr>Stock Splits (2 of 3)</vt:lpstr>
      <vt:lpstr>Stock Splits (3 of 3)</vt:lpstr>
      <vt:lpstr>Stock Split Effected in the Form of a Stock Dividend (1 of 2)</vt:lpstr>
      <vt:lpstr>Stock Split Effected in the Form of a Stock Dividend (2 of 2)</vt:lpstr>
      <vt:lpstr>Stock Split Disclosure—Netflix</vt:lpstr>
      <vt:lpstr>Reverse Stock Split</vt:lpstr>
      <vt:lpstr>Fractional Shares</vt:lpstr>
      <vt:lpstr>Concept Check: Cash and Stock Dividends (1 of 3)</vt:lpstr>
      <vt:lpstr>Concept Check: Cash and Stock Dividends (2 of 3)</vt:lpstr>
      <vt:lpstr>Concept Check: Cash and Stock Dividends (3 of 3)</vt:lpstr>
      <vt:lpstr>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18 Shareholders’ Equity</dc:title>
  <dc:creator>Spiceland</dc:creator>
  <cp:lastModifiedBy>Malvine Litten</cp:lastModifiedBy>
  <cp:revision>2343</cp:revision>
  <dcterms:created xsi:type="dcterms:W3CDTF">2014-07-25T10:46:51Z</dcterms:created>
  <dcterms:modified xsi:type="dcterms:W3CDTF">2017-07-13T13:07:50Z</dcterms:modified>
</cp:coreProperties>
</file>