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85" r:id="rId1"/>
    <p:sldMasterId id="2147483690" r:id="rId2"/>
  </p:sldMasterIdLst>
  <p:notesMasterIdLst>
    <p:notesMasterId r:id="rId144"/>
  </p:notesMasterIdLst>
  <p:handoutMasterIdLst>
    <p:handoutMasterId r:id="rId145"/>
  </p:handoutMasterIdLst>
  <p:sldIdLst>
    <p:sldId id="579" r:id="rId3"/>
    <p:sldId id="418" r:id="rId4"/>
    <p:sldId id="419" r:id="rId5"/>
    <p:sldId id="535" r:id="rId6"/>
    <p:sldId id="421" r:id="rId7"/>
    <p:sldId id="566" r:id="rId8"/>
    <p:sldId id="431" r:id="rId9"/>
    <p:sldId id="423" r:id="rId10"/>
    <p:sldId id="536" r:id="rId11"/>
    <p:sldId id="424" r:id="rId12"/>
    <p:sldId id="537" r:id="rId13"/>
    <p:sldId id="432" r:id="rId14"/>
    <p:sldId id="425" r:id="rId15"/>
    <p:sldId id="426" r:id="rId16"/>
    <p:sldId id="538" r:id="rId17"/>
    <p:sldId id="539" r:id="rId18"/>
    <p:sldId id="429" r:id="rId19"/>
    <p:sldId id="540" r:id="rId20"/>
    <p:sldId id="567" r:id="rId21"/>
    <p:sldId id="433" r:id="rId22"/>
    <p:sldId id="434" r:id="rId23"/>
    <p:sldId id="541" r:id="rId24"/>
    <p:sldId id="416" r:id="rId25"/>
    <p:sldId id="568" r:id="rId26"/>
    <p:sldId id="270" r:id="rId27"/>
    <p:sldId id="273" r:id="rId28"/>
    <p:sldId id="542" r:id="rId29"/>
    <p:sldId id="274" r:id="rId30"/>
    <p:sldId id="405" r:id="rId31"/>
    <p:sldId id="543" r:id="rId32"/>
    <p:sldId id="437" r:id="rId33"/>
    <p:sldId id="544" r:id="rId34"/>
    <p:sldId id="438" r:id="rId35"/>
    <p:sldId id="532" r:id="rId36"/>
    <p:sldId id="533" r:id="rId37"/>
    <p:sldId id="545" r:id="rId38"/>
    <p:sldId id="281" r:id="rId39"/>
    <p:sldId id="440" r:id="rId40"/>
    <p:sldId id="574" r:id="rId41"/>
    <p:sldId id="575" r:id="rId42"/>
    <p:sldId id="576" r:id="rId43"/>
    <p:sldId id="577" r:id="rId44"/>
    <p:sldId id="578" r:id="rId45"/>
    <p:sldId id="448" r:id="rId46"/>
    <p:sldId id="571" r:id="rId47"/>
    <p:sldId id="450" r:id="rId48"/>
    <p:sldId id="451" r:id="rId49"/>
    <p:sldId id="548" r:id="rId50"/>
    <p:sldId id="452" r:id="rId51"/>
    <p:sldId id="441" r:id="rId52"/>
    <p:sldId id="442" r:id="rId53"/>
    <p:sldId id="443" r:id="rId54"/>
    <p:sldId id="549" r:id="rId55"/>
    <p:sldId id="444" r:id="rId56"/>
    <p:sldId id="455" r:id="rId57"/>
    <p:sldId id="573" r:id="rId58"/>
    <p:sldId id="458" r:id="rId59"/>
    <p:sldId id="550" r:id="rId60"/>
    <p:sldId id="445" r:id="rId61"/>
    <p:sldId id="551" r:id="rId62"/>
    <p:sldId id="460" r:id="rId63"/>
    <p:sldId id="461" r:id="rId64"/>
    <p:sldId id="552" r:id="rId65"/>
    <p:sldId id="463" r:id="rId66"/>
    <p:sldId id="464" r:id="rId67"/>
    <p:sldId id="465" r:id="rId68"/>
    <p:sldId id="553" r:id="rId69"/>
    <p:sldId id="466" r:id="rId70"/>
    <p:sldId id="467" r:id="rId71"/>
    <p:sldId id="554" r:id="rId72"/>
    <p:sldId id="469" r:id="rId73"/>
    <p:sldId id="470" r:id="rId74"/>
    <p:sldId id="471" r:id="rId75"/>
    <p:sldId id="472" r:id="rId76"/>
    <p:sldId id="473" r:id="rId77"/>
    <p:sldId id="555" r:id="rId78"/>
    <p:sldId id="556" r:id="rId79"/>
    <p:sldId id="557" r:id="rId80"/>
    <p:sldId id="558" r:id="rId81"/>
    <p:sldId id="559" r:id="rId82"/>
    <p:sldId id="479" r:id="rId83"/>
    <p:sldId id="480" r:id="rId84"/>
    <p:sldId id="481" r:id="rId85"/>
    <p:sldId id="482" r:id="rId86"/>
    <p:sldId id="483" r:id="rId87"/>
    <p:sldId id="560" r:id="rId88"/>
    <p:sldId id="484" r:id="rId89"/>
    <p:sldId id="485" r:id="rId90"/>
    <p:sldId id="486" r:id="rId91"/>
    <p:sldId id="487" r:id="rId92"/>
    <p:sldId id="488" r:id="rId93"/>
    <p:sldId id="489" r:id="rId94"/>
    <p:sldId id="561" r:id="rId95"/>
    <p:sldId id="490" r:id="rId96"/>
    <p:sldId id="491" r:id="rId97"/>
    <p:sldId id="492" r:id="rId98"/>
    <p:sldId id="493" r:id="rId99"/>
    <p:sldId id="494" r:id="rId100"/>
    <p:sldId id="495" r:id="rId101"/>
    <p:sldId id="562" r:id="rId102"/>
    <p:sldId id="496" r:id="rId103"/>
    <p:sldId id="497" r:id="rId104"/>
    <p:sldId id="498" r:id="rId105"/>
    <p:sldId id="499" r:id="rId106"/>
    <p:sldId id="500" r:id="rId107"/>
    <p:sldId id="501" r:id="rId108"/>
    <p:sldId id="502" r:id="rId109"/>
    <p:sldId id="503" r:id="rId110"/>
    <p:sldId id="504" r:id="rId111"/>
    <p:sldId id="505" r:id="rId112"/>
    <p:sldId id="506" r:id="rId113"/>
    <p:sldId id="507" r:id="rId114"/>
    <p:sldId id="508" r:id="rId115"/>
    <p:sldId id="509" r:id="rId116"/>
    <p:sldId id="510" r:id="rId117"/>
    <p:sldId id="511" r:id="rId118"/>
    <p:sldId id="321" r:id="rId119"/>
    <p:sldId id="372" r:id="rId120"/>
    <p:sldId id="512" r:id="rId121"/>
    <p:sldId id="513" r:id="rId122"/>
    <p:sldId id="563" r:id="rId123"/>
    <p:sldId id="514" r:id="rId124"/>
    <p:sldId id="326" r:id="rId125"/>
    <p:sldId id="515" r:id="rId126"/>
    <p:sldId id="516" r:id="rId127"/>
    <p:sldId id="517" r:id="rId128"/>
    <p:sldId id="518" r:id="rId129"/>
    <p:sldId id="519" r:id="rId130"/>
    <p:sldId id="520" r:id="rId131"/>
    <p:sldId id="521" r:id="rId132"/>
    <p:sldId id="522" r:id="rId133"/>
    <p:sldId id="523" r:id="rId134"/>
    <p:sldId id="564" r:id="rId135"/>
    <p:sldId id="525" r:id="rId136"/>
    <p:sldId id="565" r:id="rId137"/>
    <p:sldId id="526" r:id="rId138"/>
    <p:sldId id="528" r:id="rId139"/>
    <p:sldId id="569" r:id="rId140"/>
    <p:sldId id="529" r:id="rId141"/>
    <p:sldId id="570" r:id="rId142"/>
    <p:sldId id="530" r:id="rId14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36">
          <p15:clr>
            <a:srgbClr val="A4A3A4"/>
          </p15:clr>
        </p15:guide>
        <p15:guide id="2" orient="horz" pos="4272">
          <p15:clr>
            <a:srgbClr val="A4A3A4"/>
          </p15:clr>
        </p15:guide>
        <p15:guide id="3" pos="480">
          <p15:clr>
            <a:srgbClr val="A4A3A4"/>
          </p15:clr>
        </p15:guide>
        <p15:guide id="4" pos="5664">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N RUPPELT" initials="AR" lastIdx="145" clrIdx="0">
    <p:extLst/>
  </p:cmAuthor>
  <p:cmAuthor id="2" name="Colton Gigot" initials="CG" lastIdx="4" clrIdx="1"/>
  <p:cmAuthor id="3" name="Agate 10" initials="A1" lastIdx="2" clrIdx="2"/>
  <p:cmAuthor id="4" name="CD" initials="CD" lastIdx="7"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C3D69B"/>
    <a:srgbClr val="D7E4BD"/>
    <a:srgbClr val="F79646"/>
    <a:srgbClr val="FDEADA"/>
    <a:srgbClr val="FFFAB0"/>
    <a:srgbClr val="376092"/>
    <a:srgbClr val="0072A2"/>
    <a:srgbClr val="B422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92" autoAdjust="0"/>
    <p:restoredTop sz="81124" autoAdjust="0"/>
  </p:normalViewPr>
  <p:slideViewPr>
    <p:cSldViewPr>
      <p:cViewPr varScale="1">
        <p:scale>
          <a:sx n="93" d="100"/>
          <a:sy n="93" d="100"/>
        </p:scale>
        <p:origin x="1386" y="78"/>
      </p:cViewPr>
      <p:guideLst>
        <p:guide orient="horz" pos="3936"/>
        <p:guide orient="horz" pos="4272"/>
        <p:guide pos="480"/>
        <p:guide pos="5664"/>
      </p:guideLst>
    </p:cSldViewPr>
  </p:slideViewPr>
  <p:outlineViewPr>
    <p:cViewPr>
      <p:scale>
        <a:sx n="33" d="100"/>
        <a:sy n="33" d="100"/>
      </p:scale>
      <p:origin x="0" y="64050"/>
    </p:cViewPr>
  </p:outlineViewPr>
  <p:notesTextViewPr>
    <p:cViewPr>
      <p:scale>
        <a:sx n="100" d="100"/>
        <a:sy n="100" d="100"/>
      </p:scale>
      <p:origin x="0" y="0"/>
    </p:cViewPr>
  </p:notesTextViewPr>
  <p:sorterViewPr>
    <p:cViewPr>
      <p:scale>
        <a:sx n="100" d="100"/>
        <a:sy n="100" d="100"/>
      </p:scale>
      <p:origin x="0" y="32694"/>
    </p:cViewPr>
  </p:sorterViewPr>
  <p:notesViewPr>
    <p:cSldViewPr>
      <p:cViewPr>
        <p:scale>
          <a:sx n="249" d="100"/>
          <a:sy n="249" d="100"/>
        </p:scale>
        <p:origin x="632" y="650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notesMaster" Target="notesMasters/notesMaster1.xml"/><Relationship Id="rId149" Type="http://schemas.openxmlformats.org/officeDocument/2006/relationships/theme" Target="theme/theme1.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tableStyles" Target="tableStyles.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slide" Target="slides/slide122.xml"/><Relationship Id="rId129" Type="http://schemas.openxmlformats.org/officeDocument/2006/relationships/slide" Target="slides/slide127.xml"/><Relationship Id="rId137" Type="http://schemas.openxmlformats.org/officeDocument/2006/relationships/slide" Target="slides/slide13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slide" Target="slides/slide130.xml"/><Relationship Id="rId140" Type="http://schemas.openxmlformats.org/officeDocument/2006/relationships/slide" Target="slides/slide138.xml"/><Relationship Id="rId14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slide" Target="slides/slide141.xml"/><Relationship Id="rId148" Type="http://schemas.openxmlformats.org/officeDocument/2006/relationships/viewProps" Target="viewProps.xml"/><Relationship Id="rId151"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commentAuthors" Target="commentAuthor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3"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7B9F02F4-8DB4-49A2-B376-E9B869BA7AEC}" type="datetimeFigureOut">
              <a:rPr lang="en-US" smtClean="0"/>
              <a:t>7/13/2017</a:t>
            </a:fld>
            <a:endParaRPr lang="en-US" dirty="0"/>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C57EE41F-9240-4B71-ABCB-4DA39624FD1E}" type="slidenum">
              <a:rPr lang="en-US" smtClean="0"/>
              <a:t>‹#›</a:t>
            </a:fld>
            <a:endParaRPr lang="en-US" dirty="0"/>
          </a:p>
        </p:txBody>
      </p:sp>
    </p:spTree>
    <p:extLst>
      <p:ext uri="{BB962C8B-B14F-4D97-AF65-F5344CB8AC3E}">
        <p14:creationId xmlns:p14="http://schemas.microsoft.com/office/powerpoint/2010/main" val="14663385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45BAD610-6E43-486C-9330-78E916D28EF3}" type="datetimeFigureOut">
              <a:rPr lang="en-US" smtClean="0"/>
              <a:pPr/>
              <a:t>7/13/2017</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D3B77834-1D65-4CA4-A322-DCD675ADD8F3}" type="slidenum">
              <a:rPr lang="en-US" smtClean="0"/>
              <a:pPr/>
              <a:t>‹#›</a:t>
            </a:fld>
            <a:endParaRPr lang="en-US" dirty="0"/>
          </a:p>
        </p:txBody>
      </p:sp>
    </p:spTree>
    <p:extLst>
      <p:ext uri="{BB962C8B-B14F-4D97-AF65-F5344CB8AC3E}">
        <p14:creationId xmlns:p14="http://schemas.microsoft.com/office/powerpoint/2010/main" val="4100850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We discuss pension benefits and other postretirement benefits in this chapter. Accounting for pension benefits recognizes that they represent deferred compensation for current service. Accordingly, the cost of these benefits is recognized on an accrual basis during the years that employees earn the benefits.</a:t>
            </a:r>
            <a:endParaRPr lang="en-IN" dirty="0"/>
          </a:p>
          <a:p>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9581971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Illustration 17–2</a:t>
            </a:r>
          </a:p>
          <a:p>
            <a:endParaRPr lang="en-IN" dirty="0"/>
          </a:p>
          <a:p>
            <a:r>
              <a:rPr lang="en-IN" dirty="0"/>
              <a:t>Sometimes the amount the employer contributes is tied to the amount of the employee contribution. An example from a recent annual report of Microsoft Corporation is shown in the above illustration.</a:t>
            </a:r>
          </a:p>
          <a:p>
            <a:endParaRPr lang="en-IN" baseline="0" noProof="0" dirty="0"/>
          </a:p>
          <a:p>
            <a:endParaRPr lang="en-US" baseline="0" dirty="0"/>
          </a:p>
          <a:p>
            <a:endParaRPr lang="en-US" baseline="0" noProof="0"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10</a:t>
            </a:fld>
            <a:endParaRPr lang="en-US" dirty="0"/>
          </a:p>
        </p:txBody>
      </p:sp>
    </p:spTree>
    <p:extLst>
      <p:ext uri="{BB962C8B-B14F-4D97-AF65-F5344CB8AC3E}">
        <p14:creationId xmlns:p14="http://schemas.microsoft.com/office/powerpoint/2010/main" val="119183076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This illustration shows how the components of net pension cost are recorded under IFRS. </a:t>
            </a:r>
            <a:r>
              <a:rPr lang="en-IN" sz="1200" dirty="0"/>
              <a:t>We report the (a) service cost and (b) net interest cost/income in net income and (c) </a:t>
            </a:r>
            <a:r>
              <a:rPr lang="en-IN" sz="1200" dirty="0" err="1"/>
              <a:t>remeasurement</a:t>
            </a:r>
            <a:r>
              <a:rPr lang="en-IN" sz="1200" dirty="0"/>
              <a:t> costs in OCI</a:t>
            </a:r>
            <a:r>
              <a:rPr lang="en-IN" sz="1200" i="1" dirty="0"/>
              <a:t>, </a:t>
            </a:r>
            <a:r>
              <a:rPr lang="en-IN" sz="1200" dirty="0"/>
              <a:t>as each of those amounts occurs. </a:t>
            </a:r>
            <a:r>
              <a:rPr lang="en-US" sz="1200" dirty="0"/>
              <a:t>By recording each </a:t>
            </a:r>
            <a:r>
              <a:rPr lang="en-IN" sz="1200" dirty="0"/>
              <a:t>component, we record the total pension expense. Remember, each component is a change in either plan assets (the return on assets) or the defined benefit obligation (all others), so as we record each component we also record its effect on plan assets and the </a:t>
            </a:r>
            <a:r>
              <a:rPr lang="en-US" sz="1200" dirty="0"/>
              <a:t>defined benefit obligation. First, we record the service cost of 2018, $41. As there is no prior service cost, it is recorded as zero.</a:t>
            </a:r>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113</a:t>
            </a:fld>
            <a:endParaRPr lang="en-US" dirty="0"/>
          </a:p>
        </p:txBody>
      </p:sp>
    </p:spTree>
    <p:extLst>
      <p:ext uri="{BB962C8B-B14F-4D97-AF65-F5344CB8AC3E}">
        <p14:creationId xmlns:p14="http://schemas.microsoft.com/office/powerpoint/2010/main" val="294739124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t>When Global adds its annual cash investment to its plan assets, the value of those plan assets increases by $48 million. Thus, we debit plan assets and credit cash for $48 million. We next record the payment of benefits. In the earlier illustration, </a:t>
            </a:r>
            <a:r>
              <a:rPr lang="en-IN" dirty="0" err="1"/>
              <a:t>Global’s</a:t>
            </a:r>
            <a:r>
              <a:rPr lang="en-IN" dirty="0"/>
              <a:t> retired employees were paid benefits of $38 million in 2018. The payment of those benefits to retired employees reduces the obligation to pay benefits, the DBO. Since the payments are made from the plan assets, that balance is reduced by $38 million as well. </a:t>
            </a:r>
            <a:endParaRPr lang="en-US" sz="4100"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114</a:t>
            </a:fld>
            <a:endParaRPr lang="en-US" dirty="0"/>
          </a:p>
        </p:txBody>
      </p:sp>
    </p:spTree>
    <p:extLst>
      <p:ext uri="{BB962C8B-B14F-4D97-AF65-F5344CB8AC3E}">
        <p14:creationId xmlns:p14="http://schemas.microsoft.com/office/powerpoint/2010/main" val="87573720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This illustration shows how to report the components of the total pension cost in the statement of comprehensive income. </a:t>
            </a:r>
            <a:r>
              <a:rPr lang="en-IN" sz="1200" dirty="0"/>
              <a:t>We report separately the three costs of having a defined benefit plan. In net income we report the service cost and the net interest cost, while </a:t>
            </a:r>
            <a:r>
              <a:rPr lang="en-IN" sz="1200" dirty="0" err="1"/>
              <a:t>remeasurement</a:t>
            </a:r>
            <a:r>
              <a:rPr lang="en-IN" sz="1200" dirty="0"/>
              <a:t> cost is reported under OCI. Notice in the journal entries that we have no pension expense being recorded as we had using U.S. GAAP in the chapter. Instead, individual components of the net pension </a:t>
            </a:r>
            <a:r>
              <a:rPr lang="en-US" sz="1200" dirty="0"/>
              <a:t>cost are recorded. The reason is that the amendment calls for components, not the net total, to be reported in the income statement and statement of comprehensive income.</a:t>
            </a:r>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115</a:t>
            </a:fld>
            <a:endParaRPr lang="en-US" dirty="0"/>
          </a:p>
        </p:txBody>
      </p:sp>
    </p:spTree>
    <p:extLst>
      <p:ext uri="{BB962C8B-B14F-4D97-AF65-F5344CB8AC3E}">
        <p14:creationId xmlns:p14="http://schemas.microsoft.com/office/powerpoint/2010/main" val="164021192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t>As we just discussed, most companies have pension plans that provide for the future payments of retirement benefits to compensate employees for their current services. Companies also furnish postretirement benefits other than pension to their retired employees. </a:t>
            </a:r>
            <a:r>
              <a:rPr lang="en-US" dirty="0"/>
              <a:t>These may </a:t>
            </a:r>
            <a:r>
              <a:rPr lang="en-IN" dirty="0"/>
              <a:t>include medical coverage, dental coverage, life insurance, group legal services, and other </a:t>
            </a:r>
            <a:r>
              <a:rPr lang="en-US" dirty="0"/>
              <a:t>benefits. The most common is health care benefits.</a:t>
            </a:r>
            <a:endParaRPr lang="en-IN"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116</a:t>
            </a:fld>
            <a:endParaRPr lang="en-US" dirty="0"/>
          </a:p>
        </p:txBody>
      </p:sp>
    </p:spTree>
    <p:extLst>
      <p:ext uri="{BB962C8B-B14F-4D97-AF65-F5344CB8AC3E}">
        <p14:creationId xmlns:p14="http://schemas.microsoft.com/office/powerpoint/2010/main" val="312314306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Prior to 1993, employers accounted for postretirement benefit costs on a pay-as-you-go </a:t>
            </a:r>
            <a:r>
              <a:rPr lang="en-US" dirty="0"/>
              <a:t>basis,</a:t>
            </a:r>
            <a:r>
              <a:rPr lang="en-US" baseline="0" dirty="0"/>
              <a:t> </a:t>
            </a:r>
            <a:r>
              <a:rPr lang="en-US" dirty="0"/>
              <a:t>meaning that </a:t>
            </a:r>
            <a:r>
              <a:rPr lang="en-IN" dirty="0"/>
              <a:t>the expense each year was simply the amount of insurance premiums or medical claims paid, depending on the way the company provided health care benefits. The FASB revised GAAP to require a completely different approach. The expected future health care costs for retirees now must be recognized as an expense over the years necessary for employees to become entitled to the benefits. This is the accrual basis that also is the basis </a:t>
            </a:r>
            <a:r>
              <a:rPr lang="en-US" dirty="0"/>
              <a:t>for pension accounting.</a:t>
            </a:r>
            <a:r>
              <a:rPr lang="en-IN" dirty="0"/>
              <a:t>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117</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It is important to distinguish retiree health care benefits from health care benefits provided during an employee’s working years. The annual cost of providing </a:t>
            </a:r>
            <a:r>
              <a:rPr lang="en-IN" i="1" dirty="0"/>
              <a:t>preretirement</a:t>
            </a:r>
            <a:r>
              <a:rPr lang="en-IN" dirty="0"/>
              <a:t> benefits is simply part of the annual compensation expense. However, many companies offer coverage that continues into retirement. It is the deferred aspect of these </a:t>
            </a:r>
            <a:r>
              <a:rPr lang="en-IN" i="1" dirty="0"/>
              <a:t>postretirement</a:t>
            </a:r>
            <a:r>
              <a:rPr lang="en-IN" dirty="0"/>
              <a:t> benefits that creates an accounting issue. Usually, a plan promises benefits in exchange for services performed over a designated number of years, or reaching a particular age, or both. In other words, eligibility usually is based on age and/or years of service. Eligibility requirements and the nature of benefits usually are specified by a written plan, or sometimes only by company practice.</a:t>
            </a:r>
            <a:endParaRPr lang="en-IN" sz="41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118</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t>In fact, accounting for postretirement benefits is similar to accounting for pension benefits. This is because the two forms of benefits are fundamentally similar. Each is a form of deferred compensation earned during the employee’s service life, and </a:t>
            </a:r>
            <a:r>
              <a:rPr lang="en-US" dirty="0"/>
              <a:t>each </a:t>
            </a:r>
            <a:r>
              <a:rPr lang="en-IN" dirty="0"/>
              <a:t>can be estimated as the present value of the cost of providing the expected future benefits.</a:t>
            </a:r>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119</a:t>
            </a:fld>
            <a:endParaRPr lang="en-US" dirty="0"/>
          </a:p>
        </p:txBody>
      </p:sp>
    </p:spTree>
    <p:extLst>
      <p:ext uri="{BB962C8B-B14F-4D97-AF65-F5344CB8AC3E}">
        <p14:creationId xmlns:p14="http://schemas.microsoft.com/office/powerpoint/2010/main" val="90235879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Illustration 17–19</a:t>
            </a:r>
          </a:p>
          <a:p>
            <a:endParaRPr lang="en-IN" dirty="0"/>
          </a:p>
          <a:p>
            <a:r>
              <a:rPr lang="en-IN" dirty="0"/>
              <a:t>Shown above is the disclosure note that describes the other postretirement benefits provided by General Motors.</a:t>
            </a:r>
          </a:p>
          <a:p>
            <a:endParaRPr lang="en-IN" sz="4100"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120</a:t>
            </a:fld>
            <a:endParaRPr lang="en-US" dirty="0"/>
          </a:p>
        </p:txBody>
      </p:sp>
    </p:spTree>
    <p:extLst>
      <p:ext uri="{BB962C8B-B14F-4D97-AF65-F5344CB8AC3E}">
        <p14:creationId xmlns:p14="http://schemas.microsoft.com/office/powerpoint/2010/main" val="270249399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dirty="0"/>
              <a:t>Illustration 17–20</a:t>
            </a:r>
          </a:p>
          <a:p>
            <a:endParaRPr lang="en-IN" sz="1200" dirty="0"/>
          </a:p>
          <a:p>
            <a:r>
              <a:rPr lang="en-IN" sz="1200" dirty="0"/>
              <a:t>In this illustration, we will learn how to estimate the net costs of benefits. In order to determine the postretirement benefit obligation and the postretirement benefit expense, the company’s actuary should first estimate the postretirement benefit costs for current employees. As given in the illustration, the estimated net cost of benefits is calculated as the </a:t>
            </a:r>
            <a:r>
              <a:rPr lang="en-US" sz="1200" dirty="0"/>
              <a:t>estimated medical costs in each year of retirement minus retiree share of costs minus Medicare payments. </a:t>
            </a:r>
            <a:r>
              <a:rPr lang="en-IN" sz="1200" dirty="0"/>
              <a:t>Remember, postretirement health care benefits are anticipated actual costs of providing the promised health care and not an amount estimated by a defined benefit formula.</a:t>
            </a:r>
            <a:r>
              <a:rPr lang="en-US" sz="1200" dirty="0"/>
              <a:t> This makes the estimates inherently more intricate, especially because health costs in general are very difficult to forecast.</a:t>
            </a:r>
          </a:p>
          <a:p>
            <a:endParaRPr lang="en-IN" sz="1200" dirty="0"/>
          </a:p>
          <a:p>
            <a:r>
              <a:rPr lang="en-IN" sz="1200" dirty="0"/>
              <a:t>Many of the assumptions needed to estimate postretirement health care benefits are the same as those needed to estimate pension benefits. They are:</a:t>
            </a:r>
          </a:p>
          <a:p>
            <a:pPr marL="232943" indent="-232943">
              <a:buAutoNum type="arabicParenR"/>
            </a:pPr>
            <a:r>
              <a:rPr lang="en-US" sz="1200" dirty="0"/>
              <a:t>A discount rate</a:t>
            </a:r>
          </a:p>
          <a:p>
            <a:pPr marL="232943" indent="-232943">
              <a:buAutoNum type="arabicParenR"/>
            </a:pPr>
            <a:r>
              <a:rPr lang="en-IN" sz="1200" dirty="0"/>
              <a:t>Expected return on plan assets (if the plan is funded)</a:t>
            </a:r>
          </a:p>
          <a:p>
            <a:pPr marL="232943" indent="-232943">
              <a:buAutoNum type="arabicParenR"/>
            </a:pPr>
            <a:r>
              <a:rPr lang="en-US" sz="1200" dirty="0"/>
              <a:t>Employee turnover</a:t>
            </a:r>
          </a:p>
          <a:p>
            <a:pPr marL="232943" indent="-232943">
              <a:buAutoNum type="arabicParenR"/>
            </a:pPr>
            <a:r>
              <a:rPr lang="en-US" sz="1200" dirty="0"/>
              <a:t>Expected retirement age</a:t>
            </a:r>
          </a:p>
          <a:p>
            <a:pPr marL="232943" indent="-232943">
              <a:buAutoNum type="arabicParenR"/>
            </a:pPr>
            <a:r>
              <a:rPr lang="en-IN" sz="1200" dirty="0"/>
              <a:t>Expected compensation increases (if the plan is pay-related)</a:t>
            </a:r>
          </a:p>
          <a:p>
            <a:pPr marL="232943" indent="-232943">
              <a:buAutoNum type="arabicParenR"/>
            </a:pPr>
            <a:r>
              <a:rPr lang="en-US" sz="1200" dirty="0"/>
              <a:t>Expected age of death</a:t>
            </a:r>
          </a:p>
          <a:p>
            <a:pPr marL="232943" indent="-232943">
              <a:buAutoNum type="arabicParenR"/>
            </a:pPr>
            <a:r>
              <a:rPr lang="en-IN" sz="1200" dirty="0"/>
              <a:t>Number and ages of beneficiaries and dependents</a:t>
            </a:r>
          </a:p>
          <a:p>
            <a:pPr marL="0" indent="0">
              <a:buNone/>
            </a:pPr>
            <a:endParaRPr lang="en-IN" sz="1200" dirty="0"/>
          </a:p>
          <a:p>
            <a:endParaRPr lang="en-IN" sz="4100"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121</a:t>
            </a:fld>
            <a:endParaRPr lang="en-US" dirty="0"/>
          </a:p>
        </p:txBody>
      </p:sp>
    </p:spTree>
    <p:extLst>
      <p:ext uri="{BB962C8B-B14F-4D97-AF65-F5344CB8AC3E}">
        <p14:creationId xmlns:p14="http://schemas.microsoft.com/office/powerpoint/2010/main" val="3384038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a:t>Illustration 17–20</a:t>
            </a:r>
          </a:p>
          <a:p>
            <a:endParaRPr lang="en-IN" sz="1200"/>
          </a:p>
          <a:p>
            <a:r>
              <a:rPr lang="en-IN" sz="1200"/>
              <a:t>In this illustration, we will learn how to estimate the net costs of benefits. In order to determine the postretirement benefit obligation and the postretirement benefit expense, the company’s actuary should first estimate the postretirement benefit costs for current employees. As given in the illustration, the estimated net cost of benefits is calculated as the </a:t>
            </a:r>
            <a:r>
              <a:rPr lang="en-US" sz="1200"/>
              <a:t>estimated medical costs in each year of retirement minus retiree share of costs minus Medicare payments. </a:t>
            </a:r>
            <a:r>
              <a:rPr lang="en-IN" sz="1200"/>
              <a:t>Remember, postretirement health care benefits are anticipated actual costs of providing the promised health care and not an amount estimated by a defined benefit formula.</a:t>
            </a:r>
            <a:r>
              <a:rPr lang="en-US" sz="1200"/>
              <a:t> This makes the estimates inherently more intricate, especially because health costs in general are very difficult to forecast.</a:t>
            </a:r>
          </a:p>
          <a:p>
            <a:endParaRPr lang="en-IN" sz="1200"/>
          </a:p>
          <a:p>
            <a:r>
              <a:rPr lang="en-IN" sz="1200"/>
              <a:t>Many of the assumptions needed to estimate postretirement health care benefits are the same as those needed to estimate pension benefits. They are:</a:t>
            </a:r>
          </a:p>
          <a:p>
            <a:pPr marL="232943" indent="-232943">
              <a:buAutoNum type="arabicParenR"/>
            </a:pPr>
            <a:r>
              <a:rPr lang="en-US" sz="1200"/>
              <a:t>A discount rate</a:t>
            </a:r>
          </a:p>
          <a:p>
            <a:pPr marL="232943" indent="-232943">
              <a:buAutoNum type="arabicParenR"/>
            </a:pPr>
            <a:r>
              <a:rPr lang="en-IN" sz="1200"/>
              <a:t>Expected return on plan assets (if the plan is funded)</a:t>
            </a:r>
          </a:p>
          <a:p>
            <a:pPr marL="232943" indent="-232943">
              <a:buAutoNum type="arabicParenR"/>
            </a:pPr>
            <a:r>
              <a:rPr lang="en-US" sz="1200"/>
              <a:t>Employee turnover</a:t>
            </a:r>
          </a:p>
          <a:p>
            <a:pPr marL="232943" indent="-232943">
              <a:buAutoNum type="arabicParenR"/>
            </a:pPr>
            <a:r>
              <a:rPr lang="en-US" sz="1200"/>
              <a:t>Expected retirement age</a:t>
            </a:r>
          </a:p>
          <a:p>
            <a:pPr marL="232943" indent="-232943">
              <a:buAutoNum type="arabicParenR"/>
            </a:pPr>
            <a:r>
              <a:rPr lang="en-IN" sz="1200"/>
              <a:t>Expected compensation increases (if the plan is pay-related)</a:t>
            </a:r>
          </a:p>
          <a:p>
            <a:pPr marL="232943" indent="-232943">
              <a:buAutoNum type="arabicParenR"/>
            </a:pPr>
            <a:r>
              <a:rPr lang="en-US" sz="1200"/>
              <a:t>Expected age of death</a:t>
            </a:r>
          </a:p>
          <a:p>
            <a:pPr marL="232943" indent="-232943">
              <a:buAutoNum type="arabicParenR"/>
            </a:pPr>
            <a:r>
              <a:rPr lang="en-IN" sz="1200"/>
              <a:t>Number and ages of beneficiaries and dependents</a:t>
            </a:r>
          </a:p>
          <a:p>
            <a:pPr marL="0" indent="0">
              <a:buNone/>
            </a:pPr>
            <a:endParaRPr lang="en-IN" sz="1200"/>
          </a:p>
          <a:p>
            <a:endParaRPr lang="en-IN" sz="410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122</a:t>
            </a:fld>
            <a:endParaRPr lang="en-US" dirty="0"/>
          </a:p>
        </p:txBody>
      </p:sp>
    </p:spTree>
    <p:extLst>
      <p:ext uri="{BB962C8B-B14F-4D97-AF65-F5344CB8AC3E}">
        <p14:creationId xmlns:p14="http://schemas.microsoft.com/office/powerpoint/2010/main" val="338403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11</a:t>
            </a:fld>
            <a:endParaRPr lang="en-US" dirty="0"/>
          </a:p>
        </p:txBody>
      </p:sp>
    </p:spTree>
    <p:extLst>
      <p:ext uri="{BB962C8B-B14F-4D97-AF65-F5344CB8AC3E}">
        <p14:creationId xmlns:p14="http://schemas.microsoft.com/office/powerpoint/2010/main" val="119183076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dirty="0"/>
              <a:t>Also, additional assumptions become necessary as a result of differences between pension plans and other postretirement benefit plans. </a:t>
            </a:r>
            <a:r>
              <a:rPr lang="en-US" sz="1200" dirty="0"/>
              <a:t>Specifically, it’s necessary to estimate:</a:t>
            </a:r>
          </a:p>
          <a:p>
            <a:endParaRPr lang="en-IN" sz="1200" dirty="0"/>
          </a:p>
          <a:p>
            <a:pPr marL="171450" indent="-171450">
              <a:buFont typeface="Arial" panose="020B0604020202020204" pitchFamily="34" charset="0"/>
              <a:buChar char="•"/>
            </a:pPr>
            <a:r>
              <a:rPr lang="en-IN" sz="1200" dirty="0"/>
              <a:t>The current cost of providing health care benefits at each age that participants might receive benefits</a:t>
            </a:r>
          </a:p>
          <a:p>
            <a:pPr marL="174708" indent="-174708">
              <a:buFont typeface="Arial" panose="020B0604020202020204" pitchFamily="34" charset="0"/>
              <a:buChar char="•"/>
            </a:pPr>
            <a:r>
              <a:rPr lang="en-IN" sz="1200" dirty="0"/>
              <a:t>Demographic characteristics of plan participants that might affect the amount and timing </a:t>
            </a:r>
            <a:r>
              <a:rPr lang="en-US" sz="1200" dirty="0"/>
              <a:t>of benefits</a:t>
            </a:r>
          </a:p>
          <a:p>
            <a:pPr marL="174708" indent="-174708">
              <a:buFont typeface="Arial" panose="020B0604020202020204" pitchFamily="34" charset="0"/>
              <a:buChar char="•"/>
            </a:pPr>
            <a:r>
              <a:rPr lang="en-IN" sz="1200" dirty="0"/>
              <a:t>Benefit coverage provided by Medicare, other insurance, or other sources that will reduce the net cost of employer-provided benefits</a:t>
            </a:r>
          </a:p>
          <a:p>
            <a:pPr marL="174708" indent="-174708">
              <a:buFont typeface="Arial" panose="020B0604020202020204" pitchFamily="34" charset="0"/>
              <a:buChar char="•"/>
            </a:pPr>
            <a:r>
              <a:rPr lang="en-IN" sz="1200" dirty="0"/>
              <a:t>The expected health care cost trend rate</a:t>
            </a:r>
          </a:p>
          <a:p>
            <a:endParaRPr lang="en-IN" sz="1200" dirty="0"/>
          </a:p>
          <a:p>
            <a:r>
              <a:rPr lang="en-IN" sz="1200" dirty="0"/>
              <a:t>After making these assumptions, the company’s actuary estimates the net cost of postretirement benefits for current employees in each year of their expected retirement. </a:t>
            </a:r>
            <a:r>
              <a:rPr lang="en-US" sz="1200" dirty="0"/>
              <a:t>The discounted present value of those costs is the expected postretirement benefit obligation.</a:t>
            </a:r>
            <a:endParaRPr lang="en-IN" sz="1200" dirty="0"/>
          </a:p>
          <a:p>
            <a:pPr marL="757066" indent="-757066">
              <a:buAutoNum type="arabicParenR"/>
            </a:pPr>
            <a:endParaRPr lang="en-IN" sz="1200"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123</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dirty="0"/>
              <a:t>Illustration 17–21</a:t>
            </a:r>
          </a:p>
          <a:p>
            <a:endParaRPr lang="en-IN" sz="1200" dirty="0"/>
          </a:p>
          <a:p>
            <a:r>
              <a:rPr lang="en-IN" sz="1200" dirty="0"/>
              <a:t>The postretirement benefit obligation is the discounted present value of the benefits during retirement. There are two related obligation amounts. </a:t>
            </a:r>
            <a:r>
              <a:rPr lang="en-US" sz="1200" dirty="0"/>
              <a:t>One measures </a:t>
            </a:r>
            <a:r>
              <a:rPr lang="en-IN" sz="1200" dirty="0"/>
              <a:t>the total obligation and the other refers to a specific portion of the total. Note that the accumulated postretirement benefit obligation (APBO) is analogous to the projected benefit obligation (PBO) for pensions. Similar to the PBO, the APBO is reported in the balance sheet only to the extent that it exceeds plan assets. </a:t>
            </a:r>
          </a:p>
          <a:p>
            <a:endParaRPr lang="en-IN" sz="1200"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124</a:t>
            </a:fld>
            <a:endParaRPr lang="en-US" dirty="0"/>
          </a:p>
        </p:txBody>
      </p:sp>
    </p:spTree>
    <p:extLst>
      <p:ext uri="{BB962C8B-B14F-4D97-AF65-F5344CB8AC3E}">
        <p14:creationId xmlns:p14="http://schemas.microsoft.com/office/powerpoint/2010/main" val="350357497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t>To illustrate, assume that the actuary estimates that the net cost of providing health care benefits to Jessica Farrow (the illustration employee from earlier in the chapter) during her retirement years has a present value of $10,842 as of the end of 2016. This is the EPBO. Now we will calculate the APBO with the given condition that the benefits, and therefore costs, relate to an estimated 35 years of service and 10 of those years have already been completed by Farrow. Thus, it is calculated as $10,842, the EPBO, times 10/35, the fraction attributed to service date. Therefore, the APBO is $3,098 at the end of 2016. Here, $3,098 represents the portion of the EPBO related to the first 10 years of the 35-year service period.</a:t>
            </a:r>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125</a:t>
            </a:fld>
            <a:endParaRPr lang="en-US" dirty="0"/>
          </a:p>
        </p:txBody>
      </p:sp>
    </p:spTree>
    <p:extLst>
      <p:ext uri="{BB962C8B-B14F-4D97-AF65-F5344CB8AC3E}">
        <p14:creationId xmlns:p14="http://schemas.microsoft.com/office/powerpoint/2010/main" val="127904763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dirty="0"/>
              <a:t>Next, let’s see what happens a year later, if the assumed discount rate is 6%. After a year, the EPBO will be $11,493, simply because of a year’s interest accruing at the assumed 6% rate. That is, $10,482 times 1.06. Note that there is no increase in the EPBO for service. This is because the total obligation is not increased by an additional year’s service, unlike most pension plans. </a:t>
            </a:r>
          </a:p>
          <a:p>
            <a:endParaRPr lang="en-IN" sz="1200" dirty="0"/>
          </a:p>
          <a:p>
            <a:r>
              <a:rPr lang="en-IN" sz="1200" dirty="0"/>
              <a:t>The APBO, however, is the portion of the EPBO related to service up to a particular date. Consequently, the APBO will have increased both because of interest and because the service fraction will be higher (service cost). Therefore, the increased APBO is calculated as $11,493, the EPBO after a year’s interest accrued, times 11/35, the fraction attributed to service to date. Therefore APBO at the end of 2017 is $3,612. Here, $3,612 represents the portion of the EPBO related to the first 11 years of the 35-year service period. </a:t>
            </a:r>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126</a:t>
            </a:fld>
            <a:endParaRPr lang="en-US" dirty="0"/>
          </a:p>
        </p:txBody>
      </p:sp>
    </p:spTree>
    <p:extLst>
      <p:ext uri="{BB962C8B-B14F-4D97-AF65-F5344CB8AC3E}">
        <p14:creationId xmlns:p14="http://schemas.microsoft.com/office/powerpoint/2010/main" val="397736282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t>We will now show how the interest cost and the service cost attributed to that increase can be separated. We calculate the interest cost as $3,098, the APBO at the end of 2016, times 6%, or $186. The EPBO, after a year’s interest accrued, amounts to $11,493. Therefore, by multiplying this amount by 1/35, the portion attributed to the year, we determine the service cost attributed to the year to be $328. Therefore, the APBO increases each year due to interest accrued on the APBO and the portion of the EPBO attributed to that year.</a:t>
            </a:r>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127</a:t>
            </a:fld>
            <a:endParaRPr lang="en-US" dirty="0"/>
          </a:p>
        </p:txBody>
      </p:sp>
    </p:spTree>
    <p:extLst>
      <p:ext uri="{BB962C8B-B14F-4D97-AF65-F5344CB8AC3E}">
        <p14:creationId xmlns:p14="http://schemas.microsoft.com/office/powerpoint/2010/main" val="372761050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Attribution is the process of assigning the cost of benefits to the years during which those benefits are assumed to be earned by employees. We</a:t>
            </a:r>
            <a:r>
              <a:rPr lang="en-US" baseline="0" dirty="0"/>
              <a:t> accomplish this by</a:t>
            </a:r>
            <a:r>
              <a:rPr lang="en-US" dirty="0"/>
              <a:t> assigning an equal fraction of the EPBO to each year of service from the employee’s date of hire to the employee’s full eligibility date. This is the date the employee has performed all the service necessary to have earned all the retiree benefits estimated to be received by the employee.</a:t>
            </a:r>
            <a:endParaRPr lang="en-US" sz="4100"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128</a:t>
            </a:fld>
            <a:endParaRPr lang="en-US" dirty="0"/>
          </a:p>
        </p:txBody>
      </p:sp>
    </p:spTree>
    <p:extLst>
      <p:ext uri="{BB962C8B-B14F-4D97-AF65-F5344CB8AC3E}">
        <p14:creationId xmlns:p14="http://schemas.microsoft.com/office/powerpoint/2010/main" val="75831227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Illustration 17–22</a:t>
            </a:r>
          </a:p>
          <a:p>
            <a:endParaRPr lang="en-US" sz="1200" dirty="0"/>
          </a:p>
          <a:p>
            <a:r>
              <a:rPr lang="en-US" sz="1200" dirty="0"/>
              <a:t>Next, let’s show how to determine the attribution period. In our </a:t>
            </a:r>
            <a:r>
              <a:rPr lang="en-IN" sz="1200" dirty="0"/>
              <a:t>earlier example, we assumed the attribution period was 35 years and accordingly accrued 1⁄35 of the EPBO each year. The amount accrued each year increases both the APBO and the </a:t>
            </a:r>
            <a:r>
              <a:rPr lang="en-US" sz="1200" dirty="0"/>
              <a:t>postretirement benefit expense.</a:t>
            </a:r>
            <a:r>
              <a:rPr lang="en-IN" sz="1200" dirty="0"/>
              <a:t> This illustration shows how the 35-year attribution (accrual) period was determined. Here, Farrow becomes fully eligible at age 56, i.e., at the end of 2041, as in her case both the conditions become valid. This means that retiree benefits </a:t>
            </a:r>
            <a:r>
              <a:rPr lang="en-US" sz="1200" dirty="0"/>
              <a:t>are </a:t>
            </a:r>
            <a:r>
              <a:rPr lang="en-IN" sz="1200" dirty="0"/>
              <a:t>attributed to the 35-year period from her date of hire through that date. Note that the attribution period does not include years of service beyond the full eligibility date even if the employee is expected to work after that date.</a:t>
            </a:r>
          </a:p>
          <a:p>
            <a:endParaRPr lang="en-IN" sz="1200" dirty="0"/>
          </a:p>
          <a:p>
            <a:endParaRPr lang="en-IN" dirty="0"/>
          </a:p>
          <a:p>
            <a:endParaRPr lang="en-US" dirty="0"/>
          </a:p>
          <a:p>
            <a:endParaRPr lang="en-US" sz="1200"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129</a:t>
            </a:fld>
            <a:endParaRPr lang="en-US" dirty="0"/>
          </a:p>
        </p:txBody>
      </p:sp>
    </p:spTree>
    <p:extLst>
      <p:ext uri="{BB962C8B-B14F-4D97-AF65-F5344CB8AC3E}">
        <p14:creationId xmlns:p14="http://schemas.microsoft.com/office/powerpoint/2010/main" val="224581406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130</a:t>
            </a:fld>
            <a:endParaRPr lang="en-US" dirty="0"/>
          </a:p>
        </p:txBody>
      </p:sp>
    </p:spTree>
    <p:extLst>
      <p:ext uri="{BB962C8B-B14F-4D97-AF65-F5344CB8AC3E}">
        <p14:creationId xmlns:p14="http://schemas.microsoft.com/office/powerpoint/2010/main" val="317013752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Illustration 17–23</a:t>
            </a:r>
          </a:p>
          <a:p>
            <a:endParaRPr lang="en-US" sz="1200" dirty="0"/>
          </a:p>
          <a:p>
            <a:r>
              <a:rPr lang="en-US" sz="1200" dirty="0"/>
              <a:t>Now we know that it is necessary to attribute a portion of the accumulated postretirement </a:t>
            </a:r>
            <a:r>
              <a:rPr lang="en-IN" sz="1200" dirty="0"/>
              <a:t>benefit obligation to each year as the service cost for that year. This is unlike the pension plans, where we measured the actual benefits that employees earn during the year. This is due to the fundamental nature of these other postretirement plans under which employees are ineligible for benefits until specific eligibility criteria are met, at which time they become 100% eligible. This is in contrast with pension plans under which employees earn additional benefits until they retire. As shown in the illustration, employees earn benefits gradually in case of pension benefits, whereas, under other postretirement benefits, no benefits are earned by the employees until full eligibility.</a:t>
            </a:r>
          </a:p>
          <a:p>
            <a:endParaRPr lang="en-IN" sz="1200" dirty="0"/>
          </a:p>
          <a:p>
            <a:endParaRPr lang="en-IN" dirty="0"/>
          </a:p>
          <a:p>
            <a:endParaRPr lang="en-US" dirty="0"/>
          </a:p>
          <a:p>
            <a:endParaRPr lang="en-US" sz="1200"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131</a:t>
            </a:fld>
            <a:endParaRPr lang="en-US" dirty="0"/>
          </a:p>
        </p:txBody>
      </p:sp>
    </p:spTree>
    <p:extLst>
      <p:ext uri="{BB962C8B-B14F-4D97-AF65-F5344CB8AC3E}">
        <p14:creationId xmlns:p14="http://schemas.microsoft.com/office/powerpoint/2010/main" val="158049977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sz="1200" dirty="0"/>
              <a:t>The primary difference between accounting for pension and for other postretirement benefits is the measurement of service cost. Apart from the measurement of service cost, accounting for the two is virtually identical. For example, a company with an underfunded postretirement benefit plan with existing prior service cost and net loss—AOCI would record the journal entries as shown annually. First, we record the postretirement benefit expense. </a:t>
            </a:r>
            <a:r>
              <a:rPr lang="en-IN" sz="1200" dirty="0"/>
              <a:t>Each component of the </a:t>
            </a:r>
            <a:r>
              <a:rPr lang="en-US" sz="1200" dirty="0"/>
              <a:t>postretirement benefit expense </a:t>
            </a:r>
            <a:r>
              <a:rPr lang="en-IN" sz="1200" dirty="0"/>
              <a:t>should be included in the journal entry to record the total </a:t>
            </a:r>
            <a:r>
              <a:rPr lang="en-US" sz="1200" dirty="0"/>
              <a:t>postretirement benefit expense</a:t>
            </a:r>
            <a:r>
              <a:rPr lang="en-IN" sz="1200" dirty="0"/>
              <a:t>.</a:t>
            </a:r>
            <a:r>
              <a:rPr lang="en-US" sz="1200" dirty="0"/>
              <a:t> Next we debit the plan assets, as </a:t>
            </a:r>
            <a:r>
              <a:rPr lang="en-IN" sz="1200" dirty="0"/>
              <a:t>the return on assets increases plan assets. New gains and losses and prior service cost are reported as OCI</a:t>
            </a:r>
            <a:r>
              <a:rPr lang="en-US" sz="1200" dirty="0"/>
              <a:t> and so is the </a:t>
            </a:r>
            <a:r>
              <a:rPr lang="en-IN" sz="1200" dirty="0"/>
              <a:t>amortization of their accumulated balances. Also, the service cost and interest cost increase the APBO, and the APBO is credited with the respective increased amount. </a:t>
            </a:r>
            <a:r>
              <a:rPr lang="en-US" sz="1200" dirty="0"/>
              <a:t>We record losses and gains (as well as any new prior service cost, should it occur) the same way we do for pensions.</a:t>
            </a:r>
            <a:endParaRPr lang="en-IN" sz="1200" dirty="0"/>
          </a:p>
          <a:p>
            <a:pPr defTabSz="931774">
              <a:defRPr/>
            </a:pPr>
            <a:endParaRPr lang="en-IN" sz="1200" dirty="0"/>
          </a:p>
          <a:p>
            <a:pPr defTabSz="931774">
              <a:defRPr/>
            </a:pPr>
            <a:r>
              <a:rPr lang="en-US" sz="1200" dirty="0"/>
              <a:t>Next, the cash funding of plan assets is recorded. Since the cash is contributed to the plan assets, the plan assets increase and cash decreases. Thus, we debit plan assets account with the amount of contribution, and credit cash account with the same. We record the annual expense and funding for other postretirement benefit plans the same way we do for pensions. </a:t>
            </a:r>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134</a:t>
            </a:fld>
            <a:endParaRPr lang="en-US" dirty="0"/>
          </a:p>
        </p:txBody>
      </p:sp>
    </p:spTree>
    <p:extLst>
      <p:ext uri="{BB962C8B-B14F-4D97-AF65-F5344CB8AC3E}">
        <p14:creationId xmlns:p14="http://schemas.microsoft.com/office/powerpoint/2010/main" val="34791082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Accounting for defined contribution plans is quite easy. Each year, the employer simply records pension expense equal to the amount of the annual contribution. Suppose a plan promises an annual contribution equal to 3% of an employee’s salary that amounts to $110,000 in a particular year; the employer would simply recognize pension expense in the amount of the </a:t>
            </a:r>
            <a:r>
              <a:rPr lang="en-US" dirty="0"/>
              <a:t>contribution.</a:t>
            </a:r>
          </a:p>
          <a:p>
            <a:endParaRPr lang="en-US" dirty="0"/>
          </a:p>
          <a:p>
            <a:r>
              <a:rPr lang="en-US" dirty="0"/>
              <a:t>As pension is an expense, we debit pension expense account with $3,300, calculated as annual salary times three percent ($110,000 × .03 = $3,300). We credit cash account with the same amount, as the contribution is paid.</a:t>
            </a:r>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12</a:t>
            </a:fld>
            <a:endParaRPr lang="en-US" dirty="0"/>
          </a:p>
        </p:txBody>
      </p:sp>
    </p:spTree>
    <p:extLst>
      <p:ext uri="{BB962C8B-B14F-4D97-AF65-F5344CB8AC3E}">
        <p14:creationId xmlns:p14="http://schemas.microsoft.com/office/powerpoint/2010/main" val="99732070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This illustration shows how we record the gains and losses that occur due to a change in assumption. The loss causes an increase in the APBO due to a change in an assumption. Thus, in this entry, we record the amount of loss incurred by increasing the APBO balance. Similarly, a gain due to a change in assumption causes a decrease in the APBO balance. Therefore, we debit the APBO, and credit a gain—OCI.</a:t>
            </a:r>
            <a:endParaRPr lang="en-US" sz="4100"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135</a:t>
            </a:fld>
            <a:endParaRPr lang="en-US" dirty="0"/>
          </a:p>
        </p:txBody>
      </p:sp>
    </p:spTree>
    <p:extLst>
      <p:ext uri="{BB962C8B-B14F-4D97-AF65-F5344CB8AC3E}">
        <p14:creationId xmlns:p14="http://schemas.microsoft.com/office/powerpoint/2010/main" val="3479108248"/>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Illustration 17–24</a:t>
            </a:r>
          </a:p>
          <a:p>
            <a:endParaRPr lang="en-US" sz="1200" dirty="0"/>
          </a:p>
          <a:p>
            <a:r>
              <a:rPr lang="en-US" sz="1200" dirty="0"/>
              <a:t>This illustration shows how to determine the postretirement benefit obligation. For this purpose, we assume that </a:t>
            </a:r>
            <a:r>
              <a:rPr lang="en-IN" sz="1200" dirty="0"/>
              <a:t>the actuary has estimated the net cost of retiree benefits in each year of Jessica Farrow’s 20-year expected retirement period</a:t>
            </a:r>
            <a:r>
              <a:rPr lang="en-US" sz="1200" dirty="0"/>
              <a:t> to be the amounts shown in the calculation. It is also given that she is fully eligible for benefits at the end of 2041 and is expected to retire at the end of 2046. To calculate the </a:t>
            </a:r>
            <a:r>
              <a:rPr lang="en-IN" sz="1200" dirty="0"/>
              <a:t>APBO and the postretirement benefit expense at the end of 2018, we begin with estimating the EPBO. We have also been given the steps to calculate the EPBO, the APBO, and the annual service cost at the end of 2018, that is 12 years after being hired. To calculate the EPBO, first, we estimate the cost of retiree benefits in each year of the expected retirement period and deduct anticipated Medicare reimbursements and retiree cost-sharing to derive the net cost to the employer in each year of the expected retirement period. The second step is to find the present value of each year’s net benefit cost as of the retirement date. The third step is to find the present value of the total net benefit cost as of the current date, which is the EPBO. After calculating the EPBO, we next calculate the APBO. We multiply the EPBO by the attribution factor. Finally, to determine the annual service cost, we multiply the EPBO by 1/total attribution period. </a:t>
            </a:r>
          </a:p>
          <a:p>
            <a:endParaRPr lang="en-IN" sz="1200" dirty="0"/>
          </a:p>
          <a:p>
            <a:endParaRPr lang="en-IN" dirty="0"/>
          </a:p>
          <a:p>
            <a:endParaRPr lang="en-US" dirty="0"/>
          </a:p>
          <a:p>
            <a:endParaRPr lang="en-US" sz="1200"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136</a:t>
            </a:fld>
            <a:endParaRPr lang="en-US" dirty="0"/>
          </a:p>
        </p:txBody>
      </p:sp>
    </p:spTree>
    <p:extLst>
      <p:ext uri="{BB962C8B-B14F-4D97-AF65-F5344CB8AC3E}">
        <p14:creationId xmlns:p14="http://schemas.microsoft.com/office/powerpoint/2010/main" val="396913368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137</a:t>
            </a:fld>
            <a:endParaRPr lang="en-US" dirty="0"/>
          </a:p>
        </p:txBody>
      </p:sp>
    </p:spTree>
    <p:extLst>
      <p:ext uri="{BB962C8B-B14F-4D97-AF65-F5344CB8AC3E}">
        <p14:creationId xmlns:p14="http://schemas.microsoft.com/office/powerpoint/2010/main" val="4211524003"/>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138</a:t>
            </a:fld>
            <a:endParaRPr lang="en-US" dirty="0"/>
          </a:p>
        </p:txBody>
      </p:sp>
    </p:spTree>
    <p:extLst>
      <p:ext uri="{BB962C8B-B14F-4D97-AF65-F5344CB8AC3E}">
        <p14:creationId xmlns:p14="http://schemas.microsoft.com/office/powerpoint/2010/main" val="4211524003"/>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Illustration 17–24A</a:t>
            </a:r>
          </a:p>
          <a:p>
            <a:endParaRPr lang="en-US" sz="1200" dirty="0"/>
          </a:p>
          <a:p>
            <a:r>
              <a:rPr lang="en-US" sz="1200" dirty="0"/>
              <a:t>We just discussed the steps to calculate the EPBO, APBO, and the service cost in 2018. This illustration shows how to calculate the same. Again, we assume that the actuary estimates the net cost of benefits paid during retirement years. Next, we calculate the present value of the net benefits as of the retirement date, that is 2046. By substituting </a:t>
            </a:r>
            <a:r>
              <a:rPr lang="en-US" sz="1200" i="1" dirty="0"/>
              <a:t>n</a:t>
            </a:r>
            <a:r>
              <a:rPr lang="en-US" sz="1200" dirty="0"/>
              <a:t> = 1, 2, 3……..20 at a 6% discount rate, we find the present value at 2046 for each year after the retirement. Thus, </a:t>
            </a:r>
            <a:r>
              <a:rPr lang="en-IN" sz="1200" dirty="0"/>
              <a:t>as of the retirement date, the lump-sum equivalent of the expected yearly costs is $62,269. Next, we find the present value of the total net benefit cost as of 2018. For this, we substitute </a:t>
            </a:r>
            <a:r>
              <a:rPr lang="en-IN" sz="1200" i="1" dirty="0"/>
              <a:t>n</a:t>
            </a:r>
            <a:r>
              <a:rPr lang="en-IN" sz="1200" dirty="0"/>
              <a:t> = 28, as there are still 28 years to retire. Thus, we find the present value to be $12,182 by discounting the lump-sum equivalent of the expected yearly costs ($62,269) at 6% for 28 years. Remember, the APBO is the portion of the EPBO attributed to service to date. Recall that Farrow has completed 12 years of service and the attribution period is given as 35 years. Therefore, the fraction attributed to service to date is 12/35. Thus, by multiplying the EPBO ($12,182) by the fraction attributed to service to date (12/35) we determine the APBO to be $4,177. Finally, we calculate the annual service cost at the </a:t>
            </a:r>
            <a:r>
              <a:rPr lang="en-US" sz="1200" dirty="0"/>
              <a:t>end of 2018. Remember, </a:t>
            </a:r>
            <a:r>
              <a:rPr lang="en-IN" sz="1200" dirty="0"/>
              <a:t>the service cost is the portion of the EPBO attributed to a particular year’s service. We determine the service cost to be $348 by multiplying the EPBO ($12,182) by the fraction of 1/total attribution years, that is 1/35. </a:t>
            </a:r>
          </a:p>
          <a:p>
            <a:endParaRPr lang="en-IN" sz="1200"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139</a:t>
            </a:fld>
            <a:endParaRPr lang="en-US" dirty="0"/>
          </a:p>
        </p:txBody>
      </p:sp>
    </p:spTree>
    <p:extLst>
      <p:ext uri="{BB962C8B-B14F-4D97-AF65-F5344CB8AC3E}">
        <p14:creationId xmlns:p14="http://schemas.microsoft.com/office/powerpoint/2010/main" val="30073577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Unlike defined contribution pension plans, defined benefit pension plans promise fixed retirement benefits defined by a designated </a:t>
            </a:r>
            <a:r>
              <a:rPr lang="en-US" dirty="0"/>
              <a:t>formula. </a:t>
            </a:r>
          </a:p>
          <a:p>
            <a:endParaRPr lang="en-US" dirty="0"/>
          </a:p>
          <a:p>
            <a:r>
              <a:rPr lang="en-US" dirty="0"/>
              <a:t>A typical formula might specify that a retiree will receive annual retirement benefits based on the employee’s years of service and annual pay at retirement (say, pay level in the final year, highest pay achieved, or average pay in the last two or more years).</a:t>
            </a:r>
          </a:p>
          <a:p>
            <a:r>
              <a:rPr lang="en-US" dirty="0"/>
              <a:t>For example, a pension formula might define annual retirement benefits as:</a:t>
            </a:r>
          </a:p>
          <a:p>
            <a:endParaRPr lang="en-US" dirty="0"/>
          </a:p>
          <a:p>
            <a:r>
              <a:rPr lang="en-US" dirty="0"/>
              <a:t>1.5% × Years of service × Final year’s salary</a:t>
            </a:r>
          </a:p>
          <a:p>
            <a:endParaRPr lang="en-US" dirty="0"/>
          </a:p>
          <a:p>
            <a:r>
              <a:rPr lang="en-US" dirty="0"/>
              <a:t>By this formula, the annual benefits to an employee who retires after 30 years of service, with a final salary of $100,000, would be:</a:t>
            </a:r>
          </a:p>
          <a:p>
            <a:endParaRPr lang="en-US" dirty="0"/>
          </a:p>
          <a:p>
            <a:r>
              <a:rPr lang="en-US" dirty="0"/>
              <a:t>1.5% × 30 years × $100,000 = $45,000</a:t>
            </a:r>
            <a:endParaRPr lang="en-IN"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13</a:t>
            </a:fld>
            <a:endParaRPr lang="en-US" dirty="0"/>
          </a:p>
        </p:txBody>
      </p:sp>
    </p:spTree>
    <p:extLst>
      <p:ext uri="{BB962C8B-B14F-4D97-AF65-F5344CB8AC3E}">
        <p14:creationId xmlns:p14="http://schemas.microsoft.com/office/powerpoint/2010/main" val="32441211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setting aside cash to fund a pension plan, the uncertainty surrounding the rate of return on plan assets is but one of several uncertainties inherent in a defined benefit plan. Employee turnover affects the number of employees who ultimately will become eligible for retirement benefits. The age at which employees will choose to retire as well as life expectancies will impact both the length of the retirement period and the amount of the benefits. Inflation, future compensation levels, and interest rates also have obvious influence on eventual benefits.</a:t>
            </a:r>
          </a:p>
          <a:p>
            <a:endParaRPr lang="en-US" dirty="0"/>
          </a:p>
          <a:p>
            <a:r>
              <a:rPr lang="en-US" b="0" dirty="0"/>
              <a:t>Typically, a firm will hire an </a:t>
            </a:r>
            <a:r>
              <a:rPr lang="en-US" b="1" dirty="0"/>
              <a:t>actuary</a:t>
            </a:r>
            <a:r>
              <a:rPr lang="en-US" b="0" dirty="0"/>
              <a:t>, a professional trained in a particular branch of statistics and mathematics, to assess the various uncertainties (employee turnover, salary levels, mortality, etc.) and to estimate the company’s obligation to employees in connection with its pension plan. Such estimates are inherently subjective, so regardless of the skill of the actuary, estimates invariably deviate from the actual outcome to one degree or another.</a:t>
            </a:r>
            <a:endParaRPr lang="en-IN" b="0"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14</a:t>
            </a:fld>
            <a:endParaRPr lang="en-US" dirty="0"/>
          </a:p>
        </p:txBody>
      </p:sp>
    </p:spTree>
    <p:extLst>
      <p:ext uri="{BB962C8B-B14F-4D97-AF65-F5344CB8AC3E}">
        <p14:creationId xmlns:p14="http://schemas.microsoft.com/office/powerpoint/2010/main" val="9686541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15</a:t>
            </a:fld>
            <a:endParaRPr lang="en-US" dirty="0"/>
          </a:p>
        </p:txBody>
      </p:sp>
    </p:spTree>
    <p:extLst>
      <p:ext uri="{BB962C8B-B14F-4D97-AF65-F5344CB8AC3E}">
        <p14:creationId xmlns:p14="http://schemas.microsoft.com/office/powerpoint/2010/main" val="9686541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16</a:t>
            </a:fld>
            <a:endParaRPr lang="en-US" dirty="0"/>
          </a:p>
        </p:txBody>
      </p:sp>
    </p:spTree>
    <p:extLst>
      <p:ext uri="{BB962C8B-B14F-4D97-AF65-F5344CB8AC3E}">
        <p14:creationId xmlns:p14="http://schemas.microsoft.com/office/powerpoint/2010/main" val="1841547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return on assets can turn out to be more or less than expected. These deviations are referred to as </a:t>
            </a:r>
            <a:r>
              <a:rPr lang="en-US" i="1" dirty="0"/>
              <a:t>gains </a:t>
            </a:r>
            <a:r>
              <a:rPr lang="en-US" dirty="0"/>
              <a:t>and </a:t>
            </a:r>
            <a:r>
              <a:rPr lang="en-US" i="1" dirty="0"/>
              <a:t>losses </a:t>
            </a:r>
            <a:r>
              <a:rPr lang="en-US" dirty="0"/>
              <a:t>on pension assets. When it’s necessary to revise estimates related to the pension obligation because it’s determined to be more or less than previously thought, these revisions are referred to as </a:t>
            </a:r>
            <a:r>
              <a:rPr lang="en-US" i="1" dirty="0"/>
              <a:t>losses </a:t>
            </a:r>
            <a:r>
              <a:rPr lang="en-US" dirty="0"/>
              <a:t>and </a:t>
            </a:r>
            <a:r>
              <a:rPr lang="en-US" i="1" dirty="0"/>
              <a:t>gains</a:t>
            </a:r>
            <a:r>
              <a:rPr lang="en-US" dirty="0"/>
              <a:t>,</a:t>
            </a:r>
            <a:r>
              <a:rPr lang="en-US" i="1" dirty="0"/>
              <a:t> </a:t>
            </a:r>
            <a:r>
              <a:rPr lang="en-US" dirty="0"/>
              <a:t>respectively, on the pension liability. Later, we will discuss the accounting treatment of gains and losses from either source. The point here is that the risk of the pension obligation changing unexpectedly or the pension funds being inadequate to meet the obligation is borne by the employer with a defined benefit pension plan.</a:t>
            </a:r>
          </a:p>
          <a:p>
            <a:endParaRPr lang="en-US" dirty="0"/>
          </a:p>
          <a:p>
            <a:r>
              <a:rPr lang="en-US" dirty="0"/>
              <a:t>The key elements of a defined benefit pension plan are: </a:t>
            </a:r>
          </a:p>
          <a:p>
            <a:pPr marL="228600" indent="-228600">
              <a:buFont typeface="+mj-lt"/>
              <a:buAutoNum type="arabicPeriod"/>
            </a:pPr>
            <a:r>
              <a:rPr lang="en-IN" dirty="0"/>
              <a:t>The employer’s obligation to pay retirement benefits in the future.</a:t>
            </a:r>
          </a:p>
          <a:p>
            <a:pPr marL="228600" indent="-228600">
              <a:buFont typeface="+mj-lt"/>
              <a:buAutoNum type="arabicPeriod"/>
            </a:pPr>
            <a:r>
              <a:rPr lang="en-IN" dirty="0"/>
              <a:t>The plan assets set aside by the employer from which to pay the retirement benefits in the future.</a:t>
            </a:r>
          </a:p>
          <a:p>
            <a:pPr marL="228600" indent="-228600">
              <a:buFont typeface="+mj-lt"/>
              <a:buAutoNum type="arabicPeriod"/>
            </a:pPr>
            <a:r>
              <a:rPr lang="en-IN" dirty="0"/>
              <a:t>The periodic expense of having a pension plan. </a:t>
            </a:r>
          </a:p>
          <a:p>
            <a:r>
              <a:rPr lang="en-IN" dirty="0"/>
              <a:t>We will learn in this chapter that the first two elements are not reported individually in the employer’s financial statements. It is important to understand the composition of both the pension obligation and the plan assets because (a) they are reported as a net amount in the balance sheet, and (b) their balances are reported in disclosure notes. And, importantly, the pension expense reported in the income statement is a direct composite of periodic changes that occur in both the pension obligation and the plan assets.</a:t>
            </a:r>
            <a:endParaRPr lang="en-US"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17</a:t>
            </a:fld>
            <a:endParaRPr lang="en-US" dirty="0"/>
          </a:p>
        </p:txBody>
      </p:sp>
    </p:spTree>
    <p:extLst>
      <p:ext uri="{BB962C8B-B14F-4D97-AF65-F5344CB8AC3E}">
        <p14:creationId xmlns:p14="http://schemas.microsoft.com/office/powerpoint/2010/main" val="5771330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18</a:t>
            </a:fld>
            <a:endParaRPr lang="en-US" dirty="0"/>
          </a:p>
        </p:txBody>
      </p:sp>
    </p:spTree>
    <p:extLst>
      <p:ext uri="{BB962C8B-B14F-4D97-AF65-F5344CB8AC3E}">
        <p14:creationId xmlns:p14="http://schemas.microsoft.com/office/powerpoint/2010/main" val="5771330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Illustration 17–3</a:t>
            </a:r>
          </a:p>
          <a:p>
            <a:endParaRPr lang="en-IN" dirty="0"/>
          </a:p>
          <a:p>
            <a:r>
              <a:rPr lang="en-IN" dirty="0"/>
              <a:t>The annual pension expense reflects changes in both the pension obligation and the plan </a:t>
            </a:r>
            <a:r>
              <a:rPr lang="en-US" dirty="0"/>
              <a:t>assets. The above illustration provides a brief overview of how these changes are included in pension expense.</a:t>
            </a:r>
          </a:p>
          <a:p>
            <a:endParaRPr lang="en-US" dirty="0"/>
          </a:p>
          <a:p>
            <a:r>
              <a:rPr lang="en-US" dirty="0"/>
              <a:t>Note that the actual return is adjusted for any difference between actual and expected return, resulting in the expected return being reflected in pension expense. This loss or gain from investing plan assets is combined with losses and gains from revisions in the pension liability for deferred inclusion in pension expense.</a:t>
            </a:r>
          </a:p>
          <a:p>
            <a:endParaRPr lang="en-US" dirty="0"/>
          </a:p>
          <a:p>
            <a:r>
              <a:rPr lang="en-US" dirty="0"/>
              <a:t>Interest and investment return are financing aspects of the pension cost. The recognition of some elements of the pension expense is delayed.</a:t>
            </a:r>
          </a:p>
          <a:p>
            <a:endParaRPr lang="en-US" dirty="0"/>
          </a:p>
          <a:p>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19</a:t>
            </a:fld>
            <a:endParaRPr lang="en-US" dirty="0"/>
          </a:p>
        </p:txBody>
      </p:sp>
    </p:spTree>
    <p:extLst>
      <p:ext uri="{BB962C8B-B14F-4D97-AF65-F5344CB8AC3E}">
        <p14:creationId xmlns:p14="http://schemas.microsoft.com/office/powerpoint/2010/main" val="407831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t>United States pension funds total more than $15 trillion. Periodic pension costs constitutes one of the largest expenses many companies report. The corporate liability for providing pension benefits is huge. Obviously, then, the </a:t>
            </a:r>
            <a:r>
              <a:rPr lang="en-US" dirty="0"/>
              <a:t>financial reporting responsibility for pensions has important social and economic implications. </a:t>
            </a:r>
            <a:r>
              <a:rPr lang="en-IN" dirty="0"/>
              <a:t>Pension plans are designed to provide income to individuals during their retirement years. This is accomplished by setting aside funds during an employee’s working years so that at retirement the accumulated funds plus earnings from investing those funds are available to replace wages.</a:t>
            </a:r>
            <a:r>
              <a:rPr lang="en-IN" baseline="0" dirty="0"/>
              <a:t> </a:t>
            </a:r>
            <a:r>
              <a:rPr lang="en-IN" dirty="0"/>
              <a:t>Corporations establish pension plans for a variety of reasons. Sponsorship of pension plans provides employees with a degree of retirement security and </a:t>
            </a:r>
            <a:r>
              <a:rPr lang="en-IN" dirty="0" err="1"/>
              <a:t>fulfills</a:t>
            </a:r>
            <a:r>
              <a:rPr lang="en-IN" dirty="0"/>
              <a:t> a moral obligation felt by many employers. This security also can induce a degree of job satisfaction and perhaps loyalty that might enhance productivity and reduce turnover. Motivation to sponsor a plan sometimes comes from union demands and often relates to being competitive in the </a:t>
            </a:r>
            <a:r>
              <a:rPr lang="en-US" dirty="0"/>
              <a:t>labor market.</a:t>
            </a:r>
            <a:endParaRPr lang="en-IN"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2</a:t>
            </a:fld>
            <a:endParaRPr lang="en-US" dirty="0"/>
          </a:p>
        </p:txBody>
      </p:sp>
    </p:spTree>
    <p:extLst>
      <p:ext uri="{BB962C8B-B14F-4D97-AF65-F5344CB8AC3E}">
        <p14:creationId xmlns:p14="http://schemas.microsoft.com/office/powerpoint/2010/main" val="5459821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20</a:t>
            </a:fld>
            <a:endParaRPr lang="en-US" dirty="0"/>
          </a:p>
        </p:txBody>
      </p:sp>
    </p:spTree>
    <p:extLst>
      <p:ext uri="{BB962C8B-B14F-4D97-AF65-F5344CB8AC3E}">
        <p14:creationId xmlns:p14="http://schemas.microsoft.com/office/powerpoint/2010/main" val="4078318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17–4</a:t>
            </a:r>
          </a:p>
          <a:p>
            <a:endParaRPr lang="en-US" dirty="0"/>
          </a:p>
          <a:p>
            <a:r>
              <a:rPr lang="en-US" dirty="0"/>
              <a:t>Now we consider more precisely what is meant by the pension obligation. </a:t>
            </a:r>
          </a:p>
          <a:p>
            <a:endParaRPr lang="en-US" dirty="0"/>
          </a:p>
          <a:p>
            <a:r>
              <a:rPr lang="en-US" dirty="0"/>
              <a:t>Unfortunately, there’s not just one definition, nor is there uniformity concerning which definition is most appropriate for pension accounting. Actually, three different ways to measure the pension obligation have meaning in pension accounting, as shown in the above illustration.</a:t>
            </a:r>
          </a:p>
          <a:p>
            <a:pPr marL="228600" indent="-228600">
              <a:buFont typeface="+mj-lt"/>
              <a:buAutoNum type="arabicPeriod"/>
            </a:pPr>
            <a:r>
              <a:rPr lang="en-US" b="0" dirty="0"/>
              <a:t>Accumulated benefit obligation (ABO)—</a:t>
            </a:r>
            <a:r>
              <a:rPr lang="en-IN" b="0" dirty="0"/>
              <a:t>The actuary’s estimate of the total retirement benefits (at their discounted present value) earned so far by employees, applying the pension formula using </a:t>
            </a:r>
            <a:r>
              <a:rPr lang="en-IN" b="1" dirty="0"/>
              <a:t>existing</a:t>
            </a:r>
            <a:r>
              <a:rPr lang="en-IN" b="0" dirty="0"/>
              <a:t> compensation levels.</a:t>
            </a:r>
            <a:endParaRPr lang="en-US" b="0" dirty="0"/>
          </a:p>
          <a:p>
            <a:pPr marL="228600" indent="-228600">
              <a:buFont typeface="+mj-lt"/>
              <a:buAutoNum type="arabicPeriod"/>
            </a:pPr>
            <a:r>
              <a:rPr lang="en-US" b="0" dirty="0"/>
              <a:t>Vested benefit obligation (VBO)—</a:t>
            </a:r>
            <a:r>
              <a:rPr lang="en-IN" b="0" dirty="0"/>
              <a:t>The portion of the accumulated benefit obligation that plan participants are entitled to receive regardless of their continued employment.</a:t>
            </a:r>
            <a:endParaRPr lang="en-US" b="0" dirty="0"/>
          </a:p>
          <a:p>
            <a:pPr marL="228600" indent="-228600">
              <a:buFont typeface="+mj-lt"/>
              <a:buAutoNum type="arabicPeriod"/>
            </a:pPr>
            <a:r>
              <a:rPr lang="en-US" b="0" dirty="0"/>
              <a:t>Projected benefit obligation </a:t>
            </a:r>
            <a:r>
              <a:rPr lang="en-US" dirty="0"/>
              <a:t>(PBO)—</a:t>
            </a:r>
            <a:r>
              <a:rPr lang="en-IN" dirty="0"/>
              <a:t>The actuary’s estimate of the total retirement benefits (at their discounted present value) earned so far by employees, applying the pension formula using </a:t>
            </a:r>
            <a:r>
              <a:rPr lang="en-IN" b="1" dirty="0"/>
              <a:t>estimated future </a:t>
            </a:r>
            <a:r>
              <a:rPr lang="en-IN" dirty="0"/>
              <a:t>compensation levels. (If the pension formula does not include future compensation levels, the PBO and the ABO are the same.)</a:t>
            </a:r>
          </a:p>
          <a:p>
            <a:endParaRPr lang="en-IN"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21</a:t>
            </a:fld>
            <a:endParaRPr lang="en-US" dirty="0"/>
          </a:p>
        </p:txBody>
      </p:sp>
    </p:spTree>
    <p:extLst>
      <p:ext uri="{BB962C8B-B14F-4D97-AF65-F5344CB8AC3E}">
        <p14:creationId xmlns:p14="http://schemas.microsoft.com/office/powerpoint/2010/main" val="42180355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22</a:t>
            </a:fld>
            <a:endParaRPr lang="en-US" dirty="0"/>
          </a:p>
        </p:txBody>
      </p:sp>
    </p:spTree>
    <p:extLst>
      <p:ext uri="{BB962C8B-B14F-4D97-AF65-F5344CB8AC3E}">
        <p14:creationId xmlns:p14="http://schemas.microsoft.com/office/powerpoint/2010/main" val="42180355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17–5</a:t>
            </a:r>
          </a:p>
          <a:p>
            <a:endParaRPr lang="en-US" dirty="0"/>
          </a:p>
          <a:p>
            <a:r>
              <a:rPr lang="en-US" dirty="0"/>
              <a:t>Since it’s unlikely that there will be no salary increases between now and retirement, a more meaningful measurement should include a projection of what the salary might be at retirement. Measured this way, the liability is referred to as the </a:t>
            </a:r>
            <a:r>
              <a:rPr lang="en-US" b="1" dirty="0"/>
              <a:t>projected benefit obligation (PBO)</a:t>
            </a:r>
            <a:r>
              <a:rPr lang="en-US" b="0" dirty="0"/>
              <a:t>. </a:t>
            </a:r>
            <a:r>
              <a:rPr lang="en-US" dirty="0"/>
              <a:t>The PBO estimates retirement benefits by applying the pension formula using projected future compensation levels.</a:t>
            </a:r>
            <a:r>
              <a:rPr lang="en-US" baseline="0" dirty="0"/>
              <a:t> </a:t>
            </a:r>
            <a:r>
              <a:rPr lang="en-US" dirty="0"/>
              <a:t>Hereafter in the chapter, when we mention the “pension obligation,” we are referring to the PBO. The PBO measurement may be less reliable than the ABO but is more relevant and representationally faithful.</a:t>
            </a:r>
          </a:p>
          <a:p>
            <a:endParaRPr lang="en-US" dirty="0"/>
          </a:p>
          <a:p>
            <a:r>
              <a:rPr lang="en-US" dirty="0"/>
              <a:t>The relationship among the three ways to measure the pension obligation is as depicted in the</a:t>
            </a:r>
            <a:r>
              <a:rPr lang="en-US" baseline="0" dirty="0"/>
              <a:t> above i</a:t>
            </a:r>
            <a:r>
              <a:rPr lang="en-US" dirty="0"/>
              <a:t>llustration.</a:t>
            </a:r>
          </a:p>
          <a:p>
            <a:endParaRPr lang="en-US" dirty="0"/>
          </a:p>
          <a:p>
            <a:endParaRPr lang="en-US" baseline="0" dirty="0"/>
          </a:p>
          <a:p>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23</a:t>
            </a:fld>
            <a:endParaRPr lang="en-IN" dirty="0">
              <a:solidFill>
                <a:prstClr val="black"/>
              </a:solidFill>
            </a:endParaRPr>
          </a:p>
        </p:txBody>
      </p:sp>
    </p:spTree>
    <p:extLst>
      <p:ext uri="{BB962C8B-B14F-4D97-AF65-F5344CB8AC3E}">
        <p14:creationId xmlns:p14="http://schemas.microsoft.com/office/powerpoint/2010/main" val="18206239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24</a:t>
            </a:fld>
            <a:endParaRPr lang="en-IN" dirty="0">
              <a:solidFill>
                <a:prstClr val="black"/>
              </a:solidFill>
            </a:endParaRPr>
          </a:p>
        </p:txBody>
      </p:sp>
    </p:spTree>
    <p:extLst>
      <p:ext uri="{BB962C8B-B14F-4D97-AF65-F5344CB8AC3E}">
        <p14:creationId xmlns:p14="http://schemas.microsoft.com/office/powerpoint/2010/main" val="18206239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dirty="0"/>
              <a:t>The </a:t>
            </a:r>
            <a:r>
              <a:rPr lang="en-US" b="1" dirty="0"/>
              <a:t>accumulated benefit obligation (ABO) </a:t>
            </a:r>
            <a:r>
              <a:rPr lang="en-US" b="0" dirty="0"/>
              <a:t>is an estimate of the discounted present value of the retirement benefits earned so far by employees, applying the plan’s pension formula using existing compensation levels. When we look at a detailed calculation of the projected benefit obligation later, keep in mind that simply substituting the employee’s existing compensation in the pension formula for her projected salary at retirement would give us the accumulated benefit obligation.</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25</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dirty="0"/>
              <a:t>Suppose an employee leaves the company to take another job. Will she still get earned benefits at retirement? The answer depends on whether the benefits are vested under the terms of this particular pension plan. If benefits are fully vested—yes. Vested benefits are those that employees have the right to receive even if their employment were to cease today.</a:t>
            </a:r>
          </a:p>
          <a:p>
            <a:endParaRPr lang="en-US" dirty="0"/>
          </a:p>
          <a:p>
            <a:r>
              <a:rPr lang="en-IN" dirty="0"/>
              <a:t>Pension plans typically require some minimum period of employment before benefits vest. </a:t>
            </a:r>
            <a:r>
              <a:rPr lang="en-US" dirty="0"/>
              <a:t>Today, benefits must vest (a) fully within five years or (b) 20% within three years with another 20% vesting each subsequent year until fully vested after seven years. Five-year vesting is most common. </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26</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Through the Employee Retirement Income Security Act (ERISA), passed in 1974, vesting requirements were tightened drastically to protect employees. These requirements have been changed periodically since then.</a:t>
            </a:r>
          </a:p>
          <a:p>
            <a:endParaRPr lang="en-US" dirty="0"/>
          </a:p>
          <a:p>
            <a:r>
              <a:rPr lang="en-US" dirty="0"/>
              <a:t>ERISA also established the Pension Benefit Guaranty Corporation (PBGC) to impose liens on corporate assets for unfunded pension liabilities in certain instances and to administer terminated pension plans. The PBGC provides a form of insurance for employees similar to the role of the FDIC for bank accounts and is financed by premiums from employers equal to specified amounts for each covered employee. It makes retirement payments for terminated plans and guarantees basic vested benefits when pension liabilities exceed assets.</a:t>
            </a:r>
          </a:p>
          <a:p>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27</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17–5</a:t>
            </a:r>
          </a:p>
          <a:p>
            <a:endParaRPr lang="en-US" dirty="0"/>
          </a:p>
          <a:p>
            <a:r>
              <a:rPr lang="en-US" dirty="0"/>
              <a:t>Since it’s unlikely that there will be no salary increases between now and retirement, a more meaningful measurement should include a projection of what the salary might be at retirement. Measured this way, the liability is referred to as the </a:t>
            </a:r>
            <a:r>
              <a:rPr lang="en-US" b="1" dirty="0"/>
              <a:t>projected benefit obligation (PBO)</a:t>
            </a:r>
            <a:r>
              <a:rPr lang="en-US" b="0" dirty="0"/>
              <a:t>. </a:t>
            </a:r>
            <a:r>
              <a:rPr lang="en-US" dirty="0"/>
              <a:t>The PBO estimates retirement benefits by applying the pension formula using projected future compensation levels.</a:t>
            </a:r>
            <a:r>
              <a:rPr lang="en-US" baseline="0" dirty="0"/>
              <a:t> </a:t>
            </a:r>
            <a:r>
              <a:rPr lang="en-US" dirty="0"/>
              <a:t>Hereafter in the chapter, when we mention the “pension obligation,” we are referring to the PBO. The PBO measurement may be less reliable than the ABO but is more relevant and representationally faithful.</a:t>
            </a:r>
          </a:p>
          <a:p>
            <a:endParaRPr lang="en-US" dirty="0"/>
          </a:p>
          <a:p>
            <a:r>
              <a:rPr lang="en-US" dirty="0"/>
              <a:t>The relationship among the three ways to measure the pension obligation is as depicted in the</a:t>
            </a:r>
            <a:r>
              <a:rPr lang="en-US" baseline="0" dirty="0"/>
              <a:t> above i</a:t>
            </a:r>
            <a:r>
              <a:rPr lang="en-US" dirty="0"/>
              <a:t>llustration.</a:t>
            </a:r>
          </a:p>
          <a:p>
            <a:endParaRPr lang="en-US" dirty="0"/>
          </a:p>
          <a:p>
            <a:endParaRPr lang="en-US" baseline="0" dirty="0"/>
          </a:p>
          <a:p>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28</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29</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Sometimes, employers agree to annually contribute a specific (defined) amount to a pension fund on behalf of employees but make no commitment regarding benefit amounts at retirement. In other arrangements, employers don’t specify the amount of annual contributions but promise to provide determinable (defined) amounts at retirement. </a:t>
            </a:r>
          </a:p>
          <a:p>
            <a:endParaRPr lang="en-US" dirty="0"/>
          </a:p>
          <a:p>
            <a:r>
              <a:rPr lang="en-US" dirty="0"/>
              <a:t>These two arrangements describe defined contribution pension plans and defined benefit pension plans, respectively:</a:t>
            </a:r>
          </a:p>
          <a:p>
            <a:endParaRPr lang="en-US" dirty="0"/>
          </a:p>
          <a:p>
            <a:pPr marL="171450" indent="-171450">
              <a:buFont typeface="Arial"/>
              <a:buChar char="•"/>
            </a:pPr>
            <a:r>
              <a:rPr lang="en-US" b="1" dirty="0"/>
              <a:t>Defined contribution pension plans </a:t>
            </a:r>
            <a:r>
              <a:rPr lang="en-US" b="0" dirty="0"/>
              <a:t>promise fixed annual contributions to a pension fund (say, 5% of the employees’ pay </a:t>
            </a:r>
            <a:r>
              <a:rPr lang="en-US" sz="1200" b="0" i="0" u="none" strike="noStrike" kern="1200" baseline="0" dirty="0">
                <a:solidFill>
                  <a:schemeClr val="tx1"/>
                </a:solidFill>
                <a:latin typeface="+mn-lt"/>
                <a:ea typeface="+mn-ea"/>
                <a:cs typeface="+mn-cs"/>
              </a:rPr>
              <a:t>or, more often, to match contributions by workers</a:t>
            </a:r>
            <a:r>
              <a:rPr lang="en-US" b="0" dirty="0"/>
              <a:t>). Employees choose (from designated options) where funds are invested—usually stocks or fixed-income securities. Retirement pay depends on the size of the fund at retirement.</a:t>
            </a:r>
          </a:p>
          <a:p>
            <a:endParaRPr lang="en-US" b="0" dirty="0"/>
          </a:p>
          <a:p>
            <a:pPr marL="171450" indent="-171450">
              <a:buFont typeface="Arial"/>
              <a:buChar char="•"/>
            </a:pPr>
            <a:r>
              <a:rPr lang="en-US" b="1" dirty="0"/>
              <a:t>Defined benefit pension plans </a:t>
            </a:r>
            <a:r>
              <a:rPr lang="en-US" b="0" dirty="0"/>
              <a:t>promise fixed retirement benefits defined by a designated formula. </a:t>
            </a:r>
          </a:p>
          <a:p>
            <a:pPr marL="171450" indent="-171450">
              <a:buFont typeface="Arial"/>
              <a:buChar char="•"/>
            </a:pPr>
            <a:endParaRPr lang="en-US" b="0" dirty="0"/>
          </a:p>
          <a:p>
            <a:r>
              <a:rPr lang="en-US" b="0" dirty="0"/>
              <a:t>Typically, the pension formula bases retirement pay on the employees’ (a) years of service, (b) annual compensation (often final pay or an average for the last few years), and sometimes (c) age. Employers are responsible for ensuring that sufficient funds are available to provide promised benefits.</a:t>
            </a:r>
            <a:endParaRPr lang="en-IN" b="0"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3</a:t>
            </a:fld>
            <a:endParaRPr lang="en-US" dirty="0"/>
          </a:p>
        </p:txBody>
      </p:sp>
    </p:spTree>
    <p:extLst>
      <p:ext uri="{BB962C8B-B14F-4D97-AF65-F5344CB8AC3E}">
        <p14:creationId xmlns:p14="http://schemas.microsoft.com/office/powerpoint/2010/main" val="4599264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30</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17–6</a:t>
            </a:r>
          </a:p>
          <a:p>
            <a:endParaRPr lang="en-US" dirty="0"/>
          </a:p>
          <a:p>
            <a:r>
              <a:rPr lang="en-US" dirty="0"/>
              <a:t> To understand the concept better, we will simplify our illustration by looking at how pension amounts would be determined for a single employee. Here, in this illustration, Jessica Farrow was hired by global communication in 2007. The company has a defined benefit pension plan. Thus, the annual retirement benefits are calculated by the pension formula. Farrow is expected to retire in 2046 after 40 years of service. Her retirement period is expected to be 20 years. Her salary is $100,000 at the end of 2016 and the interest rate is 6%. The actuary projects that Farrow’s salary will be $400,000 at the time of her retirement. We are asked to find the company’s projected benefit obligation.</a:t>
            </a:r>
          </a:p>
          <a:p>
            <a:endParaRPr lang="en-US" dirty="0"/>
          </a:p>
          <a:p>
            <a:r>
              <a:rPr lang="en-US" dirty="0"/>
              <a:t>The steps to calculate the PBO are:</a:t>
            </a:r>
          </a:p>
          <a:p>
            <a:pPr marL="232943" indent="-232943" defTabSz="931774">
              <a:buFontTx/>
              <a:buAutoNum type="arabicParenR"/>
              <a:defRPr/>
            </a:pPr>
            <a:r>
              <a:rPr lang="en-IN" dirty="0"/>
              <a:t>Use the pension formula (including a projection of future salary levels) to determine the retirement benefits earned to date.</a:t>
            </a:r>
          </a:p>
          <a:p>
            <a:pPr marL="232943" indent="-232943" defTabSz="931774">
              <a:buFontTx/>
              <a:buAutoNum type="arabicParenR"/>
              <a:defRPr/>
            </a:pPr>
            <a:r>
              <a:rPr lang="en-IN" dirty="0"/>
              <a:t>Find the present value of the retirement benefits as of the retirement date (end of 2046).</a:t>
            </a:r>
          </a:p>
          <a:p>
            <a:pPr marL="232943" indent="-232943" defTabSz="931774">
              <a:buFontTx/>
              <a:buAutoNum type="arabicParenR"/>
              <a:defRPr/>
            </a:pPr>
            <a:r>
              <a:rPr lang="en-IN" dirty="0"/>
              <a:t>Find the present value of retirement benefits as of the current date (end of 2016).</a:t>
            </a:r>
            <a:r>
              <a:rPr lang="en-US" dirty="0"/>
              <a:t> </a:t>
            </a:r>
          </a:p>
        </p:txBody>
      </p:sp>
      <p:sp>
        <p:nvSpPr>
          <p:cNvPr id="4" name="Slide Number Placeholder 3"/>
          <p:cNvSpPr>
            <a:spLocks noGrp="1"/>
          </p:cNvSpPr>
          <p:nvPr>
            <p:ph type="sldNum" sz="quarter" idx="10"/>
          </p:nvPr>
        </p:nvSpPr>
        <p:spPr/>
        <p:txBody>
          <a:bodyPr/>
          <a:lstStyle/>
          <a:p>
            <a:fld id="{D3B77834-1D65-4CA4-A322-DCD675ADD8F3}" type="slidenum">
              <a:rPr lang="en-US" smtClean="0"/>
              <a:pPr/>
              <a:t>31</a:t>
            </a:fld>
            <a:endParaRPr lang="en-US" dirty="0"/>
          </a:p>
        </p:txBody>
      </p:sp>
    </p:spTree>
    <p:extLst>
      <p:ext uri="{BB962C8B-B14F-4D97-AF65-F5344CB8AC3E}">
        <p14:creationId xmlns:p14="http://schemas.microsoft.com/office/powerpoint/2010/main" val="34034941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32</a:t>
            </a:fld>
            <a:endParaRPr lang="en-US" dirty="0"/>
          </a:p>
        </p:txBody>
      </p:sp>
    </p:spTree>
    <p:extLst>
      <p:ext uri="{BB962C8B-B14F-4D97-AF65-F5344CB8AC3E}">
        <p14:creationId xmlns:p14="http://schemas.microsoft.com/office/powerpoint/2010/main" val="34034941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33</a:t>
            </a:fld>
            <a:endParaRPr lang="en-US" dirty="0"/>
          </a:p>
        </p:txBody>
      </p:sp>
    </p:spTree>
    <p:extLst>
      <p:ext uri="{BB962C8B-B14F-4D97-AF65-F5344CB8AC3E}">
        <p14:creationId xmlns:p14="http://schemas.microsoft.com/office/powerpoint/2010/main" val="17715322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IN" dirty="0"/>
              <a:t>Illustration 17–6</a:t>
            </a:r>
          </a:p>
          <a:p>
            <a:pPr defTabSz="931774">
              <a:defRPr/>
            </a:pPr>
            <a:endParaRPr lang="en-IN" dirty="0"/>
          </a:p>
          <a:p>
            <a:pPr defTabSz="931774">
              <a:defRPr/>
            </a:pPr>
            <a:r>
              <a:rPr lang="en-IN" dirty="0"/>
              <a:t>Step</a:t>
            </a:r>
            <a:r>
              <a:rPr lang="en-IN" baseline="0" dirty="0"/>
              <a:t> 1: </a:t>
            </a:r>
            <a:r>
              <a:rPr lang="en-IN" dirty="0"/>
              <a:t>Using the pension formula where </a:t>
            </a:r>
            <a:r>
              <a:rPr lang="en-IN" baseline="0" dirty="0"/>
              <a:t>the</a:t>
            </a:r>
            <a:r>
              <a:rPr lang="en-IN" dirty="0"/>
              <a:t> projected future salary is $400,000 and service years is 10, we determine the retirement benefits earned to date to be</a:t>
            </a:r>
            <a:r>
              <a:rPr lang="en-IN" baseline="0" dirty="0"/>
              <a:t> $60,000 per year</a:t>
            </a:r>
            <a:r>
              <a:rPr lang="en-IN" dirty="0"/>
              <a:t>.</a:t>
            </a:r>
          </a:p>
          <a:p>
            <a:pPr defTabSz="931774">
              <a:defRPr/>
            </a:pPr>
            <a:r>
              <a:rPr lang="en-IN" dirty="0"/>
              <a:t>Step 2: We find the present value of the retirement benefits as of the retirement date to be </a:t>
            </a:r>
            <a:r>
              <a:rPr lang="en-IN" baseline="0" dirty="0"/>
              <a:t>$688,195</a:t>
            </a:r>
            <a:r>
              <a:rPr lang="en-IN" dirty="0"/>
              <a:t>.</a:t>
            </a:r>
          </a:p>
          <a:p>
            <a:pPr defTabSz="931774">
              <a:defRPr/>
            </a:pPr>
            <a:r>
              <a:rPr lang="en-IN" dirty="0"/>
              <a:t>Step</a:t>
            </a:r>
            <a:r>
              <a:rPr lang="en-IN" baseline="0" dirty="0"/>
              <a:t> 3: </a:t>
            </a:r>
            <a:r>
              <a:rPr lang="en-IN" dirty="0"/>
              <a:t>We find the present value of retirement benefits as of the current date</a:t>
            </a:r>
            <a:r>
              <a:rPr lang="en-IN" baseline="0" dirty="0"/>
              <a:t> by discounting the retirement annuity of $688,195 for 30 years</a:t>
            </a:r>
            <a:r>
              <a:rPr lang="en-IN" dirty="0"/>
              <a:t>:</a:t>
            </a:r>
            <a:r>
              <a:rPr lang="en-IN" baseline="0" dirty="0"/>
              <a:t> $119,822.</a:t>
            </a:r>
          </a:p>
        </p:txBody>
      </p:sp>
      <p:sp>
        <p:nvSpPr>
          <p:cNvPr id="4" name="Slide Number Placeholder 3"/>
          <p:cNvSpPr>
            <a:spLocks noGrp="1"/>
          </p:cNvSpPr>
          <p:nvPr>
            <p:ph type="sldNum" sz="quarter" idx="10"/>
          </p:nvPr>
        </p:nvSpPr>
        <p:spPr/>
        <p:txBody>
          <a:bodyPr/>
          <a:lstStyle/>
          <a:p>
            <a:fld id="{D3B77834-1D65-4CA4-A322-DCD675ADD8F3}" type="slidenum">
              <a:rPr lang="en-US" smtClean="0"/>
              <a:pPr/>
              <a:t>34</a:t>
            </a:fld>
            <a:endParaRPr lang="en-US" dirty="0"/>
          </a:p>
        </p:txBody>
      </p:sp>
    </p:spTree>
    <p:extLst>
      <p:ext uri="{BB962C8B-B14F-4D97-AF65-F5344CB8AC3E}">
        <p14:creationId xmlns:p14="http://schemas.microsoft.com/office/powerpoint/2010/main" val="15766896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17–6A</a:t>
            </a:r>
          </a:p>
          <a:p>
            <a:endParaRPr lang="en-US" dirty="0"/>
          </a:p>
          <a:p>
            <a:r>
              <a:rPr lang="en-US" dirty="0"/>
              <a:t>Now for the same illustration, if the actuary’s estimate of the final salary hasn’t changed, the PBO a year later at the end of 2017 would be $139,715 as demonstrated in the above illustration. </a:t>
            </a:r>
          </a:p>
          <a:p>
            <a:endParaRPr lang="en-US" dirty="0"/>
          </a:p>
          <a:p>
            <a:r>
              <a:rPr lang="en-US" dirty="0"/>
              <a:t>The increase in the PBO amount is due to two reasons:</a:t>
            </a:r>
          </a:p>
          <a:p>
            <a:pPr marL="228600" indent="-228600">
              <a:buFont typeface="+mj-lt"/>
              <a:buAutoNum type="arabicPeriod"/>
            </a:pPr>
            <a:r>
              <a:rPr lang="en-US" dirty="0"/>
              <a:t>One more service year is included in the pension formula calculation (service cost).</a:t>
            </a:r>
          </a:p>
          <a:p>
            <a:pPr marL="228600" indent="-228600">
              <a:buFont typeface="+mj-lt"/>
              <a:buAutoNum type="arabicPeriod"/>
            </a:pPr>
            <a:r>
              <a:rPr lang="en-US" dirty="0"/>
              <a:t>The employee is one year closer to retirement, causing the present value of benefits to increase due to the time value of future benefits (interest cost).</a:t>
            </a:r>
          </a:p>
          <a:p>
            <a:endParaRPr lang="en-US" dirty="0"/>
          </a:p>
          <a:p>
            <a:r>
              <a:rPr lang="en-US" dirty="0"/>
              <a:t>Note that in the pension formula the service years is now 11 years instead of 10. Consequently, 2017 is one year closer to the retirement date, that is </a:t>
            </a:r>
            <a:r>
              <a:rPr lang="en-US" i="1" dirty="0"/>
              <a:t>n</a:t>
            </a:r>
            <a:r>
              <a:rPr lang="en-US" dirty="0"/>
              <a:t>=29, for the purpose of calculating the present value. Thus, PBO has increased from $119,822 to $139,715. </a:t>
            </a:r>
          </a:p>
        </p:txBody>
      </p:sp>
      <p:sp>
        <p:nvSpPr>
          <p:cNvPr id="4" name="Slide Number Placeholder 3"/>
          <p:cNvSpPr>
            <a:spLocks noGrp="1"/>
          </p:cNvSpPr>
          <p:nvPr>
            <p:ph type="sldNum" sz="quarter" idx="10"/>
          </p:nvPr>
        </p:nvSpPr>
        <p:spPr/>
        <p:txBody>
          <a:bodyPr/>
          <a:lstStyle/>
          <a:p>
            <a:fld id="{D3B77834-1D65-4CA4-A322-DCD675ADD8F3}" type="slidenum">
              <a:rPr lang="en-US" smtClean="0"/>
              <a:pPr/>
              <a:t>35</a:t>
            </a:fld>
            <a:endParaRPr lang="en-US" dirty="0"/>
          </a:p>
        </p:txBody>
      </p:sp>
    </p:spTree>
    <p:extLst>
      <p:ext uri="{BB962C8B-B14F-4D97-AF65-F5344CB8AC3E}">
        <p14:creationId xmlns:p14="http://schemas.microsoft.com/office/powerpoint/2010/main" val="1450018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36</a:t>
            </a:fld>
            <a:endParaRPr lang="en-US" dirty="0"/>
          </a:p>
        </p:txBody>
      </p:sp>
    </p:spTree>
    <p:extLst>
      <p:ext uri="{BB962C8B-B14F-4D97-AF65-F5344CB8AC3E}">
        <p14:creationId xmlns:p14="http://schemas.microsoft.com/office/powerpoint/2010/main" val="1450018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The five events that might possibly cause the balance of the PBO to change are (1) service cost, (2) interest cost, (3) prior service cost, (4) gains and losses, and (5) payments to retired employees.</a:t>
            </a:r>
          </a:p>
          <a:p>
            <a:endParaRPr lang="en-US" b="1" dirty="0"/>
          </a:p>
          <a:p>
            <a:r>
              <a:rPr lang="en-US" b="1" dirty="0"/>
              <a:t>1) Service cost:</a:t>
            </a:r>
          </a:p>
          <a:p>
            <a:r>
              <a:rPr lang="en-IN" b="0" dirty="0"/>
              <a:t>As we just witnessed in the illustration, </a:t>
            </a:r>
            <a:r>
              <a:rPr lang="en-US" b="0" dirty="0"/>
              <a:t>the PBO increases each year by the amount of that year’s </a:t>
            </a:r>
            <a:r>
              <a:rPr lang="en-US" b="1" dirty="0"/>
              <a:t>service cost</a:t>
            </a:r>
            <a:r>
              <a:rPr lang="en-US" b="0" dirty="0"/>
              <a:t>. This represents the increase in the projected benefit obligation attributable to employee service performed during the period. Also, it is the primary component of the annual pension expense.</a:t>
            </a:r>
          </a:p>
          <a:p>
            <a:endParaRPr lang="en-US" b="0" dirty="0"/>
          </a:p>
          <a:p>
            <a:r>
              <a:rPr lang="en-US" b="1" dirty="0"/>
              <a:t>2) Interest cost:</a:t>
            </a:r>
          </a:p>
          <a:p>
            <a:r>
              <a:rPr lang="en-IN" dirty="0"/>
              <a:t>Even though the projected benefit obligation is not formally recognized as a liability in the company’s balance sheet, it is a liability nevertheless. And, as with other liabilities, </a:t>
            </a:r>
            <a:r>
              <a:rPr lang="en-IN" b="1" dirty="0"/>
              <a:t>interest cost </a:t>
            </a:r>
            <a:r>
              <a:rPr lang="en-IN" dirty="0"/>
              <a:t>accrues on its balance as time passes. The amount can be calculated directly as the assumed discount rate multiplied by the projected benefit obligation at the beginning of the year.</a:t>
            </a:r>
            <a:endParaRPr lang="en-US" b="1"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37</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3) Prior service cost:</a:t>
            </a:r>
          </a:p>
          <a:p>
            <a:r>
              <a:rPr lang="en-IN" dirty="0"/>
              <a:t>Another reason the PBO might change is if the pension plan itself is </a:t>
            </a:r>
            <a:r>
              <a:rPr lang="en-IN" i="1" dirty="0"/>
              <a:t>amended</a:t>
            </a:r>
            <a:r>
              <a:rPr lang="en-IN" dirty="0"/>
              <a:t> to revise the way benefits are determined. For example, assume that Global Communications in our illustration revised the pension formula; the formula’s salary percentage is increased in 2017 from 1.5% to 1.7%. </a:t>
            </a:r>
          </a:p>
          <a:p>
            <a:endParaRPr lang="en-IN" dirty="0"/>
          </a:p>
          <a:p>
            <a:r>
              <a:rPr lang="en-IN" dirty="0"/>
              <a:t>Obviously, the annual service cost from this date forward will be higher than it would have been without the amendment. But it also might cause an immediate increase in the PBO as well. This is because most companies choose to make amendments retroactive to prior years. In other words, the more beneficial terms of the revised pension formula are not applied just to future service years, but benefits attributable to all prior service years also are recomputed under the more </a:t>
            </a:r>
            <a:r>
              <a:rPr lang="en-IN" dirty="0" err="1"/>
              <a:t>favorable</a:t>
            </a:r>
            <a:r>
              <a:rPr lang="en-IN" dirty="0"/>
              <a:t> terms. Making the amendment retroactive to prior years adds an extra layer of retirement benefits, increasing the company’s benefit obligation. The increase in the PBO attributable to making a plan amendment retroactive is referred to as </a:t>
            </a:r>
            <a:r>
              <a:rPr lang="en-IN" b="1" dirty="0"/>
              <a:t>prior service cost</a:t>
            </a:r>
            <a:r>
              <a:rPr lang="en-IN" dirty="0"/>
              <a:t>.</a:t>
            </a:r>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38</a:t>
            </a:fld>
            <a:endParaRPr lang="en-US" dirty="0"/>
          </a:p>
        </p:txBody>
      </p:sp>
    </p:spTree>
    <p:extLst>
      <p:ext uri="{BB962C8B-B14F-4D97-AF65-F5344CB8AC3E}">
        <p14:creationId xmlns:p14="http://schemas.microsoft.com/office/powerpoint/2010/main" val="6388255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dirty="0"/>
              <a:t>Illustration 17–6</a:t>
            </a:r>
          </a:p>
          <a:p>
            <a:endParaRPr lang="en-IN" b="0" dirty="0"/>
          </a:p>
          <a:p>
            <a:r>
              <a:rPr lang="en-IN" b="1" dirty="0"/>
              <a:t>4) Gains or losses:</a:t>
            </a:r>
          </a:p>
          <a:p>
            <a:r>
              <a:rPr lang="en-IN" b="0" dirty="0"/>
              <a:t>We mentioned earlier that a number of estimates are necessary to derive the PBO. When one or more of these estimates requires revision, the estimate of the PBO also will require revision. The resulting decrease or increase in the PBO is referred to as a gain or loss, respectively. Let’s modify our illustration to imitate the effect of revising one of the several possible estimates involved. Suppose, at the end of 2018, inflation and compensation trends suggest that the estimate of Farrow’s final salary should be increased by 5% to $420,000. </a:t>
            </a:r>
          </a:p>
          <a:p>
            <a:endParaRPr lang="en-IN" b="0" dirty="0"/>
          </a:p>
          <a:p>
            <a:r>
              <a:rPr lang="en-US" b="0" dirty="0"/>
              <a:t>The difference of $9,155 represents a loss on the PBO because the obligation turned out to be higher than previously expected. Now there would be three elements of the increase in the PBO during 2018.</a:t>
            </a:r>
          </a:p>
        </p:txBody>
      </p:sp>
      <p:sp>
        <p:nvSpPr>
          <p:cNvPr id="4" name="Slide Number Placeholder 3"/>
          <p:cNvSpPr>
            <a:spLocks noGrp="1"/>
          </p:cNvSpPr>
          <p:nvPr>
            <p:ph type="sldNum" sz="quarter" idx="10"/>
          </p:nvPr>
        </p:nvSpPr>
        <p:spPr/>
        <p:txBody>
          <a:bodyPr/>
          <a:lstStyle/>
          <a:p>
            <a:fld id="{D3B77834-1D65-4CA4-A322-DCD675ADD8F3}" type="slidenum">
              <a:rPr lang="en-US" smtClean="0"/>
              <a:pPr/>
              <a:t>39</a:t>
            </a:fld>
            <a:endParaRPr lang="en-US" dirty="0"/>
          </a:p>
        </p:txBody>
      </p:sp>
    </p:spTree>
    <p:extLst>
      <p:ext uri="{BB962C8B-B14F-4D97-AF65-F5344CB8AC3E}">
        <p14:creationId xmlns:p14="http://schemas.microsoft.com/office/powerpoint/2010/main" val="9199443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4</a:t>
            </a:fld>
            <a:endParaRPr lang="en-US" dirty="0"/>
          </a:p>
        </p:txBody>
      </p:sp>
    </p:spTree>
    <p:extLst>
      <p:ext uri="{BB962C8B-B14F-4D97-AF65-F5344CB8AC3E}">
        <p14:creationId xmlns:p14="http://schemas.microsoft.com/office/powerpoint/2010/main" val="4599264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40</a:t>
            </a:fld>
            <a:endParaRPr lang="en-US" dirty="0"/>
          </a:p>
        </p:txBody>
      </p:sp>
    </p:spTree>
    <p:extLst>
      <p:ext uri="{BB962C8B-B14F-4D97-AF65-F5344CB8AC3E}">
        <p14:creationId xmlns:p14="http://schemas.microsoft.com/office/powerpoint/2010/main" val="9199443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41</a:t>
            </a:fld>
            <a:endParaRPr lang="en-US" dirty="0"/>
          </a:p>
        </p:txBody>
      </p:sp>
    </p:spTree>
    <p:extLst>
      <p:ext uri="{BB962C8B-B14F-4D97-AF65-F5344CB8AC3E}">
        <p14:creationId xmlns:p14="http://schemas.microsoft.com/office/powerpoint/2010/main" val="18379973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Illustration 17–6</a:t>
            </a:r>
          </a:p>
          <a:p>
            <a:endParaRPr lang="en-US" dirty="0"/>
          </a:p>
          <a:p>
            <a:r>
              <a:rPr lang="en-US" dirty="0"/>
              <a:t>If a revised estimate causes the PBO to be lower than previously expected, a gain would be indicated. </a:t>
            </a:r>
          </a:p>
          <a:p>
            <a:endParaRPr lang="en-US" dirty="0"/>
          </a:p>
          <a:p>
            <a:r>
              <a:rPr lang="en-US" dirty="0"/>
              <a:t>Consider how a few of the other possible estimate changes would affect the PBO:</a:t>
            </a:r>
          </a:p>
          <a:p>
            <a:pPr marL="174708" indent="-174708">
              <a:buFont typeface="Arial" panose="020B0604020202020204" pitchFamily="34" charset="0"/>
              <a:buChar char="•"/>
            </a:pPr>
            <a:r>
              <a:rPr lang="en-US" dirty="0"/>
              <a:t>A change in life expectancies might cause the retirement period to be estimated as 21 years rather than 20 years. Calculation of the present value of the retirement annuity would use </a:t>
            </a:r>
            <a:r>
              <a:rPr lang="en-US" i="1" dirty="0"/>
              <a:t>n</a:t>
            </a:r>
            <a:r>
              <a:rPr lang="en-US" dirty="0"/>
              <a:t>=21, rather than </a:t>
            </a:r>
            <a:r>
              <a:rPr lang="en-US" i="1" dirty="0"/>
              <a:t>n</a:t>
            </a:r>
            <a:r>
              <a:rPr lang="en-US" dirty="0"/>
              <a:t>=20. The estimate of the PBO would increase.</a:t>
            </a:r>
          </a:p>
          <a:p>
            <a:pPr marL="174708" indent="-174708">
              <a:buFont typeface="Arial" panose="020B0604020202020204" pitchFamily="34" charset="0"/>
              <a:buChar char="•"/>
            </a:pPr>
            <a:r>
              <a:rPr lang="en-US" dirty="0"/>
              <a:t>The expectation that retirement will occur two years earlier than previously thought would cause the retirement period to be estimated as 22 years rather than 20 years and the service period to be estimated as 28 years rather than 30 years. The new expectation would probably also cause the final salary estimate to change. The net effect on the PBO would depend on the circumstances.</a:t>
            </a:r>
          </a:p>
          <a:p>
            <a:pPr marL="174708" indent="-174708">
              <a:buFont typeface="Arial" panose="020B0604020202020204" pitchFamily="34" charset="0"/>
              <a:buChar char="•"/>
            </a:pPr>
            <a:r>
              <a:rPr lang="en-US" dirty="0"/>
              <a:t>A change in the assumed discount rate would affect the present value calculations. A lower rate would increase the estimate of the PBO. A higher rate would decrease the estimate of the PBO.</a:t>
            </a:r>
          </a:p>
          <a:p>
            <a:endParaRPr lang="en-US" dirty="0"/>
          </a:p>
          <a:p>
            <a:r>
              <a:rPr lang="en-US" b="1" dirty="0"/>
              <a:t>5) Payment of retirement benefits:</a:t>
            </a:r>
          </a:p>
          <a:p>
            <a:r>
              <a:rPr lang="en-US" dirty="0"/>
              <a:t>Another change in the PBO occurs when the obligation is reduced as benefits actually are paid to retired employees.</a:t>
            </a: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42</a:t>
            </a:fld>
            <a:endParaRPr lang="en-IN" dirty="0">
              <a:solidFill>
                <a:prstClr val="black"/>
              </a:solidFill>
            </a:endParaRPr>
          </a:p>
        </p:txBody>
      </p:sp>
    </p:spTree>
    <p:extLst>
      <p:ext uri="{BB962C8B-B14F-4D97-AF65-F5344CB8AC3E}">
        <p14:creationId xmlns:p14="http://schemas.microsoft.com/office/powerpoint/2010/main" val="39439685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81100" y="696913"/>
            <a:ext cx="4648200" cy="348615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6DDA8C-CC4A-4BD1-9FB6-36F24E899521}" type="slidenum">
              <a:rPr lang="en-IN">
                <a:solidFill>
                  <a:prstClr val="black"/>
                </a:solidFill>
              </a:rPr>
              <a:pPr/>
              <a:t>43</a:t>
            </a:fld>
            <a:endParaRPr lang="en-IN" dirty="0">
              <a:solidFill>
                <a:prstClr val="black"/>
              </a:solidFill>
            </a:endParaRPr>
          </a:p>
        </p:txBody>
      </p:sp>
    </p:spTree>
    <p:extLst>
      <p:ext uri="{BB962C8B-B14F-4D97-AF65-F5344CB8AC3E}">
        <p14:creationId xmlns:p14="http://schemas.microsoft.com/office/powerpoint/2010/main" val="6791564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dirty="0"/>
              <a:t>Illustration 17–6</a:t>
            </a:r>
          </a:p>
          <a:p>
            <a:pPr defTabSz="931774">
              <a:defRPr/>
            </a:pPr>
            <a:endParaRPr lang="en-US" dirty="0"/>
          </a:p>
          <a:p>
            <a:r>
              <a:rPr lang="en-US" dirty="0"/>
              <a:t>Let’s put prior service cost in the context of our prior illustration using Jessica Farrow and Global Communications.</a:t>
            </a:r>
            <a:r>
              <a:rPr lang="en-US" baseline="0" dirty="0"/>
              <a:t> </a:t>
            </a:r>
            <a:r>
              <a:rPr lang="en-US" dirty="0"/>
              <a:t>At the end of 2016, and therefore the beginning of 2017, the PBO is $119,822. If the plan is amended on January 3, 2017, the PBO for that date could be recomputed as shown above. Note that the amended salary percentage is now 1.7%. </a:t>
            </a:r>
          </a:p>
        </p:txBody>
      </p:sp>
      <p:sp>
        <p:nvSpPr>
          <p:cNvPr id="4" name="Slide Number Placeholder 3"/>
          <p:cNvSpPr>
            <a:spLocks noGrp="1"/>
          </p:cNvSpPr>
          <p:nvPr>
            <p:ph type="sldNum" sz="quarter" idx="10"/>
          </p:nvPr>
        </p:nvSpPr>
        <p:spPr/>
        <p:txBody>
          <a:bodyPr/>
          <a:lstStyle/>
          <a:p>
            <a:fld id="{D3B77834-1D65-4CA4-A322-DCD675ADD8F3}" type="slidenum">
              <a:rPr lang="en-US" smtClean="0"/>
              <a:pPr/>
              <a:t>44</a:t>
            </a:fld>
            <a:endParaRPr lang="en-US" dirty="0"/>
          </a:p>
        </p:txBody>
      </p:sp>
    </p:spTree>
    <p:extLst>
      <p:ext uri="{BB962C8B-B14F-4D97-AF65-F5344CB8AC3E}">
        <p14:creationId xmlns:p14="http://schemas.microsoft.com/office/powerpoint/2010/main" val="40429193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45</a:t>
            </a:fld>
            <a:endParaRPr lang="en-US" dirty="0"/>
          </a:p>
        </p:txBody>
      </p:sp>
    </p:spTree>
    <p:extLst>
      <p:ext uri="{BB962C8B-B14F-4D97-AF65-F5344CB8AC3E}">
        <p14:creationId xmlns:p14="http://schemas.microsoft.com/office/powerpoint/2010/main" val="40429193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17–6</a:t>
            </a:r>
          </a:p>
          <a:p>
            <a:endParaRPr lang="en-US" dirty="0"/>
          </a:p>
          <a:p>
            <a:r>
              <a:rPr lang="en-US" dirty="0"/>
              <a:t>Prior service cost increased the PBO at the beginning of the year.</a:t>
            </a:r>
          </a:p>
          <a:p>
            <a:endParaRPr lang="en-IN" dirty="0"/>
          </a:p>
          <a:p>
            <a:r>
              <a:rPr lang="en-IN" dirty="0"/>
              <a:t>The $15,976 increase in the PBO attributable to applying the more generous terms of the amendment to prior service years is the prior service cost. And, because we assumed the amendment occurred at the beginning of 2017, both the 2017 service cost and the 2017 interest cost would change as a result of the prior service cost.</a:t>
            </a:r>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46</a:t>
            </a:fld>
            <a:endParaRPr lang="en-US" dirty="0"/>
          </a:p>
        </p:txBody>
      </p:sp>
    </p:spTree>
    <p:extLst>
      <p:ext uri="{BB962C8B-B14F-4D97-AF65-F5344CB8AC3E}">
        <p14:creationId xmlns:p14="http://schemas.microsoft.com/office/powerpoint/2010/main" val="39963288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IN" dirty="0"/>
              <a:t>Illustration 17–6</a:t>
            </a:r>
          </a:p>
          <a:p>
            <a:pPr defTabSz="931774">
              <a:defRPr/>
            </a:pPr>
            <a:endParaRPr lang="en-IN" dirty="0"/>
          </a:p>
          <a:p>
            <a:pPr defTabSz="931774">
              <a:defRPr/>
            </a:pPr>
            <a:r>
              <a:rPr lang="en-IN" dirty="0"/>
              <a:t>The plan amendment would affect not only the year in which it occurs, but also each subsequent year because the revised pension formula determines each year’s service cost. </a:t>
            </a:r>
            <a:r>
              <a:rPr lang="en-IN"/>
              <a:t>Note that in the above illustration, during 2018, the PBO increased as a result of service cost and interest cost.</a:t>
            </a:r>
            <a:endParaRPr lang="en-US"/>
          </a:p>
        </p:txBody>
      </p:sp>
      <p:sp>
        <p:nvSpPr>
          <p:cNvPr id="4" name="Slide Number Placeholder 3"/>
          <p:cNvSpPr>
            <a:spLocks noGrp="1"/>
          </p:cNvSpPr>
          <p:nvPr>
            <p:ph type="sldNum" sz="quarter" idx="10"/>
          </p:nvPr>
        </p:nvSpPr>
        <p:spPr/>
        <p:txBody>
          <a:bodyPr/>
          <a:lstStyle/>
          <a:p>
            <a:fld id="{D3B77834-1D65-4CA4-A322-DCD675ADD8F3}" type="slidenum">
              <a:rPr lang="en-US" smtClean="0"/>
              <a:pPr/>
              <a:t>48</a:t>
            </a:fld>
            <a:endParaRPr lang="en-US" dirty="0"/>
          </a:p>
        </p:txBody>
      </p:sp>
    </p:spTree>
    <p:extLst>
      <p:ext uri="{BB962C8B-B14F-4D97-AF65-F5344CB8AC3E}">
        <p14:creationId xmlns:p14="http://schemas.microsoft.com/office/powerpoint/2010/main" val="34622777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49</a:t>
            </a:fld>
            <a:endParaRPr lang="en-US" dirty="0"/>
          </a:p>
        </p:txBody>
      </p:sp>
    </p:spTree>
    <p:extLst>
      <p:ext uri="{BB962C8B-B14F-4D97-AF65-F5344CB8AC3E}">
        <p14:creationId xmlns:p14="http://schemas.microsoft.com/office/powerpoint/2010/main" val="34622777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17–8</a:t>
            </a:r>
          </a:p>
          <a:p>
            <a:endParaRPr lang="en-US" dirty="0"/>
          </a:p>
          <a:p>
            <a:r>
              <a:rPr lang="en-US" dirty="0"/>
              <a:t>The above illustration summarizes the five ways the PBO can change.</a:t>
            </a:r>
          </a:p>
        </p:txBody>
      </p:sp>
      <p:sp>
        <p:nvSpPr>
          <p:cNvPr id="4" name="Slide Number Placeholder 3"/>
          <p:cNvSpPr>
            <a:spLocks noGrp="1"/>
          </p:cNvSpPr>
          <p:nvPr>
            <p:ph type="sldNum" sz="quarter" idx="10"/>
          </p:nvPr>
        </p:nvSpPr>
        <p:spPr/>
        <p:txBody>
          <a:bodyPr/>
          <a:lstStyle/>
          <a:p>
            <a:fld id="{D3B77834-1D65-4CA4-A322-DCD675ADD8F3}" type="slidenum">
              <a:rPr lang="en-US" smtClean="0"/>
              <a:pPr/>
              <a:t>50</a:t>
            </a:fld>
            <a:endParaRPr lang="en-US" dirty="0"/>
          </a:p>
        </p:txBody>
      </p:sp>
    </p:spTree>
    <p:extLst>
      <p:ext uri="{BB962C8B-B14F-4D97-AF65-F5344CB8AC3E}">
        <p14:creationId xmlns:p14="http://schemas.microsoft.com/office/powerpoint/2010/main" val="3502152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 approximately </a:t>
            </a:r>
            <a:r>
              <a:rPr lang="en-US" baseline="0" dirty="0"/>
              <a:t>three-fourths of workers are covered by defined contribution plans. The remaining workers are covered by defined benefit plans. </a:t>
            </a:r>
            <a:r>
              <a:rPr lang="en-IN" baseline="0" dirty="0"/>
              <a:t>This represents a radical shift from previous years when the traditional defined benefit plan was far more common. In fact, many new companies are terminating long-standing defined benefit plans and substituting defined contribution plans. This shift is due to three main reasons: </a:t>
            </a:r>
          </a:p>
          <a:p>
            <a:pPr marL="232943" indent="-232943">
              <a:buAutoNum type="arabicParenR"/>
            </a:pPr>
            <a:r>
              <a:rPr lang="en-IN" baseline="0" dirty="0"/>
              <a:t>Government regulations make defined benefit plans cumbersome and costly to administer.</a:t>
            </a:r>
          </a:p>
          <a:p>
            <a:pPr marL="232943" indent="-232943">
              <a:buAutoNum type="arabicParenR"/>
            </a:pPr>
            <a:r>
              <a:rPr lang="en-IN" baseline="0" dirty="0"/>
              <a:t>Employers are increasingly unwilling to bear the risk of defined benefit plans; with defined contribution plans, the company’s obligation ends when contributions are made.</a:t>
            </a:r>
          </a:p>
          <a:p>
            <a:pPr marL="232943" indent="-232943">
              <a:buAutoNum type="arabicParenR" startAt="3"/>
            </a:pPr>
            <a:r>
              <a:rPr lang="en-IN" dirty="0"/>
              <a:t>There has been a shift among many employers from trying to “buy long-term loyalty” (with defined benefit plans) to trying to attract new talent (with more mobile defined </a:t>
            </a:r>
            <a:r>
              <a:rPr lang="en-US" dirty="0"/>
              <a:t>contribution plans).</a:t>
            </a:r>
          </a:p>
          <a:p>
            <a:endParaRPr lang="en-US" dirty="0"/>
          </a:p>
          <a:p>
            <a:endParaRPr lang="en-IN" baseline="0"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5</a:t>
            </a:fld>
            <a:endParaRPr lang="en-US" dirty="0"/>
          </a:p>
        </p:txBody>
      </p:sp>
    </p:spTree>
    <p:extLst>
      <p:ext uri="{BB962C8B-B14F-4D97-AF65-F5344CB8AC3E}">
        <p14:creationId xmlns:p14="http://schemas.microsoft.com/office/powerpoint/2010/main" val="39875746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17–9</a:t>
            </a:r>
          </a:p>
          <a:p>
            <a:endParaRPr lang="en-US" dirty="0"/>
          </a:p>
          <a:p>
            <a:r>
              <a:rPr lang="en-US" dirty="0"/>
              <a:t>For our single employee, the PBO at the end of 2018 is $192,254. Let’s say now that Global Communications has 2,000 active employees covered by the pension plan and 100 retired employees receiving retirement benefits. The</a:t>
            </a:r>
            <a:r>
              <a:rPr lang="en-US" baseline="0" dirty="0"/>
              <a:t> above</a:t>
            </a:r>
            <a:r>
              <a:rPr lang="en-US" dirty="0"/>
              <a:t> illustration expands the numbers to represent all covered employees.</a:t>
            </a:r>
          </a:p>
        </p:txBody>
      </p:sp>
      <p:sp>
        <p:nvSpPr>
          <p:cNvPr id="4" name="Slide Number Placeholder 3"/>
          <p:cNvSpPr>
            <a:spLocks noGrp="1"/>
          </p:cNvSpPr>
          <p:nvPr>
            <p:ph type="sldNum" sz="quarter" idx="10"/>
          </p:nvPr>
        </p:nvSpPr>
        <p:spPr/>
        <p:txBody>
          <a:bodyPr/>
          <a:lstStyle/>
          <a:p>
            <a:fld id="{D3B77834-1D65-4CA4-A322-DCD675ADD8F3}" type="slidenum">
              <a:rPr lang="en-US" smtClean="0"/>
              <a:pPr/>
              <a:t>51</a:t>
            </a:fld>
            <a:endParaRPr lang="en-US" dirty="0"/>
          </a:p>
        </p:txBody>
      </p:sp>
    </p:spTree>
    <p:extLst>
      <p:ext uri="{BB962C8B-B14F-4D97-AF65-F5344CB8AC3E}">
        <p14:creationId xmlns:p14="http://schemas.microsoft.com/office/powerpoint/2010/main" val="29587368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far our focus has been on the employer’s obligation to provide retirement benefits in the future. We turn our attention now to the resources with which the company will satisfy that </a:t>
            </a:r>
            <a:r>
              <a:rPr lang="en-US" b="0" dirty="0"/>
              <a:t>obligation—the </a:t>
            </a:r>
            <a:r>
              <a:rPr lang="en-US" b="1" dirty="0"/>
              <a:t>pension plan assets</a:t>
            </a:r>
            <a:r>
              <a:rPr lang="en-US" b="0" dirty="0"/>
              <a:t>. Like the PBO, the pension plan assets are not reported separately in the employer’s balance sheet but are netted together with the PBO to report either a net pension asset (debit balance) or a net pension liability (credit balance). Its separate balance, too, must be reported in the disclosure notes to the financial statements (as does the separate PBO balance). The return on these assets is included in the calculation of the periodic pension expense.</a:t>
            </a:r>
          </a:p>
          <a:p>
            <a:endParaRPr lang="en-US" b="0" dirty="0"/>
          </a:p>
          <a:p>
            <a:r>
              <a:rPr lang="en-US" b="0" dirty="0"/>
              <a:t>The assets of a pension fund must be held by a </a:t>
            </a:r>
            <a:r>
              <a:rPr lang="en-US" b="1" dirty="0"/>
              <a:t>trustee</a:t>
            </a:r>
            <a:r>
              <a:rPr lang="en-US" b="0" dirty="0"/>
              <a:t>. A trustee accepts employer contributions, invests the contributions, accumulates the earnings on the investments, and pays benefits from the plan assets </a:t>
            </a:r>
            <a:r>
              <a:rPr lang="en-US" dirty="0"/>
              <a:t>to retired employees or their beneficiaries. The trustee can be an individual, a bank, or a trust company. Plan assets are invested in stocks, bonds, and other income-producing assets. The accumulated balance of the annual employer contributions plus the return on the investments (dividends, interest, market price appreciation) must be sufficient to pay benefits as they come due.</a:t>
            </a:r>
          </a:p>
        </p:txBody>
      </p:sp>
      <p:sp>
        <p:nvSpPr>
          <p:cNvPr id="4" name="Slide Number Placeholder 3"/>
          <p:cNvSpPr>
            <a:spLocks noGrp="1"/>
          </p:cNvSpPr>
          <p:nvPr>
            <p:ph type="sldNum" sz="quarter" idx="10"/>
          </p:nvPr>
        </p:nvSpPr>
        <p:spPr/>
        <p:txBody>
          <a:bodyPr/>
          <a:lstStyle/>
          <a:p>
            <a:fld id="{D3B77834-1D65-4CA4-A322-DCD675ADD8F3}" type="slidenum">
              <a:rPr lang="en-US" smtClean="0"/>
              <a:pPr/>
              <a:t>55</a:t>
            </a:fld>
            <a:endParaRPr lang="en-US" dirty="0"/>
          </a:p>
        </p:txBody>
      </p:sp>
    </p:spTree>
    <p:extLst>
      <p:ext uri="{BB962C8B-B14F-4D97-AF65-F5344CB8AC3E}">
        <p14:creationId xmlns:p14="http://schemas.microsoft.com/office/powerpoint/2010/main" val="35354333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56</a:t>
            </a:fld>
            <a:endParaRPr lang="en-US" dirty="0"/>
          </a:p>
        </p:txBody>
      </p:sp>
    </p:spTree>
    <p:extLst>
      <p:ext uri="{BB962C8B-B14F-4D97-AF65-F5344CB8AC3E}">
        <p14:creationId xmlns:p14="http://schemas.microsoft.com/office/powerpoint/2010/main" val="353543333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When an employer estimates how much it must set aside each year to accumulate sufficient funds to pay retirement benefits as they come due, it’s necessary to estimate the return those investments will produce. This is the </a:t>
            </a:r>
            <a:r>
              <a:rPr lang="en-US" b="1" dirty="0"/>
              <a:t>expected return on plan assets</a:t>
            </a:r>
            <a:r>
              <a:rPr lang="en-US" b="0" dirty="0"/>
              <a:t>. The higher the return, the less the employer must actually contribute. On the other hand, a relatively low return means the difference must be made up by higher contributions. In practice, recent estimates of the rate of return have ranged from 4.6% to 9%, with 7.3% being the most commonly reported expectation.</a:t>
            </a:r>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61</a:t>
            </a:fld>
            <a:endParaRPr lang="en-US" dirty="0"/>
          </a:p>
        </p:txBody>
      </p:sp>
    </p:spTree>
    <p:extLst>
      <p:ext uri="{BB962C8B-B14F-4D97-AF65-F5344CB8AC3E}">
        <p14:creationId xmlns:p14="http://schemas.microsoft.com/office/powerpoint/2010/main" val="336137775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17–10</a:t>
            </a:r>
          </a:p>
          <a:p>
            <a:endParaRPr lang="en-US" dirty="0"/>
          </a:p>
          <a:p>
            <a:r>
              <a:rPr lang="en-US" dirty="0"/>
              <a:t>In this illustration, we will determine the value of pension plan assets at the end of a year and see if it is sufficient for </a:t>
            </a:r>
            <a:r>
              <a:rPr lang="en-US" dirty="0" err="1"/>
              <a:t>Global’s</a:t>
            </a:r>
            <a:r>
              <a:rPr lang="en-US" dirty="0"/>
              <a:t> PBO. </a:t>
            </a:r>
          </a:p>
          <a:p>
            <a:endParaRPr lang="en-US" dirty="0"/>
          </a:p>
          <a:p>
            <a:r>
              <a:rPr lang="en-IN" dirty="0"/>
              <a:t>Plan assets at the beginning of 2018 were valued at $300 million. The expected rate of return on the investment of those assets was 9%, but the actual return in 2018 was 10%. Retirement benefits of $38 million were paid at the end of 2018 to retired employees. </a:t>
            </a:r>
            <a:r>
              <a:rPr lang="en-US" dirty="0" err="1"/>
              <a:t>Global’s</a:t>
            </a:r>
            <a:r>
              <a:rPr lang="en-US" dirty="0"/>
              <a:t> PBO at the end of 2018 is $450 million as shown in a previous</a:t>
            </a:r>
            <a:r>
              <a:rPr lang="en-US" baseline="0" dirty="0"/>
              <a:t> i</a:t>
            </a:r>
            <a:r>
              <a:rPr lang="en-US" dirty="0"/>
              <a:t>llustration.</a:t>
            </a:r>
            <a:r>
              <a:rPr lang="en-IN" dirty="0"/>
              <a:t> </a:t>
            </a:r>
          </a:p>
          <a:p>
            <a:endParaRPr lang="en-IN" dirty="0"/>
          </a:p>
          <a:p>
            <a:r>
              <a:rPr lang="en-IN" b="0" dirty="0"/>
              <a:t>Based on this information, we </a:t>
            </a:r>
            <a:r>
              <a:rPr lang="en-US" b="0" dirty="0"/>
              <a:t>calculate the plan assets at the end of 2018 to be $340 million. Because the plan assets are only $340 million while the required amount was $450 million, the pension plan is said to be </a:t>
            </a:r>
            <a:r>
              <a:rPr lang="en-US" b="1" dirty="0"/>
              <a:t>underfunded</a:t>
            </a:r>
            <a:r>
              <a:rPr lang="en-US" b="0" dirty="0"/>
              <a:t>. </a:t>
            </a:r>
          </a:p>
          <a:p>
            <a:endParaRPr lang="en-US" b="0" dirty="0"/>
          </a:p>
          <a:p>
            <a:r>
              <a:rPr lang="en-US" dirty="0"/>
              <a:t>One reason is that we assumed Global incurred a $60 million prior service cost from amending the pension plan at the beginning of 2017, and that cost is being funded over several years. Another factor is the loss from increasing the PBO due to the estimate revision, since funding has been based on the previous estimate. Later, we’ll assume earlier revisions also have increased the PBO. Of course, actual performance of the investments also impacts a plan’s funded status.</a:t>
            </a:r>
          </a:p>
        </p:txBody>
      </p:sp>
      <p:sp>
        <p:nvSpPr>
          <p:cNvPr id="4" name="Slide Number Placeholder 3"/>
          <p:cNvSpPr>
            <a:spLocks noGrp="1"/>
          </p:cNvSpPr>
          <p:nvPr>
            <p:ph type="sldNum" sz="quarter" idx="10"/>
          </p:nvPr>
        </p:nvSpPr>
        <p:spPr/>
        <p:txBody>
          <a:bodyPr/>
          <a:lstStyle/>
          <a:p>
            <a:fld id="{D3B77834-1D65-4CA4-A322-DCD675ADD8F3}" type="slidenum">
              <a:rPr lang="en-US" smtClean="0"/>
              <a:pPr/>
              <a:t>62</a:t>
            </a:fld>
            <a:endParaRPr lang="en-US" dirty="0"/>
          </a:p>
        </p:txBody>
      </p:sp>
    </p:spTree>
    <p:extLst>
      <p:ext uri="{BB962C8B-B14F-4D97-AF65-F5344CB8AC3E}">
        <p14:creationId xmlns:p14="http://schemas.microsoft.com/office/powerpoint/2010/main" val="227670588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63</a:t>
            </a:fld>
            <a:endParaRPr lang="en-US" dirty="0"/>
          </a:p>
        </p:txBody>
      </p:sp>
    </p:spTree>
    <p:extLst>
      <p:ext uri="{BB962C8B-B14F-4D97-AF65-F5344CB8AC3E}">
        <p14:creationId xmlns:p14="http://schemas.microsoft.com/office/powerpoint/2010/main" val="227670588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company’s PBO is not reported separately among liabilities in the balance sheet. Similarly, the plan assets a company sets aside to pay those benefits are not separately reported among assets in the balance sheet. However, firms do report the net difference between those two amounts, referred to as the “funded status” of the plan. From our previous discussion, we see the funded status for Global as shown in this illustration at December 31, 2018, and December 31, 2017.</a:t>
            </a:r>
          </a:p>
          <a:p>
            <a:endParaRPr lang="en-US" dirty="0"/>
          </a:p>
          <a:p>
            <a:r>
              <a:rPr lang="en-IN" dirty="0"/>
              <a:t>Because the plan is underfunded, Global reports a net pension liability of $110 million in its 2018 balance sheet and $100 million in 2017. It is important to note that the “net pension liability” is not an actual account balance. Instead, it is the PBO account balance and the plan assets account balance simply reported in the balance sheet as a single net amount. If the plan becomes overfunded in the future, Global will report a net pension asset instead.</a:t>
            </a:r>
          </a:p>
          <a:p>
            <a:endParaRPr lang="en-IN" dirty="0"/>
          </a:p>
          <a:p>
            <a:r>
              <a:rPr lang="en-IN" dirty="0"/>
              <a:t>Note that </a:t>
            </a:r>
            <a:r>
              <a:rPr lang="en-US" dirty="0"/>
              <a:t>a company must report in its balance sheet a liability for the underfunded (or asset for the overfunded) status of its postretirement plans.</a:t>
            </a:r>
          </a:p>
        </p:txBody>
      </p:sp>
      <p:sp>
        <p:nvSpPr>
          <p:cNvPr id="4" name="Slide Number Placeholder 3"/>
          <p:cNvSpPr>
            <a:spLocks noGrp="1"/>
          </p:cNvSpPr>
          <p:nvPr>
            <p:ph type="sldNum" sz="quarter" idx="10"/>
          </p:nvPr>
        </p:nvSpPr>
        <p:spPr/>
        <p:txBody>
          <a:bodyPr/>
          <a:lstStyle/>
          <a:p>
            <a:fld id="{D3B77834-1D65-4CA4-A322-DCD675ADD8F3}" type="slidenum">
              <a:rPr lang="en-US" smtClean="0"/>
              <a:pPr/>
              <a:t>64</a:t>
            </a:fld>
            <a:endParaRPr lang="en-US" dirty="0"/>
          </a:p>
        </p:txBody>
      </p:sp>
    </p:spTree>
    <p:extLst>
      <p:ext uri="{BB962C8B-B14F-4D97-AF65-F5344CB8AC3E}">
        <p14:creationId xmlns:p14="http://schemas.microsoft.com/office/powerpoint/2010/main" val="108378414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65</a:t>
            </a:fld>
            <a:endParaRPr lang="en-US" dirty="0"/>
          </a:p>
        </p:txBody>
      </p:sp>
    </p:spTree>
    <p:extLst>
      <p:ext uri="{BB962C8B-B14F-4D97-AF65-F5344CB8AC3E}">
        <p14:creationId xmlns:p14="http://schemas.microsoft.com/office/powerpoint/2010/main" val="426680856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17–11</a:t>
            </a:r>
          </a:p>
          <a:p>
            <a:endParaRPr lang="en-US" dirty="0"/>
          </a:p>
          <a:p>
            <a:r>
              <a:rPr lang="en-US" dirty="0"/>
              <a:t>Like wages, salaries, commissions, and other forms of pay, pension expense is part of a company’s compensation for employee services each year. Accordingly, the accounting objective is to achieve a matching of the costs of providing this form of compensation with the benefits of the services performed. However, the fact that this form of compensation actually is paid to employees many years after the service is performed means that other elements in addition to the annual service cost will affect the ultimate pension cost. These other elements are related to changes that occur over time in both the pension obligation and the pension plan assets. The</a:t>
            </a:r>
            <a:r>
              <a:rPr lang="en-US" baseline="0" dirty="0"/>
              <a:t> above i</a:t>
            </a:r>
            <a:r>
              <a:rPr lang="en-US" dirty="0"/>
              <a:t>llustration provides a summary of how some of these changes influence pension expense.</a:t>
            </a:r>
          </a:p>
        </p:txBody>
      </p:sp>
      <p:sp>
        <p:nvSpPr>
          <p:cNvPr id="4" name="Slide Number Placeholder 3"/>
          <p:cNvSpPr>
            <a:spLocks noGrp="1"/>
          </p:cNvSpPr>
          <p:nvPr>
            <p:ph type="sldNum" sz="quarter" idx="10"/>
          </p:nvPr>
        </p:nvSpPr>
        <p:spPr/>
        <p:txBody>
          <a:bodyPr/>
          <a:lstStyle/>
          <a:p>
            <a:fld id="{D3B77834-1D65-4CA4-A322-DCD675ADD8F3}" type="slidenum">
              <a:rPr lang="en-US" smtClean="0"/>
              <a:pPr/>
              <a:t>71</a:t>
            </a:fld>
            <a:endParaRPr lang="en-US" dirty="0"/>
          </a:p>
        </p:txBody>
      </p:sp>
    </p:spTree>
    <p:extLst>
      <p:ext uri="{BB962C8B-B14F-4D97-AF65-F5344CB8AC3E}">
        <p14:creationId xmlns:p14="http://schemas.microsoft.com/office/powerpoint/2010/main" val="316432728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17–12</a:t>
            </a:r>
          </a:p>
          <a:p>
            <a:endParaRPr lang="en-US" dirty="0"/>
          </a:p>
          <a:p>
            <a:r>
              <a:rPr lang="en-US" dirty="0"/>
              <a:t>We’ve examined each of the components of pension expense from the viewpoint of its effect on the PBO or on plan assets, using the Global Communications illustration to demonstrate that effect. Now, let’s expand the same in the</a:t>
            </a:r>
            <a:r>
              <a:rPr lang="en-US" baseline="0" dirty="0"/>
              <a:t> i</a:t>
            </a:r>
            <a:r>
              <a:rPr lang="en-US" dirty="0"/>
              <a:t>llustration to see how these changes affect </a:t>
            </a:r>
            <a:r>
              <a:rPr lang="en-US" i="1" dirty="0"/>
              <a:t>pension expense. </a:t>
            </a:r>
          </a:p>
          <a:p>
            <a:endParaRPr lang="en-US" i="1" dirty="0"/>
          </a:p>
          <a:p>
            <a:endParaRPr lang="en-US" dirty="0"/>
          </a:p>
          <a:p>
            <a:endParaRPr lang="en-US" i="1"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72</a:t>
            </a:fld>
            <a:endParaRPr lang="en-US" dirty="0"/>
          </a:p>
        </p:txBody>
      </p:sp>
    </p:spTree>
    <p:extLst>
      <p:ext uri="{BB962C8B-B14F-4D97-AF65-F5344CB8AC3E}">
        <p14:creationId xmlns:p14="http://schemas.microsoft.com/office/powerpoint/2010/main" val="3881528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baseline="0"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6</a:t>
            </a:fld>
            <a:endParaRPr lang="en-US" dirty="0"/>
          </a:p>
        </p:txBody>
      </p:sp>
    </p:spTree>
    <p:extLst>
      <p:ext uri="{BB962C8B-B14F-4D97-AF65-F5344CB8AC3E}">
        <p14:creationId xmlns:p14="http://schemas.microsoft.com/office/powerpoint/2010/main" val="398757462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73</a:t>
            </a:fld>
            <a:endParaRPr lang="en-US" dirty="0"/>
          </a:p>
        </p:txBody>
      </p:sp>
    </p:spTree>
    <p:extLst>
      <p:ext uri="{BB962C8B-B14F-4D97-AF65-F5344CB8AC3E}">
        <p14:creationId xmlns:p14="http://schemas.microsoft.com/office/powerpoint/2010/main" val="14855685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17–12</a:t>
            </a:r>
          </a:p>
          <a:p>
            <a:endParaRPr lang="en-US" dirty="0"/>
          </a:p>
          <a:p>
            <a:r>
              <a:rPr lang="en-US" dirty="0"/>
              <a:t>The above illustration demonstrates the relationship between some of the changes in the PBO and in plan assets and the components of pension expense: service cost, interest cost, the return on plan assets, prior service cost amortization, and net gain or loss amortization.</a:t>
            </a:r>
          </a:p>
          <a:p>
            <a:endParaRPr lang="en-US" dirty="0"/>
          </a:p>
          <a:p>
            <a:r>
              <a:rPr lang="en-US" dirty="0"/>
              <a:t>We will look </a:t>
            </a:r>
            <a:r>
              <a:rPr lang="en-IN" dirty="0"/>
              <a:t>at these five components of pension expense one at a time in the next few slides. </a:t>
            </a:r>
            <a:endParaRPr lang="en-US"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74</a:t>
            </a:fld>
            <a:endParaRPr lang="en-US" dirty="0"/>
          </a:p>
        </p:txBody>
      </p:sp>
    </p:spTree>
    <p:extLst>
      <p:ext uri="{BB962C8B-B14F-4D97-AF65-F5344CB8AC3E}">
        <p14:creationId xmlns:p14="http://schemas.microsoft.com/office/powerpoint/2010/main" val="358119134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75</a:t>
            </a:fld>
            <a:endParaRPr lang="en-US" dirty="0"/>
          </a:p>
        </p:txBody>
      </p:sp>
    </p:spTree>
    <p:extLst>
      <p:ext uri="{BB962C8B-B14F-4D97-AF65-F5344CB8AC3E}">
        <p14:creationId xmlns:p14="http://schemas.microsoft.com/office/powerpoint/2010/main" val="235520109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solidFill>
                  <a:srgbClr val="000000"/>
                </a:solidFill>
              </a:rPr>
              <a:t>Illustration 17–12</a:t>
            </a:r>
          </a:p>
          <a:p>
            <a:endParaRPr lang="en-IN" dirty="0">
              <a:solidFill>
                <a:srgbClr val="000000"/>
              </a:solidFill>
            </a:endParaRPr>
          </a:p>
          <a:p>
            <a:r>
              <a:rPr lang="en-IN" dirty="0">
                <a:solidFill>
                  <a:srgbClr val="000000"/>
                </a:solidFill>
              </a:rPr>
              <a:t>The $41 million service cost represents the increase in the projected benefit obligation attributable to employee service performed during 2018</a:t>
            </a:r>
            <a:r>
              <a:rPr lang="en-IN" dirty="0">
                <a:solidFill>
                  <a:srgbClr val="FF0000"/>
                </a:solidFill>
              </a:rPr>
              <a:t> </a:t>
            </a:r>
            <a:r>
              <a:rPr lang="en-US" dirty="0"/>
              <a:t>(benefits earned by employees during the year).</a:t>
            </a:r>
            <a:r>
              <a:rPr lang="en-IN" dirty="0">
                <a:solidFill>
                  <a:srgbClr val="FF0000"/>
                </a:solidFill>
              </a:rPr>
              <a:t> </a:t>
            </a:r>
            <a:r>
              <a:rPr lang="en-IN" dirty="0">
                <a:solidFill>
                  <a:srgbClr val="000000"/>
                </a:solidFill>
              </a:rPr>
              <a:t>Each year this is the </a:t>
            </a:r>
            <a:r>
              <a:rPr lang="en-IN" dirty="0"/>
              <a:t>first component of the pension </a:t>
            </a:r>
            <a:r>
              <a:rPr lang="en-US" dirty="0"/>
              <a:t>expense.</a:t>
            </a:r>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76</a:t>
            </a:fld>
            <a:endParaRPr lang="en-US" dirty="0"/>
          </a:p>
        </p:txBody>
      </p:sp>
    </p:spTree>
    <p:extLst>
      <p:ext uri="{BB962C8B-B14F-4D97-AF65-F5344CB8AC3E}">
        <p14:creationId xmlns:p14="http://schemas.microsoft.com/office/powerpoint/2010/main" val="248007041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17–12</a:t>
            </a:r>
          </a:p>
          <a:p>
            <a:endParaRPr lang="en-US" dirty="0"/>
          </a:p>
          <a:p>
            <a:r>
              <a:rPr lang="en-US" dirty="0"/>
              <a:t>Next, the interest cost is calculated as the interest rate (discount rate) multiplied by the projected benefit obligation at the beginning of the year. In 2018, it is calculated as 6% times $400 million, or $24 million.</a:t>
            </a:r>
            <a:r>
              <a:rPr lang="en-IN" dirty="0"/>
              <a:t> The PBO balance is not separately reported as a liability in the company’s balance sheet, but it is a liability nevertheless. It is combined with pension assets with the net difference reported in the balance sheet as either a net pension liability or a net pension asset. The interest expense that accrues on its balance is not separately reported in the income statement but instead becomes the second component of the annual pension expense. </a:t>
            </a:r>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77</a:t>
            </a:fld>
            <a:endParaRPr lang="en-US" dirty="0"/>
          </a:p>
        </p:txBody>
      </p:sp>
    </p:spTree>
    <p:extLst>
      <p:ext uri="{BB962C8B-B14F-4D97-AF65-F5344CB8AC3E}">
        <p14:creationId xmlns:p14="http://schemas.microsoft.com/office/powerpoint/2010/main" val="248007041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Illustration 17–12</a:t>
            </a:r>
          </a:p>
          <a:p>
            <a:endParaRPr lang="en-IN" dirty="0"/>
          </a:p>
          <a:p>
            <a:r>
              <a:rPr lang="en-IN" dirty="0"/>
              <a:t>Remember, plan assets comprise funds invested in stocks, bonds, and other securities that will presumably generate dividends, interest, and capital gains. The return earned on investment securities increases the plan asset balance. When accounting for the return, we need to differentiate between its two modes: the </a:t>
            </a:r>
            <a:r>
              <a:rPr lang="en-IN" i="1" dirty="0"/>
              <a:t>expected</a:t>
            </a:r>
            <a:r>
              <a:rPr lang="en-IN" dirty="0"/>
              <a:t> return and the </a:t>
            </a:r>
            <a:r>
              <a:rPr lang="en-IN" i="1" dirty="0"/>
              <a:t>actual</a:t>
            </a:r>
            <a:r>
              <a:rPr lang="en-IN" dirty="0"/>
              <a:t> return. </a:t>
            </a:r>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78</a:t>
            </a:fld>
            <a:endParaRPr lang="en-US" dirty="0"/>
          </a:p>
        </p:txBody>
      </p:sp>
    </p:spTree>
    <p:extLst>
      <p:ext uri="{BB962C8B-B14F-4D97-AF65-F5344CB8AC3E}">
        <p14:creationId xmlns:p14="http://schemas.microsoft.com/office/powerpoint/2010/main" val="248007041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Illustration 17–12</a:t>
            </a:r>
          </a:p>
          <a:p>
            <a:endParaRPr lang="en-US" b="0" dirty="0"/>
          </a:p>
          <a:p>
            <a:r>
              <a:rPr lang="en-US" b="1" dirty="0"/>
              <a:t>Actual versus expected return: </a:t>
            </a:r>
            <a:r>
              <a:rPr lang="en-IN" b="0" dirty="0"/>
              <a:t>We’ve assumed </a:t>
            </a:r>
            <a:r>
              <a:rPr lang="en-IN" b="0" dirty="0" err="1"/>
              <a:t>Global’s</a:t>
            </a:r>
            <a:r>
              <a:rPr lang="en-IN" b="0" dirty="0"/>
              <a:t> expected rate of return is 9%, so its expected return on plan assets in 2018 was 9% times $300 million, or $27 million. But, as previously indicated, the actual rate of return in 2018 was 10%, producing an actual return on plan assets of 10% times $300 million, or $30 million. The return on plan assets reduces the net cost of having a pension plan. Accordingly, the return on plan assets each year reduces</a:t>
            </a:r>
            <a:r>
              <a:rPr lang="en-IN" b="0" i="1" dirty="0"/>
              <a:t> </a:t>
            </a:r>
            <a:r>
              <a:rPr lang="en-IN" b="0" dirty="0"/>
              <a:t>the amount recorded </a:t>
            </a:r>
            <a:r>
              <a:rPr lang="en-US" b="0" dirty="0"/>
              <a:t>as pension expense. </a:t>
            </a:r>
            <a:r>
              <a:rPr lang="en-IN" b="0" dirty="0"/>
              <a:t>Actually, both the interest and return-on-assets components of pension expense do not directly represent employee compensation. Instead, they are financial items created only because the future obligation to retirees must be funded currently.</a:t>
            </a:r>
            <a:endParaRPr lang="en-US" b="0"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79</a:t>
            </a:fld>
            <a:endParaRPr lang="en-US" dirty="0"/>
          </a:p>
        </p:txBody>
      </p:sp>
    </p:spTree>
    <p:extLst>
      <p:ext uri="{BB962C8B-B14F-4D97-AF65-F5344CB8AC3E}">
        <p14:creationId xmlns:p14="http://schemas.microsoft.com/office/powerpoint/2010/main" val="248007041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Illustration 17–12</a:t>
            </a:r>
          </a:p>
          <a:p>
            <a:endParaRPr lang="en-US" b="0" dirty="0"/>
          </a:p>
          <a:p>
            <a:r>
              <a:rPr lang="en-US" b="1" dirty="0"/>
              <a:t>Adjustment for loss or gain:</a:t>
            </a:r>
            <a:r>
              <a:rPr lang="en-US" b="0" dirty="0"/>
              <a:t> Since the net cost of having a pension plan is reduced by the actual return on plan assets, the </a:t>
            </a:r>
            <a:r>
              <a:rPr lang="en-IN" b="0" dirty="0"/>
              <a:t>charge to pension expense should be the actual return on plan assets. However, the FASB concluded that the actual return should first be adjusted by any difference between that return and the return amount that had been expected. So, it’s actually the </a:t>
            </a:r>
            <a:r>
              <a:rPr lang="en-IN" b="0" i="1" dirty="0"/>
              <a:t>expected </a:t>
            </a:r>
            <a:r>
              <a:rPr lang="en-IN" b="0" dirty="0"/>
              <a:t>return that is included in the calculation of pension expense. In our illustration, </a:t>
            </a:r>
            <a:r>
              <a:rPr lang="en-US" b="0" dirty="0" err="1"/>
              <a:t>Global’s</a:t>
            </a:r>
            <a:r>
              <a:rPr lang="en-US" b="0" dirty="0"/>
              <a:t> pension expense </a:t>
            </a:r>
            <a:r>
              <a:rPr lang="en-IN" b="0" dirty="0"/>
              <a:t>is reduced by the expected return of $27 million.</a:t>
            </a:r>
          </a:p>
          <a:p>
            <a:endParaRPr lang="en-IN" b="0" dirty="0"/>
          </a:p>
          <a:p>
            <a:r>
              <a:rPr lang="en-IN" dirty="0"/>
              <a:t>The difference between the actual and expected return is considered a loss or gain on plan assets. Although we don’t include these losses and gains as part of pension expense when they occur, it’s possible they will affect pension expense at a later time.</a:t>
            </a:r>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80</a:t>
            </a:fld>
            <a:endParaRPr lang="en-US" dirty="0"/>
          </a:p>
        </p:txBody>
      </p:sp>
    </p:spTree>
    <p:extLst>
      <p:ext uri="{BB962C8B-B14F-4D97-AF65-F5344CB8AC3E}">
        <p14:creationId xmlns:p14="http://schemas.microsoft.com/office/powerpoint/2010/main" val="248007041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dirty="0">
                <a:solidFill>
                  <a:srgbClr val="000000"/>
                </a:solidFill>
              </a:rPr>
              <a:t>Illustration 17–12</a:t>
            </a:r>
          </a:p>
          <a:p>
            <a:endParaRPr lang="en-IN" b="0" dirty="0">
              <a:solidFill>
                <a:srgbClr val="000000"/>
              </a:solidFill>
            </a:endParaRPr>
          </a:p>
          <a:p>
            <a:r>
              <a:rPr lang="en-IN" b="1" dirty="0">
                <a:solidFill>
                  <a:srgbClr val="000000"/>
                </a:solidFill>
              </a:rPr>
              <a:t>Amortization of Prior Service Cost: </a:t>
            </a:r>
            <a:r>
              <a:rPr lang="en-IN" b="0" baseline="0" dirty="0">
                <a:solidFill>
                  <a:srgbClr val="000000"/>
                </a:solidFill>
              </a:rPr>
              <a:t>In the illustration, the amendment occurred in 2017, increasing the PBO at that time. For the individual employee, Jessica Farrow, </a:t>
            </a:r>
            <a:r>
              <a:rPr lang="en-IN" dirty="0"/>
              <a:t>the prior service cost was calculated to be $15,976. We also assumed that, for all plan participants, the prior service cost was $60 million at the beginning of 2017. The prior service cost at the beginning of 2018 is $56 million. The amount was computed as follows. First we assume that the average remaining service life of the active employee group is 15 years. To amortize the prior service cost of $60 million in equal annual amounts, we use the straight-line method. </a:t>
            </a:r>
            <a:r>
              <a:rPr lang="en-US" dirty="0"/>
              <a:t>By the straight-line method, prior service cost is recognized over the average remaining </a:t>
            </a:r>
            <a:r>
              <a:rPr lang="en-IN" dirty="0"/>
              <a:t>service life of the active </a:t>
            </a:r>
            <a:r>
              <a:rPr lang="en-US" dirty="0"/>
              <a:t>employee group. </a:t>
            </a:r>
            <a:r>
              <a:rPr lang="en-IN" dirty="0"/>
              <a:t>Thus, by dividing the prior service cost of $60 million over the average remaining service life of the active employee group, 15 years, we determine the amount amortized as an increase in pension expense each year is $4 million. It is important to note that even though we’re amortizing it, the prior service cost is not an asset. Instead, it is reported as a component of accumulated other comprehensive income (AOCI), a shareholders’ equity account. This treatment is a result of the FASB’s disinclination to treat the cost as an expense as it is </a:t>
            </a:r>
            <a:r>
              <a:rPr lang="en-US" dirty="0"/>
              <a:t>incurred. The Board, instead, prefers to consider it to be </a:t>
            </a:r>
            <a:r>
              <a:rPr lang="en-US" i="1" dirty="0"/>
              <a:t>other comprehensive income </a:t>
            </a:r>
            <a:r>
              <a:rPr lang="en-US" dirty="0"/>
              <a:t>(OCI) like the handful of losses and gains also categorized the same way and not reported among the gains and losses in the traditional income statement. We’ll revisit it again later in this chapter.</a:t>
            </a:r>
            <a:endParaRPr lang="en-IN" b="0" dirty="0">
              <a:solidFill>
                <a:schemeClr val="accent1">
                  <a:lumMod val="50000"/>
                </a:schemeClr>
              </a:solidFill>
            </a:endParaRPr>
          </a:p>
        </p:txBody>
      </p:sp>
      <p:sp>
        <p:nvSpPr>
          <p:cNvPr id="4" name="Slide Number Placeholder 3"/>
          <p:cNvSpPr>
            <a:spLocks noGrp="1"/>
          </p:cNvSpPr>
          <p:nvPr>
            <p:ph type="sldNum" sz="quarter" idx="10"/>
          </p:nvPr>
        </p:nvSpPr>
        <p:spPr/>
        <p:txBody>
          <a:bodyPr/>
          <a:lstStyle/>
          <a:p>
            <a:fld id="{D3B77834-1D65-4CA4-A322-DCD675ADD8F3}" type="slidenum">
              <a:rPr lang="en-US" smtClean="0"/>
              <a:pPr/>
              <a:t>81</a:t>
            </a:fld>
            <a:endParaRPr lang="en-US" dirty="0"/>
          </a:p>
        </p:txBody>
      </p:sp>
    </p:spTree>
    <p:extLst>
      <p:ext uri="{BB962C8B-B14F-4D97-AF65-F5344CB8AC3E}">
        <p14:creationId xmlns:p14="http://schemas.microsoft.com/office/powerpoint/2010/main" val="248007041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IN" dirty="0"/>
              <a:t>Illustration 17–12</a:t>
            </a:r>
          </a:p>
          <a:p>
            <a:pPr defTabSz="931774">
              <a:defRPr/>
            </a:pPr>
            <a:endParaRPr lang="en-IN" dirty="0"/>
          </a:p>
          <a:p>
            <a:pPr defTabSz="931774">
              <a:defRPr/>
            </a:pPr>
            <a:r>
              <a:rPr lang="en-IN" dirty="0"/>
              <a:t>The</a:t>
            </a:r>
            <a:r>
              <a:rPr lang="en-IN" baseline="0" dirty="0"/>
              <a:t> </a:t>
            </a:r>
            <a:r>
              <a:rPr lang="en-US" dirty="0"/>
              <a:t>prior service cost balance in AOCI declines by the amount calculated by the straight-line method each year</a:t>
            </a:r>
            <a:r>
              <a:rPr lang="en-IN" b="0" dirty="0">
                <a:solidFill>
                  <a:schemeClr val="accent1">
                    <a:lumMod val="50000"/>
                  </a:schemeClr>
                </a:solidFill>
              </a:rPr>
              <a:t>.</a:t>
            </a:r>
            <a:r>
              <a:rPr lang="en-IN" b="0" baseline="0" dirty="0">
                <a:solidFill>
                  <a:schemeClr val="accent1">
                    <a:lumMod val="50000"/>
                  </a:schemeClr>
                </a:solidFill>
              </a:rPr>
              <a:t> </a:t>
            </a:r>
            <a:r>
              <a:rPr lang="en-IN" b="0" baseline="0" dirty="0">
                <a:solidFill>
                  <a:srgbClr val="000000"/>
                </a:solidFill>
              </a:rPr>
              <a:t>Thus, we calculate the prior service cost balance at the end of 2018 as $52.</a:t>
            </a:r>
            <a:endParaRPr lang="en-US" dirty="0">
              <a:solidFill>
                <a:srgbClr val="000000"/>
              </a:solidFill>
            </a:endParaRPr>
          </a:p>
          <a:p>
            <a:pPr defTabSz="931774">
              <a:defRPr/>
            </a:pPr>
            <a:endParaRPr lang="en-US"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82</a:t>
            </a:fld>
            <a:endParaRPr lang="en-US" dirty="0"/>
          </a:p>
        </p:txBody>
      </p:sp>
    </p:spTree>
    <p:extLst>
      <p:ext uri="{BB962C8B-B14F-4D97-AF65-F5344CB8AC3E}">
        <p14:creationId xmlns:p14="http://schemas.microsoft.com/office/powerpoint/2010/main" val="3230924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17–1</a:t>
            </a:r>
          </a:p>
          <a:p>
            <a:endParaRPr lang="en-US" dirty="0"/>
          </a:p>
          <a:p>
            <a:r>
              <a:rPr lang="en-US" dirty="0"/>
              <a:t>Both types of plans have a common goal: to provide income to employees during their retirement years. Still, the two types of plans differ regarding who bears the risk—the employer or the employees—for whether the retirement objectives are achieved. The two types of plans also have entirely different implications for accounting and financial reporting.</a:t>
            </a:r>
          </a:p>
          <a:p>
            <a:endParaRPr lang="en-US" dirty="0"/>
          </a:p>
          <a:p>
            <a:r>
              <a:rPr lang="en-US" dirty="0"/>
              <a:t>Our discussion of defined contribution plans will be brief. Although these are now the most popular type of corporate pension plan, their relative simplicity permits a rather straightforward accounting treatment that requires little explanation. On the other hand, defined benefit plans require considerably more complex accounting treatment and constitute the primary focus of this chapter.</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7</a:t>
            </a:fld>
            <a:endParaRPr lang="en-US" dirty="0"/>
          </a:p>
        </p:txBody>
      </p:sp>
    </p:spTree>
    <p:extLst>
      <p:ext uri="{BB962C8B-B14F-4D97-AF65-F5344CB8AC3E}">
        <p14:creationId xmlns:p14="http://schemas.microsoft.com/office/powerpoint/2010/main" val="292600722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17–12</a:t>
            </a:r>
          </a:p>
          <a:p>
            <a:endParaRPr lang="en-US" dirty="0"/>
          </a:p>
          <a:p>
            <a:r>
              <a:rPr lang="en-US" b="1" dirty="0"/>
              <a:t>Amortization of a Net Loss or Gain: </a:t>
            </a:r>
            <a:r>
              <a:rPr lang="en-US" dirty="0"/>
              <a:t>We learned that</a:t>
            </a:r>
            <a:r>
              <a:rPr lang="en-US" baseline="0" dirty="0"/>
              <a:t> </a:t>
            </a:r>
            <a:r>
              <a:rPr lang="en-IN" dirty="0"/>
              <a:t>gains and losses can occur when expectations are revised concerning either the PBO or the return on plan assets. Like the prior service cost we just discussed, we don’t include these gains and losses as part of pension expense in the income statement, but instead report them as OCI in the statement of comprehensive income as they occur. </a:t>
            </a:r>
          </a:p>
          <a:p>
            <a:endParaRPr lang="en-IN" dirty="0"/>
          </a:p>
          <a:p>
            <a:r>
              <a:rPr lang="en-IN" baseline="0" dirty="0"/>
              <a:t>We then report the gains and losses (net of subsequent amortization) on a cumulative basis as a net loss–AOCI or a net gain–AOCI, depending on whether we have greater losses or gains over time. We report this amount in the balance sheet as a part of accumulated other comprehensive income (AOCI), a shareholders’ equity account. There is no conceptual justification for not including losses and gains in earnings. After all, these increases and decreases in either the PBO or plan assets immediately impact the net cost of providing a pension plan and, conceptually, should be included in pension expense as they occur. Nevertheless, the FASB requires that income statement recognition of gains and losses from either source be delayed for practical reasons.</a:t>
            </a:r>
            <a:endParaRPr lang="en-US"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83</a:t>
            </a:fld>
            <a:endParaRPr lang="en-US" dirty="0"/>
          </a:p>
        </p:txBody>
      </p:sp>
    </p:spTree>
    <p:extLst>
      <p:ext uri="{BB962C8B-B14F-4D97-AF65-F5344CB8AC3E}">
        <p14:creationId xmlns:p14="http://schemas.microsoft.com/office/powerpoint/2010/main" val="292143274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17–13</a:t>
            </a:r>
          </a:p>
          <a:p>
            <a:endParaRPr lang="en-US" dirty="0"/>
          </a:p>
          <a:p>
            <a:r>
              <a:rPr lang="en-US" dirty="0"/>
              <a:t>The</a:t>
            </a:r>
            <a:r>
              <a:rPr lang="en-US" baseline="0" dirty="0"/>
              <a:t> above illustration summarizes the possibilities of gains and losses </a:t>
            </a:r>
            <a:r>
              <a:rPr lang="en-IN" dirty="0"/>
              <a:t>that occur when expectations are revised concerning either the PBO or the return on plan assets.</a:t>
            </a:r>
          </a:p>
          <a:p>
            <a:endParaRPr lang="en-IN"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84</a:t>
            </a:fld>
            <a:endParaRPr lang="en-US" dirty="0"/>
          </a:p>
        </p:txBody>
      </p:sp>
    </p:spTree>
    <p:extLst>
      <p:ext uri="{BB962C8B-B14F-4D97-AF65-F5344CB8AC3E}">
        <p14:creationId xmlns:p14="http://schemas.microsoft.com/office/powerpoint/2010/main" val="207968887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t>The FASB acknowledged the conceptual shortcoming of delaying the recognition of a gain or a loss while opting for this more politically acceptable approach called </a:t>
            </a:r>
            <a:r>
              <a:rPr lang="en-IN" b="1" dirty="0"/>
              <a:t>income smoothing</a:t>
            </a:r>
            <a:r>
              <a:rPr lang="en-IN" dirty="0"/>
              <a:t>. The practical justification for delayed recognition is that, over time, gains and losses might cancel one another </a:t>
            </a:r>
            <a:r>
              <a:rPr lang="en-US" dirty="0"/>
              <a:t>out. </a:t>
            </a:r>
            <a:r>
              <a:rPr lang="en-IN" dirty="0"/>
              <a:t>Given this possibility, why create unnecessary fluctuations in reported income by letting temporary gains and losses decrease and increase (respectively) pension </a:t>
            </a:r>
            <a:r>
              <a:rPr lang="en-US" dirty="0"/>
              <a:t>expense? Of course, as years pass there may be more gains than losses, or vice versa, preventing their offsetting one another completely. </a:t>
            </a:r>
            <a:r>
              <a:rPr lang="en-IN" dirty="0"/>
              <a:t>So, if a net gain or a net loss gets “too large,” pension expense must be adjusted. The FASB defines too large rather arbitrarily as being when a net gain or a net loss at the beginning of the year exceeds an amount equal to 10% of the PBO, or 10% of plan assets, whichever is higher. This threshold amount of 10% is called the “corridor.” When the corridor is exceeded, the excess is not charged to pension expense all at once. Instead, as a further concession to income smoothing, only a portion of the excess is included in </a:t>
            </a:r>
            <a:r>
              <a:rPr lang="en-US" dirty="0"/>
              <a:t>pension expense.</a:t>
            </a:r>
            <a:r>
              <a:rPr lang="en-IN" dirty="0"/>
              <a:t> </a:t>
            </a:r>
            <a:endParaRPr lang="en-US"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85</a:t>
            </a:fld>
            <a:endParaRPr lang="en-US" dirty="0"/>
          </a:p>
        </p:txBody>
      </p:sp>
    </p:spTree>
    <p:extLst>
      <p:ext uri="{BB962C8B-B14F-4D97-AF65-F5344CB8AC3E}">
        <p14:creationId xmlns:p14="http://schemas.microsoft.com/office/powerpoint/2010/main" val="88612346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86</a:t>
            </a:fld>
            <a:endParaRPr lang="en-US" dirty="0"/>
          </a:p>
        </p:txBody>
      </p:sp>
    </p:spTree>
    <p:extLst>
      <p:ext uri="{BB962C8B-B14F-4D97-AF65-F5344CB8AC3E}">
        <p14:creationId xmlns:p14="http://schemas.microsoft.com/office/powerpoint/2010/main" val="88612346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minimum amount that should be included is the excess divided by the average remaining service period of active employees expected to receive benefits under the plan.</a:t>
            </a:r>
          </a:p>
          <a:p>
            <a:endParaRPr lang="en-US" dirty="0"/>
          </a:p>
          <a:p>
            <a:r>
              <a:rPr lang="en-US" dirty="0"/>
              <a:t>In our illustration, we’re assuming a net loss–AOCI of $55 million at the beginning of 2018. Also recall that the PBO and plan assets are $400 million and $300 million</a:t>
            </a:r>
            <a:r>
              <a:rPr lang="en-IN" dirty="0"/>
              <a:t>, respectively at that time.</a:t>
            </a:r>
            <a:r>
              <a:rPr lang="en-US" dirty="0"/>
              <a:t> </a:t>
            </a:r>
          </a:p>
          <a:p>
            <a:endParaRPr lang="en-US" dirty="0"/>
          </a:p>
          <a:p>
            <a:r>
              <a:rPr lang="en-US" dirty="0"/>
              <a:t>Based on this information, we are going to calculate the amount that should be amortized to the 2018 pension expense. The corridor is 10% of PBO, that is $40 million. We have taken PBO as the base for the calculation because, in this case, PBO is higher than the plan assets. Thus we find that the net loss is $15 million in excess at the beginning of the year. Previously, we assumed that </a:t>
            </a:r>
            <a:r>
              <a:rPr lang="en-IN" dirty="0"/>
              <a:t>the average remaining service life of employees is estimated at 15 years. Dividing the excess of loss of $15 by the average remaining service period of 15 years, we determine the amount amortized to 2018 pension expense to be $1 million.</a:t>
            </a:r>
            <a:endParaRPr lang="en-US"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87</a:t>
            </a:fld>
            <a:endParaRPr lang="en-US" dirty="0"/>
          </a:p>
        </p:txBody>
      </p:sp>
    </p:spTree>
    <p:extLst>
      <p:ext uri="{BB962C8B-B14F-4D97-AF65-F5344CB8AC3E}">
        <p14:creationId xmlns:p14="http://schemas.microsoft.com/office/powerpoint/2010/main" val="367939193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pension expense is increased because a net loss is being amortized. If a net </a:t>
            </a:r>
            <a:r>
              <a:rPr lang="en-US" i="1" dirty="0"/>
              <a:t>gain </a:t>
            </a:r>
            <a:r>
              <a:rPr lang="en-US" dirty="0"/>
              <a:t>were being amortized, the amount would be </a:t>
            </a:r>
            <a:r>
              <a:rPr lang="en-US" i="1" dirty="0"/>
              <a:t>deducted </a:t>
            </a:r>
            <a:r>
              <a:rPr lang="en-US" dirty="0"/>
              <a:t>from pension expense because a gain would indicate that balance of the net cost of providing the pension plan had decreased.</a:t>
            </a:r>
          </a:p>
          <a:p>
            <a:endParaRPr lang="en-US" dirty="0"/>
          </a:p>
          <a:p>
            <a:r>
              <a:rPr lang="en-US" b="0" dirty="0"/>
              <a:t>New losses add to a net loss; new gains reduce a net loss. Consequently, amortization of $1 million reduces the net loss–AOCI in 2018 by $1 million. Also recall that Global incurred (a) a $23 million loss in 2018 from revising estimates relating to the PBO and (b) a $3 million gain when the 2018 return on plan assets was higher than expected. These three changes affected the net loss–AOCI in 2018 to result in a balance of $74 million.</a:t>
            </a:r>
            <a:endParaRPr lang="en-IN" b="0"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88</a:t>
            </a:fld>
            <a:endParaRPr lang="en-US" dirty="0"/>
          </a:p>
        </p:txBody>
      </p:sp>
    </p:spTree>
    <p:extLst>
      <p:ext uri="{BB962C8B-B14F-4D97-AF65-F5344CB8AC3E}">
        <p14:creationId xmlns:p14="http://schemas.microsoft.com/office/powerpoint/2010/main" val="27659017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89</a:t>
            </a:fld>
            <a:endParaRPr lang="en-US" dirty="0"/>
          </a:p>
        </p:txBody>
      </p:sp>
    </p:spTree>
    <p:extLst>
      <p:ext uri="{BB962C8B-B14F-4D97-AF65-F5344CB8AC3E}">
        <p14:creationId xmlns:p14="http://schemas.microsoft.com/office/powerpoint/2010/main" val="324911614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As we discussed earlier, gains and losses (either from changing assumptions regarding the PBO or from the return on assets being higher or lower than expected) are deferred and not immediately included in pension expense and net income. Instead, we report them as other comprehensive income (OCI) in the statement of comprehensive income. So Global records a loss–OCI for the $23 million loss that occurs in 2018 when it revises its estimate of future salary levels causing its PBO estimate to increase. Global also records a $3 million gain–OCI that occurred when the $30 million actual return on plan assets exceeded the $27 million expected return. </a:t>
            </a:r>
          </a:p>
          <a:p>
            <a:r>
              <a:rPr lang="en-IN" dirty="0"/>
              <a:t>To record the loss relating to PBO, we debit loss—OCI with $23 million and credit PBO with the same amount. The loss is an increase in the PBO due to a change in an assumption. In this entry, we are recording that increase in the PBO account balance. If the change in assumption had caused the PBO to be reduced instead, we would debit the PBO here and credit a gain–OCI. Similarly, the gain due to the actual return on plan assets exceeding the expected return is an increase in plan assets. To record this gain relating to the plan assets, we debit plan assets with $3 million, calculated as the difference between the actual and expected return, and credit gain—OCI with the same amount. </a:t>
            </a:r>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90</a:t>
            </a:fld>
            <a:endParaRPr lang="en-US" dirty="0"/>
          </a:p>
        </p:txBody>
      </p:sp>
    </p:spTree>
    <p:extLst>
      <p:ext uri="{BB962C8B-B14F-4D97-AF65-F5344CB8AC3E}">
        <p14:creationId xmlns:p14="http://schemas.microsoft.com/office/powerpoint/2010/main" val="315594819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err="1"/>
              <a:t>Global’s</a:t>
            </a:r>
            <a:r>
              <a:rPr lang="en-IN" dirty="0"/>
              <a:t> 2018 pension expense is $43 million. The expense includes the $41 million service cost and the $24 million interest cost, both of which add to </a:t>
            </a:r>
            <a:r>
              <a:rPr lang="en-IN" dirty="0" err="1"/>
              <a:t>Global’s</a:t>
            </a:r>
            <a:r>
              <a:rPr lang="en-IN" dirty="0"/>
              <a:t> PBO. The pension expense also includes a $27 million expected return on plan assets, which adds to the plan assets. The pension expense also includes the $4 million amortization of the prior service cost and the $1 million amortization of the net loss. As we discussed earlier, we report prior service cost when it arises as well as gains and losses as they occur as other comprehensive income (OCI) in the statement of comprehensive income. These OCI items accumulate as Prior service cost–AOCI and Net loss (or gain)–AOCI. So, when we amortize these AOCI accounts, we report the amortization amounts as OCI items in the statement of comprehensive income as well. These amortized amounts are being “reclassified” from OCI to net income. Amortization reduces the Prior service cost–AOCI and the Net loss–AOCI. Since these accounts have debit balances, we credit the accounts for the amortization. If we were amortizing a net gain, we would debit the account because a net gain has a credit balance. </a:t>
            </a:r>
          </a:p>
          <a:p>
            <a:endParaRPr lang="en-IN" dirty="0"/>
          </a:p>
          <a:p>
            <a:r>
              <a:rPr lang="en-IN" dirty="0"/>
              <a:t>Remember, we report the funded status of the plan in the balance sheet. That’s the difference between the PBO and plan assets. In this case, it’s a net pension liability since the plan is underfunded; that is, the PBO exceeds plan assets.</a:t>
            </a:r>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91</a:t>
            </a:fld>
            <a:endParaRPr lang="en-US" dirty="0"/>
          </a:p>
        </p:txBody>
      </p:sp>
    </p:spTree>
    <p:extLst>
      <p:ext uri="{BB962C8B-B14F-4D97-AF65-F5344CB8AC3E}">
        <p14:creationId xmlns:p14="http://schemas.microsoft.com/office/powerpoint/2010/main" val="296718601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Illustration 17–14</a:t>
            </a:r>
          </a:p>
          <a:p>
            <a:endParaRPr lang="en-IN" dirty="0"/>
          </a:p>
          <a:p>
            <a:r>
              <a:rPr lang="en-IN" dirty="0"/>
              <a:t>The pension expense is reported in the income statement on a separate line below income from operations. In addition, the components of pension expense are itemized in disclosure notes. For instance, Kellogg Company described the composition of its pension expense in the disclosure note in its annual report for the year ended January 2, 2016, shown in the above illustration.</a:t>
            </a:r>
          </a:p>
          <a:p>
            <a:endParaRPr lang="en-IN" dirty="0"/>
          </a:p>
          <a:p>
            <a:endParaRPr lang="en-US" dirty="0"/>
          </a:p>
          <a:p>
            <a:endParaRPr lang="en-IN"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92</a:t>
            </a:fld>
            <a:endParaRPr lang="en-US" dirty="0"/>
          </a:p>
        </p:txBody>
      </p:sp>
    </p:spTree>
    <p:extLst>
      <p:ext uri="{BB962C8B-B14F-4D97-AF65-F5344CB8AC3E}">
        <p14:creationId xmlns:p14="http://schemas.microsoft.com/office/powerpoint/2010/main" val="1103920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Defined contribution plans promise fixed periodic contributions to a pension fund. Retirement income depends on the size of the fund at retirement. No further commitment is made by the employer regarding benefit amounts at retirement.</a:t>
            </a:r>
          </a:p>
          <a:p>
            <a:endParaRPr lang="en-US" dirty="0"/>
          </a:p>
          <a:p>
            <a:r>
              <a:rPr lang="en-US" dirty="0"/>
              <a:t>These plans have several variations. In money purchase plans, employers contribute a fixed percentage of employees’ salaries. Thrift plans, savings plans, and 401(k) plans (named after the Tax Code section that specifies the conditions for the favorable tax treatment of these plans) permit voluntary contributions by employees. These contributions typically are matched to a specified extent by employers. Many employers match up to 50% of employee contributions up to the first 5% or 6% of salary.</a:t>
            </a:r>
          </a:p>
          <a:p>
            <a:endParaRPr lang="en-US" dirty="0"/>
          </a:p>
          <a:p>
            <a:r>
              <a:rPr lang="en-US" dirty="0"/>
              <a:t>When plans link the amount of contributions to company performance, labels include profit</a:t>
            </a:r>
            <a:r>
              <a:rPr lang="en-US" baseline="0" dirty="0"/>
              <a:t> </a:t>
            </a:r>
            <a:r>
              <a:rPr lang="en-US" dirty="0"/>
              <a:t>sharing plans, incentive savings plans, 401(k) profit</a:t>
            </a:r>
            <a:r>
              <a:rPr lang="en-US" baseline="0" dirty="0"/>
              <a:t> </a:t>
            </a:r>
            <a:r>
              <a:rPr lang="en-US" dirty="0"/>
              <a:t>sharing plans, and similar titles. When employees make contributions to the plan in addition to employer contributions, it’s called a </a:t>
            </a:r>
            <a:r>
              <a:rPr lang="en-US" i="1" dirty="0"/>
              <a:t>contributory </a:t>
            </a:r>
            <a:r>
              <a:rPr lang="en-US" dirty="0"/>
              <a:t>plan. </a:t>
            </a:r>
            <a:endParaRPr lang="en-IN"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8</a:t>
            </a:fld>
            <a:endParaRPr lang="en-US" dirty="0"/>
          </a:p>
        </p:txBody>
      </p:sp>
    </p:spTree>
    <p:extLst>
      <p:ext uri="{BB962C8B-B14F-4D97-AF65-F5344CB8AC3E}">
        <p14:creationId xmlns:p14="http://schemas.microsoft.com/office/powerpoint/2010/main" val="50306142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Illustration 17–14</a:t>
            </a:r>
          </a:p>
          <a:p>
            <a:endParaRPr lang="en-IN"/>
          </a:p>
          <a:p>
            <a:r>
              <a:rPr lang="en-IN"/>
              <a:t>The pension expense is reported in the income statement on a separate line below income from operations. In addition, the components of pension expense are itemized in disclosure notes. For instance, Kellogg Company described the composition of its pension expense in the disclosure note in its annual report for the year ended January 2, 2016, shown in the above illustration.</a:t>
            </a:r>
          </a:p>
          <a:p>
            <a:endParaRPr lang="en-IN"/>
          </a:p>
          <a:p>
            <a:endParaRPr lang="en-US"/>
          </a:p>
          <a:p>
            <a:endParaRPr lang="en-IN"/>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93</a:t>
            </a:fld>
            <a:endParaRPr lang="en-US" dirty="0"/>
          </a:p>
        </p:txBody>
      </p:sp>
    </p:spTree>
    <p:extLst>
      <p:ext uri="{BB962C8B-B14F-4D97-AF65-F5344CB8AC3E}">
        <p14:creationId xmlns:p14="http://schemas.microsoft.com/office/powerpoint/2010/main" val="110392002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Let’s</a:t>
            </a:r>
            <a:r>
              <a:rPr lang="en-IN" baseline="0" dirty="0"/>
              <a:t> </a:t>
            </a:r>
            <a:r>
              <a:rPr lang="en-IN" dirty="0"/>
              <a:t>now journalize the funding of plan assets and the payment of retirement benefits. When Global adds its annual cash investment to its plan assets, the value of those plan assets increases by $48 million. Thus, we debit plan assets with $48 million, and credit cash account with the same amount, as cash has been invested in its plan assets. It’s not unusual for the cash contribution to differ from that year’s pension expense. Determining the periodic pension expense and the funding of the pension plan are two separate processes. Pension expense is an accounting decision. How much to contribute each year is a financing decision affected by cash flow and tax considerations, as well as minimum funding requirements. The Pension Protection Act of 2006 and the Employee Retirement Income Security Act of 1974 (ERISA) establish the pension funding requirements. Subject to these considerations, cash contributions are actuarially determined with the objective of accumulating, along with investment returns, sufficient funds to provide </a:t>
            </a:r>
            <a:r>
              <a:rPr lang="en-US" dirty="0"/>
              <a:t>promised retirement benefits.</a:t>
            </a:r>
          </a:p>
          <a:p>
            <a:endParaRPr lang="en-US" dirty="0"/>
          </a:p>
          <a:p>
            <a:pPr defTabSz="931774">
              <a:defRPr/>
            </a:pPr>
            <a:r>
              <a:rPr lang="en-IN" dirty="0"/>
              <a:t>We saw earlier when pension benefits are paid to retired employees, these payments reduce the plan assets established to pay the benefits and also reduce the obligation to pay the benefit. We know that PBO is a liability so to reduce it, we debit PBO by $38 million and reduce plan assets by the same amount. </a:t>
            </a:r>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94</a:t>
            </a:fld>
            <a:endParaRPr lang="en-US" dirty="0"/>
          </a:p>
        </p:txBody>
      </p:sp>
    </p:spTree>
    <p:extLst>
      <p:ext uri="{BB962C8B-B14F-4D97-AF65-F5344CB8AC3E}">
        <p14:creationId xmlns:p14="http://schemas.microsoft.com/office/powerpoint/2010/main" val="357037293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t>Now that we’ve recorded the entries for the funding of the pension plan and payment of benefits, we can show all the changes in the PBO and plan assets. Here, for the PBO—the opening balance, loss on PBO, service cost, and interest cost, are the amounts that we calculated in our previous illustrations. Similarly, the detail amounts shown in plan assets are also taken from the previous illustrations. Remember we don’t report either of these balances separately in the balance sheet. Instead, we net the two and report a net pension liability of $450 − 340 = $110 million, the funded status of the pension plan.</a:t>
            </a:r>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95</a:t>
            </a:fld>
            <a:endParaRPr lang="en-US" dirty="0"/>
          </a:p>
        </p:txBody>
      </p:sp>
    </p:spTree>
    <p:extLst>
      <p:ext uri="{BB962C8B-B14F-4D97-AF65-F5344CB8AC3E}">
        <p14:creationId xmlns:p14="http://schemas.microsoft.com/office/powerpoint/2010/main" val="160868084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Illustration 17–15</a:t>
            </a:r>
          </a:p>
          <a:p>
            <a:endParaRPr lang="en-IN" dirty="0"/>
          </a:p>
          <a:p>
            <a:r>
              <a:rPr lang="en-IN" dirty="0"/>
              <a:t>Comprehensive income is a more expansive view of income than traditional net income. In fact, it encompasses all changes in equity other than </a:t>
            </a:r>
            <a:r>
              <a:rPr lang="en-US" dirty="0"/>
              <a:t>from transactions with owners. </a:t>
            </a:r>
            <a:r>
              <a:rPr lang="en-IN" dirty="0"/>
              <a:t>So, in addition to net income, comprehensive income includes up to four other changes in equity. A statement of comprehensive income is demonstrated in the illustration, highlighting the presentation of the components of OCI pertaining </a:t>
            </a:r>
            <a:r>
              <a:rPr lang="en-US" dirty="0"/>
              <a:t>to </a:t>
            </a:r>
            <a:r>
              <a:rPr lang="en-US" dirty="0" err="1"/>
              <a:t>Global’s</a:t>
            </a:r>
            <a:r>
              <a:rPr lang="en-US" dirty="0"/>
              <a:t> pension plan.</a:t>
            </a:r>
          </a:p>
          <a:p>
            <a:endParaRPr lang="en-US" dirty="0"/>
          </a:p>
          <a:p>
            <a:pPr defTabSz="931774">
              <a:defRPr/>
            </a:pPr>
            <a:r>
              <a:rPr lang="en-IN" dirty="0"/>
              <a:t>Gains and losses, as well as any new prior service cost should it arise, are among the OCI items reported in the period they occur. Here, in the statement of comprehensive income, we can see the four other changes in equity. That is—Loss—due to revising a PBO estimate, Gain—return on plan assets exceeds expected, </a:t>
            </a:r>
            <a:r>
              <a:rPr lang="en-US" dirty="0"/>
              <a:t>Amortization of net loss, and </a:t>
            </a:r>
            <a:r>
              <a:rPr lang="en-IN" dirty="0"/>
              <a:t>Amortization of prior service cost. These amounts are shown without considering taxes. Actually each of the elements of comprehensive income should be reported net of tax. For instance, if the tax rate is 40%, the loss would be reported as $13.8 million calculated as $23 million less a $9.2 million tax benefit.</a:t>
            </a:r>
          </a:p>
          <a:p>
            <a:pPr defTabSz="931774">
              <a:defRPr/>
            </a:pPr>
            <a:endParaRPr lang="en-IN" dirty="0"/>
          </a:p>
          <a:p>
            <a:endParaRPr lang="en-US" dirty="0"/>
          </a:p>
          <a:p>
            <a:pPr defTabSz="931774">
              <a:defRPr/>
            </a:pPr>
            <a:endParaRPr lang="en-IN" dirty="0"/>
          </a:p>
          <a:p>
            <a:endParaRPr lang="en-IN"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96</a:t>
            </a:fld>
            <a:endParaRPr lang="en-US" dirty="0"/>
          </a:p>
        </p:txBody>
      </p:sp>
    </p:spTree>
    <p:extLst>
      <p:ext uri="{BB962C8B-B14F-4D97-AF65-F5344CB8AC3E}">
        <p14:creationId xmlns:p14="http://schemas.microsoft.com/office/powerpoint/2010/main" val="264115695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97</a:t>
            </a:fld>
            <a:endParaRPr lang="en-US" dirty="0"/>
          </a:p>
        </p:txBody>
      </p:sp>
    </p:spTree>
    <p:extLst>
      <p:ext uri="{BB962C8B-B14F-4D97-AF65-F5344CB8AC3E}">
        <p14:creationId xmlns:p14="http://schemas.microsoft.com/office/powerpoint/2010/main" val="264115695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Illustration 17–16</a:t>
            </a:r>
          </a:p>
          <a:p>
            <a:endParaRPr lang="en-IN" dirty="0"/>
          </a:p>
          <a:p>
            <a:r>
              <a:rPr lang="en-IN" i="1" dirty="0"/>
              <a:t>Other comprehensive income </a:t>
            </a:r>
            <a:r>
              <a:rPr lang="en-IN" i="0" dirty="0"/>
              <a:t>(OCI)</a:t>
            </a:r>
            <a:r>
              <a:rPr lang="en-IN" i="1" dirty="0"/>
              <a:t> </a:t>
            </a:r>
            <a:r>
              <a:rPr lang="en-IN" dirty="0"/>
              <a:t>items are reported both (a) as they occur and then (b) as an accumulated balance within shareholder’s equity in the balance sheet. In addition to reporting the gains or losses that occur in the current reporting period, we also report these amounts on a cumulative basis in the balance sheet. Comprehensive income includes net income and OCI. Remember that we report net income that occurs in the current reporting period in the income statement and also report accumulated net income in the balance sheet as retained earnings. Similarly, we report OCI as it occurs in the current reporting period (see Illustration 17–15) and also report ACOI in the balance sheet. This illustration shows how Global will report the amounts related to pension expense in its 2018 balance sheet. Since </a:t>
            </a:r>
            <a:r>
              <a:rPr lang="en-IN" dirty="0" err="1"/>
              <a:t>Global’s</a:t>
            </a:r>
            <a:r>
              <a:rPr lang="en-IN" dirty="0"/>
              <a:t> pension plan is underfunded, there is a net pension liability of $110 million shown at the end of 2018. If the plan had been overfunded, Global would have reported a pension asset among its assets rather than this pension liability. Note that the net loss and prior service cost reduce shareholders’ equity. Also note that net loss—AOCI and prior service cost—AOCI are debit balances and therefore negative components of accumulated other comprehensive income.</a:t>
            </a:r>
          </a:p>
          <a:p>
            <a:endParaRPr lang="en-IN" dirty="0"/>
          </a:p>
          <a:p>
            <a:endParaRPr lang="en-US" dirty="0"/>
          </a:p>
          <a:p>
            <a:endParaRPr lang="en-IN"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98</a:t>
            </a:fld>
            <a:endParaRPr lang="en-US" dirty="0"/>
          </a:p>
        </p:txBody>
      </p:sp>
    </p:spTree>
    <p:extLst>
      <p:ext uri="{BB962C8B-B14F-4D97-AF65-F5344CB8AC3E}">
        <p14:creationId xmlns:p14="http://schemas.microsoft.com/office/powerpoint/2010/main" val="215016665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t>We have ignored the income tax effects of the amounts in order to focus on the core issues. Note, though, that as gains and losses occur, they are reported along with their tax effects (tax expense for a gain, tax savings for a loss) in the statement of comprehensive income. This can be accomplished by presenting components of other comprehensive income either net of related income tax effects or before income tax effects with disclosure of the income taxe</a:t>
            </a:r>
            <a:r>
              <a:rPr lang="en-IN" dirty="0">
                <a:solidFill>
                  <a:srgbClr val="000000"/>
                </a:solidFill>
              </a:rPr>
              <a:t>s</a:t>
            </a:r>
            <a:r>
              <a:rPr lang="en-IN" dirty="0">
                <a:solidFill>
                  <a:srgbClr val="FF0000"/>
                </a:solidFill>
              </a:rPr>
              <a:t> </a:t>
            </a:r>
            <a:r>
              <a:rPr lang="en-IN" dirty="0"/>
              <a:t>allocated to each component either in a disclosure note or parenthetically in the statement. Likewise, AOCI in the balance sheet also is reported net of tax.</a:t>
            </a:r>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99</a:t>
            </a:fld>
            <a:endParaRPr lang="en-US" dirty="0"/>
          </a:p>
        </p:txBody>
      </p:sp>
    </p:spTree>
    <p:extLst>
      <p:ext uri="{BB962C8B-B14F-4D97-AF65-F5344CB8AC3E}">
        <p14:creationId xmlns:p14="http://schemas.microsoft.com/office/powerpoint/2010/main" val="273233043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100</a:t>
            </a:fld>
            <a:endParaRPr lang="en-US" dirty="0"/>
          </a:p>
        </p:txBody>
      </p:sp>
    </p:spTree>
    <p:extLst>
      <p:ext uri="{BB962C8B-B14F-4D97-AF65-F5344CB8AC3E}">
        <p14:creationId xmlns:p14="http://schemas.microsoft.com/office/powerpoint/2010/main" val="273233043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Illustration 17–17</a:t>
            </a:r>
          </a:p>
          <a:p>
            <a:endParaRPr lang="en-IN" dirty="0"/>
          </a:p>
          <a:p>
            <a:r>
              <a:rPr lang="en-IN" dirty="0"/>
              <a:t>In preceding sections, we’ve discussed:</a:t>
            </a:r>
          </a:p>
          <a:p>
            <a:pPr marL="228600" indent="-228600">
              <a:buFont typeface="+mj-lt"/>
              <a:buAutoNum type="arabicPeriod"/>
            </a:pPr>
            <a:r>
              <a:rPr lang="en-IN" dirty="0"/>
              <a:t>the projected benefit obligation (including changes due to periodic service cost, accrued interest, revised estimates, plan amendments, and the payment of benefits) </a:t>
            </a:r>
          </a:p>
          <a:p>
            <a:pPr marL="228600" indent="-228600">
              <a:buFont typeface="+mj-lt"/>
              <a:buAutoNum type="arabicPeriod"/>
            </a:pPr>
            <a:r>
              <a:rPr lang="en-IN" dirty="0"/>
              <a:t>the plan assets (including changes due to investment returns, employer contributions, and the payment of benefits) </a:t>
            </a:r>
          </a:p>
          <a:p>
            <a:pPr marL="228600" indent="-228600">
              <a:buFont typeface="+mj-lt"/>
              <a:buAutoNum type="arabicPeriod"/>
            </a:pPr>
            <a:r>
              <a:rPr lang="en-IN" dirty="0"/>
              <a:t>prior service cost </a:t>
            </a:r>
          </a:p>
          <a:p>
            <a:pPr marL="228600" indent="-228600">
              <a:buFont typeface="+mj-lt"/>
              <a:buAutoNum type="arabicPeriod"/>
            </a:pPr>
            <a:r>
              <a:rPr lang="en-IN" dirty="0"/>
              <a:t>gains and losses </a:t>
            </a:r>
          </a:p>
          <a:p>
            <a:pPr marL="228600" indent="-228600">
              <a:buFont typeface="+mj-lt"/>
              <a:buAutoNum type="arabicPeriod"/>
            </a:pPr>
            <a:r>
              <a:rPr lang="en-IN" dirty="0"/>
              <a:t>the periodic pension expense (comprising components of each of these) and</a:t>
            </a:r>
          </a:p>
          <a:p>
            <a:pPr marL="228600" indent="-228600">
              <a:buFont typeface="+mj-lt"/>
              <a:buAutoNum type="arabicPeriod"/>
            </a:pPr>
            <a:r>
              <a:rPr lang="en-IN" dirty="0"/>
              <a:t>the funded status of the plan</a:t>
            </a:r>
          </a:p>
          <a:p>
            <a:r>
              <a:rPr lang="en-IN" dirty="0"/>
              <a:t>These elements of a pension plan are interrelated. It is helpful to see how each element relates to the others. One way of bringing each part together in order to see how each element relates to others is a </a:t>
            </a:r>
            <a:r>
              <a:rPr lang="en-IN" i="1" dirty="0"/>
              <a:t>pension </a:t>
            </a:r>
            <a:r>
              <a:rPr lang="en-IN" i="1" dirty="0" err="1"/>
              <a:t>spreadsheet</a:t>
            </a:r>
            <a:r>
              <a:rPr lang="en-IN" dirty="0"/>
              <a:t>. In this illustration we show a pension </a:t>
            </a:r>
            <a:r>
              <a:rPr lang="en-IN" dirty="0" err="1"/>
              <a:t>spreadsheet</a:t>
            </a:r>
            <a:r>
              <a:rPr lang="en-IN" dirty="0"/>
              <a:t> for Global Communications. Notice that the first numerical column simply repeats the actuary’s report of how the PBO changed during the year, as explained </a:t>
            </a:r>
            <a:r>
              <a:rPr lang="en-US" dirty="0"/>
              <a:t>previously. </a:t>
            </a:r>
            <a:r>
              <a:rPr lang="en-IN" dirty="0"/>
              <a:t>Likewise, the second column reproduces the changes in plan </a:t>
            </a:r>
            <a:r>
              <a:rPr lang="en-US" dirty="0"/>
              <a:t>assets we discussed earlier. </a:t>
            </a:r>
            <a:r>
              <a:rPr lang="en-IN" dirty="0"/>
              <a:t>We’ve also previously noted the changes in the prior service cost–AOCI and the net loss–AOCI that are duplicated in the third and fourth columns. The fifth column repeats the calculation of the 2018 pension expense that we determined earlier. The cash contribution column to the pension fund is the sole item in the next column. The last column shows the changes in the funded status of the plan. Note that the funded status is the difference between the PBO (column 1) and the plan assets </a:t>
            </a:r>
            <a:r>
              <a:rPr lang="en-US" dirty="0"/>
              <a:t>(column 2). That means that each of the changes we see in either of the first two columns is reflected as a change in the funded status in the last column. The net pension liability </a:t>
            </a:r>
            <a:r>
              <a:rPr lang="en-IN" dirty="0"/>
              <a:t>(or net pension asset) balance is not carried in company records. Instead, we use this label to report the PBO and plan assets in the balance sheet as a single net amount.</a:t>
            </a:r>
          </a:p>
          <a:p>
            <a:endParaRPr lang="en-IN" dirty="0"/>
          </a:p>
          <a:p>
            <a:endParaRPr lang="en-US" dirty="0"/>
          </a:p>
          <a:p>
            <a:endParaRPr lang="en-IN"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101</a:t>
            </a:fld>
            <a:endParaRPr lang="en-US" dirty="0"/>
          </a:p>
        </p:txBody>
      </p:sp>
    </p:spTree>
    <p:extLst>
      <p:ext uri="{BB962C8B-B14F-4D97-AF65-F5344CB8AC3E}">
        <p14:creationId xmlns:p14="http://schemas.microsoft.com/office/powerpoint/2010/main" val="109240005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Illustration 17–18</a:t>
            </a:r>
          </a:p>
          <a:p>
            <a:endParaRPr lang="en-IN" dirty="0"/>
          </a:p>
          <a:p>
            <a:r>
              <a:rPr lang="en-IN" dirty="0"/>
              <a:t>Companies sometimes terminate defined benefit plans to reduce costs and lessen risk. Many companies are providing defined contribution plans instead. When a plan is terminated, a change in earnings is reported at that time. For instance, Melville Corporation described the termination of its pension plan as shown in the disclosure note in the above illustration. </a:t>
            </a:r>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102</a:t>
            </a:fld>
            <a:endParaRPr lang="en-US" dirty="0"/>
          </a:p>
        </p:txBody>
      </p:sp>
    </p:spTree>
    <p:extLst>
      <p:ext uri="{BB962C8B-B14F-4D97-AF65-F5344CB8AC3E}">
        <p14:creationId xmlns:p14="http://schemas.microsoft.com/office/powerpoint/2010/main" val="35144738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9</a:t>
            </a:fld>
            <a:endParaRPr lang="en-US" dirty="0"/>
          </a:p>
        </p:txBody>
      </p:sp>
    </p:spTree>
    <p:extLst>
      <p:ext uri="{BB962C8B-B14F-4D97-AF65-F5344CB8AC3E}">
        <p14:creationId xmlns:p14="http://schemas.microsoft.com/office/powerpoint/2010/main" val="50306142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103</a:t>
            </a:fld>
            <a:endParaRPr lang="en-US" dirty="0"/>
          </a:p>
        </p:txBody>
      </p:sp>
    </p:spTree>
    <p:extLst>
      <p:ext uri="{BB962C8B-B14F-4D97-AF65-F5344CB8AC3E}">
        <p14:creationId xmlns:p14="http://schemas.microsoft.com/office/powerpoint/2010/main" val="66811785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t>Accounting for losses and gains in defined benefit plans under IAS No. 19 is similar to U.S. GAAP, but there are two important differences. The first difference relates to the make-up of the gain or loss on plan assets. Under U.S. GAAP, losses and gains are the </a:t>
            </a:r>
            <a:r>
              <a:rPr lang="en-US" sz="1200" dirty="0"/>
              <a:t>difference between the actual </a:t>
            </a:r>
            <a:r>
              <a:rPr lang="en-IN" sz="1200" dirty="0"/>
              <a:t>and expected returns. The expected return is different from company to company and is usually different from the interest rate used to determine the interest cost. Under IFRS, we use the same rate, the rate for “high grade corporate bonds,” for both the interest cost on the defined benefit obligation and the interest revenue on the plan assets. Consequently, under IFRS, we have a </a:t>
            </a:r>
            <a:r>
              <a:rPr lang="en-IN" sz="1200" dirty="0" err="1"/>
              <a:t>remeasurement</a:t>
            </a:r>
            <a:r>
              <a:rPr lang="en-IN" sz="1200" dirty="0"/>
              <a:t> gain when the actual return on plan assets exceeds the “high grade corporate bond rate” used to determine the net interest cost/income. The second difference relates to the treatment of gains and losses after they are initially </a:t>
            </a:r>
            <a:r>
              <a:rPr lang="en-US" sz="1200" dirty="0"/>
              <a:t>recorded in OCI. Under U.S. GAAP, gains and losses </a:t>
            </a:r>
            <a:r>
              <a:rPr lang="en-IN" sz="1200" dirty="0"/>
              <a:t>are included with OCI items in the statement of comprehensive income when they first arise and then gradually amortized out of OCI into expense. Under IFRS, these gains and losses are included in OCI when they first arise and remain in the balance sheet as </a:t>
            </a:r>
            <a:r>
              <a:rPr lang="en-US" sz="1200" dirty="0"/>
              <a:t>accumulated other comprehensive income. </a:t>
            </a:r>
            <a:endParaRPr lang="en-IN" sz="1200"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104</a:t>
            </a:fld>
            <a:endParaRPr lang="en-US" dirty="0"/>
          </a:p>
        </p:txBody>
      </p:sp>
    </p:spTree>
    <p:extLst>
      <p:ext uri="{BB962C8B-B14F-4D97-AF65-F5344CB8AC3E}">
        <p14:creationId xmlns:p14="http://schemas.microsoft.com/office/powerpoint/2010/main" val="312460362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t>To determine the net interest cost under IFRS, we multiply the rate, say 6%, times the net difference between the defined benefit obligation (DBO) and plan assets and report the net interest cost/income. We also record the interest earned from plan assets. </a:t>
            </a:r>
            <a:r>
              <a:rPr lang="en-IN" sz="1200"/>
              <a:t>Finally, we record the increase in the defined benefit obligation balance as interest is accrued on the balance at 6%. </a:t>
            </a:r>
          </a:p>
          <a:p>
            <a:endParaRPr lang="en-US"/>
          </a:p>
        </p:txBody>
      </p:sp>
      <p:sp>
        <p:nvSpPr>
          <p:cNvPr id="4" name="Slide Number Placeholder 3"/>
          <p:cNvSpPr>
            <a:spLocks noGrp="1"/>
          </p:cNvSpPr>
          <p:nvPr>
            <p:ph type="sldNum" sz="quarter" idx="10"/>
          </p:nvPr>
        </p:nvSpPr>
        <p:spPr/>
        <p:txBody>
          <a:bodyPr/>
          <a:lstStyle/>
          <a:p>
            <a:fld id="{D3B77834-1D65-4CA4-A322-DCD675ADD8F3}" type="slidenum">
              <a:rPr lang="en-US" smtClean="0"/>
              <a:pPr/>
              <a:t>105</a:t>
            </a:fld>
            <a:endParaRPr lang="en-US" dirty="0"/>
          </a:p>
        </p:txBody>
      </p:sp>
    </p:spTree>
    <p:extLst>
      <p:ext uri="{BB962C8B-B14F-4D97-AF65-F5344CB8AC3E}">
        <p14:creationId xmlns:p14="http://schemas.microsoft.com/office/powerpoint/2010/main" val="91057112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t>Under IAS No. 19, prior service cost, called past service cost under IFRS, is combined with the current service cost and reported within the income statement rather than as a component of other comprehensive income as it is under U.S. GAAP.</a:t>
            </a:r>
            <a:endParaRPr lang="en-US" sz="1200"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106</a:t>
            </a:fld>
            <a:endParaRPr lang="en-US" dirty="0"/>
          </a:p>
        </p:txBody>
      </p:sp>
    </p:spTree>
    <p:extLst>
      <p:ext uri="{BB962C8B-B14F-4D97-AF65-F5344CB8AC3E}">
        <p14:creationId xmlns:p14="http://schemas.microsoft.com/office/powerpoint/2010/main" val="106218823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past service cost for 2017 has been defined as $60 million. Consequently, for </a:t>
            </a:r>
            <a:r>
              <a:rPr lang="en-IN" sz="1200" dirty="0"/>
              <a:t>Global, the service cost would be recorded separately under IFRS in 2017 when the plan amendment occurs. This is in contrast to U.S. GAAP, where it is recorded together as a single PBO amount that includes the current service cost and also the prior service cost.</a:t>
            </a:r>
            <a:endParaRPr lang="en-US" sz="1200"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107</a:t>
            </a:fld>
            <a:endParaRPr lang="en-US" dirty="0"/>
          </a:p>
        </p:txBody>
      </p:sp>
    </p:spTree>
    <p:extLst>
      <p:ext uri="{BB962C8B-B14F-4D97-AF65-F5344CB8AC3E}">
        <p14:creationId xmlns:p14="http://schemas.microsoft.com/office/powerpoint/2010/main" val="343786812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Under U.S. GAAP, </a:t>
            </a:r>
            <a:r>
              <a:rPr lang="en-IN" sz="1200" dirty="0">
                <a:solidFill>
                  <a:schemeClr val="bg2">
                    <a:lumMod val="10000"/>
                  </a:schemeClr>
                </a:solidFill>
              </a:rPr>
              <a:t>pension expense is reported as a single net amount. Under IFRS, </a:t>
            </a:r>
            <a:r>
              <a:rPr lang="en-IN" sz="1200" dirty="0"/>
              <a:t>reporting of pension expense is divided into:</a:t>
            </a:r>
          </a:p>
          <a:p>
            <a:r>
              <a:rPr lang="en-IN" sz="1200" dirty="0"/>
              <a:t> </a:t>
            </a:r>
          </a:p>
          <a:p>
            <a:pPr marL="757066" lvl="1" indent="-291179">
              <a:buFont typeface="Arial" panose="020B0604020202020204" pitchFamily="34" charset="0"/>
              <a:buChar char="•"/>
            </a:pPr>
            <a:r>
              <a:rPr lang="en-IN" sz="1200" dirty="0"/>
              <a:t>The service cost component, including past </a:t>
            </a:r>
            <a:r>
              <a:rPr lang="en-US" sz="1200" dirty="0"/>
              <a:t>service cost in the </a:t>
            </a:r>
            <a:r>
              <a:rPr lang="en-US" sz="1200" i="1" dirty="0"/>
              <a:t>income statement</a:t>
            </a:r>
          </a:p>
          <a:p>
            <a:pPr marL="757066" lvl="1" indent="-291179">
              <a:buFont typeface="Arial" panose="020B0604020202020204" pitchFamily="34" charset="0"/>
              <a:buChar char="•"/>
            </a:pPr>
            <a:r>
              <a:rPr lang="en-IN" sz="1200" dirty="0"/>
              <a:t>The net interest cost/income component in the </a:t>
            </a:r>
            <a:r>
              <a:rPr lang="en-IN" sz="1200" i="1" dirty="0"/>
              <a:t>income statement</a:t>
            </a:r>
          </a:p>
          <a:p>
            <a:pPr marL="757066" lvl="1" indent="-291179">
              <a:buFont typeface="Arial" panose="020B0604020202020204" pitchFamily="34" charset="0"/>
              <a:buChar char="•"/>
            </a:pPr>
            <a:r>
              <a:rPr lang="en-IN" sz="1200" dirty="0" err="1"/>
              <a:t>Remeasurement</a:t>
            </a:r>
            <a:r>
              <a:rPr lang="en-IN" sz="1200" dirty="0"/>
              <a:t> gains and losses as </a:t>
            </a:r>
            <a:r>
              <a:rPr lang="en-IN" sz="1200" i="1" dirty="0"/>
              <a:t>other comprehensive income</a:t>
            </a:r>
            <a:endParaRPr lang="en-IN" sz="1200"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108</a:t>
            </a:fld>
            <a:endParaRPr lang="en-US" dirty="0"/>
          </a:p>
        </p:txBody>
      </p:sp>
    </p:spTree>
    <p:extLst>
      <p:ext uri="{BB962C8B-B14F-4D97-AF65-F5344CB8AC3E}">
        <p14:creationId xmlns:p14="http://schemas.microsoft.com/office/powerpoint/2010/main" val="137767496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t>As shown here, the </a:t>
            </a:r>
            <a:r>
              <a:rPr lang="en-IN" sz="1200" dirty="0" err="1"/>
              <a:t>remeasurement</a:t>
            </a:r>
            <a:r>
              <a:rPr lang="en-IN" sz="1200" dirty="0"/>
              <a:t> gain or loss under IFRS is usually an amount that is different from the gain or loss on plan assets under GAAP, mainly because of the interest rate. IFRS uses a 6% “high grade corporate bond rate”, whereas, U.S. GAAP uses the 9% expected rate of return. Note that, under IFRS, the plan asset is debited with $12 million as it considers actual interest in excess of 6%, and not expected rate of return.</a:t>
            </a:r>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109</a:t>
            </a:fld>
            <a:endParaRPr lang="en-US" dirty="0"/>
          </a:p>
        </p:txBody>
      </p:sp>
    </p:spTree>
    <p:extLst>
      <p:ext uri="{BB962C8B-B14F-4D97-AF65-F5344CB8AC3E}">
        <p14:creationId xmlns:p14="http://schemas.microsoft.com/office/powerpoint/2010/main" val="421265369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t>This illustration shows how the OCI items in the statement of comprehensive income are recorded. Under IFRS, the entries are the same as under U.S. GAAP, however, loss—OCI and PBO is referred as </a:t>
            </a:r>
            <a:r>
              <a:rPr lang="en-US" dirty="0" err="1"/>
              <a:t>r</a:t>
            </a:r>
            <a:r>
              <a:rPr lang="en-US" sz="1200" dirty="0" err="1"/>
              <a:t>emeasurement</a:t>
            </a:r>
            <a:r>
              <a:rPr lang="en-US" sz="1200" dirty="0"/>
              <a:t> loss–OCI</a:t>
            </a:r>
            <a:r>
              <a:rPr lang="en-IN" sz="1200" dirty="0"/>
              <a:t> and DBO respectively under IFRS. Note that loss—OCI under GAAP is subsequently amortized to expense from other comprehensive income, whereas, under IFRS the </a:t>
            </a:r>
            <a:r>
              <a:rPr lang="en-US" dirty="0" err="1"/>
              <a:t>r</a:t>
            </a:r>
            <a:r>
              <a:rPr lang="en-US" sz="1200" dirty="0" err="1"/>
              <a:t>emeasurement</a:t>
            </a:r>
            <a:r>
              <a:rPr lang="en-US" sz="1200" dirty="0"/>
              <a:t> loss–OCI</a:t>
            </a:r>
            <a:r>
              <a:rPr lang="en-IN" sz="1200" dirty="0"/>
              <a:t> remains in accumulated other comprehensive income.</a:t>
            </a:r>
            <a:endParaRPr lang="en-IN" sz="1200" dirty="0">
              <a:latin typeface="Calibri" pitchFamily="34" charset="0"/>
            </a:endParaRPr>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110</a:t>
            </a:fld>
            <a:endParaRPr lang="en-US" dirty="0"/>
          </a:p>
        </p:txBody>
      </p:sp>
    </p:spTree>
    <p:extLst>
      <p:ext uri="{BB962C8B-B14F-4D97-AF65-F5344CB8AC3E}">
        <p14:creationId xmlns:p14="http://schemas.microsoft.com/office/powerpoint/2010/main" val="303256031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dirty="0"/>
              <a:t>Accounting for pensions and other postretirement benefits under IFRS is specified in a recent IASB amendment to its postemployment benefit standard, </a:t>
            </a:r>
            <a:r>
              <a:rPr lang="en-IN" sz="1200" i="1" dirty="0"/>
              <a:t>IAS No. 19. </a:t>
            </a:r>
            <a:r>
              <a:rPr lang="en-IN" sz="1200" dirty="0"/>
              <a:t>Under the update the changes that constitute the components of the net pension cost are separated into:</a:t>
            </a:r>
          </a:p>
          <a:p>
            <a:r>
              <a:rPr lang="en-IN" sz="1200" dirty="0"/>
              <a:t> </a:t>
            </a:r>
          </a:p>
          <a:p>
            <a:pPr marL="232943" indent="-232943">
              <a:buAutoNum type="alphaLcParenBoth"/>
            </a:pPr>
            <a:r>
              <a:rPr lang="en-IN" sz="1200" dirty="0"/>
              <a:t>The cost of service, </a:t>
            </a:r>
          </a:p>
          <a:p>
            <a:pPr marL="232943" indent="-232943">
              <a:buAutoNum type="alphaLcParenBoth"/>
            </a:pPr>
            <a:r>
              <a:rPr lang="en-IN" sz="1200" dirty="0"/>
              <a:t>The cost of financing that cost, and </a:t>
            </a:r>
          </a:p>
          <a:p>
            <a:pPr marL="232943" indent="-232943">
              <a:buAutoNum type="alphaLcParenBoth"/>
            </a:pPr>
            <a:r>
              <a:rPr lang="en-IN" sz="1200" dirty="0"/>
              <a:t>Gains or losses from occasional </a:t>
            </a:r>
            <a:r>
              <a:rPr lang="en-IN" sz="1200" dirty="0" err="1"/>
              <a:t>remeasurement</a:t>
            </a:r>
            <a:r>
              <a:rPr lang="en-IN" sz="1200" dirty="0"/>
              <a:t> of the cost</a:t>
            </a:r>
          </a:p>
          <a:p>
            <a:endParaRPr lang="en-IN" sz="1200" dirty="0"/>
          </a:p>
          <a:p>
            <a:r>
              <a:rPr lang="en-IN" sz="1200" dirty="0"/>
              <a:t>The cost of service includes the current service costs and the past service costs. It is recognized immediately in the balance sheet and the income statement. Net interest cost/income is recognized in the balance sheet and the income statement immediately as it accrues. Interest is calculated as the interest rate (high-quality corporate bond rate) times net pension asset, which is interest income, and as the interest rate times net pension liability, which is interest cost.</a:t>
            </a:r>
            <a:endParaRPr lang="en-US" sz="1200" dirty="0"/>
          </a:p>
          <a:p>
            <a:endParaRPr lang="en-US" sz="1200" dirty="0"/>
          </a:p>
          <a:p>
            <a:r>
              <a:rPr lang="en-US" sz="1200" dirty="0"/>
              <a:t>The last component of net pension expense is </a:t>
            </a:r>
            <a:r>
              <a:rPr lang="en-US" sz="1200" dirty="0" err="1"/>
              <a:t>remeasurement</a:t>
            </a:r>
            <a:r>
              <a:rPr lang="en-US" sz="1200" dirty="0"/>
              <a:t> cost. It includes </a:t>
            </a:r>
            <a:r>
              <a:rPr lang="en-IN" sz="1200" dirty="0" err="1"/>
              <a:t>remeasurements</a:t>
            </a:r>
            <a:r>
              <a:rPr lang="en-IN" sz="1200" dirty="0"/>
              <a:t> of service costs caused by changes in assumptions, gains, and losses arising from experience differing from what was assumed, and investment gains and losses on </a:t>
            </a:r>
            <a:r>
              <a:rPr lang="en-US" sz="1200" dirty="0"/>
              <a:t>plan assets. </a:t>
            </a:r>
            <a:r>
              <a:rPr lang="en-US" sz="1200" dirty="0" err="1"/>
              <a:t>Remeasurement</a:t>
            </a:r>
            <a:r>
              <a:rPr lang="en-US" sz="1200" dirty="0"/>
              <a:t> cost is recognized immediately in the balance sheet and the statement of comprehensive income as OCI.</a:t>
            </a:r>
            <a:endParaRPr lang="en-IN" sz="1200" dirty="0"/>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111</a:t>
            </a:fld>
            <a:endParaRPr lang="en-US" dirty="0"/>
          </a:p>
        </p:txBody>
      </p:sp>
    </p:spTree>
    <p:extLst>
      <p:ext uri="{BB962C8B-B14F-4D97-AF65-F5344CB8AC3E}">
        <p14:creationId xmlns:p14="http://schemas.microsoft.com/office/powerpoint/2010/main" val="194432918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Now that we know the components of the net pension cost are separated into service cost, net interest cost/income, and </a:t>
            </a:r>
            <a:r>
              <a:rPr lang="en-US" sz="1200" dirty="0" err="1"/>
              <a:t>remeasurement</a:t>
            </a:r>
            <a:r>
              <a:rPr lang="en-US" sz="1200" dirty="0"/>
              <a:t> cost, we can show an illustration to demonstrate how the components of net pension cost are classified under IFRS. For this, we use the amounts from the Global Communications illustration. Notice that there is no separate interest cost and there is no “expected” return on plan assets. </a:t>
            </a:r>
            <a:r>
              <a:rPr lang="en-IN" sz="1200" dirty="0"/>
              <a:t>Instead, these two are essentially combined into a single measure, net interest </a:t>
            </a:r>
            <a:r>
              <a:rPr lang="en-US" sz="1200" dirty="0"/>
              <a:t>cost/income. Because they are combined, the same rate (6% in this case) is used for both, rather than having one rate for interest cost and another for expected return on assets.</a:t>
            </a:r>
          </a:p>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112</a:t>
            </a:fld>
            <a:endParaRPr lang="en-US" dirty="0"/>
          </a:p>
        </p:txBody>
      </p:sp>
    </p:spTree>
    <p:extLst>
      <p:ext uri="{BB962C8B-B14F-4D97-AF65-F5344CB8AC3E}">
        <p14:creationId xmlns:p14="http://schemas.microsoft.com/office/powerpoint/2010/main" val="32741282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17-</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696200" cy="44196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8"/>
          <p:cNvSpPr>
            <a:spLocks noGrp="1"/>
          </p:cNvSpPr>
          <p:nvPr userDrawn="1"/>
        </p:nvSpPr>
        <p:spPr>
          <a:xfrm>
            <a:off x="762000" y="6248400"/>
            <a:ext cx="7620000" cy="609600"/>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7309168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55"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7" name="Text Placeholder 8"/>
          <p:cNvSpPr>
            <a:spLocks noGrp="1"/>
          </p:cNvSpPr>
          <p:nvPr userDrawn="1"/>
        </p:nvSpPr>
        <p:spPr>
          <a:xfrm>
            <a:off x="990600" y="6248400"/>
            <a:ext cx="7239000" cy="609600"/>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1723474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17-</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marL="0" indent="0" algn="r">
              <a:buNone/>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8"/>
          <p:cNvSpPr>
            <a:spLocks noGrp="1"/>
          </p:cNvSpPr>
          <p:nvPr userDrawn="1"/>
        </p:nvSpPr>
        <p:spPr>
          <a:xfrm>
            <a:off x="762000" y="6248400"/>
            <a:ext cx="7620000" cy="609600"/>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7753145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dirty="0"/>
              <a:t>Click to edit Master title style</a:t>
            </a:r>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Text Placeholder 6"/>
          <p:cNvSpPr>
            <a:spLocks noGrp="1"/>
          </p:cNvSpPr>
          <p:nvPr>
            <p:ph type="body" sz="quarter" idx="11"/>
          </p:nvPr>
        </p:nvSpPr>
        <p:spPr>
          <a:xfrm>
            <a:off x="609600" y="6476999"/>
            <a:ext cx="8533645" cy="37680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52782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17-</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marL="0" indent="0" algn="r">
              <a:buNone/>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22225626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a:t>Click to edit Master title style</a:t>
            </a:r>
            <a:endParaRPr lang="en-US" dirty="0"/>
          </a:p>
        </p:txBody>
      </p:sp>
      <p:sp>
        <p:nvSpPr>
          <p:cNvPr id="4" name="Text Placeholder 3"/>
          <p:cNvSpPr txBox="1">
            <a:spLocks/>
          </p:cNvSpPr>
          <p:nvPr userDrawn="1"/>
        </p:nvSpPr>
        <p:spPr>
          <a:xfrm>
            <a:off x="457200" y="6248400"/>
            <a:ext cx="8305800" cy="6096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5931580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17-</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marL="0" indent="0" algn="r">
              <a:buNone/>
              <a:defRPr sz="1800"/>
            </a:lvl1pPr>
            <a:lvl2pPr marL="457200" indent="0" algn="r">
              <a:buNone/>
              <a:defRPr sz="1800"/>
            </a:lvl2pPr>
            <a:lvl3pPr marL="914400" indent="0" algn="r">
              <a:buNone/>
              <a:defRPr sz="1800"/>
            </a:lvl3pPr>
            <a:lvl4pPr marL="1371600" indent="0" algn="r">
              <a:buNone/>
              <a:defRPr sz="1800"/>
            </a:lvl4pPr>
            <a:lvl5pPr marL="1828800" indent="0" algn="r">
              <a:buNone/>
              <a:defRPr sz="1800"/>
            </a:lvl5pPr>
          </a:lstStyle>
          <a:p>
            <a:pPr lvl="0"/>
            <a:r>
              <a:rPr lang="en-US" dirty="0"/>
              <a:t>Click to edit Master text styles</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4"/>
          <p:cNvSpPr>
            <a:spLocks noGrp="1"/>
          </p:cNvSpPr>
          <p:nvPr>
            <p:ph type="pic" sz="quarter" idx="14"/>
          </p:nvPr>
        </p:nvSpPr>
        <p:spPr>
          <a:xfrm>
            <a:off x="1600200" y="3048000"/>
            <a:ext cx="2362200" cy="1524000"/>
          </a:xfrm>
        </p:spPr>
        <p:txBody>
          <a:bodyPr/>
          <a:lstStyle/>
          <a:p>
            <a:r>
              <a:rPr lang="en-US"/>
              <a:t>Click icon to add picture</a:t>
            </a:r>
          </a:p>
        </p:txBody>
      </p:sp>
      <p:sp>
        <p:nvSpPr>
          <p:cNvPr id="11" name="Picture Placeholder 10"/>
          <p:cNvSpPr>
            <a:spLocks noGrp="1"/>
          </p:cNvSpPr>
          <p:nvPr>
            <p:ph type="pic" sz="quarter" idx="15"/>
          </p:nvPr>
        </p:nvSpPr>
        <p:spPr>
          <a:xfrm>
            <a:off x="5562600" y="3124200"/>
            <a:ext cx="2514600" cy="1295400"/>
          </a:xfrm>
        </p:spPr>
        <p:txBody>
          <a:bodyPr/>
          <a:lstStyle/>
          <a:p>
            <a:r>
              <a:rPr lang="en-US"/>
              <a:t>Click icon to add picture</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41642006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a:t>Click to edit Master title style</a:t>
            </a:r>
            <a:endParaRPr lang="en-US" dirty="0"/>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1"/>
          </p:nvPr>
        </p:nvSpPr>
        <p:spPr>
          <a:xfrm>
            <a:off x="609600" y="6476999"/>
            <a:ext cx="8533645" cy="37680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453521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8"/>
          <p:cNvSpPr>
            <a:spLocks noGrp="1"/>
          </p:cNvSpPr>
          <p:nvPr userDrawn="1"/>
        </p:nvSpPr>
        <p:spPr>
          <a:xfrm>
            <a:off x="762000" y="6248400"/>
            <a:ext cx="7620000" cy="609600"/>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11046614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9250" indent="-349250" algn="l" defTabSz="914400" rtl="0" eaLnBrk="1" latinLnBrk="0" hangingPunct="1">
        <a:spcBef>
          <a:spcPts val="6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lgn="l" defTabSz="914400" rtl="0" eaLnBrk="1" latinLnBrk="0" hangingPunct="1">
        <a:spcBef>
          <a:spcPts val="600"/>
        </a:spcBef>
        <a:buClr>
          <a:schemeClr val="tx1"/>
        </a:buClr>
        <a:buFont typeface="Verdana" panose="020B060403050404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lgn="l" defTabSz="914400" rtl="0" eaLnBrk="1" latinLnBrk="0" hangingPunct="1">
        <a:spcBef>
          <a:spcPts val="600"/>
        </a:spcBef>
        <a:buClr>
          <a:schemeClr val="tx1"/>
        </a:buClr>
        <a:buFont typeface="Wingdings" panose="05000000000000000000" pitchFamily="2" charset="2"/>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lgn="l" defTabSz="914400" rtl="0" eaLnBrk="1" latinLnBrk="0" hangingPunct="1">
        <a:spcBef>
          <a:spcPts val="600"/>
        </a:spcBef>
        <a:buClr>
          <a:schemeClr val="tx1"/>
        </a:buClr>
        <a:buFont typeface="Courier New" panose="02070309020205020404" pitchFamily="49" charset="0"/>
        <a:buChar char="o"/>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14550" indent="-285750" algn="l" defTabSz="914400" rtl="0" eaLnBrk="1" latinLnBrk="0" hangingPunct="1">
        <a:spcBef>
          <a:spcPts val="600"/>
        </a:spcBef>
        <a:buClr>
          <a:schemeClr val="tx1"/>
        </a:buClr>
        <a:buFont typeface="Wingdings" panose="05000000000000000000" pitchFamily="2" charset="2"/>
        <a:buChar char="Ø"/>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68904601"/>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6.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0.xml"/><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5.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25.wmf"/><Relationship Id="rId4" Type="http://schemas.openxmlformats.org/officeDocument/2006/relationships/oleObject" Target="../embeddings/oleObject3.bin"/></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6.wmf"/><Relationship Id="rId4" Type="http://schemas.openxmlformats.org/officeDocument/2006/relationships/oleObject" Target="../embeddings/oleObject1.bin"/></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8.wmf"/><Relationship Id="rId4" Type="http://schemas.openxmlformats.org/officeDocument/2006/relationships/oleObject" Target="../embeddings/oleObject2.bin"/></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762000" y="1600200"/>
            <a:ext cx="7848600" cy="990600"/>
          </a:xfrm>
        </p:spPr>
        <p:txBody>
          <a:bodyPr>
            <a:normAutofit/>
          </a:bodyPr>
          <a:lstStyle/>
          <a:p>
            <a:r>
              <a:rPr lang="en-IN" dirty="0"/>
              <a:t>Chapter 17</a:t>
            </a:r>
            <a:endParaRPr lang="en-US" dirty="0"/>
          </a:p>
        </p:txBody>
      </p:sp>
      <p:sp>
        <p:nvSpPr>
          <p:cNvPr id="20" name="Subtitle 19"/>
          <p:cNvSpPr>
            <a:spLocks noGrp="1"/>
          </p:cNvSpPr>
          <p:nvPr>
            <p:ph type="subTitle" idx="1"/>
          </p:nvPr>
        </p:nvSpPr>
        <p:spPr>
          <a:xfrm>
            <a:off x="838200" y="2667000"/>
            <a:ext cx="7848600" cy="2133600"/>
          </a:xfrm>
        </p:spPr>
        <p:txBody>
          <a:bodyPr/>
          <a:lstStyle/>
          <a:p>
            <a:r>
              <a:rPr lang="en-IN" dirty="0"/>
              <a:t>Pensions and Other</a:t>
            </a:r>
          </a:p>
          <a:p>
            <a:r>
              <a:rPr lang="en-IN" dirty="0"/>
              <a:t>Postretirement Benefits</a:t>
            </a:r>
          </a:p>
        </p:txBody>
      </p:sp>
      <p:sp>
        <p:nvSpPr>
          <p:cNvPr id="6" name="Text Placeholder 8"/>
          <p:cNvSpPr>
            <a:spLocks noGrp="1"/>
          </p:cNvSpPr>
          <p:nvPr>
            <p:ph type="body" sz="quarter" idx="11"/>
          </p:nvPr>
        </p:nvSpPr>
        <p:spPr>
          <a:xfrm>
            <a:off x="1143000" y="6248400"/>
            <a:ext cx="6892637" cy="609600"/>
          </a:xfrm>
        </p:spPr>
        <p:txBody>
          <a:bodyPr anchor="ctr">
            <a:noAutofit/>
          </a:body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6325334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17-1</a:t>
            </a:r>
          </a:p>
        </p:txBody>
      </p:sp>
      <p:sp>
        <p:nvSpPr>
          <p:cNvPr id="2" name="Title 1"/>
          <p:cNvSpPr>
            <a:spLocks noGrp="1"/>
          </p:cNvSpPr>
          <p:nvPr>
            <p:ph type="title"/>
          </p:nvPr>
        </p:nvSpPr>
        <p:spPr>
          <a:xfrm>
            <a:off x="685800" y="304800"/>
            <a:ext cx="8001000" cy="1295400"/>
          </a:xfrm>
        </p:spPr>
        <p:txBody>
          <a:bodyPr>
            <a:normAutofit fontScale="90000"/>
          </a:bodyPr>
          <a:lstStyle/>
          <a:p>
            <a:r>
              <a:rPr lang="en-US" sz="4000" b="0" dirty="0">
                <a:solidFill>
                  <a:schemeClr val="tx1"/>
                </a:solidFill>
                <a:latin typeface="Verdana" pitchFamily="34" charset="0"/>
                <a:ea typeface="Verdana" pitchFamily="34" charset="0"/>
                <a:cs typeface="Verdana" pitchFamily="34" charset="0"/>
              </a:rPr>
              <a:t>Defined Contribution Plan —Microsoft Corporation (1 of 2)</a:t>
            </a:r>
            <a:endParaRPr lang="en-US" b="0" dirty="0">
              <a:solidFill>
                <a:schemeClr val="tx1"/>
              </a:solidFill>
              <a:latin typeface="Verdana" pitchFamily="34" charset="0"/>
              <a:ea typeface="Verdana" pitchFamily="34" charset="0"/>
              <a:cs typeface="Verdana" pitchFamily="34" charset="0"/>
            </a:endParaRPr>
          </a:p>
        </p:txBody>
      </p:sp>
      <p:sp>
        <p:nvSpPr>
          <p:cNvPr id="3" name="Content Placeholder 2"/>
          <p:cNvSpPr>
            <a:spLocks noGrp="1"/>
          </p:cNvSpPr>
          <p:nvPr>
            <p:ph sz="quarter" idx="10"/>
          </p:nvPr>
        </p:nvSpPr>
        <p:spPr>
          <a:xfrm>
            <a:off x="838200" y="1676400"/>
            <a:ext cx="8077200" cy="4724400"/>
          </a:xfrm>
        </p:spPr>
        <p:txBody>
          <a:bodyPr>
            <a:noAutofit/>
          </a:bodyPr>
          <a:lstStyle/>
          <a:p>
            <a:r>
              <a:rPr lang="en-IN" dirty="0">
                <a:latin typeface="Verdana" pitchFamily="34" charset="0"/>
                <a:ea typeface="Verdana" pitchFamily="34" charset="0"/>
                <a:cs typeface="Verdana" pitchFamily="34" charset="0"/>
              </a:rPr>
              <a:t>Sometimes the amount the employer contributes is tied to the amount of the employee contribution</a:t>
            </a:r>
          </a:p>
          <a:p>
            <a:pPr marL="0" indent="0">
              <a:buNone/>
            </a:pPr>
            <a:r>
              <a:rPr lang="en-US" b="1" dirty="0"/>
              <a:t>Note 20 (in part) </a:t>
            </a:r>
          </a:p>
          <a:p>
            <a:pPr marL="0" indent="0">
              <a:buNone/>
            </a:pPr>
            <a:r>
              <a:rPr lang="en-US" b="1" dirty="0"/>
              <a:t>Savings plan</a:t>
            </a:r>
          </a:p>
          <a:p>
            <a:pPr marL="0" indent="0">
              <a:buNone/>
            </a:pPr>
            <a:r>
              <a:rPr lang="en-US" dirty="0"/>
              <a:t>We have a savings plan in the U.S. that qualifies under Section 401(k) of the Internal Revenue Code, and a number of savings plans in international locations. Participating U.S. employees may contribute up to 75% of their salary, but not more than statutory limits. We</a:t>
            </a:r>
            <a:endParaRPr lang="en-US" dirty="0">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111837814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17-7</a:t>
            </a:r>
          </a:p>
        </p:txBody>
      </p:sp>
      <p:sp>
        <p:nvSpPr>
          <p:cNvPr id="4" name="Title 3"/>
          <p:cNvSpPr>
            <a:spLocks noGrp="1"/>
          </p:cNvSpPr>
          <p:nvPr>
            <p:ph type="title"/>
          </p:nvPr>
        </p:nvSpPr>
        <p:spPr>
          <a:xfrm>
            <a:off x="1066800" y="457200"/>
            <a:ext cx="7010400" cy="914400"/>
          </a:xfrm>
        </p:spPr>
        <p:txBody>
          <a:bodyPr>
            <a:noAutofit/>
          </a:bodyPr>
          <a:lstStyle/>
          <a:p>
            <a:r>
              <a:rPr lang="en-US" dirty="0"/>
              <a:t>Income Tax Considerations (2 of 2)</a:t>
            </a:r>
          </a:p>
        </p:txBody>
      </p:sp>
      <p:sp>
        <p:nvSpPr>
          <p:cNvPr id="5" name="Content Placeholder 4"/>
          <p:cNvSpPr>
            <a:spLocks noGrp="1"/>
          </p:cNvSpPr>
          <p:nvPr>
            <p:ph sz="quarter" idx="10"/>
          </p:nvPr>
        </p:nvSpPr>
        <p:spPr>
          <a:xfrm>
            <a:off x="685800" y="1600200"/>
            <a:ext cx="8229600" cy="5029200"/>
          </a:xfrm>
        </p:spPr>
        <p:txBody>
          <a:bodyPr/>
          <a:lstStyle/>
          <a:p>
            <a:pPr lvl="1">
              <a:buFont typeface="Lucida Grande"/>
              <a:buChar char="–"/>
            </a:pPr>
            <a:r>
              <a:rPr lang="en-IN" dirty="0"/>
              <a:t>It should be accompanied with disclosure of the income taxes allocated to each component either in a disclosure note or parenthetically in the statement</a:t>
            </a:r>
          </a:p>
          <a:p>
            <a:pPr>
              <a:buClr>
                <a:schemeClr val="tx1"/>
              </a:buClr>
            </a:pPr>
            <a:r>
              <a:rPr lang="en-IN" b="1" dirty="0"/>
              <a:t>AOCI in the balance sheet </a:t>
            </a:r>
            <a:r>
              <a:rPr lang="en-IN" dirty="0"/>
              <a:t>also is reported net of tax</a:t>
            </a:r>
            <a:endParaRPr lang="en-US" sz="2400" dirty="0"/>
          </a:p>
        </p:txBody>
      </p:sp>
    </p:spTree>
    <p:extLst>
      <p:ext uri="{BB962C8B-B14F-4D97-AF65-F5344CB8AC3E}">
        <p14:creationId xmlns:p14="http://schemas.microsoft.com/office/powerpoint/2010/main" val="118096726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t>Learning Objective 17-8</a:t>
            </a:r>
          </a:p>
        </p:txBody>
      </p:sp>
      <p:sp>
        <p:nvSpPr>
          <p:cNvPr id="4" name="Title 3"/>
          <p:cNvSpPr>
            <a:spLocks noGrp="1"/>
          </p:cNvSpPr>
          <p:nvPr>
            <p:ph type="title"/>
          </p:nvPr>
        </p:nvSpPr>
        <p:spPr/>
        <p:txBody>
          <a:bodyPr/>
          <a:lstStyle/>
          <a:p>
            <a:r>
              <a:rPr lang="en-US" dirty="0"/>
              <a:t>Pension Spreadsheet</a:t>
            </a:r>
          </a:p>
        </p:txBody>
      </p:sp>
      <p:pic>
        <p:nvPicPr>
          <p:cNvPr id="10" name="Picture 2" descr="In this illustration we show a pension spreadsheet for Global Communications. Notice that the first numerical column simply repeats the actuary’s report of how the PBO changed during the year, as explained previously. Likewise, the second column reproduces the changes in plan assets we discussed earlier. We’ve also previously noted the changes in the prior service cost–AOCI and the net loss–AOCI that are duplicated in the third and fourth columns. The fifth column repeats the calculation of the 2018 pension expense that we determined earlier. The cash contribution column to the pension fund is the sole item in the next column. The last column shows the changes in the funded status of the plan. Note that the funded status is the difference between the PBO (column 1) and the plan assets (column 2). That means that each of the changes we see in either of the first two columns is reflected as a change in the funded status in the last column. The net pension liability (or net pension asset) balance is not carried in company records. Instead, we use this label to report the PBO and plan assets in the balance sheet as a single net amou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3643" y="1371600"/>
            <a:ext cx="6716713" cy="5057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093520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17-8</a:t>
            </a:r>
          </a:p>
        </p:txBody>
      </p:sp>
      <p:sp>
        <p:nvSpPr>
          <p:cNvPr id="4" name="Title 3"/>
          <p:cNvSpPr>
            <a:spLocks noGrp="1"/>
          </p:cNvSpPr>
          <p:nvPr>
            <p:ph type="title"/>
          </p:nvPr>
        </p:nvSpPr>
        <p:spPr/>
        <p:txBody>
          <a:bodyPr>
            <a:noAutofit/>
          </a:bodyPr>
          <a:lstStyle/>
          <a:p>
            <a:r>
              <a:rPr lang="en-IN" dirty="0"/>
              <a:t>Settlement or Curtailment of Pension Plans </a:t>
            </a:r>
            <a:r>
              <a:rPr lang="en-US" dirty="0"/>
              <a:t>(1 of 2)</a:t>
            </a:r>
          </a:p>
        </p:txBody>
      </p:sp>
      <p:sp>
        <p:nvSpPr>
          <p:cNvPr id="5" name="Content Placeholder 4"/>
          <p:cNvSpPr>
            <a:spLocks noGrp="1"/>
          </p:cNvSpPr>
          <p:nvPr>
            <p:ph sz="quarter" idx="10"/>
          </p:nvPr>
        </p:nvSpPr>
        <p:spPr>
          <a:xfrm>
            <a:off x="914400" y="1676400"/>
            <a:ext cx="7924800" cy="4572000"/>
          </a:xfrm>
        </p:spPr>
        <p:txBody>
          <a:bodyPr/>
          <a:lstStyle/>
          <a:p>
            <a:r>
              <a:rPr lang="en-IN" dirty="0"/>
              <a:t>Companies sometimes terminate defined benefit plans to reduce costs and lessen risk</a:t>
            </a:r>
          </a:p>
          <a:p>
            <a:r>
              <a:rPr lang="en-IN" dirty="0"/>
              <a:t>Instead many provide defined contribution plans</a:t>
            </a:r>
          </a:p>
          <a:p>
            <a:pPr marL="0" indent="0">
              <a:buNone/>
            </a:pPr>
            <a:r>
              <a:rPr lang="en-IN" b="1" dirty="0"/>
              <a:t>Gain on the Termination of a Defined Benefit Plan—Melville Corporation</a:t>
            </a:r>
            <a:endParaRPr lang="en-US" dirty="0"/>
          </a:p>
        </p:txBody>
      </p:sp>
    </p:spTree>
    <p:extLst>
      <p:ext uri="{BB962C8B-B14F-4D97-AF65-F5344CB8AC3E}">
        <p14:creationId xmlns:p14="http://schemas.microsoft.com/office/powerpoint/2010/main" val="378120651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17-8</a:t>
            </a:r>
          </a:p>
        </p:txBody>
      </p:sp>
      <p:sp>
        <p:nvSpPr>
          <p:cNvPr id="4" name="Title 3"/>
          <p:cNvSpPr>
            <a:spLocks noGrp="1"/>
          </p:cNvSpPr>
          <p:nvPr>
            <p:ph type="title"/>
          </p:nvPr>
        </p:nvSpPr>
        <p:spPr/>
        <p:txBody>
          <a:bodyPr>
            <a:noAutofit/>
          </a:bodyPr>
          <a:lstStyle/>
          <a:p>
            <a:r>
              <a:rPr lang="en-IN" dirty="0"/>
              <a:t>Settlement or Curtailment of Pension Plans </a:t>
            </a:r>
            <a:r>
              <a:rPr lang="en-US" dirty="0"/>
              <a:t>(2 of 2)</a:t>
            </a:r>
          </a:p>
        </p:txBody>
      </p:sp>
      <p:sp>
        <p:nvSpPr>
          <p:cNvPr id="5" name="Content Placeholder 4"/>
          <p:cNvSpPr>
            <a:spLocks noGrp="1"/>
          </p:cNvSpPr>
          <p:nvPr>
            <p:ph sz="quarter" idx="10"/>
          </p:nvPr>
        </p:nvSpPr>
        <p:spPr>
          <a:xfrm>
            <a:off x="914400" y="1600200"/>
            <a:ext cx="8001000" cy="4876800"/>
          </a:xfrm>
        </p:spPr>
        <p:txBody>
          <a:bodyPr/>
          <a:lstStyle/>
          <a:p>
            <a:pPr marL="0" indent="0">
              <a:spcBef>
                <a:spcPts val="600"/>
              </a:spcBef>
              <a:buNone/>
            </a:pPr>
            <a:r>
              <a:rPr lang="en-US" sz="2200" b="1" dirty="0"/>
              <a:t>Retirement Plans (in part)</a:t>
            </a:r>
          </a:p>
          <a:p>
            <a:pPr marL="0" indent="0">
              <a:spcBef>
                <a:spcPts val="600"/>
              </a:spcBef>
              <a:buNone/>
            </a:pPr>
            <a:r>
              <a:rPr lang="en-US" sz="2200" dirty="0"/>
              <a:t> . . . As a result of the termination of the defined benefit plans, and after the settlement of the liability to plan participants through the purchase of nonparticipating annuity contracts or lump-sum rollovers into the new 401(k) Profit Sharing Plan, the Company recorded a nonrecurring gain of approximately $4,000,000 which was the amount of plan assets that reverted to the Company. This was accounted for in accordance with Statement of Financial Accounting Standards No. 88, "Employers' Accounting for Settlements and Curtailments of Defined Benefit Pension Plans and for Termination Benefits." [FASB ASC 715-30-35]</a:t>
            </a:r>
          </a:p>
        </p:txBody>
      </p:sp>
    </p:spTree>
    <p:extLst>
      <p:ext uri="{BB962C8B-B14F-4D97-AF65-F5344CB8AC3E}">
        <p14:creationId xmlns:p14="http://schemas.microsoft.com/office/powerpoint/2010/main" val="2089902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17-12</a:t>
            </a:r>
          </a:p>
        </p:txBody>
      </p:sp>
      <p:sp>
        <p:nvSpPr>
          <p:cNvPr id="6" name="Title 5"/>
          <p:cNvSpPr>
            <a:spLocks noGrp="1"/>
          </p:cNvSpPr>
          <p:nvPr>
            <p:ph type="title"/>
          </p:nvPr>
        </p:nvSpPr>
        <p:spPr/>
        <p:txBody>
          <a:bodyPr>
            <a:noAutofit/>
          </a:bodyPr>
          <a:lstStyle/>
          <a:p>
            <a:r>
              <a:rPr lang="en-US" dirty="0"/>
              <a:t>IFRS: Accounting for Gains and Losses</a:t>
            </a:r>
          </a:p>
        </p:txBody>
      </p:sp>
      <p:graphicFrame>
        <p:nvGraphicFramePr>
          <p:cNvPr id="7" name="Table 12"/>
          <p:cNvGraphicFramePr>
            <a:graphicFrameLocks noGrp="1"/>
          </p:cNvGraphicFramePr>
          <p:nvPr>
            <p:ph sz="quarter" idx="12"/>
            <p:extLst>
              <p:ext uri="{D42A27DB-BD31-4B8C-83A1-F6EECF244321}">
                <p14:modId xmlns:p14="http://schemas.microsoft.com/office/powerpoint/2010/main" val="2227743233"/>
              </p:ext>
            </p:extLst>
          </p:nvPr>
        </p:nvGraphicFramePr>
        <p:xfrm>
          <a:off x="1295400" y="2209800"/>
          <a:ext cx="7404100" cy="3815080"/>
        </p:xfrm>
        <a:graphic>
          <a:graphicData uri="http://schemas.openxmlformats.org/drawingml/2006/table">
            <a:tbl>
              <a:tblPr firstRow="1" bandRow="1">
                <a:tableStyleId>{5940675A-B579-460E-94D1-54222C63F5DA}</a:tableStyleId>
              </a:tblPr>
              <a:tblGrid>
                <a:gridCol w="3702050">
                  <a:extLst>
                    <a:ext uri="{9D8B030D-6E8A-4147-A177-3AD203B41FA5}">
                      <a16:colId xmlns:a16="http://schemas.microsoft.com/office/drawing/2014/main" val="20000"/>
                    </a:ext>
                  </a:extLst>
                </a:gridCol>
                <a:gridCol w="3702050">
                  <a:extLst>
                    <a:ext uri="{9D8B030D-6E8A-4147-A177-3AD203B41FA5}">
                      <a16:colId xmlns:a16="http://schemas.microsoft.com/office/drawing/2014/main" val="20001"/>
                    </a:ext>
                  </a:extLst>
                </a:gridCol>
              </a:tblGrid>
              <a:tr h="370840">
                <a:tc>
                  <a:txBody>
                    <a:bodyPr/>
                    <a:lstStyle/>
                    <a:p>
                      <a:pPr algn="ctr"/>
                      <a:r>
                        <a:rPr lang="en-US" sz="1600" b="1" kern="1200" dirty="0">
                          <a:solidFill>
                            <a:schemeClr val="tx1"/>
                          </a:solidFill>
                          <a:latin typeface="Verdana" pitchFamily="34" charset="0"/>
                          <a:ea typeface="Verdana" pitchFamily="34" charset="0"/>
                          <a:cs typeface="Verdana" pitchFamily="34" charset="0"/>
                        </a:rPr>
                        <a:t>U.S. GAAP</a:t>
                      </a:r>
                      <a:endParaRPr lang="en-US" sz="1600" b="1" dirty="0">
                        <a:solidFill>
                          <a:schemeClr val="tx1"/>
                        </a:solidFill>
                        <a:latin typeface="Verdana" pitchFamily="34" charset="0"/>
                        <a:ea typeface="Verdana" pitchFamily="34" charset="0"/>
                        <a:cs typeface="Verdana" pitchFamily="34" charset="0"/>
                      </a:endParaRPr>
                    </a:p>
                  </a:txBody>
                  <a:tcPr/>
                </a:tc>
                <a:tc>
                  <a:txBody>
                    <a:bodyPr/>
                    <a:lstStyle/>
                    <a:p>
                      <a:pPr algn="ctr"/>
                      <a:r>
                        <a:rPr lang="en-US" sz="1600" b="1" dirty="0">
                          <a:solidFill>
                            <a:schemeClr val="tx1"/>
                          </a:solidFill>
                          <a:latin typeface="Verdana" pitchFamily="34" charset="0"/>
                          <a:ea typeface="Verdana" pitchFamily="34" charset="0"/>
                          <a:cs typeface="Verdana" pitchFamily="34" charset="0"/>
                        </a:rPr>
                        <a:t>IFRS</a:t>
                      </a:r>
                    </a:p>
                  </a:txBody>
                  <a:tcPr/>
                </a:tc>
                <a:extLst>
                  <a:ext uri="{0D108BD9-81ED-4DB2-BD59-A6C34878D82A}">
                    <a16:rowId xmlns:a16="http://schemas.microsoft.com/office/drawing/2014/main" val="10000"/>
                  </a:ext>
                </a:extLst>
              </a:tr>
              <a:tr h="3708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IN" sz="1600" dirty="0">
                          <a:solidFill>
                            <a:sysClr val="windowText" lastClr="000000"/>
                          </a:solidFill>
                          <a:latin typeface="Verdana" pitchFamily="34" charset="0"/>
                          <a:ea typeface="Verdana" pitchFamily="34" charset="0"/>
                          <a:cs typeface="Verdana" pitchFamily="34" charset="0"/>
                        </a:rPr>
                        <a:t>Accounting for Losses and Gains in Defined Benefit Plans </a:t>
                      </a:r>
                      <a:endParaRPr lang="en-US" sz="1600" dirty="0">
                        <a:latin typeface="Verdana" pitchFamily="34" charset="0"/>
                        <a:ea typeface="Verdana" pitchFamily="34" charset="0"/>
                        <a:cs typeface="Verdana" pitchFamily="34" charset="0"/>
                      </a:endParaRPr>
                    </a:p>
                  </a:txBody>
                  <a:tcPr/>
                </a:tc>
                <a:tc>
                  <a:txBody>
                    <a:bodyPr/>
                    <a:lstStyle/>
                    <a:p>
                      <a:endParaRPr lang="en-US" sz="1600" dirty="0">
                        <a:solidFill>
                          <a:schemeClr val="tx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1"/>
                  </a:ext>
                </a:extLst>
              </a:tr>
              <a:tr h="370840">
                <a:tc>
                  <a:txBody>
                    <a:bodyPr/>
                    <a:lstStyle/>
                    <a:p>
                      <a:r>
                        <a:rPr lang="en-IN" sz="1600" dirty="0">
                          <a:solidFill>
                            <a:schemeClr val="tx1"/>
                          </a:solidFill>
                          <a:latin typeface="Verdana" pitchFamily="34" charset="0"/>
                          <a:ea typeface="Verdana" pitchFamily="34" charset="0"/>
                          <a:cs typeface="Verdana" pitchFamily="34" charset="0"/>
                        </a:rPr>
                        <a:t>We use </a:t>
                      </a:r>
                      <a:r>
                        <a:rPr lang="en-IN" sz="1600" b="1" dirty="0">
                          <a:solidFill>
                            <a:schemeClr val="tx1"/>
                          </a:solidFill>
                          <a:latin typeface="Verdana" pitchFamily="34" charset="0"/>
                          <a:ea typeface="Verdana" pitchFamily="34" charset="0"/>
                          <a:cs typeface="Verdana" pitchFamily="34" charset="0"/>
                        </a:rPr>
                        <a:t>different rates </a:t>
                      </a:r>
                      <a:r>
                        <a:rPr lang="en-IN" sz="1600" dirty="0">
                          <a:solidFill>
                            <a:schemeClr val="tx1"/>
                          </a:solidFill>
                          <a:latin typeface="Verdana" pitchFamily="34" charset="0"/>
                          <a:ea typeface="Verdana" pitchFamily="34" charset="0"/>
                          <a:cs typeface="Verdana" pitchFamily="34" charset="0"/>
                        </a:rPr>
                        <a:t>for the interest cost on the defined benefit obligation and the interest revenue on the plan assets.</a:t>
                      </a:r>
                      <a:endParaRPr lang="en-US" sz="1600" dirty="0">
                        <a:solidFill>
                          <a:schemeClr val="tx1"/>
                        </a:solidFill>
                        <a:latin typeface="Verdana" pitchFamily="34" charset="0"/>
                        <a:ea typeface="Verdana" pitchFamily="34" charset="0"/>
                        <a:cs typeface="Verdana" pitchFamily="34" charset="0"/>
                      </a:endParaRPr>
                    </a:p>
                  </a:txBody>
                  <a:tcPr/>
                </a:tc>
                <a:tc>
                  <a:txBody>
                    <a:bodyPr/>
                    <a:lstStyle/>
                    <a:p>
                      <a:r>
                        <a:rPr lang="en-IN" sz="1600" dirty="0">
                          <a:solidFill>
                            <a:schemeClr val="tx1"/>
                          </a:solidFill>
                          <a:latin typeface="Verdana" pitchFamily="34" charset="0"/>
                          <a:ea typeface="Verdana" pitchFamily="34" charset="0"/>
                          <a:cs typeface="Verdana" pitchFamily="34" charset="0"/>
                        </a:rPr>
                        <a:t>We use the </a:t>
                      </a:r>
                      <a:r>
                        <a:rPr lang="en-IN" sz="1600" b="1" dirty="0">
                          <a:solidFill>
                            <a:schemeClr val="tx1"/>
                          </a:solidFill>
                          <a:latin typeface="Verdana" pitchFamily="34" charset="0"/>
                          <a:ea typeface="Verdana" pitchFamily="34" charset="0"/>
                          <a:cs typeface="Verdana" pitchFamily="34" charset="0"/>
                        </a:rPr>
                        <a:t>same rate </a:t>
                      </a:r>
                      <a:r>
                        <a:rPr lang="en-IN" sz="1600" dirty="0">
                          <a:solidFill>
                            <a:schemeClr val="tx1"/>
                          </a:solidFill>
                          <a:latin typeface="Verdana" pitchFamily="34" charset="0"/>
                          <a:ea typeface="Verdana" pitchFamily="34" charset="0"/>
                          <a:cs typeface="Verdana" pitchFamily="34" charset="0"/>
                        </a:rPr>
                        <a:t>for both the interest cost on the defined benefit obligation and the interest revenue on the plan assets.</a:t>
                      </a:r>
                      <a:endParaRPr lang="en-US" sz="1600" dirty="0">
                        <a:solidFill>
                          <a:schemeClr val="tx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2"/>
                  </a:ext>
                </a:extLst>
              </a:tr>
              <a:tr h="370840">
                <a:tc>
                  <a:txBody>
                    <a:bodyPr/>
                    <a:lstStyle/>
                    <a:p>
                      <a:r>
                        <a:rPr lang="en-IN" sz="1600" dirty="0">
                          <a:solidFill>
                            <a:schemeClr val="tx1"/>
                          </a:solidFill>
                          <a:latin typeface="Verdana" pitchFamily="34" charset="0"/>
                          <a:ea typeface="Verdana" pitchFamily="34" charset="0"/>
                          <a:cs typeface="Verdana" pitchFamily="34" charset="0"/>
                        </a:rPr>
                        <a:t>OCI items in the statement of comprehensive income are </a:t>
                      </a:r>
                      <a:r>
                        <a:rPr lang="en-IN" sz="1600" b="1" dirty="0">
                          <a:solidFill>
                            <a:schemeClr val="tx1"/>
                          </a:solidFill>
                          <a:latin typeface="Verdana" pitchFamily="34" charset="0"/>
                          <a:ea typeface="Verdana" pitchFamily="34" charset="0"/>
                          <a:cs typeface="Verdana" pitchFamily="34" charset="0"/>
                        </a:rPr>
                        <a:t>gradually amortized or recycled out of OCI </a:t>
                      </a:r>
                      <a:r>
                        <a:rPr lang="en-IN" sz="1600" dirty="0">
                          <a:solidFill>
                            <a:schemeClr val="tx1"/>
                          </a:solidFill>
                          <a:latin typeface="Verdana" pitchFamily="34" charset="0"/>
                          <a:ea typeface="Verdana" pitchFamily="34" charset="0"/>
                          <a:cs typeface="Verdana" pitchFamily="34" charset="0"/>
                        </a:rPr>
                        <a:t>and into expense, when the accumulated net gain or net loss exceeds the 10% threshold.</a:t>
                      </a:r>
                      <a:endParaRPr lang="en-US" sz="1600" dirty="0">
                        <a:solidFill>
                          <a:schemeClr val="tx1"/>
                        </a:solidFill>
                        <a:latin typeface="Verdana" pitchFamily="34" charset="0"/>
                        <a:ea typeface="Verdana" pitchFamily="34" charset="0"/>
                        <a:cs typeface="Verdana" pitchFamily="34" charset="0"/>
                      </a:endParaRPr>
                    </a:p>
                  </a:txBody>
                  <a:tcPr/>
                </a:tc>
                <a:tc>
                  <a:txBody>
                    <a:bodyPr/>
                    <a:lstStyle/>
                    <a:p>
                      <a:r>
                        <a:rPr lang="en-IN" sz="1600" dirty="0">
                          <a:solidFill>
                            <a:schemeClr val="tx1"/>
                          </a:solidFill>
                          <a:latin typeface="Verdana" pitchFamily="34" charset="0"/>
                          <a:ea typeface="Verdana" pitchFamily="34" charset="0"/>
                          <a:cs typeface="Verdana" pitchFamily="34" charset="0"/>
                        </a:rPr>
                        <a:t>OCI items in the statement of comprehensive income are </a:t>
                      </a:r>
                      <a:r>
                        <a:rPr lang="en-IN" sz="1600" b="1" dirty="0">
                          <a:solidFill>
                            <a:schemeClr val="tx1"/>
                          </a:solidFill>
                          <a:latin typeface="Verdana" pitchFamily="34" charset="0"/>
                          <a:ea typeface="Verdana" pitchFamily="34" charset="0"/>
                          <a:cs typeface="Verdana" pitchFamily="34" charset="0"/>
                        </a:rPr>
                        <a:t>not subsequently amortized out of OCI</a:t>
                      </a:r>
                      <a:r>
                        <a:rPr lang="en-IN" sz="1600" dirty="0">
                          <a:solidFill>
                            <a:schemeClr val="tx1"/>
                          </a:solidFill>
                          <a:latin typeface="Verdana" pitchFamily="34" charset="0"/>
                          <a:ea typeface="Verdana" pitchFamily="34" charset="0"/>
                          <a:cs typeface="Verdana" pitchFamily="34" charset="0"/>
                        </a:rPr>
                        <a:t> and into expense, instead, those amounts remain in the balance sheet as accumulated other comprehensive income.</a:t>
                      </a:r>
                      <a:endParaRPr lang="en-US" sz="1600" dirty="0">
                        <a:solidFill>
                          <a:schemeClr val="tx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7397359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t>Learning Objective 17-12</a:t>
            </a:r>
          </a:p>
        </p:txBody>
      </p:sp>
      <p:sp>
        <p:nvSpPr>
          <p:cNvPr id="6" name="Title 5"/>
          <p:cNvSpPr>
            <a:spLocks noGrp="1"/>
          </p:cNvSpPr>
          <p:nvPr>
            <p:ph type="title"/>
          </p:nvPr>
        </p:nvSpPr>
        <p:spPr/>
        <p:txBody>
          <a:bodyPr/>
          <a:lstStyle/>
          <a:p>
            <a:r>
              <a:rPr lang="en-IN" dirty="0" err="1"/>
              <a:t>IFRSac</a:t>
            </a:r>
            <a:r>
              <a:rPr lang="en-IN" dirty="0"/>
              <a:t>: Interest Cost</a:t>
            </a:r>
            <a:endParaRPr lang="en-US" dirty="0"/>
          </a:p>
        </p:txBody>
      </p:sp>
      <p:pic>
        <p:nvPicPr>
          <p:cNvPr id="10" name="Picture 4" descr="Journal entry debiting net interest cost 6, debiting plan assets 18, and crediting DBO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0801" y="1600200"/>
            <a:ext cx="7302398" cy="2003089"/>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6"/>
          <p:cNvSpPr>
            <a:spLocks noGrp="1"/>
          </p:cNvSpPr>
          <p:nvPr>
            <p:ph sz="quarter" idx="10"/>
          </p:nvPr>
        </p:nvSpPr>
        <p:spPr>
          <a:xfrm>
            <a:off x="1295400" y="3836561"/>
            <a:ext cx="7315200" cy="1394678"/>
          </a:xfrm>
        </p:spPr>
        <p:txBody>
          <a:bodyPr/>
          <a:lstStyle/>
          <a:p>
            <a:pPr marL="0" indent="0">
              <a:buNone/>
            </a:pPr>
            <a:r>
              <a:rPr lang="en-IN" b="1" dirty="0"/>
              <a:t>(6% × [$400 − 300])</a:t>
            </a:r>
          </a:p>
          <a:p>
            <a:pPr marL="0" indent="0">
              <a:buNone/>
            </a:pPr>
            <a:r>
              <a:rPr lang="en-IN" dirty="0"/>
              <a:t>(6% × $300: interest income)</a:t>
            </a:r>
          </a:p>
          <a:p>
            <a:pPr marL="0" indent="0">
              <a:buNone/>
            </a:pPr>
            <a:r>
              <a:rPr lang="en-IN" dirty="0"/>
              <a:t>(6% × $400: interest cost)</a:t>
            </a:r>
            <a:endParaRPr lang="en-US" dirty="0"/>
          </a:p>
        </p:txBody>
      </p:sp>
    </p:spTree>
    <p:extLst>
      <p:ext uri="{BB962C8B-B14F-4D97-AF65-F5344CB8AC3E}">
        <p14:creationId xmlns:p14="http://schemas.microsoft.com/office/powerpoint/2010/main" val="392180528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t>Learning Objective 17-12</a:t>
            </a:r>
          </a:p>
        </p:txBody>
      </p:sp>
      <p:sp>
        <p:nvSpPr>
          <p:cNvPr id="4" name="Title 3"/>
          <p:cNvSpPr>
            <a:spLocks noGrp="1"/>
          </p:cNvSpPr>
          <p:nvPr>
            <p:ph type="title"/>
          </p:nvPr>
        </p:nvSpPr>
        <p:spPr/>
        <p:txBody>
          <a:bodyPr/>
          <a:lstStyle/>
          <a:p>
            <a:r>
              <a:rPr lang="en-IN" dirty="0"/>
              <a:t>IFRS: Prior Service Cost</a:t>
            </a:r>
            <a:endParaRPr lang="en-US" dirty="0"/>
          </a:p>
        </p:txBody>
      </p:sp>
      <p:graphicFrame>
        <p:nvGraphicFramePr>
          <p:cNvPr id="12" name="Table 11"/>
          <p:cNvGraphicFramePr>
            <a:graphicFrameLocks noGrp="1"/>
          </p:cNvGraphicFramePr>
          <p:nvPr>
            <p:extLst>
              <p:ext uri="{D42A27DB-BD31-4B8C-83A1-F6EECF244321}">
                <p14:modId xmlns:p14="http://schemas.microsoft.com/office/powerpoint/2010/main" val="838181180"/>
              </p:ext>
            </p:extLst>
          </p:nvPr>
        </p:nvGraphicFramePr>
        <p:xfrm>
          <a:off x="914400" y="1981200"/>
          <a:ext cx="7696200" cy="1930400"/>
        </p:xfrm>
        <a:graphic>
          <a:graphicData uri="http://schemas.openxmlformats.org/drawingml/2006/table">
            <a:tbl>
              <a:tblPr firstRow="1" bandRow="1">
                <a:tableStyleId>{5940675A-B579-460E-94D1-54222C63F5DA}</a:tableStyleId>
              </a:tblPr>
              <a:tblGrid>
                <a:gridCol w="3733800">
                  <a:extLst>
                    <a:ext uri="{9D8B030D-6E8A-4147-A177-3AD203B41FA5}">
                      <a16:colId xmlns:a16="http://schemas.microsoft.com/office/drawing/2014/main" val="20000"/>
                    </a:ext>
                  </a:extLst>
                </a:gridCol>
                <a:gridCol w="3962400">
                  <a:extLst>
                    <a:ext uri="{9D8B030D-6E8A-4147-A177-3AD203B41FA5}">
                      <a16:colId xmlns:a16="http://schemas.microsoft.com/office/drawing/2014/main" val="20001"/>
                    </a:ext>
                  </a:extLst>
                </a:gridCol>
              </a:tblGrid>
              <a:tr h="370840">
                <a:tc>
                  <a:txBody>
                    <a:bodyPr/>
                    <a:lstStyle/>
                    <a:p>
                      <a:pPr algn="ctr"/>
                      <a:r>
                        <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rPr>
                        <a:t>U.S. GAAP</a:t>
                      </a:r>
                      <a:endParaRPr lang="en-US"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rPr>
                        <a:t>IFRS</a:t>
                      </a:r>
                      <a:endParaRPr lang="en-US"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1" dirty="0">
                          <a:solidFill>
                            <a:sysClr val="windowText" lastClr="000000"/>
                          </a:solidFill>
                          <a:latin typeface="Verdana" pitchFamily="34" charset="0"/>
                          <a:ea typeface="Verdana" pitchFamily="34" charset="0"/>
                          <a:cs typeface="Verdana" pitchFamily="34" charset="0"/>
                        </a:rPr>
                        <a:t>Prior Service Cost</a:t>
                      </a:r>
                      <a:endParaRPr lang="en-US" sz="1800" b="1" dirty="0">
                        <a:latin typeface="Verdana" pitchFamily="34" charset="0"/>
                        <a:ea typeface="Verdana" pitchFamily="34" charset="0"/>
                        <a:cs typeface="Verdana" pitchFamily="34" charset="0"/>
                      </a:endParaRPr>
                    </a:p>
                  </a:txBody>
                  <a:tcPr anchor="ctr"/>
                </a:tc>
                <a:tc>
                  <a:txBody>
                    <a:bodyPr/>
                    <a:lstStyle/>
                    <a:p>
                      <a:endParaRPr lang="en-US"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370840">
                <a:tc>
                  <a:txBody>
                    <a:bodyPr/>
                    <a:lstStyle/>
                    <a:p>
                      <a:r>
                        <a:rPr lang="en-IN" sz="1800" dirty="0">
                          <a:solidFill>
                            <a:schemeClr val="tx1"/>
                          </a:solidFill>
                          <a:latin typeface="Verdana" panose="020B0604030504040204" pitchFamily="34" charset="0"/>
                          <a:ea typeface="Verdana" panose="020B0604030504040204" pitchFamily="34" charset="0"/>
                          <a:cs typeface="Verdana" panose="020B0604030504040204" pitchFamily="34" charset="0"/>
                        </a:rPr>
                        <a:t>Prior service cost is reported as a </a:t>
                      </a:r>
                      <a:r>
                        <a:rPr lang="en-IN" sz="1800" b="1" dirty="0">
                          <a:solidFill>
                            <a:schemeClr val="tx1"/>
                          </a:solidFill>
                          <a:latin typeface="Verdana" panose="020B0604030504040204" pitchFamily="34" charset="0"/>
                          <a:ea typeface="Verdana" panose="020B0604030504040204" pitchFamily="34" charset="0"/>
                          <a:cs typeface="Verdana" panose="020B0604030504040204" pitchFamily="34" charset="0"/>
                        </a:rPr>
                        <a:t>separate component </a:t>
                      </a:r>
                      <a:r>
                        <a:rPr lang="en-IN" sz="1800" dirty="0">
                          <a:solidFill>
                            <a:schemeClr val="tx1"/>
                          </a:solidFill>
                          <a:latin typeface="Verdana" panose="020B0604030504040204" pitchFamily="34" charset="0"/>
                          <a:ea typeface="Verdana" panose="020B0604030504040204" pitchFamily="34" charset="0"/>
                          <a:cs typeface="Verdana" panose="020B0604030504040204" pitchFamily="34" charset="0"/>
                        </a:rPr>
                        <a:t>of other comprehensive income.</a:t>
                      </a:r>
                      <a:endParaRPr lang="en-US"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IN" sz="1800" dirty="0">
                          <a:solidFill>
                            <a:schemeClr val="tx1"/>
                          </a:solidFill>
                          <a:latin typeface="Verdana" panose="020B0604030504040204" pitchFamily="34" charset="0"/>
                          <a:ea typeface="Verdana" panose="020B0604030504040204" pitchFamily="34" charset="0"/>
                          <a:cs typeface="Verdana" panose="020B0604030504040204" pitchFamily="34" charset="0"/>
                        </a:rPr>
                        <a:t>Prior service cost is </a:t>
                      </a:r>
                      <a:r>
                        <a:rPr lang="en-IN" sz="1800" b="1" dirty="0">
                          <a:solidFill>
                            <a:schemeClr val="tx1"/>
                          </a:solidFill>
                          <a:latin typeface="Verdana" panose="020B0604030504040204" pitchFamily="34" charset="0"/>
                          <a:ea typeface="Verdana" panose="020B0604030504040204" pitchFamily="34" charset="0"/>
                          <a:cs typeface="Verdana" panose="020B0604030504040204" pitchFamily="34" charset="0"/>
                        </a:rPr>
                        <a:t>combined with the current service cost </a:t>
                      </a:r>
                      <a:r>
                        <a:rPr lang="en-IN" sz="1800" dirty="0">
                          <a:solidFill>
                            <a:schemeClr val="tx1"/>
                          </a:solidFill>
                          <a:latin typeface="Verdana" panose="020B0604030504040204" pitchFamily="34" charset="0"/>
                          <a:ea typeface="Verdana" panose="020B0604030504040204" pitchFamily="34" charset="0"/>
                          <a:cs typeface="Verdana" panose="020B0604030504040204" pitchFamily="34" charset="0"/>
                        </a:rPr>
                        <a:t>and reported within the income statement.</a:t>
                      </a:r>
                      <a:endParaRPr lang="en-US"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44104529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n-US" dirty="0"/>
              <a:t>Learning Objective 17-12</a:t>
            </a:r>
          </a:p>
        </p:txBody>
      </p:sp>
      <p:sp>
        <p:nvSpPr>
          <p:cNvPr id="4" name="Title 3"/>
          <p:cNvSpPr>
            <a:spLocks noGrp="1"/>
          </p:cNvSpPr>
          <p:nvPr>
            <p:ph type="title"/>
          </p:nvPr>
        </p:nvSpPr>
        <p:spPr/>
        <p:txBody>
          <a:bodyPr/>
          <a:lstStyle/>
          <a:p>
            <a:r>
              <a:rPr lang="en-IN" dirty="0"/>
              <a:t>IFRS: Recording Service Cost</a:t>
            </a:r>
            <a:endParaRPr lang="en-US" dirty="0"/>
          </a:p>
        </p:txBody>
      </p:sp>
      <p:pic>
        <p:nvPicPr>
          <p:cNvPr id="1026" name="Picture 2" descr="Journal entry debiting service cost XX, crediting DBO service cost 2017 XX, and crediting DBO past service cost 6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9618" y="2438400"/>
            <a:ext cx="7391143" cy="1850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690491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t>Learning Objective 17-12</a:t>
            </a:r>
          </a:p>
        </p:txBody>
      </p:sp>
      <p:sp>
        <p:nvSpPr>
          <p:cNvPr id="4" name="Title 3"/>
          <p:cNvSpPr>
            <a:spLocks noGrp="1"/>
          </p:cNvSpPr>
          <p:nvPr>
            <p:ph type="title"/>
          </p:nvPr>
        </p:nvSpPr>
        <p:spPr/>
        <p:txBody>
          <a:bodyPr/>
          <a:lstStyle/>
          <a:p>
            <a:r>
              <a:rPr lang="en-IN" dirty="0"/>
              <a:t>IFRS: Reporting Pension Expense</a:t>
            </a:r>
            <a:endParaRPr lang="en-US" dirty="0"/>
          </a:p>
        </p:txBody>
      </p:sp>
      <p:graphicFrame>
        <p:nvGraphicFramePr>
          <p:cNvPr id="12" name="Table 11"/>
          <p:cNvGraphicFramePr>
            <a:graphicFrameLocks noGrp="1"/>
          </p:cNvGraphicFramePr>
          <p:nvPr>
            <p:extLst>
              <p:ext uri="{D42A27DB-BD31-4B8C-83A1-F6EECF244321}">
                <p14:modId xmlns:p14="http://schemas.microsoft.com/office/powerpoint/2010/main" val="608880161"/>
              </p:ext>
            </p:extLst>
          </p:nvPr>
        </p:nvGraphicFramePr>
        <p:xfrm>
          <a:off x="762000" y="2362200"/>
          <a:ext cx="7772400" cy="2748280"/>
        </p:xfrm>
        <a:graphic>
          <a:graphicData uri="http://schemas.openxmlformats.org/drawingml/2006/table">
            <a:tbl>
              <a:tblPr firstRow="1" bandRow="1">
                <a:tableStyleId>{5940675A-B579-460E-94D1-54222C63F5DA}</a:tableStyleId>
              </a:tblPr>
              <a:tblGrid>
                <a:gridCol w="2819400">
                  <a:extLst>
                    <a:ext uri="{9D8B030D-6E8A-4147-A177-3AD203B41FA5}">
                      <a16:colId xmlns:a16="http://schemas.microsoft.com/office/drawing/2014/main" val="20000"/>
                    </a:ext>
                  </a:extLst>
                </a:gridCol>
                <a:gridCol w="4953000">
                  <a:extLst>
                    <a:ext uri="{9D8B030D-6E8A-4147-A177-3AD203B41FA5}">
                      <a16:colId xmlns:a16="http://schemas.microsoft.com/office/drawing/2014/main" val="20001"/>
                    </a:ext>
                  </a:extLst>
                </a:gridCol>
              </a:tblGrid>
              <a:tr h="370840">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U.S. GAAP</a:t>
                      </a:r>
                    </a:p>
                  </a:txBody>
                  <a:tcPr/>
                </a:tc>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IFRS</a:t>
                      </a:r>
                    </a:p>
                  </a:txBody>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1" dirty="0">
                          <a:solidFill>
                            <a:sysClr val="windowText" lastClr="000000"/>
                          </a:solidFill>
                          <a:latin typeface="Verdana" pitchFamily="34" charset="0"/>
                          <a:ea typeface="Verdana" pitchFamily="34" charset="0"/>
                          <a:cs typeface="Verdana" pitchFamily="34" charset="0"/>
                        </a:rPr>
                        <a:t>Reporting Pension Expense</a:t>
                      </a:r>
                      <a:endParaRPr lang="en-US" sz="1600" b="1" dirty="0">
                        <a:latin typeface="Verdana" pitchFamily="34" charset="0"/>
                        <a:ea typeface="Verdana" pitchFamily="34" charset="0"/>
                        <a:cs typeface="Verdana" pitchFamily="34" charset="0"/>
                      </a:endParaRPr>
                    </a:p>
                  </a:txBody>
                  <a:tcPr/>
                </a:tc>
                <a:tc>
                  <a:txBody>
                    <a:bodyPr/>
                    <a:lstStyle/>
                    <a:p>
                      <a:pPr marL="342900" indent="-342900" algn="l">
                        <a:buFont typeface="Arial" panose="020B0604020202020204" pitchFamily="34" charset="0"/>
                        <a:buChar char="•"/>
                      </a:pP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370840">
                <a:tc>
                  <a:txBody>
                    <a:bodyPr/>
                    <a:lstStyle/>
                    <a:p>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Pension expense is reported as a single net amount.</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Reporting of pension expense is divided into: </a:t>
                      </a:r>
                    </a:p>
                    <a:p>
                      <a:pPr marL="342900" indent="-342900" algn="l">
                        <a:buFont typeface="Arial" panose="020B0604020202020204" pitchFamily="34" charset="0"/>
                        <a:buChar char="•"/>
                      </a:pP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The </a:t>
                      </a:r>
                      <a:r>
                        <a:rPr lang="en-IN" sz="1600" b="1" dirty="0">
                          <a:solidFill>
                            <a:schemeClr val="tx1"/>
                          </a:solidFill>
                          <a:latin typeface="Verdana" panose="020B0604030504040204" pitchFamily="34" charset="0"/>
                          <a:ea typeface="Verdana" panose="020B0604030504040204" pitchFamily="34" charset="0"/>
                          <a:cs typeface="Verdana" panose="020B0604030504040204" pitchFamily="34" charset="0"/>
                        </a:rPr>
                        <a:t>service cost </a:t>
                      </a: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component, including past service cost</a:t>
                      </a:r>
                    </a:p>
                    <a:p>
                      <a:pPr marL="342900" indent="-342900" algn="l">
                        <a:buFont typeface="Arial" panose="020B0604020202020204" pitchFamily="34" charset="0"/>
                        <a:buChar char="•"/>
                      </a:pP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The </a:t>
                      </a:r>
                      <a:r>
                        <a:rPr lang="en-IN" sz="1600" b="1" dirty="0">
                          <a:solidFill>
                            <a:schemeClr val="tx1"/>
                          </a:solidFill>
                          <a:latin typeface="Verdana" panose="020B0604030504040204" pitchFamily="34" charset="0"/>
                          <a:ea typeface="Verdana" panose="020B0604030504040204" pitchFamily="34" charset="0"/>
                          <a:cs typeface="Verdana" panose="020B0604030504040204" pitchFamily="34" charset="0"/>
                        </a:rPr>
                        <a:t>net interest cost/income </a:t>
                      </a: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component in the income statement</a:t>
                      </a:r>
                    </a:p>
                    <a:p>
                      <a:pPr marL="342900" indent="-342900" algn="l">
                        <a:buFont typeface="Arial" panose="020B0604020202020204" pitchFamily="34" charset="0"/>
                        <a:buChar char="•"/>
                      </a:pPr>
                      <a:r>
                        <a:rPr lang="en-IN" sz="1600" b="1" dirty="0" err="1">
                          <a:solidFill>
                            <a:schemeClr val="tx1"/>
                          </a:solidFill>
                          <a:latin typeface="Verdana" panose="020B0604030504040204" pitchFamily="34" charset="0"/>
                          <a:ea typeface="Verdana" panose="020B0604030504040204" pitchFamily="34" charset="0"/>
                          <a:cs typeface="Verdana" panose="020B0604030504040204" pitchFamily="34" charset="0"/>
                        </a:rPr>
                        <a:t>Remeasurement</a:t>
                      </a:r>
                      <a:r>
                        <a:rPr lang="en-IN" sz="1600" b="1" dirty="0">
                          <a:solidFill>
                            <a:schemeClr val="tx1"/>
                          </a:solidFill>
                          <a:latin typeface="Verdana" panose="020B0604030504040204" pitchFamily="34" charset="0"/>
                          <a:ea typeface="Verdana" panose="020B0604030504040204" pitchFamily="34" charset="0"/>
                          <a:cs typeface="Verdana" panose="020B0604030504040204" pitchFamily="34" charset="0"/>
                        </a:rPr>
                        <a:t> gains and losses</a:t>
                      </a: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 as </a:t>
                      </a:r>
                      <a:r>
                        <a:rPr lang="en-IN" sz="1600" b="1" dirty="0">
                          <a:solidFill>
                            <a:schemeClr val="tx1"/>
                          </a:solidFill>
                          <a:latin typeface="Verdana" panose="020B0604030504040204" pitchFamily="34" charset="0"/>
                          <a:ea typeface="Verdana" panose="020B0604030504040204" pitchFamily="34" charset="0"/>
                          <a:cs typeface="Verdana" panose="020B0604030504040204" pitchFamily="34" charset="0"/>
                        </a:rPr>
                        <a:t>other comprehensive income</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16091623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17-12</a:t>
            </a:r>
          </a:p>
        </p:txBody>
      </p:sp>
      <p:sp>
        <p:nvSpPr>
          <p:cNvPr id="4" name="Title 3"/>
          <p:cNvSpPr>
            <a:spLocks noGrp="1"/>
          </p:cNvSpPr>
          <p:nvPr>
            <p:ph type="title"/>
          </p:nvPr>
        </p:nvSpPr>
        <p:spPr/>
        <p:txBody>
          <a:bodyPr>
            <a:noAutofit/>
          </a:bodyPr>
          <a:lstStyle/>
          <a:p>
            <a:r>
              <a:rPr lang="en-IN" dirty="0"/>
              <a:t>IFRS: Recording Gains and Losses </a:t>
            </a:r>
            <a:r>
              <a:rPr lang="en-US" dirty="0"/>
              <a:t>(1 of 2)</a:t>
            </a:r>
          </a:p>
        </p:txBody>
      </p:sp>
      <p:pic>
        <p:nvPicPr>
          <p:cNvPr id="2050" name="Picture 2" descr="U.S. GAAP journal entry debiting plan assets 3 million and crediting Gain OCI 3 million, which is 1% of 300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3872" y="1676400"/>
            <a:ext cx="5486400" cy="139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0"/>
          </p:nvPr>
        </p:nvSpPr>
        <p:spPr>
          <a:xfrm>
            <a:off x="1371600" y="3276600"/>
            <a:ext cx="7162800" cy="533400"/>
          </a:xfrm>
        </p:spPr>
        <p:txBody>
          <a:bodyPr/>
          <a:lstStyle/>
          <a:p>
            <a:pPr marL="0" indent="0">
              <a:buNone/>
            </a:pPr>
            <a:r>
              <a:rPr lang="en-US" sz="2000" dirty="0">
                <a:solidFill>
                  <a:prstClr val="black"/>
                </a:solidFill>
              </a:rPr>
              <a:t>Actual return = </a:t>
            </a:r>
            <a:r>
              <a:rPr lang="en-US" sz="2000" b="1" dirty="0">
                <a:solidFill>
                  <a:prstClr val="black"/>
                </a:solidFill>
              </a:rPr>
              <a:t>10% </a:t>
            </a:r>
            <a:r>
              <a:rPr lang="en-US" sz="2000" dirty="0">
                <a:solidFill>
                  <a:prstClr val="black"/>
                </a:solidFill>
              </a:rPr>
              <a:t>Expected return = </a:t>
            </a:r>
            <a:r>
              <a:rPr lang="en-US" sz="2000" b="1" dirty="0">
                <a:solidFill>
                  <a:prstClr val="black"/>
                </a:solidFill>
              </a:rPr>
              <a:t>9%</a:t>
            </a:r>
            <a:r>
              <a:rPr lang="en-US" sz="2000" dirty="0">
                <a:solidFill>
                  <a:prstClr val="black"/>
                </a:solidFill>
              </a:rPr>
              <a:t> </a:t>
            </a:r>
            <a:r>
              <a:rPr lang="en-US" sz="2000" dirty="0"/>
              <a:t> </a:t>
            </a:r>
            <a:endParaRPr lang="en-US" sz="2000" dirty="0">
              <a:solidFill>
                <a:prstClr val="black"/>
              </a:solidFill>
            </a:endParaRPr>
          </a:p>
        </p:txBody>
      </p:sp>
      <p:pic>
        <p:nvPicPr>
          <p:cNvPr id="2051" name="Picture 3" descr="Journal entry for IFRS debiting plan assets 12 million and crediting remeasurement gain OCI 12 million, which is 4% of 300 mill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1679" y="3962400"/>
            <a:ext cx="5495925"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sz="quarter" idx="12"/>
          </p:nvPr>
        </p:nvSpPr>
        <p:spPr>
          <a:xfrm>
            <a:off x="914400" y="5715000"/>
            <a:ext cx="7848600" cy="609599"/>
          </a:xfrm>
        </p:spPr>
        <p:txBody>
          <a:bodyPr/>
          <a:lstStyle/>
          <a:p>
            <a:pPr marL="0" indent="0">
              <a:buNone/>
            </a:pPr>
            <a:r>
              <a:rPr lang="en-US" sz="2000" dirty="0"/>
              <a:t>Actual return = </a:t>
            </a:r>
            <a:r>
              <a:rPr lang="en-US" sz="2000" b="1" dirty="0"/>
              <a:t>10% </a:t>
            </a:r>
            <a:r>
              <a:rPr lang="en-IN" sz="2000" dirty="0"/>
              <a:t>High grade corporate bond rate = </a:t>
            </a:r>
            <a:r>
              <a:rPr lang="en-IN" sz="2000" b="1" dirty="0"/>
              <a:t>6%</a:t>
            </a:r>
          </a:p>
        </p:txBody>
      </p:sp>
    </p:spTree>
    <p:extLst>
      <p:ext uri="{BB962C8B-B14F-4D97-AF65-F5344CB8AC3E}">
        <p14:creationId xmlns:p14="http://schemas.microsoft.com/office/powerpoint/2010/main" val="19477579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17-1</a:t>
            </a:r>
          </a:p>
        </p:txBody>
      </p:sp>
      <p:sp>
        <p:nvSpPr>
          <p:cNvPr id="2" name="Title 1"/>
          <p:cNvSpPr>
            <a:spLocks noGrp="1"/>
          </p:cNvSpPr>
          <p:nvPr>
            <p:ph type="title"/>
          </p:nvPr>
        </p:nvSpPr>
        <p:spPr>
          <a:xfrm>
            <a:off x="685800" y="457200"/>
            <a:ext cx="8001000" cy="1206137"/>
          </a:xfrm>
        </p:spPr>
        <p:txBody>
          <a:bodyPr>
            <a:normAutofit fontScale="90000"/>
          </a:bodyPr>
          <a:lstStyle/>
          <a:p>
            <a:r>
              <a:rPr lang="en-US" sz="4000" b="0" dirty="0">
                <a:solidFill>
                  <a:schemeClr val="tx1"/>
                </a:solidFill>
                <a:latin typeface="Verdana" pitchFamily="34" charset="0"/>
                <a:ea typeface="Verdana" pitchFamily="34" charset="0"/>
                <a:cs typeface="Verdana" pitchFamily="34" charset="0"/>
              </a:rPr>
              <a:t>Defined Contribution Plan —Microsoft Corporation (2 of 2)</a:t>
            </a:r>
            <a:endParaRPr lang="en-US" b="0" dirty="0">
              <a:solidFill>
                <a:schemeClr val="tx1"/>
              </a:solidFill>
              <a:latin typeface="Verdana" pitchFamily="34" charset="0"/>
              <a:ea typeface="Verdana" pitchFamily="34" charset="0"/>
              <a:cs typeface="Verdana" pitchFamily="34" charset="0"/>
            </a:endParaRPr>
          </a:p>
        </p:txBody>
      </p:sp>
      <p:sp>
        <p:nvSpPr>
          <p:cNvPr id="3" name="Content Placeholder 2"/>
          <p:cNvSpPr>
            <a:spLocks noGrp="1"/>
          </p:cNvSpPr>
          <p:nvPr>
            <p:ph sz="quarter" idx="10"/>
          </p:nvPr>
        </p:nvSpPr>
        <p:spPr>
          <a:xfrm>
            <a:off x="983673" y="1828800"/>
            <a:ext cx="7703127" cy="4267200"/>
          </a:xfrm>
        </p:spPr>
        <p:txBody>
          <a:bodyPr>
            <a:noAutofit/>
          </a:bodyPr>
          <a:lstStyle/>
          <a:p>
            <a:pPr marL="0" indent="0">
              <a:buNone/>
            </a:pPr>
            <a:r>
              <a:rPr lang="en-US" dirty="0">
                <a:latin typeface="Verdana" pitchFamily="34" charset="0"/>
                <a:ea typeface="Verdana" pitchFamily="34" charset="0"/>
                <a:cs typeface="Verdana" pitchFamily="34" charset="0"/>
              </a:rPr>
              <a:t>contribute fifty cents for each dollar of the first 6% a participant contributes in this plan, with a maximum contribution of the lesser of 3% of a participant's earnings or 3% of the IRS compensation limit for the given year. Matching contributions for all plans were $454 million, $420 million, and $393 million in fiscal years 2015, 2014, and 2013, respectively, and were expensed as contributed.</a:t>
            </a:r>
          </a:p>
        </p:txBody>
      </p:sp>
    </p:spTree>
    <p:extLst>
      <p:ext uri="{BB962C8B-B14F-4D97-AF65-F5344CB8AC3E}">
        <p14:creationId xmlns:p14="http://schemas.microsoft.com/office/powerpoint/2010/main" val="68555595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n-US" dirty="0"/>
              <a:t>Learning Objective 17-12</a:t>
            </a:r>
          </a:p>
        </p:txBody>
      </p:sp>
      <p:sp>
        <p:nvSpPr>
          <p:cNvPr id="4" name="Title 3"/>
          <p:cNvSpPr>
            <a:spLocks noGrp="1"/>
          </p:cNvSpPr>
          <p:nvPr>
            <p:ph type="title"/>
          </p:nvPr>
        </p:nvSpPr>
        <p:spPr/>
        <p:txBody>
          <a:bodyPr>
            <a:noAutofit/>
          </a:bodyPr>
          <a:lstStyle/>
          <a:p>
            <a:r>
              <a:rPr lang="en-IN" dirty="0"/>
              <a:t>IFRS: Recording Gains and Losses </a:t>
            </a:r>
            <a:r>
              <a:rPr lang="en-US" dirty="0"/>
              <a:t>(2 of 2)</a:t>
            </a:r>
          </a:p>
        </p:txBody>
      </p:sp>
      <p:pic>
        <p:nvPicPr>
          <p:cNvPr id="10" name="Picture 2" descr="Journal entry for U.S. GAAP debiting Loss OCI 23 million and crediting PBO 23 million.&#10;&#10;Journal entry for IFRS debiting remeasurement loss OCI 23 million and crediting DBO 23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192" y="1676400"/>
            <a:ext cx="7365788" cy="4120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719169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n-US" dirty="0"/>
              <a:t>Learning Objective 17-12</a:t>
            </a:r>
          </a:p>
        </p:txBody>
      </p:sp>
      <p:sp>
        <p:nvSpPr>
          <p:cNvPr id="4" name="Title 3"/>
          <p:cNvSpPr>
            <a:spLocks noGrp="1"/>
          </p:cNvSpPr>
          <p:nvPr>
            <p:ph type="title"/>
          </p:nvPr>
        </p:nvSpPr>
        <p:spPr/>
        <p:txBody>
          <a:bodyPr>
            <a:noAutofit/>
          </a:bodyPr>
          <a:lstStyle/>
          <a:p>
            <a:r>
              <a:rPr lang="en-IN" dirty="0"/>
              <a:t>IFRS: Components of the Net Pension Cost</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1782510763"/>
              </p:ext>
            </p:extLst>
          </p:nvPr>
        </p:nvGraphicFramePr>
        <p:xfrm>
          <a:off x="1066800" y="1752600"/>
          <a:ext cx="7696200" cy="3657600"/>
        </p:xfrm>
        <a:graphic>
          <a:graphicData uri="http://schemas.openxmlformats.org/drawingml/2006/table">
            <a:tbl>
              <a:tblPr firstRow="1" bandRow="1">
                <a:tableStyleId>{5940675A-B579-460E-94D1-54222C63F5DA}</a:tableStyleId>
              </a:tblPr>
              <a:tblGrid>
                <a:gridCol w="2641600">
                  <a:extLst>
                    <a:ext uri="{9D8B030D-6E8A-4147-A177-3AD203B41FA5}">
                      <a16:colId xmlns:a16="http://schemas.microsoft.com/office/drawing/2014/main" val="20000"/>
                    </a:ext>
                  </a:extLst>
                </a:gridCol>
                <a:gridCol w="2921000">
                  <a:extLst>
                    <a:ext uri="{9D8B030D-6E8A-4147-A177-3AD203B41FA5}">
                      <a16:colId xmlns:a16="http://schemas.microsoft.com/office/drawing/2014/main" val="20001"/>
                    </a:ext>
                  </a:extLst>
                </a:gridCol>
                <a:gridCol w="2133600">
                  <a:extLst>
                    <a:ext uri="{9D8B030D-6E8A-4147-A177-3AD203B41FA5}">
                      <a16:colId xmlns:a16="http://schemas.microsoft.com/office/drawing/2014/main" val="20002"/>
                    </a:ext>
                  </a:extLst>
                </a:gridCol>
              </a:tblGrid>
              <a:tr h="370840">
                <a:tc>
                  <a:txBody>
                    <a:bodyPr/>
                    <a:lstStyle/>
                    <a:p>
                      <a:r>
                        <a:rPr lang="en-US" sz="1200" b="1" dirty="0">
                          <a:latin typeface="Verdana" panose="020B0604030504040204" pitchFamily="34" charset="0"/>
                          <a:ea typeface="Verdana" panose="020B0604030504040204" pitchFamily="34" charset="0"/>
                          <a:cs typeface="Verdana" panose="020B0604030504040204" pitchFamily="34" charset="0"/>
                        </a:rPr>
                        <a:t>Components</a:t>
                      </a:r>
                    </a:p>
                  </a:txBody>
                  <a:tcPr anchor="ctr"/>
                </a:tc>
                <a:tc>
                  <a:txBody>
                    <a:bodyPr/>
                    <a:lstStyle/>
                    <a:p>
                      <a:r>
                        <a:rPr lang="en-US" sz="1200" b="1" dirty="0">
                          <a:latin typeface="Verdana" panose="020B0604030504040204" pitchFamily="34" charset="0"/>
                          <a:ea typeface="Verdana" panose="020B0604030504040204" pitchFamily="34" charset="0"/>
                          <a:cs typeface="Verdana" panose="020B0604030504040204" pitchFamily="34" charset="0"/>
                        </a:rPr>
                        <a:t>Include:</a:t>
                      </a:r>
                    </a:p>
                  </a:txBody>
                  <a:tcPr anchor="ctr"/>
                </a:tc>
                <a:tc>
                  <a:txBody>
                    <a:bodyPr/>
                    <a:lstStyle/>
                    <a:p>
                      <a:r>
                        <a:rPr lang="en-US" sz="1200" b="1" dirty="0">
                          <a:latin typeface="Verdana" panose="020B0604030504040204" pitchFamily="34" charset="0"/>
                          <a:ea typeface="Verdana" panose="020B0604030504040204" pitchFamily="34" charset="0"/>
                          <a:cs typeface="Verdana" panose="020B0604030504040204" pitchFamily="34" charset="0"/>
                        </a:rPr>
                        <a:t>Recognized immediately in:</a:t>
                      </a:r>
                    </a:p>
                  </a:txBody>
                  <a:tcPr anchor="ctr"/>
                </a:tc>
                <a:extLst>
                  <a:ext uri="{0D108BD9-81ED-4DB2-BD59-A6C34878D82A}">
                    <a16:rowId xmlns:a16="http://schemas.microsoft.com/office/drawing/2014/main" val="10000"/>
                  </a:ext>
                </a:extLst>
              </a:tr>
              <a:tr h="370840">
                <a:tc>
                  <a:txBody>
                    <a:bodyPr/>
                    <a:lstStyle/>
                    <a:p>
                      <a:r>
                        <a:rPr lang="en-US" sz="1200" b="1" dirty="0">
                          <a:latin typeface="Verdana" panose="020B0604030504040204" pitchFamily="34" charset="0"/>
                          <a:ea typeface="Verdana" panose="020B0604030504040204" pitchFamily="34" charset="0"/>
                          <a:cs typeface="Verdana" panose="020B0604030504040204" pitchFamily="34" charset="0"/>
                        </a:rPr>
                        <a:t>Service cost</a:t>
                      </a:r>
                    </a:p>
                  </a:txBody>
                  <a:tcPr/>
                </a:tc>
                <a:tc>
                  <a:txBody>
                    <a:bodyPr/>
                    <a:lstStyle/>
                    <a:p>
                      <a:pPr marL="171450" indent="-171450">
                        <a:buFont typeface="Arial" pitchFamily="34" charset="0"/>
                        <a:buChar char="•"/>
                      </a:pPr>
                      <a:r>
                        <a:rPr lang="en-US" sz="1200" dirty="0">
                          <a:latin typeface="Verdana" panose="020B0604030504040204" pitchFamily="34" charset="0"/>
                          <a:ea typeface="Verdana" panose="020B0604030504040204" pitchFamily="34" charset="0"/>
                          <a:cs typeface="Verdana" panose="020B0604030504040204" pitchFamily="34" charset="0"/>
                        </a:rPr>
                        <a:t>Current service costs.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a:latin typeface="Verdana" panose="020B0604030504040204" pitchFamily="34" charset="0"/>
                          <a:ea typeface="Verdana" panose="020B0604030504040204" pitchFamily="34" charset="0"/>
                          <a:cs typeface="Verdana" panose="020B0604030504040204" pitchFamily="34" charset="0"/>
                        </a:rPr>
                        <a:t>Past service costs (if any)</a:t>
                      </a:r>
                    </a:p>
                  </a:txBody>
                  <a:tcPr anchor="ctr"/>
                </a:tc>
                <a:tc>
                  <a:txBody>
                    <a:bodyPr/>
                    <a:lstStyle/>
                    <a:p>
                      <a:pPr marL="171450" indent="-171450">
                        <a:buFont typeface="Arial" pitchFamily="34" charset="0"/>
                        <a:buChar char="•"/>
                      </a:pPr>
                      <a:r>
                        <a:rPr lang="en-US" sz="1200" dirty="0">
                          <a:latin typeface="Verdana" panose="020B0604030504040204" pitchFamily="34" charset="0"/>
                          <a:ea typeface="Verdana" panose="020B0604030504040204" pitchFamily="34" charset="0"/>
                          <a:cs typeface="Verdana" panose="020B0604030504040204" pitchFamily="34" charset="0"/>
                        </a:rPr>
                        <a:t>the balance sheet</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a:latin typeface="Verdana" panose="020B0604030504040204" pitchFamily="34" charset="0"/>
                          <a:ea typeface="Verdana" panose="020B0604030504040204" pitchFamily="34" charset="0"/>
                          <a:cs typeface="Verdana" panose="020B0604030504040204" pitchFamily="34" charset="0"/>
                        </a:rPr>
                        <a:t>income statement</a:t>
                      </a:r>
                    </a:p>
                  </a:txBody>
                  <a:tcPr anchor="ctr"/>
                </a:tc>
                <a:extLst>
                  <a:ext uri="{0D108BD9-81ED-4DB2-BD59-A6C34878D82A}">
                    <a16:rowId xmlns:a16="http://schemas.microsoft.com/office/drawing/2014/main" val="10001"/>
                  </a:ext>
                </a:extLst>
              </a:tr>
              <a:tr h="370840">
                <a:tc>
                  <a:txBody>
                    <a:bodyPr/>
                    <a:lstStyle/>
                    <a:p>
                      <a:r>
                        <a:rPr lang="en-US" sz="1200" b="1" dirty="0">
                          <a:latin typeface="Verdana" panose="020B0604030504040204" pitchFamily="34" charset="0"/>
                          <a:ea typeface="Verdana" panose="020B0604030504040204" pitchFamily="34" charset="0"/>
                          <a:cs typeface="Verdana" panose="020B0604030504040204" pitchFamily="34" charset="0"/>
                        </a:rPr>
                        <a:t> Net interest cost/income </a:t>
                      </a:r>
                    </a:p>
                  </a:txBody>
                  <a:tcPr/>
                </a:tc>
                <a:tc>
                  <a:txBody>
                    <a:bodyPr/>
                    <a:lstStyle/>
                    <a:p>
                      <a:pPr marL="171450" indent="-171450">
                        <a:buFont typeface="Arial" pitchFamily="34" charset="0"/>
                        <a:buChar char="•"/>
                      </a:pPr>
                      <a:r>
                        <a:rPr lang="en-US" sz="1200" dirty="0">
                          <a:latin typeface="Verdana" panose="020B0604030504040204" pitchFamily="34" charset="0"/>
                          <a:ea typeface="Verdana" panose="020B0604030504040204" pitchFamily="34" charset="0"/>
                          <a:cs typeface="Verdana" panose="020B0604030504040204" pitchFamily="34" charset="0"/>
                        </a:rPr>
                        <a:t>Net interest cost/income. (Interest rate* times net pension liability/ asset)</a:t>
                      </a:r>
                    </a:p>
                  </a:txBody>
                  <a:tcPr anchor="ctr"/>
                </a:tc>
                <a:tc>
                  <a:txBody>
                    <a:bodyPr/>
                    <a:lstStyle/>
                    <a:p>
                      <a:pPr marL="171450" indent="-171450">
                        <a:buFont typeface="Arial" pitchFamily="34" charset="0"/>
                        <a:buChar char="•"/>
                      </a:pPr>
                      <a:r>
                        <a:rPr lang="en-US" sz="1200" dirty="0">
                          <a:latin typeface="Verdana" panose="020B0604030504040204" pitchFamily="34" charset="0"/>
                          <a:ea typeface="Verdana" panose="020B0604030504040204" pitchFamily="34" charset="0"/>
                          <a:cs typeface="Verdana" panose="020B0604030504040204" pitchFamily="34" charset="0"/>
                        </a:rPr>
                        <a:t>the balance sheet</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a:latin typeface="Verdana" panose="020B0604030504040204" pitchFamily="34" charset="0"/>
                          <a:ea typeface="Verdana" panose="020B0604030504040204" pitchFamily="34" charset="0"/>
                          <a:cs typeface="Verdana" panose="020B0604030504040204" pitchFamily="34" charset="0"/>
                        </a:rPr>
                        <a:t>income statement</a:t>
                      </a:r>
                    </a:p>
                  </a:txBody>
                  <a:tcPr anchor="ct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err="1">
                          <a:latin typeface="Verdana" panose="020B0604030504040204" pitchFamily="34" charset="0"/>
                          <a:ea typeface="Verdana" panose="020B0604030504040204" pitchFamily="34" charset="0"/>
                          <a:cs typeface="Verdana" panose="020B0604030504040204" pitchFamily="34" charset="0"/>
                        </a:rPr>
                        <a:t>Remeasurement</a:t>
                      </a:r>
                      <a:r>
                        <a:rPr lang="en-US" sz="1200" b="1" dirty="0">
                          <a:latin typeface="Verdana" panose="020B0604030504040204" pitchFamily="34" charset="0"/>
                          <a:ea typeface="Verdana" panose="020B0604030504040204" pitchFamily="34" charset="0"/>
                          <a:cs typeface="Verdana" panose="020B0604030504040204" pitchFamily="34" charset="0"/>
                        </a:rPr>
                        <a:t> cost </a:t>
                      </a:r>
                    </a:p>
                    <a:p>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171450" indent="-171450">
                        <a:buFont typeface="Arial" pitchFamily="34" charset="0"/>
                        <a:buChar char="•"/>
                      </a:pPr>
                      <a:r>
                        <a:rPr lang="en-US" sz="1200" dirty="0" err="1">
                          <a:latin typeface="Verdana" panose="020B0604030504040204" pitchFamily="34" charset="0"/>
                          <a:ea typeface="Verdana" panose="020B0604030504040204" pitchFamily="34" charset="0"/>
                          <a:cs typeface="Verdana" panose="020B0604030504040204" pitchFamily="34" charset="0"/>
                        </a:rPr>
                        <a:t>Remeasurements</a:t>
                      </a:r>
                      <a:r>
                        <a:rPr lang="en-US" sz="1200" dirty="0">
                          <a:latin typeface="Verdana" panose="020B0604030504040204" pitchFamily="34" charset="0"/>
                          <a:ea typeface="Verdana" panose="020B0604030504040204" pitchFamily="34" charset="0"/>
                          <a:cs typeface="Verdana" panose="020B0604030504040204" pitchFamily="34" charset="0"/>
                        </a:rPr>
                        <a:t> of service costs caused by changes in assumptions (i.e., assumptions like salary expectations, length of service, length of retirement, etc.).</a:t>
                      </a:r>
                    </a:p>
                    <a:p>
                      <a:pPr marL="171450" indent="-171450">
                        <a:buFont typeface="Arial" pitchFamily="34" charset="0"/>
                        <a:buChar char="•"/>
                      </a:pPr>
                      <a:r>
                        <a:rPr lang="en-US" sz="1200" dirty="0">
                          <a:latin typeface="Verdana" panose="020B0604030504040204" pitchFamily="34" charset="0"/>
                          <a:ea typeface="Verdana" panose="020B0604030504040204" pitchFamily="34" charset="0"/>
                          <a:cs typeface="Verdana" panose="020B0604030504040204" pitchFamily="34" charset="0"/>
                        </a:rPr>
                        <a:t>Gains and losses arising from experience differing from what was assumed. </a:t>
                      </a:r>
                    </a:p>
                    <a:p>
                      <a:pPr marL="171450" indent="-171450">
                        <a:buFont typeface="Arial" pitchFamily="34" charset="0"/>
                        <a:buChar char="•"/>
                      </a:pPr>
                      <a:r>
                        <a:rPr lang="en-US" sz="1200" dirty="0">
                          <a:latin typeface="Verdana" panose="020B0604030504040204" pitchFamily="34" charset="0"/>
                          <a:ea typeface="Verdana" panose="020B0604030504040204" pitchFamily="34" charset="0"/>
                          <a:cs typeface="Verdana" panose="020B0604030504040204" pitchFamily="34" charset="0"/>
                        </a:rPr>
                        <a:t>Investment gains and losses on plan assets.</a:t>
                      </a:r>
                    </a:p>
                  </a:txBody>
                  <a:tcPr anchor="ctr"/>
                </a:tc>
                <a:tc>
                  <a: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a:latin typeface="Verdana" panose="020B0604030504040204" pitchFamily="34" charset="0"/>
                          <a:ea typeface="Verdana" panose="020B0604030504040204" pitchFamily="34" charset="0"/>
                          <a:cs typeface="Verdana" panose="020B0604030504040204" pitchFamily="34" charset="0"/>
                        </a:rPr>
                        <a:t>the balance sheet</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a:latin typeface="Verdana" panose="020B0604030504040204" pitchFamily="34" charset="0"/>
                          <a:ea typeface="Verdana" panose="020B0604030504040204" pitchFamily="34" charset="0"/>
                          <a:cs typeface="Verdana" panose="020B0604030504040204" pitchFamily="34" charset="0"/>
                        </a:rPr>
                        <a:t>Statement</a:t>
                      </a:r>
                      <a:r>
                        <a:rPr lang="en-US" sz="1200" baseline="0" dirty="0">
                          <a:latin typeface="Verdana" panose="020B0604030504040204" pitchFamily="34" charset="0"/>
                          <a:ea typeface="Verdana" panose="020B0604030504040204" pitchFamily="34" charset="0"/>
                          <a:cs typeface="Verdana" panose="020B0604030504040204" pitchFamily="34" charset="0"/>
                        </a:rPr>
                        <a:t> of comprehensive income as OCI</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93076576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17-12</a:t>
            </a:r>
          </a:p>
        </p:txBody>
      </p:sp>
      <p:sp>
        <p:nvSpPr>
          <p:cNvPr id="4" name="Title 3"/>
          <p:cNvSpPr>
            <a:spLocks noGrp="1"/>
          </p:cNvSpPr>
          <p:nvPr>
            <p:ph type="title"/>
          </p:nvPr>
        </p:nvSpPr>
        <p:spPr>
          <a:xfrm>
            <a:off x="685800" y="457200"/>
            <a:ext cx="8382000" cy="914400"/>
          </a:xfrm>
        </p:spPr>
        <p:txBody>
          <a:bodyPr>
            <a:noAutofit/>
          </a:bodyPr>
          <a:lstStyle/>
          <a:p>
            <a:r>
              <a:rPr lang="en-IN" dirty="0"/>
              <a:t>IFRS: Classifying the Components of the Net Pension Cost</a:t>
            </a:r>
            <a:endParaRPr lang="en-US" dirty="0"/>
          </a:p>
        </p:txBody>
      </p:sp>
      <p:pic>
        <p:nvPicPr>
          <p:cNvPr id="3074" name="Picture 2" descr="Profit and loss income statement. Service cost in 2018 is $41 million, past service cost is $41 million, Net interest cost is 6 million.&#10;&#10;Other Comprehensive Income&#10;Loss (gain) on DBO - change in salary estimate is 23 million, loss (gain) on plan assets is 12, the difference is 11 million. The net pension cost is $58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469" y="1728819"/>
            <a:ext cx="8213931" cy="4364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908680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t>Learning Objective 17-12</a:t>
            </a:r>
          </a:p>
        </p:txBody>
      </p:sp>
      <p:sp>
        <p:nvSpPr>
          <p:cNvPr id="4" name="Title 3"/>
          <p:cNvSpPr>
            <a:spLocks noGrp="1"/>
          </p:cNvSpPr>
          <p:nvPr>
            <p:ph type="title"/>
          </p:nvPr>
        </p:nvSpPr>
        <p:spPr/>
        <p:txBody>
          <a:bodyPr>
            <a:noAutofit/>
          </a:bodyPr>
          <a:lstStyle/>
          <a:p>
            <a:r>
              <a:rPr lang="en-IN" dirty="0"/>
              <a:t>IFRS: Recording the Components of the Net Pension Cost </a:t>
            </a:r>
            <a:r>
              <a:rPr lang="en-US" dirty="0"/>
              <a:t>(1 of 3)</a:t>
            </a:r>
          </a:p>
        </p:txBody>
      </p:sp>
      <p:graphicFrame>
        <p:nvGraphicFramePr>
          <p:cNvPr id="12" name="Table 11"/>
          <p:cNvGraphicFramePr>
            <a:graphicFrameLocks noGrp="1"/>
          </p:cNvGraphicFramePr>
          <p:nvPr>
            <p:extLst>
              <p:ext uri="{D42A27DB-BD31-4B8C-83A1-F6EECF244321}">
                <p14:modId xmlns:p14="http://schemas.microsoft.com/office/powerpoint/2010/main" val="2914723127"/>
              </p:ext>
            </p:extLst>
          </p:nvPr>
        </p:nvGraphicFramePr>
        <p:xfrm>
          <a:off x="609600" y="1732280"/>
          <a:ext cx="8305800" cy="3449320"/>
        </p:xfrm>
        <a:graphic>
          <a:graphicData uri="http://schemas.openxmlformats.org/drawingml/2006/table">
            <a:tbl>
              <a:tblPr firstRow="1" bandRow="1">
                <a:tableStyleId>{5940675A-B579-460E-94D1-54222C63F5DA}</a:tableStyleId>
              </a:tblPr>
              <a:tblGrid>
                <a:gridCol w="4876800">
                  <a:extLst>
                    <a:ext uri="{9D8B030D-6E8A-4147-A177-3AD203B41FA5}">
                      <a16:colId xmlns:a16="http://schemas.microsoft.com/office/drawing/2014/main" val="20000"/>
                    </a:ext>
                  </a:extLst>
                </a:gridCol>
                <a:gridCol w="1905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tblGrid>
              <a:tr h="304800">
                <a:tc>
                  <a:txBody>
                    <a:bodyPr/>
                    <a:lstStyle/>
                    <a:p>
                      <a:r>
                        <a:rPr lang="en-US" sz="1200" b="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To Record Net Pension Cost</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en-US" sz="1200" b="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in millions)</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en-US" sz="1200" b="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in millions)</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0"/>
                  </a:ext>
                </a:extLst>
              </a:tr>
              <a:tr h="238760">
                <a:tc>
                  <a:txBody>
                    <a:bodyPr/>
                    <a:lstStyle/>
                    <a:p>
                      <a:r>
                        <a:rPr lang="en-US" sz="12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Servic</a:t>
                      </a:r>
                      <a:r>
                        <a:rPr lang="en-US" sz="1200" kern="1200" baseline="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e </a:t>
                      </a:r>
                      <a:r>
                        <a:rPr lang="en-US" sz="12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cost…………………………………………………………..................</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41</a:t>
                      </a:r>
                    </a:p>
                  </a:txBody>
                  <a:tcP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299720">
                <a:tc>
                  <a:txBody>
                    <a:bodyPr/>
                    <a:lstStyle/>
                    <a:p>
                      <a:r>
                        <a:rPr lang="en-US" sz="12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DBO (service cost-2018)………………………………….....................</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41</a:t>
                      </a:r>
                    </a:p>
                  </a:txBody>
                  <a:tcPr/>
                </a:tc>
                <a:extLst>
                  <a:ext uri="{0D108BD9-81ED-4DB2-BD59-A6C34878D82A}">
                    <a16:rowId xmlns:a16="http://schemas.microsoft.com/office/drawing/2014/main" val="10002"/>
                  </a:ext>
                </a:extLst>
              </a:tr>
              <a:tr h="259080">
                <a:tc>
                  <a:txBody>
                    <a:bodyPr/>
                    <a:lstStyle/>
                    <a:p>
                      <a:r>
                        <a:rPr lang="en-US" sz="12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DBO (past service cost: none in 2018)……………….................</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0</a:t>
                      </a:r>
                    </a:p>
                  </a:txBody>
                  <a:tcPr/>
                </a:tc>
                <a:extLst>
                  <a:ext uri="{0D108BD9-81ED-4DB2-BD59-A6C34878D82A}">
                    <a16:rowId xmlns:a16="http://schemas.microsoft.com/office/drawing/2014/main" val="10003"/>
                  </a:ext>
                </a:extLst>
              </a:tr>
              <a:tr h="269240">
                <a:tc>
                  <a:txBody>
                    <a:bodyPr/>
                    <a:lstStyle/>
                    <a:p>
                      <a:r>
                        <a:rPr lang="en-US" sz="12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Net interest cost [6% X ($400 —300)]…………………...............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6</a:t>
                      </a:r>
                    </a:p>
                  </a:txBody>
                  <a:tcP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4"/>
                  </a:ext>
                </a:extLst>
              </a:tr>
              <a:tr h="228600">
                <a:tc>
                  <a:txBody>
                    <a:bodyPr/>
                    <a:lstStyle/>
                    <a:p>
                      <a:r>
                        <a:rPr lang="en-US" sz="12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Plan assets (6% X $300: interest income)………………............</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18</a:t>
                      </a:r>
                    </a:p>
                  </a:txBody>
                  <a:tcP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5"/>
                  </a:ext>
                </a:extLst>
              </a:tr>
              <a:tr h="228600">
                <a:tc>
                  <a:txBody>
                    <a:bodyPr/>
                    <a:lstStyle/>
                    <a:p>
                      <a:r>
                        <a:rPr lang="en-US" sz="12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DBO (6% X $400: interest cost)…………………………………………….</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24</a:t>
                      </a:r>
                    </a:p>
                  </a:txBody>
                  <a:tcPr/>
                </a:tc>
                <a:extLst>
                  <a:ext uri="{0D108BD9-81ED-4DB2-BD59-A6C34878D82A}">
                    <a16:rowId xmlns:a16="http://schemas.microsoft.com/office/drawing/2014/main" val="10006"/>
                  </a:ext>
                </a:extLst>
              </a:tr>
              <a:tr h="147320">
                <a:tc>
                  <a:txBody>
                    <a:bodyPr/>
                    <a:lstStyle/>
                    <a:p>
                      <a:r>
                        <a:rPr lang="en-US" sz="12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Plan assets (actual return in excess of 6%)…………………………..</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12</a:t>
                      </a:r>
                    </a:p>
                  </a:txBody>
                  <a:tcP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7"/>
                  </a:ext>
                </a:extLst>
              </a:tr>
              <a:tr h="370840">
                <a:tc>
                  <a:txBody>
                    <a:bodyPr/>
                    <a:lstStyle/>
                    <a:p>
                      <a:r>
                        <a:rPr lang="en-US" sz="1200"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Remeasurement</a:t>
                      </a:r>
                      <a:r>
                        <a:rPr lang="en-US" sz="12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gain on plan assets—OCI [(10% — 6%) X 300]……………………………………………………….............................</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12</a:t>
                      </a:r>
                    </a:p>
                  </a:txBody>
                  <a:tcPr/>
                </a:tc>
                <a:extLst>
                  <a:ext uri="{0D108BD9-81ED-4DB2-BD59-A6C34878D82A}">
                    <a16:rowId xmlns:a16="http://schemas.microsoft.com/office/drawing/2014/main" val="10008"/>
                  </a:ext>
                </a:extLst>
              </a:tr>
              <a:tr h="370840">
                <a:tc>
                  <a:txBody>
                    <a:bodyPr/>
                    <a:lstStyle/>
                    <a:p>
                      <a:r>
                        <a:rPr lang="en-US" sz="1200"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Remeasurement</a:t>
                      </a:r>
                      <a:r>
                        <a:rPr lang="en-US" sz="12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loss from change in assumption—OCI………</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23</a:t>
                      </a:r>
                    </a:p>
                  </a:txBody>
                  <a:tcP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9"/>
                  </a:ext>
                </a:extLst>
              </a:tr>
              <a:tr h="370840">
                <a:tc>
                  <a:txBody>
                    <a:bodyPr/>
                    <a:lstStyle/>
                    <a:p>
                      <a:r>
                        <a:rPr lang="en-US" sz="12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DBO (change In future salary estimate)……………………………….</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200" dirty="0">
                          <a:latin typeface="Verdana" panose="020B0604030504040204" pitchFamily="34" charset="0"/>
                          <a:ea typeface="Verdana" panose="020B0604030504040204" pitchFamily="34" charset="0"/>
                          <a:cs typeface="Verdana" panose="020B0604030504040204" pitchFamily="34" charset="0"/>
                        </a:rPr>
                        <a:t>23</a:t>
                      </a:r>
                    </a:p>
                  </a:txBody>
                  <a:tcPr/>
                </a:tc>
                <a:extLst>
                  <a:ext uri="{0D108BD9-81ED-4DB2-BD59-A6C34878D82A}">
                    <a16:rowId xmlns:a16="http://schemas.microsoft.com/office/drawing/2014/main" val="10010"/>
                  </a:ext>
                </a:extLst>
              </a:tr>
            </a:tbl>
          </a:graphicData>
        </a:graphic>
      </p:graphicFrame>
      <p:sp>
        <p:nvSpPr>
          <p:cNvPr id="6" name="Content Placeholder 5"/>
          <p:cNvSpPr>
            <a:spLocks noGrp="1"/>
          </p:cNvSpPr>
          <p:nvPr>
            <p:ph sz="quarter" idx="10"/>
          </p:nvPr>
        </p:nvSpPr>
        <p:spPr>
          <a:xfrm>
            <a:off x="609600" y="5410200"/>
            <a:ext cx="8382000" cy="685800"/>
          </a:xfrm>
        </p:spPr>
        <p:txBody>
          <a:bodyPr/>
          <a:lstStyle/>
          <a:p>
            <a:pPr marL="0" indent="0">
              <a:buNone/>
            </a:pPr>
            <a:r>
              <a:rPr lang="en-US" sz="1600" dirty="0"/>
              <a:t>When Global adds its annual cash investment to its plan assets, the value of those plan assets increases by $48 million:</a:t>
            </a:r>
          </a:p>
        </p:txBody>
      </p:sp>
    </p:spTree>
    <p:extLst>
      <p:ext uri="{BB962C8B-B14F-4D97-AF65-F5344CB8AC3E}">
        <p14:creationId xmlns:p14="http://schemas.microsoft.com/office/powerpoint/2010/main" val="151166832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n-US" dirty="0"/>
              <a:t>Learning Objective 17-12</a:t>
            </a:r>
          </a:p>
        </p:txBody>
      </p:sp>
      <p:sp>
        <p:nvSpPr>
          <p:cNvPr id="4" name="Title 3"/>
          <p:cNvSpPr>
            <a:spLocks noGrp="1"/>
          </p:cNvSpPr>
          <p:nvPr>
            <p:ph type="title"/>
          </p:nvPr>
        </p:nvSpPr>
        <p:spPr/>
        <p:txBody>
          <a:bodyPr>
            <a:noAutofit/>
          </a:bodyPr>
          <a:lstStyle/>
          <a:p>
            <a:r>
              <a:rPr lang="en-IN" dirty="0"/>
              <a:t>IFRS: Recording the Components of the Net Pension Cost </a:t>
            </a:r>
            <a:r>
              <a:rPr lang="en-US" dirty="0"/>
              <a:t>(2 of 3)</a:t>
            </a:r>
          </a:p>
        </p:txBody>
      </p:sp>
      <p:graphicFrame>
        <p:nvGraphicFramePr>
          <p:cNvPr id="13" name="Table 12"/>
          <p:cNvGraphicFramePr>
            <a:graphicFrameLocks noGrp="1"/>
          </p:cNvGraphicFramePr>
          <p:nvPr>
            <p:extLst>
              <p:ext uri="{D42A27DB-BD31-4B8C-83A1-F6EECF244321}">
                <p14:modId xmlns:p14="http://schemas.microsoft.com/office/powerpoint/2010/main" val="2247447133"/>
              </p:ext>
            </p:extLst>
          </p:nvPr>
        </p:nvGraphicFramePr>
        <p:xfrm>
          <a:off x="838200" y="2133600"/>
          <a:ext cx="8077200" cy="1821018"/>
        </p:xfrm>
        <a:graphic>
          <a:graphicData uri="http://schemas.openxmlformats.org/drawingml/2006/table">
            <a:tbl>
              <a:tblPr firstRow="1" bandRow="1">
                <a:tableStyleId>{5940675A-B579-460E-94D1-54222C63F5DA}</a:tableStyleId>
              </a:tblPr>
              <a:tblGrid>
                <a:gridCol w="32766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599224">
                <a:tc>
                  <a:txBody>
                    <a:bodyPr/>
                    <a:lstStyle/>
                    <a:p>
                      <a:r>
                        <a:rPr lang="en-US" b="1" dirty="0">
                          <a:latin typeface="Verdana" panose="020B0604030504040204" pitchFamily="34" charset="0"/>
                          <a:ea typeface="Verdana" panose="020B0604030504040204" pitchFamily="34" charset="0"/>
                          <a:cs typeface="Verdana" panose="020B0604030504040204" pitchFamily="34" charset="0"/>
                        </a:rPr>
                        <a:t>To Record</a:t>
                      </a:r>
                      <a:r>
                        <a:rPr lang="en-US" b="1" baseline="0" dirty="0">
                          <a:latin typeface="Verdana" panose="020B0604030504040204" pitchFamily="34" charset="0"/>
                          <a:ea typeface="Verdana" panose="020B0604030504040204" pitchFamily="34" charset="0"/>
                          <a:cs typeface="Verdana" panose="020B0604030504040204" pitchFamily="34" charset="0"/>
                        </a:rPr>
                        <a:t> funding</a:t>
                      </a:r>
                      <a:endParaRPr lang="en-US"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b="1" dirty="0">
                          <a:latin typeface="Verdana" panose="020B0604030504040204" pitchFamily="34" charset="0"/>
                          <a:ea typeface="Verdana" panose="020B0604030504040204" pitchFamily="34" charset="0"/>
                          <a:cs typeface="Verdana" panose="020B0604030504040204" pitchFamily="34" charset="0"/>
                        </a:rPr>
                        <a:t>($in millions)</a:t>
                      </a:r>
                    </a:p>
                  </a:txBody>
                  <a:tcPr anchor="ctr"/>
                </a:tc>
                <a:tc>
                  <a:txBody>
                    <a:bodyPr/>
                    <a:lstStyle/>
                    <a:p>
                      <a:pPr algn="ctr"/>
                      <a:r>
                        <a:rPr lang="en-US" b="1" dirty="0">
                          <a:latin typeface="Verdana" panose="020B0604030504040204" pitchFamily="34" charset="0"/>
                          <a:ea typeface="Verdana" panose="020B0604030504040204" pitchFamily="34" charset="0"/>
                          <a:cs typeface="Verdana" panose="020B0604030504040204" pitchFamily="34" charset="0"/>
                        </a:rPr>
                        <a:t>($in millions)</a:t>
                      </a:r>
                    </a:p>
                  </a:txBody>
                  <a:tcPr anchor="ctr"/>
                </a:tc>
                <a:extLst>
                  <a:ext uri="{0D108BD9-81ED-4DB2-BD59-A6C34878D82A}">
                    <a16:rowId xmlns:a16="http://schemas.microsoft.com/office/drawing/2014/main" val="10000"/>
                  </a:ext>
                </a:extLst>
              </a:tr>
              <a:tr h="347169">
                <a:tc>
                  <a:txBody>
                    <a:bodyPr/>
                    <a:lstStyle/>
                    <a:p>
                      <a:r>
                        <a:rPr lang="en-US" dirty="0">
                          <a:latin typeface="Verdana" panose="020B0604030504040204" pitchFamily="34" charset="0"/>
                          <a:ea typeface="Verdana" panose="020B0604030504040204" pitchFamily="34" charset="0"/>
                          <a:cs typeface="Verdana" panose="020B0604030504040204" pitchFamily="34" charset="0"/>
                        </a:rPr>
                        <a:t>Plan assets………………………</a:t>
                      </a:r>
                    </a:p>
                  </a:txBody>
                  <a:tcPr anchor="ctr"/>
                </a:tc>
                <a:tc>
                  <a:txBody>
                    <a:bodyPr/>
                    <a:lstStyle/>
                    <a:p>
                      <a:pPr algn="r"/>
                      <a:r>
                        <a:rPr lang="en-US" dirty="0">
                          <a:latin typeface="Verdana" panose="020B0604030504040204" pitchFamily="34" charset="0"/>
                          <a:ea typeface="Verdana" panose="020B0604030504040204" pitchFamily="34" charset="0"/>
                          <a:cs typeface="Verdana" panose="020B0604030504040204" pitchFamily="34" charset="0"/>
                        </a:rPr>
                        <a:t>48</a:t>
                      </a:r>
                    </a:p>
                  </a:txBody>
                  <a:tcPr anchor="ctr"/>
                </a:tc>
                <a:tc>
                  <a:txBody>
                    <a:bodyPr/>
                    <a:lstStyle/>
                    <a:p>
                      <a:pPr algn="r"/>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856034">
                <a:tc>
                  <a:txBody>
                    <a:bodyPr/>
                    <a:lstStyle/>
                    <a:p>
                      <a:pPr marL="231775" indent="0"/>
                      <a:r>
                        <a:rPr lang="en-US" dirty="0">
                          <a:latin typeface="Verdana" panose="020B0604030504040204" pitchFamily="34" charset="0"/>
                          <a:ea typeface="Verdana" panose="020B0604030504040204" pitchFamily="34" charset="0"/>
                          <a:cs typeface="Verdana" panose="020B0604030504040204" pitchFamily="34" charset="0"/>
                        </a:rPr>
                        <a:t>Cash (contribution to plan assets)…………………</a:t>
                      </a:r>
                    </a:p>
                  </a:txBody>
                  <a:tcPr anchor="ctr"/>
                </a:tc>
                <a:tc>
                  <a:txBody>
                    <a:bodyPr/>
                    <a:lstStyle/>
                    <a:p>
                      <a:pPr algn="r"/>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dirty="0">
                          <a:latin typeface="Verdana" panose="020B0604030504040204" pitchFamily="34" charset="0"/>
                          <a:ea typeface="Verdana" panose="020B0604030504040204" pitchFamily="34" charset="0"/>
                          <a:cs typeface="Verdana" panose="020B0604030504040204" pitchFamily="34" charset="0"/>
                        </a:rPr>
                        <a:t>48</a:t>
                      </a:r>
                    </a:p>
                  </a:txBody>
                  <a:tcPr anchor="ctr"/>
                </a:tc>
                <a:extLst>
                  <a:ext uri="{0D108BD9-81ED-4DB2-BD59-A6C34878D82A}">
                    <a16:rowId xmlns:a16="http://schemas.microsoft.com/office/drawing/2014/main" val="10002"/>
                  </a:ext>
                </a:extLst>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1949625807"/>
              </p:ext>
            </p:extLst>
          </p:nvPr>
        </p:nvGraphicFramePr>
        <p:xfrm>
          <a:off x="990600" y="4508446"/>
          <a:ext cx="8001000" cy="1587554"/>
        </p:xfrm>
        <a:graphic>
          <a:graphicData uri="http://schemas.openxmlformats.org/drawingml/2006/table">
            <a:tbl>
              <a:tblPr firstRow="1" bandRow="1">
                <a:tableStyleId>{5940675A-B579-460E-94D1-54222C63F5DA}</a:tableStyleId>
              </a:tblPr>
              <a:tblGrid>
                <a:gridCol w="3429000">
                  <a:extLst>
                    <a:ext uri="{9D8B030D-6E8A-4147-A177-3AD203B41FA5}">
                      <a16:colId xmlns:a16="http://schemas.microsoft.com/office/drawing/2014/main" val="20000"/>
                    </a:ext>
                  </a:extLst>
                </a:gridCol>
                <a:gridCol w="25146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tblGrid>
              <a:tr h="856034">
                <a:tc>
                  <a:txBody>
                    <a:bodyPr/>
                    <a:lstStyle/>
                    <a:p>
                      <a:r>
                        <a:rPr lang="en-US" b="1" dirty="0">
                          <a:latin typeface="Verdana" panose="020B0604030504040204" pitchFamily="34" charset="0"/>
                          <a:ea typeface="Verdana" panose="020B0604030504040204" pitchFamily="34" charset="0"/>
                          <a:cs typeface="Verdana" panose="020B0604030504040204" pitchFamily="34" charset="0"/>
                        </a:rPr>
                        <a:t>To Record</a:t>
                      </a:r>
                      <a:r>
                        <a:rPr lang="en-US" b="1" baseline="0" dirty="0">
                          <a:latin typeface="Verdana" panose="020B0604030504040204" pitchFamily="34" charset="0"/>
                          <a:ea typeface="Verdana" panose="020B0604030504040204" pitchFamily="34" charset="0"/>
                          <a:cs typeface="Verdana" panose="020B0604030504040204" pitchFamily="34" charset="0"/>
                        </a:rPr>
                        <a:t> payment of Benefits</a:t>
                      </a:r>
                      <a:endParaRPr lang="en-US"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Verdana" panose="020B0604030504040204" pitchFamily="34" charset="0"/>
                          <a:ea typeface="Verdana" panose="020B0604030504040204" pitchFamily="34" charset="0"/>
                          <a:cs typeface="Verdana" panose="020B0604030504040204" pitchFamily="34" charset="0"/>
                        </a:rPr>
                        <a:t>($in millions)</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Verdana" panose="020B0604030504040204" pitchFamily="34" charset="0"/>
                          <a:ea typeface="Verdana" panose="020B0604030504040204" pitchFamily="34" charset="0"/>
                          <a:cs typeface="Verdana" panose="020B0604030504040204" pitchFamily="34" charset="0"/>
                        </a:rPr>
                        <a:t>($in millions)</a:t>
                      </a:r>
                    </a:p>
                  </a:txBody>
                  <a:tcPr anchor="ctr"/>
                </a:tc>
                <a:extLst>
                  <a:ext uri="{0D108BD9-81ED-4DB2-BD59-A6C34878D82A}">
                    <a16:rowId xmlns:a16="http://schemas.microsoft.com/office/drawing/2014/main" val="10000"/>
                  </a:ext>
                </a:extLst>
              </a:tr>
              <a:tr h="347169">
                <a:tc>
                  <a:txBody>
                    <a:bodyPr/>
                    <a:lstStyle/>
                    <a:p>
                      <a:r>
                        <a:rPr lang="en-US" dirty="0">
                          <a:latin typeface="Verdana" panose="020B0604030504040204" pitchFamily="34" charset="0"/>
                          <a:ea typeface="Verdana" panose="020B0604030504040204" pitchFamily="34" charset="0"/>
                          <a:cs typeface="Verdana" panose="020B0604030504040204" pitchFamily="34" charset="0"/>
                        </a:rPr>
                        <a:t>DBO…………………………..</a:t>
                      </a:r>
                    </a:p>
                  </a:txBody>
                  <a:tcPr/>
                </a:tc>
                <a:tc>
                  <a:txBody>
                    <a:bodyPr/>
                    <a:lstStyle/>
                    <a:p>
                      <a:pPr algn="r"/>
                      <a:r>
                        <a:rPr lang="en-US" dirty="0">
                          <a:latin typeface="Verdana" panose="020B0604030504040204" pitchFamily="34" charset="0"/>
                          <a:ea typeface="Verdana" panose="020B0604030504040204" pitchFamily="34" charset="0"/>
                          <a:cs typeface="Verdana" panose="020B0604030504040204" pitchFamily="34" charset="0"/>
                        </a:rPr>
                        <a:t>38</a:t>
                      </a:r>
                    </a:p>
                  </a:txBody>
                  <a:tcPr/>
                </a:tc>
                <a:tc>
                  <a:txBody>
                    <a:bodyPr/>
                    <a:lstStyle/>
                    <a:p>
                      <a:pPr algn="r"/>
                      <a:endParaRPr lang="en-US"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347169">
                <a:tc>
                  <a:txBody>
                    <a:bodyPr/>
                    <a:lstStyle/>
                    <a:p>
                      <a:pPr marL="231775" indent="0" algn="l" defTabSz="914400" rtl="0" eaLnBrk="1" latinLnBrk="0" hangingPunct="1"/>
                      <a:r>
                        <a:rPr lang="en-US" sz="1800" kern="1200" dirty="0">
                          <a:solidFill>
                            <a:schemeClr val="tx1"/>
                          </a:solidFill>
                          <a:latin typeface="Verdana" panose="020B0604030504040204" pitchFamily="34" charset="0"/>
                          <a:ea typeface="Verdana" panose="020B0604030504040204" pitchFamily="34" charset="0"/>
                          <a:cs typeface="Verdana" panose="020B0604030504040204" pitchFamily="34" charset="0"/>
                        </a:rPr>
                        <a:t>Plan assets…………….</a:t>
                      </a:r>
                    </a:p>
                  </a:txBody>
                  <a:tcPr/>
                </a:tc>
                <a:tc>
                  <a:txBody>
                    <a:bodyPr/>
                    <a:lstStyle/>
                    <a:p>
                      <a:pPr algn="r"/>
                      <a:endParaRPr lang="en-US"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dirty="0">
                          <a:latin typeface="Verdana" panose="020B0604030504040204" pitchFamily="34" charset="0"/>
                          <a:ea typeface="Verdana" panose="020B0604030504040204" pitchFamily="34" charset="0"/>
                          <a:cs typeface="Verdana" panose="020B0604030504040204" pitchFamily="34" charset="0"/>
                        </a:rPr>
                        <a:t>38</a:t>
                      </a: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3185568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n-US" dirty="0"/>
              <a:t>Learning Objective 17-12</a:t>
            </a:r>
          </a:p>
        </p:txBody>
      </p:sp>
      <p:sp>
        <p:nvSpPr>
          <p:cNvPr id="4" name="Title 3"/>
          <p:cNvSpPr>
            <a:spLocks noGrp="1"/>
          </p:cNvSpPr>
          <p:nvPr>
            <p:ph type="title"/>
          </p:nvPr>
        </p:nvSpPr>
        <p:spPr/>
        <p:txBody>
          <a:bodyPr>
            <a:noAutofit/>
          </a:bodyPr>
          <a:lstStyle/>
          <a:p>
            <a:r>
              <a:rPr lang="en-IN" dirty="0"/>
              <a:t>IFRS: Reporting the Components of the Net Pension Cost </a:t>
            </a:r>
            <a:r>
              <a:rPr lang="en-US" dirty="0"/>
              <a:t>(3 of 3)</a:t>
            </a:r>
          </a:p>
        </p:txBody>
      </p:sp>
      <p:graphicFrame>
        <p:nvGraphicFramePr>
          <p:cNvPr id="12" name="Table 11"/>
          <p:cNvGraphicFramePr>
            <a:graphicFrameLocks noGrp="1"/>
          </p:cNvGraphicFramePr>
          <p:nvPr>
            <p:extLst>
              <p:ext uri="{D42A27DB-BD31-4B8C-83A1-F6EECF244321}">
                <p14:modId xmlns:p14="http://schemas.microsoft.com/office/powerpoint/2010/main" val="179269967"/>
              </p:ext>
            </p:extLst>
          </p:nvPr>
        </p:nvGraphicFramePr>
        <p:xfrm>
          <a:off x="1219200" y="2209800"/>
          <a:ext cx="7239000" cy="3487420"/>
        </p:xfrm>
        <a:graphic>
          <a:graphicData uri="http://schemas.openxmlformats.org/drawingml/2006/table">
            <a:tbl>
              <a:tblPr firstRow="1" bandRow="1">
                <a:tableStyleId>{5940675A-B579-460E-94D1-54222C63F5DA}</a:tableStyleId>
              </a:tblPr>
              <a:tblGrid>
                <a:gridCol w="63246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tblGrid>
              <a:tr h="187960">
                <a:tc>
                  <a:txBody>
                    <a:bodyPr/>
                    <a:lstStyle/>
                    <a:p>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Revenue</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$xxx</a:t>
                      </a:r>
                    </a:p>
                  </a:txBody>
                  <a:tcPr/>
                </a:tc>
                <a:extLst>
                  <a:ext uri="{0D108BD9-81ED-4DB2-BD59-A6C34878D82A}">
                    <a16:rowId xmlns:a16="http://schemas.microsoft.com/office/drawing/2014/main" val="10000"/>
                  </a:ext>
                </a:extLst>
              </a:tr>
              <a:tr h="317500">
                <a:tc>
                  <a:txBody>
                    <a:bodyPr/>
                    <a:lstStyle/>
                    <a:p>
                      <a:pPr marL="231775" indent="0"/>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Operating expenses (including </a:t>
                      </a:r>
                      <a:r>
                        <a:rPr lang="en-US" sz="1400" b="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$41 pension service cost</a:t>
                      </a:r>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(xx)</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1"/>
                  </a:ext>
                </a:extLst>
              </a:tr>
              <a:tr h="304800">
                <a:tc>
                  <a:txBody>
                    <a:bodyPr/>
                    <a:lstStyle/>
                    <a:p>
                      <a:pPr marL="231775" indent="0" algn="l" defTabSz="914400" rtl="0" eaLnBrk="1" latinLnBrk="0" hangingPunct="1"/>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Finance costs (including </a:t>
                      </a:r>
                      <a:r>
                        <a:rPr lang="en-US" sz="1400" b="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$6 net interest cost on pensions</a:t>
                      </a:r>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a:t>
                      </a:r>
                    </a:p>
                  </a:txBody>
                  <a:tcPr/>
                </a:tc>
                <a:tc>
                  <a:txBody>
                    <a:bodyPr/>
                    <a:lstStyle/>
                    <a:p>
                      <a:pPr algn="r"/>
                      <a:r>
                        <a:rPr lang="en-US" sz="1400" u="sng" dirty="0">
                          <a:latin typeface="Verdana" panose="020B0604030504040204" pitchFamily="34" charset="0"/>
                          <a:ea typeface="Verdana" panose="020B0604030504040204" pitchFamily="34" charset="0"/>
                          <a:cs typeface="Verdana" panose="020B0604030504040204" pitchFamily="34" charset="0"/>
                        </a:rPr>
                        <a:t>xx</a:t>
                      </a:r>
                    </a:p>
                  </a:txBody>
                  <a:tcPr/>
                </a:tc>
                <a:extLst>
                  <a:ext uri="{0D108BD9-81ED-4DB2-BD59-A6C34878D82A}">
                    <a16:rowId xmlns:a16="http://schemas.microsoft.com/office/drawing/2014/main" val="10002"/>
                  </a:ext>
                </a:extLst>
              </a:tr>
              <a:tr h="304800">
                <a:tc>
                  <a:txBody>
                    <a:bodyPr/>
                    <a:lstStyle/>
                    <a:p>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Profit before tax</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$xxx</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3"/>
                  </a:ext>
                </a:extLst>
              </a:tr>
              <a:tr h="228600">
                <a:tc>
                  <a:txBody>
                    <a:bodyPr/>
                    <a:lstStyle/>
                    <a:p>
                      <a:pPr marL="231775" indent="0" algn="l" defTabSz="914400" rtl="0" eaLnBrk="1" latinLnBrk="0" hangingPunct="1"/>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Tax expense</a:t>
                      </a:r>
                    </a:p>
                  </a:txBody>
                  <a:tcPr/>
                </a:tc>
                <a:tc>
                  <a:txBody>
                    <a:bodyPr/>
                    <a:lstStyle/>
                    <a:p>
                      <a:pPr algn="r"/>
                      <a:r>
                        <a:rPr lang="en-US" sz="1400" u="sng"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(xx)</a:t>
                      </a:r>
                      <a:endParaRPr lang="en-US" sz="1400" u="sng"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4"/>
                  </a:ext>
                </a:extLst>
              </a:tr>
              <a:tr h="205740">
                <a:tc>
                  <a:txBody>
                    <a:bodyPr/>
                    <a:lstStyle/>
                    <a:p>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Net income</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$xxx</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5"/>
                  </a:ext>
                </a:extLst>
              </a:tr>
              <a:tr h="2590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Other comprehensive income</a:t>
                      </a:r>
                    </a:p>
                  </a:txBody>
                  <a:tcPr/>
                </a:tc>
                <a:tc>
                  <a:txBody>
                    <a:bodyPr/>
                    <a:lstStyle/>
                    <a:p>
                      <a:pPr algn="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6"/>
                  </a:ext>
                </a:extLst>
              </a:tr>
              <a:tr h="304800">
                <a:tc>
                  <a:txBody>
                    <a:bodyPr/>
                    <a:lstStyle/>
                    <a:p>
                      <a:pPr marL="231775" indent="0"/>
                      <a:r>
                        <a:rPr lang="en-US" sz="1400" b="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Remeasurement</a:t>
                      </a:r>
                      <a:r>
                        <a:rPr lang="en-US" sz="1400" b="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loss arising from change in pension assumption</a:t>
                      </a:r>
                      <a:endParaRPr lang="en-US" sz="14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$ 23</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7"/>
                  </a:ext>
                </a:extLst>
              </a:tr>
              <a:tr h="304800">
                <a:tc>
                  <a:txBody>
                    <a:bodyPr/>
                    <a:lstStyle/>
                    <a:p>
                      <a:pPr marL="231775" indent="0" algn="l" defTabSz="914400" rtl="0" eaLnBrk="1" latinLnBrk="0" hangingPunct="1"/>
                      <a:r>
                        <a:rPr lang="en-US" sz="1400" b="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Remeasurement</a:t>
                      </a:r>
                      <a:r>
                        <a:rPr lang="en-US" sz="1400" b="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gain from the return on plan assets exceeding the interest rate</a:t>
                      </a:r>
                    </a:p>
                  </a:txBody>
                  <a:tcPr/>
                </a:tc>
                <a:tc>
                  <a:txBody>
                    <a:bodyPr/>
                    <a:lstStyle/>
                    <a:p>
                      <a:pPr algn="r"/>
                      <a:r>
                        <a:rPr lang="en-US" sz="1400" u="sng" dirty="0">
                          <a:latin typeface="Verdana" panose="020B0604030504040204" pitchFamily="34" charset="0"/>
                          <a:ea typeface="Verdana" panose="020B0604030504040204" pitchFamily="34" charset="0"/>
                          <a:cs typeface="Verdana" panose="020B0604030504040204" pitchFamily="34" charset="0"/>
                        </a:rPr>
                        <a:t>(12)</a:t>
                      </a:r>
                    </a:p>
                  </a:txBody>
                  <a:tcPr/>
                </a:tc>
                <a:extLst>
                  <a:ext uri="{0D108BD9-81ED-4DB2-BD59-A6C34878D82A}">
                    <a16:rowId xmlns:a16="http://schemas.microsoft.com/office/drawing/2014/main" val="10008"/>
                  </a:ext>
                </a:extLst>
              </a:tr>
              <a:tr h="198120">
                <a:tc>
                  <a:txBody>
                    <a:bodyPr/>
                    <a:lstStyle/>
                    <a:p>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Comprehensive income</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$xxx</a:t>
                      </a:r>
                      <a:endParaRPr lang="en-US" sz="14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05694191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17-9</a:t>
            </a:r>
          </a:p>
        </p:txBody>
      </p:sp>
      <p:sp>
        <p:nvSpPr>
          <p:cNvPr id="4" name="Title 3"/>
          <p:cNvSpPr>
            <a:spLocks noGrp="1"/>
          </p:cNvSpPr>
          <p:nvPr>
            <p:ph type="title"/>
          </p:nvPr>
        </p:nvSpPr>
        <p:spPr/>
        <p:txBody>
          <a:bodyPr>
            <a:noAutofit/>
          </a:bodyPr>
          <a:lstStyle/>
          <a:p>
            <a:r>
              <a:rPr lang="en-IN" dirty="0"/>
              <a:t>Postretirement Benefits Other Than Pensions </a:t>
            </a:r>
            <a:r>
              <a:rPr lang="en-US" dirty="0"/>
              <a:t>(1 of 2)</a:t>
            </a:r>
          </a:p>
        </p:txBody>
      </p:sp>
      <p:sp>
        <p:nvSpPr>
          <p:cNvPr id="5" name="Content Placeholder 4"/>
          <p:cNvSpPr>
            <a:spLocks noGrp="1"/>
          </p:cNvSpPr>
          <p:nvPr>
            <p:ph sz="quarter" idx="10"/>
          </p:nvPr>
        </p:nvSpPr>
        <p:spPr>
          <a:xfrm>
            <a:off x="914400" y="1676400"/>
            <a:ext cx="7848600" cy="4419600"/>
          </a:xfrm>
        </p:spPr>
        <p:txBody>
          <a:bodyPr/>
          <a:lstStyle/>
          <a:p>
            <a:r>
              <a:rPr lang="en-US" dirty="0"/>
              <a:t>Postretirement benefits other than pension plans </a:t>
            </a:r>
          </a:p>
          <a:p>
            <a:pPr lvl="1">
              <a:buFont typeface="Arial Narrow" panose="020B0606020202030204" pitchFamily="34" charset="0"/>
              <a:buChar char="–"/>
            </a:pPr>
            <a:r>
              <a:rPr lang="en-US" dirty="0"/>
              <a:t>Medical coverage</a:t>
            </a:r>
          </a:p>
          <a:p>
            <a:pPr lvl="1">
              <a:buFont typeface="Arial Narrow" panose="020B0606020202030204" pitchFamily="34" charset="0"/>
              <a:buChar char="–"/>
            </a:pPr>
            <a:r>
              <a:rPr lang="en-US" dirty="0"/>
              <a:t>Life insurance</a:t>
            </a:r>
          </a:p>
          <a:p>
            <a:pPr lvl="1">
              <a:buFont typeface="Arial Narrow" panose="020B0606020202030204" pitchFamily="34" charset="0"/>
              <a:buChar char="–"/>
            </a:pPr>
            <a:r>
              <a:rPr lang="en-US" dirty="0"/>
              <a:t>Group legal services</a:t>
            </a:r>
          </a:p>
          <a:p>
            <a:pPr lvl="1">
              <a:buFont typeface="Arial Narrow" panose="020B0606020202030204" pitchFamily="34" charset="0"/>
              <a:buChar char="–"/>
            </a:pPr>
            <a:r>
              <a:rPr lang="en-US" dirty="0"/>
              <a:t>Health care benefits</a:t>
            </a:r>
          </a:p>
          <a:p>
            <a:pPr lvl="1">
              <a:buFont typeface="Arial Narrow" panose="020B0606020202030204" pitchFamily="34" charset="0"/>
              <a:buChar char="–"/>
            </a:pPr>
            <a:r>
              <a:rPr lang="en-US" dirty="0"/>
              <a:t>Dental coverage</a:t>
            </a:r>
          </a:p>
          <a:p>
            <a:pPr lvl="1">
              <a:buFont typeface="Arial Narrow" panose="020B0606020202030204" pitchFamily="34" charset="0"/>
              <a:buChar char="–"/>
            </a:pPr>
            <a:r>
              <a:rPr lang="en-US" dirty="0"/>
              <a:t>Other benefits</a:t>
            </a:r>
          </a:p>
        </p:txBody>
      </p:sp>
    </p:spTree>
    <p:extLst>
      <p:ext uri="{BB962C8B-B14F-4D97-AF65-F5344CB8AC3E}">
        <p14:creationId xmlns:p14="http://schemas.microsoft.com/office/powerpoint/2010/main" val="356118273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r>
              <a:rPr lang="en-US" dirty="0"/>
              <a:t>Learning Objective 17-9</a:t>
            </a:r>
          </a:p>
        </p:txBody>
      </p:sp>
      <p:sp>
        <p:nvSpPr>
          <p:cNvPr id="19457" name="Title 1"/>
          <p:cNvSpPr>
            <a:spLocks noGrp="1"/>
          </p:cNvSpPr>
          <p:nvPr>
            <p:ph type="title"/>
          </p:nvPr>
        </p:nvSpPr>
        <p:spPr/>
        <p:txBody>
          <a:bodyPr>
            <a:noAutofit/>
          </a:bodyPr>
          <a:lstStyle/>
          <a:p>
            <a:r>
              <a:rPr lang="en-IN" dirty="0"/>
              <a:t>Postretirement Benefits Other Than Pensions </a:t>
            </a:r>
            <a:r>
              <a:rPr lang="en-US" dirty="0"/>
              <a:t>(2 of 2)</a:t>
            </a:r>
            <a:endParaRPr lang="en-IN" dirty="0"/>
          </a:p>
        </p:txBody>
      </p:sp>
      <p:sp>
        <p:nvSpPr>
          <p:cNvPr id="15" name="Content Placeholder 4"/>
          <p:cNvSpPr>
            <a:spLocks noGrp="1"/>
          </p:cNvSpPr>
          <p:nvPr>
            <p:ph sz="quarter" idx="10"/>
          </p:nvPr>
        </p:nvSpPr>
        <p:spPr>
          <a:xfrm>
            <a:off x="914400" y="1676400"/>
            <a:ext cx="7315200" cy="4572000"/>
          </a:xfrm>
          <a:ln>
            <a:noFill/>
          </a:ln>
        </p:spPr>
        <p:txBody>
          <a:bodyPr>
            <a:noAutofit/>
          </a:bodyPr>
          <a:lstStyle/>
          <a:p>
            <a:pPr marL="0" indent="0">
              <a:buNone/>
            </a:pPr>
            <a:r>
              <a:rPr lang="en-IN" dirty="0"/>
              <a:t>Expected future health care costs for retirees must be recognized as an expense over the </a:t>
            </a:r>
            <a:r>
              <a:rPr lang="en-IN" b="1" dirty="0"/>
              <a:t>years necessary for employees to become entitled to the benefits</a:t>
            </a:r>
          </a:p>
          <a:p>
            <a:pPr marL="465138" indent="0">
              <a:buNone/>
            </a:pPr>
            <a:r>
              <a:rPr lang="en-IN" b="1" dirty="0"/>
              <a:t>↓</a:t>
            </a:r>
            <a:endParaRPr lang="en-IN" dirty="0"/>
          </a:p>
          <a:p>
            <a:pPr marL="0" indent="0">
              <a:buNone/>
            </a:pPr>
            <a:r>
              <a:rPr lang="en-US" dirty="0"/>
              <a:t>Accrual basis</a:t>
            </a:r>
            <a:endParaRPr lang="en-IN" dirty="0"/>
          </a:p>
        </p:txBody>
      </p:sp>
    </p:spTree>
    <p:extLst>
      <p:ext uri="{BB962C8B-B14F-4D97-AF65-F5344CB8AC3E}">
        <p14:creationId xmlns:p14="http://schemas.microsoft.com/office/powerpoint/2010/main" val="203503686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n-US" dirty="0"/>
              <a:t>Learning Objective 17-9</a:t>
            </a:r>
          </a:p>
        </p:txBody>
      </p:sp>
      <p:sp>
        <p:nvSpPr>
          <p:cNvPr id="19457" name="Title 1"/>
          <p:cNvSpPr>
            <a:spLocks noGrp="1"/>
          </p:cNvSpPr>
          <p:nvPr>
            <p:ph type="title"/>
          </p:nvPr>
        </p:nvSpPr>
        <p:spPr/>
        <p:txBody>
          <a:bodyPr>
            <a:noAutofit/>
          </a:bodyPr>
          <a:lstStyle/>
          <a:p>
            <a:r>
              <a:rPr lang="en-IN" dirty="0"/>
              <a:t>What is a Postretirement Benefit Plan?</a:t>
            </a:r>
          </a:p>
        </p:txBody>
      </p:sp>
      <p:sp>
        <p:nvSpPr>
          <p:cNvPr id="4" name="Content Placeholder 3"/>
          <p:cNvSpPr>
            <a:spLocks noGrp="1"/>
          </p:cNvSpPr>
          <p:nvPr>
            <p:ph sz="quarter" idx="10"/>
          </p:nvPr>
        </p:nvSpPr>
        <p:spPr>
          <a:xfrm>
            <a:off x="762000" y="1676400"/>
            <a:ext cx="8077200" cy="4648200"/>
          </a:xfrm>
        </p:spPr>
        <p:txBody>
          <a:bodyPr/>
          <a:lstStyle/>
          <a:p>
            <a:r>
              <a:rPr lang="en-US" dirty="0"/>
              <a:t>Important to differentiate between</a:t>
            </a:r>
          </a:p>
          <a:p>
            <a:pPr lvl="1"/>
            <a:r>
              <a:rPr lang="en-US" dirty="0"/>
              <a:t>Retiree health care benefits</a:t>
            </a:r>
          </a:p>
          <a:p>
            <a:pPr lvl="1"/>
            <a:r>
              <a:rPr lang="en-IN" dirty="0"/>
              <a:t>Health care benefits during an employee’s working years</a:t>
            </a:r>
          </a:p>
          <a:p>
            <a:pPr lvl="3">
              <a:buFont typeface="Wingdings" panose="05000000000000000000" pitchFamily="2" charset="2"/>
              <a:buChar char="§"/>
            </a:pPr>
            <a:r>
              <a:rPr lang="en-IN" sz="2200" dirty="0"/>
              <a:t>Benefits continue into retirement</a:t>
            </a:r>
          </a:p>
          <a:p>
            <a:pPr lvl="3">
              <a:buFont typeface="Wingdings" panose="05000000000000000000" pitchFamily="2" charset="2"/>
              <a:buChar char="§"/>
            </a:pPr>
            <a:r>
              <a:rPr lang="en-IN" sz="2200" dirty="0"/>
              <a:t>Benefits are simply part of the annual compensation expense</a:t>
            </a:r>
          </a:p>
          <a:p>
            <a:r>
              <a:rPr lang="en-IN" dirty="0"/>
              <a:t>Eligibility usually is based on age and/or years of service</a:t>
            </a:r>
            <a:endParaRPr lang="en-US" sz="2800" dirty="0"/>
          </a:p>
        </p:txBody>
      </p:sp>
    </p:spTree>
    <p:extLst>
      <p:ext uri="{BB962C8B-B14F-4D97-AF65-F5344CB8AC3E}">
        <p14:creationId xmlns:p14="http://schemas.microsoft.com/office/powerpoint/2010/main" val="202744048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t>Learning Objective 17-9</a:t>
            </a:r>
          </a:p>
        </p:txBody>
      </p:sp>
      <p:sp>
        <p:nvSpPr>
          <p:cNvPr id="4" name="Title 3"/>
          <p:cNvSpPr>
            <a:spLocks noGrp="1"/>
          </p:cNvSpPr>
          <p:nvPr>
            <p:ph type="title"/>
          </p:nvPr>
        </p:nvSpPr>
        <p:spPr/>
        <p:txBody>
          <a:bodyPr>
            <a:noAutofit/>
          </a:bodyPr>
          <a:lstStyle/>
          <a:p>
            <a:r>
              <a:rPr lang="en-IN" dirty="0"/>
              <a:t>Postretirement Benefits Other Than Pensions</a:t>
            </a:r>
            <a:endParaRPr lang="en-US" dirty="0"/>
          </a:p>
        </p:txBody>
      </p:sp>
      <p:sp>
        <p:nvSpPr>
          <p:cNvPr id="5" name="Content Placeholder 4"/>
          <p:cNvSpPr>
            <a:spLocks noGrp="1"/>
          </p:cNvSpPr>
          <p:nvPr>
            <p:ph sz="quarter" idx="10"/>
          </p:nvPr>
        </p:nvSpPr>
        <p:spPr>
          <a:xfrm>
            <a:off x="685800" y="1676400"/>
            <a:ext cx="8153400" cy="4724400"/>
          </a:xfrm>
        </p:spPr>
        <p:txBody>
          <a:bodyPr/>
          <a:lstStyle/>
          <a:p>
            <a:pPr marL="0" indent="0">
              <a:buNone/>
            </a:pPr>
            <a:r>
              <a:rPr lang="en-IN" dirty="0"/>
              <a:t>Accounting for postretirement benefits is similar in most respects to accounting </a:t>
            </a:r>
            <a:r>
              <a:rPr lang="en-US" dirty="0"/>
              <a:t>for pension benefits</a:t>
            </a:r>
          </a:p>
          <a:p>
            <a:pPr lvl="1">
              <a:buFont typeface="Arial Narrow" panose="020B0606020202030204" pitchFamily="34" charset="0"/>
              <a:buChar char="–"/>
            </a:pPr>
            <a:r>
              <a:rPr lang="en-IN" dirty="0"/>
              <a:t>Two forms of benefits are fundamentally similar</a:t>
            </a:r>
          </a:p>
          <a:p>
            <a:pPr lvl="3">
              <a:buFont typeface="Wingdings" panose="05000000000000000000" pitchFamily="2" charset="2"/>
              <a:buChar char="§"/>
            </a:pPr>
            <a:r>
              <a:rPr lang="en-IN" sz="2200" dirty="0"/>
              <a:t>Form of </a:t>
            </a:r>
            <a:r>
              <a:rPr lang="en-IN" sz="2200" b="1" dirty="0"/>
              <a:t>deferred compensation </a:t>
            </a:r>
            <a:r>
              <a:rPr lang="en-IN" sz="2200" dirty="0"/>
              <a:t>earned during the employee’s service life</a:t>
            </a:r>
          </a:p>
          <a:p>
            <a:pPr lvl="3">
              <a:buFont typeface="Wingdings" panose="05000000000000000000" pitchFamily="2" charset="2"/>
              <a:buChar char="§"/>
            </a:pPr>
            <a:r>
              <a:rPr lang="en-IN" sz="2200" dirty="0"/>
              <a:t>Estimated as the </a:t>
            </a:r>
            <a:r>
              <a:rPr lang="en-IN" sz="2200" b="1" dirty="0"/>
              <a:t>present value of the cost of providing the expected future benefits</a:t>
            </a:r>
            <a:endParaRPr lang="en-US" dirty="0"/>
          </a:p>
        </p:txBody>
      </p:sp>
    </p:spTree>
    <p:extLst>
      <p:ext uri="{BB962C8B-B14F-4D97-AF65-F5344CB8AC3E}">
        <p14:creationId xmlns:p14="http://schemas.microsoft.com/office/powerpoint/2010/main" val="611778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17-1</a:t>
            </a:r>
          </a:p>
        </p:txBody>
      </p:sp>
      <p:sp>
        <p:nvSpPr>
          <p:cNvPr id="4" name="Title 3"/>
          <p:cNvSpPr>
            <a:spLocks noGrp="1"/>
          </p:cNvSpPr>
          <p:nvPr>
            <p:ph type="title"/>
          </p:nvPr>
        </p:nvSpPr>
        <p:spPr/>
        <p:txBody>
          <a:bodyPr>
            <a:noAutofit/>
          </a:bodyPr>
          <a:lstStyle/>
          <a:p>
            <a:r>
              <a:rPr lang="en-US" dirty="0"/>
              <a:t>Accounting for a Defined Contribution Plan</a:t>
            </a:r>
          </a:p>
        </p:txBody>
      </p:sp>
      <p:sp>
        <p:nvSpPr>
          <p:cNvPr id="5" name="Content Placeholder 4"/>
          <p:cNvSpPr>
            <a:spLocks noGrp="1"/>
          </p:cNvSpPr>
          <p:nvPr>
            <p:ph sz="quarter" idx="10"/>
          </p:nvPr>
        </p:nvSpPr>
        <p:spPr>
          <a:xfrm>
            <a:off x="762001" y="1676400"/>
            <a:ext cx="8146142" cy="2133600"/>
          </a:xfrm>
        </p:spPr>
        <p:txBody>
          <a:bodyPr/>
          <a:lstStyle/>
          <a:p>
            <a:pPr marL="0" indent="0">
              <a:buNone/>
            </a:pPr>
            <a:r>
              <a:rPr lang="en-IN" dirty="0"/>
              <a:t>If a plan promises an annual contribution equal to 3% of an employee’s salary that amounts to $110,000 in a particular year, the employer would simply recognize </a:t>
            </a:r>
            <a:r>
              <a:rPr lang="en-IN" b="1" dirty="0"/>
              <a:t>pension expense</a:t>
            </a:r>
            <a:r>
              <a:rPr lang="en-IN" dirty="0"/>
              <a:t> for the amount of the contribution. </a:t>
            </a:r>
            <a:endParaRPr lang="en-US" dirty="0"/>
          </a:p>
        </p:txBody>
      </p:sp>
      <p:pic>
        <p:nvPicPr>
          <p:cNvPr id="2050" name="Picture 2" descr="Journal entry debiting pension expense 3,300 and crediting cash 3,300 which is $110,000 times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3018" y="4007427"/>
            <a:ext cx="7985125" cy="1402773"/>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p:cNvSpPr>
            <a:spLocks noGrp="1"/>
          </p:cNvSpPr>
          <p:nvPr>
            <p:ph sz="quarter" idx="12"/>
          </p:nvPr>
        </p:nvSpPr>
        <p:spPr>
          <a:xfrm>
            <a:off x="952047" y="5638800"/>
            <a:ext cx="7404100" cy="533400"/>
          </a:xfrm>
        </p:spPr>
        <p:txBody>
          <a:bodyPr/>
          <a:lstStyle/>
          <a:p>
            <a:pPr marL="461963" indent="-461963"/>
            <a:r>
              <a:rPr lang="en-IN" dirty="0"/>
              <a:t>No additional liability is created</a:t>
            </a:r>
            <a:endParaRPr lang="en-US" dirty="0"/>
          </a:p>
        </p:txBody>
      </p:sp>
    </p:spTree>
    <p:extLst>
      <p:ext uri="{BB962C8B-B14F-4D97-AF65-F5344CB8AC3E}">
        <p14:creationId xmlns:p14="http://schemas.microsoft.com/office/powerpoint/2010/main" val="378908681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17-9</a:t>
            </a:r>
          </a:p>
        </p:txBody>
      </p:sp>
      <p:sp>
        <p:nvSpPr>
          <p:cNvPr id="4" name="Title 3"/>
          <p:cNvSpPr>
            <a:spLocks noGrp="1"/>
          </p:cNvSpPr>
          <p:nvPr>
            <p:ph type="title"/>
          </p:nvPr>
        </p:nvSpPr>
        <p:spPr/>
        <p:txBody>
          <a:bodyPr/>
          <a:lstStyle/>
          <a:p>
            <a:r>
              <a:rPr lang="en-IN" dirty="0"/>
              <a:t> Disclosures—General Motors</a:t>
            </a:r>
            <a:endParaRPr lang="en-US" dirty="0"/>
          </a:p>
        </p:txBody>
      </p:sp>
      <p:sp>
        <p:nvSpPr>
          <p:cNvPr id="5" name="Content Placeholder 4"/>
          <p:cNvSpPr>
            <a:spLocks noGrp="1"/>
          </p:cNvSpPr>
          <p:nvPr>
            <p:ph sz="quarter" idx="10"/>
          </p:nvPr>
        </p:nvSpPr>
        <p:spPr>
          <a:xfrm>
            <a:off x="685800" y="1676400"/>
            <a:ext cx="8229600" cy="4724400"/>
          </a:xfrm>
        </p:spPr>
        <p:txBody>
          <a:bodyPr/>
          <a:lstStyle/>
          <a:p>
            <a:pPr marL="0" indent="0">
              <a:buNone/>
            </a:pPr>
            <a:r>
              <a:rPr lang="en-US" b="1" dirty="0"/>
              <a:t>Note 5: Other Postretirement Benefits (in part) </a:t>
            </a:r>
          </a:p>
          <a:p>
            <a:pPr marL="0" indent="0">
              <a:buNone/>
            </a:pPr>
            <a:r>
              <a:rPr lang="en-US" dirty="0"/>
              <a:t>The Corporation and certain of its domestic subsidiaries maintain hourly and salaried benefit plans that provide postretirement medical, dental, vision, and life insurance to retirees and eligible dependents. . . . [GAAP] requires that the cost of such benefits be recognized in the financial statements during the period employees provide service to the Corporation. </a:t>
            </a:r>
          </a:p>
        </p:txBody>
      </p:sp>
    </p:spTree>
    <p:extLst>
      <p:ext uri="{BB962C8B-B14F-4D97-AF65-F5344CB8AC3E}">
        <p14:creationId xmlns:p14="http://schemas.microsoft.com/office/powerpoint/2010/main" val="296897574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17-9</a:t>
            </a:r>
          </a:p>
        </p:txBody>
      </p:sp>
      <p:sp>
        <p:nvSpPr>
          <p:cNvPr id="3" name="Title 2"/>
          <p:cNvSpPr>
            <a:spLocks noGrp="1"/>
          </p:cNvSpPr>
          <p:nvPr>
            <p:ph type="title"/>
          </p:nvPr>
        </p:nvSpPr>
        <p:spPr>
          <a:xfrm>
            <a:off x="762000" y="457200"/>
            <a:ext cx="7772400" cy="914400"/>
          </a:xfrm>
        </p:spPr>
        <p:txBody>
          <a:bodyPr>
            <a:noAutofit/>
          </a:bodyPr>
          <a:lstStyle/>
          <a:p>
            <a:r>
              <a:rPr lang="en-IN" dirty="0"/>
              <a:t>Estimating the Net Cost of Benefits </a:t>
            </a:r>
            <a:r>
              <a:rPr lang="en-US" dirty="0"/>
              <a:t>(1 of 3)</a:t>
            </a:r>
          </a:p>
        </p:txBody>
      </p:sp>
      <p:sp>
        <p:nvSpPr>
          <p:cNvPr id="4" name="Content Placeholder 3"/>
          <p:cNvSpPr>
            <a:spLocks noGrp="1"/>
          </p:cNvSpPr>
          <p:nvPr>
            <p:ph sz="quarter" idx="10"/>
          </p:nvPr>
        </p:nvSpPr>
        <p:spPr>
          <a:xfrm>
            <a:off x="990600" y="1676400"/>
            <a:ext cx="7543800" cy="4648200"/>
          </a:xfrm>
        </p:spPr>
        <p:txBody>
          <a:bodyPr/>
          <a:lstStyle/>
          <a:p>
            <a:pPr marL="0" indent="0">
              <a:buNone/>
            </a:pPr>
            <a:r>
              <a:rPr lang="en-US" dirty="0"/>
              <a:t>Estimated medical costs in each year of retirement ‒ Retiree share of costs ‒ Medicare payments = Estimated </a:t>
            </a:r>
            <a:r>
              <a:rPr lang="en-US" i="1" dirty="0"/>
              <a:t>net</a:t>
            </a:r>
            <a:r>
              <a:rPr lang="en-US" dirty="0"/>
              <a:t> cost of benefits</a:t>
            </a:r>
            <a:r>
              <a:rPr lang="en-IN" dirty="0"/>
              <a:t> </a:t>
            </a:r>
          </a:p>
          <a:p>
            <a:r>
              <a:rPr lang="en-IN" dirty="0"/>
              <a:t>Many of the assumptions needed to estimate postretirement health care benefits are the same as those needed to estimate pension benefits:</a:t>
            </a:r>
          </a:p>
          <a:p>
            <a:pPr marL="908050" lvl="1" indent="-442913">
              <a:buFont typeface="Lucida Grande"/>
              <a:buChar char="–"/>
            </a:pPr>
            <a:r>
              <a:rPr lang="en-US" dirty="0"/>
              <a:t>A discount rate</a:t>
            </a:r>
          </a:p>
          <a:p>
            <a:pPr marL="908050" lvl="1" indent="-442913">
              <a:buFont typeface="Lucida Grande"/>
              <a:buChar char="–"/>
            </a:pPr>
            <a:r>
              <a:rPr lang="en-IN" dirty="0"/>
              <a:t>Expected return on plan assets (if the plan is funded)</a:t>
            </a:r>
            <a:endParaRPr lang="en-US" sz="1200" dirty="0"/>
          </a:p>
        </p:txBody>
      </p:sp>
    </p:spTree>
    <p:extLst>
      <p:ext uri="{BB962C8B-B14F-4D97-AF65-F5344CB8AC3E}">
        <p14:creationId xmlns:p14="http://schemas.microsoft.com/office/powerpoint/2010/main" val="255479273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17-9</a:t>
            </a:r>
          </a:p>
        </p:txBody>
      </p:sp>
      <p:sp>
        <p:nvSpPr>
          <p:cNvPr id="6" name="Title 2"/>
          <p:cNvSpPr>
            <a:spLocks noGrp="1"/>
          </p:cNvSpPr>
          <p:nvPr>
            <p:ph type="title"/>
          </p:nvPr>
        </p:nvSpPr>
        <p:spPr>
          <a:xfrm>
            <a:off x="762000" y="457200"/>
            <a:ext cx="7772400" cy="914400"/>
          </a:xfrm>
        </p:spPr>
        <p:txBody>
          <a:bodyPr>
            <a:noAutofit/>
          </a:bodyPr>
          <a:lstStyle/>
          <a:p>
            <a:r>
              <a:rPr lang="en-IN" dirty="0"/>
              <a:t>Estimating the Net Cost of Benefits </a:t>
            </a:r>
            <a:r>
              <a:rPr lang="en-US" dirty="0"/>
              <a:t>(2 of 3)</a:t>
            </a:r>
          </a:p>
        </p:txBody>
      </p:sp>
      <p:sp>
        <p:nvSpPr>
          <p:cNvPr id="4" name="Content Placeholder 3"/>
          <p:cNvSpPr>
            <a:spLocks noGrp="1"/>
          </p:cNvSpPr>
          <p:nvPr>
            <p:ph sz="quarter" idx="10"/>
          </p:nvPr>
        </p:nvSpPr>
        <p:spPr>
          <a:xfrm>
            <a:off x="914400" y="1676400"/>
            <a:ext cx="7315200" cy="4572000"/>
          </a:xfrm>
        </p:spPr>
        <p:txBody>
          <a:bodyPr/>
          <a:lstStyle/>
          <a:p>
            <a:pPr marL="914400" lvl="1" indent="-457200">
              <a:buFont typeface="Lucida Grande"/>
              <a:buChar char="–"/>
            </a:pPr>
            <a:r>
              <a:rPr lang="en-US" dirty="0"/>
              <a:t>Employee turnover</a:t>
            </a:r>
          </a:p>
          <a:p>
            <a:pPr marL="914400" lvl="1" indent="-457200">
              <a:buFont typeface="Lucida Grande"/>
              <a:buChar char="–"/>
            </a:pPr>
            <a:r>
              <a:rPr lang="en-US" dirty="0"/>
              <a:t>Expected retirement age</a:t>
            </a:r>
          </a:p>
          <a:p>
            <a:pPr marL="914400" lvl="1" indent="-457200">
              <a:buFont typeface="Lucida Grande"/>
              <a:buChar char="–"/>
            </a:pPr>
            <a:r>
              <a:rPr lang="en-IN" dirty="0"/>
              <a:t>Expected compensation increases (if the plan is pay-related)</a:t>
            </a:r>
          </a:p>
          <a:p>
            <a:pPr marL="914400" lvl="1" indent="-457200">
              <a:buFont typeface="Lucida Grande"/>
              <a:buChar char="–"/>
            </a:pPr>
            <a:r>
              <a:rPr lang="en-US" dirty="0"/>
              <a:t>Expected age of death</a:t>
            </a:r>
          </a:p>
          <a:p>
            <a:pPr marL="914400" lvl="1" indent="-457200">
              <a:buFont typeface="Lucida Grande"/>
              <a:buChar char="–"/>
            </a:pPr>
            <a:r>
              <a:rPr lang="en-IN" dirty="0"/>
              <a:t>Number and ages of beneficiaries and dependents</a:t>
            </a:r>
            <a:endParaRPr lang="en-US" dirty="0"/>
          </a:p>
        </p:txBody>
      </p:sp>
    </p:spTree>
    <p:extLst>
      <p:ext uri="{BB962C8B-B14F-4D97-AF65-F5344CB8AC3E}">
        <p14:creationId xmlns:p14="http://schemas.microsoft.com/office/powerpoint/2010/main" val="308969722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t>Learning Objective 17-9</a:t>
            </a:r>
          </a:p>
        </p:txBody>
      </p:sp>
      <p:sp>
        <p:nvSpPr>
          <p:cNvPr id="2" name="Content Placeholder 1"/>
          <p:cNvSpPr>
            <a:spLocks noGrp="1"/>
          </p:cNvSpPr>
          <p:nvPr>
            <p:ph sz="quarter" idx="10"/>
          </p:nvPr>
        </p:nvSpPr>
        <p:spPr>
          <a:xfrm>
            <a:off x="762000" y="1600200"/>
            <a:ext cx="8229600" cy="4876800"/>
          </a:xfrm>
        </p:spPr>
        <p:txBody>
          <a:bodyPr/>
          <a:lstStyle/>
          <a:p>
            <a:r>
              <a:rPr lang="en-IN" dirty="0"/>
              <a:t>Additional assumptions become necessary as a result of differences between pension plans and other postretirement benefit plans. They are:</a:t>
            </a:r>
          </a:p>
          <a:p>
            <a:pPr marL="800100" lvl="1" indent="-342900">
              <a:buFont typeface="Lucida Grande"/>
              <a:buChar char="–"/>
            </a:pPr>
            <a:r>
              <a:rPr lang="en-IN" dirty="0"/>
              <a:t>Current cost of providing health care benefits at each age that participants might receive benefits</a:t>
            </a:r>
          </a:p>
          <a:p>
            <a:pPr marL="800100" lvl="1" indent="-342900">
              <a:buFont typeface="Lucida Grande"/>
              <a:buChar char="–"/>
            </a:pPr>
            <a:r>
              <a:rPr lang="en-IN" dirty="0"/>
              <a:t>Demographic characteristics of plan participants</a:t>
            </a:r>
          </a:p>
          <a:p>
            <a:pPr marL="800100" lvl="1" indent="-342900">
              <a:buFont typeface="Lucida Grande"/>
              <a:buChar char="–"/>
            </a:pPr>
            <a:r>
              <a:rPr lang="en-IN" dirty="0"/>
              <a:t>Benefit coverage provided by Medicare, other insurance, or other sources</a:t>
            </a:r>
          </a:p>
          <a:p>
            <a:pPr marL="800100" lvl="1" indent="-342900">
              <a:buFont typeface="Lucida Grande"/>
              <a:buChar char="–"/>
            </a:pPr>
            <a:r>
              <a:rPr lang="en-IN" dirty="0"/>
              <a:t>Expected health care cost trend rate</a:t>
            </a:r>
            <a:endParaRPr lang="en-US" dirty="0"/>
          </a:p>
        </p:txBody>
      </p:sp>
      <p:sp>
        <p:nvSpPr>
          <p:cNvPr id="7" name="Title 2"/>
          <p:cNvSpPr>
            <a:spLocks noGrp="1"/>
          </p:cNvSpPr>
          <p:nvPr>
            <p:ph type="title"/>
          </p:nvPr>
        </p:nvSpPr>
        <p:spPr>
          <a:xfrm>
            <a:off x="762000" y="457200"/>
            <a:ext cx="7772400" cy="914400"/>
          </a:xfrm>
        </p:spPr>
        <p:txBody>
          <a:bodyPr>
            <a:noAutofit/>
          </a:bodyPr>
          <a:lstStyle/>
          <a:p>
            <a:r>
              <a:rPr lang="en-IN" dirty="0"/>
              <a:t>Estimating the Net Cost of Benefits </a:t>
            </a:r>
            <a:r>
              <a:rPr lang="en-US" dirty="0"/>
              <a:t>(3 of 3)</a:t>
            </a:r>
          </a:p>
        </p:txBody>
      </p:sp>
    </p:spTree>
    <p:extLst>
      <p:ext uri="{BB962C8B-B14F-4D97-AF65-F5344CB8AC3E}">
        <p14:creationId xmlns:p14="http://schemas.microsoft.com/office/powerpoint/2010/main" val="338519034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17-10</a:t>
            </a:r>
          </a:p>
        </p:txBody>
      </p:sp>
      <p:sp>
        <p:nvSpPr>
          <p:cNvPr id="4" name="Title 3"/>
          <p:cNvSpPr>
            <a:spLocks noGrp="1"/>
          </p:cNvSpPr>
          <p:nvPr>
            <p:ph type="title"/>
          </p:nvPr>
        </p:nvSpPr>
        <p:spPr/>
        <p:txBody>
          <a:bodyPr/>
          <a:lstStyle/>
          <a:p>
            <a:r>
              <a:rPr lang="en-US" dirty="0"/>
              <a:t>Postretirement Benefit Obligation</a:t>
            </a:r>
          </a:p>
        </p:txBody>
      </p:sp>
      <p:sp>
        <p:nvSpPr>
          <p:cNvPr id="5" name="Content Placeholder 4"/>
          <p:cNvSpPr>
            <a:spLocks noGrp="1"/>
          </p:cNvSpPr>
          <p:nvPr>
            <p:ph sz="quarter" idx="10"/>
          </p:nvPr>
        </p:nvSpPr>
        <p:spPr>
          <a:xfrm>
            <a:off x="685800" y="1447800"/>
            <a:ext cx="8153400" cy="4800600"/>
          </a:xfrm>
        </p:spPr>
        <p:txBody>
          <a:bodyPr/>
          <a:lstStyle/>
          <a:p>
            <a:r>
              <a:rPr lang="en-IN" dirty="0"/>
              <a:t>It is the </a:t>
            </a:r>
            <a:r>
              <a:rPr lang="en-IN" b="1" dirty="0"/>
              <a:t>discounted present value of the benefits during retirement</a:t>
            </a:r>
            <a:r>
              <a:rPr lang="en-IN" sz="2400" b="1" dirty="0"/>
              <a:t> </a:t>
            </a:r>
          </a:p>
          <a:p>
            <a:pPr marL="457200" indent="-457200">
              <a:buFont typeface="+mj-lt"/>
              <a:buAutoNum type="arabicPeriod"/>
            </a:pPr>
            <a:r>
              <a:rPr lang="en-US" sz="2400" b="1" dirty="0"/>
              <a:t>Expected postretirement benefit obligation (EPBO):</a:t>
            </a:r>
            <a:r>
              <a:rPr lang="en-US" sz="2400" dirty="0"/>
              <a:t> The actuary's estimate of the total postretirement benefits (at their discounted present value) expected to be received by plan participants.</a:t>
            </a:r>
          </a:p>
          <a:p>
            <a:pPr marL="465138" indent="-465138">
              <a:buFont typeface="+mj-lt"/>
              <a:buAutoNum type="arabicPeriod"/>
            </a:pPr>
            <a:r>
              <a:rPr lang="en-US" sz="2400" b="1" dirty="0"/>
              <a:t>Accumulated postretirement benefit obligation (APBO): </a:t>
            </a:r>
            <a:r>
              <a:rPr lang="en-US" sz="2400" dirty="0"/>
              <a:t>The portion of the EPBO attributed to employee service to date. </a:t>
            </a:r>
          </a:p>
          <a:p>
            <a:pPr marL="465138" indent="-465138"/>
            <a:r>
              <a:rPr lang="en-US" dirty="0"/>
              <a:t>APBO is reported in the balance sheet only to the extent that it exceeds plan assets</a:t>
            </a:r>
            <a:endParaRPr lang="en-US" sz="2400" dirty="0"/>
          </a:p>
        </p:txBody>
      </p:sp>
    </p:spTree>
    <p:extLst>
      <p:ext uri="{BB962C8B-B14F-4D97-AF65-F5344CB8AC3E}">
        <p14:creationId xmlns:p14="http://schemas.microsoft.com/office/powerpoint/2010/main" val="73188546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17-10</a:t>
            </a:r>
          </a:p>
        </p:txBody>
      </p:sp>
      <p:sp>
        <p:nvSpPr>
          <p:cNvPr id="4" name="Title 3"/>
          <p:cNvSpPr>
            <a:spLocks noGrp="1"/>
          </p:cNvSpPr>
          <p:nvPr>
            <p:ph type="title"/>
          </p:nvPr>
        </p:nvSpPr>
        <p:spPr/>
        <p:txBody>
          <a:bodyPr/>
          <a:lstStyle/>
          <a:p>
            <a:r>
              <a:rPr lang="en-IN" dirty="0"/>
              <a:t>Measuring the Obligation </a:t>
            </a:r>
            <a:r>
              <a:rPr lang="en-US" dirty="0"/>
              <a:t>(1 of 3)</a:t>
            </a:r>
          </a:p>
        </p:txBody>
      </p:sp>
      <p:sp>
        <p:nvSpPr>
          <p:cNvPr id="5" name="Content Placeholder 4"/>
          <p:cNvSpPr>
            <a:spLocks noGrp="1"/>
          </p:cNvSpPr>
          <p:nvPr>
            <p:ph sz="quarter" idx="10"/>
          </p:nvPr>
        </p:nvSpPr>
        <p:spPr>
          <a:xfrm>
            <a:off x="685800" y="1676400"/>
            <a:ext cx="8305800" cy="4572000"/>
          </a:xfrm>
        </p:spPr>
        <p:txBody>
          <a:bodyPr/>
          <a:lstStyle/>
          <a:p>
            <a:pPr marL="0" indent="0">
              <a:buNone/>
            </a:pPr>
            <a:r>
              <a:rPr lang="en-US" dirty="0"/>
              <a:t>Jessica Farrow (our illustration employee from earlier in the chapter) during her retirement years has a present value of $10,842 as of the end of 2016. If the benefits (and therefore the costs) relate to an </a:t>
            </a:r>
            <a:r>
              <a:rPr lang="en-US" b="1" dirty="0"/>
              <a:t>estimated 35 years of service </a:t>
            </a:r>
            <a:r>
              <a:rPr lang="en-US" dirty="0"/>
              <a:t>and </a:t>
            </a:r>
            <a:r>
              <a:rPr lang="en-US" b="1" dirty="0"/>
              <a:t>10</a:t>
            </a:r>
            <a:r>
              <a:rPr lang="en-US" dirty="0"/>
              <a:t> of those years have been completed, the APBO would be</a:t>
            </a:r>
            <a:endParaRPr lang="en-IN" dirty="0"/>
          </a:p>
          <a:p>
            <a:pPr marL="0" indent="0">
              <a:buNone/>
            </a:pPr>
            <a:r>
              <a:rPr lang="en-US" sz="2400" dirty="0"/>
              <a:t>$10,842 </a:t>
            </a:r>
            <a:r>
              <a:rPr lang="en-US" sz="2400" b="1" dirty="0"/>
              <a:t>EPBO × 10 ⁄ 35</a:t>
            </a:r>
            <a:r>
              <a:rPr lang="en-US" sz="2400" dirty="0"/>
              <a:t> (Fraction attributed to service to date)= $3,098</a:t>
            </a:r>
            <a:r>
              <a:rPr lang="en-US" sz="2400" b="1" dirty="0"/>
              <a:t> APBO</a:t>
            </a:r>
            <a:endParaRPr lang="en-US" dirty="0"/>
          </a:p>
        </p:txBody>
      </p:sp>
    </p:spTree>
    <p:extLst>
      <p:ext uri="{BB962C8B-B14F-4D97-AF65-F5344CB8AC3E}">
        <p14:creationId xmlns:p14="http://schemas.microsoft.com/office/powerpoint/2010/main" val="23166920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t>Learning Objective 17-10</a:t>
            </a:r>
          </a:p>
        </p:txBody>
      </p:sp>
      <p:sp>
        <p:nvSpPr>
          <p:cNvPr id="4" name="Title 3"/>
          <p:cNvSpPr>
            <a:spLocks noGrp="1"/>
          </p:cNvSpPr>
          <p:nvPr>
            <p:ph type="title"/>
          </p:nvPr>
        </p:nvSpPr>
        <p:spPr/>
        <p:txBody>
          <a:bodyPr>
            <a:noAutofit/>
          </a:bodyPr>
          <a:lstStyle/>
          <a:p>
            <a:r>
              <a:rPr lang="en-IN" dirty="0"/>
              <a:t>Measuring the Obligation </a:t>
            </a:r>
            <a:r>
              <a:rPr lang="en-US" dirty="0"/>
              <a:t>(2 of 3)</a:t>
            </a:r>
          </a:p>
        </p:txBody>
      </p:sp>
      <p:sp>
        <p:nvSpPr>
          <p:cNvPr id="5" name="Content Placeholder 4"/>
          <p:cNvSpPr>
            <a:spLocks noGrp="1"/>
          </p:cNvSpPr>
          <p:nvPr>
            <p:ph sz="quarter" idx="10"/>
          </p:nvPr>
        </p:nvSpPr>
        <p:spPr>
          <a:xfrm>
            <a:off x="609600" y="1676400"/>
            <a:ext cx="8305800" cy="4724400"/>
          </a:xfrm>
        </p:spPr>
        <p:txBody>
          <a:bodyPr/>
          <a:lstStyle/>
          <a:p>
            <a:r>
              <a:rPr lang="en-US" dirty="0"/>
              <a:t>If the assumed discount rate is 6%, </a:t>
            </a:r>
            <a:r>
              <a:rPr lang="en-US" b="1" dirty="0"/>
              <a:t>a year later </a:t>
            </a:r>
            <a:r>
              <a:rPr lang="en-US" dirty="0"/>
              <a:t>the EPBO will have grown to $11,493 simply because of </a:t>
            </a:r>
            <a:r>
              <a:rPr lang="en-US" b="1" dirty="0"/>
              <a:t>a year’s interest </a:t>
            </a:r>
            <a:r>
              <a:rPr lang="en-US" dirty="0"/>
              <a:t>accruing at that rate. The APBO, however, is the portion of the EPBO related to </a:t>
            </a:r>
            <a:r>
              <a:rPr lang="en-US" b="1" dirty="0"/>
              <a:t>service</a:t>
            </a:r>
            <a:r>
              <a:rPr lang="en-US" dirty="0"/>
              <a:t> up to a particular date. Consequently, the APBO will have increased both because of interest and because the service fraction will be higher</a:t>
            </a:r>
            <a:r>
              <a:rPr lang="en-IN" dirty="0"/>
              <a:t>:</a:t>
            </a:r>
          </a:p>
          <a:p>
            <a:pPr marL="0" indent="0">
              <a:buNone/>
            </a:pPr>
            <a:r>
              <a:rPr lang="en-US" sz="2200" dirty="0"/>
              <a:t>$10,842 × 1.06 = </a:t>
            </a:r>
            <a:r>
              <a:rPr lang="en-US" sz="2200" b="1" dirty="0"/>
              <a:t>$11,493</a:t>
            </a:r>
          </a:p>
          <a:p>
            <a:pPr marL="0" indent="0">
              <a:buNone/>
            </a:pPr>
            <a:r>
              <a:rPr lang="en-US" sz="2200" b="1" dirty="0"/>
              <a:t>$11,493 EPBO x 11 </a:t>
            </a:r>
            <a:r>
              <a:rPr lang="en-US" sz="2200" dirty="0"/>
              <a:t>⁄ 35(Fraction attributed to service to date) =$3,612 </a:t>
            </a:r>
            <a:r>
              <a:rPr lang="en-US" sz="2200" b="1" dirty="0"/>
              <a:t>APBO</a:t>
            </a:r>
            <a:endParaRPr lang="en-US" sz="2000" dirty="0"/>
          </a:p>
        </p:txBody>
      </p:sp>
    </p:spTree>
    <p:extLst>
      <p:ext uri="{BB962C8B-B14F-4D97-AF65-F5344CB8AC3E}">
        <p14:creationId xmlns:p14="http://schemas.microsoft.com/office/powerpoint/2010/main" val="281685119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17-10</a:t>
            </a:r>
          </a:p>
        </p:txBody>
      </p:sp>
      <p:sp>
        <p:nvSpPr>
          <p:cNvPr id="4" name="Title 3"/>
          <p:cNvSpPr>
            <a:spLocks noGrp="1"/>
          </p:cNvSpPr>
          <p:nvPr>
            <p:ph type="title"/>
          </p:nvPr>
        </p:nvSpPr>
        <p:spPr/>
        <p:txBody>
          <a:bodyPr>
            <a:noAutofit/>
          </a:bodyPr>
          <a:lstStyle/>
          <a:p>
            <a:r>
              <a:rPr lang="en-IN" dirty="0"/>
              <a:t>Measuring the Obligation </a:t>
            </a:r>
            <a:r>
              <a:rPr lang="en-US" dirty="0"/>
              <a:t>(3 of 3)</a:t>
            </a:r>
          </a:p>
        </p:txBody>
      </p:sp>
      <p:sp>
        <p:nvSpPr>
          <p:cNvPr id="5" name="Content Placeholder 4"/>
          <p:cNvSpPr>
            <a:spLocks noGrp="1"/>
          </p:cNvSpPr>
          <p:nvPr>
            <p:ph sz="quarter" idx="10"/>
          </p:nvPr>
        </p:nvSpPr>
        <p:spPr/>
        <p:txBody>
          <a:bodyPr/>
          <a:lstStyle/>
          <a:p>
            <a:pPr marL="0" indent="0">
              <a:buNone/>
            </a:pPr>
            <a:r>
              <a:rPr lang="en-US" dirty="0"/>
              <a:t>The two elements of the increase in 2017 can be separated as follows:</a:t>
            </a:r>
          </a:p>
        </p:txBody>
      </p:sp>
      <p:graphicFrame>
        <p:nvGraphicFramePr>
          <p:cNvPr id="10" name="Table 9"/>
          <p:cNvGraphicFramePr>
            <a:graphicFrameLocks noGrp="1"/>
          </p:cNvGraphicFramePr>
          <p:nvPr>
            <p:extLst>
              <p:ext uri="{D42A27DB-BD31-4B8C-83A1-F6EECF244321}">
                <p14:modId xmlns:p14="http://schemas.microsoft.com/office/powerpoint/2010/main" val="4169393002"/>
              </p:ext>
            </p:extLst>
          </p:nvPr>
        </p:nvGraphicFramePr>
        <p:xfrm>
          <a:off x="1295400" y="2895600"/>
          <a:ext cx="6096000" cy="1483360"/>
        </p:xfrm>
        <a:graphic>
          <a:graphicData uri="http://schemas.openxmlformats.org/drawingml/2006/table">
            <a:tbl>
              <a:tblPr firstRow="1" bandRow="1">
                <a:tableStyleId>{5940675A-B579-460E-94D1-54222C63F5DA}</a:tableStyleId>
              </a:tblPr>
              <a:tblGrid>
                <a:gridCol w="4343400">
                  <a:extLst>
                    <a:ext uri="{9D8B030D-6E8A-4147-A177-3AD203B41FA5}">
                      <a16:colId xmlns:a16="http://schemas.microsoft.com/office/drawing/2014/main" val="20000"/>
                    </a:ext>
                  </a:extLst>
                </a:gridCol>
                <a:gridCol w="1752600">
                  <a:extLst>
                    <a:ext uri="{9D8B030D-6E8A-4147-A177-3AD203B41FA5}">
                      <a16:colId xmlns:a16="http://schemas.microsoft.com/office/drawing/2014/main" val="20001"/>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APBO at the beginning of the year</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$3,098</a:t>
                      </a:r>
                    </a:p>
                  </a:txBody>
                  <a:tcPr/>
                </a:tc>
                <a:extLst>
                  <a:ext uri="{0D108BD9-81ED-4DB2-BD59-A6C34878D82A}">
                    <a16:rowId xmlns:a16="http://schemas.microsoft.com/office/drawing/2014/main" val="10000"/>
                  </a:ext>
                </a:extLst>
              </a:tr>
              <a:tr h="370840">
                <a:tc>
                  <a:txBody>
                    <a:bodyPr/>
                    <a:lstStyle/>
                    <a:p>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 Interest cost</a:t>
                      </a: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 $3,098 × 6%</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186</a:t>
                      </a:r>
                    </a:p>
                  </a:txBody>
                  <a:tcPr/>
                </a:tc>
                <a:extLst>
                  <a:ext uri="{0D108BD9-81ED-4DB2-BD59-A6C34878D82A}">
                    <a16:rowId xmlns:a16="http://schemas.microsoft.com/office/drawing/2014/main" val="10001"/>
                  </a:ext>
                </a:extLst>
              </a:tr>
              <a:tr h="370840">
                <a:tc>
                  <a:txBody>
                    <a:bodyPr/>
                    <a:lstStyle/>
                    <a:p>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Service cost</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 328</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APBO at the end of the year</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a:t>
                      </a:r>
                      <a:r>
                        <a:rPr lang="en-US" sz="1600" u="dbl" dirty="0">
                          <a:solidFill>
                            <a:schemeClr val="tx1"/>
                          </a:solidFill>
                          <a:latin typeface="Verdana" panose="020B0604030504040204" pitchFamily="34" charset="0"/>
                          <a:ea typeface="Verdana" panose="020B0604030504040204" pitchFamily="34" charset="0"/>
                          <a:cs typeface="Verdana" panose="020B0604030504040204" pitchFamily="34" charset="0"/>
                        </a:rPr>
                        <a:t>3,612</a:t>
                      </a:r>
                    </a:p>
                  </a:txBody>
                  <a:tcPr/>
                </a:tc>
                <a:extLst>
                  <a:ext uri="{0D108BD9-81ED-4DB2-BD59-A6C34878D82A}">
                    <a16:rowId xmlns:a16="http://schemas.microsoft.com/office/drawing/2014/main" val="10003"/>
                  </a:ext>
                </a:extLst>
              </a:tr>
            </a:tbl>
          </a:graphicData>
        </a:graphic>
      </p:graphicFrame>
      <p:sp>
        <p:nvSpPr>
          <p:cNvPr id="6" name="Content Placeholder 5"/>
          <p:cNvSpPr>
            <a:spLocks noGrp="1"/>
          </p:cNvSpPr>
          <p:nvPr>
            <p:ph sz="quarter" idx="12"/>
          </p:nvPr>
        </p:nvSpPr>
        <p:spPr/>
        <p:txBody>
          <a:bodyPr/>
          <a:lstStyle/>
          <a:p>
            <a:pPr marL="0" indent="0">
              <a:buNone/>
            </a:pPr>
            <a:r>
              <a:rPr lang="en-US" sz="2400" dirty="0"/>
              <a:t>Service cost = ( </a:t>
            </a:r>
            <a:r>
              <a:rPr lang="en-US" sz="2400" b="1" dirty="0"/>
              <a:t>$11,493 </a:t>
            </a:r>
            <a:r>
              <a:rPr lang="en-US" sz="2400" dirty="0"/>
              <a:t>× 1 ⁄ 35 ) portion of EPBO attributed to the year</a:t>
            </a:r>
            <a:endParaRPr lang="en-US" dirty="0"/>
          </a:p>
        </p:txBody>
      </p:sp>
    </p:spTree>
    <p:extLst>
      <p:ext uri="{BB962C8B-B14F-4D97-AF65-F5344CB8AC3E}">
        <p14:creationId xmlns:p14="http://schemas.microsoft.com/office/powerpoint/2010/main" val="362924556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17-10</a:t>
            </a:r>
          </a:p>
        </p:txBody>
      </p:sp>
      <p:sp>
        <p:nvSpPr>
          <p:cNvPr id="4" name="Title 3"/>
          <p:cNvSpPr>
            <a:spLocks noGrp="1"/>
          </p:cNvSpPr>
          <p:nvPr>
            <p:ph type="title"/>
          </p:nvPr>
        </p:nvSpPr>
        <p:spPr/>
        <p:txBody>
          <a:bodyPr/>
          <a:lstStyle/>
          <a:p>
            <a:r>
              <a:rPr lang="en-IN" dirty="0"/>
              <a:t>Attribution</a:t>
            </a:r>
            <a:endParaRPr lang="en-US" dirty="0"/>
          </a:p>
        </p:txBody>
      </p:sp>
      <p:sp>
        <p:nvSpPr>
          <p:cNvPr id="5" name="Content Placeholder 4"/>
          <p:cNvSpPr>
            <a:spLocks noGrp="1"/>
          </p:cNvSpPr>
          <p:nvPr>
            <p:ph sz="quarter" idx="10"/>
          </p:nvPr>
        </p:nvSpPr>
        <p:spPr>
          <a:xfrm>
            <a:off x="838200" y="1447800"/>
            <a:ext cx="7924800" cy="4876800"/>
          </a:xfrm>
        </p:spPr>
        <p:txBody>
          <a:bodyPr/>
          <a:lstStyle/>
          <a:p>
            <a:r>
              <a:rPr lang="en-IN" dirty="0"/>
              <a:t>Process of assigning the cost of benefits to the years that entitle the employees to the benefits</a:t>
            </a:r>
          </a:p>
          <a:p>
            <a:r>
              <a:rPr lang="en-IN" dirty="0"/>
              <a:t>Accomplished by assigning an </a:t>
            </a:r>
            <a:r>
              <a:rPr lang="en-IN" b="1" dirty="0"/>
              <a:t>equal fraction of the EPBO to each year of service </a:t>
            </a:r>
            <a:r>
              <a:rPr lang="en-IN" dirty="0"/>
              <a:t>from the employee’s </a:t>
            </a:r>
            <a:r>
              <a:rPr lang="en-IN" b="1" dirty="0"/>
              <a:t>date of hire </a:t>
            </a:r>
            <a:r>
              <a:rPr lang="en-IN" dirty="0"/>
              <a:t>to the employee’s </a:t>
            </a:r>
            <a:r>
              <a:rPr lang="en-US" b="1" dirty="0"/>
              <a:t>full eligibility date</a:t>
            </a:r>
          </a:p>
          <a:p>
            <a:pPr marL="0" lvl="1" indent="0">
              <a:buNone/>
            </a:pPr>
            <a:r>
              <a:rPr lang="en-US" dirty="0"/>
              <a:t>full eligibility date is “</a:t>
            </a:r>
            <a:r>
              <a:rPr lang="en-IN" dirty="0"/>
              <a:t>The date the employee has performed all the service necessary to have earned all the retiree benefits estimated to be received by the employee”</a:t>
            </a:r>
            <a:endParaRPr lang="en-US" dirty="0"/>
          </a:p>
        </p:txBody>
      </p:sp>
    </p:spTree>
    <p:extLst>
      <p:ext uri="{BB962C8B-B14F-4D97-AF65-F5344CB8AC3E}">
        <p14:creationId xmlns:p14="http://schemas.microsoft.com/office/powerpoint/2010/main" val="53270745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17-10</a:t>
            </a:r>
          </a:p>
        </p:txBody>
      </p:sp>
      <p:sp>
        <p:nvSpPr>
          <p:cNvPr id="4" name="Title 3"/>
          <p:cNvSpPr>
            <a:spLocks noGrp="1"/>
          </p:cNvSpPr>
          <p:nvPr>
            <p:ph type="title"/>
          </p:nvPr>
        </p:nvSpPr>
        <p:spPr/>
        <p:txBody>
          <a:bodyPr>
            <a:noAutofit/>
          </a:bodyPr>
          <a:lstStyle/>
          <a:p>
            <a:r>
              <a:rPr lang="en-IN" dirty="0"/>
              <a:t> Determining the Attribution Period </a:t>
            </a:r>
            <a:r>
              <a:rPr lang="en-US" dirty="0"/>
              <a:t>(1 of 2)</a:t>
            </a:r>
          </a:p>
        </p:txBody>
      </p:sp>
      <p:sp>
        <p:nvSpPr>
          <p:cNvPr id="5" name="Content Placeholder 4"/>
          <p:cNvSpPr>
            <a:spLocks noGrp="1"/>
          </p:cNvSpPr>
          <p:nvPr>
            <p:ph sz="quarter" idx="10"/>
          </p:nvPr>
        </p:nvSpPr>
        <p:spPr>
          <a:xfrm>
            <a:off x="685800" y="1600200"/>
            <a:ext cx="8382000" cy="4953000"/>
          </a:xfrm>
        </p:spPr>
        <p:txBody>
          <a:bodyPr/>
          <a:lstStyle/>
          <a:p>
            <a:pPr marL="0" indent="0">
              <a:buNone/>
            </a:pPr>
            <a:r>
              <a:rPr lang="en-US" sz="2400" dirty="0"/>
              <a:t> Jessica Farrow was hired by Global Communications at age 22 at the beginning of 2007 and is expected to retire at the end of 2046 at age 61. The retirement period is estimated to be 20 years. </a:t>
            </a:r>
          </a:p>
          <a:p>
            <a:pPr marL="0" indent="0">
              <a:buNone/>
            </a:pPr>
            <a:r>
              <a:rPr lang="en-US" sz="2400" dirty="0"/>
              <a:t>  </a:t>
            </a:r>
            <a:r>
              <a:rPr lang="en-US" sz="2400" dirty="0" err="1"/>
              <a:t>Global’s</a:t>
            </a:r>
            <a:r>
              <a:rPr lang="en-US" sz="2400" dirty="0"/>
              <a:t> employees are eligible for postretirement health care benefits after both reaching </a:t>
            </a:r>
            <a:r>
              <a:rPr lang="en-US" sz="2400" b="1" dirty="0"/>
              <a:t>age 56 </a:t>
            </a:r>
            <a:r>
              <a:rPr lang="en-US" sz="2400" dirty="0"/>
              <a:t>while in service and having </a:t>
            </a:r>
            <a:r>
              <a:rPr lang="en-US" sz="2400" b="1" dirty="0"/>
              <a:t>worked 20 years</a:t>
            </a:r>
            <a:r>
              <a:rPr lang="en-US" sz="2400" dirty="0"/>
              <a:t>.</a:t>
            </a:r>
          </a:p>
          <a:p>
            <a:pPr marL="0" indent="0">
              <a:buNone/>
            </a:pPr>
            <a:r>
              <a:rPr lang="en-US" sz="2400" dirty="0"/>
              <a:t>  Since Farrow becomes fully eligible at age 56 (the end of 2041), retiree benefits are attributed to the 35-year period from her date of hire through that date. Graphically, the situation can be described as follows:</a:t>
            </a:r>
          </a:p>
        </p:txBody>
      </p:sp>
    </p:spTree>
    <p:extLst>
      <p:ext uri="{BB962C8B-B14F-4D97-AF65-F5344CB8AC3E}">
        <p14:creationId xmlns:p14="http://schemas.microsoft.com/office/powerpoint/2010/main" val="4255255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17-1</a:t>
            </a:r>
          </a:p>
        </p:txBody>
      </p:sp>
      <p:sp>
        <p:nvSpPr>
          <p:cNvPr id="4" name="Title 3"/>
          <p:cNvSpPr>
            <a:spLocks noGrp="1"/>
          </p:cNvSpPr>
          <p:nvPr>
            <p:ph type="title"/>
          </p:nvPr>
        </p:nvSpPr>
        <p:spPr>
          <a:xfrm>
            <a:off x="762000" y="457200"/>
            <a:ext cx="7620000" cy="914400"/>
          </a:xfrm>
        </p:spPr>
        <p:txBody>
          <a:bodyPr>
            <a:noAutofit/>
          </a:bodyPr>
          <a:lstStyle/>
          <a:p>
            <a:r>
              <a:rPr lang="en-IN" dirty="0"/>
              <a:t>Defined Benefit Pension Plans </a:t>
            </a:r>
            <a:r>
              <a:rPr lang="en-US" dirty="0"/>
              <a:t>(1 of 3)</a:t>
            </a:r>
          </a:p>
        </p:txBody>
      </p:sp>
      <p:sp>
        <p:nvSpPr>
          <p:cNvPr id="5" name="Content Placeholder 4"/>
          <p:cNvSpPr>
            <a:spLocks noGrp="1"/>
          </p:cNvSpPr>
          <p:nvPr>
            <p:ph sz="quarter" idx="10"/>
          </p:nvPr>
        </p:nvSpPr>
        <p:spPr>
          <a:xfrm>
            <a:off x="838200" y="1524000"/>
            <a:ext cx="7997552" cy="4953000"/>
          </a:xfrm>
        </p:spPr>
        <p:txBody>
          <a:bodyPr/>
          <a:lstStyle/>
          <a:p>
            <a:pPr marL="461963" indent="-461963">
              <a:spcAft>
                <a:spcPts val="600"/>
              </a:spcAft>
            </a:pPr>
            <a:r>
              <a:rPr lang="en-IN" dirty="0"/>
              <a:t>Promise fixed retirement benefits defined by a </a:t>
            </a:r>
            <a:r>
              <a:rPr lang="en-IN" b="1" dirty="0"/>
              <a:t>pension formula</a:t>
            </a:r>
          </a:p>
          <a:p>
            <a:pPr marL="0" indent="0">
              <a:buNone/>
            </a:pPr>
            <a:r>
              <a:rPr lang="en-IN" b="1" dirty="0"/>
              <a:t>Example</a:t>
            </a:r>
          </a:p>
          <a:p>
            <a:pPr marL="0" indent="0">
              <a:buNone/>
            </a:pPr>
            <a:r>
              <a:rPr lang="en-IN" dirty="0"/>
              <a:t>An employee retires after 30 years of service with a final salary of $100,000. The annual benefits are calculated as 1.5% times 30 years times final year’s salary:</a:t>
            </a:r>
            <a:endParaRPr lang="en-US" dirty="0"/>
          </a:p>
          <a:p>
            <a:pPr marL="0" indent="0" algn="ctr">
              <a:buNone/>
            </a:pPr>
            <a:r>
              <a:rPr lang="en-IN" b="1" dirty="0"/>
              <a:t>1.5% × Years of service × Final year’s salary</a:t>
            </a:r>
          </a:p>
          <a:p>
            <a:pPr marL="0" indent="0" algn="ctr">
              <a:buNone/>
            </a:pPr>
            <a:r>
              <a:rPr lang="en-IN" dirty="0"/>
              <a:t>1.5% × 30 years × $100,000</a:t>
            </a:r>
          </a:p>
          <a:p>
            <a:pPr marL="0" indent="0" algn="ctr">
              <a:buNone/>
            </a:pPr>
            <a:r>
              <a:rPr lang="en-IN" dirty="0"/>
              <a:t>= $45,000</a:t>
            </a:r>
          </a:p>
        </p:txBody>
      </p:sp>
    </p:spTree>
    <p:extLst>
      <p:ext uri="{BB962C8B-B14F-4D97-AF65-F5344CB8AC3E}">
        <p14:creationId xmlns:p14="http://schemas.microsoft.com/office/powerpoint/2010/main" val="33365968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n-US" dirty="0"/>
              <a:t>Learning Objective 17-10</a:t>
            </a:r>
          </a:p>
        </p:txBody>
      </p:sp>
      <p:sp>
        <p:nvSpPr>
          <p:cNvPr id="6" name="Title 3"/>
          <p:cNvSpPr>
            <a:spLocks noGrp="1"/>
          </p:cNvSpPr>
          <p:nvPr>
            <p:ph type="title"/>
          </p:nvPr>
        </p:nvSpPr>
        <p:spPr>
          <a:xfrm>
            <a:off x="685800" y="457200"/>
            <a:ext cx="8001000" cy="914400"/>
          </a:xfrm>
        </p:spPr>
        <p:txBody>
          <a:bodyPr>
            <a:noAutofit/>
          </a:bodyPr>
          <a:lstStyle/>
          <a:p>
            <a:r>
              <a:rPr lang="en-IN" dirty="0"/>
              <a:t> Determining the Attribution Period </a:t>
            </a:r>
            <a:r>
              <a:rPr lang="en-US" dirty="0"/>
              <a:t>(2 of 2)</a:t>
            </a:r>
          </a:p>
        </p:txBody>
      </p:sp>
      <p:pic>
        <p:nvPicPr>
          <p:cNvPr id="11" name="Picture 2" descr="Employee's timeline is provided.&#10;Timeline provides the following information:&#10;2007: Date hired, age 22&#10;2041: Full-eligibility date, age 56&#10;Attribution period (2007–2041), 35 years&#10;2046: Retirement, age 61&#10;2066: Age 81&#10;Retirement period (2046–2066), 20 years&#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6613" y="1695450"/>
            <a:ext cx="7926387" cy="4552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971595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t>Learning Objective 17-11</a:t>
            </a:r>
          </a:p>
        </p:txBody>
      </p:sp>
      <p:sp>
        <p:nvSpPr>
          <p:cNvPr id="4" name="Title 3"/>
          <p:cNvSpPr>
            <a:spLocks noGrp="1"/>
          </p:cNvSpPr>
          <p:nvPr>
            <p:ph type="title"/>
          </p:nvPr>
        </p:nvSpPr>
        <p:spPr/>
        <p:txBody>
          <a:bodyPr/>
          <a:lstStyle/>
          <a:p>
            <a:r>
              <a:rPr lang="en-IN" dirty="0"/>
              <a:t>Measuring Service Cost</a:t>
            </a:r>
            <a:endParaRPr lang="en-US" dirty="0"/>
          </a:p>
        </p:txBody>
      </p:sp>
      <p:pic>
        <p:nvPicPr>
          <p:cNvPr id="10" name="Picture 2" descr="Line graphs the difference between pension benefits and other postretirement benefits.&#10;Line graph for pension benefits shows a gradually upward-sloping line to indicate employees earn benefits gradually.&#10;In the second line graph for other postretirement benefits, the line in the graph is horizontal and labeled 0%, it then becomes vertical until it returns to horizontal at 100% to indicate that no benefits are available until full eligibility.&#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0510" y="1395846"/>
            <a:ext cx="7430943" cy="3532909"/>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sz="quarter" idx="10"/>
          </p:nvPr>
        </p:nvSpPr>
        <p:spPr>
          <a:xfrm>
            <a:off x="803570" y="4953000"/>
            <a:ext cx="7959429" cy="838200"/>
          </a:xfrm>
        </p:spPr>
        <p:txBody>
          <a:bodyPr/>
          <a:lstStyle/>
          <a:p>
            <a:pPr marL="0" indent="0">
              <a:buNone/>
            </a:pPr>
            <a:r>
              <a:rPr lang="en-US" sz="2400" b="1" dirty="0"/>
              <a:t>Primary difference between pensions and other postretirement benefits</a:t>
            </a:r>
            <a:endParaRPr lang="en-US" sz="2400" dirty="0"/>
          </a:p>
        </p:txBody>
      </p:sp>
    </p:spTree>
    <p:extLst>
      <p:ext uri="{BB962C8B-B14F-4D97-AF65-F5344CB8AC3E}">
        <p14:creationId xmlns:p14="http://schemas.microsoft.com/office/powerpoint/2010/main" val="115428494"/>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17-10</a:t>
            </a:r>
          </a:p>
        </p:txBody>
      </p:sp>
      <p:sp>
        <p:nvSpPr>
          <p:cNvPr id="4" name="Title 3"/>
          <p:cNvSpPr>
            <a:spLocks noGrp="1"/>
          </p:cNvSpPr>
          <p:nvPr>
            <p:ph type="title"/>
          </p:nvPr>
        </p:nvSpPr>
        <p:spPr>
          <a:xfrm>
            <a:off x="914400" y="457200"/>
            <a:ext cx="7315200" cy="914400"/>
          </a:xfrm>
        </p:spPr>
        <p:txBody>
          <a:bodyPr>
            <a:noAutofit/>
          </a:bodyPr>
          <a:lstStyle/>
          <a:p>
            <a:r>
              <a:rPr lang="en-US" altLang="en-US" dirty="0"/>
              <a:t>Concept Check: Attribution Period </a:t>
            </a:r>
            <a:r>
              <a:rPr lang="en-US" dirty="0"/>
              <a:t>(1 of 2)</a:t>
            </a:r>
          </a:p>
        </p:txBody>
      </p:sp>
      <p:sp>
        <p:nvSpPr>
          <p:cNvPr id="5" name="Content Placeholder 4"/>
          <p:cNvSpPr>
            <a:spLocks noGrp="1"/>
          </p:cNvSpPr>
          <p:nvPr>
            <p:ph sz="quarter" idx="10"/>
          </p:nvPr>
        </p:nvSpPr>
        <p:spPr>
          <a:xfrm>
            <a:off x="762000" y="1524000"/>
            <a:ext cx="8229600" cy="4800600"/>
          </a:xfrm>
        </p:spPr>
        <p:txBody>
          <a:bodyPr/>
          <a:lstStyle/>
          <a:p>
            <a:pPr marL="0" indent="0">
              <a:buNone/>
            </a:pPr>
            <a:r>
              <a:rPr lang="en-US" dirty="0"/>
              <a:t>Pierce Products, Inc. sponsors a postretirement plan providing health care benefits to employees who have completed at least 10 years service and are age 53 years or older at retirement. To date, the employees that have retired under the plan have an average age of 60. No employee has worked beyond age 65. </a:t>
            </a:r>
            <a:r>
              <a:rPr lang="en-US" dirty="0" err="1"/>
              <a:t>Taranda</a:t>
            </a:r>
            <a:r>
              <a:rPr lang="en-US" dirty="0"/>
              <a:t> was hired when she was 46 years old. The attribution period for accruing Pierce’s expected postretirement health care benefit obligation to </a:t>
            </a:r>
            <a:r>
              <a:rPr lang="en-US" dirty="0" err="1"/>
              <a:t>Taranda</a:t>
            </a:r>
            <a:r>
              <a:rPr lang="en-US" dirty="0"/>
              <a:t> is during the period when </a:t>
            </a:r>
            <a:r>
              <a:rPr lang="en-US" dirty="0" err="1"/>
              <a:t>Taranda</a:t>
            </a:r>
            <a:r>
              <a:rPr lang="en-US" dirty="0"/>
              <a:t> is:</a:t>
            </a:r>
          </a:p>
        </p:txBody>
      </p:sp>
    </p:spTree>
    <p:extLst>
      <p:ext uri="{BB962C8B-B14F-4D97-AF65-F5344CB8AC3E}">
        <p14:creationId xmlns:p14="http://schemas.microsoft.com/office/powerpoint/2010/main" val="210982089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17-10</a:t>
            </a:r>
          </a:p>
        </p:txBody>
      </p:sp>
      <p:sp>
        <p:nvSpPr>
          <p:cNvPr id="4" name="Title 3"/>
          <p:cNvSpPr>
            <a:spLocks noGrp="1"/>
          </p:cNvSpPr>
          <p:nvPr>
            <p:ph type="title"/>
          </p:nvPr>
        </p:nvSpPr>
        <p:spPr>
          <a:xfrm>
            <a:off x="914400" y="457200"/>
            <a:ext cx="7315200" cy="914400"/>
          </a:xfrm>
        </p:spPr>
        <p:txBody>
          <a:bodyPr>
            <a:noAutofit/>
          </a:bodyPr>
          <a:lstStyle/>
          <a:p>
            <a:r>
              <a:rPr lang="en-US" altLang="en-US" dirty="0"/>
              <a:t>Concept Check: Attribution Period </a:t>
            </a:r>
            <a:r>
              <a:rPr lang="en-US" dirty="0"/>
              <a:t>(2 of 2)</a:t>
            </a:r>
          </a:p>
        </p:txBody>
      </p:sp>
      <p:sp>
        <p:nvSpPr>
          <p:cNvPr id="5" name="Content Placeholder 4"/>
          <p:cNvSpPr>
            <a:spLocks noGrp="1"/>
          </p:cNvSpPr>
          <p:nvPr>
            <p:ph sz="quarter" idx="10"/>
          </p:nvPr>
        </p:nvSpPr>
        <p:spPr>
          <a:xfrm>
            <a:off x="685800" y="1676400"/>
            <a:ext cx="8229600" cy="4800600"/>
          </a:xfrm>
        </p:spPr>
        <p:txBody>
          <a:bodyPr/>
          <a:lstStyle/>
          <a:p>
            <a:pPr marL="457200" indent="-457200">
              <a:buFont typeface="+mj-lt"/>
              <a:buAutoNum type="alphaLcPeriod"/>
            </a:pPr>
            <a:r>
              <a:rPr lang="en-US" dirty="0"/>
              <a:t>53 to 60 years old</a:t>
            </a:r>
          </a:p>
          <a:p>
            <a:pPr marL="457200" indent="-457200">
              <a:buFont typeface="+mj-lt"/>
              <a:buAutoNum type="alphaLcPeriod"/>
            </a:pPr>
            <a:r>
              <a:rPr lang="en-US" dirty="0"/>
              <a:t>53 to 65 years old</a:t>
            </a:r>
          </a:p>
          <a:p>
            <a:pPr marL="457200" indent="-457200">
              <a:buFont typeface="+mj-lt"/>
              <a:buAutoNum type="alphaLcPeriod"/>
            </a:pPr>
            <a:r>
              <a:rPr lang="en-US" dirty="0"/>
              <a:t>46 to 56 years old</a:t>
            </a:r>
          </a:p>
          <a:p>
            <a:pPr marL="457200" indent="-457200">
              <a:buFont typeface="+mj-lt"/>
              <a:buAutoNum type="alphaLcPeriod"/>
            </a:pPr>
            <a:r>
              <a:rPr lang="en-US" b="1" dirty="0"/>
              <a:t>46 to 65 years old</a:t>
            </a:r>
          </a:p>
          <a:p>
            <a:pPr marL="0" indent="0">
              <a:spcAft>
                <a:spcPts val="1200"/>
              </a:spcAft>
              <a:buNone/>
              <a:tabLst>
                <a:tab pos="571500" algn="l"/>
                <a:tab pos="3657600" algn="dec"/>
                <a:tab pos="5943600" algn="dec"/>
                <a:tab pos="6858000" algn="dec"/>
              </a:tabLst>
            </a:pPr>
            <a:r>
              <a:rPr lang="en-US" dirty="0"/>
              <a:t>The correct answer is </a:t>
            </a:r>
            <a:r>
              <a:rPr lang="en-US" i="1" dirty="0"/>
              <a:t>c</a:t>
            </a:r>
            <a:r>
              <a:rPr lang="en-US" dirty="0"/>
              <a:t>:</a:t>
            </a:r>
          </a:p>
          <a:p>
            <a:pPr marL="0" indent="0">
              <a:buNone/>
              <a:tabLst>
                <a:tab pos="571500" algn="l"/>
                <a:tab pos="3657600" algn="dec"/>
                <a:tab pos="5943600" algn="dec"/>
                <a:tab pos="6858000" algn="dec"/>
              </a:tabLst>
            </a:pPr>
            <a:r>
              <a:rPr lang="en-US" dirty="0"/>
              <a:t>46 to 56 years old: </a:t>
            </a:r>
          </a:p>
          <a:p>
            <a:pPr marL="0" indent="0">
              <a:buNone/>
              <a:tabLst>
                <a:tab pos="571500" algn="l"/>
                <a:tab pos="3657600" algn="dec"/>
                <a:tab pos="5943600" algn="dec"/>
                <a:tab pos="6858000" algn="dec"/>
              </a:tabLst>
            </a:pPr>
            <a:r>
              <a:rPr lang="en-US" dirty="0"/>
              <a:t>date of hire to full eligibility </a:t>
            </a:r>
            <a:br>
              <a:rPr lang="en-US" dirty="0"/>
            </a:br>
            <a:r>
              <a:rPr lang="en-US" dirty="0"/>
              <a:t>[at least 53, 10 year’s employment] 46 + 10 years = 56</a:t>
            </a:r>
          </a:p>
        </p:txBody>
      </p:sp>
    </p:spTree>
    <p:extLst>
      <p:ext uri="{BB962C8B-B14F-4D97-AF65-F5344CB8AC3E}">
        <p14:creationId xmlns:p14="http://schemas.microsoft.com/office/powerpoint/2010/main" val="66178770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n-US" dirty="0"/>
              <a:t>Learning Objective 17-11</a:t>
            </a:r>
          </a:p>
        </p:txBody>
      </p:sp>
      <p:sp>
        <p:nvSpPr>
          <p:cNvPr id="3" name="Title 2"/>
          <p:cNvSpPr>
            <a:spLocks noGrp="1"/>
          </p:cNvSpPr>
          <p:nvPr>
            <p:ph type="title"/>
          </p:nvPr>
        </p:nvSpPr>
        <p:spPr>
          <a:xfrm>
            <a:off x="609600" y="457200"/>
            <a:ext cx="8305800" cy="1371600"/>
          </a:xfrm>
        </p:spPr>
        <p:txBody>
          <a:bodyPr>
            <a:noAutofit/>
          </a:bodyPr>
          <a:lstStyle/>
          <a:p>
            <a:r>
              <a:rPr lang="en-IN" dirty="0"/>
              <a:t>Accounting for Postretirement Benefit Plans Other Than Pensions </a:t>
            </a:r>
            <a:r>
              <a:rPr lang="en-US" dirty="0"/>
              <a:t>(1 of 2)</a:t>
            </a:r>
          </a:p>
        </p:txBody>
      </p:sp>
      <p:pic>
        <p:nvPicPr>
          <p:cNvPr id="10" name="Picture 2" descr="To record postretirement benefit expense first, we record the postretirement benefit expense. Each component of the postretirement benefit expense should be included in the journal entry to record the total postretirement benefit expense. Next we debit the plan assets, as the return on assets increases plan assets. New gains and losses and prior service cost are reported as OCI and so is the amortization of their accumulated balances. Also, the service cost and interest cost increase the APBO, and the APBO is credited with the respective increased amount. We record losses and gains (as well as any new prior service cost, should it occur) the same way we do for pensions.&#10;&#10;To record cash funding of plan assets the cash funding of plan assets is recorded. Since the cash is contributed to the plan assets, the plan assets increase and cash decreases. Thus, we debit plan assets account with the amount of contribution, and credit cash account with the same. We record the annual expense and funding for other postretirement benefit plans the same way we do for pensions. &#1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6113" y="2135660"/>
            <a:ext cx="6570087" cy="4177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630860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n-US" dirty="0"/>
              <a:t>Learning Objective 17-11</a:t>
            </a:r>
          </a:p>
        </p:txBody>
      </p:sp>
      <p:sp>
        <p:nvSpPr>
          <p:cNvPr id="3" name="Title 2"/>
          <p:cNvSpPr>
            <a:spLocks noGrp="1"/>
          </p:cNvSpPr>
          <p:nvPr>
            <p:ph type="title"/>
          </p:nvPr>
        </p:nvSpPr>
        <p:spPr>
          <a:xfrm>
            <a:off x="609600" y="457200"/>
            <a:ext cx="8305800" cy="1371600"/>
          </a:xfrm>
        </p:spPr>
        <p:txBody>
          <a:bodyPr>
            <a:noAutofit/>
          </a:bodyPr>
          <a:lstStyle/>
          <a:p>
            <a:r>
              <a:rPr lang="en-IN" dirty="0"/>
              <a:t>Accounting for Postretirement Benefit Plans Other Than Pensions </a:t>
            </a:r>
            <a:r>
              <a:rPr lang="en-US" dirty="0"/>
              <a:t>(2 of 2)</a:t>
            </a:r>
          </a:p>
        </p:txBody>
      </p:sp>
      <p:pic>
        <p:nvPicPr>
          <p:cNvPr id="6" name="Picture 2" descr="To record gains and losses, Loss OCI is debited and APBO is credited in the same amount or APBO is debited and Gain - OCI is credited for the same amou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356" y="2347912"/>
            <a:ext cx="7639844" cy="2986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934871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17-11</a:t>
            </a:r>
          </a:p>
        </p:txBody>
      </p:sp>
      <p:sp>
        <p:nvSpPr>
          <p:cNvPr id="4" name="Title 3"/>
          <p:cNvSpPr>
            <a:spLocks noGrp="1"/>
          </p:cNvSpPr>
          <p:nvPr>
            <p:ph type="title"/>
          </p:nvPr>
        </p:nvSpPr>
        <p:spPr/>
        <p:txBody>
          <a:bodyPr>
            <a:noAutofit/>
          </a:bodyPr>
          <a:lstStyle/>
          <a:p>
            <a:r>
              <a:rPr lang="en-IN" dirty="0"/>
              <a:t>Determining the Postretirement Benefit Obligation </a:t>
            </a:r>
            <a:r>
              <a:rPr lang="en-US" dirty="0"/>
              <a:t>(1 of 3)</a:t>
            </a:r>
          </a:p>
        </p:txBody>
      </p:sp>
      <p:sp>
        <p:nvSpPr>
          <p:cNvPr id="5" name="Content Placeholder 4"/>
          <p:cNvSpPr>
            <a:spLocks noGrp="1"/>
          </p:cNvSpPr>
          <p:nvPr>
            <p:ph sz="quarter" idx="10"/>
          </p:nvPr>
        </p:nvSpPr>
        <p:spPr>
          <a:xfrm>
            <a:off x="914400" y="1676400"/>
            <a:ext cx="7924800" cy="3962400"/>
          </a:xfrm>
        </p:spPr>
        <p:txBody>
          <a:bodyPr/>
          <a:lstStyle/>
          <a:p>
            <a:pPr marL="0" indent="0">
              <a:buNone/>
            </a:pPr>
            <a:r>
              <a:rPr lang="en-US" dirty="0"/>
              <a:t>Assume the actuary has estimated the net cost of retiree benefits in each year of Jessica Farrow’s 20-year expected retirement period to be the amounts shown in the calculation below. She is fully eligible for benefits at the end of 2041 and is expected to retire at the end of 2046.</a:t>
            </a:r>
          </a:p>
        </p:txBody>
      </p:sp>
    </p:spTree>
    <p:extLst>
      <p:ext uri="{BB962C8B-B14F-4D97-AF65-F5344CB8AC3E}">
        <p14:creationId xmlns:p14="http://schemas.microsoft.com/office/powerpoint/2010/main" val="2353709347"/>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17-11</a:t>
            </a:r>
          </a:p>
        </p:txBody>
      </p:sp>
      <p:sp>
        <p:nvSpPr>
          <p:cNvPr id="4" name="Title 3"/>
          <p:cNvSpPr>
            <a:spLocks noGrp="1"/>
          </p:cNvSpPr>
          <p:nvPr>
            <p:ph type="title"/>
          </p:nvPr>
        </p:nvSpPr>
        <p:spPr/>
        <p:txBody>
          <a:bodyPr>
            <a:noAutofit/>
          </a:bodyPr>
          <a:lstStyle/>
          <a:p>
            <a:r>
              <a:rPr lang="en-IN" dirty="0"/>
              <a:t>Determining the Postretirement Benefit Obligation </a:t>
            </a:r>
            <a:r>
              <a:rPr lang="en-US" dirty="0"/>
              <a:t>(2 of 3)</a:t>
            </a:r>
          </a:p>
        </p:txBody>
      </p:sp>
      <p:sp>
        <p:nvSpPr>
          <p:cNvPr id="5" name="Content Placeholder 4"/>
          <p:cNvSpPr>
            <a:spLocks noGrp="1"/>
          </p:cNvSpPr>
          <p:nvPr>
            <p:ph sz="quarter" idx="10"/>
          </p:nvPr>
        </p:nvSpPr>
        <p:spPr>
          <a:xfrm>
            <a:off x="838200" y="1600200"/>
            <a:ext cx="8077200" cy="4876800"/>
          </a:xfrm>
        </p:spPr>
        <p:txBody>
          <a:bodyPr/>
          <a:lstStyle/>
          <a:p>
            <a:pPr marL="0" indent="0">
              <a:buNone/>
            </a:pPr>
            <a:r>
              <a:rPr lang="en-US" dirty="0"/>
              <a:t>Calculating the APBO and the postretirement benefit expense at the end of 2018, 12 years after being hired, begins with estimating the EPBO. Steps to calculate (a) the EPBO, (b) the APBO, and (c) the annual service cost at the end of 2018, 12 years after being hired, are: </a:t>
            </a:r>
          </a:p>
          <a:p>
            <a:pPr marL="0" indent="0">
              <a:buNone/>
            </a:pPr>
            <a:r>
              <a:rPr lang="en-US" dirty="0"/>
              <a:t>(a).  1. Estimate the cost of retiree benefits in each year of the expected retirement period and deduct anticipated Medicare reimbursements and retiree cost-sharing to derive the net cost to the employer in each year of the expected retirement period.     </a:t>
            </a:r>
          </a:p>
        </p:txBody>
      </p:sp>
    </p:spTree>
    <p:extLst>
      <p:ext uri="{BB962C8B-B14F-4D97-AF65-F5344CB8AC3E}">
        <p14:creationId xmlns:p14="http://schemas.microsoft.com/office/powerpoint/2010/main" val="2930343040"/>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17-11</a:t>
            </a:r>
          </a:p>
        </p:txBody>
      </p:sp>
      <p:sp>
        <p:nvSpPr>
          <p:cNvPr id="4" name="Title 3"/>
          <p:cNvSpPr>
            <a:spLocks noGrp="1"/>
          </p:cNvSpPr>
          <p:nvPr>
            <p:ph type="title"/>
          </p:nvPr>
        </p:nvSpPr>
        <p:spPr/>
        <p:txBody>
          <a:bodyPr>
            <a:noAutofit/>
          </a:bodyPr>
          <a:lstStyle/>
          <a:p>
            <a:r>
              <a:rPr lang="en-IN" dirty="0"/>
              <a:t>Determining the Postretirement Benefit Obligation </a:t>
            </a:r>
            <a:r>
              <a:rPr lang="en-US" dirty="0"/>
              <a:t>(3 of 3)</a:t>
            </a:r>
          </a:p>
        </p:txBody>
      </p:sp>
      <p:sp>
        <p:nvSpPr>
          <p:cNvPr id="5" name="Content Placeholder 4"/>
          <p:cNvSpPr>
            <a:spLocks noGrp="1"/>
          </p:cNvSpPr>
          <p:nvPr>
            <p:ph sz="quarter" idx="10"/>
          </p:nvPr>
        </p:nvSpPr>
        <p:spPr>
          <a:xfrm>
            <a:off x="838200" y="1600200"/>
            <a:ext cx="8153400" cy="4724400"/>
          </a:xfrm>
        </p:spPr>
        <p:txBody>
          <a:bodyPr/>
          <a:lstStyle/>
          <a:p>
            <a:pPr marL="0" indent="0">
              <a:buNone/>
            </a:pPr>
            <a:r>
              <a:rPr lang="en-US" dirty="0"/>
              <a:t>       2. Find the present value of each year's net benefit cost as of the retirement date.</a:t>
            </a:r>
          </a:p>
          <a:p>
            <a:pPr marL="0" indent="0">
              <a:buNone/>
            </a:pPr>
            <a:r>
              <a:rPr lang="en-US" dirty="0"/>
              <a:t>       3. Find the present value of the total net benefit cost as of the current date. This is the </a:t>
            </a:r>
            <a:r>
              <a:rPr lang="en-US" b="1" dirty="0"/>
              <a:t>EPBO</a:t>
            </a:r>
            <a:r>
              <a:rPr lang="en-US" dirty="0"/>
              <a:t>. </a:t>
            </a:r>
          </a:p>
          <a:p>
            <a:pPr marL="0" indent="0">
              <a:buNone/>
            </a:pPr>
            <a:r>
              <a:rPr lang="en-US" dirty="0"/>
              <a:t>(b). Multiply the EPBO by the attribution factor (service to date/total attribution period). This is the </a:t>
            </a:r>
            <a:r>
              <a:rPr lang="en-US" b="1" dirty="0"/>
              <a:t>APBO</a:t>
            </a:r>
            <a:r>
              <a:rPr lang="en-US" dirty="0"/>
              <a:t>. The </a:t>
            </a:r>
            <a:r>
              <a:rPr lang="en-US" b="1" dirty="0"/>
              <a:t>service cost </a:t>
            </a:r>
            <a:r>
              <a:rPr lang="en-US" dirty="0"/>
              <a:t>in any year is simply one year's worth of the EPBO. </a:t>
            </a:r>
          </a:p>
          <a:p>
            <a:pPr marL="0" indent="0">
              <a:buNone/>
            </a:pPr>
            <a:r>
              <a:rPr lang="en-US" dirty="0"/>
              <a:t>(c). Multiply the EPBO by </a:t>
            </a:r>
            <a:r>
              <a:rPr lang="en-US" sz="1400" dirty="0"/>
              <a:t>1/total attribution period. </a:t>
            </a:r>
          </a:p>
        </p:txBody>
      </p:sp>
    </p:spTree>
    <p:extLst>
      <p:ext uri="{BB962C8B-B14F-4D97-AF65-F5344CB8AC3E}">
        <p14:creationId xmlns:p14="http://schemas.microsoft.com/office/powerpoint/2010/main" val="2641574365"/>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n-US" dirty="0"/>
              <a:t>Learning Objective 17-11</a:t>
            </a:r>
          </a:p>
        </p:txBody>
      </p:sp>
      <p:sp>
        <p:nvSpPr>
          <p:cNvPr id="4" name="Title 3"/>
          <p:cNvSpPr>
            <a:spLocks noGrp="1"/>
          </p:cNvSpPr>
          <p:nvPr>
            <p:ph type="title"/>
          </p:nvPr>
        </p:nvSpPr>
        <p:spPr/>
        <p:txBody>
          <a:bodyPr>
            <a:noAutofit/>
          </a:bodyPr>
          <a:lstStyle/>
          <a:p>
            <a:r>
              <a:rPr lang="en-IN" dirty="0"/>
              <a:t>EPBO, APBO, and Service Cost in 2018 (1 of 2)</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3764612966"/>
              </p:ext>
            </p:extLst>
          </p:nvPr>
        </p:nvGraphicFramePr>
        <p:xfrm>
          <a:off x="685800" y="1600200"/>
          <a:ext cx="8077200" cy="4765040"/>
        </p:xfrm>
        <a:graphic>
          <a:graphicData uri="http://schemas.openxmlformats.org/drawingml/2006/table">
            <a:tbl>
              <a:tblPr firstRow="1" bandRow="1">
                <a:tableStyleId>{5940675A-B579-460E-94D1-54222C63F5DA}</a:tableStyleId>
              </a:tblPr>
              <a:tblGrid>
                <a:gridCol w="19050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1981200">
                  <a:extLst>
                    <a:ext uri="{9D8B030D-6E8A-4147-A177-3AD203B41FA5}">
                      <a16:colId xmlns:a16="http://schemas.microsoft.com/office/drawing/2014/main" val="20002"/>
                    </a:ext>
                  </a:extLst>
                </a:gridCol>
                <a:gridCol w="2133600">
                  <a:extLst>
                    <a:ext uri="{9D8B030D-6E8A-4147-A177-3AD203B41FA5}">
                      <a16:colId xmlns:a16="http://schemas.microsoft.com/office/drawing/2014/main" val="20003"/>
                    </a:ext>
                  </a:extLst>
                </a:gridCol>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(a. 1). Actually estimates the</a:t>
                      </a:r>
                      <a:r>
                        <a:rPr lang="en-US" sz="1400" b="1" baseline="0" dirty="0">
                          <a:latin typeface="Verdana" pitchFamily="34" charset="0"/>
                          <a:ea typeface="Verdana" pitchFamily="34" charset="0"/>
                          <a:cs typeface="Verdana" pitchFamily="34" charset="0"/>
                        </a:rPr>
                        <a:t> net cost of benefits paid during retirement years: </a:t>
                      </a:r>
                      <a:r>
                        <a:rPr lang="en-US" sz="1400" b="1" dirty="0">
                          <a:latin typeface="Verdana" pitchFamily="34" charset="0"/>
                          <a:ea typeface="Verdana" pitchFamily="34" charset="0"/>
                          <a:cs typeface="Verdana" pitchFamily="34" charset="0"/>
                        </a:rPr>
                        <a:t>Year</a:t>
                      </a:r>
                    </a:p>
                    <a:p>
                      <a:pPr algn="ctr"/>
                      <a:endParaRPr lang="en-US" sz="1400" b="1"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(a. 1). Actually estimates the</a:t>
                      </a:r>
                      <a:r>
                        <a:rPr lang="en-US" sz="1400" b="1" baseline="0" dirty="0">
                          <a:latin typeface="Verdana" pitchFamily="34" charset="0"/>
                          <a:ea typeface="Verdana" pitchFamily="34" charset="0"/>
                          <a:cs typeface="Verdana" pitchFamily="34" charset="0"/>
                        </a:rPr>
                        <a:t> net cost of benefits paid during retirement years: </a:t>
                      </a:r>
                      <a:endParaRPr lang="en-US" sz="1400" b="1" dirty="0">
                        <a:latin typeface="Verdana" pitchFamily="34" charset="0"/>
                        <a:ea typeface="Verdana" pitchFamily="34" charset="0"/>
                        <a:cs typeface="Verdana"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Age</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(a. 1). Actually estimates the</a:t>
                      </a:r>
                      <a:r>
                        <a:rPr lang="en-US" sz="1400" b="1" baseline="0" dirty="0">
                          <a:latin typeface="Verdana" pitchFamily="34" charset="0"/>
                          <a:ea typeface="Verdana" pitchFamily="34" charset="0"/>
                          <a:cs typeface="Verdana" pitchFamily="34" charset="0"/>
                        </a:rPr>
                        <a:t> net cost of benefits paid during retirement years: </a:t>
                      </a:r>
                      <a:endParaRPr lang="en-US" sz="1400" b="1" dirty="0">
                        <a:latin typeface="Verdana" pitchFamily="34" charset="0"/>
                        <a:ea typeface="Verdana" pitchFamily="34" charset="0"/>
                        <a:cs typeface="Verdana"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Verdana" pitchFamily="34" charset="0"/>
                          <a:ea typeface="Verdana" pitchFamily="34" charset="0"/>
                          <a:cs typeface="Verdana" pitchFamily="34" charset="0"/>
                        </a:rPr>
                        <a:t>Net Benefit</a:t>
                      </a:r>
                    </a:p>
                    <a:p>
                      <a:pPr algn="ctr"/>
                      <a:endParaRPr lang="en-US" sz="1400" b="1" dirty="0">
                        <a:latin typeface="Verdana" pitchFamily="34" charset="0"/>
                        <a:ea typeface="Verdana" pitchFamily="34" charset="0"/>
                        <a:cs typeface="Verdana" pitchFamily="34" charset="0"/>
                      </a:endParaRPr>
                    </a:p>
                  </a:txBody>
                  <a:tcPr anchor="ctr"/>
                </a:tc>
                <a:tc>
                  <a:txBody>
                    <a:bodyPr/>
                    <a:lstStyle/>
                    <a:p>
                      <a:pPr algn="ctr"/>
                      <a:r>
                        <a:rPr lang="en-US" sz="1400" b="1" dirty="0">
                          <a:latin typeface="Verdana" pitchFamily="34" charset="0"/>
                          <a:ea typeface="Verdana" pitchFamily="34" charset="0"/>
                          <a:cs typeface="Verdana" pitchFamily="34" charset="0"/>
                        </a:rPr>
                        <a:t>(a.2). Present</a:t>
                      </a:r>
                      <a:r>
                        <a:rPr lang="en-US" sz="1400" b="1" baseline="0" dirty="0">
                          <a:latin typeface="Verdana" pitchFamily="34" charset="0"/>
                          <a:ea typeface="Verdana" pitchFamily="34" charset="0"/>
                          <a:cs typeface="Verdana" pitchFamily="34" charset="0"/>
                        </a:rPr>
                        <a:t> value [</a:t>
                      </a:r>
                      <a:r>
                        <a:rPr lang="en-US" sz="1400" b="1" i="1" baseline="0" dirty="0">
                          <a:latin typeface="Verdana" pitchFamily="34" charset="0"/>
                          <a:ea typeface="Verdana" pitchFamily="34" charset="0"/>
                          <a:cs typeface="Verdana" pitchFamily="34" charset="0"/>
                        </a:rPr>
                        <a:t>n</a:t>
                      </a:r>
                      <a:r>
                        <a:rPr lang="en-US" sz="1400" b="1" i="0" baseline="0" dirty="0">
                          <a:latin typeface="Verdana" pitchFamily="34" charset="0"/>
                          <a:ea typeface="Verdana" pitchFamily="34" charset="0"/>
                          <a:cs typeface="Verdana" pitchFamily="34" charset="0"/>
                        </a:rPr>
                        <a:t>=1, 2, 3, 4,…..19, 20:/= 6%] of the net benefits as of the retirements date: Present Value at 2046</a:t>
                      </a:r>
                      <a:endParaRPr lang="en-US" sz="1400" b="1"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70840">
                <a:tc>
                  <a:txBody>
                    <a:bodyPr/>
                    <a:lstStyle/>
                    <a:p>
                      <a:pPr algn="r"/>
                      <a:r>
                        <a:rPr lang="en-US" sz="1400" dirty="0">
                          <a:latin typeface="Verdana" pitchFamily="34" charset="0"/>
                          <a:ea typeface="Verdana" pitchFamily="34" charset="0"/>
                          <a:cs typeface="Verdana" pitchFamily="34" charset="0"/>
                        </a:rPr>
                        <a:t>2047</a:t>
                      </a:r>
                    </a:p>
                  </a:txBody>
                  <a:tcPr anchor="ctr"/>
                </a:tc>
                <a:tc>
                  <a:txBody>
                    <a:bodyPr/>
                    <a:lstStyle/>
                    <a:p>
                      <a:pPr algn="r"/>
                      <a:r>
                        <a:rPr lang="en-US" sz="1400" dirty="0">
                          <a:latin typeface="Verdana" pitchFamily="34" charset="0"/>
                          <a:ea typeface="Verdana" pitchFamily="34" charset="0"/>
                          <a:cs typeface="Verdana" pitchFamily="34" charset="0"/>
                        </a:rPr>
                        <a:t>62</a:t>
                      </a:r>
                    </a:p>
                  </a:txBody>
                  <a:tcPr anchor="ctr"/>
                </a:tc>
                <a:tc>
                  <a:txBody>
                    <a:bodyPr/>
                    <a:lstStyle/>
                    <a:p>
                      <a:pPr algn="r"/>
                      <a:r>
                        <a:rPr lang="en-US" sz="1400" dirty="0">
                          <a:latin typeface="Verdana" pitchFamily="34" charset="0"/>
                          <a:ea typeface="Verdana" pitchFamily="34" charset="0"/>
                          <a:cs typeface="Verdana" pitchFamily="34" charset="0"/>
                        </a:rPr>
                        <a:t>5,000</a:t>
                      </a:r>
                    </a:p>
                  </a:txBody>
                  <a:tcPr anchor="ctr"/>
                </a:tc>
                <a:tc>
                  <a:txBody>
                    <a:bodyPr/>
                    <a:lstStyle/>
                    <a:p>
                      <a:pPr algn="r"/>
                      <a:r>
                        <a:rPr lang="en-US" sz="1400" dirty="0">
                          <a:latin typeface="Verdana" pitchFamily="34" charset="0"/>
                          <a:ea typeface="Verdana" pitchFamily="34" charset="0"/>
                          <a:cs typeface="Verdana" pitchFamily="34" charset="0"/>
                        </a:rPr>
                        <a:t>$ 4,717</a:t>
                      </a:r>
                    </a:p>
                  </a:txBody>
                  <a:tcPr anchor="ctr"/>
                </a:tc>
                <a:extLst>
                  <a:ext uri="{0D108BD9-81ED-4DB2-BD59-A6C34878D82A}">
                    <a16:rowId xmlns:a16="http://schemas.microsoft.com/office/drawing/2014/main" val="10001"/>
                  </a:ext>
                </a:extLst>
              </a:tr>
              <a:tr h="370840">
                <a:tc>
                  <a:txBody>
                    <a:bodyPr/>
                    <a:lstStyle/>
                    <a:p>
                      <a:pPr algn="r"/>
                      <a:r>
                        <a:rPr lang="en-US" sz="1400" dirty="0">
                          <a:latin typeface="Verdana" pitchFamily="34" charset="0"/>
                          <a:ea typeface="Verdana" pitchFamily="34" charset="0"/>
                          <a:cs typeface="Verdana" pitchFamily="34" charset="0"/>
                        </a:rPr>
                        <a:t>2048</a:t>
                      </a:r>
                    </a:p>
                  </a:txBody>
                  <a:tcPr anchor="ctr"/>
                </a:tc>
                <a:tc>
                  <a:txBody>
                    <a:bodyPr/>
                    <a:lstStyle/>
                    <a:p>
                      <a:pPr algn="r"/>
                      <a:r>
                        <a:rPr lang="en-US" sz="1400" dirty="0">
                          <a:latin typeface="Verdana" pitchFamily="34" charset="0"/>
                          <a:ea typeface="Verdana" pitchFamily="34" charset="0"/>
                          <a:cs typeface="Verdana" pitchFamily="34" charset="0"/>
                        </a:rPr>
                        <a:t>63</a:t>
                      </a:r>
                    </a:p>
                  </a:txBody>
                  <a:tcPr anchor="ctr"/>
                </a:tc>
                <a:tc>
                  <a:txBody>
                    <a:bodyPr/>
                    <a:lstStyle/>
                    <a:p>
                      <a:pPr algn="r"/>
                      <a:r>
                        <a:rPr lang="en-US" sz="1400" dirty="0">
                          <a:latin typeface="Verdana" pitchFamily="34" charset="0"/>
                          <a:ea typeface="Verdana" pitchFamily="34" charset="0"/>
                          <a:cs typeface="Verdana" pitchFamily="34" charset="0"/>
                        </a:rPr>
                        <a:t>5,600</a:t>
                      </a:r>
                    </a:p>
                  </a:txBody>
                  <a:tcPr anchor="ctr"/>
                </a:tc>
                <a:tc>
                  <a:txBody>
                    <a:bodyPr/>
                    <a:lstStyle/>
                    <a:p>
                      <a:pPr algn="r"/>
                      <a:r>
                        <a:rPr lang="en-US" sz="1400" dirty="0">
                          <a:latin typeface="Verdana" pitchFamily="34" charset="0"/>
                          <a:ea typeface="Verdana" pitchFamily="34" charset="0"/>
                          <a:cs typeface="Verdana" pitchFamily="34" charset="0"/>
                        </a:rPr>
                        <a:t>4,984</a:t>
                      </a:r>
                    </a:p>
                  </a:txBody>
                  <a:tcPr anchor="ctr"/>
                </a:tc>
                <a:extLst>
                  <a:ext uri="{0D108BD9-81ED-4DB2-BD59-A6C34878D82A}">
                    <a16:rowId xmlns:a16="http://schemas.microsoft.com/office/drawing/2014/main" val="10002"/>
                  </a:ext>
                </a:extLst>
              </a:tr>
              <a:tr h="370840">
                <a:tc>
                  <a:txBody>
                    <a:bodyPr/>
                    <a:lstStyle/>
                    <a:p>
                      <a:pPr algn="r"/>
                      <a:r>
                        <a:rPr lang="en-US" sz="1400" dirty="0">
                          <a:latin typeface="Verdana" pitchFamily="34" charset="0"/>
                          <a:ea typeface="Verdana" pitchFamily="34" charset="0"/>
                          <a:cs typeface="Verdana" pitchFamily="34" charset="0"/>
                        </a:rPr>
                        <a:t>2049</a:t>
                      </a:r>
                    </a:p>
                  </a:txBody>
                  <a:tcPr anchor="ctr"/>
                </a:tc>
                <a:tc>
                  <a:txBody>
                    <a:bodyPr/>
                    <a:lstStyle/>
                    <a:p>
                      <a:pPr algn="r"/>
                      <a:r>
                        <a:rPr lang="en-US" sz="1400" dirty="0">
                          <a:latin typeface="Verdana" pitchFamily="34" charset="0"/>
                          <a:ea typeface="Verdana" pitchFamily="34" charset="0"/>
                          <a:cs typeface="Verdana" pitchFamily="34" charset="0"/>
                        </a:rPr>
                        <a:t>64</a:t>
                      </a:r>
                    </a:p>
                  </a:txBody>
                  <a:tcPr anchor="ctr"/>
                </a:tc>
                <a:tc>
                  <a:txBody>
                    <a:bodyPr/>
                    <a:lstStyle/>
                    <a:p>
                      <a:pPr algn="r"/>
                      <a:r>
                        <a:rPr lang="en-US" sz="1400" dirty="0">
                          <a:latin typeface="Verdana" pitchFamily="34" charset="0"/>
                          <a:ea typeface="Verdana" pitchFamily="34" charset="0"/>
                          <a:cs typeface="Verdana" pitchFamily="34" charset="0"/>
                        </a:rPr>
                        <a:t>6,300</a:t>
                      </a:r>
                    </a:p>
                  </a:txBody>
                  <a:tcPr anchor="ctr"/>
                </a:tc>
                <a:tc>
                  <a:txBody>
                    <a:bodyPr/>
                    <a:lstStyle/>
                    <a:p>
                      <a:pPr algn="r"/>
                      <a:r>
                        <a:rPr lang="en-US" sz="1400" dirty="0">
                          <a:latin typeface="Verdana" pitchFamily="34" charset="0"/>
                          <a:ea typeface="Verdana" pitchFamily="34" charset="0"/>
                          <a:cs typeface="Verdana" pitchFamily="34" charset="0"/>
                        </a:rPr>
                        <a:t>5,290</a:t>
                      </a:r>
                    </a:p>
                  </a:txBody>
                  <a:tcPr anchor="ctr"/>
                </a:tc>
                <a:extLst>
                  <a:ext uri="{0D108BD9-81ED-4DB2-BD59-A6C34878D82A}">
                    <a16:rowId xmlns:a16="http://schemas.microsoft.com/office/drawing/2014/main" val="10003"/>
                  </a:ext>
                </a:extLst>
              </a:tr>
              <a:tr h="370840">
                <a:tc>
                  <a:txBody>
                    <a:bodyPr/>
                    <a:lstStyle/>
                    <a:p>
                      <a:pPr algn="r"/>
                      <a:r>
                        <a:rPr lang="en-US" sz="1400" dirty="0">
                          <a:latin typeface="Verdana" pitchFamily="34" charset="0"/>
                          <a:ea typeface="Verdana" pitchFamily="34" charset="0"/>
                          <a:cs typeface="Verdana" pitchFamily="34" charset="0"/>
                        </a:rPr>
                        <a:t>2050</a:t>
                      </a:r>
                    </a:p>
                  </a:txBody>
                  <a:tcPr anchor="ctr"/>
                </a:tc>
                <a:tc>
                  <a:txBody>
                    <a:bodyPr/>
                    <a:lstStyle/>
                    <a:p>
                      <a:pPr algn="r"/>
                      <a:r>
                        <a:rPr lang="en-US" sz="1400" dirty="0">
                          <a:latin typeface="Verdana" pitchFamily="34" charset="0"/>
                          <a:ea typeface="Verdana" pitchFamily="34" charset="0"/>
                          <a:cs typeface="Verdana" pitchFamily="34" charset="0"/>
                        </a:rPr>
                        <a:t>65</a:t>
                      </a:r>
                    </a:p>
                  </a:txBody>
                  <a:tcPr anchor="ctr"/>
                </a:tc>
                <a:tc>
                  <a:txBody>
                    <a:bodyPr/>
                    <a:lstStyle/>
                    <a:p>
                      <a:pPr algn="r"/>
                      <a:r>
                        <a:rPr lang="en-US" sz="1400" dirty="0">
                          <a:latin typeface="Verdana" pitchFamily="34" charset="0"/>
                          <a:ea typeface="Verdana" pitchFamily="34" charset="0"/>
                          <a:cs typeface="Verdana" pitchFamily="34" charset="0"/>
                        </a:rPr>
                        <a:t>3,000</a:t>
                      </a:r>
                    </a:p>
                  </a:txBody>
                  <a:tcPr anchor="ctr"/>
                </a:tc>
                <a:tc>
                  <a:txBody>
                    <a:bodyPr/>
                    <a:lstStyle/>
                    <a:p>
                      <a:pPr algn="r"/>
                      <a:r>
                        <a:rPr lang="en-US" sz="1400" dirty="0">
                          <a:latin typeface="Verdana" pitchFamily="34" charset="0"/>
                          <a:ea typeface="Verdana" pitchFamily="34" charset="0"/>
                          <a:cs typeface="Verdana" pitchFamily="34" charset="0"/>
                        </a:rPr>
                        <a:t>2,376</a:t>
                      </a:r>
                    </a:p>
                  </a:txBody>
                  <a:tcPr anchor="ctr"/>
                </a:tc>
                <a:extLst>
                  <a:ext uri="{0D108BD9-81ED-4DB2-BD59-A6C34878D82A}">
                    <a16:rowId xmlns:a16="http://schemas.microsoft.com/office/drawing/2014/main" val="10004"/>
                  </a:ext>
                </a:extLst>
              </a:tr>
              <a:tr h="370840">
                <a:tc>
                  <a:txBody>
                    <a:bodyPr/>
                    <a:lstStyle/>
                    <a:p>
                      <a:pPr algn="r"/>
                      <a:r>
                        <a:rPr lang="en-US" sz="1400" dirty="0">
                          <a:latin typeface="Verdana" pitchFamily="34" charset="0"/>
                          <a:ea typeface="Verdana" pitchFamily="34" charset="0"/>
                          <a:cs typeface="Verdana" pitchFamily="34" charset="0"/>
                        </a:rPr>
                        <a: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a:t>
                      </a:r>
                    </a:p>
                  </a:txBody>
                  <a:tcPr anchor="ctr"/>
                </a:tc>
                <a:extLst>
                  <a:ext uri="{0D108BD9-81ED-4DB2-BD59-A6C34878D82A}">
                    <a16:rowId xmlns:a16="http://schemas.microsoft.com/office/drawing/2014/main" val="10005"/>
                  </a:ext>
                </a:extLst>
              </a:tr>
              <a:tr h="370840">
                <a:tc>
                  <a:txBody>
                    <a:bodyPr/>
                    <a:lstStyle/>
                    <a:p>
                      <a:pPr algn="r"/>
                      <a:r>
                        <a:rPr lang="en-US" sz="1400" dirty="0">
                          <a:latin typeface="Verdana" pitchFamily="34" charset="0"/>
                          <a:ea typeface="Verdana" pitchFamily="34" charset="0"/>
                          <a:cs typeface="Verdana" pitchFamily="34" charset="0"/>
                        </a:rPr>
                        <a:t>2065</a:t>
                      </a:r>
                    </a:p>
                  </a:txBody>
                  <a:tcPr anchor="ctr"/>
                </a:tc>
                <a:tc>
                  <a:txBody>
                    <a:bodyPr/>
                    <a:lstStyle/>
                    <a:p>
                      <a:pPr algn="r"/>
                      <a:r>
                        <a:rPr lang="en-US" sz="1400" dirty="0">
                          <a:latin typeface="Verdana" pitchFamily="34" charset="0"/>
                          <a:ea typeface="Verdana" pitchFamily="34" charset="0"/>
                          <a:cs typeface="Verdana" pitchFamily="34" charset="0"/>
                        </a:rPr>
                        <a:t>80</a:t>
                      </a:r>
                    </a:p>
                  </a:txBody>
                  <a:tcPr anchor="ctr"/>
                </a:tc>
                <a:tc>
                  <a:txBody>
                    <a:bodyPr/>
                    <a:lstStyle/>
                    <a:p>
                      <a:pPr algn="r"/>
                      <a:r>
                        <a:rPr lang="en-US" sz="1400" dirty="0">
                          <a:latin typeface="Verdana" pitchFamily="34" charset="0"/>
                          <a:ea typeface="Verdana" pitchFamily="34" charset="0"/>
                          <a:cs typeface="Verdana" pitchFamily="34" charset="0"/>
                        </a:rPr>
                        <a:t>9,550</a:t>
                      </a:r>
                    </a:p>
                  </a:txBody>
                  <a:tcPr anchor="ctr"/>
                </a:tc>
                <a:tc>
                  <a:txBody>
                    <a:bodyPr/>
                    <a:lstStyle/>
                    <a:p>
                      <a:pPr algn="r"/>
                      <a:r>
                        <a:rPr lang="en-US" sz="1400" dirty="0">
                          <a:latin typeface="Verdana" pitchFamily="34" charset="0"/>
                          <a:ea typeface="Verdana" pitchFamily="34" charset="0"/>
                          <a:cs typeface="Verdana" pitchFamily="34" charset="0"/>
                        </a:rPr>
                        <a:t>3,156</a:t>
                      </a:r>
                    </a:p>
                  </a:txBody>
                  <a:tcPr anchor="ctr"/>
                </a:tc>
                <a:extLst>
                  <a:ext uri="{0D108BD9-81ED-4DB2-BD59-A6C34878D82A}">
                    <a16:rowId xmlns:a16="http://schemas.microsoft.com/office/drawing/2014/main" val="10006"/>
                  </a:ext>
                </a:extLst>
              </a:tr>
              <a:tr h="370840">
                <a:tc>
                  <a:txBody>
                    <a:bodyPr/>
                    <a:lstStyle/>
                    <a:p>
                      <a:pPr algn="r"/>
                      <a:r>
                        <a:rPr lang="en-US" sz="1400" dirty="0">
                          <a:latin typeface="Verdana" pitchFamily="34" charset="0"/>
                          <a:ea typeface="Verdana" pitchFamily="34" charset="0"/>
                          <a:cs typeface="Verdana" pitchFamily="34" charset="0"/>
                        </a:rPr>
                        <a:t>2066</a:t>
                      </a:r>
                    </a:p>
                  </a:txBody>
                  <a:tcPr anchor="ctr"/>
                </a:tc>
                <a:tc>
                  <a:txBody>
                    <a:bodyPr/>
                    <a:lstStyle/>
                    <a:p>
                      <a:pPr algn="r"/>
                      <a:r>
                        <a:rPr lang="en-US" sz="1400" dirty="0">
                          <a:latin typeface="Verdana" pitchFamily="34" charset="0"/>
                          <a:ea typeface="Verdana" pitchFamily="34" charset="0"/>
                          <a:cs typeface="Verdana" pitchFamily="34" charset="0"/>
                        </a:rPr>
                        <a:t>81</a:t>
                      </a:r>
                    </a:p>
                  </a:txBody>
                  <a:tcPr anchor="ctr"/>
                </a:tc>
                <a:tc>
                  <a:txBody>
                    <a:bodyPr/>
                    <a:lstStyle/>
                    <a:p>
                      <a:pPr algn="r"/>
                      <a:r>
                        <a:rPr lang="en-US" sz="1400" dirty="0">
                          <a:latin typeface="Verdana" pitchFamily="34" charset="0"/>
                          <a:ea typeface="Verdana" pitchFamily="34" charset="0"/>
                          <a:cs typeface="Verdana" pitchFamily="34" charset="0"/>
                        </a:rPr>
                        <a:t>10,300</a:t>
                      </a:r>
                    </a:p>
                  </a:txBody>
                  <a:tcPr anchor="ctr"/>
                </a:tc>
                <a:tc>
                  <a:txBody>
                    <a:bodyPr/>
                    <a:lstStyle/>
                    <a:p>
                      <a:pPr algn="r"/>
                      <a:r>
                        <a:rPr lang="en-US" sz="1400" u="sng" dirty="0">
                          <a:latin typeface="Verdana" pitchFamily="34" charset="0"/>
                          <a:ea typeface="Verdana" pitchFamily="34" charset="0"/>
                          <a:cs typeface="Verdana" pitchFamily="34" charset="0"/>
                        </a:rPr>
                        <a:t>3,212</a:t>
                      </a:r>
                    </a:p>
                  </a:txBody>
                  <a:tcPr anchor="ctr"/>
                </a:tc>
                <a:extLst>
                  <a:ext uri="{0D108BD9-81ED-4DB2-BD59-A6C34878D82A}">
                    <a16:rowId xmlns:a16="http://schemas.microsoft.com/office/drawing/2014/main" val="10007"/>
                  </a:ext>
                </a:extLst>
              </a:tr>
              <a:tr h="370840">
                <a:tc>
                  <a:txBody>
                    <a:bodyPr/>
                    <a:lstStyle/>
                    <a:p>
                      <a:pPr algn="r"/>
                      <a:endParaRPr lang="en-US" sz="1400" dirty="0">
                        <a:latin typeface="Verdana" pitchFamily="34" charset="0"/>
                        <a:ea typeface="Verdana" pitchFamily="34" charset="0"/>
                        <a:cs typeface="Verdana" pitchFamily="34" charset="0"/>
                      </a:endParaRPr>
                    </a:p>
                  </a:txBody>
                  <a:tcPr anchor="ctr"/>
                </a:tc>
                <a:tc>
                  <a:txBody>
                    <a:bodyPr/>
                    <a:lstStyle/>
                    <a:p>
                      <a:pPr algn="r"/>
                      <a:endParaRPr lang="en-US" sz="1400" dirty="0">
                        <a:latin typeface="Verdana" pitchFamily="34" charset="0"/>
                        <a:ea typeface="Verdana" pitchFamily="34" charset="0"/>
                        <a:cs typeface="Verdana" pitchFamily="34" charset="0"/>
                      </a:endParaRPr>
                    </a:p>
                  </a:txBody>
                  <a:tcPr anchor="ctr"/>
                </a:tc>
                <a:tc>
                  <a:txBody>
                    <a:bodyPr/>
                    <a:lstStyle/>
                    <a:p>
                      <a:pPr algn="r"/>
                      <a:endParaRPr lang="en-US" sz="14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itchFamily="34" charset="0"/>
                          <a:ea typeface="Verdana" pitchFamily="34" charset="0"/>
                          <a:cs typeface="Verdana" pitchFamily="34" charset="0"/>
                        </a:rPr>
                        <a:t>$62,269</a:t>
                      </a:r>
                    </a:p>
                  </a:txBody>
                  <a:tcPr anchor="ct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7103429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pPr marL="0" indent="0">
              <a:buNone/>
            </a:pPr>
            <a:r>
              <a:rPr lang="en-US" dirty="0"/>
              <a:t>Learning Objective 17-1</a:t>
            </a:r>
          </a:p>
        </p:txBody>
      </p:sp>
      <p:sp>
        <p:nvSpPr>
          <p:cNvPr id="8" name="Title 7"/>
          <p:cNvSpPr>
            <a:spLocks noGrp="1"/>
          </p:cNvSpPr>
          <p:nvPr>
            <p:ph type="title"/>
          </p:nvPr>
        </p:nvSpPr>
        <p:spPr>
          <a:xfrm>
            <a:off x="876300" y="457200"/>
            <a:ext cx="7391400" cy="914400"/>
          </a:xfrm>
        </p:spPr>
        <p:txBody>
          <a:bodyPr>
            <a:noAutofit/>
          </a:bodyPr>
          <a:lstStyle/>
          <a:p>
            <a:r>
              <a:rPr lang="en-IN" dirty="0"/>
              <a:t>Defined Benefit Pension Plans </a:t>
            </a:r>
            <a:r>
              <a:rPr lang="en-US" dirty="0"/>
              <a:t>(2 of 3)</a:t>
            </a:r>
          </a:p>
        </p:txBody>
      </p:sp>
      <p:sp>
        <p:nvSpPr>
          <p:cNvPr id="9" name="Content Placeholder 8"/>
          <p:cNvSpPr>
            <a:spLocks noGrp="1"/>
          </p:cNvSpPr>
          <p:nvPr>
            <p:ph sz="quarter" idx="10"/>
          </p:nvPr>
        </p:nvSpPr>
        <p:spPr>
          <a:xfrm>
            <a:off x="914400" y="1600200"/>
            <a:ext cx="7620000" cy="4876800"/>
          </a:xfrm>
        </p:spPr>
        <p:txBody>
          <a:bodyPr/>
          <a:lstStyle/>
          <a:p>
            <a:pPr marL="457200" indent="-457200">
              <a:buClr>
                <a:schemeClr val="tx1"/>
              </a:buClr>
            </a:pPr>
            <a:r>
              <a:rPr lang="en-US" b="1" dirty="0"/>
              <a:t>Uncertainties</a:t>
            </a:r>
            <a:r>
              <a:rPr lang="en-US" dirty="0"/>
              <a:t> inherent in a defined benefit plan:</a:t>
            </a:r>
            <a:endParaRPr lang="en-IN" dirty="0"/>
          </a:p>
          <a:p>
            <a:pPr marL="908050" lvl="1" indent="-450850">
              <a:buFont typeface="Lucida Grande"/>
              <a:buChar char="–"/>
              <a:tabLst>
                <a:tab pos="854075" algn="l"/>
              </a:tabLst>
            </a:pPr>
            <a:r>
              <a:rPr lang="en-US" dirty="0"/>
              <a:t>Rate of return on plan assets</a:t>
            </a:r>
          </a:p>
          <a:p>
            <a:pPr marL="908050" lvl="1" indent="-450850">
              <a:buFont typeface="Lucida Grande"/>
              <a:buChar char="–"/>
              <a:tabLst>
                <a:tab pos="854075" algn="l"/>
              </a:tabLst>
            </a:pPr>
            <a:r>
              <a:rPr lang="en-US" dirty="0"/>
              <a:t>Number of employees eligible for retirement benefits</a:t>
            </a:r>
          </a:p>
          <a:p>
            <a:pPr marL="908050" lvl="1" indent="-450850">
              <a:buFont typeface="Lucida Grande"/>
              <a:buChar char="–"/>
              <a:tabLst>
                <a:tab pos="854075" algn="l"/>
              </a:tabLst>
            </a:pPr>
            <a:r>
              <a:rPr lang="en-US" dirty="0"/>
              <a:t>Age at which employees will choose to retire</a:t>
            </a:r>
          </a:p>
          <a:p>
            <a:pPr marL="908050" lvl="1" indent="-450850">
              <a:buFont typeface="Lucida Grande"/>
              <a:buChar char="–"/>
              <a:tabLst>
                <a:tab pos="854075" algn="l"/>
              </a:tabLst>
            </a:pPr>
            <a:r>
              <a:rPr lang="en-US" dirty="0"/>
              <a:t>Life expectancies of the retirees</a:t>
            </a:r>
          </a:p>
          <a:p>
            <a:pPr marL="908050" lvl="1" indent="-450850">
              <a:buFont typeface="Lucida Grande"/>
              <a:buChar char="–"/>
              <a:tabLst>
                <a:tab pos="854075" algn="l"/>
              </a:tabLst>
            </a:pPr>
            <a:r>
              <a:rPr lang="en-US" dirty="0"/>
              <a:t>Inflation, future compensation levels, and interest rates </a:t>
            </a:r>
            <a:r>
              <a:rPr lang="en-US" b="1" dirty="0"/>
              <a:t>Invariably deviates from the actual outcome</a:t>
            </a:r>
            <a:endParaRPr lang="en-US" dirty="0"/>
          </a:p>
        </p:txBody>
      </p:sp>
    </p:spTree>
    <p:extLst>
      <p:ext uri="{BB962C8B-B14F-4D97-AF65-F5344CB8AC3E}">
        <p14:creationId xmlns:p14="http://schemas.microsoft.com/office/powerpoint/2010/main" val="1587682806"/>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n-US" dirty="0"/>
              <a:t>Learning Objective 17-11</a:t>
            </a:r>
          </a:p>
        </p:txBody>
      </p:sp>
      <p:sp>
        <p:nvSpPr>
          <p:cNvPr id="4" name="Title 3"/>
          <p:cNvSpPr>
            <a:spLocks noGrp="1"/>
          </p:cNvSpPr>
          <p:nvPr>
            <p:ph type="title"/>
          </p:nvPr>
        </p:nvSpPr>
        <p:spPr/>
        <p:txBody>
          <a:bodyPr>
            <a:noAutofit/>
          </a:bodyPr>
          <a:lstStyle/>
          <a:p>
            <a:r>
              <a:rPr lang="en-IN" dirty="0"/>
              <a:t>EPBO, APBO, and Service Cost in 2018 (2 of 2)</a:t>
            </a:r>
            <a:endParaRPr lang="en-US" dirty="0"/>
          </a:p>
        </p:txBody>
      </p:sp>
      <p:pic>
        <p:nvPicPr>
          <p:cNvPr id="2051" name="Picture 3" descr="Diagram depicts estimated and actual PBO as well as service costs for pension benefits.&#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7325" y="1581149"/>
            <a:ext cx="6229350" cy="2990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2"/>
          <p:cNvSpPr>
            <a:spLocks noGrp="1"/>
          </p:cNvSpPr>
          <p:nvPr>
            <p:ph sz="quarter" idx="12"/>
          </p:nvPr>
        </p:nvSpPr>
        <p:spPr>
          <a:xfrm>
            <a:off x="838200" y="4724400"/>
            <a:ext cx="8001000" cy="838200"/>
          </a:xfrm>
        </p:spPr>
        <p:txBody>
          <a:bodyPr/>
          <a:lstStyle/>
          <a:p>
            <a:pPr marL="0" indent="0">
              <a:buNone/>
            </a:pPr>
            <a:r>
              <a:rPr lang="en-US" sz="2000" dirty="0"/>
              <a:t>(a.3). Present value </a:t>
            </a:r>
            <a:r>
              <a:rPr lang="en-US" sz="2000"/>
              <a:t>(</a:t>
            </a:r>
            <a:r>
              <a:rPr lang="en-US" sz="2000" i="1"/>
              <a:t>n </a:t>
            </a:r>
            <a:r>
              <a:rPr lang="en-US" sz="2000"/>
              <a:t>= </a:t>
            </a:r>
            <a:r>
              <a:rPr lang="en-US" sz="2000" dirty="0"/>
              <a:t>28</a:t>
            </a:r>
            <a:r>
              <a:rPr lang="en-US" sz="2000"/>
              <a:t>, </a:t>
            </a:r>
            <a:r>
              <a:rPr lang="en-US" sz="2000" i="1"/>
              <a:t>I </a:t>
            </a:r>
            <a:r>
              <a:rPr lang="en-US" sz="2000"/>
              <a:t>= 6</a:t>
            </a:r>
            <a:r>
              <a:rPr lang="en-US" sz="2000" dirty="0"/>
              <a:t>%) of postretirement benefits at 2018 is $62,269 × 0.19563 = </a:t>
            </a:r>
            <a:r>
              <a:rPr lang="en-US" sz="2000" b="1" dirty="0"/>
              <a:t>$12,182 (EPBO)</a:t>
            </a:r>
          </a:p>
        </p:txBody>
      </p:sp>
      <p:graphicFrame>
        <p:nvGraphicFramePr>
          <p:cNvPr id="10" name="Object 9"/>
          <p:cNvGraphicFramePr>
            <a:graphicFrameLocks noChangeAspect="1"/>
          </p:cNvGraphicFramePr>
          <p:nvPr>
            <p:extLst>
              <p:ext uri="{D42A27DB-BD31-4B8C-83A1-F6EECF244321}">
                <p14:modId xmlns:p14="http://schemas.microsoft.com/office/powerpoint/2010/main" val="3413287755"/>
              </p:ext>
            </p:extLst>
          </p:nvPr>
        </p:nvGraphicFramePr>
        <p:xfrm>
          <a:off x="1008062" y="5549900"/>
          <a:ext cx="4554538" cy="930275"/>
        </p:xfrm>
        <a:graphic>
          <a:graphicData uri="http://schemas.openxmlformats.org/presentationml/2006/ole">
            <mc:AlternateContent xmlns:mc="http://schemas.openxmlformats.org/markup-compatibility/2006">
              <mc:Choice xmlns:v="urn:schemas-microsoft-com:vml" Requires="v">
                <p:oleObj spid="_x0000_s2108" name="Equation" r:id="rId4" imgW="3111480" imgH="634680" progId="Equation.3">
                  <p:embed/>
                </p:oleObj>
              </mc:Choice>
              <mc:Fallback>
                <p:oleObj name="Equation" r:id="rId4" imgW="3111480" imgH="634680" progId="Equation.3">
                  <p:embed/>
                  <p:pic>
                    <p:nvPicPr>
                      <p:cNvPr id="0" name=""/>
                      <p:cNvPicPr/>
                      <p:nvPr/>
                    </p:nvPicPr>
                    <p:blipFill>
                      <a:blip r:embed="rId5"/>
                      <a:stretch>
                        <a:fillRect/>
                      </a:stretch>
                    </p:blipFill>
                    <p:spPr>
                      <a:xfrm>
                        <a:off x="1008062" y="5549900"/>
                        <a:ext cx="4554538" cy="930275"/>
                      </a:xfrm>
                      <a:prstGeom prst="rect">
                        <a:avLst/>
                      </a:prstGeom>
                    </p:spPr>
                  </p:pic>
                </p:oleObj>
              </mc:Fallback>
            </mc:AlternateContent>
          </a:graphicData>
        </a:graphic>
      </p:graphicFrame>
    </p:spTree>
    <p:extLst>
      <p:ext uri="{BB962C8B-B14F-4D97-AF65-F5344CB8AC3E}">
        <p14:creationId xmlns:p14="http://schemas.microsoft.com/office/powerpoint/2010/main" val="396759273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End of Presentation</a:t>
            </a:r>
          </a:p>
        </p:txBody>
      </p:sp>
    </p:spTree>
    <p:extLst>
      <p:ext uri="{BB962C8B-B14F-4D97-AF65-F5344CB8AC3E}">
        <p14:creationId xmlns:p14="http://schemas.microsoft.com/office/powerpoint/2010/main" val="18879946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pPr marL="0" indent="0">
              <a:buNone/>
            </a:pPr>
            <a:r>
              <a:rPr lang="en-US" dirty="0"/>
              <a:t>Learning Objective 17-1</a:t>
            </a:r>
          </a:p>
        </p:txBody>
      </p:sp>
      <p:sp>
        <p:nvSpPr>
          <p:cNvPr id="8" name="Title 7"/>
          <p:cNvSpPr>
            <a:spLocks noGrp="1"/>
          </p:cNvSpPr>
          <p:nvPr>
            <p:ph type="title"/>
          </p:nvPr>
        </p:nvSpPr>
        <p:spPr>
          <a:xfrm>
            <a:off x="876300" y="457200"/>
            <a:ext cx="7391400" cy="914400"/>
          </a:xfrm>
        </p:spPr>
        <p:txBody>
          <a:bodyPr>
            <a:noAutofit/>
          </a:bodyPr>
          <a:lstStyle/>
          <a:p>
            <a:r>
              <a:rPr lang="en-IN" dirty="0"/>
              <a:t>Defined Benefit Pension Plans </a:t>
            </a:r>
            <a:r>
              <a:rPr lang="en-US" dirty="0"/>
              <a:t>(3 of 3)</a:t>
            </a:r>
          </a:p>
        </p:txBody>
      </p:sp>
      <p:sp>
        <p:nvSpPr>
          <p:cNvPr id="9" name="Content Placeholder 8"/>
          <p:cNvSpPr>
            <a:spLocks noGrp="1"/>
          </p:cNvSpPr>
          <p:nvPr>
            <p:ph sz="quarter" idx="10"/>
          </p:nvPr>
        </p:nvSpPr>
        <p:spPr>
          <a:xfrm>
            <a:off x="685800" y="1600200"/>
            <a:ext cx="8153400" cy="4648200"/>
          </a:xfrm>
        </p:spPr>
        <p:txBody>
          <a:bodyPr/>
          <a:lstStyle/>
          <a:p>
            <a:pPr marL="461963" lvl="1" indent="-461963">
              <a:buFont typeface="Arial" panose="020B0604020202020204" pitchFamily="34" charset="0"/>
              <a:buChar char="•"/>
            </a:pPr>
            <a:r>
              <a:rPr lang="en-US" sz="2600" b="1" dirty="0"/>
              <a:t>Actuary: </a:t>
            </a:r>
            <a:r>
              <a:rPr lang="en-US" sz="2600" dirty="0"/>
              <a:t>A professional trained in a particular branch of statistics and mathematics, hired by the firm, to assess the various uncertainties and to </a:t>
            </a:r>
            <a:r>
              <a:rPr lang="en-US" sz="2600" b="1" dirty="0"/>
              <a:t>estimate (Invariably deviates from the actual outcome</a:t>
            </a:r>
            <a:r>
              <a:rPr lang="en-US" sz="2600" dirty="0"/>
              <a:t>) the company’s obligation to employees in connection with its pension plan</a:t>
            </a:r>
          </a:p>
        </p:txBody>
      </p:sp>
    </p:spTree>
    <p:extLst>
      <p:ext uri="{BB962C8B-B14F-4D97-AF65-F5344CB8AC3E}">
        <p14:creationId xmlns:p14="http://schemas.microsoft.com/office/powerpoint/2010/main" val="19033081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17-3</a:t>
            </a:r>
          </a:p>
        </p:txBody>
      </p:sp>
      <p:sp>
        <p:nvSpPr>
          <p:cNvPr id="4" name="Title 3"/>
          <p:cNvSpPr>
            <a:spLocks noGrp="1"/>
          </p:cNvSpPr>
          <p:nvPr>
            <p:ph type="title"/>
          </p:nvPr>
        </p:nvSpPr>
        <p:spPr/>
        <p:txBody>
          <a:bodyPr>
            <a:noAutofit/>
          </a:bodyPr>
          <a:lstStyle/>
          <a:p>
            <a:r>
              <a:rPr lang="en-US" altLang="en-US" dirty="0"/>
              <a:t>Concept Check: Defined Benefit Pension Plan</a:t>
            </a:r>
            <a:endParaRPr lang="en-US" dirty="0"/>
          </a:p>
        </p:txBody>
      </p:sp>
      <p:sp>
        <p:nvSpPr>
          <p:cNvPr id="5" name="Content Placeholder 4"/>
          <p:cNvSpPr>
            <a:spLocks noGrp="1"/>
          </p:cNvSpPr>
          <p:nvPr>
            <p:ph sz="quarter" idx="10"/>
          </p:nvPr>
        </p:nvSpPr>
        <p:spPr>
          <a:xfrm>
            <a:off x="685800" y="1524000"/>
            <a:ext cx="8305800" cy="4800600"/>
          </a:xfrm>
        </p:spPr>
        <p:txBody>
          <a:bodyPr/>
          <a:lstStyle/>
          <a:p>
            <a:pPr marL="0" indent="0">
              <a:spcBef>
                <a:spcPts val="600"/>
              </a:spcBef>
              <a:buNone/>
            </a:pPr>
            <a:r>
              <a:rPr lang="en-US" sz="2400" dirty="0"/>
              <a:t>Which of the following describes defined benefit pension plans? </a:t>
            </a:r>
          </a:p>
          <a:p>
            <a:pPr marL="688975" indent="-688975">
              <a:buFont typeface="+mj-lt"/>
              <a:buAutoNum type="alphaLcPeriod"/>
            </a:pPr>
            <a:r>
              <a:rPr lang="en-US" sz="2400" dirty="0"/>
              <a:t>The investment risk is borne by the employee </a:t>
            </a:r>
          </a:p>
          <a:p>
            <a:pPr marL="688975" indent="-688975">
              <a:buFont typeface="+mj-lt"/>
              <a:buAutoNum type="alphaLcPeriod"/>
            </a:pPr>
            <a:r>
              <a:rPr lang="en-US" sz="2400" dirty="0"/>
              <a:t>The plans are simple and easy to construct </a:t>
            </a:r>
          </a:p>
          <a:p>
            <a:pPr marL="688975" indent="-688975">
              <a:buFont typeface="+mj-lt"/>
              <a:buAutoNum type="alphaLcPeriod"/>
            </a:pPr>
            <a:r>
              <a:rPr lang="en-US" sz="2400" b="1" dirty="0"/>
              <a:t>The investment risk is borne by the employer </a:t>
            </a:r>
          </a:p>
          <a:p>
            <a:pPr marL="688975" indent="-688975">
              <a:buFont typeface="+mj-lt"/>
              <a:buAutoNum type="alphaLcPeriod"/>
            </a:pPr>
            <a:r>
              <a:rPr lang="en-US" sz="2400" dirty="0"/>
              <a:t>Retirement benefits depend on the individual’s account balance</a:t>
            </a:r>
          </a:p>
          <a:p>
            <a:pPr marL="0" indent="0">
              <a:buNone/>
            </a:pPr>
            <a:r>
              <a:rPr lang="en-US" sz="2400" dirty="0">
                <a:solidFill>
                  <a:prstClr val="black"/>
                </a:solidFill>
              </a:rPr>
              <a:t>The correct answer is </a:t>
            </a:r>
            <a:r>
              <a:rPr lang="en-US" sz="2400" i="1" dirty="0">
                <a:solidFill>
                  <a:prstClr val="black"/>
                </a:solidFill>
              </a:rPr>
              <a:t>c</a:t>
            </a:r>
            <a:r>
              <a:rPr lang="en-US" sz="2400" dirty="0">
                <a:solidFill>
                  <a:prstClr val="black"/>
                </a:solidFill>
              </a:rPr>
              <a:t>. Employers bear the investment risks under defined benefit pension plans.</a:t>
            </a:r>
            <a:endParaRPr lang="en-US" sz="2400" dirty="0"/>
          </a:p>
        </p:txBody>
      </p:sp>
    </p:spTree>
    <p:extLst>
      <p:ext uri="{BB962C8B-B14F-4D97-AF65-F5344CB8AC3E}">
        <p14:creationId xmlns:p14="http://schemas.microsoft.com/office/powerpoint/2010/main" val="22177775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17-1</a:t>
            </a:r>
          </a:p>
        </p:txBody>
      </p:sp>
      <p:sp>
        <p:nvSpPr>
          <p:cNvPr id="4" name="Title 3"/>
          <p:cNvSpPr>
            <a:spLocks noGrp="1"/>
          </p:cNvSpPr>
          <p:nvPr>
            <p:ph type="title"/>
          </p:nvPr>
        </p:nvSpPr>
        <p:spPr>
          <a:xfrm>
            <a:off x="838200" y="457200"/>
            <a:ext cx="7467600" cy="914400"/>
          </a:xfrm>
        </p:spPr>
        <p:txBody>
          <a:bodyPr>
            <a:noAutofit/>
          </a:bodyPr>
          <a:lstStyle/>
          <a:p>
            <a:r>
              <a:rPr lang="en-IN" dirty="0"/>
              <a:t>Defined Benefit Pension Plans </a:t>
            </a:r>
            <a:r>
              <a:rPr lang="en-US" dirty="0"/>
              <a:t>(1 of 2)</a:t>
            </a:r>
          </a:p>
        </p:txBody>
      </p:sp>
      <p:sp>
        <p:nvSpPr>
          <p:cNvPr id="5" name="Content Placeholder 4"/>
          <p:cNvSpPr>
            <a:spLocks noGrp="1"/>
          </p:cNvSpPr>
          <p:nvPr>
            <p:ph sz="quarter" idx="10"/>
          </p:nvPr>
        </p:nvSpPr>
        <p:spPr>
          <a:xfrm>
            <a:off x="609600" y="1676400"/>
            <a:ext cx="8077200" cy="4724400"/>
          </a:xfrm>
        </p:spPr>
        <p:txBody>
          <a:bodyPr/>
          <a:lstStyle/>
          <a:p>
            <a:pPr marL="457200" lvl="1" indent="-457200">
              <a:buFont typeface="Arial" pitchFamily="34" charset="0"/>
              <a:buChar char="•"/>
            </a:pPr>
            <a:r>
              <a:rPr lang="en-IN" sz="2600" b="1" dirty="0"/>
              <a:t>Pension gains and losses</a:t>
            </a:r>
          </a:p>
          <a:p>
            <a:pPr marL="800100" lvl="2" indent="-342900">
              <a:buFont typeface="Verdana" pitchFamily="34" charset="0"/>
              <a:buChar char="−"/>
            </a:pPr>
            <a:r>
              <a:rPr lang="en-US" sz="2400" dirty="0"/>
              <a:t>When the </a:t>
            </a:r>
            <a:r>
              <a:rPr lang="en-US" sz="2400" b="1" dirty="0"/>
              <a:t>pension obligation</a:t>
            </a:r>
            <a:r>
              <a:rPr lang="en-US" sz="2400" dirty="0"/>
              <a:t> is higher or lower than expected</a:t>
            </a:r>
            <a:endParaRPr lang="en-IN" sz="2400" dirty="0"/>
          </a:p>
          <a:p>
            <a:pPr marL="800100" lvl="2" indent="-342900">
              <a:buFont typeface="Verdana" pitchFamily="34" charset="0"/>
              <a:buChar char="−"/>
            </a:pPr>
            <a:r>
              <a:rPr lang="en-US" sz="2400" dirty="0"/>
              <a:t>When the </a:t>
            </a:r>
            <a:r>
              <a:rPr lang="en-US" sz="2400" b="1" dirty="0"/>
              <a:t>return on plan assets</a:t>
            </a:r>
            <a:r>
              <a:rPr lang="en-US" sz="2400" dirty="0"/>
              <a:t> is higher or lower than expected</a:t>
            </a:r>
            <a:endParaRPr lang="en-IN" sz="2400" dirty="0"/>
          </a:p>
        </p:txBody>
      </p:sp>
    </p:spTree>
    <p:extLst>
      <p:ext uri="{BB962C8B-B14F-4D97-AF65-F5344CB8AC3E}">
        <p14:creationId xmlns:p14="http://schemas.microsoft.com/office/powerpoint/2010/main" val="34514265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17-1</a:t>
            </a:r>
          </a:p>
        </p:txBody>
      </p:sp>
      <p:sp>
        <p:nvSpPr>
          <p:cNvPr id="4" name="Title 3"/>
          <p:cNvSpPr>
            <a:spLocks noGrp="1"/>
          </p:cNvSpPr>
          <p:nvPr>
            <p:ph type="title"/>
          </p:nvPr>
        </p:nvSpPr>
        <p:spPr>
          <a:xfrm>
            <a:off x="838200" y="457200"/>
            <a:ext cx="7467600" cy="914400"/>
          </a:xfrm>
        </p:spPr>
        <p:txBody>
          <a:bodyPr>
            <a:noAutofit/>
          </a:bodyPr>
          <a:lstStyle/>
          <a:p>
            <a:r>
              <a:rPr lang="en-IN" dirty="0"/>
              <a:t>Defined Benefit Pension Plans </a:t>
            </a:r>
            <a:r>
              <a:rPr lang="en-US" dirty="0"/>
              <a:t>(2 of 2)</a:t>
            </a:r>
          </a:p>
        </p:txBody>
      </p:sp>
      <p:sp>
        <p:nvSpPr>
          <p:cNvPr id="5" name="Content Placeholder 4"/>
          <p:cNvSpPr>
            <a:spLocks noGrp="1"/>
          </p:cNvSpPr>
          <p:nvPr>
            <p:ph sz="quarter" idx="10"/>
          </p:nvPr>
        </p:nvSpPr>
        <p:spPr>
          <a:xfrm>
            <a:off x="609600" y="1676400"/>
            <a:ext cx="8077200" cy="4724400"/>
          </a:xfrm>
        </p:spPr>
        <p:txBody>
          <a:bodyPr/>
          <a:lstStyle/>
          <a:p>
            <a:pPr marL="342900" lvl="1" indent="-342900">
              <a:buFont typeface="Arial" pitchFamily="34" charset="0"/>
              <a:buChar char="•"/>
            </a:pPr>
            <a:r>
              <a:rPr lang="en-US" sz="2600" dirty="0">
                <a:solidFill>
                  <a:sysClr val="windowText" lastClr="000000"/>
                </a:solidFill>
              </a:rPr>
              <a:t>Key elements of a defined benefit pension plan:</a:t>
            </a:r>
          </a:p>
          <a:p>
            <a:pPr marL="800100" lvl="1" indent="-342900"/>
            <a:r>
              <a:rPr lang="en-US" b="1" i="1" dirty="0">
                <a:solidFill>
                  <a:sysClr val="windowText" lastClr="000000"/>
                </a:solidFill>
              </a:rPr>
              <a:t>Employer’s obligation</a:t>
            </a:r>
            <a:r>
              <a:rPr lang="en-US" dirty="0">
                <a:solidFill>
                  <a:sysClr val="windowText" lastClr="000000"/>
                </a:solidFill>
              </a:rPr>
              <a:t> to pay retirement benefits in the future</a:t>
            </a:r>
          </a:p>
          <a:p>
            <a:pPr marL="800100" lvl="1" indent="-342900"/>
            <a:r>
              <a:rPr lang="en-US" b="1" i="1" dirty="0">
                <a:solidFill>
                  <a:sysClr val="windowText" lastClr="000000"/>
                </a:solidFill>
              </a:rPr>
              <a:t>Plan assets</a:t>
            </a:r>
            <a:r>
              <a:rPr lang="en-US" dirty="0">
                <a:solidFill>
                  <a:sysClr val="windowText" lastClr="000000"/>
                </a:solidFill>
              </a:rPr>
              <a:t> set aside by the employer from which to pay the retirement benefits in the future</a:t>
            </a:r>
          </a:p>
          <a:p>
            <a:pPr marL="800100" lvl="1" indent="-342900"/>
            <a:r>
              <a:rPr lang="en-US" b="1" i="1" dirty="0">
                <a:solidFill>
                  <a:sysClr val="windowText" lastClr="000000"/>
                </a:solidFill>
              </a:rPr>
              <a:t>Periodic expense</a:t>
            </a:r>
            <a:r>
              <a:rPr lang="en-US" dirty="0">
                <a:solidFill>
                  <a:sysClr val="windowText" lastClr="000000"/>
                </a:solidFill>
              </a:rPr>
              <a:t> of having a pension plan</a:t>
            </a:r>
          </a:p>
        </p:txBody>
      </p:sp>
    </p:spTree>
    <p:extLst>
      <p:ext uri="{BB962C8B-B14F-4D97-AF65-F5344CB8AC3E}">
        <p14:creationId xmlns:p14="http://schemas.microsoft.com/office/powerpoint/2010/main" val="30841492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pPr marL="0" indent="0">
              <a:buNone/>
            </a:pPr>
            <a:r>
              <a:rPr lang="en-US" dirty="0"/>
              <a:t>Learning Objective 17-1</a:t>
            </a:r>
          </a:p>
        </p:txBody>
      </p:sp>
      <p:sp>
        <p:nvSpPr>
          <p:cNvPr id="4" name="Title 3"/>
          <p:cNvSpPr>
            <a:spLocks noGrp="1"/>
          </p:cNvSpPr>
          <p:nvPr>
            <p:ph type="title"/>
          </p:nvPr>
        </p:nvSpPr>
        <p:spPr/>
        <p:txBody>
          <a:bodyPr>
            <a:noAutofit/>
          </a:bodyPr>
          <a:lstStyle/>
          <a:p>
            <a:r>
              <a:rPr lang="en-IN" dirty="0"/>
              <a:t>Components of Pension Expense—Overview</a:t>
            </a:r>
            <a:r>
              <a:rPr lang="en-IN" baseline="0" dirty="0"/>
              <a:t> </a:t>
            </a:r>
            <a:r>
              <a:rPr lang="en-IN" sz="3600" kern="1200" dirty="0">
                <a:solidFill>
                  <a:schemeClr val="tx1"/>
                </a:solidFill>
                <a:latin typeface="Verdana" panose="020B0604030504040204" pitchFamily="34" charset="0"/>
                <a:ea typeface="Verdana" panose="020B0604030504040204" pitchFamily="34" charset="0"/>
                <a:cs typeface="Verdana" panose="020B0604030504040204" pitchFamily="34" charset="0"/>
              </a:rPr>
              <a:t>(1 of 2)</a:t>
            </a:r>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val="2768059949"/>
              </p:ext>
            </p:extLst>
          </p:nvPr>
        </p:nvGraphicFramePr>
        <p:xfrm>
          <a:off x="762000" y="2057400"/>
          <a:ext cx="8229600" cy="3403600"/>
        </p:xfrm>
        <a:graphic>
          <a:graphicData uri="http://schemas.openxmlformats.org/drawingml/2006/table">
            <a:tbl>
              <a:tblPr firstRow="1" bandRow="1">
                <a:tableStyleId>{5940675A-B579-460E-94D1-54222C63F5DA}</a:tableStyleId>
              </a:tblPr>
              <a:tblGrid>
                <a:gridCol w="1371600">
                  <a:extLst>
                    <a:ext uri="{9D8B030D-6E8A-4147-A177-3AD203B41FA5}">
                      <a16:colId xmlns:a16="http://schemas.microsoft.com/office/drawing/2014/main" val="20000"/>
                    </a:ext>
                  </a:extLst>
                </a:gridCol>
                <a:gridCol w="6858000">
                  <a:extLst>
                    <a:ext uri="{9D8B030D-6E8A-4147-A177-3AD203B41FA5}">
                      <a16:colId xmlns:a16="http://schemas.microsoft.com/office/drawing/2014/main" val="20001"/>
                    </a:ext>
                  </a:extLst>
                </a:gridCol>
              </a:tblGrid>
              <a:tr h="370840">
                <a:tc>
                  <a:txBody>
                    <a:bodyPr/>
                    <a:lstStyle/>
                    <a:p>
                      <a:pPr algn="ctr"/>
                      <a:r>
                        <a:rPr lang="en-US" sz="1800" dirty="0">
                          <a:latin typeface="Verdana" pitchFamily="34" charset="0"/>
                          <a:ea typeface="Verdana" pitchFamily="34" charset="0"/>
                          <a:cs typeface="Verdana" pitchFamily="34" charset="0"/>
                        </a:rPr>
                        <a:t>+</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1" dirty="0">
                          <a:latin typeface="Verdana" pitchFamily="34" charset="0"/>
                          <a:ea typeface="Verdana" pitchFamily="34" charset="0"/>
                          <a:cs typeface="Verdana" pitchFamily="34" charset="0"/>
                        </a:rPr>
                        <a:t>Service cost </a:t>
                      </a:r>
                      <a:r>
                        <a:rPr lang="en-US" sz="1800" dirty="0">
                          <a:latin typeface="Verdana" pitchFamily="34" charset="0"/>
                          <a:ea typeface="Verdana" pitchFamily="34" charset="0"/>
                          <a:cs typeface="Verdana" pitchFamily="34" charset="0"/>
                        </a:rPr>
                        <a:t>ascribed to employee service during the period</a:t>
                      </a:r>
                      <a:r>
                        <a:rPr lang="en-IN" sz="1800" dirty="0">
                          <a:latin typeface="Verdana" pitchFamily="34" charset="0"/>
                          <a:ea typeface="Verdana" pitchFamily="34" charset="0"/>
                          <a:cs typeface="Verdana" pitchFamily="34" charset="0"/>
                        </a:rPr>
                        <a:t> </a:t>
                      </a:r>
                    </a:p>
                  </a:txBody>
                  <a:tcPr anchor="ctr"/>
                </a:tc>
                <a:extLst>
                  <a:ext uri="{0D108BD9-81ED-4DB2-BD59-A6C34878D82A}">
                    <a16:rowId xmlns:a16="http://schemas.microsoft.com/office/drawing/2014/main" val="10000"/>
                  </a:ext>
                </a:extLst>
              </a:tr>
              <a:tr h="370840">
                <a:tc>
                  <a:txBody>
                    <a:bodyPr/>
                    <a:lstStyle/>
                    <a:p>
                      <a:pPr algn="ctr"/>
                      <a:r>
                        <a:rPr lang="en-US" sz="1800" dirty="0">
                          <a:latin typeface="Verdana" pitchFamily="34" charset="0"/>
                          <a:ea typeface="Verdana" pitchFamily="34" charset="0"/>
                          <a:cs typeface="Verdana" pitchFamily="34" charset="0"/>
                        </a:rPr>
                        <a:t>+</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a:latin typeface="Verdana" pitchFamily="34" charset="0"/>
                          <a:ea typeface="Verdana" pitchFamily="34" charset="0"/>
                          <a:cs typeface="Verdana" pitchFamily="34" charset="0"/>
                        </a:rPr>
                        <a:t>Interest </a:t>
                      </a:r>
                      <a:r>
                        <a:rPr lang="en-US" sz="1800" dirty="0">
                          <a:latin typeface="Verdana" pitchFamily="34" charset="0"/>
                          <a:ea typeface="Verdana" pitchFamily="34" charset="0"/>
                          <a:cs typeface="Verdana" pitchFamily="34" charset="0"/>
                        </a:rPr>
                        <a:t>accrued on the pension liability</a:t>
                      </a:r>
                    </a:p>
                  </a:txBody>
                  <a:tcPr anchor="ctr"/>
                </a:tc>
                <a:extLst>
                  <a:ext uri="{0D108BD9-81ED-4DB2-BD59-A6C34878D82A}">
                    <a16:rowId xmlns:a16="http://schemas.microsoft.com/office/drawing/2014/main" val="10001"/>
                  </a:ext>
                </a:extLst>
              </a:tr>
              <a:tr h="370840">
                <a:tc>
                  <a:txBody>
                    <a:bodyPr/>
                    <a:lstStyle/>
                    <a:p>
                      <a:pPr algn="ctr"/>
                      <a:r>
                        <a:rPr lang="en-US" sz="1800" dirty="0">
                          <a:latin typeface="Verdana" pitchFamily="34" charset="0"/>
                          <a:ea typeface="Verdana" pitchFamily="34" charset="0"/>
                          <a:cs typeface="Verdana" pitchFamily="34" charset="0"/>
                        </a:rPr>
                        <a:t>-</a:t>
                      </a:r>
                    </a:p>
                  </a:txBody>
                  <a:tcPr anchor="ctr"/>
                </a:tc>
                <a:tc>
                  <a:txBody>
                    <a:bodyPr/>
                    <a:lstStyle/>
                    <a:p>
                      <a:r>
                        <a:rPr lang="en-US" sz="1800" b="1" dirty="0">
                          <a:latin typeface="Verdana" pitchFamily="34" charset="0"/>
                          <a:ea typeface="Verdana" pitchFamily="34" charset="0"/>
                          <a:cs typeface="Verdana" pitchFamily="34" charset="0"/>
                        </a:rPr>
                        <a:t>Return </a:t>
                      </a:r>
                      <a:r>
                        <a:rPr lang="en-US" sz="1800" dirty="0">
                          <a:latin typeface="Verdana" pitchFamily="34" charset="0"/>
                          <a:ea typeface="Verdana" pitchFamily="34" charset="0"/>
                          <a:cs typeface="Verdana" pitchFamily="34" charset="0"/>
                        </a:rPr>
                        <a:t>on the plan assets</a:t>
                      </a:r>
                    </a:p>
                  </a:txBody>
                  <a:tcPr anchor="ctr"/>
                </a:tc>
                <a:extLst>
                  <a:ext uri="{0D108BD9-81ED-4DB2-BD59-A6C34878D82A}">
                    <a16:rowId xmlns:a16="http://schemas.microsoft.com/office/drawing/2014/main" val="10002"/>
                  </a:ext>
                </a:extLst>
              </a:tr>
              <a:tr h="370840">
                <a:tc>
                  <a:txBody>
                    <a:bodyPr/>
                    <a:lstStyle/>
                    <a:p>
                      <a:pPr algn="ctr"/>
                      <a:endParaRPr lang="en-US" sz="1800" dirty="0">
                        <a:latin typeface="Verdana" pitchFamily="34" charset="0"/>
                        <a:ea typeface="Verdana" pitchFamily="34" charset="0"/>
                        <a:cs typeface="Verdana"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i="1" dirty="0">
                          <a:latin typeface="Verdana" pitchFamily="34" charset="0"/>
                          <a:ea typeface="Verdana" pitchFamily="34" charset="0"/>
                          <a:cs typeface="Verdana" pitchFamily="34" charset="0"/>
                        </a:rPr>
                        <a:t>Amortized portion of:</a:t>
                      </a:r>
                    </a:p>
                  </a:txBody>
                  <a:tcPr anchor="ctr"/>
                </a:tc>
                <a:extLst>
                  <a:ext uri="{0D108BD9-81ED-4DB2-BD59-A6C34878D82A}">
                    <a16:rowId xmlns:a16="http://schemas.microsoft.com/office/drawing/2014/main" val="10003"/>
                  </a:ext>
                </a:extLst>
              </a:tr>
              <a:tr h="370840">
                <a:tc>
                  <a:txBody>
                    <a:bodyPr/>
                    <a:lstStyle/>
                    <a:p>
                      <a:pPr algn="ctr"/>
                      <a:r>
                        <a:rPr lang="en-IN" sz="1800" dirty="0">
                          <a:latin typeface="Verdana" pitchFamily="34" charset="0"/>
                          <a:ea typeface="Verdana" pitchFamily="34" charset="0"/>
                          <a:cs typeface="Verdana" pitchFamily="34" charset="0"/>
                        </a:rPr>
                        <a:t>+ </a:t>
                      </a:r>
                      <a:endParaRPr lang="en-US" sz="1800" dirty="0">
                        <a:latin typeface="Verdana" pitchFamily="34" charset="0"/>
                        <a:ea typeface="Verdana" pitchFamily="34" charset="0"/>
                        <a:cs typeface="Verdana" pitchFamily="34" charset="0"/>
                      </a:endParaRPr>
                    </a:p>
                  </a:txBody>
                  <a:tcPr anchor="ctr"/>
                </a:tc>
                <a:tc>
                  <a:txBody>
                    <a:bodyPr/>
                    <a:lstStyle/>
                    <a:p>
                      <a:r>
                        <a:rPr lang="en-US" sz="1800" b="1" dirty="0">
                          <a:latin typeface="Verdana" pitchFamily="34" charset="0"/>
                          <a:ea typeface="Verdana" pitchFamily="34" charset="0"/>
                          <a:cs typeface="Verdana" pitchFamily="34" charset="0"/>
                        </a:rPr>
                        <a:t>Prior service cost </a:t>
                      </a:r>
                      <a:r>
                        <a:rPr lang="en-US" sz="1800" dirty="0">
                          <a:latin typeface="Verdana" pitchFamily="34" charset="0"/>
                          <a:ea typeface="Verdana" pitchFamily="34" charset="0"/>
                          <a:cs typeface="Verdana" pitchFamily="34" charset="0"/>
                        </a:rPr>
                        <a:t>attributed to employee service before an amendment to the pension plan</a:t>
                      </a:r>
                    </a:p>
                  </a:txBody>
                  <a:tcPr anchor="ctr"/>
                </a:tc>
                <a:extLst>
                  <a:ext uri="{0D108BD9-81ED-4DB2-BD59-A6C34878D82A}">
                    <a16:rowId xmlns:a16="http://schemas.microsoft.com/office/drawing/2014/main" val="10004"/>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u="sng" dirty="0">
                          <a:latin typeface="Verdana" pitchFamily="34" charset="0"/>
                          <a:ea typeface="Verdana" pitchFamily="34" charset="0"/>
                          <a:cs typeface="Verdana" pitchFamily="34" charset="0"/>
                        </a:rPr>
                        <a:t>+ or (—)</a:t>
                      </a:r>
                    </a:p>
                  </a:txBody>
                  <a:tcPr anchor="ctr"/>
                </a:tc>
                <a:tc>
                  <a:txBody>
                    <a:bodyPr/>
                    <a:lstStyle/>
                    <a:p>
                      <a:r>
                        <a:rPr lang="en-US" sz="1800" b="1" u="sng" dirty="0">
                          <a:latin typeface="Verdana" pitchFamily="34" charset="0"/>
                          <a:ea typeface="Verdana" pitchFamily="34" charset="0"/>
                          <a:cs typeface="Verdana" pitchFamily="34" charset="0"/>
                        </a:rPr>
                        <a:t>Losses or (gains) </a:t>
                      </a:r>
                      <a:r>
                        <a:rPr lang="en-US" sz="1800" u="sng" dirty="0">
                          <a:latin typeface="Verdana" pitchFamily="34" charset="0"/>
                          <a:ea typeface="Verdana" pitchFamily="34" charset="0"/>
                          <a:cs typeface="Verdana" pitchFamily="34" charset="0"/>
                        </a:rPr>
                        <a:t>from revisions in the pension liability or from investing plan assets</a:t>
                      </a:r>
                      <a:endParaRPr lang="en-US" sz="18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5"/>
                  </a:ext>
                </a:extLst>
              </a:tr>
              <a:tr h="370840">
                <a:tc>
                  <a:txBody>
                    <a:bodyPr/>
                    <a:lstStyle/>
                    <a:p>
                      <a:pPr algn="ctr"/>
                      <a:r>
                        <a:rPr lang="en-US" sz="1800" dirty="0">
                          <a:latin typeface="Verdana" pitchFamily="34" charset="0"/>
                          <a:ea typeface="Verdana" pitchFamily="34" charset="0"/>
                          <a:cs typeface="Verdana" pitchFamily="34" charset="0"/>
                        </a:rPr>
                        <a:t>=</a:t>
                      </a:r>
                    </a:p>
                  </a:txBody>
                  <a:tcPr anchor="ctr"/>
                </a:tc>
                <a:tc>
                  <a:txBody>
                    <a:bodyPr/>
                    <a:lstStyle/>
                    <a:p>
                      <a:r>
                        <a:rPr lang="en-IN" sz="1800" dirty="0">
                          <a:latin typeface="Verdana" pitchFamily="34" charset="0"/>
                          <a:ea typeface="Verdana" pitchFamily="34" charset="0"/>
                          <a:cs typeface="Verdana" pitchFamily="34" charset="0"/>
                        </a:rPr>
                        <a:t>Pension expense </a:t>
                      </a:r>
                      <a:endParaRPr lang="en-US" sz="18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72664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17-1</a:t>
            </a:r>
          </a:p>
        </p:txBody>
      </p:sp>
      <p:sp>
        <p:nvSpPr>
          <p:cNvPr id="2" name="Title 1"/>
          <p:cNvSpPr>
            <a:spLocks noGrp="1"/>
          </p:cNvSpPr>
          <p:nvPr>
            <p:ph type="title"/>
          </p:nvPr>
        </p:nvSpPr>
        <p:spPr>
          <a:xfrm>
            <a:off x="876300" y="457200"/>
            <a:ext cx="7391400" cy="914400"/>
          </a:xfrm>
        </p:spPr>
        <p:txBody>
          <a:bodyPr>
            <a:noAutofit/>
          </a:bodyPr>
          <a:lstStyle/>
          <a:p>
            <a:r>
              <a:rPr lang="en-US" sz="3600" b="0" dirty="0">
                <a:solidFill>
                  <a:schemeClr val="tx1"/>
                </a:solidFill>
                <a:latin typeface="Verdana" pitchFamily="34" charset="0"/>
                <a:ea typeface="Verdana" pitchFamily="34" charset="0"/>
                <a:cs typeface="Verdana" pitchFamily="34" charset="0"/>
              </a:rPr>
              <a:t> The Nature of Pension Plans</a:t>
            </a:r>
          </a:p>
        </p:txBody>
      </p:sp>
      <p:sp>
        <p:nvSpPr>
          <p:cNvPr id="3" name="Content Placeholder 2"/>
          <p:cNvSpPr>
            <a:spLocks noGrp="1"/>
          </p:cNvSpPr>
          <p:nvPr>
            <p:ph sz="quarter" idx="10"/>
          </p:nvPr>
        </p:nvSpPr>
        <p:spPr>
          <a:xfrm>
            <a:off x="762000" y="1676399"/>
            <a:ext cx="8153400" cy="4800601"/>
          </a:xfrm>
        </p:spPr>
        <p:txBody>
          <a:bodyPr>
            <a:noAutofit/>
          </a:bodyPr>
          <a:lstStyle/>
          <a:p>
            <a:pPr marL="0" indent="0">
              <a:spcBef>
                <a:spcPts val="600"/>
              </a:spcBef>
              <a:buNone/>
            </a:pPr>
            <a:r>
              <a:rPr lang="en-IN" sz="2400" b="1" dirty="0">
                <a:latin typeface="Verdana" pitchFamily="34" charset="0"/>
                <a:ea typeface="Verdana" pitchFamily="34" charset="0"/>
                <a:cs typeface="Verdana" pitchFamily="34" charset="0"/>
              </a:rPr>
              <a:t>Pension plans</a:t>
            </a:r>
            <a:r>
              <a:rPr lang="en-IN" sz="2400" dirty="0">
                <a:latin typeface="Verdana" pitchFamily="34" charset="0"/>
                <a:ea typeface="Verdana" pitchFamily="34" charset="0"/>
                <a:cs typeface="Verdana" pitchFamily="34" charset="0"/>
              </a:rPr>
              <a:t>: Designed to provide income to individuals during their retirement years</a:t>
            </a:r>
          </a:p>
          <a:p>
            <a:pPr>
              <a:spcBef>
                <a:spcPts val="600"/>
              </a:spcBef>
            </a:pPr>
            <a:r>
              <a:rPr lang="en-IN" sz="2400" dirty="0">
                <a:latin typeface="Verdana" pitchFamily="34" charset="0"/>
                <a:ea typeface="Verdana" pitchFamily="34" charset="0"/>
                <a:cs typeface="Verdana" pitchFamily="34" charset="0"/>
              </a:rPr>
              <a:t>Accomplished by setting aside funds during an employee’s working years</a:t>
            </a:r>
          </a:p>
          <a:p>
            <a:pPr>
              <a:spcBef>
                <a:spcPts val="600"/>
              </a:spcBef>
            </a:pPr>
            <a:r>
              <a:rPr lang="en-IN" sz="2400" b="1" u="sng" dirty="0">
                <a:latin typeface="Verdana" pitchFamily="34" charset="0"/>
                <a:ea typeface="Verdana" pitchFamily="34" charset="0"/>
                <a:cs typeface="Verdana" pitchFamily="34" charset="0"/>
              </a:rPr>
              <a:t>Upon retirement</a:t>
            </a:r>
          </a:p>
          <a:p>
            <a:pPr lvl="1">
              <a:spcBef>
                <a:spcPts val="600"/>
              </a:spcBef>
            </a:pPr>
            <a:r>
              <a:rPr lang="en-IN" sz="2200" dirty="0"/>
              <a:t>The accumulated funds + Earnings from investing those funds</a:t>
            </a:r>
          </a:p>
          <a:p>
            <a:pPr marL="0" lvl="1" indent="0">
              <a:spcBef>
                <a:spcPts val="600"/>
              </a:spcBef>
              <a:buNone/>
            </a:pPr>
            <a:r>
              <a:rPr lang="en-US" dirty="0"/>
              <a:t>Pension plans provide employees with a degree of retirement security and often enhance productivity, reduce turnover, satisfy union demands, and allow employers to compete in the labor market</a:t>
            </a:r>
            <a:endParaRPr lang="en-IN" dirty="0"/>
          </a:p>
        </p:txBody>
      </p:sp>
    </p:spTree>
    <p:extLst>
      <p:ext uri="{BB962C8B-B14F-4D97-AF65-F5344CB8AC3E}">
        <p14:creationId xmlns:p14="http://schemas.microsoft.com/office/powerpoint/2010/main" val="2118459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pPr marL="0" indent="0">
              <a:buNone/>
            </a:pPr>
            <a:r>
              <a:rPr lang="en-US" dirty="0"/>
              <a:t>Learning Objective 17-1</a:t>
            </a:r>
          </a:p>
        </p:txBody>
      </p:sp>
      <p:sp>
        <p:nvSpPr>
          <p:cNvPr id="4" name="Title 3"/>
          <p:cNvSpPr>
            <a:spLocks noGrp="1"/>
          </p:cNvSpPr>
          <p:nvPr>
            <p:ph type="title"/>
          </p:nvPr>
        </p:nvSpPr>
        <p:spPr/>
        <p:txBody>
          <a:bodyPr>
            <a:noAutofit/>
          </a:bodyPr>
          <a:lstStyle/>
          <a:p>
            <a:r>
              <a:rPr lang="en-IN" dirty="0"/>
              <a:t>Components of Pension Expense—Overview </a:t>
            </a:r>
            <a:r>
              <a:rPr lang="en-IN" sz="3600" kern="1200" dirty="0">
                <a:solidFill>
                  <a:schemeClr val="tx1"/>
                </a:solidFill>
                <a:latin typeface="Verdana" panose="020B0604030504040204" pitchFamily="34" charset="0"/>
                <a:ea typeface="Verdana" panose="020B0604030504040204" pitchFamily="34" charset="0"/>
                <a:cs typeface="Verdana" panose="020B0604030504040204" pitchFamily="34" charset="0"/>
              </a:rPr>
              <a:t>(2 of 2)</a:t>
            </a:r>
            <a:endParaRPr lang="en-US" dirty="0"/>
          </a:p>
        </p:txBody>
      </p:sp>
      <p:sp>
        <p:nvSpPr>
          <p:cNvPr id="5" name="Content Placeholder 4"/>
          <p:cNvSpPr>
            <a:spLocks noGrp="1"/>
          </p:cNvSpPr>
          <p:nvPr>
            <p:ph sz="quarter" idx="10"/>
          </p:nvPr>
        </p:nvSpPr>
        <p:spPr>
          <a:xfrm>
            <a:off x="762000" y="1981200"/>
            <a:ext cx="8077200" cy="3810000"/>
          </a:xfrm>
        </p:spPr>
        <p:txBody>
          <a:bodyPr/>
          <a:lstStyle/>
          <a:p>
            <a:pPr marL="457200" indent="-457200"/>
            <a:r>
              <a:rPr lang="en-US" dirty="0"/>
              <a:t>Interest and investment return are </a:t>
            </a:r>
            <a:r>
              <a:rPr lang="en-US" b="1" dirty="0"/>
              <a:t>financing</a:t>
            </a:r>
            <a:r>
              <a:rPr lang="en-US" dirty="0"/>
              <a:t> aspects of the pension cost</a:t>
            </a:r>
          </a:p>
          <a:p>
            <a:pPr marL="457200" indent="-457200"/>
            <a:r>
              <a:rPr lang="en-US" dirty="0"/>
              <a:t>Recognition of </a:t>
            </a:r>
            <a:r>
              <a:rPr lang="en-US" b="1" dirty="0"/>
              <a:t>some elements </a:t>
            </a:r>
            <a:r>
              <a:rPr lang="en-US" dirty="0"/>
              <a:t>of the pension expense is </a:t>
            </a:r>
            <a:r>
              <a:rPr lang="en-US" b="1" dirty="0"/>
              <a:t>delayed</a:t>
            </a:r>
            <a:endParaRPr lang="en-IN" b="1" dirty="0"/>
          </a:p>
        </p:txBody>
      </p:sp>
    </p:spTree>
    <p:extLst>
      <p:ext uri="{BB962C8B-B14F-4D97-AF65-F5344CB8AC3E}">
        <p14:creationId xmlns:p14="http://schemas.microsoft.com/office/powerpoint/2010/main" val="11611880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17-2</a:t>
            </a:r>
          </a:p>
        </p:txBody>
      </p:sp>
      <p:sp>
        <p:nvSpPr>
          <p:cNvPr id="4" name="Title 3"/>
          <p:cNvSpPr>
            <a:spLocks noGrp="1"/>
          </p:cNvSpPr>
          <p:nvPr>
            <p:ph type="title"/>
          </p:nvPr>
        </p:nvSpPr>
        <p:spPr/>
        <p:txBody>
          <a:bodyPr>
            <a:noAutofit/>
          </a:bodyPr>
          <a:lstStyle/>
          <a:p>
            <a:r>
              <a:rPr lang="en-IN" dirty="0"/>
              <a:t>Ways to Measure the Pension Obligation </a:t>
            </a:r>
            <a:r>
              <a:rPr lang="en-US" dirty="0"/>
              <a:t>(1 of 2)</a:t>
            </a:r>
          </a:p>
        </p:txBody>
      </p:sp>
      <p:sp>
        <p:nvSpPr>
          <p:cNvPr id="5" name="Content Placeholder 4"/>
          <p:cNvSpPr>
            <a:spLocks noGrp="1"/>
          </p:cNvSpPr>
          <p:nvPr>
            <p:ph sz="quarter" idx="10"/>
          </p:nvPr>
        </p:nvSpPr>
        <p:spPr>
          <a:xfrm>
            <a:off x="762000" y="1447800"/>
            <a:ext cx="8153400" cy="5105400"/>
          </a:xfrm>
        </p:spPr>
        <p:txBody>
          <a:bodyPr/>
          <a:lstStyle/>
          <a:p>
            <a:pPr marL="457200" indent="-457200">
              <a:spcBef>
                <a:spcPts val="600"/>
              </a:spcBef>
            </a:pPr>
            <a:r>
              <a:rPr lang="en-US" dirty="0"/>
              <a:t>The three different ways to measure the pension obligation that have meaning in pension accounting:</a:t>
            </a:r>
            <a:endParaRPr lang="en-IN" dirty="0"/>
          </a:p>
          <a:p>
            <a:pPr marL="457200" indent="-457200">
              <a:spcBef>
                <a:spcPts val="600"/>
              </a:spcBef>
              <a:buFont typeface="+mj-lt"/>
              <a:buAutoNum type="arabicPeriod"/>
            </a:pPr>
            <a:r>
              <a:rPr lang="en-US" sz="2400" b="1" dirty="0"/>
              <a:t>Accumulated benefit obligation (ABO)</a:t>
            </a:r>
            <a:r>
              <a:rPr lang="en-US" sz="2400" dirty="0"/>
              <a:t> The actuary's estimate of the total retirement benefits (at their discounted present value) earned so far by employees, applying the pension formula using </a:t>
            </a:r>
            <a:r>
              <a:rPr lang="en-US" sz="2400" b="1" dirty="0"/>
              <a:t>existing </a:t>
            </a:r>
            <a:r>
              <a:rPr lang="en-US" sz="2400" dirty="0"/>
              <a:t>compensation levels.</a:t>
            </a:r>
          </a:p>
          <a:p>
            <a:pPr marL="457200" indent="-457200">
              <a:spcBef>
                <a:spcPts val="600"/>
              </a:spcBef>
              <a:buFont typeface="+mj-lt"/>
              <a:buAutoNum type="arabicPeriod"/>
            </a:pPr>
            <a:r>
              <a:rPr lang="en-US" sz="2400" b="1" dirty="0"/>
              <a:t>Vested benefit obligation (VBO)</a:t>
            </a:r>
            <a:r>
              <a:rPr lang="en-US" sz="2400" dirty="0"/>
              <a:t> The portion of the accumulated benefit obligation that plan participants are entitled to receive regardless of their continued employment</a:t>
            </a:r>
            <a:endParaRPr lang="en-US" dirty="0"/>
          </a:p>
        </p:txBody>
      </p:sp>
    </p:spTree>
    <p:extLst>
      <p:ext uri="{BB962C8B-B14F-4D97-AF65-F5344CB8AC3E}">
        <p14:creationId xmlns:p14="http://schemas.microsoft.com/office/powerpoint/2010/main" val="11683111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17-2</a:t>
            </a:r>
          </a:p>
        </p:txBody>
      </p:sp>
      <p:sp>
        <p:nvSpPr>
          <p:cNvPr id="4" name="Title 3"/>
          <p:cNvSpPr>
            <a:spLocks noGrp="1"/>
          </p:cNvSpPr>
          <p:nvPr>
            <p:ph type="title"/>
          </p:nvPr>
        </p:nvSpPr>
        <p:spPr/>
        <p:txBody>
          <a:bodyPr>
            <a:noAutofit/>
          </a:bodyPr>
          <a:lstStyle/>
          <a:p>
            <a:r>
              <a:rPr lang="en-IN" dirty="0"/>
              <a:t>Ways to Measure the Pension Obligation </a:t>
            </a:r>
            <a:r>
              <a:rPr lang="en-US" dirty="0"/>
              <a:t>(2 of 2)</a:t>
            </a:r>
          </a:p>
        </p:txBody>
      </p:sp>
      <p:sp>
        <p:nvSpPr>
          <p:cNvPr id="5" name="Content Placeholder 4"/>
          <p:cNvSpPr>
            <a:spLocks noGrp="1"/>
          </p:cNvSpPr>
          <p:nvPr>
            <p:ph sz="quarter" idx="10"/>
          </p:nvPr>
        </p:nvSpPr>
        <p:spPr>
          <a:xfrm>
            <a:off x="762000" y="1676400"/>
            <a:ext cx="8229600" cy="4724400"/>
          </a:xfrm>
        </p:spPr>
        <p:txBody>
          <a:bodyPr/>
          <a:lstStyle/>
          <a:p>
            <a:pPr marL="457200" indent="-457200">
              <a:buFont typeface="+mj-lt"/>
              <a:buAutoNum type="arabicPeriod" startAt="3"/>
              <a:tabLst>
                <a:tab pos="350838" algn="l"/>
              </a:tabLst>
            </a:pPr>
            <a:r>
              <a:rPr lang="en-US" sz="2400" b="1" dirty="0"/>
              <a:t>Projected benefit obligation (PBO)</a:t>
            </a:r>
            <a:r>
              <a:rPr lang="en-US" sz="2400" dirty="0"/>
              <a:t> The actuary's estimate of the total retirement benefits (at their discounted present value) earned so far by employees, applying the pension formula using </a:t>
            </a:r>
            <a:r>
              <a:rPr lang="en-US" sz="2400" b="1" dirty="0"/>
              <a:t>estimated future </a:t>
            </a:r>
            <a:r>
              <a:rPr lang="en-US" sz="2400" dirty="0"/>
              <a:t>compensation levels. (If the pension formula does not include future compensation levels, the PBO and the ABO are the same.)</a:t>
            </a:r>
          </a:p>
        </p:txBody>
      </p:sp>
    </p:spTree>
    <p:extLst>
      <p:ext uri="{BB962C8B-B14F-4D97-AF65-F5344CB8AC3E}">
        <p14:creationId xmlns:p14="http://schemas.microsoft.com/office/powerpoint/2010/main" val="23022141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pPr marL="0" indent="0">
              <a:buNone/>
            </a:pPr>
            <a:r>
              <a:rPr lang="en-US" dirty="0"/>
              <a:t>Learning Objective 17-3</a:t>
            </a:r>
          </a:p>
        </p:txBody>
      </p:sp>
      <p:sp>
        <p:nvSpPr>
          <p:cNvPr id="19457" name="Title 1"/>
          <p:cNvSpPr>
            <a:spLocks noGrp="1"/>
          </p:cNvSpPr>
          <p:nvPr>
            <p:ph type="title"/>
          </p:nvPr>
        </p:nvSpPr>
        <p:spPr/>
        <p:txBody>
          <a:bodyPr>
            <a:noAutofit/>
          </a:bodyPr>
          <a:lstStyle/>
          <a:p>
            <a:r>
              <a:rPr lang="en-IN" dirty="0"/>
              <a:t>Alternative Measures of the Pension Obligation </a:t>
            </a:r>
            <a:r>
              <a:rPr lang="en-IN" sz="3600" kern="1200" dirty="0">
                <a:solidFill>
                  <a:schemeClr val="tx1"/>
                </a:solidFill>
                <a:latin typeface="Verdana" panose="020B0604030504040204" pitchFamily="34" charset="0"/>
                <a:ea typeface="Verdana" panose="020B0604030504040204" pitchFamily="34" charset="0"/>
                <a:cs typeface="Verdana" panose="020B0604030504040204" pitchFamily="34" charset="0"/>
              </a:rPr>
              <a:t>(1 of 2)</a:t>
            </a:r>
            <a:endParaRPr lang="en-IN" dirty="0"/>
          </a:p>
        </p:txBody>
      </p:sp>
      <p:sp>
        <p:nvSpPr>
          <p:cNvPr id="2" name="Content Placeholder 1"/>
          <p:cNvSpPr>
            <a:spLocks noGrp="1"/>
          </p:cNvSpPr>
          <p:nvPr>
            <p:ph sz="quarter" idx="10"/>
          </p:nvPr>
        </p:nvSpPr>
        <p:spPr>
          <a:xfrm>
            <a:off x="838200" y="1524000"/>
            <a:ext cx="7924800" cy="4953000"/>
          </a:xfrm>
        </p:spPr>
        <p:txBody>
          <a:bodyPr/>
          <a:lstStyle/>
          <a:p>
            <a:pPr marL="457200" indent="-457200"/>
            <a:r>
              <a:rPr lang="en-US" dirty="0"/>
              <a:t>Projected benefits obligation</a:t>
            </a:r>
          </a:p>
          <a:p>
            <a:pPr marL="914400" indent="-457200">
              <a:buFont typeface="Verdana" pitchFamily="34" charset="0"/>
              <a:buChar char="–"/>
              <a:tabLst>
                <a:tab pos="746125" algn="l"/>
              </a:tabLst>
            </a:pPr>
            <a:r>
              <a:rPr lang="en-US" sz="2400" dirty="0"/>
              <a:t>Present value of additional benefits related to projected pay increases</a:t>
            </a:r>
          </a:p>
          <a:p>
            <a:pPr marL="914400" indent="-457200">
              <a:buFont typeface="Verdana" pitchFamily="34" charset="0"/>
              <a:buChar char="–"/>
              <a:tabLst>
                <a:tab pos="746125" algn="l"/>
              </a:tabLst>
            </a:pPr>
            <a:r>
              <a:rPr lang="en-US" sz="2400" dirty="0"/>
              <a:t>Present value of </a:t>
            </a:r>
            <a:r>
              <a:rPr lang="en-US" sz="2400" i="1" dirty="0" err="1"/>
              <a:t>nonvested</a:t>
            </a:r>
            <a:r>
              <a:rPr lang="en-US" sz="2400" dirty="0"/>
              <a:t> benefits at present pay levels</a:t>
            </a:r>
          </a:p>
          <a:p>
            <a:pPr marL="914400" indent="-457200">
              <a:buFont typeface="Verdana" pitchFamily="34" charset="0"/>
              <a:buChar char="–"/>
              <a:tabLst>
                <a:tab pos="746125" algn="l"/>
              </a:tabLst>
            </a:pPr>
            <a:r>
              <a:rPr lang="en-US" sz="2400" dirty="0"/>
              <a:t>Present value of vested benefits at present pay levels</a:t>
            </a:r>
          </a:p>
          <a:p>
            <a:pPr marL="457200" indent="-457200">
              <a:tabLst>
                <a:tab pos="746125" algn="l"/>
              </a:tabLst>
            </a:pPr>
            <a:r>
              <a:rPr lang="en-US" dirty="0"/>
              <a:t>Accumulated benefit obligation</a:t>
            </a:r>
          </a:p>
          <a:p>
            <a:pPr marL="914400" indent="-457200">
              <a:buFont typeface="Verdana" pitchFamily="34" charset="0"/>
              <a:buChar char="–"/>
              <a:tabLst>
                <a:tab pos="746125" algn="l"/>
              </a:tabLst>
            </a:pPr>
            <a:r>
              <a:rPr lang="en-US" sz="2400" dirty="0"/>
              <a:t>Present value of </a:t>
            </a:r>
            <a:r>
              <a:rPr lang="en-US" sz="2400" i="1" dirty="0" err="1"/>
              <a:t>nonvested</a:t>
            </a:r>
            <a:r>
              <a:rPr lang="en-US" sz="2400" dirty="0"/>
              <a:t> benefits at present pay levels</a:t>
            </a:r>
          </a:p>
          <a:p>
            <a:pPr marL="914400" indent="-457200">
              <a:buFont typeface="Verdana" pitchFamily="34" charset="0"/>
              <a:buChar char="–"/>
              <a:tabLst>
                <a:tab pos="746125" algn="l"/>
              </a:tabLst>
            </a:pPr>
            <a:r>
              <a:rPr lang="en-US" sz="2400" dirty="0"/>
              <a:t>Present value of vested benefits at present pay levels</a:t>
            </a:r>
            <a:endParaRPr lang="en-US" dirty="0"/>
          </a:p>
        </p:txBody>
      </p:sp>
    </p:spTree>
    <p:extLst>
      <p:ext uri="{BB962C8B-B14F-4D97-AF65-F5344CB8AC3E}">
        <p14:creationId xmlns:p14="http://schemas.microsoft.com/office/powerpoint/2010/main" val="12015480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pPr marL="0" indent="0">
              <a:buNone/>
            </a:pPr>
            <a:r>
              <a:rPr lang="en-US" dirty="0"/>
              <a:t>Learning Objective 17-3</a:t>
            </a:r>
          </a:p>
        </p:txBody>
      </p:sp>
      <p:sp>
        <p:nvSpPr>
          <p:cNvPr id="19457" name="Title 1"/>
          <p:cNvSpPr>
            <a:spLocks noGrp="1"/>
          </p:cNvSpPr>
          <p:nvPr>
            <p:ph type="title"/>
          </p:nvPr>
        </p:nvSpPr>
        <p:spPr/>
        <p:txBody>
          <a:bodyPr>
            <a:noAutofit/>
          </a:bodyPr>
          <a:lstStyle/>
          <a:p>
            <a:r>
              <a:rPr lang="en-IN" dirty="0"/>
              <a:t>Alternative Measures of the Pension Obligation </a:t>
            </a:r>
            <a:r>
              <a:rPr lang="en-IN" sz="3600" kern="1200" dirty="0">
                <a:solidFill>
                  <a:schemeClr val="tx1"/>
                </a:solidFill>
                <a:latin typeface="Verdana" panose="020B0604030504040204" pitchFamily="34" charset="0"/>
                <a:ea typeface="Verdana" panose="020B0604030504040204" pitchFamily="34" charset="0"/>
                <a:cs typeface="Verdana" panose="020B0604030504040204" pitchFamily="34" charset="0"/>
              </a:rPr>
              <a:t>(2 of 2)</a:t>
            </a:r>
            <a:endParaRPr lang="en-IN" dirty="0"/>
          </a:p>
        </p:txBody>
      </p:sp>
      <p:sp>
        <p:nvSpPr>
          <p:cNvPr id="2" name="Content Placeholder 1"/>
          <p:cNvSpPr>
            <a:spLocks noGrp="1"/>
          </p:cNvSpPr>
          <p:nvPr>
            <p:ph sz="quarter" idx="10"/>
          </p:nvPr>
        </p:nvSpPr>
        <p:spPr>
          <a:xfrm>
            <a:off x="838200" y="1600200"/>
            <a:ext cx="7848600" cy="4419600"/>
          </a:xfrm>
        </p:spPr>
        <p:txBody>
          <a:bodyPr/>
          <a:lstStyle/>
          <a:p>
            <a:pPr marL="457200" indent="-457200"/>
            <a:r>
              <a:rPr lang="en-US" dirty="0"/>
              <a:t>Vested benefit obligation</a:t>
            </a:r>
          </a:p>
          <a:p>
            <a:pPr marL="914400" indent="-457200">
              <a:buFont typeface="Verdana" pitchFamily="34" charset="0"/>
              <a:buChar char="–"/>
              <a:tabLst>
                <a:tab pos="746125" algn="l"/>
              </a:tabLst>
            </a:pPr>
            <a:r>
              <a:rPr lang="en-US" sz="2400" dirty="0"/>
              <a:t>Present value of vested benefits at present pay levels</a:t>
            </a:r>
          </a:p>
        </p:txBody>
      </p:sp>
    </p:spTree>
    <p:extLst>
      <p:ext uri="{BB962C8B-B14F-4D97-AF65-F5344CB8AC3E}">
        <p14:creationId xmlns:p14="http://schemas.microsoft.com/office/powerpoint/2010/main" val="23207668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r>
              <a:rPr lang="en-US" dirty="0"/>
              <a:t>Learning Objective 17-2</a:t>
            </a:r>
          </a:p>
        </p:txBody>
      </p:sp>
      <p:sp>
        <p:nvSpPr>
          <p:cNvPr id="19457" name="Title 1"/>
          <p:cNvSpPr>
            <a:spLocks noGrp="1"/>
          </p:cNvSpPr>
          <p:nvPr>
            <p:ph type="title"/>
          </p:nvPr>
        </p:nvSpPr>
        <p:spPr/>
        <p:txBody>
          <a:bodyPr/>
          <a:lstStyle/>
          <a:p>
            <a:r>
              <a:rPr lang="en-IN" dirty="0"/>
              <a:t>Accumulated Benefit Obligation</a:t>
            </a:r>
          </a:p>
        </p:txBody>
      </p:sp>
      <p:sp>
        <p:nvSpPr>
          <p:cNvPr id="5" name="Content Placeholder 4"/>
          <p:cNvSpPr>
            <a:spLocks noGrp="1"/>
          </p:cNvSpPr>
          <p:nvPr>
            <p:ph sz="quarter" idx="10"/>
          </p:nvPr>
        </p:nvSpPr>
        <p:spPr>
          <a:xfrm>
            <a:off x="685800" y="1676400"/>
            <a:ext cx="8077200" cy="4648200"/>
          </a:xfrm>
        </p:spPr>
        <p:txBody>
          <a:bodyPr>
            <a:noAutofit/>
          </a:bodyPr>
          <a:lstStyle/>
          <a:p>
            <a:r>
              <a:rPr lang="en-IN" dirty="0"/>
              <a:t>An estimate of the discounted present value of the retirement benefits earned so far, </a:t>
            </a:r>
            <a:r>
              <a:rPr lang="en-US" dirty="0"/>
              <a:t>applying the plan’s pension formula using </a:t>
            </a:r>
            <a:r>
              <a:rPr lang="en-US" b="1" dirty="0"/>
              <a:t>existing compensation levels</a:t>
            </a:r>
            <a:endParaRPr lang="en-IN" b="1" dirty="0"/>
          </a:p>
          <a:p>
            <a:r>
              <a:rPr lang="en-IN" dirty="0"/>
              <a:t>Ignores possible pay increases in the future</a:t>
            </a:r>
          </a:p>
        </p:txBody>
      </p:sp>
    </p:spTree>
    <p:extLst>
      <p:ext uri="{BB962C8B-B14F-4D97-AF65-F5344CB8AC3E}">
        <p14:creationId xmlns:p14="http://schemas.microsoft.com/office/powerpoint/2010/main" val="19888931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r>
              <a:rPr lang="en-US" dirty="0"/>
              <a:t>Learning Objective 17-2</a:t>
            </a:r>
          </a:p>
        </p:txBody>
      </p:sp>
      <p:sp>
        <p:nvSpPr>
          <p:cNvPr id="19457" name="Title 1"/>
          <p:cNvSpPr>
            <a:spLocks noGrp="1"/>
          </p:cNvSpPr>
          <p:nvPr>
            <p:ph type="title"/>
          </p:nvPr>
        </p:nvSpPr>
        <p:spPr/>
        <p:txBody>
          <a:bodyPr/>
          <a:lstStyle/>
          <a:p>
            <a:r>
              <a:rPr lang="en-IN" dirty="0"/>
              <a:t>Vested Benefit Obligation </a:t>
            </a:r>
            <a:r>
              <a:rPr lang="en-US" dirty="0"/>
              <a:t>(1 of 2)</a:t>
            </a:r>
            <a:endParaRPr lang="en-IN" dirty="0"/>
          </a:p>
        </p:txBody>
      </p:sp>
      <p:sp>
        <p:nvSpPr>
          <p:cNvPr id="5" name="Content Placeholder 4"/>
          <p:cNvSpPr>
            <a:spLocks noGrp="1"/>
          </p:cNvSpPr>
          <p:nvPr>
            <p:ph sz="quarter" idx="10"/>
          </p:nvPr>
        </p:nvSpPr>
        <p:spPr>
          <a:xfrm>
            <a:off x="762000" y="1676400"/>
            <a:ext cx="8077200" cy="4724400"/>
          </a:xfrm>
        </p:spPr>
        <p:txBody>
          <a:bodyPr>
            <a:noAutofit/>
          </a:bodyPr>
          <a:lstStyle/>
          <a:p>
            <a:pPr>
              <a:buClr>
                <a:schemeClr val="tx1"/>
              </a:buClr>
            </a:pPr>
            <a:r>
              <a:rPr lang="en-US" b="1" dirty="0"/>
              <a:t>Vested benefits:</a:t>
            </a:r>
            <a:r>
              <a:rPr lang="en-US" dirty="0"/>
              <a:t> Those that employees have the right to receive even if their employment were to cease today</a:t>
            </a:r>
          </a:p>
          <a:p>
            <a:r>
              <a:rPr lang="en-US" dirty="0"/>
              <a:t>Today, benefits must vest:</a:t>
            </a:r>
          </a:p>
          <a:p>
            <a:pPr marL="977900" lvl="1" indent="-514350">
              <a:buAutoNum type="alphaLcParenBoth"/>
            </a:pPr>
            <a:r>
              <a:rPr lang="en-US" dirty="0"/>
              <a:t>Fully within five years or </a:t>
            </a:r>
          </a:p>
          <a:p>
            <a:pPr marL="977900" lvl="1" indent="-514350">
              <a:buAutoNum type="alphaLcParenBoth"/>
            </a:pPr>
            <a:r>
              <a:rPr lang="en-US" dirty="0"/>
              <a:t>20% within three years with another 20% vesting each subsequent year until fully vested after seven years</a:t>
            </a:r>
          </a:p>
          <a:p>
            <a:pPr marL="0" indent="0">
              <a:buNone/>
            </a:pPr>
            <a:r>
              <a:rPr lang="en-US" dirty="0"/>
              <a:t>The </a:t>
            </a:r>
            <a:r>
              <a:rPr lang="en-US" b="1" dirty="0"/>
              <a:t>vested benefit obligation</a:t>
            </a:r>
            <a:r>
              <a:rPr lang="en-US" dirty="0"/>
              <a:t> is a </a:t>
            </a:r>
            <a:r>
              <a:rPr lang="en-US" b="1" dirty="0"/>
              <a:t>subset </a:t>
            </a:r>
            <a:r>
              <a:rPr lang="en-US" dirty="0"/>
              <a:t>of the</a:t>
            </a:r>
            <a:r>
              <a:rPr lang="en-US" b="1" dirty="0"/>
              <a:t> accumulated benefit obligation.</a:t>
            </a:r>
          </a:p>
        </p:txBody>
      </p:sp>
    </p:spTree>
    <p:extLst>
      <p:ext uri="{BB962C8B-B14F-4D97-AF65-F5344CB8AC3E}">
        <p14:creationId xmlns:p14="http://schemas.microsoft.com/office/powerpoint/2010/main" val="11879766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r>
              <a:rPr lang="en-US" dirty="0"/>
              <a:t>Learning Objective 17-2</a:t>
            </a:r>
          </a:p>
        </p:txBody>
      </p:sp>
      <p:sp>
        <p:nvSpPr>
          <p:cNvPr id="19457" name="Title 1"/>
          <p:cNvSpPr>
            <a:spLocks noGrp="1"/>
          </p:cNvSpPr>
          <p:nvPr>
            <p:ph type="title"/>
          </p:nvPr>
        </p:nvSpPr>
        <p:spPr/>
        <p:txBody>
          <a:bodyPr/>
          <a:lstStyle/>
          <a:p>
            <a:r>
              <a:rPr lang="en-IN" dirty="0"/>
              <a:t>Vested Benefit Obligation </a:t>
            </a:r>
            <a:r>
              <a:rPr lang="en-US" dirty="0"/>
              <a:t>(2 of 2)</a:t>
            </a:r>
            <a:endParaRPr lang="en-IN" dirty="0"/>
          </a:p>
        </p:txBody>
      </p:sp>
      <p:sp>
        <p:nvSpPr>
          <p:cNvPr id="5" name="Content Placeholder 4"/>
          <p:cNvSpPr>
            <a:spLocks noGrp="1"/>
          </p:cNvSpPr>
          <p:nvPr>
            <p:ph sz="quarter" idx="10"/>
          </p:nvPr>
        </p:nvSpPr>
        <p:spPr>
          <a:xfrm>
            <a:off x="762000" y="1676400"/>
            <a:ext cx="8077200" cy="4724400"/>
          </a:xfrm>
        </p:spPr>
        <p:txBody>
          <a:bodyPr>
            <a:noAutofit/>
          </a:bodyPr>
          <a:lstStyle/>
          <a:p>
            <a:pPr>
              <a:buClr>
                <a:schemeClr val="tx1"/>
              </a:buClr>
            </a:pPr>
            <a:r>
              <a:rPr lang="en-IN" b="1" dirty="0"/>
              <a:t>Pension Benefit Guaranty Corporation (PGBC)</a:t>
            </a:r>
          </a:p>
          <a:p>
            <a:pPr marL="795338" lvl="1" indent="-338138">
              <a:spcAft>
                <a:spcPts val="1800"/>
              </a:spcAft>
              <a:buFont typeface="Lucida Grande"/>
              <a:buChar char="–"/>
            </a:pPr>
            <a:r>
              <a:rPr lang="en-IN" dirty="0"/>
              <a:t>Imposes liens on corporate assets for </a:t>
            </a:r>
            <a:r>
              <a:rPr lang="en-IN" b="1" i="1" dirty="0"/>
              <a:t>unfunded</a:t>
            </a:r>
            <a:r>
              <a:rPr lang="en-IN" dirty="0"/>
              <a:t> pension liabilities in certain instances and to administer </a:t>
            </a:r>
            <a:r>
              <a:rPr lang="en-IN" b="1" i="1" dirty="0"/>
              <a:t>terminated</a:t>
            </a:r>
            <a:r>
              <a:rPr lang="en-IN" dirty="0"/>
              <a:t> pension plans</a:t>
            </a:r>
          </a:p>
          <a:p>
            <a:pPr marL="795338" lvl="1" indent="-338138">
              <a:buFont typeface="Lucida Grande"/>
              <a:buChar char="–"/>
            </a:pPr>
            <a:r>
              <a:rPr lang="en-US" dirty="0"/>
              <a:t>Financed by premiums from employers</a:t>
            </a:r>
            <a:endParaRPr lang="en-US" b="1" dirty="0"/>
          </a:p>
        </p:txBody>
      </p:sp>
    </p:spTree>
    <p:extLst>
      <p:ext uri="{BB962C8B-B14F-4D97-AF65-F5344CB8AC3E}">
        <p14:creationId xmlns:p14="http://schemas.microsoft.com/office/powerpoint/2010/main" val="7459227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r>
              <a:rPr lang="en-US" dirty="0"/>
              <a:t>Learning Objective 17-3</a:t>
            </a:r>
          </a:p>
        </p:txBody>
      </p:sp>
      <p:sp>
        <p:nvSpPr>
          <p:cNvPr id="19457" name="Title 1"/>
          <p:cNvSpPr>
            <a:spLocks noGrp="1"/>
          </p:cNvSpPr>
          <p:nvPr>
            <p:ph type="title"/>
          </p:nvPr>
        </p:nvSpPr>
        <p:spPr/>
        <p:txBody>
          <a:bodyPr/>
          <a:lstStyle/>
          <a:p>
            <a:r>
              <a:rPr lang="en-IN" dirty="0"/>
              <a:t>Projected Benefit Obligation</a:t>
            </a:r>
          </a:p>
        </p:txBody>
      </p:sp>
      <p:sp>
        <p:nvSpPr>
          <p:cNvPr id="5" name="Content Placeholder 4"/>
          <p:cNvSpPr>
            <a:spLocks noGrp="1"/>
          </p:cNvSpPr>
          <p:nvPr>
            <p:ph sz="quarter" idx="10"/>
          </p:nvPr>
        </p:nvSpPr>
        <p:spPr>
          <a:xfrm>
            <a:off x="685800" y="1447800"/>
            <a:ext cx="8229600" cy="5029200"/>
          </a:xfrm>
        </p:spPr>
        <p:txBody>
          <a:bodyPr>
            <a:noAutofit/>
          </a:bodyPr>
          <a:lstStyle/>
          <a:p>
            <a:r>
              <a:rPr lang="en-IN" dirty="0"/>
              <a:t>Estimates retirement benefits by applying the pension formula using </a:t>
            </a:r>
            <a:r>
              <a:rPr lang="en-IN" b="1" dirty="0"/>
              <a:t>projected future compensation levels</a:t>
            </a:r>
          </a:p>
          <a:p>
            <a:pPr lvl="1"/>
            <a:r>
              <a:rPr lang="en-US" dirty="0"/>
              <a:t>Less reliable, but more relevant and representationally faithful</a:t>
            </a:r>
          </a:p>
          <a:p>
            <a:pPr marL="227013" indent="-227013">
              <a:buFont typeface="Arial"/>
              <a:buChar char="•"/>
            </a:pPr>
            <a:r>
              <a:rPr lang="en-US" dirty="0"/>
              <a:t>This is the measurement of the pension liability used to report amounts in the </a:t>
            </a:r>
            <a:r>
              <a:rPr lang="en-US" b="1" dirty="0"/>
              <a:t>balance sheet </a:t>
            </a:r>
            <a:r>
              <a:rPr lang="en-US" dirty="0"/>
              <a:t>and </a:t>
            </a:r>
            <a:r>
              <a:rPr lang="en-US" b="1" dirty="0"/>
              <a:t>income statement</a:t>
            </a:r>
            <a:endParaRPr lang="en-IN" b="1" dirty="0"/>
          </a:p>
        </p:txBody>
      </p:sp>
    </p:spTree>
    <p:extLst>
      <p:ext uri="{BB962C8B-B14F-4D97-AF65-F5344CB8AC3E}">
        <p14:creationId xmlns:p14="http://schemas.microsoft.com/office/powerpoint/2010/main" val="30377437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17-3</a:t>
            </a:r>
          </a:p>
        </p:txBody>
      </p:sp>
      <p:sp>
        <p:nvSpPr>
          <p:cNvPr id="3" name="Title 2"/>
          <p:cNvSpPr>
            <a:spLocks noGrp="1"/>
          </p:cNvSpPr>
          <p:nvPr>
            <p:ph type="title"/>
          </p:nvPr>
        </p:nvSpPr>
        <p:spPr/>
        <p:txBody>
          <a:bodyPr>
            <a:noAutofit/>
          </a:bodyPr>
          <a:lstStyle/>
          <a:p>
            <a:r>
              <a:rPr lang="en-US" altLang="en-US" dirty="0"/>
              <a:t>Concept Check: Projected Benefit Obligation (1 of 2)</a:t>
            </a:r>
            <a:endParaRPr lang="en-US" dirty="0"/>
          </a:p>
        </p:txBody>
      </p:sp>
      <p:sp>
        <p:nvSpPr>
          <p:cNvPr id="4" name="Content Placeholder 3"/>
          <p:cNvSpPr>
            <a:spLocks noGrp="1"/>
          </p:cNvSpPr>
          <p:nvPr>
            <p:ph sz="quarter" idx="10"/>
          </p:nvPr>
        </p:nvSpPr>
        <p:spPr>
          <a:xfrm>
            <a:off x="685800" y="1600200"/>
            <a:ext cx="8305800" cy="4724400"/>
          </a:xfrm>
        </p:spPr>
        <p:txBody>
          <a:bodyPr/>
          <a:lstStyle/>
          <a:p>
            <a:pPr marL="0" indent="0">
              <a:spcBef>
                <a:spcPts val="600"/>
              </a:spcBef>
              <a:buNone/>
            </a:pPr>
            <a:r>
              <a:rPr lang="en-US" dirty="0"/>
              <a:t>The projected benefit obligation (PBO) is best described as the:</a:t>
            </a:r>
          </a:p>
          <a:p>
            <a:pPr marL="457200" indent="-457200">
              <a:buFont typeface="+mj-lt"/>
              <a:buAutoNum type="alphaLcPeriod"/>
            </a:pPr>
            <a:r>
              <a:rPr lang="en-US" b="1" dirty="0"/>
              <a:t>Present value of benefits accrued to date based on future salary levels</a:t>
            </a:r>
          </a:p>
          <a:p>
            <a:pPr marL="457200" indent="-457200">
              <a:buFont typeface="+mj-lt"/>
              <a:buAutoNum type="alphaLcPeriod"/>
            </a:pPr>
            <a:r>
              <a:rPr lang="en-US" dirty="0"/>
              <a:t>Present value of benefits accrued to date based on current salary levels</a:t>
            </a:r>
          </a:p>
          <a:p>
            <a:pPr marL="457200" indent="-457200">
              <a:buFont typeface="+mj-lt"/>
              <a:buAutoNum type="alphaLcPeriod"/>
            </a:pPr>
            <a:r>
              <a:rPr lang="en-US" dirty="0"/>
              <a:t>Increase in retroactive benefits at the date of the amendment of the plan</a:t>
            </a:r>
          </a:p>
          <a:p>
            <a:pPr marL="457200" indent="-457200">
              <a:buFont typeface="+mj-lt"/>
              <a:buAutoNum type="alphaLcPeriod"/>
            </a:pPr>
            <a:r>
              <a:rPr lang="en-US" dirty="0"/>
              <a:t>Amount of the adjustment necessary to reflect the difference between actual and estimated actuarial returns</a:t>
            </a:r>
          </a:p>
        </p:txBody>
      </p:sp>
    </p:spTree>
    <p:extLst>
      <p:ext uri="{BB962C8B-B14F-4D97-AF65-F5344CB8AC3E}">
        <p14:creationId xmlns:p14="http://schemas.microsoft.com/office/powerpoint/2010/main" val="27920393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17-1</a:t>
            </a:r>
          </a:p>
        </p:txBody>
      </p:sp>
      <p:sp>
        <p:nvSpPr>
          <p:cNvPr id="2" name="Title 1"/>
          <p:cNvSpPr>
            <a:spLocks noGrp="1"/>
          </p:cNvSpPr>
          <p:nvPr>
            <p:ph type="title"/>
          </p:nvPr>
        </p:nvSpPr>
        <p:spPr/>
        <p:txBody>
          <a:bodyPr>
            <a:noAutofit/>
          </a:bodyPr>
          <a:lstStyle/>
          <a:p>
            <a:r>
              <a:rPr lang="en-IN" sz="3600" b="0" dirty="0">
                <a:solidFill>
                  <a:schemeClr val="tx1"/>
                </a:solidFill>
                <a:latin typeface="Verdana" pitchFamily="34" charset="0"/>
                <a:ea typeface="Verdana" pitchFamily="34" charset="0"/>
                <a:cs typeface="Verdana" pitchFamily="34" charset="0"/>
              </a:rPr>
              <a:t>Types of Pension Plans (1 of 2)</a:t>
            </a:r>
            <a:endParaRPr lang="en-US" sz="3600" b="0" dirty="0">
              <a:solidFill>
                <a:schemeClr val="tx1"/>
              </a:solidFill>
              <a:latin typeface="Verdana" pitchFamily="34" charset="0"/>
              <a:ea typeface="Verdana" pitchFamily="34" charset="0"/>
              <a:cs typeface="Verdana" pitchFamily="34" charset="0"/>
            </a:endParaRPr>
          </a:p>
        </p:txBody>
      </p:sp>
      <p:sp>
        <p:nvSpPr>
          <p:cNvPr id="3" name="Content Placeholder 2"/>
          <p:cNvSpPr>
            <a:spLocks noGrp="1"/>
          </p:cNvSpPr>
          <p:nvPr>
            <p:ph sz="quarter" idx="10"/>
          </p:nvPr>
        </p:nvSpPr>
        <p:spPr>
          <a:xfrm>
            <a:off x="838200" y="1600200"/>
            <a:ext cx="7924800" cy="4419600"/>
          </a:xfrm>
        </p:spPr>
        <p:txBody>
          <a:bodyPr>
            <a:noAutofit/>
          </a:bodyPr>
          <a:lstStyle/>
          <a:p>
            <a:pPr marL="0" indent="0">
              <a:buNone/>
            </a:pPr>
            <a:r>
              <a:rPr lang="en-US" b="1" dirty="0">
                <a:latin typeface="Verdana" pitchFamily="34" charset="0"/>
                <a:ea typeface="Verdana" pitchFamily="34" charset="0"/>
                <a:cs typeface="Verdana" pitchFamily="34" charset="0"/>
              </a:rPr>
              <a:t>Defined contribution pension plans</a:t>
            </a:r>
          </a:p>
          <a:p>
            <a:pPr marL="457200" indent="-457200"/>
            <a:r>
              <a:rPr lang="en-US" dirty="0">
                <a:latin typeface="Verdana" pitchFamily="34" charset="0"/>
                <a:ea typeface="Verdana" pitchFamily="34" charset="0"/>
                <a:cs typeface="Verdana" pitchFamily="34" charset="0"/>
              </a:rPr>
              <a:t>Promise </a:t>
            </a:r>
            <a:r>
              <a:rPr lang="en-US" b="1" dirty="0">
                <a:latin typeface="Verdana" pitchFamily="34" charset="0"/>
                <a:ea typeface="Verdana" pitchFamily="34" charset="0"/>
                <a:cs typeface="Verdana" pitchFamily="34" charset="0"/>
              </a:rPr>
              <a:t>fixed annual contributions</a:t>
            </a:r>
            <a:r>
              <a:rPr lang="en-US" dirty="0">
                <a:latin typeface="Verdana" pitchFamily="34" charset="0"/>
                <a:ea typeface="Verdana" pitchFamily="34" charset="0"/>
                <a:cs typeface="Verdana" pitchFamily="34" charset="0"/>
              </a:rPr>
              <a:t> to a pension fund</a:t>
            </a:r>
          </a:p>
          <a:p>
            <a:pPr marL="457200" lvl="1" indent="0">
              <a:buNone/>
            </a:pPr>
            <a:r>
              <a:rPr lang="en-US" sz="2600" b="1" dirty="0">
                <a:latin typeface="Verdana" pitchFamily="34" charset="0"/>
                <a:ea typeface="Verdana" pitchFamily="34" charset="0"/>
                <a:cs typeface="Verdana" pitchFamily="34" charset="0"/>
              </a:rPr>
              <a:t>Example: </a:t>
            </a:r>
          </a:p>
          <a:p>
            <a:pPr marL="457200" lvl="1" indent="0">
              <a:buNone/>
            </a:pPr>
            <a:r>
              <a:rPr lang="en-US" sz="2600" dirty="0">
                <a:latin typeface="Verdana" pitchFamily="34" charset="0"/>
                <a:ea typeface="Verdana" pitchFamily="34" charset="0"/>
                <a:cs typeface="Verdana" pitchFamily="34" charset="0"/>
              </a:rPr>
              <a:t>Employer contributes 5% of the employees’ pay</a:t>
            </a:r>
          </a:p>
        </p:txBody>
      </p:sp>
    </p:spTree>
    <p:extLst>
      <p:ext uri="{BB962C8B-B14F-4D97-AF65-F5344CB8AC3E}">
        <p14:creationId xmlns:p14="http://schemas.microsoft.com/office/powerpoint/2010/main" val="11154370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17-3</a:t>
            </a:r>
          </a:p>
        </p:txBody>
      </p:sp>
      <p:sp>
        <p:nvSpPr>
          <p:cNvPr id="3" name="Title 2"/>
          <p:cNvSpPr>
            <a:spLocks noGrp="1"/>
          </p:cNvSpPr>
          <p:nvPr>
            <p:ph type="title"/>
          </p:nvPr>
        </p:nvSpPr>
        <p:spPr/>
        <p:txBody>
          <a:bodyPr>
            <a:noAutofit/>
          </a:bodyPr>
          <a:lstStyle/>
          <a:p>
            <a:r>
              <a:rPr lang="en-US" altLang="en-US" dirty="0"/>
              <a:t>Concept Check: Projected Benefit Obligation (2 of 2)</a:t>
            </a:r>
            <a:endParaRPr lang="en-US" dirty="0"/>
          </a:p>
        </p:txBody>
      </p:sp>
      <p:sp>
        <p:nvSpPr>
          <p:cNvPr id="4" name="Content Placeholder 3"/>
          <p:cNvSpPr>
            <a:spLocks noGrp="1"/>
          </p:cNvSpPr>
          <p:nvPr>
            <p:ph sz="quarter" idx="10"/>
          </p:nvPr>
        </p:nvSpPr>
        <p:spPr>
          <a:xfrm>
            <a:off x="990600" y="1676400"/>
            <a:ext cx="7620000" cy="4572000"/>
          </a:xfrm>
        </p:spPr>
        <p:txBody>
          <a:bodyPr/>
          <a:lstStyle/>
          <a:p>
            <a:pPr marL="0" indent="0">
              <a:buNone/>
            </a:pPr>
            <a:r>
              <a:rPr lang="en-US" dirty="0">
                <a:solidFill>
                  <a:prstClr val="black"/>
                </a:solidFill>
              </a:rPr>
              <a:t>The correct answer is </a:t>
            </a:r>
            <a:r>
              <a:rPr lang="en-US" i="1" dirty="0"/>
              <a:t>a</a:t>
            </a:r>
            <a:r>
              <a:rPr lang="en-US" dirty="0">
                <a:solidFill>
                  <a:prstClr val="black"/>
                </a:solidFill>
              </a:rPr>
              <a:t>. The projected benefit obligation (PBO) represents the present value of benefits earned by employees to date based on estimated future salary levels.</a:t>
            </a:r>
            <a:endParaRPr lang="en-US" dirty="0"/>
          </a:p>
        </p:txBody>
      </p:sp>
    </p:spTree>
    <p:extLst>
      <p:ext uri="{BB962C8B-B14F-4D97-AF65-F5344CB8AC3E}">
        <p14:creationId xmlns:p14="http://schemas.microsoft.com/office/powerpoint/2010/main" val="11830375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17-3</a:t>
            </a:r>
          </a:p>
        </p:txBody>
      </p:sp>
      <p:sp>
        <p:nvSpPr>
          <p:cNvPr id="4" name="Title 3"/>
          <p:cNvSpPr>
            <a:spLocks noGrp="1"/>
          </p:cNvSpPr>
          <p:nvPr>
            <p:ph type="title"/>
          </p:nvPr>
        </p:nvSpPr>
        <p:spPr>
          <a:xfrm>
            <a:off x="990600" y="457200"/>
            <a:ext cx="7315200" cy="914400"/>
          </a:xfrm>
        </p:spPr>
        <p:txBody>
          <a:bodyPr>
            <a:noAutofit/>
          </a:bodyPr>
          <a:lstStyle/>
          <a:p>
            <a:r>
              <a:rPr lang="en-IN" dirty="0"/>
              <a:t> Projected Benefit Obligation (1 of 4)</a:t>
            </a:r>
            <a:endParaRPr lang="en-US" dirty="0"/>
          </a:p>
        </p:txBody>
      </p:sp>
      <p:sp>
        <p:nvSpPr>
          <p:cNvPr id="5" name="Content Placeholder 4"/>
          <p:cNvSpPr>
            <a:spLocks noGrp="1"/>
          </p:cNvSpPr>
          <p:nvPr>
            <p:ph sz="quarter" idx="10"/>
          </p:nvPr>
        </p:nvSpPr>
        <p:spPr>
          <a:xfrm>
            <a:off x="685800" y="1676400"/>
            <a:ext cx="8229600" cy="4724400"/>
          </a:xfrm>
        </p:spPr>
        <p:txBody>
          <a:bodyPr/>
          <a:lstStyle/>
          <a:p>
            <a:pPr marL="0" indent="0">
              <a:buNone/>
            </a:pPr>
            <a:r>
              <a:rPr lang="en-IN" dirty="0"/>
              <a:t>Jessica Farrow was hired by Global Communications in 2007. The company has a defined benefit pension plan that specifies annual retirement benefits equal to:</a:t>
            </a:r>
          </a:p>
          <a:p>
            <a:pPr marL="0" indent="0">
              <a:buNone/>
            </a:pPr>
            <a:r>
              <a:rPr lang="en-IN" b="1" dirty="0"/>
              <a:t>1.5% × Service years × Final year’s</a:t>
            </a:r>
          </a:p>
          <a:p>
            <a:pPr marL="0" indent="0">
              <a:buNone/>
            </a:pPr>
            <a:r>
              <a:rPr lang="en-IN" b="1" dirty="0"/>
              <a:t> salary</a:t>
            </a:r>
          </a:p>
        </p:txBody>
      </p:sp>
    </p:spTree>
    <p:extLst>
      <p:ext uri="{BB962C8B-B14F-4D97-AF65-F5344CB8AC3E}">
        <p14:creationId xmlns:p14="http://schemas.microsoft.com/office/powerpoint/2010/main" val="34985612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17-3</a:t>
            </a:r>
          </a:p>
        </p:txBody>
      </p:sp>
      <p:sp>
        <p:nvSpPr>
          <p:cNvPr id="4" name="Title 3"/>
          <p:cNvSpPr>
            <a:spLocks noGrp="1"/>
          </p:cNvSpPr>
          <p:nvPr>
            <p:ph type="title"/>
          </p:nvPr>
        </p:nvSpPr>
        <p:spPr>
          <a:xfrm>
            <a:off x="987552" y="457200"/>
            <a:ext cx="7315200" cy="914400"/>
          </a:xfrm>
        </p:spPr>
        <p:txBody>
          <a:bodyPr>
            <a:noAutofit/>
          </a:bodyPr>
          <a:lstStyle/>
          <a:p>
            <a:r>
              <a:rPr lang="en-IN" dirty="0"/>
              <a:t> Projected Benefit Obligation (2 of 4)</a:t>
            </a:r>
            <a:endParaRPr lang="en-US" dirty="0"/>
          </a:p>
        </p:txBody>
      </p:sp>
      <p:sp>
        <p:nvSpPr>
          <p:cNvPr id="5" name="Content Placeholder 4"/>
          <p:cNvSpPr>
            <a:spLocks noGrp="1"/>
          </p:cNvSpPr>
          <p:nvPr>
            <p:ph sz="quarter" idx="10"/>
          </p:nvPr>
        </p:nvSpPr>
        <p:spPr>
          <a:xfrm>
            <a:off x="792480" y="1676400"/>
            <a:ext cx="8046720" cy="4724400"/>
          </a:xfrm>
        </p:spPr>
        <p:txBody>
          <a:bodyPr/>
          <a:lstStyle/>
          <a:p>
            <a:pPr marL="0" indent="0">
              <a:buNone/>
            </a:pPr>
            <a:r>
              <a:rPr lang="en-IN" dirty="0"/>
              <a:t>Farrow is expected to retire in 2046 after </a:t>
            </a:r>
            <a:r>
              <a:rPr lang="en-IN" b="1" dirty="0"/>
              <a:t>40 years of service</a:t>
            </a:r>
            <a:r>
              <a:rPr lang="en-IN" dirty="0"/>
              <a:t>. Her retirement period is expected to be 20 years. At the end of 2016, 10 years after being hired, her salary is $100,000. The interest rate is </a:t>
            </a:r>
            <a:r>
              <a:rPr lang="en-IN" b="1" dirty="0"/>
              <a:t>6%</a:t>
            </a:r>
            <a:r>
              <a:rPr lang="en-IN" dirty="0"/>
              <a:t>. The company’s actuary projects Farrow’s salary to be </a:t>
            </a:r>
            <a:r>
              <a:rPr lang="en-IN" b="1" dirty="0"/>
              <a:t>$400,000 </a:t>
            </a:r>
            <a:r>
              <a:rPr lang="en-IN" dirty="0"/>
              <a:t>at retirement. What is the company’s projected benefit obligation with respect to Jessica Farrow?</a:t>
            </a:r>
            <a:endParaRPr lang="en-US" dirty="0"/>
          </a:p>
        </p:txBody>
      </p:sp>
    </p:spTree>
    <p:extLst>
      <p:ext uri="{BB962C8B-B14F-4D97-AF65-F5344CB8AC3E}">
        <p14:creationId xmlns:p14="http://schemas.microsoft.com/office/powerpoint/2010/main" val="19842244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3"/>
          </p:nvPr>
        </p:nvSpPr>
        <p:spPr/>
        <p:txBody>
          <a:bodyPr/>
          <a:lstStyle/>
          <a:p>
            <a:r>
              <a:rPr lang="en-US" dirty="0"/>
              <a:t>Learning Objective 17-3</a:t>
            </a:r>
          </a:p>
        </p:txBody>
      </p:sp>
      <p:sp>
        <p:nvSpPr>
          <p:cNvPr id="4" name="Title 3"/>
          <p:cNvSpPr>
            <a:spLocks noGrp="1"/>
          </p:cNvSpPr>
          <p:nvPr>
            <p:ph type="title"/>
          </p:nvPr>
        </p:nvSpPr>
        <p:spPr>
          <a:xfrm>
            <a:off x="987552" y="457200"/>
            <a:ext cx="7315200" cy="914400"/>
          </a:xfrm>
        </p:spPr>
        <p:txBody>
          <a:bodyPr>
            <a:noAutofit/>
          </a:bodyPr>
          <a:lstStyle/>
          <a:p>
            <a:r>
              <a:rPr lang="en-IN" dirty="0"/>
              <a:t> Projected Benefit Obligation (3 of 4)</a:t>
            </a:r>
            <a:endParaRPr lang="en-US" dirty="0"/>
          </a:p>
        </p:txBody>
      </p:sp>
      <p:sp>
        <p:nvSpPr>
          <p:cNvPr id="5" name="Content Placeholder 4"/>
          <p:cNvSpPr>
            <a:spLocks noGrp="1"/>
          </p:cNvSpPr>
          <p:nvPr>
            <p:ph sz="quarter" idx="10"/>
          </p:nvPr>
        </p:nvSpPr>
        <p:spPr>
          <a:xfrm>
            <a:off x="716280" y="1600200"/>
            <a:ext cx="8046720" cy="4572000"/>
          </a:xfrm>
        </p:spPr>
        <p:txBody>
          <a:bodyPr/>
          <a:lstStyle/>
          <a:p>
            <a:pPr marL="0" indent="0">
              <a:buNone/>
            </a:pPr>
            <a:r>
              <a:rPr lang="en-IN" b="1" dirty="0"/>
              <a:t>Steps to calculate the projected benefit obligation:</a:t>
            </a:r>
            <a:endParaRPr lang="en-IN" dirty="0"/>
          </a:p>
          <a:p>
            <a:pPr marL="457200" indent="-457200">
              <a:buAutoNum type="arabicPeriod"/>
            </a:pPr>
            <a:r>
              <a:rPr lang="en-IN" sz="2400" dirty="0"/>
              <a:t>Use the pension formula (including a projection of future salary levels) to determine the retirement benefits earned to date</a:t>
            </a:r>
          </a:p>
          <a:p>
            <a:pPr marL="457200" indent="-457200">
              <a:buAutoNum type="arabicPeriod"/>
            </a:pPr>
            <a:r>
              <a:rPr lang="en-IN" sz="2400" dirty="0"/>
              <a:t>Find the present value of the retirement benefits as of the retirement date (end of 2046)</a:t>
            </a:r>
          </a:p>
          <a:p>
            <a:pPr marL="457200" indent="-457200">
              <a:buAutoNum type="arabicPeriod"/>
            </a:pPr>
            <a:r>
              <a:rPr lang="en-IN" sz="2400" dirty="0"/>
              <a:t>Find the present value of retirement benefits as of the current date (end of 2016)</a:t>
            </a:r>
            <a:endParaRPr lang="en-US" sz="2400" dirty="0"/>
          </a:p>
        </p:txBody>
      </p:sp>
    </p:spTree>
    <p:extLst>
      <p:ext uri="{BB962C8B-B14F-4D97-AF65-F5344CB8AC3E}">
        <p14:creationId xmlns:p14="http://schemas.microsoft.com/office/powerpoint/2010/main" val="11731145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17-3</a:t>
            </a:r>
          </a:p>
        </p:txBody>
      </p:sp>
      <p:sp>
        <p:nvSpPr>
          <p:cNvPr id="4" name="Title 3"/>
          <p:cNvSpPr>
            <a:spLocks noGrp="1"/>
          </p:cNvSpPr>
          <p:nvPr>
            <p:ph type="title"/>
          </p:nvPr>
        </p:nvSpPr>
        <p:spPr>
          <a:xfrm>
            <a:off x="987552" y="457200"/>
            <a:ext cx="7315200" cy="914400"/>
          </a:xfrm>
        </p:spPr>
        <p:txBody>
          <a:bodyPr>
            <a:noAutofit/>
          </a:bodyPr>
          <a:lstStyle/>
          <a:p>
            <a:r>
              <a:rPr lang="en-IN" dirty="0"/>
              <a:t> Projected Benefit Obligation (4 of 4)</a:t>
            </a:r>
            <a:endParaRPr lang="en-US" dirty="0"/>
          </a:p>
        </p:txBody>
      </p:sp>
      <p:pic>
        <p:nvPicPr>
          <p:cNvPr id="18" name="Picture 2" descr="Timeline depicts calculation of projected benefit obligation.&#10;&quot;Margin note: The actuary includes projected salaries in the pension formula. The projected benefit obligation is the present value of those benefits.&#10;A timeline is presented. Year 2007 is marked as the beginning and year 2066 is marked as the end. The service periods are 10 years to 2016 and 30 years from 2016 to 2046; and 20 years of retirement from 2046 to 2066.&#10;1. Actuary estimates employee has earned (as of 2016) retirement benefits of 1.5% × 10 years × $400,000 = $60,000 per year.&#10;2. Present value (n = 20, i = 6%) of the retirement annuity at the retirement date is $60,000 × 11.46992 = $688,195&#10;3. Present value (n = 30, i =6%) of retirement benefits at 2016 is $688,195 × .17411 = $119,822 (PBO).&#10;&#10;&quot;&#10;"/>
          <p:cNvPicPr>
            <a:picLocks noGrp="1" noChangeAspect="1" noChangeArrowheads="1"/>
          </p:cNvPicPr>
          <p:nvPr>
            <p:ph type="pic" sz="quarter" idx="14"/>
          </p:nvPr>
        </p:nvPicPr>
        <p:blipFill>
          <a:blip r:embed="rId3">
            <a:extLst>
              <a:ext uri="{28A0092B-C50C-407E-A947-70E740481C1C}">
                <a14:useLocalDpi xmlns:a14="http://schemas.microsoft.com/office/drawing/2010/main" val="0"/>
              </a:ext>
            </a:extLst>
          </a:blip>
          <a:stretch>
            <a:fillRect/>
          </a:stretch>
        </p:blipFill>
        <p:spPr bwMode="auto">
          <a:xfrm>
            <a:off x="701237" y="1695291"/>
            <a:ext cx="8137963" cy="45531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29159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3"/>
          </p:nvPr>
        </p:nvSpPr>
        <p:spPr/>
        <p:txBody>
          <a:bodyPr/>
          <a:lstStyle/>
          <a:p>
            <a:r>
              <a:rPr lang="en-US" dirty="0"/>
              <a:t>Learning Objective 17-3</a:t>
            </a:r>
          </a:p>
        </p:txBody>
      </p:sp>
      <p:sp>
        <p:nvSpPr>
          <p:cNvPr id="4" name="Title 3"/>
          <p:cNvSpPr>
            <a:spLocks noGrp="1"/>
          </p:cNvSpPr>
          <p:nvPr>
            <p:ph type="title"/>
          </p:nvPr>
        </p:nvSpPr>
        <p:spPr/>
        <p:txBody>
          <a:bodyPr>
            <a:noAutofit/>
          </a:bodyPr>
          <a:lstStyle/>
          <a:p>
            <a:r>
              <a:rPr lang="en-IN" dirty="0"/>
              <a:t>Projected Benefit Obligation in 2017 (1 of 2)</a:t>
            </a:r>
            <a:endParaRPr lang="en-US" dirty="0"/>
          </a:p>
        </p:txBody>
      </p:sp>
      <p:sp>
        <p:nvSpPr>
          <p:cNvPr id="5" name="Content Placeholder 4"/>
          <p:cNvSpPr>
            <a:spLocks noGrp="1"/>
          </p:cNvSpPr>
          <p:nvPr>
            <p:ph sz="quarter" idx="10"/>
          </p:nvPr>
        </p:nvSpPr>
        <p:spPr>
          <a:xfrm>
            <a:off x="762000" y="1970809"/>
            <a:ext cx="8077200" cy="4364182"/>
          </a:xfrm>
        </p:spPr>
        <p:txBody>
          <a:bodyPr/>
          <a:lstStyle/>
          <a:p>
            <a:pPr marL="0" indent="0">
              <a:buNone/>
            </a:pPr>
            <a:r>
              <a:rPr lang="en-US" dirty="0"/>
              <a:t>If the actuary’s estimate of the final salary hasn’t changed, the PBO a year later at the end of 2017 would be $139,715 as demonstrated:</a:t>
            </a:r>
            <a:endParaRPr lang="en-IN" dirty="0"/>
          </a:p>
        </p:txBody>
      </p:sp>
    </p:spTree>
    <p:extLst>
      <p:ext uri="{BB962C8B-B14F-4D97-AF65-F5344CB8AC3E}">
        <p14:creationId xmlns:p14="http://schemas.microsoft.com/office/powerpoint/2010/main" val="25898755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17-3</a:t>
            </a:r>
          </a:p>
        </p:txBody>
      </p:sp>
      <p:sp>
        <p:nvSpPr>
          <p:cNvPr id="4" name="Title 3"/>
          <p:cNvSpPr>
            <a:spLocks noGrp="1"/>
          </p:cNvSpPr>
          <p:nvPr>
            <p:ph type="title"/>
          </p:nvPr>
        </p:nvSpPr>
        <p:spPr/>
        <p:txBody>
          <a:bodyPr>
            <a:noAutofit/>
          </a:bodyPr>
          <a:lstStyle/>
          <a:p>
            <a:r>
              <a:rPr lang="en-IN" dirty="0"/>
              <a:t>Projected Benefit Obligation in 2017 (2 of 2)</a:t>
            </a:r>
            <a:endParaRPr lang="en-US" dirty="0"/>
          </a:p>
        </p:txBody>
      </p:sp>
      <p:pic>
        <p:nvPicPr>
          <p:cNvPr id="12" name="Picture 2" descr="Timeline depicts calculation of projected benefit obligation.&#10;&quot;A timeline is presented. Year 2007 is marked as the beginning and year 2066 is marked as the end. The service periods are 11 years to 2017 and 29 years from 2017 to 2046; and 20 years of retirement from 2046 to 2066.&#10;1. Actuary estimates employee has earned (as of 2017) retirement benefits of 1.5% × 11 years × $400,000 = $66,000 per year.&#10;2. Present value (n = 20, i = 6%) of the retirement annuity at the retirement date is $66,000 × 11.46992 = $757,015&#10;3. Present value (n = 29, i =6%) of retirement benefits at 2017 is $757,015 × .18456 = $139,715 (PBO).&#10;Margin note: In 2017 the pension formula includes one more service year. Also, 2017 is one year closer to the retirement date for the purpose of calculating the present value.&#10;&quot;&#10;"/>
          <p:cNvPicPr>
            <a:picLocks noGrp="1" noChangeAspect="1" noChangeArrowheads="1"/>
          </p:cNvPicPr>
          <p:nvPr>
            <p:ph type="pic" sz="quarter" idx="14"/>
          </p:nvPr>
        </p:nvPicPr>
        <p:blipFill>
          <a:blip r:embed="rId3">
            <a:extLst>
              <a:ext uri="{28A0092B-C50C-407E-A947-70E740481C1C}">
                <a14:useLocalDpi xmlns:a14="http://schemas.microsoft.com/office/drawing/2010/main" val="0"/>
              </a:ext>
            </a:extLst>
          </a:blip>
          <a:stretch>
            <a:fillRect/>
          </a:stretch>
        </p:blipFill>
        <p:spPr bwMode="auto">
          <a:xfrm>
            <a:off x="1123469" y="2171173"/>
            <a:ext cx="6897063" cy="37724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38872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r>
              <a:rPr lang="en-US" dirty="0"/>
              <a:t>Learning Objective 17-3</a:t>
            </a:r>
          </a:p>
        </p:txBody>
      </p:sp>
      <p:sp>
        <p:nvSpPr>
          <p:cNvPr id="19457" name="Title 1"/>
          <p:cNvSpPr>
            <a:spLocks noGrp="1"/>
          </p:cNvSpPr>
          <p:nvPr>
            <p:ph type="title"/>
          </p:nvPr>
        </p:nvSpPr>
        <p:spPr/>
        <p:txBody>
          <a:bodyPr>
            <a:noAutofit/>
          </a:bodyPr>
          <a:lstStyle/>
          <a:p>
            <a:r>
              <a:rPr lang="en-IN" dirty="0"/>
              <a:t>Five Events That Might Cause Change in PBO Balance (1 of 7)</a:t>
            </a:r>
          </a:p>
        </p:txBody>
      </p:sp>
      <p:sp>
        <p:nvSpPr>
          <p:cNvPr id="5" name="Content Placeholder 4"/>
          <p:cNvSpPr>
            <a:spLocks noGrp="1"/>
          </p:cNvSpPr>
          <p:nvPr>
            <p:ph sz="quarter" idx="10"/>
          </p:nvPr>
        </p:nvSpPr>
        <p:spPr>
          <a:xfrm>
            <a:off x="762000" y="1524000"/>
            <a:ext cx="8001000" cy="4953000"/>
          </a:xfrm>
        </p:spPr>
        <p:txBody>
          <a:bodyPr>
            <a:normAutofit/>
          </a:bodyPr>
          <a:lstStyle/>
          <a:p>
            <a:pPr marL="514350" indent="-514350">
              <a:spcBef>
                <a:spcPts val="600"/>
              </a:spcBef>
              <a:buFont typeface="+mj-lt"/>
              <a:buAutoNum type="arabicParenR"/>
            </a:pPr>
            <a:r>
              <a:rPr lang="en-IN" b="1" dirty="0"/>
              <a:t>Service cost</a:t>
            </a:r>
          </a:p>
          <a:p>
            <a:pPr marL="795338" lvl="1" indent="-338138">
              <a:spcBef>
                <a:spcPts val="600"/>
              </a:spcBef>
              <a:buFont typeface="Lucida Grande"/>
              <a:buChar char="–"/>
            </a:pPr>
            <a:r>
              <a:rPr lang="en-US" dirty="0"/>
              <a:t>Each year’s service adds to the obligation to pay benefits</a:t>
            </a:r>
          </a:p>
          <a:p>
            <a:pPr marL="795338" lvl="1" indent="-338138">
              <a:spcBef>
                <a:spcPts val="600"/>
              </a:spcBef>
              <a:buFont typeface="Lucida Grande"/>
              <a:buChar char="–"/>
            </a:pPr>
            <a:r>
              <a:rPr lang="en-US" dirty="0"/>
              <a:t>This represents the increase in the projected benefit obligation attributable to employee service performed during the period</a:t>
            </a:r>
          </a:p>
          <a:p>
            <a:pPr marL="514350" indent="-514350">
              <a:spcBef>
                <a:spcPts val="600"/>
              </a:spcBef>
              <a:buFont typeface="+mj-lt"/>
              <a:buAutoNum type="arabicParenR" startAt="2"/>
            </a:pPr>
            <a:r>
              <a:rPr lang="en-IN" b="1" dirty="0"/>
              <a:t>Interest cost</a:t>
            </a:r>
          </a:p>
          <a:p>
            <a:pPr marL="795338" lvl="1" indent="-338138">
              <a:spcBef>
                <a:spcPts val="600"/>
              </a:spcBef>
              <a:buFont typeface="Lucida Grande"/>
              <a:buChar char="–"/>
            </a:pPr>
            <a:r>
              <a:rPr lang="en-IN" dirty="0"/>
              <a:t>Interest accrues on PBO balance as time passes</a:t>
            </a:r>
          </a:p>
          <a:p>
            <a:pPr marL="795338" lvl="1" indent="-338138">
              <a:spcBef>
                <a:spcPts val="600"/>
              </a:spcBef>
              <a:buFont typeface="Lucida Grande"/>
              <a:buChar char="–"/>
            </a:pPr>
            <a:r>
              <a:rPr lang="en-IN" dirty="0"/>
              <a:t>Calculated as the assumed </a:t>
            </a:r>
            <a:r>
              <a:rPr lang="en-IN" b="1" dirty="0"/>
              <a:t>discount rate multiplied by the projected benefit obligation </a:t>
            </a:r>
            <a:r>
              <a:rPr lang="en-IN" dirty="0"/>
              <a:t>at the beginning of the year</a:t>
            </a:r>
            <a:endParaRPr lang="en-US" dirty="0"/>
          </a:p>
        </p:txBody>
      </p:sp>
    </p:spTree>
    <p:extLst>
      <p:ext uri="{BB962C8B-B14F-4D97-AF65-F5344CB8AC3E}">
        <p14:creationId xmlns:p14="http://schemas.microsoft.com/office/powerpoint/2010/main" val="3006786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17-3</a:t>
            </a:r>
          </a:p>
        </p:txBody>
      </p:sp>
      <p:sp>
        <p:nvSpPr>
          <p:cNvPr id="4" name="Title 3"/>
          <p:cNvSpPr>
            <a:spLocks noGrp="1"/>
          </p:cNvSpPr>
          <p:nvPr>
            <p:ph type="title"/>
          </p:nvPr>
        </p:nvSpPr>
        <p:spPr/>
        <p:txBody>
          <a:bodyPr>
            <a:noAutofit/>
          </a:bodyPr>
          <a:lstStyle/>
          <a:p>
            <a:r>
              <a:rPr lang="en-IN" dirty="0"/>
              <a:t>Five Events That Might Cause Change in PBO Balance (2 of 7)</a:t>
            </a:r>
            <a:endParaRPr lang="en-US" dirty="0"/>
          </a:p>
        </p:txBody>
      </p:sp>
      <p:sp>
        <p:nvSpPr>
          <p:cNvPr id="5" name="Content Placeholder 4"/>
          <p:cNvSpPr>
            <a:spLocks noGrp="1"/>
          </p:cNvSpPr>
          <p:nvPr>
            <p:ph sz="quarter" idx="10"/>
          </p:nvPr>
        </p:nvSpPr>
        <p:spPr>
          <a:xfrm>
            <a:off x="685800" y="1600200"/>
            <a:ext cx="8229600" cy="4876800"/>
          </a:xfrm>
        </p:spPr>
        <p:txBody>
          <a:bodyPr/>
          <a:lstStyle/>
          <a:p>
            <a:pPr marL="457200" indent="-457200">
              <a:buFont typeface="+mj-lt"/>
              <a:buAutoNum type="arabicParenR" startAt="3"/>
            </a:pPr>
            <a:r>
              <a:rPr lang="en-IN" b="1" dirty="0"/>
              <a:t>Prior service cost</a:t>
            </a:r>
          </a:p>
          <a:p>
            <a:pPr marL="795338" lvl="1" indent="-338138">
              <a:buFont typeface="Lucida Grande"/>
              <a:buChar char="–"/>
            </a:pPr>
            <a:r>
              <a:rPr lang="en-US" dirty="0"/>
              <a:t>When a pension plan is amended, credit often is given for employee service rendered in prior years. The cost of doing so is called </a:t>
            </a:r>
            <a:r>
              <a:rPr lang="en-US" b="1" i="1" dirty="0"/>
              <a:t>prior service cost</a:t>
            </a:r>
          </a:p>
          <a:p>
            <a:pPr marL="0" indent="0">
              <a:buNone/>
            </a:pPr>
            <a:r>
              <a:rPr lang="en-IN" b="1" dirty="0"/>
              <a:t>Example</a:t>
            </a:r>
          </a:p>
          <a:p>
            <a:pPr marL="0" indent="0">
              <a:buNone/>
            </a:pPr>
            <a:r>
              <a:rPr lang="en-IN" sz="2400" dirty="0"/>
              <a:t>Global Communications in our illustration revised the pension formula. The formula’s salary percentage is increased in 2017 from 1.5% to 1.7%.</a:t>
            </a:r>
            <a:endParaRPr lang="en-IN" sz="2400" b="1" dirty="0"/>
          </a:p>
          <a:p>
            <a:pPr marL="0" indent="0" algn="ctr">
              <a:buNone/>
            </a:pPr>
            <a:r>
              <a:rPr lang="en-IN" sz="2400" b="1" dirty="0"/>
              <a:t>1.7%</a:t>
            </a:r>
            <a:r>
              <a:rPr lang="en-IN" sz="2400" dirty="0"/>
              <a:t> × Service years × Final year’s salary</a:t>
            </a:r>
          </a:p>
          <a:p>
            <a:pPr marL="0" indent="0" algn="ctr">
              <a:buNone/>
            </a:pPr>
            <a:r>
              <a:rPr lang="en-IN" sz="2400" dirty="0"/>
              <a:t>(revised pension formula)</a:t>
            </a:r>
            <a:endParaRPr lang="en-US" dirty="0"/>
          </a:p>
        </p:txBody>
      </p:sp>
    </p:spTree>
    <p:extLst>
      <p:ext uri="{BB962C8B-B14F-4D97-AF65-F5344CB8AC3E}">
        <p14:creationId xmlns:p14="http://schemas.microsoft.com/office/powerpoint/2010/main" val="29425788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17-3</a:t>
            </a:r>
          </a:p>
        </p:txBody>
      </p:sp>
      <p:sp>
        <p:nvSpPr>
          <p:cNvPr id="4" name="Title 3"/>
          <p:cNvSpPr>
            <a:spLocks noGrp="1"/>
          </p:cNvSpPr>
          <p:nvPr>
            <p:ph type="title"/>
          </p:nvPr>
        </p:nvSpPr>
        <p:spPr/>
        <p:txBody>
          <a:bodyPr>
            <a:noAutofit/>
          </a:bodyPr>
          <a:lstStyle/>
          <a:p>
            <a:r>
              <a:rPr lang="en-IN" dirty="0"/>
              <a:t>Five Events That Might Cause Change in PBO Balance (3 of 7)</a:t>
            </a:r>
            <a:endParaRPr lang="en-US" dirty="0"/>
          </a:p>
        </p:txBody>
      </p:sp>
      <p:sp>
        <p:nvSpPr>
          <p:cNvPr id="5" name="Content Placeholder 4"/>
          <p:cNvSpPr>
            <a:spLocks noGrp="1"/>
          </p:cNvSpPr>
          <p:nvPr>
            <p:ph sz="quarter" idx="10"/>
          </p:nvPr>
        </p:nvSpPr>
        <p:spPr>
          <a:xfrm>
            <a:off x="685800" y="1600200"/>
            <a:ext cx="8153400" cy="4495800"/>
          </a:xfrm>
        </p:spPr>
        <p:txBody>
          <a:bodyPr/>
          <a:lstStyle/>
          <a:p>
            <a:pPr marL="457200" indent="-457200">
              <a:spcBef>
                <a:spcPts val="600"/>
              </a:spcBef>
              <a:buFont typeface="+mj-lt"/>
              <a:buAutoNum type="arabicParenR" startAt="4"/>
            </a:pPr>
            <a:r>
              <a:rPr lang="en-IN" b="1" dirty="0"/>
              <a:t>Gains or losses</a:t>
            </a:r>
            <a:endParaRPr lang="en-IN" dirty="0"/>
          </a:p>
          <a:p>
            <a:pPr>
              <a:spcBef>
                <a:spcPts val="600"/>
              </a:spcBef>
            </a:pPr>
            <a:r>
              <a:rPr lang="en-US" sz="2400" dirty="0"/>
              <a:t>Decrease and increase </a:t>
            </a:r>
            <a:r>
              <a:rPr lang="en-IN" sz="2400" dirty="0"/>
              <a:t>in estimates of the PBO </a:t>
            </a:r>
            <a:r>
              <a:rPr lang="en-US" sz="2400" dirty="0"/>
              <a:t>because of periodic re-evaluation of uncertainties</a:t>
            </a:r>
            <a:endParaRPr lang="en-US" sz="1000" dirty="0"/>
          </a:p>
          <a:p>
            <a:pPr marL="0" indent="0">
              <a:spcBef>
                <a:spcPts val="600"/>
              </a:spcBef>
              <a:buNone/>
            </a:pPr>
            <a:r>
              <a:rPr lang="en-US" sz="2400" dirty="0"/>
              <a:t>Assume future salary estimate is increased by 5% </a:t>
            </a:r>
            <a:r>
              <a:rPr lang="nn-NO" sz="2400" dirty="0"/>
              <a:t>× (</a:t>
            </a:r>
            <a:r>
              <a:rPr lang="nn-NO" sz="2400" b="1" dirty="0"/>
              <a:t>$420,000)</a:t>
            </a:r>
            <a:endParaRPr lang="en-US" sz="2400" dirty="0"/>
          </a:p>
          <a:p>
            <a:pPr marL="747713" indent="-747713">
              <a:spcBef>
                <a:spcPts val="600"/>
              </a:spcBef>
              <a:buNone/>
              <a:tabLst>
                <a:tab pos="454025" algn="l"/>
              </a:tabLst>
            </a:pPr>
            <a:r>
              <a:rPr lang="en-IN" sz="2400" b="1" dirty="0"/>
              <a:t>PBO without Revised Estimated</a:t>
            </a:r>
          </a:p>
          <a:p>
            <a:pPr marL="747713" indent="-747713">
              <a:spcBef>
                <a:spcPts val="600"/>
              </a:spcBef>
              <a:buFont typeface="+mj-lt"/>
              <a:buAutoNum type="arabicPeriod"/>
              <a:tabLst>
                <a:tab pos="454025" algn="l"/>
              </a:tabLst>
            </a:pPr>
            <a:r>
              <a:rPr lang="en-IN" sz="2400" dirty="0"/>
              <a:t>1.7% × 12 </a:t>
            </a:r>
            <a:r>
              <a:rPr lang="en-IN" sz="2400" dirty="0" err="1"/>
              <a:t>yrs</a:t>
            </a:r>
            <a:r>
              <a:rPr lang="en-IN" sz="2400" dirty="0"/>
              <a:t> × $400,000 = $ 81,600</a:t>
            </a:r>
          </a:p>
          <a:p>
            <a:pPr marL="747713" indent="-747713">
              <a:spcBef>
                <a:spcPts val="600"/>
              </a:spcBef>
              <a:buFont typeface="+mj-lt"/>
              <a:buAutoNum type="arabicPeriod"/>
              <a:tabLst>
                <a:tab pos="454025" algn="l"/>
              </a:tabLst>
            </a:pPr>
            <a:r>
              <a:rPr lang="en-IN" sz="2400" dirty="0"/>
              <a:t>$81,600 × 11.46992 = 935,945</a:t>
            </a:r>
          </a:p>
          <a:p>
            <a:pPr marL="747713" indent="-747713">
              <a:spcBef>
                <a:spcPts val="600"/>
              </a:spcBef>
              <a:buFont typeface="+mj-lt"/>
              <a:buAutoNum type="arabicPeriod"/>
              <a:tabLst>
                <a:tab pos="454025" algn="l"/>
              </a:tabLst>
            </a:pPr>
            <a:r>
              <a:rPr lang="en-IN" sz="2400" dirty="0"/>
              <a:t>$935,945 × .19563 = </a:t>
            </a:r>
            <a:r>
              <a:rPr lang="en-IN" sz="2400" u="sng" dirty="0"/>
              <a:t>183,099</a:t>
            </a:r>
          </a:p>
        </p:txBody>
      </p:sp>
    </p:spTree>
    <p:extLst>
      <p:ext uri="{BB962C8B-B14F-4D97-AF65-F5344CB8AC3E}">
        <p14:creationId xmlns:p14="http://schemas.microsoft.com/office/powerpoint/2010/main" val="3935168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17-1</a:t>
            </a:r>
          </a:p>
        </p:txBody>
      </p:sp>
      <p:sp>
        <p:nvSpPr>
          <p:cNvPr id="2" name="Title 1"/>
          <p:cNvSpPr>
            <a:spLocks noGrp="1"/>
          </p:cNvSpPr>
          <p:nvPr>
            <p:ph type="title"/>
          </p:nvPr>
        </p:nvSpPr>
        <p:spPr/>
        <p:txBody>
          <a:bodyPr>
            <a:noAutofit/>
          </a:bodyPr>
          <a:lstStyle/>
          <a:p>
            <a:r>
              <a:rPr lang="en-IN" sz="3600" b="0" dirty="0">
                <a:solidFill>
                  <a:schemeClr val="tx1"/>
                </a:solidFill>
                <a:latin typeface="Verdana" pitchFamily="34" charset="0"/>
                <a:ea typeface="Verdana" pitchFamily="34" charset="0"/>
                <a:cs typeface="Verdana" pitchFamily="34" charset="0"/>
              </a:rPr>
              <a:t>Types of Pension Plans (2 of 2)</a:t>
            </a:r>
            <a:endParaRPr lang="en-US" sz="3600" b="0" dirty="0">
              <a:solidFill>
                <a:schemeClr val="tx1"/>
              </a:solidFill>
              <a:latin typeface="Verdana" pitchFamily="34" charset="0"/>
              <a:ea typeface="Verdana" pitchFamily="34" charset="0"/>
              <a:cs typeface="Verdana" pitchFamily="34" charset="0"/>
            </a:endParaRPr>
          </a:p>
        </p:txBody>
      </p:sp>
      <p:sp>
        <p:nvSpPr>
          <p:cNvPr id="3" name="Content Placeholder 2"/>
          <p:cNvSpPr>
            <a:spLocks noGrp="1"/>
          </p:cNvSpPr>
          <p:nvPr>
            <p:ph sz="quarter" idx="10"/>
          </p:nvPr>
        </p:nvSpPr>
        <p:spPr>
          <a:xfrm>
            <a:off x="838200" y="1524000"/>
            <a:ext cx="7924800" cy="4724400"/>
          </a:xfrm>
        </p:spPr>
        <p:txBody>
          <a:bodyPr>
            <a:noAutofit/>
          </a:bodyPr>
          <a:lstStyle/>
          <a:p>
            <a:pPr marL="0" lvl="1" indent="0">
              <a:buNone/>
            </a:pPr>
            <a:r>
              <a:rPr lang="en-US" sz="2600" b="1" dirty="0">
                <a:latin typeface="Verdana" pitchFamily="34" charset="0"/>
                <a:ea typeface="Verdana" pitchFamily="34" charset="0"/>
                <a:cs typeface="Verdana" pitchFamily="34" charset="0"/>
              </a:rPr>
              <a:t>Defined benefit pension plans</a:t>
            </a:r>
            <a:endParaRPr lang="en-IN" sz="2600" b="1" dirty="0">
              <a:latin typeface="Verdana" pitchFamily="34" charset="0"/>
              <a:ea typeface="Verdana" pitchFamily="34" charset="0"/>
              <a:cs typeface="Verdana" pitchFamily="34" charset="0"/>
            </a:endParaRPr>
          </a:p>
          <a:p>
            <a:pPr marL="457200" indent="-457200">
              <a:buFont typeface="Arial" panose="020B0604020202020204" pitchFamily="34" charset="0"/>
              <a:buChar char="•"/>
            </a:pPr>
            <a:r>
              <a:rPr lang="en-US" dirty="0">
                <a:latin typeface="Verdana" pitchFamily="34" charset="0"/>
                <a:ea typeface="Verdana" pitchFamily="34" charset="0"/>
                <a:cs typeface="Verdana" pitchFamily="34" charset="0"/>
              </a:rPr>
              <a:t>Promise </a:t>
            </a:r>
            <a:r>
              <a:rPr lang="en-US" b="1" dirty="0">
                <a:latin typeface="Verdana" pitchFamily="34" charset="0"/>
                <a:ea typeface="Verdana" pitchFamily="34" charset="0"/>
                <a:cs typeface="Verdana" pitchFamily="34" charset="0"/>
              </a:rPr>
              <a:t>fixed retirement benefits</a:t>
            </a:r>
            <a:r>
              <a:rPr lang="en-US" dirty="0">
                <a:latin typeface="Verdana" pitchFamily="34" charset="0"/>
                <a:ea typeface="Verdana" pitchFamily="34" charset="0"/>
                <a:cs typeface="Verdana" pitchFamily="34" charset="0"/>
              </a:rPr>
              <a:t> defined by a designated formula </a:t>
            </a:r>
          </a:p>
          <a:p>
            <a:pPr marL="457200" indent="-457200">
              <a:buFont typeface="Arial" panose="020B0604020202020204" pitchFamily="34" charset="0"/>
              <a:buChar char="•"/>
            </a:pPr>
            <a:r>
              <a:rPr lang="en-US" dirty="0">
                <a:latin typeface="Verdana" pitchFamily="34" charset="0"/>
                <a:ea typeface="Verdana" pitchFamily="34" charset="0"/>
                <a:cs typeface="Verdana" pitchFamily="34" charset="0"/>
              </a:rPr>
              <a:t>Pension formula bases retirement pay on the employees’ (a) years of service, (b) annual compensation, and sometimes (c) age</a:t>
            </a:r>
          </a:p>
        </p:txBody>
      </p:sp>
    </p:spTree>
    <p:extLst>
      <p:ext uri="{BB962C8B-B14F-4D97-AF65-F5344CB8AC3E}">
        <p14:creationId xmlns:p14="http://schemas.microsoft.com/office/powerpoint/2010/main" val="6736444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17-3</a:t>
            </a:r>
          </a:p>
        </p:txBody>
      </p:sp>
      <p:sp>
        <p:nvSpPr>
          <p:cNvPr id="4" name="Title 3"/>
          <p:cNvSpPr>
            <a:spLocks noGrp="1"/>
          </p:cNvSpPr>
          <p:nvPr>
            <p:ph type="title"/>
          </p:nvPr>
        </p:nvSpPr>
        <p:spPr/>
        <p:txBody>
          <a:bodyPr>
            <a:noAutofit/>
          </a:bodyPr>
          <a:lstStyle/>
          <a:p>
            <a:r>
              <a:rPr lang="en-IN" dirty="0"/>
              <a:t>Five Events That Might Cause Change in PBO Balance (4 of 7)</a:t>
            </a:r>
            <a:endParaRPr lang="en-US" dirty="0"/>
          </a:p>
        </p:txBody>
      </p:sp>
      <p:sp>
        <p:nvSpPr>
          <p:cNvPr id="5" name="Content Placeholder 4"/>
          <p:cNvSpPr>
            <a:spLocks noGrp="1"/>
          </p:cNvSpPr>
          <p:nvPr>
            <p:ph sz="quarter" idx="10"/>
          </p:nvPr>
        </p:nvSpPr>
        <p:spPr>
          <a:xfrm>
            <a:off x="762000" y="1676400"/>
            <a:ext cx="8153400" cy="4495800"/>
          </a:xfrm>
        </p:spPr>
        <p:txBody>
          <a:bodyPr/>
          <a:lstStyle/>
          <a:p>
            <a:pPr marL="747713" indent="-747713">
              <a:spcBef>
                <a:spcPts val="600"/>
              </a:spcBef>
              <a:buNone/>
              <a:tabLst>
                <a:tab pos="454025" algn="l"/>
              </a:tabLst>
            </a:pPr>
            <a:r>
              <a:rPr lang="en-IN" sz="2400" b="1" dirty="0"/>
              <a:t>PBO with Revised Estimated</a:t>
            </a:r>
          </a:p>
          <a:p>
            <a:pPr marL="747713" indent="-747713">
              <a:spcBef>
                <a:spcPts val="600"/>
              </a:spcBef>
              <a:buFont typeface="+mj-lt"/>
              <a:buAutoNum type="arabicPeriod"/>
              <a:tabLst>
                <a:tab pos="454025" algn="l"/>
              </a:tabLst>
            </a:pPr>
            <a:r>
              <a:rPr lang="en-IN" sz="2400" dirty="0"/>
              <a:t>1.7% × 12 </a:t>
            </a:r>
            <a:r>
              <a:rPr lang="en-IN" sz="2400" dirty="0" err="1"/>
              <a:t>yrs</a:t>
            </a:r>
            <a:r>
              <a:rPr lang="en-IN" sz="2400" dirty="0"/>
              <a:t> × </a:t>
            </a:r>
            <a:r>
              <a:rPr lang="en-IN" sz="2400" b="1" dirty="0"/>
              <a:t>$420,000 </a:t>
            </a:r>
            <a:r>
              <a:rPr lang="en-IN" sz="2400" dirty="0"/>
              <a:t>= $ 85,680</a:t>
            </a:r>
          </a:p>
          <a:p>
            <a:pPr marL="747713" indent="-747713">
              <a:spcBef>
                <a:spcPts val="600"/>
              </a:spcBef>
              <a:buFont typeface="+mj-lt"/>
              <a:buAutoNum type="arabicPeriod"/>
              <a:tabLst>
                <a:tab pos="454025" algn="l"/>
              </a:tabLst>
            </a:pPr>
            <a:r>
              <a:rPr lang="en-IN" sz="2400" dirty="0"/>
              <a:t>$85,680 × 11.46992 = 982,743</a:t>
            </a:r>
          </a:p>
          <a:p>
            <a:pPr marL="747713" indent="-747713">
              <a:spcBef>
                <a:spcPts val="600"/>
              </a:spcBef>
              <a:buFont typeface="+mj-lt"/>
              <a:buAutoNum type="arabicPeriod"/>
              <a:tabLst>
                <a:tab pos="454025" algn="l"/>
              </a:tabLst>
            </a:pPr>
            <a:r>
              <a:rPr lang="en-IN" sz="2400" dirty="0"/>
              <a:t>$982,743 × .19563 = </a:t>
            </a:r>
            <a:r>
              <a:rPr lang="en-IN" sz="2400" u="sng" dirty="0"/>
              <a:t>192,254</a:t>
            </a:r>
          </a:p>
          <a:p>
            <a:pPr marL="0" indent="0">
              <a:spcBef>
                <a:spcPts val="600"/>
              </a:spcBef>
              <a:buNone/>
              <a:tabLst>
                <a:tab pos="454025" algn="l"/>
              </a:tabLst>
            </a:pPr>
            <a:r>
              <a:rPr lang="en-IN" sz="2400" dirty="0"/>
              <a:t>183,099 and 192,254 = </a:t>
            </a:r>
            <a:r>
              <a:rPr lang="en-IN" sz="2400" b="1" dirty="0"/>
              <a:t>$9,155 </a:t>
            </a:r>
            <a:r>
              <a:rPr lang="en-IN" sz="2400" dirty="0"/>
              <a:t>(Loss on PBO)</a:t>
            </a:r>
            <a:endParaRPr lang="nn-NO" sz="2400" b="1" dirty="0"/>
          </a:p>
        </p:txBody>
      </p:sp>
    </p:spTree>
    <p:extLst>
      <p:ext uri="{BB962C8B-B14F-4D97-AF65-F5344CB8AC3E}">
        <p14:creationId xmlns:p14="http://schemas.microsoft.com/office/powerpoint/2010/main" val="35604115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p:cNvSpPr>
            <a:spLocks noGrp="1"/>
          </p:cNvSpPr>
          <p:nvPr>
            <p:ph type="body" sz="quarter" idx="13"/>
          </p:nvPr>
        </p:nvSpPr>
        <p:spPr/>
        <p:txBody>
          <a:bodyPr/>
          <a:lstStyle/>
          <a:p>
            <a:r>
              <a:rPr lang="en-US" dirty="0"/>
              <a:t>Learning Objective 17-3</a:t>
            </a:r>
          </a:p>
        </p:txBody>
      </p:sp>
      <p:sp>
        <p:nvSpPr>
          <p:cNvPr id="4" name="Title 3"/>
          <p:cNvSpPr>
            <a:spLocks noGrp="1"/>
          </p:cNvSpPr>
          <p:nvPr>
            <p:ph type="title"/>
          </p:nvPr>
        </p:nvSpPr>
        <p:spPr/>
        <p:txBody>
          <a:bodyPr>
            <a:noAutofit/>
          </a:bodyPr>
          <a:lstStyle/>
          <a:p>
            <a:r>
              <a:rPr lang="en-IN" dirty="0"/>
              <a:t>Five Events That Might Cause Change in PBO Balance (5 of 7) </a:t>
            </a:r>
            <a:endParaRPr lang="en-US" dirty="0"/>
          </a:p>
        </p:txBody>
      </p:sp>
      <p:graphicFrame>
        <p:nvGraphicFramePr>
          <p:cNvPr id="6" name="Table 18" descr="Alt text will be entered here."/>
          <p:cNvGraphicFramePr>
            <a:graphicFrameLocks noGrp="1"/>
          </p:cNvGraphicFramePr>
          <p:nvPr>
            <p:ph sz="quarter" idx="10"/>
            <p:extLst>
              <p:ext uri="{D42A27DB-BD31-4B8C-83A1-F6EECF244321}">
                <p14:modId xmlns:p14="http://schemas.microsoft.com/office/powerpoint/2010/main" val="1986641271"/>
              </p:ext>
            </p:extLst>
          </p:nvPr>
        </p:nvGraphicFramePr>
        <p:xfrm>
          <a:off x="1066800" y="2501900"/>
          <a:ext cx="7010400" cy="1854200"/>
        </p:xfrm>
        <a:graphic>
          <a:graphicData uri="http://schemas.openxmlformats.org/drawingml/2006/table">
            <a:tbl>
              <a:tblPr firstRow="1" bandRow="1">
                <a:tableStyleId>{5940675A-B579-460E-94D1-54222C63F5DA}</a:tableStyleId>
              </a:tblPr>
              <a:tblGrid>
                <a:gridCol w="54864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Verdana" pitchFamily="34" charset="0"/>
                          <a:ea typeface="Verdana" pitchFamily="34" charset="0"/>
                          <a:cs typeface="Verdana" pitchFamily="34" charset="0"/>
                        </a:rPr>
                        <a:t>PBO at the beginning of 2018</a:t>
                      </a:r>
                      <a:endParaRPr lang="nn-NO" sz="14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Verdana" pitchFamily="34" charset="0"/>
                          <a:ea typeface="Verdana" pitchFamily="34" charset="0"/>
                          <a:cs typeface="Verdana" pitchFamily="34" charset="0"/>
                        </a:rPr>
                        <a:t>$158,341</a:t>
                      </a:r>
                      <a:endParaRPr lang="nn-NO" sz="140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70840">
                <a:tc>
                  <a:txBody>
                    <a:bodyPr/>
                    <a:lstStyle/>
                    <a:p>
                      <a:pPr marL="288925" marR="0" indent="0" algn="l" defTabSz="914400" rtl="0" eaLnBrk="1" fontAlgn="auto" latinLnBrk="0" hangingPunct="1">
                        <a:lnSpc>
                          <a:spcPct val="100000"/>
                        </a:lnSpc>
                        <a:spcBef>
                          <a:spcPts val="0"/>
                        </a:spcBef>
                        <a:spcAft>
                          <a:spcPts val="0"/>
                        </a:spcAft>
                        <a:buClrTx/>
                        <a:buSzTx/>
                        <a:buFontTx/>
                        <a:buNone/>
                        <a:tabLst/>
                        <a:defRPr/>
                      </a:pPr>
                      <a:r>
                        <a:rPr lang="en-IN" sz="1400" b="1" dirty="0">
                          <a:solidFill>
                            <a:schemeClr val="tx1"/>
                          </a:solidFill>
                          <a:latin typeface="Verdana" pitchFamily="34" charset="0"/>
                          <a:ea typeface="Verdana" pitchFamily="34" charset="0"/>
                          <a:cs typeface="Verdana" pitchFamily="34" charset="0"/>
                        </a:rPr>
                        <a:t>Service cost </a:t>
                      </a:r>
                      <a:r>
                        <a:rPr lang="en-IN" sz="1400" dirty="0">
                          <a:solidFill>
                            <a:schemeClr val="tx1"/>
                          </a:solidFill>
                          <a:latin typeface="Verdana" pitchFamily="34" charset="0"/>
                          <a:ea typeface="Verdana" pitchFamily="34" charset="0"/>
                          <a:cs typeface="Verdana" pitchFamily="34" charset="0"/>
                        </a:rPr>
                        <a:t>(calculated above)</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Verdana" pitchFamily="34" charset="0"/>
                          <a:ea typeface="Verdana" pitchFamily="34" charset="0"/>
                          <a:cs typeface="Verdana" pitchFamily="34" charset="0"/>
                        </a:rPr>
                        <a:t>15,258</a:t>
                      </a:r>
                    </a:p>
                  </a:txBody>
                  <a:tcPr anchor="ctr"/>
                </a:tc>
                <a:extLst>
                  <a:ext uri="{0D108BD9-81ED-4DB2-BD59-A6C34878D82A}">
                    <a16:rowId xmlns:a16="http://schemas.microsoft.com/office/drawing/2014/main" val="10001"/>
                  </a:ext>
                </a:extLst>
              </a:tr>
              <a:tr h="370840">
                <a:tc>
                  <a:txBody>
                    <a:bodyPr/>
                    <a:lstStyle/>
                    <a:p>
                      <a:pPr marL="288925" marR="0" indent="0" algn="l" defTabSz="914400" rtl="0" eaLnBrk="1" fontAlgn="auto" latinLnBrk="0" hangingPunct="1">
                        <a:lnSpc>
                          <a:spcPct val="100000"/>
                        </a:lnSpc>
                        <a:spcBef>
                          <a:spcPts val="0"/>
                        </a:spcBef>
                        <a:spcAft>
                          <a:spcPts val="0"/>
                        </a:spcAft>
                        <a:buClrTx/>
                        <a:buSzTx/>
                        <a:buFontTx/>
                        <a:buNone/>
                        <a:tabLst/>
                        <a:defRPr/>
                      </a:pPr>
                      <a:r>
                        <a:rPr lang="en-IN" sz="1400" b="1" kern="1200" dirty="0">
                          <a:solidFill>
                            <a:schemeClr val="tx1"/>
                          </a:solidFill>
                          <a:latin typeface="Verdana" pitchFamily="34" charset="0"/>
                          <a:ea typeface="Verdana" pitchFamily="34" charset="0"/>
                          <a:cs typeface="Verdana" pitchFamily="34" charset="0"/>
                        </a:rPr>
                        <a:t>Interest cost </a:t>
                      </a:r>
                      <a:r>
                        <a:rPr lang="en-IN" sz="1400" b="0" kern="1200" dirty="0">
                          <a:solidFill>
                            <a:schemeClr val="tx1"/>
                          </a:solidFill>
                          <a:latin typeface="Verdana" pitchFamily="34" charset="0"/>
                          <a:ea typeface="Verdana" pitchFamily="34" charset="0"/>
                          <a:cs typeface="Verdana" pitchFamily="34" charset="0"/>
                        </a:rPr>
                        <a:t>(calculated above)</a:t>
                      </a:r>
                      <a:endParaRPr lang="nn-NO" sz="1400" b="0" kern="12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Verdana" pitchFamily="34" charset="0"/>
                          <a:ea typeface="Verdana" pitchFamily="34" charset="0"/>
                          <a:cs typeface="Verdana" pitchFamily="34" charset="0"/>
                        </a:rPr>
                        <a:t>9,500</a:t>
                      </a:r>
                      <a:endParaRPr lang="nn-NO" sz="140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r h="370840">
                <a:tc>
                  <a:txBody>
                    <a:bodyPr/>
                    <a:lstStyle/>
                    <a:p>
                      <a:pPr marL="288925" marR="0" indent="0" algn="l" defTabSz="914400" rtl="0" eaLnBrk="1" fontAlgn="auto" latinLnBrk="0" hangingPunct="1">
                        <a:lnSpc>
                          <a:spcPct val="100000"/>
                        </a:lnSpc>
                        <a:spcBef>
                          <a:spcPts val="0"/>
                        </a:spcBef>
                        <a:spcAft>
                          <a:spcPts val="0"/>
                        </a:spcAft>
                        <a:buClrTx/>
                        <a:buSzTx/>
                        <a:buFontTx/>
                        <a:buNone/>
                        <a:tabLst/>
                        <a:defRPr/>
                      </a:pPr>
                      <a:r>
                        <a:rPr lang="en-IN" sz="1400" b="1" kern="1200" dirty="0">
                          <a:solidFill>
                            <a:schemeClr val="tx1"/>
                          </a:solidFill>
                          <a:latin typeface="Verdana" pitchFamily="34" charset="0"/>
                          <a:ea typeface="Verdana" pitchFamily="34" charset="0"/>
                          <a:cs typeface="Verdana" pitchFamily="34" charset="0"/>
                        </a:rPr>
                        <a:t>Loss on PBO </a:t>
                      </a:r>
                      <a:r>
                        <a:rPr lang="en-IN" sz="1400" b="0" kern="1200" dirty="0">
                          <a:solidFill>
                            <a:schemeClr val="tx1"/>
                          </a:solidFill>
                          <a:latin typeface="Verdana" pitchFamily="34" charset="0"/>
                          <a:ea typeface="Verdana" pitchFamily="34" charset="0"/>
                          <a:cs typeface="Verdana" pitchFamily="34" charset="0"/>
                        </a:rPr>
                        <a:t>(calculated above)</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b="1" dirty="0">
                          <a:solidFill>
                            <a:schemeClr val="tx1"/>
                          </a:solidFill>
                          <a:latin typeface="Verdana" pitchFamily="34" charset="0"/>
                          <a:ea typeface="Verdana" pitchFamily="34" charset="0"/>
                          <a:cs typeface="Verdana" pitchFamily="34" charset="0"/>
                        </a:rPr>
                        <a:t>9,155</a:t>
                      </a:r>
                    </a:p>
                  </a:txBody>
                  <a:tcPr anchor="ctr"/>
                </a:tc>
                <a:extLst>
                  <a:ext uri="{0D108BD9-81ED-4DB2-BD59-A6C34878D82A}">
                    <a16:rowId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Verdana" pitchFamily="34" charset="0"/>
                          <a:ea typeface="Verdana" pitchFamily="34" charset="0"/>
                          <a:cs typeface="Verdana" pitchFamily="34" charset="0"/>
                        </a:rPr>
                        <a:t>PBO at the end of 2018</a:t>
                      </a:r>
                      <a:endParaRPr lang="nn-NO" sz="14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u="sng" dirty="0">
                          <a:solidFill>
                            <a:schemeClr val="tx1"/>
                          </a:solidFill>
                          <a:latin typeface="Verdana" pitchFamily="34" charset="0"/>
                          <a:ea typeface="Verdana" pitchFamily="34" charset="0"/>
                          <a:cs typeface="Verdana" pitchFamily="34" charset="0"/>
                        </a:rPr>
                        <a:t>$192,254</a:t>
                      </a:r>
                      <a:endParaRPr lang="nn-NO" sz="1400" u="sng"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4003076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r>
              <a:rPr lang="en-US" dirty="0"/>
              <a:t>Learning Objective 17-3</a:t>
            </a:r>
          </a:p>
        </p:txBody>
      </p:sp>
      <p:sp>
        <p:nvSpPr>
          <p:cNvPr id="19457" name="Title 1"/>
          <p:cNvSpPr>
            <a:spLocks noGrp="1"/>
          </p:cNvSpPr>
          <p:nvPr>
            <p:ph type="title"/>
          </p:nvPr>
        </p:nvSpPr>
        <p:spPr/>
        <p:txBody>
          <a:bodyPr>
            <a:noAutofit/>
          </a:bodyPr>
          <a:lstStyle/>
          <a:p>
            <a:r>
              <a:rPr lang="en-IN" dirty="0"/>
              <a:t>Five Events That Might Cause Change in PBO Balance (6 of 7)</a:t>
            </a:r>
          </a:p>
        </p:txBody>
      </p:sp>
      <p:sp>
        <p:nvSpPr>
          <p:cNvPr id="5" name="Content Placeholder 4"/>
          <p:cNvSpPr>
            <a:spLocks noGrp="1"/>
          </p:cNvSpPr>
          <p:nvPr>
            <p:ph sz="quarter" idx="10"/>
          </p:nvPr>
        </p:nvSpPr>
        <p:spPr>
          <a:xfrm>
            <a:off x="685800" y="1676400"/>
            <a:ext cx="8305800" cy="4800600"/>
          </a:xfrm>
        </p:spPr>
        <p:txBody>
          <a:bodyPr>
            <a:normAutofit/>
          </a:bodyPr>
          <a:lstStyle/>
          <a:p>
            <a:pPr marL="514350" indent="-514350">
              <a:buFont typeface="+mj-lt"/>
              <a:buAutoNum type="arabicParenR" startAt="4"/>
            </a:pPr>
            <a:r>
              <a:rPr lang="en-IN" b="1" dirty="0"/>
              <a:t>Gains or losses</a:t>
            </a:r>
          </a:p>
          <a:p>
            <a:r>
              <a:rPr lang="en-IN" dirty="0"/>
              <a:t>If a revised estimate causes the PBO to be </a:t>
            </a:r>
            <a:r>
              <a:rPr lang="en-IN" b="1" i="1" dirty="0"/>
              <a:t>lower</a:t>
            </a:r>
            <a:r>
              <a:rPr lang="en-IN" dirty="0"/>
              <a:t> than previously expected, a </a:t>
            </a:r>
            <a:r>
              <a:rPr lang="en-IN" b="1" dirty="0"/>
              <a:t>gain</a:t>
            </a:r>
            <a:r>
              <a:rPr lang="en-IN" dirty="0"/>
              <a:t> would be </a:t>
            </a:r>
            <a:r>
              <a:rPr lang="en-US" dirty="0"/>
              <a:t>indicated</a:t>
            </a:r>
          </a:p>
          <a:p>
            <a:pPr marL="627063" indent="-339725"/>
            <a:r>
              <a:rPr lang="en-IN" dirty="0"/>
              <a:t>Other possible estimate changes that would affect the PBO:</a:t>
            </a:r>
          </a:p>
          <a:p>
            <a:pPr marL="966788" lvl="1" indent="-276225">
              <a:buFont typeface="Lucida Grande"/>
              <a:buChar char="–"/>
            </a:pPr>
            <a:r>
              <a:rPr lang="en-IN" dirty="0"/>
              <a:t>Change in life expectancies</a:t>
            </a:r>
          </a:p>
          <a:p>
            <a:pPr marL="966788" lvl="1" indent="-276225">
              <a:buFont typeface="Lucida Grande"/>
              <a:buChar char="–"/>
            </a:pPr>
            <a:r>
              <a:rPr lang="en-IN" dirty="0"/>
              <a:t>Expectation that retirement will occur earlier than previously thought</a:t>
            </a:r>
          </a:p>
          <a:p>
            <a:pPr marL="966788" lvl="1" indent="-276225">
              <a:buFont typeface="Lucida Grande"/>
              <a:buChar char="–"/>
            </a:pPr>
            <a:r>
              <a:rPr lang="en-IN" dirty="0"/>
              <a:t>Change in the assumed discount rate</a:t>
            </a:r>
          </a:p>
        </p:txBody>
      </p:sp>
    </p:spTree>
    <p:extLst>
      <p:ext uri="{BB962C8B-B14F-4D97-AF65-F5344CB8AC3E}">
        <p14:creationId xmlns:p14="http://schemas.microsoft.com/office/powerpoint/2010/main" val="23157337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r>
              <a:rPr lang="en-US" dirty="0"/>
              <a:t>Learning Objective 17-3</a:t>
            </a:r>
          </a:p>
        </p:txBody>
      </p:sp>
      <p:sp>
        <p:nvSpPr>
          <p:cNvPr id="19457" name="Title 1"/>
          <p:cNvSpPr>
            <a:spLocks noGrp="1"/>
          </p:cNvSpPr>
          <p:nvPr>
            <p:ph type="title"/>
          </p:nvPr>
        </p:nvSpPr>
        <p:spPr/>
        <p:txBody>
          <a:bodyPr>
            <a:noAutofit/>
          </a:bodyPr>
          <a:lstStyle/>
          <a:p>
            <a:r>
              <a:rPr lang="en-IN" dirty="0"/>
              <a:t>Five Events That Might Cause Change in PBO Balance (7 of 7)</a:t>
            </a:r>
          </a:p>
        </p:txBody>
      </p:sp>
      <p:sp>
        <p:nvSpPr>
          <p:cNvPr id="5" name="Content Placeholder 4"/>
          <p:cNvSpPr>
            <a:spLocks noGrp="1"/>
          </p:cNvSpPr>
          <p:nvPr>
            <p:ph sz="quarter" idx="10"/>
          </p:nvPr>
        </p:nvSpPr>
        <p:spPr>
          <a:xfrm>
            <a:off x="685800" y="1676400"/>
            <a:ext cx="8305800" cy="4800600"/>
          </a:xfrm>
        </p:spPr>
        <p:txBody>
          <a:bodyPr>
            <a:normAutofit/>
          </a:bodyPr>
          <a:lstStyle/>
          <a:p>
            <a:pPr marL="514350" indent="-514350">
              <a:buFont typeface="+mj-lt"/>
              <a:buAutoNum type="arabicParenR" startAt="5"/>
            </a:pPr>
            <a:r>
              <a:rPr lang="en-IN" b="1" dirty="0"/>
              <a:t>Payment of retirement benefits</a:t>
            </a:r>
          </a:p>
          <a:p>
            <a:pPr marL="747713"/>
            <a:r>
              <a:rPr lang="en-IN" dirty="0"/>
              <a:t>Obligation is reduced as benefits actually are paid to retired employees</a:t>
            </a:r>
          </a:p>
        </p:txBody>
      </p:sp>
    </p:spTree>
    <p:extLst>
      <p:ext uri="{BB962C8B-B14F-4D97-AF65-F5344CB8AC3E}">
        <p14:creationId xmlns:p14="http://schemas.microsoft.com/office/powerpoint/2010/main" val="29443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17-3</a:t>
            </a:r>
          </a:p>
        </p:txBody>
      </p:sp>
      <p:sp>
        <p:nvSpPr>
          <p:cNvPr id="4" name="Title 3"/>
          <p:cNvSpPr>
            <a:spLocks noGrp="1"/>
          </p:cNvSpPr>
          <p:nvPr>
            <p:ph type="title"/>
          </p:nvPr>
        </p:nvSpPr>
        <p:spPr>
          <a:xfrm>
            <a:off x="685800" y="304800"/>
            <a:ext cx="8001000" cy="914400"/>
          </a:xfrm>
        </p:spPr>
        <p:txBody>
          <a:bodyPr>
            <a:noAutofit/>
          </a:bodyPr>
          <a:lstStyle/>
          <a:p>
            <a:r>
              <a:rPr lang="en-IN" dirty="0"/>
              <a:t>Prior Service Cost </a:t>
            </a:r>
            <a:r>
              <a:rPr lang="en-IN" sz="3600" kern="1200" dirty="0">
                <a:solidFill>
                  <a:schemeClr val="tx1"/>
                </a:solidFill>
                <a:latin typeface="Verdana" panose="020B0604030504040204" pitchFamily="34" charset="0"/>
                <a:ea typeface="Verdana" panose="020B0604030504040204" pitchFamily="34" charset="0"/>
                <a:cs typeface="Verdana" panose="020B0604030504040204" pitchFamily="34" charset="0"/>
              </a:rPr>
              <a:t>(1 of 6)</a:t>
            </a:r>
            <a:endParaRPr lang="en-US" dirty="0"/>
          </a:p>
        </p:txBody>
      </p:sp>
      <p:sp>
        <p:nvSpPr>
          <p:cNvPr id="5" name="Content Placeholder 4"/>
          <p:cNvSpPr>
            <a:spLocks noGrp="1"/>
          </p:cNvSpPr>
          <p:nvPr>
            <p:ph sz="quarter" idx="10"/>
          </p:nvPr>
        </p:nvSpPr>
        <p:spPr>
          <a:xfrm>
            <a:off x="762000" y="1219200"/>
            <a:ext cx="8153400" cy="5334000"/>
          </a:xfrm>
        </p:spPr>
        <p:txBody>
          <a:bodyPr/>
          <a:lstStyle/>
          <a:p>
            <a:pPr marL="461963" indent="-461963">
              <a:spcBef>
                <a:spcPts val="600"/>
              </a:spcBef>
            </a:pPr>
            <a:r>
              <a:rPr lang="en-IN" dirty="0"/>
              <a:t>Cost increase in the PBO as a result of making an amendment retroactive</a:t>
            </a:r>
          </a:p>
          <a:p>
            <a:pPr marL="914400" indent="-452438">
              <a:spcBef>
                <a:spcPts val="600"/>
              </a:spcBef>
              <a:buFont typeface="Verdana" pitchFamily="34" charset="0"/>
              <a:buChar char="–"/>
            </a:pPr>
            <a:r>
              <a:rPr lang="en-IN" sz="2400" dirty="0"/>
              <a:t>That is, previous benefits are </a:t>
            </a:r>
            <a:r>
              <a:rPr lang="en-IN" sz="2400" b="1" dirty="0"/>
              <a:t>recalculated</a:t>
            </a:r>
            <a:r>
              <a:rPr lang="en-IN" sz="2400" dirty="0"/>
              <a:t> using the “more generous” formula in addition to applying it to future years’ service</a:t>
            </a:r>
          </a:p>
          <a:p>
            <a:pPr marL="747713" indent="-747713">
              <a:buNone/>
              <a:tabLst>
                <a:tab pos="454025" algn="l"/>
              </a:tabLst>
            </a:pPr>
            <a:r>
              <a:rPr lang="en-IN" b="1" dirty="0"/>
              <a:t>PBO without Amendment</a:t>
            </a:r>
          </a:p>
          <a:p>
            <a:pPr marL="747713" indent="-747713">
              <a:buFont typeface="+mj-lt"/>
              <a:buAutoNum type="arabicPeriod"/>
              <a:tabLst>
                <a:tab pos="454025" algn="l"/>
              </a:tabLst>
            </a:pPr>
            <a:r>
              <a:rPr lang="en-IN" dirty="0"/>
              <a:t>1.5% × 10 </a:t>
            </a:r>
            <a:r>
              <a:rPr lang="en-IN" dirty="0" err="1"/>
              <a:t>yrs</a:t>
            </a:r>
            <a:r>
              <a:rPr lang="en-IN" dirty="0"/>
              <a:t> × $400,000 = $ 60,000</a:t>
            </a:r>
          </a:p>
          <a:p>
            <a:pPr marL="747713" indent="-747713">
              <a:buFont typeface="+mj-lt"/>
              <a:buAutoNum type="arabicPeriod"/>
              <a:tabLst>
                <a:tab pos="454025" algn="l"/>
              </a:tabLst>
            </a:pPr>
            <a:r>
              <a:rPr lang="en-IN" dirty="0"/>
              <a:t>$60,000 × 11.46992 = 688,195</a:t>
            </a:r>
          </a:p>
          <a:p>
            <a:pPr marL="747713" indent="-747713">
              <a:buFont typeface="+mj-lt"/>
              <a:buAutoNum type="arabicPeriod"/>
              <a:tabLst>
                <a:tab pos="454025" algn="l"/>
              </a:tabLst>
            </a:pPr>
            <a:r>
              <a:rPr lang="en-IN" dirty="0"/>
              <a:t>$688,195 × .17411 = </a:t>
            </a:r>
            <a:r>
              <a:rPr lang="en-IN" u="sng" dirty="0"/>
              <a:t>119,822</a:t>
            </a:r>
          </a:p>
        </p:txBody>
      </p:sp>
    </p:spTree>
    <p:extLst>
      <p:ext uri="{BB962C8B-B14F-4D97-AF65-F5344CB8AC3E}">
        <p14:creationId xmlns:p14="http://schemas.microsoft.com/office/powerpoint/2010/main" val="35754011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17-3</a:t>
            </a:r>
          </a:p>
        </p:txBody>
      </p:sp>
      <p:sp>
        <p:nvSpPr>
          <p:cNvPr id="4" name="Title 3"/>
          <p:cNvSpPr>
            <a:spLocks noGrp="1"/>
          </p:cNvSpPr>
          <p:nvPr>
            <p:ph type="title"/>
          </p:nvPr>
        </p:nvSpPr>
        <p:spPr>
          <a:xfrm>
            <a:off x="685800" y="304800"/>
            <a:ext cx="8001000" cy="914400"/>
          </a:xfrm>
        </p:spPr>
        <p:txBody>
          <a:bodyPr>
            <a:noAutofit/>
          </a:bodyPr>
          <a:lstStyle/>
          <a:p>
            <a:r>
              <a:rPr lang="en-IN" dirty="0"/>
              <a:t>Prior Service Cost </a:t>
            </a:r>
            <a:r>
              <a:rPr lang="en-IN" sz="3600" kern="1200" dirty="0">
                <a:solidFill>
                  <a:schemeClr val="tx1"/>
                </a:solidFill>
                <a:latin typeface="Verdana" panose="020B0604030504040204" pitchFamily="34" charset="0"/>
                <a:ea typeface="Verdana" panose="020B0604030504040204" pitchFamily="34" charset="0"/>
                <a:cs typeface="Verdana" panose="020B0604030504040204" pitchFamily="34" charset="0"/>
              </a:rPr>
              <a:t>(2 of 6)</a:t>
            </a:r>
            <a:endParaRPr lang="en-US" dirty="0"/>
          </a:p>
        </p:txBody>
      </p:sp>
      <p:sp>
        <p:nvSpPr>
          <p:cNvPr id="5" name="Content Placeholder 4"/>
          <p:cNvSpPr>
            <a:spLocks noGrp="1"/>
          </p:cNvSpPr>
          <p:nvPr>
            <p:ph sz="quarter" idx="10"/>
          </p:nvPr>
        </p:nvSpPr>
        <p:spPr>
          <a:xfrm>
            <a:off x="762000" y="1219200"/>
            <a:ext cx="8153400" cy="5334000"/>
          </a:xfrm>
        </p:spPr>
        <p:txBody>
          <a:bodyPr/>
          <a:lstStyle/>
          <a:p>
            <a:pPr marL="0" indent="0">
              <a:buNone/>
              <a:tabLst>
                <a:tab pos="454025" algn="l"/>
              </a:tabLst>
            </a:pPr>
            <a:r>
              <a:rPr lang="en-IN" b="1" dirty="0"/>
              <a:t>PBO without Amendment</a:t>
            </a:r>
          </a:p>
          <a:p>
            <a:pPr marL="747713" indent="-747713">
              <a:buFont typeface="+mj-lt"/>
              <a:buAutoNum type="arabicPeriod"/>
              <a:tabLst>
                <a:tab pos="454025" algn="l"/>
              </a:tabLst>
            </a:pPr>
            <a:r>
              <a:rPr lang="en-IN" b="1" dirty="0"/>
              <a:t>1.7%</a:t>
            </a:r>
            <a:r>
              <a:rPr lang="en-IN" dirty="0"/>
              <a:t> × 10 </a:t>
            </a:r>
            <a:r>
              <a:rPr lang="en-IN" dirty="0" err="1"/>
              <a:t>yrs</a:t>
            </a:r>
            <a:r>
              <a:rPr lang="en-IN" dirty="0"/>
              <a:t> × $400,000 = $ 68,000</a:t>
            </a:r>
          </a:p>
          <a:p>
            <a:pPr marL="747713" indent="-747713">
              <a:buFont typeface="+mj-lt"/>
              <a:buAutoNum type="arabicPeriod"/>
              <a:tabLst>
                <a:tab pos="454025" algn="l"/>
              </a:tabLst>
            </a:pPr>
            <a:r>
              <a:rPr lang="en-IN" dirty="0"/>
              <a:t>$68,000 × 11.46992 = 779,955</a:t>
            </a:r>
          </a:p>
          <a:p>
            <a:pPr marL="747713" indent="-747713">
              <a:buFont typeface="+mj-lt"/>
              <a:buAutoNum type="arabicPeriod"/>
              <a:tabLst>
                <a:tab pos="454025" algn="l"/>
              </a:tabLst>
            </a:pPr>
            <a:r>
              <a:rPr lang="en-IN" dirty="0"/>
              <a:t>$779,955 × .17411 = </a:t>
            </a:r>
            <a:r>
              <a:rPr lang="en-IN" u="sng" dirty="0"/>
              <a:t>135,798</a:t>
            </a:r>
          </a:p>
          <a:p>
            <a:pPr marL="0" indent="0">
              <a:buNone/>
              <a:tabLst>
                <a:tab pos="454025" algn="l"/>
              </a:tabLst>
            </a:pPr>
            <a:r>
              <a:rPr lang="en-IN" dirty="0"/>
              <a:t>119,822 and 135,798 = </a:t>
            </a:r>
            <a:r>
              <a:rPr lang="en-IN" b="1" dirty="0"/>
              <a:t>$15,976 </a:t>
            </a:r>
            <a:r>
              <a:rPr lang="en-IN" dirty="0"/>
              <a:t>(Prior service cost)</a:t>
            </a:r>
            <a:endParaRPr lang="en-IN" sz="2400" u="sng" dirty="0"/>
          </a:p>
        </p:txBody>
      </p:sp>
    </p:spTree>
    <p:extLst>
      <p:ext uri="{BB962C8B-B14F-4D97-AF65-F5344CB8AC3E}">
        <p14:creationId xmlns:p14="http://schemas.microsoft.com/office/powerpoint/2010/main" val="14302445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p:cNvSpPr>
            <a:spLocks noGrp="1"/>
          </p:cNvSpPr>
          <p:nvPr>
            <p:ph type="body" sz="quarter" idx="13"/>
          </p:nvPr>
        </p:nvSpPr>
        <p:spPr/>
        <p:txBody>
          <a:bodyPr/>
          <a:lstStyle/>
          <a:p>
            <a:r>
              <a:rPr lang="en-US" dirty="0"/>
              <a:t>Learning Objective 17-3</a:t>
            </a:r>
          </a:p>
        </p:txBody>
      </p:sp>
      <p:sp>
        <p:nvSpPr>
          <p:cNvPr id="4" name="Title 3"/>
          <p:cNvSpPr>
            <a:spLocks noGrp="1"/>
          </p:cNvSpPr>
          <p:nvPr>
            <p:ph type="title"/>
          </p:nvPr>
        </p:nvSpPr>
        <p:spPr/>
        <p:txBody>
          <a:bodyPr>
            <a:noAutofit/>
          </a:bodyPr>
          <a:lstStyle/>
          <a:p>
            <a:r>
              <a:rPr lang="en-IN" dirty="0"/>
              <a:t>Prior Service Cost (3 of 6)</a:t>
            </a:r>
            <a:endParaRPr lang="en-US" dirty="0"/>
          </a:p>
        </p:txBody>
      </p:sp>
      <p:sp>
        <p:nvSpPr>
          <p:cNvPr id="5" name="Content Placeholder 4"/>
          <p:cNvSpPr>
            <a:spLocks noGrp="1"/>
          </p:cNvSpPr>
          <p:nvPr>
            <p:ph sz="quarter" idx="10"/>
          </p:nvPr>
        </p:nvSpPr>
        <p:spPr>
          <a:xfrm>
            <a:off x="716280" y="1447800"/>
            <a:ext cx="8122920" cy="914400"/>
          </a:xfrm>
        </p:spPr>
        <p:txBody>
          <a:bodyPr/>
          <a:lstStyle/>
          <a:p>
            <a:pPr marL="0" indent="0">
              <a:buNone/>
            </a:pPr>
            <a:r>
              <a:rPr lang="en-IN" dirty="0"/>
              <a:t>Increase in the PBO as a result of making an amendment retroactive</a:t>
            </a:r>
          </a:p>
        </p:txBody>
      </p:sp>
      <p:graphicFrame>
        <p:nvGraphicFramePr>
          <p:cNvPr id="7" name="Table 15"/>
          <p:cNvGraphicFramePr>
            <a:graphicFrameLocks noGrp="1"/>
          </p:cNvGraphicFramePr>
          <p:nvPr>
            <p:ph type="pic" sz="quarter" idx="14"/>
            <p:extLst>
              <p:ext uri="{D42A27DB-BD31-4B8C-83A1-F6EECF244321}">
                <p14:modId xmlns:p14="http://schemas.microsoft.com/office/powerpoint/2010/main" val="3245735735"/>
              </p:ext>
            </p:extLst>
          </p:nvPr>
        </p:nvGraphicFramePr>
        <p:xfrm>
          <a:off x="838200" y="2590800"/>
          <a:ext cx="7924799" cy="3210560"/>
        </p:xfrm>
        <a:graphic>
          <a:graphicData uri="http://schemas.openxmlformats.org/drawingml/2006/table">
            <a:tbl>
              <a:tblPr firstRow="1" bandRow="1">
                <a:tableStyleId>{5940675A-B579-460E-94D1-54222C63F5DA}</a:tableStyleId>
              </a:tblPr>
              <a:tblGrid>
                <a:gridCol w="2895600">
                  <a:extLst>
                    <a:ext uri="{9D8B030D-6E8A-4147-A177-3AD203B41FA5}">
                      <a16:colId xmlns:a16="http://schemas.microsoft.com/office/drawing/2014/main" val="20000"/>
                    </a:ext>
                  </a:extLst>
                </a:gridCol>
                <a:gridCol w="1752599">
                  <a:extLst>
                    <a:ext uri="{9D8B030D-6E8A-4147-A177-3AD203B41FA5}">
                      <a16:colId xmlns:a16="http://schemas.microsoft.com/office/drawing/2014/main" val="20001"/>
                    </a:ext>
                  </a:extLst>
                </a:gridCol>
                <a:gridCol w="1219201">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gridCol w="990599">
                  <a:extLst>
                    <a:ext uri="{9D8B030D-6E8A-4147-A177-3AD203B41FA5}">
                      <a16:colId xmlns:a16="http://schemas.microsoft.com/office/drawing/2014/main" val="20004"/>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solidFill>
                            <a:schemeClr val="tx1"/>
                          </a:solidFill>
                          <a:latin typeface="Verdana" pitchFamily="34" charset="0"/>
                          <a:ea typeface="Verdana" pitchFamily="34" charset="0"/>
                          <a:cs typeface="Verdana" pitchFamily="34" charset="0"/>
                        </a:rPr>
                        <a:t>PBO at the beginning of 2017 (end of 2016)</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20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$119,822</a:t>
                      </a:r>
                    </a:p>
                  </a:txBody>
                  <a:tcPr anchor="ctr"/>
                </a:tc>
                <a:extLst>
                  <a:ext uri="{0D108BD9-81ED-4DB2-BD59-A6C34878D82A}">
                    <a16:rowId xmlns:a16="http://schemas.microsoft.com/office/drawing/2014/main" val="10000"/>
                  </a:ext>
                </a:extLst>
              </a:tr>
              <a:tr h="370840">
                <a:tc>
                  <a:txBody>
                    <a:bodyPr/>
                    <a:lstStyle/>
                    <a:p>
                      <a:pPr marL="228600" marR="0" indent="0" algn="l" defTabSz="914400" rtl="0" eaLnBrk="1" fontAlgn="auto" latinLnBrk="0" hangingPunct="1">
                        <a:lnSpc>
                          <a:spcPct val="100000"/>
                        </a:lnSpc>
                        <a:spcBef>
                          <a:spcPts val="0"/>
                        </a:spcBef>
                        <a:spcAft>
                          <a:spcPts val="0"/>
                        </a:spcAft>
                        <a:buClrTx/>
                        <a:buSzTx/>
                        <a:buFontTx/>
                        <a:buNone/>
                        <a:tabLst/>
                        <a:defRPr/>
                      </a:pPr>
                      <a:r>
                        <a:rPr lang="en-IN" sz="1200" dirty="0">
                          <a:solidFill>
                            <a:schemeClr val="tx1"/>
                          </a:solidFill>
                          <a:latin typeface="Verdana" pitchFamily="34" charset="0"/>
                          <a:ea typeface="Verdana" pitchFamily="34" charset="0"/>
                          <a:cs typeface="Verdana" pitchFamily="34" charset="0"/>
                        </a:rPr>
                        <a:t>Prior service cost (determined previously)</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endParaRPr lang="en-US" sz="120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b="1" u="sng" dirty="0">
                          <a:solidFill>
                            <a:schemeClr val="tx1"/>
                          </a:solidFill>
                          <a:latin typeface="Verdana" panose="020B0604030504040204" pitchFamily="34" charset="0"/>
                          <a:ea typeface="Verdana" panose="020B0604030504040204" pitchFamily="34" charset="0"/>
                          <a:cs typeface="Verdana" panose="020B0604030504040204" pitchFamily="34" charset="0"/>
                        </a:rPr>
                        <a:t>15,976</a:t>
                      </a:r>
                    </a:p>
                  </a:txBody>
                  <a:tcPr anchor="ct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solidFill>
                            <a:schemeClr val="tx1"/>
                          </a:solidFill>
                          <a:latin typeface="Verdana" pitchFamily="34" charset="0"/>
                          <a:ea typeface="Verdana" pitchFamily="34" charset="0"/>
                          <a:cs typeface="Verdana" pitchFamily="34" charset="0"/>
                        </a:rPr>
                        <a:t>PBO including prior service cost at the beginning of 2017</a:t>
                      </a:r>
                    </a:p>
                  </a:txBody>
                  <a:tcPr anchor="ctr"/>
                </a:tc>
                <a:tc>
                  <a:txBody>
                    <a:bodyPr/>
                    <a:lstStyle/>
                    <a:p>
                      <a:endParaRPr lang="en-US" sz="120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20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135,798</a:t>
                      </a:r>
                    </a:p>
                  </a:txBody>
                  <a:tcPr anchor="ctr"/>
                </a:tc>
                <a:extLst>
                  <a:ext uri="{0D108BD9-81ED-4DB2-BD59-A6C34878D82A}">
                    <a16:rowId xmlns:a16="http://schemas.microsoft.com/office/drawing/2014/main" val="10002"/>
                  </a:ext>
                </a:extLst>
              </a:tr>
              <a:tr h="370840">
                <a:tc>
                  <a:txBody>
                    <a:bodyPr/>
                    <a:lstStyle/>
                    <a:p>
                      <a:r>
                        <a:rPr lang="en-IN" sz="1200" dirty="0">
                          <a:solidFill>
                            <a:schemeClr val="tx1"/>
                          </a:solidFill>
                          <a:latin typeface="Verdana" pitchFamily="34" charset="0"/>
                          <a:ea typeface="Verdana" pitchFamily="34" charset="0"/>
                          <a:cs typeface="Verdana" pitchFamily="34" charset="0"/>
                        </a:rPr>
                        <a:t>Service cost: </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IN" sz="1200" dirty="0">
                          <a:solidFill>
                            <a:schemeClr val="tx1"/>
                          </a:solidFill>
                          <a:latin typeface="Verdana" pitchFamily="34" charset="0"/>
                          <a:ea typeface="Verdana" pitchFamily="34" charset="0"/>
                          <a:cs typeface="Verdana" pitchFamily="34" charset="0"/>
                        </a:rPr>
                        <a:t>(</a:t>
                      </a:r>
                      <a:r>
                        <a:rPr lang="en-IN" sz="1200" b="1" dirty="0">
                          <a:solidFill>
                            <a:schemeClr val="tx1"/>
                          </a:solidFill>
                          <a:latin typeface="Verdana" pitchFamily="34" charset="0"/>
                          <a:ea typeface="Verdana" pitchFamily="34" charset="0"/>
                          <a:cs typeface="Verdana" pitchFamily="34" charset="0"/>
                        </a:rPr>
                        <a:t>1.7% </a:t>
                      </a:r>
                      <a:r>
                        <a:rPr lang="en-IN" sz="1200" dirty="0">
                          <a:solidFill>
                            <a:schemeClr val="tx1"/>
                          </a:solidFill>
                          <a:latin typeface="Verdana" pitchFamily="34" charset="0"/>
                          <a:ea typeface="Verdana" pitchFamily="34" charset="0"/>
                          <a:cs typeface="Verdana" pitchFamily="34" charset="0"/>
                        </a:rPr>
                        <a:t>× 1 yr. × $400,000)</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IN" sz="1200" dirty="0">
                          <a:solidFill>
                            <a:schemeClr val="tx1"/>
                          </a:solidFill>
                          <a:latin typeface="Verdana" panose="020B0604030504040204" pitchFamily="34" charset="0"/>
                          <a:ea typeface="Verdana" panose="020B0604030504040204" pitchFamily="34" charset="0"/>
                          <a:cs typeface="Verdana" panose="020B0604030504040204" pitchFamily="34" charset="0"/>
                        </a:rPr>
                        <a:t>× 11.46992 </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IN" sz="1200" dirty="0">
                          <a:solidFill>
                            <a:schemeClr val="tx1"/>
                          </a:solidFill>
                          <a:latin typeface="Verdana" panose="020B0604030504040204" pitchFamily="34" charset="0"/>
                          <a:ea typeface="Verdana" panose="020B0604030504040204" pitchFamily="34" charset="0"/>
                          <a:cs typeface="Verdana" panose="020B0604030504040204" pitchFamily="34" charset="0"/>
                        </a:rPr>
                        <a:t>× .18456</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14,395</a:t>
                      </a:r>
                    </a:p>
                  </a:txBody>
                  <a:tcPr anchor="ctr"/>
                </a:tc>
                <a:extLst>
                  <a:ext uri="{0D108BD9-81ED-4DB2-BD59-A6C34878D82A}">
                    <a16:rowId xmlns:a16="http://schemas.microsoft.com/office/drawing/2014/main" val="10003"/>
                  </a:ext>
                </a:extLst>
              </a:tr>
              <a:tr h="370840">
                <a:tc>
                  <a:txBody>
                    <a:bodyPr/>
                    <a:lstStyle/>
                    <a:p>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Annual retirement benefits</a:t>
                      </a:r>
                    </a:p>
                    <a:p>
                      <a:pPr algn="ctr"/>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from 2017 service</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To discount</a:t>
                      </a:r>
                    </a:p>
                    <a:p>
                      <a:pPr algn="ctr"/>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to 2046</a:t>
                      </a:r>
                    </a:p>
                  </a:txBody>
                  <a:tcPr anchor="ctr"/>
                </a:tc>
                <a:tc>
                  <a:txBody>
                    <a:bodyPr/>
                    <a:lstStyle/>
                    <a:p>
                      <a:pPr algn="ctr"/>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To discount</a:t>
                      </a:r>
                    </a:p>
                    <a:p>
                      <a:pPr algn="ctr"/>
                      <a:r>
                        <a:rPr lang="en-US" sz="1200" b="1" dirty="0">
                          <a:solidFill>
                            <a:schemeClr val="tx1"/>
                          </a:solidFill>
                          <a:latin typeface="Verdana" panose="020B0604030504040204" pitchFamily="34" charset="0"/>
                          <a:ea typeface="Verdana" panose="020B0604030504040204" pitchFamily="34" charset="0"/>
                          <a:cs typeface="Verdana" panose="020B0604030504040204" pitchFamily="34" charset="0"/>
                        </a:rPr>
                        <a:t>to 2017</a:t>
                      </a:r>
                    </a:p>
                  </a:txBody>
                  <a:tcPr anchor="ctr"/>
                </a:tc>
                <a:tc>
                  <a:txBody>
                    <a:bodyPr/>
                    <a:lstStyle/>
                    <a:p>
                      <a:pPr algn="r"/>
                      <a:endParaRPr lang="en-US" sz="120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r h="370840">
                <a:tc>
                  <a:txBody>
                    <a:bodyPr/>
                    <a:lstStyle/>
                    <a:p>
                      <a:r>
                        <a:rPr lang="en-IN" sz="1200" dirty="0">
                          <a:solidFill>
                            <a:schemeClr val="tx1"/>
                          </a:solidFill>
                          <a:latin typeface="Verdana" panose="020B0604030504040204" pitchFamily="34" charset="0"/>
                          <a:ea typeface="Verdana" panose="020B0604030504040204" pitchFamily="34" charset="0"/>
                          <a:cs typeface="Verdana" panose="020B0604030504040204" pitchFamily="34" charset="0"/>
                        </a:rPr>
                        <a:t>Interest cost:</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dirty="0">
                          <a:solidFill>
                            <a:schemeClr val="tx1"/>
                          </a:solidFill>
                          <a:latin typeface="Verdana" panose="020B0604030504040204" pitchFamily="34" charset="0"/>
                          <a:ea typeface="Verdana" panose="020B0604030504040204" pitchFamily="34" charset="0"/>
                          <a:cs typeface="Verdana" panose="020B0604030504040204" pitchFamily="34" charset="0"/>
                        </a:rPr>
                        <a:t>× 6%</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20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20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rPr>
                        <a:t>8,148</a:t>
                      </a:r>
                    </a:p>
                  </a:txBody>
                  <a:tcPr anchor="ctr"/>
                </a:tc>
                <a:extLst>
                  <a:ext uri="{0D108BD9-81ED-4DB2-BD59-A6C34878D82A}">
                    <a16:rowId xmlns:a16="http://schemas.microsoft.com/office/drawing/2014/main" val="10005"/>
                  </a:ext>
                </a:extLst>
              </a:tr>
              <a:tr h="370840">
                <a:tc>
                  <a:txBody>
                    <a:bodyPr/>
                    <a:lstStyle/>
                    <a:p>
                      <a:r>
                        <a:rPr lang="en-IN" sz="1200" dirty="0">
                          <a:solidFill>
                            <a:schemeClr val="tx1"/>
                          </a:solidFill>
                          <a:latin typeface="Verdana" panose="020B0604030504040204" pitchFamily="34" charset="0"/>
                          <a:ea typeface="Verdana" panose="020B0604030504040204" pitchFamily="34" charset="0"/>
                          <a:cs typeface="Verdana" panose="020B0604030504040204" pitchFamily="34" charset="0"/>
                        </a:rPr>
                        <a:t>PBO at the end of 2017</a:t>
                      </a:r>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20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20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200" u="sng" dirty="0">
                          <a:solidFill>
                            <a:schemeClr val="tx1"/>
                          </a:solidFill>
                          <a:latin typeface="Verdana" panose="020B0604030504040204" pitchFamily="34" charset="0"/>
                          <a:ea typeface="Verdana" panose="020B0604030504040204" pitchFamily="34" charset="0"/>
                          <a:cs typeface="Verdana" panose="020B0604030504040204" pitchFamily="34" charset="0"/>
                        </a:rPr>
                        <a:t>$158,341</a:t>
                      </a:r>
                    </a:p>
                  </a:txBody>
                  <a:tcPr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0554672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3"/>
          </p:nvPr>
        </p:nvSpPr>
        <p:spPr/>
        <p:txBody>
          <a:bodyPr/>
          <a:lstStyle/>
          <a:p>
            <a:r>
              <a:rPr lang="en-US" dirty="0"/>
              <a:t>Learning Objective 17-3</a:t>
            </a:r>
          </a:p>
        </p:txBody>
      </p:sp>
      <p:sp>
        <p:nvSpPr>
          <p:cNvPr id="8" name="Title 7"/>
          <p:cNvSpPr>
            <a:spLocks noGrp="1"/>
          </p:cNvSpPr>
          <p:nvPr>
            <p:ph type="title"/>
          </p:nvPr>
        </p:nvSpPr>
        <p:spPr/>
        <p:txBody>
          <a:bodyPr>
            <a:normAutofit/>
          </a:bodyPr>
          <a:lstStyle/>
          <a:p>
            <a:r>
              <a:rPr lang="en-IN" dirty="0"/>
              <a:t>Prior Service Cost </a:t>
            </a:r>
            <a:r>
              <a:rPr lang="en-IN" sz="3600" kern="1200" dirty="0">
                <a:solidFill>
                  <a:schemeClr val="tx1"/>
                </a:solidFill>
                <a:latin typeface="Verdana" panose="020B0604030504040204" pitchFamily="34" charset="0"/>
                <a:ea typeface="Verdana" panose="020B0604030504040204" pitchFamily="34" charset="0"/>
                <a:cs typeface="Verdana" panose="020B0604030504040204" pitchFamily="34" charset="0"/>
              </a:rPr>
              <a:t>(4 of 6)</a:t>
            </a:r>
            <a:endParaRPr lang="en-US" dirty="0"/>
          </a:p>
        </p:txBody>
      </p:sp>
      <p:sp>
        <p:nvSpPr>
          <p:cNvPr id="9" name="Content Placeholder 8"/>
          <p:cNvSpPr>
            <a:spLocks noGrp="1"/>
          </p:cNvSpPr>
          <p:nvPr>
            <p:ph sz="quarter" idx="10"/>
          </p:nvPr>
        </p:nvSpPr>
        <p:spPr>
          <a:xfrm>
            <a:off x="792480" y="1676400"/>
            <a:ext cx="8046720" cy="3581400"/>
          </a:xfrm>
        </p:spPr>
        <p:txBody>
          <a:bodyPr/>
          <a:lstStyle/>
          <a:p>
            <a:pPr marL="0" indent="0">
              <a:buNone/>
            </a:pPr>
            <a:r>
              <a:rPr lang="en-IN" dirty="0"/>
              <a:t>11.46992 </a:t>
            </a:r>
            <a:r>
              <a:rPr lang="en-IN" dirty="0">
                <a:sym typeface="Symbol"/>
              </a:rPr>
              <a:t> </a:t>
            </a:r>
            <a:r>
              <a:rPr lang="en-IN" dirty="0"/>
              <a:t>Present value of an ordinary annuity of $1: </a:t>
            </a:r>
            <a:r>
              <a:rPr lang="en-IN" i="1" dirty="0"/>
              <a:t>n</a:t>
            </a:r>
            <a:r>
              <a:rPr lang="en-IN" dirty="0"/>
              <a:t> = 20, </a:t>
            </a:r>
            <a:r>
              <a:rPr lang="en-IN" i="1" dirty="0"/>
              <a:t>i</a:t>
            </a:r>
            <a:r>
              <a:rPr lang="en-IN" dirty="0"/>
              <a:t> = 6%.</a:t>
            </a:r>
            <a:endParaRPr lang="en-IN" sz="1050" dirty="0"/>
          </a:p>
          <a:p>
            <a:pPr marL="0" indent="0">
              <a:buNone/>
            </a:pPr>
            <a:r>
              <a:rPr lang="en-IN" dirty="0"/>
              <a:t>.18456</a:t>
            </a:r>
            <a:r>
              <a:rPr lang="en-IN" dirty="0">
                <a:sym typeface="Symbol"/>
              </a:rPr>
              <a:t>  </a:t>
            </a:r>
            <a:r>
              <a:rPr lang="en-IN" dirty="0"/>
              <a:t>Present value of $1: </a:t>
            </a:r>
            <a:r>
              <a:rPr lang="en-IN" i="1" dirty="0"/>
              <a:t>n</a:t>
            </a:r>
            <a:r>
              <a:rPr lang="en-IN" dirty="0"/>
              <a:t> = 29, </a:t>
            </a:r>
            <a:r>
              <a:rPr lang="en-IN" i="1" dirty="0"/>
              <a:t>i</a:t>
            </a:r>
            <a:r>
              <a:rPr lang="en-IN" dirty="0"/>
              <a:t> = 6%</a:t>
            </a:r>
            <a:endParaRPr lang="en-IN" sz="1050" dirty="0"/>
          </a:p>
          <a:p>
            <a:pPr marL="0" indent="0">
              <a:buNone/>
            </a:pPr>
            <a:r>
              <a:rPr lang="en-IN" dirty="0"/>
              <a:t>× 6% </a:t>
            </a:r>
            <a:r>
              <a:rPr lang="en-IN" dirty="0">
                <a:sym typeface="Symbol"/>
              </a:rPr>
              <a:t> </a:t>
            </a:r>
            <a:r>
              <a:rPr lang="en-IN" dirty="0"/>
              <a:t>Includes the beginning balance plus the prior service cost because the amendment occurred at the beginning of the year</a:t>
            </a:r>
            <a:endParaRPr lang="en-US" dirty="0"/>
          </a:p>
        </p:txBody>
      </p:sp>
    </p:spTree>
    <p:extLst>
      <p:ext uri="{BB962C8B-B14F-4D97-AF65-F5344CB8AC3E}">
        <p14:creationId xmlns:p14="http://schemas.microsoft.com/office/powerpoint/2010/main" val="25865025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17-3</a:t>
            </a:r>
          </a:p>
        </p:txBody>
      </p:sp>
      <p:sp>
        <p:nvSpPr>
          <p:cNvPr id="3" name="Title 2"/>
          <p:cNvSpPr>
            <a:spLocks noGrp="1"/>
          </p:cNvSpPr>
          <p:nvPr>
            <p:ph type="title"/>
          </p:nvPr>
        </p:nvSpPr>
        <p:spPr/>
        <p:txBody>
          <a:bodyPr>
            <a:noAutofit/>
          </a:bodyPr>
          <a:lstStyle/>
          <a:p>
            <a:r>
              <a:rPr lang="en-IN" dirty="0"/>
              <a:t>Prior Service Cost (5 of 6)</a:t>
            </a:r>
            <a:endParaRPr lang="en-US" dirty="0"/>
          </a:p>
        </p:txBody>
      </p:sp>
      <p:sp>
        <p:nvSpPr>
          <p:cNvPr id="4" name="Content Placeholder 3"/>
          <p:cNvSpPr>
            <a:spLocks noGrp="1"/>
          </p:cNvSpPr>
          <p:nvPr>
            <p:ph sz="quarter" idx="10"/>
          </p:nvPr>
        </p:nvSpPr>
        <p:spPr>
          <a:xfrm>
            <a:off x="762000" y="1676400"/>
            <a:ext cx="8001000" cy="1143000"/>
          </a:xfrm>
        </p:spPr>
        <p:txBody>
          <a:bodyPr/>
          <a:lstStyle/>
          <a:p>
            <a:pPr marL="0" indent="0">
              <a:buNone/>
            </a:pPr>
            <a:r>
              <a:rPr lang="en-US" dirty="0"/>
              <a:t>The plan amendment would affect not only the year in which it occurs, but also each subsequent year because the revised pension formula determines each year’s service cost.</a:t>
            </a:r>
            <a:endParaRPr lang="en-IN" dirty="0"/>
          </a:p>
        </p:txBody>
      </p:sp>
      <p:graphicFrame>
        <p:nvGraphicFramePr>
          <p:cNvPr id="7" name="Table 12"/>
          <p:cNvGraphicFramePr>
            <a:graphicFrameLocks noGrp="1"/>
          </p:cNvGraphicFramePr>
          <p:nvPr>
            <p:ph type="pic" sz="quarter" idx="14"/>
            <p:extLst>
              <p:ext uri="{D42A27DB-BD31-4B8C-83A1-F6EECF244321}">
                <p14:modId xmlns:p14="http://schemas.microsoft.com/office/powerpoint/2010/main" val="4099750841"/>
              </p:ext>
            </p:extLst>
          </p:nvPr>
        </p:nvGraphicFramePr>
        <p:xfrm>
          <a:off x="876300" y="3657600"/>
          <a:ext cx="7734300" cy="2402840"/>
        </p:xfrm>
        <a:graphic>
          <a:graphicData uri="http://schemas.openxmlformats.org/drawingml/2006/table">
            <a:tbl>
              <a:tblPr firstRow="1" bandRow="1">
                <a:tableStyleId>{5940675A-B579-460E-94D1-54222C63F5DA}</a:tableStyleId>
              </a:tblPr>
              <a:tblGrid>
                <a:gridCol w="2341538">
                  <a:extLst>
                    <a:ext uri="{9D8B030D-6E8A-4147-A177-3AD203B41FA5}">
                      <a16:colId xmlns:a16="http://schemas.microsoft.com/office/drawing/2014/main" val="20000"/>
                    </a:ext>
                  </a:extLst>
                </a:gridCol>
                <a:gridCol w="2083997">
                  <a:extLst>
                    <a:ext uri="{9D8B030D-6E8A-4147-A177-3AD203B41FA5}">
                      <a16:colId xmlns:a16="http://schemas.microsoft.com/office/drawing/2014/main" val="20001"/>
                    </a:ext>
                  </a:extLst>
                </a:gridCol>
                <a:gridCol w="1231453">
                  <a:extLst>
                    <a:ext uri="{9D8B030D-6E8A-4147-A177-3AD203B41FA5}">
                      <a16:colId xmlns:a16="http://schemas.microsoft.com/office/drawing/2014/main" val="20002"/>
                    </a:ext>
                  </a:extLst>
                </a:gridCol>
                <a:gridCol w="1077522">
                  <a:extLst>
                    <a:ext uri="{9D8B030D-6E8A-4147-A177-3AD203B41FA5}">
                      <a16:colId xmlns:a16="http://schemas.microsoft.com/office/drawing/2014/main" val="20003"/>
                    </a:ext>
                  </a:extLst>
                </a:gridCol>
                <a:gridCol w="999790">
                  <a:extLst>
                    <a:ext uri="{9D8B030D-6E8A-4147-A177-3AD203B41FA5}">
                      <a16:colId xmlns:a16="http://schemas.microsoft.com/office/drawing/2014/main" val="20004"/>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300" dirty="0">
                          <a:solidFill>
                            <a:schemeClr val="tx1"/>
                          </a:solidFill>
                          <a:latin typeface="Verdana" pitchFamily="34" charset="0"/>
                          <a:ea typeface="Verdana" pitchFamily="34" charset="0"/>
                          <a:cs typeface="Verdana" pitchFamily="34" charset="0"/>
                        </a:rPr>
                        <a:t>PBO at the beginning of 2018 (end of 2017)</a:t>
                      </a:r>
                      <a:endParaRPr lang="en-US" sz="1300" dirty="0">
                        <a:solidFill>
                          <a:schemeClr val="tx1"/>
                        </a:solidFill>
                        <a:latin typeface="Verdana" pitchFamily="34" charset="0"/>
                        <a:ea typeface="Verdana" pitchFamily="34" charset="0"/>
                        <a:cs typeface="Verdana" pitchFamily="34" charset="0"/>
                      </a:endParaRPr>
                    </a:p>
                  </a:txBody>
                  <a:tcPr anchor="ctr"/>
                </a:tc>
                <a:tc>
                  <a:txBody>
                    <a:bodyPr/>
                    <a:lstStyle/>
                    <a:p>
                      <a:endParaRPr lang="en-US" sz="13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30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3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300" dirty="0">
                          <a:latin typeface="Verdana" panose="020B0604030504040204" pitchFamily="34" charset="0"/>
                          <a:ea typeface="Verdana" panose="020B0604030504040204" pitchFamily="34" charset="0"/>
                          <a:cs typeface="Verdana" panose="020B0604030504040204" pitchFamily="34" charset="0"/>
                        </a:rPr>
                        <a:t>$158,341</a:t>
                      </a:r>
                    </a:p>
                  </a:txBody>
                  <a:tcPr anchor="ctr"/>
                </a:tc>
                <a:extLst>
                  <a:ext uri="{0D108BD9-81ED-4DB2-BD59-A6C34878D82A}">
                    <a16:rowId xmlns:a16="http://schemas.microsoft.com/office/drawing/2014/main" val="10000"/>
                  </a:ext>
                </a:extLst>
              </a:tr>
              <a:tr h="370840">
                <a:tc>
                  <a:txBody>
                    <a:bodyPr/>
                    <a:lstStyle/>
                    <a:p>
                      <a:pPr marL="228600" indent="0"/>
                      <a:r>
                        <a:rPr lang="en-IN" sz="1300" dirty="0">
                          <a:solidFill>
                            <a:schemeClr val="tx1"/>
                          </a:solidFill>
                          <a:latin typeface="Verdana" pitchFamily="34" charset="0"/>
                          <a:ea typeface="Verdana" pitchFamily="34" charset="0"/>
                          <a:cs typeface="Verdana" pitchFamily="34" charset="0"/>
                        </a:rPr>
                        <a:t>Service cost:</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IN" sz="1300" dirty="0">
                          <a:solidFill>
                            <a:schemeClr val="tx1"/>
                          </a:solidFill>
                          <a:latin typeface="Verdana" pitchFamily="34" charset="0"/>
                          <a:ea typeface="Verdana" pitchFamily="34" charset="0"/>
                          <a:cs typeface="Verdana" pitchFamily="34" charset="0"/>
                        </a:rPr>
                        <a:t>(</a:t>
                      </a:r>
                      <a:r>
                        <a:rPr lang="en-IN" sz="1300" b="1" dirty="0">
                          <a:solidFill>
                            <a:schemeClr val="tx1"/>
                          </a:solidFill>
                          <a:latin typeface="Verdana" pitchFamily="34" charset="0"/>
                          <a:ea typeface="Verdana" pitchFamily="34" charset="0"/>
                          <a:cs typeface="Verdana" pitchFamily="34" charset="0"/>
                        </a:rPr>
                        <a:t>1.7% </a:t>
                      </a:r>
                      <a:r>
                        <a:rPr lang="en-IN" sz="1300" dirty="0">
                          <a:solidFill>
                            <a:schemeClr val="tx1"/>
                          </a:solidFill>
                          <a:latin typeface="Verdana" pitchFamily="34" charset="0"/>
                          <a:ea typeface="Verdana" pitchFamily="34" charset="0"/>
                          <a:cs typeface="Verdana" pitchFamily="34" charset="0"/>
                        </a:rPr>
                        <a:t>× 1 yr. × $400,000)</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IN" sz="1300" dirty="0">
                          <a:solidFill>
                            <a:schemeClr val="tx1"/>
                          </a:solidFill>
                          <a:latin typeface="Verdana" pitchFamily="34" charset="0"/>
                          <a:ea typeface="Verdana" pitchFamily="34" charset="0"/>
                          <a:cs typeface="Verdana" pitchFamily="34" charset="0"/>
                        </a:rPr>
                        <a:t>× 11.46992</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r>
                        <a:rPr lang="en-IN" sz="1300" dirty="0">
                          <a:solidFill>
                            <a:schemeClr val="tx1"/>
                          </a:solidFill>
                          <a:latin typeface="Verdana" pitchFamily="34" charset="0"/>
                          <a:ea typeface="Verdana" pitchFamily="34" charset="0"/>
                          <a:cs typeface="Verdana" pitchFamily="34" charset="0"/>
                        </a:rPr>
                        <a:t>× .19563</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300" dirty="0">
                          <a:latin typeface="Verdana" panose="020B0604030504040204" pitchFamily="34" charset="0"/>
                          <a:ea typeface="Verdana" panose="020B0604030504040204" pitchFamily="34" charset="0"/>
                          <a:cs typeface="Verdana" panose="020B0604030504040204" pitchFamily="34" charset="0"/>
                        </a:rPr>
                        <a:t>15,258</a:t>
                      </a:r>
                    </a:p>
                  </a:txBody>
                  <a:tcPr anchor="ctr"/>
                </a:tc>
                <a:extLst>
                  <a:ext uri="{0D108BD9-81ED-4DB2-BD59-A6C34878D82A}">
                    <a16:rowId xmlns:a16="http://schemas.microsoft.com/office/drawing/2014/main" val="10001"/>
                  </a:ext>
                </a:extLst>
              </a:tr>
              <a:tr h="370840">
                <a:tc>
                  <a:txBody>
                    <a:bodyPr/>
                    <a:lstStyle/>
                    <a:p>
                      <a:endParaRPr lang="en-US" sz="13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300" b="1" dirty="0">
                          <a:solidFill>
                            <a:schemeClr val="tx1"/>
                          </a:solidFill>
                          <a:latin typeface="Verdana" pitchFamily="34" charset="0"/>
                          <a:ea typeface="Verdana" pitchFamily="34" charset="0"/>
                          <a:cs typeface="Verdana" pitchFamily="34" charset="0"/>
                        </a:rPr>
                        <a:t>Annual retirement</a:t>
                      </a:r>
                    </a:p>
                    <a:p>
                      <a:pPr algn="ctr"/>
                      <a:r>
                        <a:rPr lang="en-US" sz="1300" b="1" dirty="0">
                          <a:solidFill>
                            <a:schemeClr val="tx1"/>
                          </a:solidFill>
                          <a:latin typeface="Verdana" pitchFamily="34" charset="0"/>
                          <a:ea typeface="Verdana" pitchFamily="34" charset="0"/>
                          <a:cs typeface="Verdana" pitchFamily="34" charset="0"/>
                        </a:rPr>
                        <a:t> benefits</a:t>
                      </a:r>
                      <a:r>
                        <a:rPr lang="en-US" sz="1300" b="1" baseline="0" dirty="0">
                          <a:solidFill>
                            <a:schemeClr val="tx1"/>
                          </a:solidFill>
                          <a:latin typeface="Verdana" pitchFamily="34" charset="0"/>
                          <a:ea typeface="Verdana" pitchFamily="34" charset="0"/>
                          <a:cs typeface="Verdana" pitchFamily="34" charset="0"/>
                        </a:rPr>
                        <a:t> </a:t>
                      </a:r>
                      <a:r>
                        <a:rPr lang="en-US" sz="1300" b="1" dirty="0">
                          <a:solidFill>
                            <a:schemeClr val="tx1"/>
                          </a:solidFill>
                          <a:latin typeface="Verdana" pitchFamily="34" charset="0"/>
                          <a:ea typeface="Verdana" pitchFamily="34" charset="0"/>
                          <a:cs typeface="Verdana" pitchFamily="34" charset="0"/>
                        </a:rPr>
                        <a:t>from 2018 service</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300" b="1" dirty="0">
                          <a:solidFill>
                            <a:schemeClr val="tx1"/>
                          </a:solidFill>
                          <a:latin typeface="Verdana" pitchFamily="34" charset="0"/>
                          <a:ea typeface="Verdana" pitchFamily="34" charset="0"/>
                          <a:cs typeface="Verdana" pitchFamily="34" charset="0"/>
                        </a:rPr>
                        <a:t>To discount</a:t>
                      </a:r>
                    </a:p>
                    <a:p>
                      <a:pPr algn="ctr"/>
                      <a:r>
                        <a:rPr lang="en-US" sz="1300" b="1" baseline="0" dirty="0">
                          <a:solidFill>
                            <a:schemeClr val="tx1"/>
                          </a:solidFill>
                          <a:latin typeface="Verdana" pitchFamily="34" charset="0"/>
                          <a:ea typeface="Verdana" pitchFamily="34" charset="0"/>
                          <a:cs typeface="Verdana" pitchFamily="34" charset="0"/>
                        </a:rPr>
                        <a:t> </a:t>
                      </a:r>
                      <a:r>
                        <a:rPr lang="en-US" sz="1300" b="1" dirty="0">
                          <a:solidFill>
                            <a:schemeClr val="tx1"/>
                          </a:solidFill>
                          <a:latin typeface="Verdana" pitchFamily="34" charset="0"/>
                          <a:ea typeface="Verdana" pitchFamily="34" charset="0"/>
                          <a:cs typeface="Verdana" pitchFamily="34" charset="0"/>
                        </a:rPr>
                        <a:t>to 2046</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300" b="1" dirty="0">
                          <a:solidFill>
                            <a:schemeClr val="tx1"/>
                          </a:solidFill>
                          <a:latin typeface="Verdana" pitchFamily="34" charset="0"/>
                          <a:ea typeface="Verdana" pitchFamily="34" charset="0"/>
                          <a:cs typeface="Verdana" pitchFamily="34" charset="0"/>
                        </a:rPr>
                        <a:t>To discount</a:t>
                      </a:r>
                      <a:r>
                        <a:rPr lang="en-US" sz="1300" b="1" baseline="0" dirty="0">
                          <a:solidFill>
                            <a:schemeClr val="tx1"/>
                          </a:solidFill>
                          <a:latin typeface="Verdana" pitchFamily="34" charset="0"/>
                          <a:ea typeface="Verdana" pitchFamily="34" charset="0"/>
                          <a:cs typeface="Verdana" pitchFamily="34" charset="0"/>
                        </a:rPr>
                        <a:t> </a:t>
                      </a:r>
                    </a:p>
                    <a:p>
                      <a:pPr algn="ctr"/>
                      <a:r>
                        <a:rPr lang="en-US" sz="1300" b="1" dirty="0">
                          <a:solidFill>
                            <a:schemeClr val="tx1"/>
                          </a:solidFill>
                          <a:latin typeface="Verdana" pitchFamily="34" charset="0"/>
                          <a:ea typeface="Verdana" pitchFamily="34" charset="0"/>
                          <a:cs typeface="Verdana" pitchFamily="34" charset="0"/>
                        </a:rPr>
                        <a:t>to 2017</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3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370840">
                <a:tc>
                  <a:txBody>
                    <a:bodyPr/>
                    <a:lstStyle/>
                    <a:p>
                      <a:r>
                        <a:rPr lang="en-IN" sz="1300" dirty="0">
                          <a:latin typeface="Verdana" panose="020B0604030504040204" pitchFamily="34" charset="0"/>
                          <a:ea typeface="Verdana" panose="020B0604030504040204" pitchFamily="34" charset="0"/>
                          <a:cs typeface="Verdana" panose="020B0604030504040204" pitchFamily="34" charset="0"/>
                        </a:rPr>
                        <a:t>Interest cost: </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IN" sz="1300" dirty="0">
                          <a:latin typeface="Verdana" panose="020B0604030504040204" pitchFamily="34" charset="0"/>
                          <a:ea typeface="Verdana" panose="020B0604030504040204" pitchFamily="34" charset="0"/>
                          <a:cs typeface="Verdana" panose="020B0604030504040204" pitchFamily="34" charset="0"/>
                        </a:rPr>
                        <a:t>$158,341 × 6%</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30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30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300" dirty="0">
                          <a:latin typeface="Verdana" panose="020B0604030504040204" pitchFamily="34" charset="0"/>
                          <a:ea typeface="Verdana" panose="020B0604030504040204" pitchFamily="34" charset="0"/>
                          <a:cs typeface="Verdana" panose="020B0604030504040204" pitchFamily="34" charset="0"/>
                        </a:rPr>
                        <a:t>9,500</a:t>
                      </a:r>
                    </a:p>
                  </a:txBody>
                  <a:tcPr anchor="ctr"/>
                </a:tc>
                <a:extLst>
                  <a:ext uri="{0D108BD9-81ED-4DB2-BD59-A6C34878D82A}">
                    <a16:rowId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300" dirty="0">
                          <a:latin typeface="Verdana" panose="020B0604030504040204" pitchFamily="34" charset="0"/>
                          <a:ea typeface="Verdana" panose="020B0604030504040204" pitchFamily="34" charset="0"/>
                          <a:cs typeface="Verdana" panose="020B0604030504040204" pitchFamily="34" charset="0"/>
                        </a:rPr>
                        <a:t>PBO at the end of 2018</a:t>
                      </a:r>
                      <a:endParaRPr lang="en-US" sz="13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3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30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endParaRPr lang="en-US" sz="13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300" u="sng" dirty="0">
                          <a:latin typeface="Verdana" panose="020B0604030504040204" pitchFamily="34" charset="0"/>
                          <a:ea typeface="Verdana" panose="020B0604030504040204" pitchFamily="34" charset="0"/>
                          <a:cs typeface="Verdana" panose="020B0604030504040204" pitchFamily="34" charset="0"/>
                        </a:rPr>
                        <a:t>$183,099</a:t>
                      </a: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13573202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17-3</a:t>
            </a:r>
          </a:p>
        </p:txBody>
      </p:sp>
      <p:sp>
        <p:nvSpPr>
          <p:cNvPr id="3" name="Title 2"/>
          <p:cNvSpPr>
            <a:spLocks noGrp="1"/>
          </p:cNvSpPr>
          <p:nvPr>
            <p:ph type="title"/>
          </p:nvPr>
        </p:nvSpPr>
        <p:spPr/>
        <p:txBody>
          <a:bodyPr>
            <a:noAutofit/>
          </a:bodyPr>
          <a:lstStyle/>
          <a:p>
            <a:r>
              <a:rPr lang="en-IN" dirty="0"/>
              <a:t>Prior Service Cost (6 of 6)</a:t>
            </a:r>
            <a:endParaRPr lang="en-US" dirty="0"/>
          </a:p>
        </p:txBody>
      </p:sp>
      <p:sp>
        <p:nvSpPr>
          <p:cNvPr id="14" name="Content Placeholder 13"/>
          <p:cNvSpPr>
            <a:spLocks noGrp="1"/>
          </p:cNvSpPr>
          <p:nvPr>
            <p:ph sz="quarter" idx="10"/>
          </p:nvPr>
        </p:nvSpPr>
        <p:spPr>
          <a:xfrm>
            <a:off x="914400" y="1676400"/>
            <a:ext cx="7848600" cy="4191000"/>
          </a:xfrm>
        </p:spPr>
        <p:txBody>
          <a:bodyPr/>
          <a:lstStyle/>
          <a:p>
            <a:pPr marL="0" indent="0">
              <a:buNone/>
            </a:pPr>
            <a:r>
              <a:rPr lang="en-IN" sz="2800" dirty="0"/>
              <a:t>11.46992 </a:t>
            </a:r>
            <a:r>
              <a:rPr lang="en-IN" sz="2800" dirty="0">
                <a:sym typeface="Symbol"/>
              </a:rPr>
              <a:t> </a:t>
            </a:r>
            <a:r>
              <a:rPr lang="en-IN" dirty="0"/>
              <a:t>Present value of an ordinary annuity of $1: </a:t>
            </a:r>
            <a:r>
              <a:rPr lang="en-IN" i="1" dirty="0"/>
              <a:t>n</a:t>
            </a:r>
            <a:r>
              <a:rPr lang="en-IN" dirty="0"/>
              <a:t> = 20, </a:t>
            </a:r>
            <a:r>
              <a:rPr lang="en-IN" i="1" dirty="0"/>
              <a:t>i</a:t>
            </a:r>
            <a:r>
              <a:rPr lang="en-IN" dirty="0"/>
              <a:t> = 6%</a:t>
            </a:r>
            <a:endParaRPr lang="en-US" sz="1000" dirty="0"/>
          </a:p>
          <a:p>
            <a:pPr marL="0" indent="0">
              <a:buNone/>
            </a:pPr>
            <a:r>
              <a:rPr lang="en-IN" sz="2800" dirty="0"/>
              <a:t>.19563</a:t>
            </a:r>
            <a:r>
              <a:rPr lang="en-IN" sz="2400" dirty="0">
                <a:sym typeface="Symbol"/>
              </a:rPr>
              <a:t>  </a:t>
            </a:r>
            <a:r>
              <a:rPr lang="en-IN" dirty="0"/>
              <a:t>Present value of $1: </a:t>
            </a:r>
            <a:r>
              <a:rPr lang="en-IN" i="1" dirty="0"/>
              <a:t>n</a:t>
            </a:r>
            <a:r>
              <a:rPr lang="en-IN" dirty="0"/>
              <a:t> = 28, </a:t>
            </a:r>
            <a:r>
              <a:rPr lang="en-IN" i="1" dirty="0"/>
              <a:t>i</a:t>
            </a:r>
            <a:r>
              <a:rPr lang="en-IN" dirty="0"/>
              <a:t> = 6%</a:t>
            </a:r>
            <a:endParaRPr lang="en-US" sz="1000" dirty="0"/>
          </a:p>
          <a:p>
            <a:pPr marL="0" indent="0">
              <a:buNone/>
            </a:pPr>
            <a:r>
              <a:rPr lang="en-IN" sz="2800" dirty="0"/>
              <a:t>$158,341 × 6%</a:t>
            </a:r>
            <a:r>
              <a:rPr lang="en-IN" sz="2800" dirty="0">
                <a:sym typeface="Symbol"/>
              </a:rPr>
              <a:t>  </a:t>
            </a:r>
            <a:r>
              <a:rPr lang="en-IN" dirty="0"/>
              <a:t>Includes the beginning </a:t>
            </a:r>
            <a:r>
              <a:rPr lang="en-IN" b="1" dirty="0"/>
              <a:t>balance plus the prior service cost because the amendment occurred at the beginning of the year</a:t>
            </a:r>
            <a:endParaRPr lang="en-US" b="1" dirty="0"/>
          </a:p>
        </p:txBody>
      </p:sp>
    </p:spTree>
    <p:extLst>
      <p:ext uri="{BB962C8B-B14F-4D97-AF65-F5344CB8AC3E}">
        <p14:creationId xmlns:p14="http://schemas.microsoft.com/office/powerpoint/2010/main" val="22073231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17-1</a:t>
            </a:r>
            <a:endParaRPr lang="en-US" b="1" dirty="0"/>
          </a:p>
        </p:txBody>
      </p:sp>
      <p:sp>
        <p:nvSpPr>
          <p:cNvPr id="2" name="Title 1"/>
          <p:cNvSpPr>
            <a:spLocks noGrp="1"/>
          </p:cNvSpPr>
          <p:nvPr>
            <p:ph type="title"/>
          </p:nvPr>
        </p:nvSpPr>
        <p:spPr/>
        <p:txBody>
          <a:bodyPr>
            <a:noAutofit/>
          </a:bodyPr>
          <a:lstStyle/>
          <a:p>
            <a:r>
              <a:rPr lang="en-US" sz="3600" b="0" dirty="0">
                <a:solidFill>
                  <a:schemeClr val="tx1"/>
                </a:solidFill>
                <a:latin typeface="Verdana" pitchFamily="34" charset="0"/>
                <a:ea typeface="Verdana" pitchFamily="34" charset="0"/>
                <a:cs typeface="Verdana" pitchFamily="34" charset="0"/>
              </a:rPr>
              <a:t>Defined Benefit Plan vs. Defined Contribution </a:t>
            </a:r>
            <a:r>
              <a:rPr lang="en-US" dirty="0"/>
              <a:t>Plan (1 of 2)</a:t>
            </a:r>
            <a:endParaRPr lang="en-US" sz="3600" b="0" dirty="0">
              <a:solidFill>
                <a:schemeClr val="tx1"/>
              </a:solidFill>
              <a:latin typeface="Verdana" pitchFamily="34" charset="0"/>
              <a:ea typeface="Verdana" pitchFamily="34" charset="0"/>
              <a:cs typeface="Verdana" pitchFamily="34" charset="0"/>
            </a:endParaRPr>
          </a:p>
        </p:txBody>
      </p:sp>
      <p:sp>
        <p:nvSpPr>
          <p:cNvPr id="3" name="Content Placeholder 2"/>
          <p:cNvSpPr>
            <a:spLocks noGrp="1"/>
          </p:cNvSpPr>
          <p:nvPr>
            <p:ph sz="quarter" idx="10"/>
          </p:nvPr>
        </p:nvSpPr>
        <p:spPr>
          <a:xfrm>
            <a:off x="762000" y="1676400"/>
            <a:ext cx="8077200" cy="4724400"/>
          </a:xfrm>
        </p:spPr>
        <p:txBody>
          <a:bodyPr>
            <a:noAutofit/>
          </a:bodyPr>
          <a:lstStyle/>
          <a:p>
            <a:r>
              <a:rPr lang="en-US" dirty="0"/>
              <a:t>Reasons for companies to shift from defined benefit plan to defined contribution plan:</a:t>
            </a:r>
            <a:endParaRPr lang="en-IN" dirty="0"/>
          </a:p>
          <a:p>
            <a:pPr marL="914400" indent="-457200">
              <a:buFont typeface="+mj-lt"/>
              <a:buAutoNum type="arabicPeriod"/>
              <a:tabLst>
                <a:tab pos="1087438" algn="l"/>
              </a:tabLst>
            </a:pPr>
            <a:r>
              <a:rPr lang="en-US" sz="2400" b="1" dirty="0"/>
              <a:t>Government regulations </a:t>
            </a:r>
            <a:r>
              <a:rPr lang="en-US" sz="2400" dirty="0"/>
              <a:t>make defined benefit plans cumbersome and costly to administer</a:t>
            </a:r>
          </a:p>
          <a:p>
            <a:pPr marL="914400" indent="-457200">
              <a:buFont typeface="+mj-lt"/>
              <a:buAutoNum type="arabicPeriod"/>
              <a:tabLst>
                <a:tab pos="1087438" algn="l"/>
              </a:tabLst>
            </a:pPr>
            <a:r>
              <a:rPr lang="en-US" sz="2400" dirty="0"/>
              <a:t>Employers are increasingly </a:t>
            </a:r>
            <a:r>
              <a:rPr lang="en-US" sz="2400" b="1" dirty="0"/>
              <a:t>unwilling to bear the risk </a:t>
            </a:r>
            <a:r>
              <a:rPr lang="en-US" sz="2400" dirty="0"/>
              <a:t>of defined benefit plans </a:t>
            </a:r>
          </a:p>
          <a:p>
            <a:pPr marL="1371600" indent="-457200">
              <a:buFont typeface="Verdana" pitchFamily="34" charset="0"/>
              <a:buChar char="–"/>
              <a:tabLst>
                <a:tab pos="1087438" algn="l"/>
              </a:tabLst>
            </a:pPr>
            <a:r>
              <a:rPr lang="en-US" sz="2200" dirty="0"/>
              <a:t>With defined contribution plans, the company’s obligation ends when contributions are made</a:t>
            </a:r>
          </a:p>
        </p:txBody>
      </p:sp>
    </p:spTree>
    <p:extLst>
      <p:ext uri="{BB962C8B-B14F-4D97-AF65-F5344CB8AC3E}">
        <p14:creationId xmlns:p14="http://schemas.microsoft.com/office/powerpoint/2010/main" val="25128397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17-3</a:t>
            </a:r>
          </a:p>
        </p:txBody>
      </p:sp>
      <p:sp>
        <p:nvSpPr>
          <p:cNvPr id="4" name="Title 3"/>
          <p:cNvSpPr>
            <a:spLocks noGrp="1"/>
          </p:cNvSpPr>
          <p:nvPr>
            <p:ph type="title"/>
          </p:nvPr>
        </p:nvSpPr>
        <p:spPr/>
        <p:txBody>
          <a:bodyPr>
            <a:noAutofit/>
          </a:bodyPr>
          <a:lstStyle/>
          <a:p>
            <a:r>
              <a:rPr lang="en-IN" dirty="0"/>
              <a:t>Components of Change in the PBO</a:t>
            </a:r>
            <a:endParaRPr lang="en-US" dirty="0"/>
          </a:p>
        </p:txBody>
      </p:sp>
      <p:sp>
        <p:nvSpPr>
          <p:cNvPr id="2" name="Content Placeholder 1"/>
          <p:cNvSpPr>
            <a:spLocks noGrp="1"/>
          </p:cNvSpPr>
          <p:nvPr>
            <p:ph sz="quarter" idx="10"/>
          </p:nvPr>
        </p:nvSpPr>
        <p:spPr>
          <a:xfrm>
            <a:off x="1143000" y="1524000"/>
            <a:ext cx="7543800" cy="838200"/>
          </a:xfrm>
        </p:spPr>
        <p:txBody>
          <a:bodyPr/>
          <a:lstStyle/>
          <a:p>
            <a:pPr marL="0" indent="0" fontAlgn="ctr">
              <a:buNone/>
            </a:pPr>
            <a:r>
              <a:rPr lang="en-US" dirty="0"/>
              <a:t>The Projected Benefits Obligation Changes as a Result of:</a:t>
            </a:r>
          </a:p>
        </p:txBody>
      </p:sp>
      <p:graphicFrame>
        <p:nvGraphicFramePr>
          <p:cNvPr id="8" name="Table 13" descr="Alt text will be entered here."/>
          <p:cNvGraphicFramePr>
            <a:graphicFrameLocks noGrp="1"/>
          </p:cNvGraphicFramePr>
          <p:nvPr>
            <p:ph sz="quarter" idx="10"/>
            <p:extLst>
              <p:ext uri="{D42A27DB-BD31-4B8C-83A1-F6EECF244321}">
                <p14:modId xmlns:p14="http://schemas.microsoft.com/office/powerpoint/2010/main" val="305306515"/>
              </p:ext>
            </p:extLst>
          </p:nvPr>
        </p:nvGraphicFramePr>
        <p:xfrm>
          <a:off x="990600" y="2514600"/>
          <a:ext cx="7467600" cy="3027680"/>
        </p:xfrm>
        <a:graphic>
          <a:graphicData uri="http://schemas.openxmlformats.org/drawingml/2006/table">
            <a:tbl>
              <a:tblPr firstRow="1" bandRow="1">
                <a:tableStyleId>{5940675A-B579-460E-94D1-54222C63F5DA}</a:tableStyleId>
              </a:tblPr>
              <a:tblGrid>
                <a:gridCol w="2285999">
                  <a:extLst>
                    <a:ext uri="{9D8B030D-6E8A-4147-A177-3AD203B41FA5}">
                      <a16:colId xmlns:a16="http://schemas.microsoft.com/office/drawing/2014/main" val="20000"/>
                    </a:ext>
                  </a:extLst>
                </a:gridCol>
                <a:gridCol w="1143001">
                  <a:extLst>
                    <a:ext uri="{9D8B030D-6E8A-4147-A177-3AD203B41FA5}">
                      <a16:colId xmlns:a16="http://schemas.microsoft.com/office/drawing/2014/main" val="20001"/>
                    </a:ext>
                  </a:extLst>
                </a:gridCol>
                <a:gridCol w="4038600">
                  <a:extLst>
                    <a:ext uri="{9D8B030D-6E8A-4147-A177-3AD203B41FA5}">
                      <a16:colId xmlns:a16="http://schemas.microsoft.com/office/drawing/2014/main" val="20002"/>
                    </a:ext>
                  </a:extLst>
                </a:gridCol>
              </a:tblGrid>
              <a:tr h="370840">
                <a:tc>
                  <a:txBody>
                    <a:bodyPr/>
                    <a:lstStyle/>
                    <a:p>
                      <a:r>
                        <a:rPr lang="en-US" sz="1400" b="1" kern="1200" dirty="0">
                          <a:solidFill>
                            <a:schemeClr val="tx1"/>
                          </a:solidFill>
                          <a:effectLst/>
                          <a:latin typeface="Verdana" pitchFamily="34" charset="0"/>
                          <a:ea typeface="Verdana" pitchFamily="34" charset="0"/>
                          <a:cs typeface="Verdana" pitchFamily="34" charset="0"/>
                        </a:rPr>
                        <a:t>Cause</a:t>
                      </a:r>
                      <a:endParaRPr lang="en-US" sz="1400" dirty="0">
                        <a:latin typeface="Verdana" pitchFamily="34" charset="0"/>
                        <a:ea typeface="Verdana" pitchFamily="34" charset="0"/>
                        <a:cs typeface="Verdana" pitchFamily="34" charset="0"/>
                      </a:endParaRPr>
                    </a:p>
                  </a:txBody>
                  <a:tcPr anchor="ctr"/>
                </a:tc>
                <a:tc>
                  <a:txBody>
                    <a:bodyPr/>
                    <a:lstStyle/>
                    <a:p>
                      <a:pPr algn="ctr"/>
                      <a:r>
                        <a:rPr lang="en-US" sz="1400" b="1" kern="1200" dirty="0">
                          <a:solidFill>
                            <a:schemeClr val="tx1"/>
                          </a:solidFill>
                          <a:effectLst/>
                          <a:latin typeface="Verdana" pitchFamily="34" charset="0"/>
                          <a:ea typeface="Verdana" pitchFamily="34" charset="0"/>
                          <a:cs typeface="Verdana" pitchFamily="34" charset="0"/>
                        </a:rPr>
                        <a:t>Effect</a:t>
                      </a:r>
                      <a:endParaRPr lang="en-US" sz="1400" dirty="0">
                        <a:latin typeface="Verdana" pitchFamily="34" charset="0"/>
                        <a:ea typeface="Verdana" pitchFamily="34" charset="0"/>
                        <a:cs typeface="Verdana" pitchFamily="34" charset="0"/>
                      </a:endParaRPr>
                    </a:p>
                  </a:txBody>
                  <a:tcPr anchor="ctr"/>
                </a:tc>
                <a:tc>
                  <a:txBody>
                    <a:bodyPr/>
                    <a:lstStyle/>
                    <a:p>
                      <a:r>
                        <a:rPr lang="en-US" sz="1400" b="1" kern="1200" dirty="0">
                          <a:solidFill>
                            <a:schemeClr val="tx1"/>
                          </a:solidFill>
                          <a:effectLst/>
                          <a:latin typeface="Verdana" pitchFamily="34" charset="0"/>
                          <a:ea typeface="Verdana" pitchFamily="34" charset="0"/>
                          <a:cs typeface="Verdana" pitchFamily="34" charset="0"/>
                        </a:rPr>
                        <a:t>Frequency</a:t>
                      </a:r>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70840">
                <a:tc>
                  <a:txBody>
                    <a:bodyPr/>
                    <a:lstStyle/>
                    <a:p>
                      <a:r>
                        <a:rPr lang="en-US" sz="1400" kern="1200" dirty="0">
                          <a:solidFill>
                            <a:schemeClr val="tx1"/>
                          </a:solidFill>
                          <a:effectLst/>
                          <a:latin typeface="Verdana" pitchFamily="34" charset="0"/>
                          <a:ea typeface="Verdana" pitchFamily="34" charset="0"/>
                          <a:cs typeface="Verdana" pitchFamily="34" charset="0"/>
                        </a:rPr>
                        <a:t>Service cost</a:t>
                      </a:r>
                      <a:endParaRPr lang="en-US" sz="1400" dirty="0">
                        <a:latin typeface="Verdana" pitchFamily="34" charset="0"/>
                        <a:ea typeface="Verdana" pitchFamily="34" charset="0"/>
                        <a:cs typeface="Verdana" pitchFamily="34" charset="0"/>
                      </a:endParaRPr>
                    </a:p>
                  </a:txBody>
                  <a:tcPr anchor="ctr"/>
                </a:tc>
                <a:tc>
                  <a:txBody>
                    <a:bodyPr/>
                    <a:lstStyle/>
                    <a:p>
                      <a:pPr algn="ctr"/>
                      <a:r>
                        <a:rPr lang="en-US" sz="1400" dirty="0">
                          <a:latin typeface="Verdana" pitchFamily="34" charset="0"/>
                          <a:ea typeface="Verdana" pitchFamily="34" charset="0"/>
                          <a:cs typeface="Verdana" pitchFamily="34" charset="0"/>
                        </a:rPr>
                        <a:t>+</a:t>
                      </a:r>
                    </a:p>
                  </a:txBody>
                  <a:tcPr anchor="ctr"/>
                </a:tc>
                <a:tc>
                  <a:txBody>
                    <a:bodyPr/>
                    <a:lstStyle/>
                    <a:p>
                      <a:r>
                        <a:rPr lang="en-US" sz="1400" kern="1200" dirty="0">
                          <a:solidFill>
                            <a:schemeClr val="tx1"/>
                          </a:solidFill>
                          <a:effectLst/>
                          <a:latin typeface="Verdana" pitchFamily="34" charset="0"/>
                          <a:ea typeface="Verdana" pitchFamily="34" charset="0"/>
                          <a:cs typeface="Verdana" pitchFamily="34" charset="0"/>
                        </a:rPr>
                        <a:t>Each period</a:t>
                      </a:r>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70840">
                <a:tc>
                  <a:txBody>
                    <a:bodyPr/>
                    <a:lstStyle/>
                    <a:p>
                      <a:r>
                        <a:rPr lang="en-US" sz="1400" kern="1200" dirty="0">
                          <a:solidFill>
                            <a:schemeClr val="tx1"/>
                          </a:solidFill>
                          <a:effectLst/>
                          <a:latin typeface="Verdana" pitchFamily="34" charset="0"/>
                          <a:ea typeface="Verdana" pitchFamily="34" charset="0"/>
                          <a:cs typeface="Verdana" pitchFamily="34" charset="0"/>
                        </a:rPr>
                        <a:t>Interest cost</a:t>
                      </a:r>
                      <a:endParaRPr lang="en-US" sz="1400" dirty="0">
                        <a:latin typeface="Verdana" pitchFamily="34" charset="0"/>
                        <a:ea typeface="Verdana" pitchFamily="34" charset="0"/>
                        <a:cs typeface="Verdana" pitchFamily="34" charset="0"/>
                      </a:endParaRPr>
                    </a:p>
                  </a:txBody>
                  <a:tcPr anchor="ctr"/>
                </a:tc>
                <a:tc>
                  <a:txBody>
                    <a:bodyPr/>
                    <a:lstStyle/>
                    <a:p>
                      <a:pPr algn="ctr"/>
                      <a:r>
                        <a:rPr lang="en-US" sz="1400" dirty="0">
                          <a:latin typeface="Verdana" pitchFamily="34" charset="0"/>
                          <a:ea typeface="Verdana" pitchFamily="34" charset="0"/>
                          <a:cs typeface="Verdana" pitchFamily="34" charset="0"/>
                        </a:rPr>
                        <a:t>      +	</a:t>
                      </a:r>
                    </a:p>
                  </a:txBody>
                  <a:tcPr anchor="ctr"/>
                </a:tc>
                <a:tc>
                  <a:txBody>
                    <a:bodyPr/>
                    <a:lstStyle/>
                    <a:p>
                      <a:r>
                        <a:rPr lang="en-US" sz="1400" kern="1200" dirty="0">
                          <a:solidFill>
                            <a:schemeClr val="tx1"/>
                          </a:solidFill>
                          <a:effectLst/>
                          <a:latin typeface="Verdana" pitchFamily="34" charset="0"/>
                          <a:ea typeface="Verdana" pitchFamily="34" charset="0"/>
                          <a:cs typeface="Verdana" pitchFamily="34" charset="0"/>
                        </a:rPr>
                        <a:t>Each period (except the first period of the plan, when no obligation exists to accrue interest)</a:t>
                      </a:r>
                    </a:p>
                  </a:txBody>
                  <a:tcPr anchor="ctr"/>
                </a:tc>
                <a:extLst>
                  <a:ext uri="{0D108BD9-81ED-4DB2-BD59-A6C34878D82A}">
                    <a16:rowId xmlns:a16="http://schemas.microsoft.com/office/drawing/2014/main" val="10002"/>
                  </a:ext>
                </a:extLst>
              </a:tr>
              <a:tr h="370840">
                <a:tc>
                  <a:txBody>
                    <a:bodyPr/>
                    <a:lstStyle/>
                    <a:p>
                      <a:r>
                        <a:rPr lang="en-US" sz="1400" kern="1200" dirty="0">
                          <a:solidFill>
                            <a:schemeClr val="tx1"/>
                          </a:solidFill>
                          <a:effectLst/>
                          <a:latin typeface="Verdana" pitchFamily="34" charset="0"/>
                          <a:ea typeface="Verdana" pitchFamily="34" charset="0"/>
                          <a:cs typeface="Verdana" pitchFamily="34" charset="0"/>
                        </a:rPr>
                        <a:t>Prior service cost</a:t>
                      </a:r>
                      <a:endParaRPr lang="en-US" sz="1400" dirty="0">
                        <a:latin typeface="Verdana" pitchFamily="34" charset="0"/>
                        <a:ea typeface="Verdana" pitchFamily="34" charset="0"/>
                        <a:cs typeface="Verdana" pitchFamily="34" charset="0"/>
                      </a:endParaRPr>
                    </a:p>
                  </a:txBody>
                  <a:tcPr anchor="ctr"/>
                </a:tc>
                <a:tc>
                  <a:txBody>
                    <a:bodyPr/>
                    <a:lstStyle/>
                    <a:p>
                      <a:pPr algn="ctr"/>
                      <a:r>
                        <a:rPr lang="en-US" sz="1400" dirty="0">
                          <a:latin typeface="Verdana" pitchFamily="34" charset="0"/>
                          <a:ea typeface="Verdana" pitchFamily="34" charset="0"/>
                          <a:cs typeface="Verdana" pitchFamily="34" charset="0"/>
                        </a:rPr>
                        <a:t>+</a:t>
                      </a:r>
                    </a:p>
                  </a:txBody>
                  <a:tcPr anchor="ctr"/>
                </a:tc>
                <a:tc>
                  <a:txBody>
                    <a:bodyPr/>
                    <a:lstStyle/>
                    <a:p>
                      <a:r>
                        <a:rPr lang="en-US" sz="1400" kern="1200" dirty="0">
                          <a:solidFill>
                            <a:schemeClr val="tx1"/>
                          </a:solidFill>
                          <a:effectLst/>
                          <a:latin typeface="Verdana" pitchFamily="34" charset="0"/>
                          <a:ea typeface="Verdana" pitchFamily="34" charset="0"/>
                          <a:cs typeface="Verdana" pitchFamily="34" charset="0"/>
                        </a:rPr>
                        <a:t>Only if the plan is amended (or initiated) that period</a:t>
                      </a:r>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3"/>
                  </a:ext>
                </a:extLst>
              </a:tr>
              <a:tr h="370840">
                <a:tc>
                  <a:txBody>
                    <a:bodyPr/>
                    <a:lstStyle/>
                    <a:p>
                      <a:r>
                        <a:rPr lang="en-US" sz="1400" kern="1200" dirty="0">
                          <a:solidFill>
                            <a:schemeClr val="tx1"/>
                          </a:solidFill>
                          <a:effectLst/>
                          <a:latin typeface="Verdana" pitchFamily="34" charset="0"/>
                          <a:ea typeface="Verdana" pitchFamily="34" charset="0"/>
                          <a:cs typeface="Verdana" pitchFamily="34" charset="0"/>
                        </a:rPr>
                        <a:t>Loss or gain on PBO</a:t>
                      </a:r>
                      <a:endParaRPr lang="en-US" sz="1400" dirty="0">
                        <a:latin typeface="Verdana" pitchFamily="34" charset="0"/>
                        <a:ea typeface="Verdana" pitchFamily="34" charset="0"/>
                        <a:cs typeface="Verdana" pitchFamily="34" charset="0"/>
                      </a:endParaRPr>
                    </a:p>
                  </a:txBody>
                  <a:tcPr anchor="ctr"/>
                </a:tc>
                <a:tc>
                  <a:txBody>
                    <a:bodyPr/>
                    <a:lstStyle/>
                    <a:p>
                      <a:pPr algn="ctr"/>
                      <a:r>
                        <a:rPr lang="en-US" sz="1400" dirty="0">
                          <a:latin typeface="Verdana" pitchFamily="34" charset="0"/>
                          <a:ea typeface="Verdana" pitchFamily="34" charset="0"/>
                          <a:cs typeface="Verdana" pitchFamily="34" charset="0"/>
                        </a:rPr>
                        <a:t>+or-</a:t>
                      </a:r>
                    </a:p>
                  </a:txBody>
                  <a:tcPr anchor="ctr"/>
                </a:tc>
                <a:tc>
                  <a:txBody>
                    <a:bodyPr/>
                    <a:lstStyle/>
                    <a:p>
                      <a:r>
                        <a:rPr lang="en-US" sz="1400" kern="1200" dirty="0">
                          <a:solidFill>
                            <a:schemeClr val="tx1"/>
                          </a:solidFill>
                          <a:effectLst/>
                          <a:latin typeface="Verdana" pitchFamily="34" charset="0"/>
                          <a:ea typeface="Verdana" pitchFamily="34" charset="0"/>
                          <a:cs typeface="Verdana" pitchFamily="34" charset="0"/>
                        </a:rPr>
                        <a:t>Whenever revisions are made in the pension liability estimate</a:t>
                      </a:r>
                    </a:p>
                  </a:txBody>
                  <a:tcPr anchor="ctr"/>
                </a:tc>
                <a:extLst>
                  <a:ext uri="{0D108BD9-81ED-4DB2-BD59-A6C34878D82A}">
                    <a16:rowId xmlns:a16="http://schemas.microsoft.com/office/drawing/2014/main" val="10004"/>
                  </a:ext>
                </a:extLst>
              </a:tr>
              <a:tr h="370840">
                <a:tc>
                  <a:txBody>
                    <a:bodyPr/>
                    <a:lstStyle/>
                    <a:p>
                      <a:r>
                        <a:rPr lang="en-US" sz="1400" kern="1200" dirty="0">
                          <a:solidFill>
                            <a:schemeClr val="tx1"/>
                          </a:solidFill>
                          <a:effectLst/>
                          <a:latin typeface="Verdana" pitchFamily="34" charset="0"/>
                          <a:ea typeface="Verdana" pitchFamily="34" charset="0"/>
                          <a:cs typeface="Verdana" pitchFamily="34" charset="0"/>
                        </a:rPr>
                        <a:t>Retiree benefits paid</a:t>
                      </a:r>
                      <a:endParaRPr lang="en-US" sz="1400" dirty="0">
                        <a:latin typeface="Verdana" pitchFamily="34" charset="0"/>
                        <a:ea typeface="Verdana" pitchFamily="34" charset="0"/>
                        <a:cs typeface="Verdana" pitchFamily="34" charset="0"/>
                      </a:endParaRPr>
                    </a:p>
                  </a:txBody>
                  <a:tcPr anchor="ctr"/>
                </a:tc>
                <a:tc>
                  <a:txBody>
                    <a:bodyPr/>
                    <a:lstStyle/>
                    <a:p>
                      <a:pPr algn="ctr"/>
                      <a:r>
                        <a:rPr lang="en-US" sz="1400" dirty="0">
                          <a:latin typeface="Verdana" pitchFamily="34" charset="0"/>
                          <a:ea typeface="Verdana" pitchFamily="34" charset="0"/>
                          <a:cs typeface="Verdana" pitchFamily="34" charset="0"/>
                        </a:rPr>
                        <a:t>-</a:t>
                      </a:r>
                    </a:p>
                  </a:txBody>
                  <a:tcPr anchor="ctr"/>
                </a:tc>
                <a:tc>
                  <a:txBody>
                    <a:bodyPr/>
                    <a:lstStyle/>
                    <a:p>
                      <a:r>
                        <a:rPr lang="en-US" sz="1400" kern="1200" dirty="0">
                          <a:solidFill>
                            <a:schemeClr val="tx1"/>
                          </a:solidFill>
                          <a:effectLst/>
                          <a:latin typeface="Verdana" pitchFamily="34" charset="0"/>
                          <a:ea typeface="Verdana" pitchFamily="34" charset="0"/>
                          <a:cs typeface="Verdana" pitchFamily="34" charset="0"/>
                        </a:rPr>
                        <a:t>Each period (unless no employees have yet retired under the plan)</a:t>
                      </a: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5692596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p:txBody>
          <a:bodyPr/>
          <a:lstStyle/>
          <a:p>
            <a:r>
              <a:rPr lang="en-US" dirty="0"/>
              <a:t>Learning Objective 17-3</a:t>
            </a:r>
          </a:p>
        </p:txBody>
      </p:sp>
      <p:sp>
        <p:nvSpPr>
          <p:cNvPr id="4" name="Title 3"/>
          <p:cNvSpPr>
            <a:spLocks noGrp="1"/>
          </p:cNvSpPr>
          <p:nvPr>
            <p:ph type="title"/>
          </p:nvPr>
        </p:nvSpPr>
        <p:spPr/>
        <p:txBody>
          <a:bodyPr>
            <a:noAutofit/>
          </a:bodyPr>
          <a:lstStyle/>
          <a:p>
            <a:r>
              <a:rPr lang="en-IN" dirty="0"/>
              <a:t>The PBO Expanded to Include All Employees</a:t>
            </a:r>
            <a:endParaRPr lang="en-US" dirty="0"/>
          </a:p>
        </p:txBody>
      </p:sp>
      <p:sp>
        <p:nvSpPr>
          <p:cNvPr id="5" name="Content Placeholder 4"/>
          <p:cNvSpPr>
            <a:spLocks noGrp="1"/>
          </p:cNvSpPr>
          <p:nvPr>
            <p:ph sz="quarter" idx="10"/>
          </p:nvPr>
        </p:nvSpPr>
        <p:spPr>
          <a:xfrm>
            <a:off x="762000" y="1676400"/>
            <a:ext cx="8077200" cy="990600"/>
          </a:xfrm>
        </p:spPr>
        <p:txBody>
          <a:bodyPr/>
          <a:lstStyle/>
          <a:p>
            <a:pPr marL="0" indent="0">
              <a:buNone/>
            </a:pPr>
            <a:r>
              <a:rPr lang="en-IN" dirty="0"/>
              <a:t>The changes in the PBO for Global Communications during 2018 were as follows:</a:t>
            </a:r>
            <a:endParaRPr lang="en-US" dirty="0"/>
          </a:p>
        </p:txBody>
      </p:sp>
      <p:graphicFrame>
        <p:nvGraphicFramePr>
          <p:cNvPr id="9" name="Table 9" descr="Alt text will be entered here."/>
          <p:cNvGraphicFramePr>
            <a:graphicFrameLocks noGrp="1"/>
          </p:cNvGraphicFramePr>
          <p:nvPr>
            <p:ph type="pic" sz="quarter" idx="14"/>
            <p:extLst>
              <p:ext uri="{D42A27DB-BD31-4B8C-83A1-F6EECF244321}">
                <p14:modId xmlns:p14="http://schemas.microsoft.com/office/powerpoint/2010/main" val="4079993856"/>
              </p:ext>
            </p:extLst>
          </p:nvPr>
        </p:nvGraphicFramePr>
        <p:xfrm>
          <a:off x="1702860" y="2738120"/>
          <a:ext cx="5738281" cy="2595880"/>
        </p:xfrm>
        <a:graphic>
          <a:graphicData uri="http://schemas.openxmlformats.org/drawingml/2006/table">
            <a:tbl>
              <a:tblPr firstRow="1" bandRow="1">
                <a:tableStyleId>{5940675A-B579-460E-94D1-54222C63F5DA}</a:tableStyleId>
              </a:tblPr>
              <a:tblGrid>
                <a:gridCol w="4061881">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tblGrid>
              <a:tr h="370840">
                <a:tc>
                  <a:txBody>
                    <a:bodyPr/>
                    <a:lstStyle/>
                    <a:p>
                      <a:endParaRPr lang="en-US" sz="1400" b="0" dirty="0">
                        <a:latin typeface="Verdana" pitchFamily="34" charset="0"/>
                        <a:ea typeface="Verdana" pitchFamily="34" charset="0"/>
                        <a:cs typeface="Verdana" pitchFamily="34" charset="0"/>
                      </a:endParaRPr>
                    </a:p>
                  </a:txBody>
                  <a:tcPr marL="29173" marR="29173"/>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b="0" dirty="0">
                          <a:latin typeface="Verdana" pitchFamily="34" charset="0"/>
                          <a:ea typeface="Verdana" pitchFamily="34" charset="0"/>
                          <a:cs typeface="Verdana" pitchFamily="34" charset="0"/>
                        </a:rPr>
                        <a:t>($ in millions)</a:t>
                      </a:r>
                      <a:endParaRPr lang="nn-NO" sz="1400" b="0" dirty="0">
                        <a:latin typeface="Verdana" pitchFamily="34" charset="0"/>
                        <a:ea typeface="Verdana" pitchFamily="34" charset="0"/>
                        <a:cs typeface="Verdana" pitchFamily="34" charset="0"/>
                      </a:endParaRPr>
                    </a:p>
                  </a:txBody>
                  <a:tcPr marL="29173" marR="29173"/>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dirty="0">
                          <a:latin typeface="Verdana" pitchFamily="34" charset="0"/>
                          <a:ea typeface="Verdana" pitchFamily="34" charset="0"/>
                          <a:cs typeface="Verdana" pitchFamily="34" charset="0"/>
                        </a:rPr>
                        <a:t>PBO at the beginning of 2018 (assumed)</a:t>
                      </a:r>
                    </a:p>
                  </a:txBody>
                  <a:tcPr marL="29173" marR="29173"/>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b="0" dirty="0">
                          <a:latin typeface="Verdana" pitchFamily="34" charset="0"/>
                          <a:ea typeface="Verdana" pitchFamily="34" charset="0"/>
                          <a:cs typeface="Verdana" pitchFamily="34" charset="0"/>
                        </a:rPr>
                        <a:t>$400</a:t>
                      </a:r>
                    </a:p>
                  </a:txBody>
                  <a:tcPr marL="29173" marR="29173"/>
                </a:tc>
                <a:extLst>
                  <a:ext uri="{0D108BD9-81ED-4DB2-BD59-A6C34878D82A}">
                    <a16:rowId xmlns:a16="http://schemas.microsoft.com/office/drawing/2014/main" val="10001"/>
                  </a:ext>
                </a:extLst>
              </a:tr>
              <a:tr h="370840">
                <a:tc>
                  <a:txBody>
                    <a:bodyPr/>
                    <a:lstStyle/>
                    <a:p>
                      <a:pPr marL="288925" marR="0" indent="0" algn="l" defTabSz="914400" rtl="0" eaLnBrk="1" fontAlgn="auto" latinLnBrk="0" hangingPunct="1">
                        <a:lnSpc>
                          <a:spcPct val="100000"/>
                        </a:lnSpc>
                        <a:spcBef>
                          <a:spcPts val="0"/>
                        </a:spcBef>
                        <a:spcAft>
                          <a:spcPts val="0"/>
                        </a:spcAft>
                        <a:buClrTx/>
                        <a:buSzTx/>
                        <a:buFontTx/>
                        <a:buNone/>
                        <a:tabLst/>
                        <a:defRPr/>
                      </a:pPr>
                      <a:r>
                        <a:rPr lang="en-IN" sz="1400" b="1" dirty="0">
                          <a:latin typeface="Verdana" pitchFamily="34" charset="0"/>
                          <a:ea typeface="Verdana" pitchFamily="34" charset="0"/>
                          <a:cs typeface="Verdana" pitchFamily="34" charset="0"/>
                        </a:rPr>
                        <a:t>Service cost, 2018 </a:t>
                      </a:r>
                    </a:p>
                  </a:txBody>
                  <a:tcPr marL="29173" marR="29173"/>
                </a:tc>
                <a:tc>
                  <a:txBody>
                    <a:bodyPr/>
                    <a:lstStyle/>
                    <a:p>
                      <a:pPr algn="r"/>
                      <a:r>
                        <a:rPr lang="en-US" sz="1400" b="0" dirty="0">
                          <a:latin typeface="Verdana" pitchFamily="34" charset="0"/>
                          <a:ea typeface="Verdana" pitchFamily="34" charset="0"/>
                          <a:cs typeface="Verdana" pitchFamily="34" charset="0"/>
                        </a:rPr>
                        <a:t>41</a:t>
                      </a:r>
                    </a:p>
                  </a:txBody>
                  <a:tcPr marL="29173" marR="29173"/>
                </a:tc>
                <a:extLst>
                  <a:ext uri="{0D108BD9-81ED-4DB2-BD59-A6C34878D82A}">
                    <a16:rowId xmlns:a16="http://schemas.microsoft.com/office/drawing/2014/main" val="10002"/>
                  </a:ext>
                </a:extLst>
              </a:tr>
              <a:tr h="370840">
                <a:tc>
                  <a:txBody>
                    <a:bodyPr/>
                    <a:lstStyle/>
                    <a:p>
                      <a:pPr marL="288925" marR="0" indent="0" algn="l" defTabSz="914400" rtl="0" eaLnBrk="1" fontAlgn="auto" latinLnBrk="0" hangingPunct="1">
                        <a:lnSpc>
                          <a:spcPct val="100000"/>
                        </a:lnSpc>
                        <a:spcBef>
                          <a:spcPts val="0"/>
                        </a:spcBef>
                        <a:spcAft>
                          <a:spcPts val="0"/>
                        </a:spcAft>
                        <a:buClrTx/>
                        <a:buSzTx/>
                        <a:buFontTx/>
                        <a:buNone/>
                        <a:tabLst/>
                        <a:defRPr/>
                      </a:pPr>
                      <a:r>
                        <a:rPr lang="en-IN" sz="1400" b="1" kern="1200" dirty="0">
                          <a:solidFill>
                            <a:schemeClr val="tx1"/>
                          </a:solidFill>
                          <a:latin typeface="Verdana" pitchFamily="34" charset="0"/>
                          <a:ea typeface="Verdana" pitchFamily="34" charset="0"/>
                          <a:cs typeface="Verdana" pitchFamily="34" charset="0"/>
                        </a:rPr>
                        <a:t>Interest cost: </a:t>
                      </a:r>
                      <a:r>
                        <a:rPr lang="en-IN" sz="1400" b="0" kern="1200" dirty="0">
                          <a:solidFill>
                            <a:schemeClr val="tx1"/>
                          </a:solidFill>
                          <a:latin typeface="Verdana" pitchFamily="34" charset="0"/>
                          <a:ea typeface="Verdana" pitchFamily="34" charset="0"/>
                          <a:cs typeface="Verdana" pitchFamily="34" charset="0"/>
                        </a:rPr>
                        <a:t>$400 × 6%</a:t>
                      </a:r>
                      <a:endParaRPr lang="nn-NO" sz="1400" b="0" kern="1200" dirty="0">
                        <a:solidFill>
                          <a:schemeClr val="tx1"/>
                        </a:solidFill>
                        <a:latin typeface="Verdana" pitchFamily="34" charset="0"/>
                        <a:ea typeface="Verdana" pitchFamily="34" charset="0"/>
                        <a:cs typeface="Verdana" pitchFamily="34" charset="0"/>
                      </a:endParaRPr>
                    </a:p>
                  </a:txBody>
                  <a:tcPr marL="29173" marR="29173"/>
                </a:tc>
                <a:tc>
                  <a:txBody>
                    <a:bodyPr/>
                    <a:lstStyle/>
                    <a:p>
                      <a:pPr algn="r"/>
                      <a:r>
                        <a:rPr lang="en-US" sz="1400" b="0" dirty="0">
                          <a:latin typeface="Verdana" pitchFamily="34" charset="0"/>
                          <a:ea typeface="Verdana" pitchFamily="34" charset="0"/>
                          <a:cs typeface="Verdana" pitchFamily="34" charset="0"/>
                        </a:rPr>
                        <a:t>24</a:t>
                      </a:r>
                    </a:p>
                  </a:txBody>
                  <a:tcPr marL="29173" marR="29173"/>
                </a:tc>
                <a:extLst>
                  <a:ext uri="{0D108BD9-81ED-4DB2-BD59-A6C34878D82A}">
                    <a16:rowId xmlns:a16="http://schemas.microsoft.com/office/drawing/2014/main" val="10003"/>
                  </a:ext>
                </a:extLst>
              </a:tr>
              <a:tr h="370840">
                <a:tc>
                  <a:txBody>
                    <a:bodyPr/>
                    <a:lstStyle/>
                    <a:p>
                      <a:pPr marL="288925" marR="0" indent="0" algn="l" defTabSz="914400" rtl="0" eaLnBrk="1" fontAlgn="auto" latinLnBrk="0" hangingPunct="1">
                        <a:lnSpc>
                          <a:spcPct val="100000"/>
                        </a:lnSpc>
                        <a:spcBef>
                          <a:spcPts val="0"/>
                        </a:spcBef>
                        <a:spcAft>
                          <a:spcPts val="0"/>
                        </a:spcAft>
                        <a:buClrTx/>
                        <a:buSzTx/>
                        <a:buFontTx/>
                        <a:buNone/>
                        <a:tabLst/>
                        <a:defRPr/>
                      </a:pPr>
                      <a:r>
                        <a:rPr lang="en-IN" sz="1400" b="1" kern="1200" dirty="0">
                          <a:solidFill>
                            <a:schemeClr val="tx1"/>
                          </a:solidFill>
                          <a:latin typeface="Verdana" pitchFamily="34" charset="0"/>
                          <a:ea typeface="Verdana" pitchFamily="34" charset="0"/>
                          <a:cs typeface="Verdana" pitchFamily="34" charset="0"/>
                        </a:rPr>
                        <a:t>Loss (gain) on PBO </a:t>
                      </a:r>
                    </a:p>
                  </a:txBody>
                  <a:tcPr marL="29173" marR="29173"/>
                </a:tc>
                <a:tc>
                  <a:txBody>
                    <a:bodyPr/>
                    <a:lstStyle/>
                    <a:p>
                      <a:pPr algn="r"/>
                      <a:r>
                        <a:rPr lang="en-US" sz="1400" b="0" dirty="0">
                          <a:latin typeface="Verdana" pitchFamily="34" charset="0"/>
                          <a:ea typeface="Verdana" pitchFamily="34" charset="0"/>
                          <a:cs typeface="Verdana" pitchFamily="34" charset="0"/>
                        </a:rPr>
                        <a:t>23</a:t>
                      </a:r>
                    </a:p>
                  </a:txBody>
                  <a:tcPr marL="29173" marR="29173"/>
                </a:tc>
                <a:extLst>
                  <a:ext uri="{0D108BD9-81ED-4DB2-BD59-A6C34878D82A}">
                    <a16:rowId xmlns:a16="http://schemas.microsoft.com/office/drawing/2014/main" val="10004"/>
                  </a:ext>
                </a:extLst>
              </a:tr>
              <a:tr h="370840">
                <a:tc>
                  <a:txBody>
                    <a:bodyPr/>
                    <a:lstStyle/>
                    <a:p>
                      <a:pPr marL="288925" marR="0" indent="0" algn="l" defTabSz="914400" rtl="0" eaLnBrk="1" fontAlgn="auto" latinLnBrk="0" hangingPunct="1">
                        <a:lnSpc>
                          <a:spcPct val="100000"/>
                        </a:lnSpc>
                        <a:spcBef>
                          <a:spcPts val="0"/>
                        </a:spcBef>
                        <a:spcAft>
                          <a:spcPts val="0"/>
                        </a:spcAft>
                        <a:buClrTx/>
                        <a:buSzTx/>
                        <a:buFontTx/>
                        <a:buNone/>
                        <a:tabLst/>
                        <a:defRPr/>
                      </a:pPr>
                      <a:r>
                        <a:rPr lang="en-IN" sz="1400" b="1" kern="1200" dirty="0">
                          <a:solidFill>
                            <a:schemeClr val="tx1"/>
                          </a:solidFill>
                          <a:latin typeface="Verdana" pitchFamily="34" charset="0"/>
                          <a:ea typeface="Verdana" pitchFamily="34" charset="0"/>
                          <a:cs typeface="Verdana" pitchFamily="34" charset="0"/>
                        </a:rPr>
                        <a:t>Less: Retiree benefits paid</a:t>
                      </a:r>
                      <a:endParaRPr lang="en-US" sz="1400" b="1" kern="1200" dirty="0">
                        <a:solidFill>
                          <a:schemeClr val="tx1"/>
                        </a:solidFill>
                        <a:latin typeface="Verdana" pitchFamily="34" charset="0"/>
                        <a:ea typeface="Verdana" pitchFamily="34" charset="0"/>
                        <a:cs typeface="Verdana" pitchFamily="34" charset="0"/>
                      </a:endParaRPr>
                    </a:p>
                  </a:txBody>
                  <a:tcPr marL="29173" marR="29173"/>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b="0" u="sng" dirty="0">
                          <a:latin typeface="Verdana" pitchFamily="34" charset="0"/>
                          <a:ea typeface="Verdana" pitchFamily="34" charset="0"/>
                          <a:cs typeface="Verdana" pitchFamily="34" charset="0"/>
                        </a:rPr>
                        <a:t>(38)</a:t>
                      </a:r>
                    </a:p>
                  </a:txBody>
                  <a:tcPr marL="29173" marR="29173"/>
                </a:tc>
                <a:extLst>
                  <a:ext uri="{0D108BD9-81ED-4DB2-BD59-A6C34878D82A}">
                    <a16:rowId xmlns:a16="http://schemas.microsoft.com/office/drawing/2014/main" val="1000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dirty="0">
                          <a:latin typeface="Verdana" pitchFamily="34" charset="0"/>
                          <a:ea typeface="Verdana" pitchFamily="34" charset="0"/>
                          <a:cs typeface="Verdana" pitchFamily="34" charset="0"/>
                        </a:rPr>
                        <a:t>PBO at the end of 2018</a:t>
                      </a:r>
                      <a:endParaRPr lang="nn-NO" sz="1400" b="0" dirty="0">
                        <a:latin typeface="Verdana" pitchFamily="34" charset="0"/>
                        <a:ea typeface="Verdana" pitchFamily="34" charset="0"/>
                        <a:cs typeface="Verdana" pitchFamily="34" charset="0"/>
                      </a:endParaRPr>
                    </a:p>
                  </a:txBody>
                  <a:tcPr marL="29173" marR="29173"/>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b="0" u="sng" dirty="0">
                          <a:latin typeface="Verdana" pitchFamily="34" charset="0"/>
                          <a:ea typeface="Verdana" pitchFamily="34" charset="0"/>
                          <a:cs typeface="Verdana" pitchFamily="34" charset="0"/>
                        </a:rPr>
                        <a:t>$450</a:t>
                      </a:r>
                      <a:endParaRPr lang="nn-NO" sz="1400" b="0" u="sng" dirty="0">
                        <a:latin typeface="Verdana" pitchFamily="34" charset="0"/>
                        <a:ea typeface="Verdana" pitchFamily="34" charset="0"/>
                        <a:cs typeface="Verdana" pitchFamily="34" charset="0"/>
                      </a:endParaRPr>
                    </a:p>
                  </a:txBody>
                  <a:tcPr marL="29173" marR="29173"/>
                </a:tc>
                <a:extLst>
                  <a:ext uri="{0D108BD9-81ED-4DB2-BD59-A6C34878D82A}">
                    <a16:rowId xmlns:a16="http://schemas.microsoft.com/office/drawing/2014/main" val="10006"/>
                  </a:ext>
                </a:extLst>
              </a:tr>
            </a:tbl>
          </a:graphicData>
        </a:graphic>
      </p:graphicFrame>
      <p:sp>
        <p:nvSpPr>
          <p:cNvPr id="16" name="Content Placeholder 15"/>
          <p:cNvSpPr>
            <a:spLocks noGrp="1"/>
          </p:cNvSpPr>
          <p:nvPr>
            <p:ph sz="quarter" idx="12"/>
          </p:nvPr>
        </p:nvSpPr>
        <p:spPr>
          <a:xfrm>
            <a:off x="863600" y="5562600"/>
            <a:ext cx="7404100" cy="533219"/>
          </a:xfrm>
        </p:spPr>
        <p:txBody>
          <a:bodyPr/>
          <a:lstStyle/>
          <a:p>
            <a:pPr marL="0" indent="0">
              <a:buNone/>
            </a:pPr>
            <a:r>
              <a:rPr lang="en-IN" sz="2800" dirty="0"/>
              <a:t>$400×23 </a:t>
            </a:r>
            <a:r>
              <a:rPr lang="en-IN" sz="2800" dirty="0">
                <a:sym typeface="Symbol"/>
              </a:rPr>
              <a:t> </a:t>
            </a:r>
            <a:r>
              <a:rPr lang="en-US" dirty="0"/>
              <a:t>Amounts assumed</a:t>
            </a:r>
          </a:p>
        </p:txBody>
      </p:sp>
    </p:spTree>
    <p:extLst>
      <p:ext uri="{BB962C8B-B14F-4D97-AF65-F5344CB8AC3E}">
        <p14:creationId xmlns:p14="http://schemas.microsoft.com/office/powerpoint/2010/main" val="21432440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17-3</a:t>
            </a:r>
          </a:p>
        </p:txBody>
      </p:sp>
      <p:sp>
        <p:nvSpPr>
          <p:cNvPr id="4" name="Title 3"/>
          <p:cNvSpPr>
            <a:spLocks noGrp="1"/>
          </p:cNvSpPr>
          <p:nvPr>
            <p:ph type="title"/>
          </p:nvPr>
        </p:nvSpPr>
        <p:spPr/>
        <p:txBody>
          <a:bodyPr>
            <a:noAutofit/>
          </a:bodyPr>
          <a:lstStyle/>
          <a:p>
            <a:r>
              <a:rPr lang="en-US" altLang="en-US" dirty="0"/>
              <a:t>Concept Check: Computing PBO</a:t>
            </a:r>
            <a:endParaRPr lang="en-US" dirty="0"/>
          </a:p>
        </p:txBody>
      </p:sp>
      <p:sp>
        <p:nvSpPr>
          <p:cNvPr id="5" name="Content Placeholder 4"/>
          <p:cNvSpPr>
            <a:spLocks noGrp="1"/>
          </p:cNvSpPr>
          <p:nvPr>
            <p:ph sz="quarter" idx="10"/>
          </p:nvPr>
        </p:nvSpPr>
        <p:spPr>
          <a:xfrm>
            <a:off x="685800" y="1676400"/>
            <a:ext cx="8229600" cy="4648200"/>
          </a:xfrm>
        </p:spPr>
        <p:txBody>
          <a:bodyPr/>
          <a:lstStyle/>
          <a:p>
            <a:pPr marL="0" indent="0">
              <a:spcAft>
                <a:spcPts val="1200"/>
              </a:spcAft>
              <a:buNone/>
            </a:pPr>
            <a:r>
              <a:rPr lang="en-US" dirty="0"/>
              <a:t>M-Howard Inc. has a defined benefit pension plan. On December 31 (the end of the fiscal year), the company received the PBO report from the actuary. The following information was included in the report: ending PBO, $110,000; benefits paid to retirees, $10,000; interest cost, $7,200. The discount rate applied by the actuary was 8%. What was the beginning PBO?</a:t>
            </a:r>
          </a:p>
        </p:txBody>
      </p:sp>
    </p:spTree>
    <p:extLst>
      <p:ext uri="{BB962C8B-B14F-4D97-AF65-F5344CB8AC3E}">
        <p14:creationId xmlns:p14="http://schemas.microsoft.com/office/powerpoint/2010/main" val="3547086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17-3</a:t>
            </a:r>
          </a:p>
        </p:txBody>
      </p:sp>
      <p:sp>
        <p:nvSpPr>
          <p:cNvPr id="4" name="Title 3"/>
          <p:cNvSpPr>
            <a:spLocks noGrp="1"/>
          </p:cNvSpPr>
          <p:nvPr>
            <p:ph type="title"/>
          </p:nvPr>
        </p:nvSpPr>
        <p:spPr/>
        <p:txBody>
          <a:bodyPr>
            <a:noAutofit/>
          </a:bodyPr>
          <a:lstStyle/>
          <a:p>
            <a:r>
              <a:rPr lang="en-US" altLang="en-US" dirty="0"/>
              <a:t>Concept Check: Computing PBO (1 of 2)</a:t>
            </a:r>
            <a:endParaRPr lang="en-US" dirty="0"/>
          </a:p>
        </p:txBody>
      </p:sp>
      <p:sp>
        <p:nvSpPr>
          <p:cNvPr id="5" name="Content Placeholder 4"/>
          <p:cNvSpPr>
            <a:spLocks noGrp="1"/>
          </p:cNvSpPr>
          <p:nvPr>
            <p:ph sz="quarter" idx="10"/>
          </p:nvPr>
        </p:nvSpPr>
        <p:spPr>
          <a:xfrm>
            <a:off x="914400" y="1676400"/>
            <a:ext cx="7315200" cy="4724400"/>
          </a:xfrm>
        </p:spPr>
        <p:txBody>
          <a:bodyPr/>
          <a:lstStyle/>
          <a:p>
            <a:pPr marL="457200" indent="-457200">
              <a:lnSpc>
                <a:spcPct val="100000"/>
              </a:lnSpc>
              <a:buFont typeface="+mj-lt"/>
              <a:buAutoNum type="alphaLcPeriod"/>
            </a:pPr>
            <a:r>
              <a:rPr lang="en-US" b="1" dirty="0"/>
              <a:t>$  90,000 </a:t>
            </a:r>
          </a:p>
          <a:p>
            <a:pPr marL="457200" indent="-457200">
              <a:lnSpc>
                <a:spcPct val="100000"/>
              </a:lnSpc>
              <a:buFont typeface="+mj-lt"/>
              <a:buAutoNum type="alphaLcPeriod"/>
            </a:pPr>
            <a:r>
              <a:rPr lang="en-US" dirty="0"/>
              <a:t>$100,000 </a:t>
            </a:r>
          </a:p>
          <a:p>
            <a:pPr marL="457200" indent="-457200">
              <a:lnSpc>
                <a:spcPct val="100000"/>
              </a:lnSpc>
              <a:buFont typeface="+mj-lt"/>
              <a:buAutoNum type="alphaLcPeriod"/>
            </a:pPr>
            <a:r>
              <a:rPr lang="en-US" dirty="0"/>
              <a:t>$107,200 </a:t>
            </a:r>
          </a:p>
          <a:p>
            <a:pPr marL="457200" indent="-457200">
              <a:lnSpc>
                <a:spcPct val="100000"/>
              </a:lnSpc>
              <a:buFont typeface="+mj-lt"/>
              <a:buAutoNum type="alphaLcPeriod"/>
            </a:pPr>
            <a:r>
              <a:rPr lang="en-US" dirty="0"/>
              <a:t>$112,000</a:t>
            </a:r>
          </a:p>
        </p:txBody>
      </p:sp>
    </p:spTree>
    <p:extLst>
      <p:ext uri="{BB962C8B-B14F-4D97-AF65-F5344CB8AC3E}">
        <p14:creationId xmlns:p14="http://schemas.microsoft.com/office/powerpoint/2010/main" val="229697889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17-3</a:t>
            </a:r>
          </a:p>
        </p:txBody>
      </p:sp>
      <p:sp>
        <p:nvSpPr>
          <p:cNvPr id="3" name="Title 2"/>
          <p:cNvSpPr>
            <a:spLocks noGrp="1"/>
          </p:cNvSpPr>
          <p:nvPr>
            <p:ph type="title"/>
          </p:nvPr>
        </p:nvSpPr>
        <p:spPr/>
        <p:txBody>
          <a:bodyPr>
            <a:noAutofit/>
          </a:bodyPr>
          <a:lstStyle/>
          <a:p>
            <a:r>
              <a:rPr lang="en-US" altLang="en-US" dirty="0"/>
              <a:t>Concept Check: Computing PBO (2 of 2)</a:t>
            </a:r>
            <a:endParaRPr lang="en-US" dirty="0"/>
          </a:p>
        </p:txBody>
      </p:sp>
      <p:sp>
        <p:nvSpPr>
          <p:cNvPr id="4" name="Content Placeholder 3"/>
          <p:cNvSpPr>
            <a:spLocks noGrp="1"/>
          </p:cNvSpPr>
          <p:nvPr>
            <p:ph sz="quarter" idx="10"/>
          </p:nvPr>
        </p:nvSpPr>
        <p:spPr>
          <a:xfrm>
            <a:off x="914400" y="1524001"/>
            <a:ext cx="7315200" cy="457200"/>
          </a:xfrm>
        </p:spPr>
        <p:txBody>
          <a:bodyPr/>
          <a:lstStyle/>
          <a:p>
            <a:pPr marL="0" indent="0">
              <a:buNone/>
            </a:pPr>
            <a:r>
              <a:rPr lang="en-US" dirty="0"/>
              <a:t>The correct answer is </a:t>
            </a:r>
            <a:r>
              <a:rPr lang="en-US" i="1" dirty="0"/>
              <a:t>a</a:t>
            </a:r>
            <a:r>
              <a:rPr lang="en-US" dirty="0"/>
              <a:t>:</a:t>
            </a:r>
          </a:p>
        </p:txBody>
      </p:sp>
      <p:graphicFrame>
        <p:nvGraphicFramePr>
          <p:cNvPr id="8" name="Table 9" descr="Alt text will be entered here."/>
          <p:cNvGraphicFramePr>
            <a:graphicFrameLocks noGrp="1"/>
          </p:cNvGraphicFramePr>
          <p:nvPr>
            <p:ph type="pic" sz="quarter" idx="14"/>
            <p:extLst>
              <p:ext uri="{D42A27DB-BD31-4B8C-83A1-F6EECF244321}">
                <p14:modId xmlns:p14="http://schemas.microsoft.com/office/powerpoint/2010/main" val="4156761932"/>
              </p:ext>
            </p:extLst>
          </p:nvPr>
        </p:nvGraphicFramePr>
        <p:xfrm>
          <a:off x="1943100" y="2131060"/>
          <a:ext cx="5600700" cy="2595880"/>
        </p:xfrm>
        <a:graphic>
          <a:graphicData uri="http://schemas.openxmlformats.org/drawingml/2006/table">
            <a:tbl>
              <a:tblPr firstRow="1" bandRow="1">
                <a:tableStyleId>{5940675A-B579-460E-94D1-54222C63F5DA}</a:tableStyleId>
              </a:tblPr>
              <a:tblGrid>
                <a:gridCol w="3352800">
                  <a:extLst>
                    <a:ext uri="{9D8B030D-6E8A-4147-A177-3AD203B41FA5}">
                      <a16:colId xmlns:a16="http://schemas.microsoft.com/office/drawing/2014/main" val="20000"/>
                    </a:ext>
                  </a:extLst>
                </a:gridCol>
                <a:gridCol w="2247900">
                  <a:extLst>
                    <a:ext uri="{9D8B030D-6E8A-4147-A177-3AD203B41FA5}">
                      <a16:colId xmlns:a16="http://schemas.microsoft.com/office/drawing/2014/main" val="20001"/>
                    </a:ext>
                  </a:extLst>
                </a:gridCol>
              </a:tblGrid>
              <a:tr h="370840">
                <a:tc>
                  <a:txBody>
                    <a:bodyPr/>
                    <a:lstStyle/>
                    <a:p>
                      <a:r>
                        <a:rPr lang="en-US" sz="1600" b="0" dirty="0">
                          <a:solidFill>
                            <a:schemeClr val="tx1"/>
                          </a:solidFill>
                          <a:latin typeface="Verdana" pitchFamily="34" charset="0"/>
                          <a:ea typeface="Verdana" pitchFamily="34" charset="0"/>
                          <a:cs typeface="Verdana" pitchFamily="34" charset="0"/>
                        </a:rPr>
                        <a:t>PBO/1/1</a:t>
                      </a:r>
                    </a:p>
                  </a:txBody>
                  <a:tcPr/>
                </a:tc>
                <a:tc>
                  <a:txBody>
                    <a:bodyPr/>
                    <a:lstStyle/>
                    <a:p>
                      <a:pPr algn="r"/>
                      <a:r>
                        <a:rPr lang="en-US" sz="1600" b="0" dirty="0">
                          <a:solidFill>
                            <a:schemeClr val="tx1"/>
                          </a:solidFill>
                          <a:latin typeface="Verdana" pitchFamily="34" charset="0"/>
                          <a:ea typeface="Verdana" pitchFamily="34" charset="0"/>
                          <a:cs typeface="Verdana" pitchFamily="34" charset="0"/>
                        </a:rPr>
                        <a:t>$          ?</a:t>
                      </a:r>
                    </a:p>
                  </a:txBody>
                  <a:tcPr/>
                </a:tc>
                <a:extLst>
                  <a:ext uri="{0D108BD9-81ED-4DB2-BD59-A6C34878D82A}">
                    <a16:rowId xmlns:a16="http://schemas.microsoft.com/office/drawing/2014/main" val="10000"/>
                  </a:ext>
                </a:extLst>
              </a:tr>
              <a:tr h="370840">
                <a:tc>
                  <a:txBody>
                    <a:bodyPr/>
                    <a:lstStyle/>
                    <a:p>
                      <a:r>
                        <a:rPr lang="en-US" sz="1600" b="0" dirty="0">
                          <a:solidFill>
                            <a:schemeClr val="tx1"/>
                          </a:solidFill>
                          <a:latin typeface="Verdana" pitchFamily="34" charset="0"/>
                          <a:ea typeface="Verdana" pitchFamily="34" charset="0"/>
                          <a:cs typeface="Verdana" pitchFamily="34" charset="0"/>
                        </a:rPr>
                        <a:t>Service cost</a:t>
                      </a:r>
                    </a:p>
                  </a:txBody>
                  <a:tcPr/>
                </a:tc>
                <a:tc>
                  <a:txBody>
                    <a:bodyPr/>
                    <a:lstStyle/>
                    <a:p>
                      <a:pPr algn="r"/>
                      <a:r>
                        <a:rPr lang="en-US" sz="1600" b="0" dirty="0">
                          <a:solidFill>
                            <a:schemeClr val="tx1"/>
                          </a:solidFill>
                          <a:latin typeface="Verdana" pitchFamily="34" charset="0"/>
                          <a:ea typeface="Verdana" pitchFamily="34" charset="0"/>
                          <a:cs typeface="Verdana" pitchFamily="34" charset="0"/>
                        </a:rPr>
                        <a:t>xxx</a:t>
                      </a:r>
                    </a:p>
                  </a:txBody>
                  <a:tcPr/>
                </a:tc>
                <a:extLst>
                  <a:ext uri="{0D108BD9-81ED-4DB2-BD59-A6C34878D82A}">
                    <a16:rowId xmlns:a16="http://schemas.microsoft.com/office/drawing/2014/main" val="10001"/>
                  </a:ext>
                </a:extLst>
              </a:tr>
              <a:tr h="370840">
                <a:tc>
                  <a:txBody>
                    <a:bodyPr/>
                    <a:lstStyle/>
                    <a:p>
                      <a:r>
                        <a:rPr lang="en-US" sz="1600" b="0" dirty="0">
                          <a:solidFill>
                            <a:schemeClr val="tx1"/>
                          </a:solidFill>
                          <a:latin typeface="Verdana" pitchFamily="34" charset="0"/>
                          <a:ea typeface="Verdana" pitchFamily="34" charset="0"/>
                          <a:cs typeface="Verdana" pitchFamily="34" charset="0"/>
                        </a:rPr>
                        <a:t>Interest cost ($ ? × 8%)</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Verdana" pitchFamily="34" charset="0"/>
                          <a:ea typeface="Verdana" pitchFamily="34" charset="0"/>
                          <a:cs typeface="Verdana" pitchFamily="34" charset="0"/>
                        </a:rPr>
                        <a:t>7,200</a:t>
                      </a:r>
                    </a:p>
                  </a:txBody>
                  <a:tcPr/>
                </a:tc>
                <a:extLst>
                  <a:ext uri="{0D108BD9-81ED-4DB2-BD59-A6C34878D82A}">
                    <a16:rowId xmlns:a16="http://schemas.microsoft.com/office/drawing/2014/main" val="10002"/>
                  </a:ext>
                </a:extLst>
              </a:tr>
              <a:tr h="370840">
                <a:tc>
                  <a:txBody>
                    <a:bodyPr/>
                    <a:lstStyle/>
                    <a:p>
                      <a:r>
                        <a:rPr lang="en-US" sz="1600" b="0" dirty="0">
                          <a:solidFill>
                            <a:schemeClr val="tx1"/>
                          </a:solidFill>
                          <a:latin typeface="Verdana" pitchFamily="34" charset="0"/>
                          <a:ea typeface="Verdana" pitchFamily="34" charset="0"/>
                          <a:cs typeface="Verdana" pitchFamily="34" charset="0"/>
                        </a:rPr>
                        <a:t>Loss (gain)</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Verdana" pitchFamily="34" charset="0"/>
                          <a:ea typeface="Verdana" pitchFamily="34" charset="0"/>
                          <a:cs typeface="Verdana" pitchFamily="34" charset="0"/>
                        </a:rPr>
                        <a:t>xxx</a:t>
                      </a:r>
                    </a:p>
                  </a:txBody>
                  <a:tcPr/>
                </a:tc>
                <a:extLst>
                  <a:ext uri="{0D108BD9-81ED-4DB2-BD59-A6C34878D82A}">
                    <a16:rowId xmlns:a16="http://schemas.microsoft.com/office/drawing/2014/main" val="10003"/>
                  </a:ext>
                </a:extLst>
              </a:tr>
              <a:tr h="370840">
                <a:tc>
                  <a:txBody>
                    <a:bodyPr/>
                    <a:lstStyle/>
                    <a:p>
                      <a:r>
                        <a:rPr lang="en-US" sz="1600" b="0" dirty="0">
                          <a:solidFill>
                            <a:schemeClr val="tx1"/>
                          </a:solidFill>
                          <a:latin typeface="Verdana" pitchFamily="34" charset="0"/>
                          <a:ea typeface="Verdana" pitchFamily="34" charset="0"/>
                          <a:cs typeface="Verdana" pitchFamily="34" charset="0"/>
                        </a:rPr>
                        <a:t>Prior service cost</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Verdana" pitchFamily="34" charset="0"/>
                          <a:ea typeface="Verdana" pitchFamily="34" charset="0"/>
                          <a:cs typeface="Verdana" pitchFamily="34" charset="0"/>
                        </a:rPr>
                        <a:t>xxx</a:t>
                      </a:r>
                    </a:p>
                  </a:txBody>
                  <a:tcPr/>
                </a:tc>
                <a:extLst>
                  <a:ext uri="{0D108BD9-81ED-4DB2-BD59-A6C34878D82A}">
                    <a16:rowId xmlns:a16="http://schemas.microsoft.com/office/drawing/2014/main" val="10004"/>
                  </a:ext>
                </a:extLst>
              </a:tr>
              <a:tr h="370840">
                <a:tc>
                  <a:txBody>
                    <a:bodyPr/>
                    <a:lstStyle/>
                    <a:p>
                      <a:r>
                        <a:rPr lang="en-US" sz="1600" b="0" dirty="0">
                          <a:solidFill>
                            <a:schemeClr val="tx1"/>
                          </a:solidFill>
                          <a:latin typeface="Verdana" pitchFamily="34" charset="0"/>
                          <a:ea typeface="Verdana" pitchFamily="34" charset="0"/>
                          <a:cs typeface="Verdana" pitchFamily="34" charset="0"/>
                        </a:rPr>
                        <a:t>Benefits paid</a:t>
                      </a:r>
                    </a:p>
                  </a:txBody>
                  <a:tcPr/>
                </a:tc>
                <a:tc>
                  <a:txBody>
                    <a:bodyPr/>
                    <a:lstStyle/>
                    <a:p>
                      <a:pPr algn="r"/>
                      <a:r>
                        <a:rPr lang="en-US" sz="1600" b="0" u="sng" dirty="0">
                          <a:solidFill>
                            <a:schemeClr val="tx1"/>
                          </a:solidFill>
                          <a:latin typeface="Verdana" pitchFamily="34" charset="0"/>
                          <a:ea typeface="Verdana" pitchFamily="34" charset="0"/>
                          <a:cs typeface="Verdana" pitchFamily="34" charset="0"/>
                        </a:rPr>
                        <a:t>(10,000)</a:t>
                      </a:r>
                    </a:p>
                  </a:txBody>
                  <a:tcPr/>
                </a:tc>
                <a:extLst>
                  <a:ext uri="{0D108BD9-81ED-4DB2-BD59-A6C34878D82A}">
                    <a16:rowId xmlns:a16="http://schemas.microsoft.com/office/drawing/2014/main" val="10005"/>
                  </a:ext>
                </a:extLst>
              </a:tr>
              <a:tr h="370840">
                <a:tc>
                  <a:txBody>
                    <a:bodyPr/>
                    <a:lstStyle/>
                    <a:p>
                      <a:r>
                        <a:rPr lang="en-US" sz="1600" b="0" dirty="0">
                          <a:solidFill>
                            <a:schemeClr val="tx1"/>
                          </a:solidFill>
                          <a:latin typeface="Verdana" pitchFamily="34" charset="0"/>
                          <a:ea typeface="Verdana" pitchFamily="34" charset="0"/>
                          <a:cs typeface="Verdana" pitchFamily="34" charset="0"/>
                        </a:rPr>
                        <a:t>PBO 12/31</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0" u="sng" dirty="0">
                          <a:solidFill>
                            <a:schemeClr val="tx1"/>
                          </a:solidFill>
                          <a:latin typeface="Verdana" pitchFamily="34" charset="0"/>
                          <a:ea typeface="Verdana" pitchFamily="34" charset="0"/>
                          <a:cs typeface="Verdana" pitchFamily="34" charset="0"/>
                        </a:rPr>
                        <a:t>$110,000</a:t>
                      </a:r>
                    </a:p>
                  </a:txBody>
                  <a:tcPr/>
                </a:tc>
                <a:extLst>
                  <a:ext uri="{0D108BD9-81ED-4DB2-BD59-A6C34878D82A}">
                    <a16:rowId xmlns:a16="http://schemas.microsoft.com/office/drawing/2014/main" val="10006"/>
                  </a:ext>
                </a:extLst>
              </a:tr>
            </a:tbl>
          </a:graphicData>
        </a:graphic>
      </p:graphicFrame>
      <p:sp>
        <p:nvSpPr>
          <p:cNvPr id="5" name="Content Placeholder 4"/>
          <p:cNvSpPr>
            <a:spLocks noGrp="1"/>
          </p:cNvSpPr>
          <p:nvPr>
            <p:ph sz="quarter" idx="12"/>
          </p:nvPr>
        </p:nvSpPr>
        <p:spPr>
          <a:xfrm>
            <a:off x="863600" y="4942725"/>
            <a:ext cx="7404100" cy="543676"/>
          </a:xfrm>
        </p:spPr>
        <p:txBody>
          <a:bodyPr/>
          <a:lstStyle/>
          <a:p>
            <a:pPr marL="0" indent="0">
              <a:buNone/>
            </a:pPr>
            <a:r>
              <a:rPr lang="en-US" dirty="0"/>
              <a:t>PBO, 1/1 = $7,200 / 8% = </a:t>
            </a:r>
            <a:r>
              <a:rPr lang="en-US" u="sng" dirty="0"/>
              <a:t>$90,000</a:t>
            </a:r>
            <a:endParaRPr lang="en-US" b="1" u="sng" dirty="0"/>
          </a:p>
        </p:txBody>
      </p:sp>
    </p:spTree>
    <p:extLst>
      <p:ext uri="{BB962C8B-B14F-4D97-AF65-F5344CB8AC3E}">
        <p14:creationId xmlns:p14="http://schemas.microsoft.com/office/powerpoint/2010/main" val="33474389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17-4</a:t>
            </a:r>
          </a:p>
        </p:txBody>
      </p:sp>
      <p:sp>
        <p:nvSpPr>
          <p:cNvPr id="4" name="Title 3"/>
          <p:cNvSpPr>
            <a:spLocks noGrp="1"/>
          </p:cNvSpPr>
          <p:nvPr>
            <p:ph type="title"/>
          </p:nvPr>
        </p:nvSpPr>
        <p:spPr/>
        <p:txBody>
          <a:bodyPr>
            <a:normAutofit/>
          </a:bodyPr>
          <a:lstStyle/>
          <a:p>
            <a:r>
              <a:rPr lang="en-IN" dirty="0"/>
              <a:t>Pension Plan Assets (1 of 2)</a:t>
            </a:r>
            <a:endParaRPr lang="en-US" dirty="0"/>
          </a:p>
        </p:txBody>
      </p:sp>
      <p:sp>
        <p:nvSpPr>
          <p:cNvPr id="5" name="Content Placeholder 4"/>
          <p:cNvSpPr>
            <a:spLocks noGrp="1"/>
          </p:cNvSpPr>
          <p:nvPr>
            <p:ph sz="quarter" idx="10"/>
          </p:nvPr>
        </p:nvSpPr>
        <p:spPr>
          <a:xfrm>
            <a:off x="685800" y="1524000"/>
            <a:ext cx="8229600" cy="4648200"/>
          </a:xfrm>
        </p:spPr>
        <p:txBody>
          <a:bodyPr/>
          <a:lstStyle/>
          <a:p>
            <a:r>
              <a:rPr lang="en-IN" dirty="0"/>
              <a:t>Resources with which a company will provide the retirement benefits</a:t>
            </a:r>
          </a:p>
          <a:p>
            <a:r>
              <a:rPr lang="en-US" dirty="0"/>
              <a:t>Netted together with the PBO to report either a </a:t>
            </a:r>
            <a:r>
              <a:rPr lang="en-US" b="1" dirty="0"/>
              <a:t>net pension asset </a:t>
            </a:r>
            <a:r>
              <a:rPr lang="en-US" dirty="0"/>
              <a:t>(debit balance) or a </a:t>
            </a:r>
            <a:r>
              <a:rPr lang="en-US" b="1" dirty="0"/>
              <a:t>net pension liability </a:t>
            </a:r>
            <a:r>
              <a:rPr lang="en-US" dirty="0"/>
              <a:t>(credit balance) in the balance sheet</a:t>
            </a:r>
          </a:p>
        </p:txBody>
      </p:sp>
    </p:spTree>
    <p:extLst>
      <p:ext uri="{BB962C8B-B14F-4D97-AF65-F5344CB8AC3E}">
        <p14:creationId xmlns:p14="http://schemas.microsoft.com/office/powerpoint/2010/main" val="13549099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17-4</a:t>
            </a:r>
          </a:p>
        </p:txBody>
      </p:sp>
      <p:sp>
        <p:nvSpPr>
          <p:cNvPr id="4" name="Title 3"/>
          <p:cNvSpPr>
            <a:spLocks noGrp="1"/>
          </p:cNvSpPr>
          <p:nvPr>
            <p:ph type="title"/>
          </p:nvPr>
        </p:nvSpPr>
        <p:spPr/>
        <p:txBody>
          <a:bodyPr>
            <a:normAutofit/>
          </a:bodyPr>
          <a:lstStyle/>
          <a:p>
            <a:r>
              <a:rPr lang="en-IN" dirty="0"/>
              <a:t>Pension Plan Assets (2 of 2)</a:t>
            </a:r>
            <a:endParaRPr lang="en-US" dirty="0"/>
          </a:p>
        </p:txBody>
      </p:sp>
      <p:graphicFrame>
        <p:nvGraphicFramePr>
          <p:cNvPr id="2" name="Object 1"/>
          <p:cNvGraphicFramePr>
            <a:graphicFrameLocks noChangeAspect="1"/>
          </p:cNvGraphicFramePr>
          <p:nvPr>
            <p:extLst>
              <p:ext uri="{D42A27DB-BD31-4B8C-83A1-F6EECF244321}">
                <p14:modId xmlns:p14="http://schemas.microsoft.com/office/powerpoint/2010/main" val="2227236150"/>
              </p:ext>
            </p:extLst>
          </p:nvPr>
        </p:nvGraphicFramePr>
        <p:xfrm>
          <a:off x="685800" y="2151063"/>
          <a:ext cx="8199438" cy="3924300"/>
        </p:xfrm>
        <a:graphic>
          <a:graphicData uri="http://schemas.openxmlformats.org/presentationml/2006/ole">
            <mc:AlternateContent xmlns:mc="http://schemas.openxmlformats.org/markup-compatibility/2006">
              <mc:Choice xmlns:v="urn:schemas-microsoft-com:vml" Requires="v">
                <p:oleObj spid="_x0000_s4135" name="Equation" r:id="rId4" imgW="5600520" imgH="2679480" progId="Equation.3">
                  <p:embed/>
                </p:oleObj>
              </mc:Choice>
              <mc:Fallback>
                <p:oleObj name="Equation" r:id="rId4" imgW="5600520" imgH="2679480" progId="Equation.3">
                  <p:embed/>
                  <p:pic>
                    <p:nvPicPr>
                      <p:cNvPr id="0" name=""/>
                      <p:cNvPicPr/>
                      <p:nvPr/>
                    </p:nvPicPr>
                    <p:blipFill>
                      <a:blip r:embed="rId5"/>
                      <a:stretch>
                        <a:fillRect/>
                      </a:stretch>
                    </p:blipFill>
                    <p:spPr>
                      <a:xfrm>
                        <a:off x="685800" y="2151063"/>
                        <a:ext cx="8199438" cy="3924300"/>
                      </a:xfrm>
                      <a:prstGeom prst="rect">
                        <a:avLst/>
                      </a:prstGeom>
                    </p:spPr>
                  </p:pic>
                </p:oleObj>
              </mc:Fallback>
            </mc:AlternateContent>
          </a:graphicData>
        </a:graphic>
      </p:graphicFrame>
    </p:spTree>
    <p:extLst>
      <p:ext uri="{BB962C8B-B14F-4D97-AF65-F5344CB8AC3E}">
        <p14:creationId xmlns:p14="http://schemas.microsoft.com/office/powerpoint/2010/main" val="39982100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17-4</a:t>
            </a:r>
          </a:p>
        </p:txBody>
      </p:sp>
      <p:sp>
        <p:nvSpPr>
          <p:cNvPr id="4" name="Title 3"/>
          <p:cNvSpPr>
            <a:spLocks noGrp="1"/>
          </p:cNvSpPr>
          <p:nvPr>
            <p:ph type="title"/>
          </p:nvPr>
        </p:nvSpPr>
        <p:spPr/>
        <p:txBody>
          <a:bodyPr>
            <a:noAutofit/>
          </a:bodyPr>
          <a:lstStyle/>
          <a:p>
            <a:r>
              <a:rPr lang="en-US" altLang="en-US" dirty="0"/>
              <a:t>Concept Check: Actual Return on Plan Assets (1 of 2)</a:t>
            </a:r>
            <a:endParaRPr lang="en-US" dirty="0"/>
          </a:p>
        </p:txBody>
      </p:sp>
      <p:sp>
        <p:nvSpPr>
          <p:cNvPr id="5" name="Content Placeholder 4"/>
          <p:cNvSpPr>
            <a:spLocks noGrp="1"/>
          </p:cNvSpPr>
          <p:nvPr>
            <p:ph sz="quarter" idx="10"/>
          </p:nvPr>
        </p:nvSpPr>
        <p:spPr>
          <a:xfrm>
            <a:off x="685800" y="1899920"/>
            <a:ext cx="8229600" cy="1295400"/>
          </a:xfrm>
        </p:spPr>
        <p:txBody>
          <a:bodyPr/>
          <a:lstStyle/>
          <a:p>
            <a:pPr marL="0" indent="0">
              <a:buNone/>
            </a:pPr>
            <a:r>
              <a:rPr lang="en-US" dirty="0"/>
              <a:t>Information regarding the defined benefit pension plan of Corey Services included the following for 2018 ($ in millions):</a:t>
            </a:r>
          </a:p>
        </p:txBody>
      </p:sp>
      <p:graphicFrame>
        <p:nvGraphicFramePr>
          <p:cNvPr id="7" name="Table 9" descr="Alt text will be entered here."/>
          <p:cNvGraphicFramePr>
            <a:graphicFrameLocks noGrp="1"/>
          </p:cNvGraphicFramePr>
          <p:nvPr>
            <p:ph type="pic" sz="quarter" idx="14"/>
            <p:extLst>
              <p:ext uri="{D42A27DB-BD31-4B8C-83A1-F6EECF244321}">
                <p14:modId xmlns:p14="http://schemas.microsoft.com/office/powerpoint/2010/main" val="4029724976"/>
              </p:ext>
            </p:extLst>
          </p:nvPr>
        </p:nvGraphicFramePr>
        <p:xfrm>
          <a:off x="869950" y="3469640"/>
          <a:ext cx="7404100" cy="1483360"/>
        </p:xfrm>
        <a:graphic>
          <a:graphicData uri="http://schemas.openxmlformats.org/drawingml/2006/table">
            <a:tbl>
              <a:tblPr firstRow="1" bandRow="1">
                <a:tableStyleId>{5940675A-B579-460E-94D1-54222C63F5DA}</a:tableStyleId>
              </a:tblPr>
              <a:tblGrid>
                <a:gridCol w="5454650">
                  <a:extLst>
                    <a:ext uri="{9D8B030D-6E8A-4147-A177-3AD203B41FA5}">
                      <a16:colId xmlns:a16="http://schemas.microsoft.com/office/drawing/2014/main" val="20000"/>
                    </a:ext>
                  </a:extLst>
                </a:gridCol>
                <a:gridCol w="1949450">
                  <a:extLst>
                    <a:ext uri="{9D8B030D-6E8A-4147-A177-3AD203B41FA5}">
                      <a16:colId xmlns:a16="http://schemas.microsoft.com/office/drawing/2014/main" val="20001"/>
                    </a:ext>
                  </a:extLst>
                </a:gridCol>
              </a:tblGrid>
              <a:tr h="370840">
                <a:tc>
                  <a:txBody>
                    <a:bodyPr/>
                    <a:lstStyle/>
                    <a:p>
                      <a:r>
                        <a:rPr lang="en-US" sz="1400" dirty="0">
                          <a:latin typeface="Verdana" pitchFamily="34" charset="0"/>
                          <a:ea typeface="Verdana" pitchFamily="34" charset="0"/>
                          <a:cs typeface="Verdana" pitchFamily="34" charset="0"/>
                        </a:rPr>
                        <a:t>Plan assets, January 1</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  70</a:t>
                      </a:r>
                    </a:p>
                  </a:txBody>
                  <a:tcPr/>
                </a:tc>
                <a:extLst>
                  <a:ext uri="{0D108BD9-81ED-4DB2-BD59-A6C34878D82A}">
                    <a16:rowId xmlns:a16="http://schemas.microsoft.com/office/drawing/2014/main" val="10000"/>
                  </a:ext>
                </a:extLst>
              </a:tr>
              <a:tr h="370840">
                <a:tc>
                  <a:txBody>
                    <a:bodyPr/>
                    <a:lstStyle/>
                    <a:p>
                      <a:r>
                        <a:rPr lang="en-US" sz="1400" dirty="0">
                          <a:latin typeface="Verdana" pitchFamily="34" charset="0"/>
                          <a:ea typeface="Verdana" pitchFamily="34" charset="0"/>
                          <a:cs typeface="Verdana" pitchFamily="34" charset="0"/>
                        </a:rPr>
                        <a:t>Plan assets, December 31</a:t>
                      </a:r>
                    </a:p>
                  </a:txBody>
                  <a:tcPr/>
                </a:tc>
                <a:tc>
                  <a:txBody>
                    <a:bodyPr/>
                    <a:lstStyle/>
                    <a:p>
                      <a:pPr algn="r"/>
                      <a:r>
                        <a:rPr lang="en-US" sz="1400" dirty="0">
                          <a:latin typeface="Verdana" pitchFamily="34" charset="0"/>
                          <a:ea typeface="Verdana" pitchFamily="34" charset="0"/>
                          <a:cs typeface="Verdana" pitchFamily="34" charset="0"/>
                        </a:rPr>
                        <a:t>105</a:t>
                      </a:r>
                    </a:p>
                  </a:txBody>
                  <a:tcPr/>
                </a:tc>
                <a:extLst>
                  <a:ext uri="{0D108BD9-81ED-4DB2-BD59-A6C34878D82A}">
                    <a16:rowId xmlns:a16="http://schemas.microsoft.com/office/drawing/2014/main" val="10001"/>
                  </a:ext>
                </a:extLst>
              </a:tr>
              <a:tr h="370840">
                <a:tc>
                  <a:txBody>
                    <a:bodyPr/>
                    <a:lstStyle/>
                    <a:p>
                      <a:r>
                        <a:rPr lang="en-US" sz="1400" dirty="0">
                          <a:latin typeface="Verdana" pitchFamily="34" charset="0"/>
                          <a:ea typeface="Verdana" pitchFamily="34" charset="0"/>
                          <a:cs typeface="Verdana" pitchFamily="34" charset="0"/>
                        </a:rPr>
                        <a:t>Retiree benefits paid (end of year)</a:t>
                      </a:r>
                    </a:p>
                  </a:txBody>
                  <a:tcPr/>
                </a:tc>
                <a:tc>
                  <a:txBody>
                    <a:bodyPr/>
                    <a:lstStyle/>
                    <a:p>
                      <a:pPr algn="r"/>
                      <a:r>
                        <a:rPr lang="en-US" sz="1400" dirty="0">
                          <a:latin typeface="Verdana" pitchFamily="34" charset="0"/>
                          <a:ea typeface="Verdana" pitchFamily="34" charset="0"/>
                          <a:cs typeface="Verdana" pitchFamily="34" charset="0"/>
                        </a:rPr>
                        <a:t>17</a:t>
                      </a:r>
                    </a:p>
                  </a:txBody>
                  <a:tcPr/>
                </a:tc>
                <a:extLst>
                  <a:ext uri="{0D108BD9-81ED-4DB2-BD59-A6C34878D82A}">
                    <a16:rowId xmlns:a16="http://schemas.microsoft.com/office/drawing/2014/main" val="10002"/>
                  </a:ext>
                </a:extLst>
              </a:tr>
              <a:tr h="370840">
                <a:tc>
                  <a:txBody>
                    <a:bodyPr/>
                    <a:lstStyle/>
                    <a:p>
                      <a:r>
                        <a:rPr lang="en-US" sz="1400" dirty="0">
                          <a:latin typeface="Verdana" pitchFamily="34" charset="0"/>
                          <a:ea typeface="Verdana" pitchFamily="34" charset="0"/>
                          <a:cs typeface="Verdana" pitchFamily="34" charset="0"/>
                        </a:rPr>
                        <a:t>Employer contributions to the pension plan (end of year)</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42</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25311593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17-4</a:t>
            </a:r>
          </a:p>
        </p:txBody>
      </p:sp>
      <p:sp>
        <p:nvSpPr>
          <p:cNvPr id="4" name="Title 3"/>
          <p:cNvSpPr>
            <a:spLocks noGrp="1"/>
          </p:cNvSpPr>
          <p:nvPr>
            <p:ph type="title"/>
          </p:nvPr>
        </p:nvSpPr>
        <p:spPr/>
        <p:txBody>
          <a:bodyPr>
            <a:noAutofit/>
          </a:bodyPr>
          <a:lstStyle/>
          <a:p>
            <a:r>
              <a:rPr lang="en-US" altLang="en-US" dirty="0"/>
              <a:t>Concept Check: Actual Return on Plan Assets (2 of 2)</a:t>
            </a:r>
            <a:endParaRPr lang="en-US" dirty="0"/>
          </a:p>
        </p:txBody>
      </p:sp>
      <p:sp>
        <p:nvSpPr>
          <p:cNvPr id="3" name="Content Placeholder 2"/>
          <p:cNvSpPr>
            <a:spLocks noGrp="1"/>
          </p:cNvSpPr>
          <p:nvPr>
            <p:ph sz="quarter" idx="10"/>
          </p:nvPr>
        </p:nvSpPr>
        <p:spPr>
          <a:xfrm>
            <a:off x="914400" y="1676400"/>
            <a:ext cx="7772400" cy="2743200"/>
          </a:xfrm>
        </p:spPr>
        <p:txBody>
          <a:bodyPr/>
          <a:lstStyle/>
          <a:p>
            <a:pPr marL="0" indent="0">
              <a:buNone/>
            </a:pPr>
            <a:r>
              <a:rPr lang="en-US" sz="2400" dirty="0"/>
              <a:t>What was the actual return on plan assets for 2018?</a:t>
            </a:r>
          </a:p>
          <a:p>
            <a:pPr marL="457200" indent="-457200">
              <a:lnSpc>
                <a:spcPct val="110000"/>
              </a:lnSpc>
              <a:spcBef>
                <a:spcPts val="0"/>
              </a:spcBef>
              <a:buFont typeface="+mj-lt"/>
              <a:buAutoNum type="alphaLcPeriod"/>
            </a:pPr>
            <a:r>
              <a:rPr lang="en-US" sz="2400" b="1" dirty="0"/>
              <a:t>$10 million</a:t>
            </a:r>
          </a:p>
          <a:p>
            <a:pPr marL="457200" indent="-457200">
              <a:lnSpc>
                <a:spcPct val="110000"/>
              </a:lnSpc>
              <a:spcBef>
                <a:spcPts val="0"/>
              </a:spcBef>
              <a:buFont typeface="+mj-lt"/>
              <a:buAutoNum type="alphaLcPeriod"/>
            </a:pPr>
            <a:r>
              <a:rPr lang="en-US" sz="2400" dirty="0"/>
              <a:t>$24 million</a:t>
            </a:r>
          </a:p>
          <a:p>
            <a:pPr marL="457200" indent="-457200">
              <a:lnSpc>
                <a:spcPct val="110000"/>
              </a:lnSpc>
              <a:spcBef>
                <a:spcPts val="0"/>
              </a:spcBef>
              <a:buFont typeface="+mj-lt"/>
              <a:buAutoNum type="alphaLcPeriod"/>
            </a:pPr>
            <a:r>
              <a:rPr lang="en-US" sz="2400" dirty="0"/>
              <a:t>$35 million</a:t>
            </a:r>
          </a:p>
          <a:p>
            <a:pPr marL="457200" indent="-457200">
              <a:lnSpc>
                <a:spcPct val="110000"/>
              </a:lnSpc>
              <a:spcBef>
                <a:spcPts val="0"/>
              </a:spcBef>
              <a:buFont typeface="+mj-lt"/>
              <a:buAutoNum type="alphaLcPeriod"/>
            </a:pPr>
            <a:r>
              <a:rPr lang="en-US" sz="2400" dirty="0"/>
              <a:t>$60 million</a:t>
            </a:r>
            <a:endParaRPr lang="en-US" sz="900" dirty="0"/>
          </a:p>
          <a:p>
            <a:pPr marL="0" indent="0">
              <a:lnSpc>
                <a:spcPct val="110000"/>
              </a:lnSpc>
              <a:spcBef>
                <a:spcPts val="0"/>
              </a:spcBef>
              <a:buNone/>
            </a:pPr>
            <a:r>
              <a:rPr lang="en-US" sz="2400" dirty="0"/>
              <a:t>The correct answer is </a:t>
            </a:r>
            <a:r>
              <a:rPr lang="en-US" sz="2400" i="1" dirty="0"/>
              <a:t>a</a:t>
            </a:r>
            <a:r>
              <a:rPr lang="en-US" sz="2400" dirty="0"/>
              <a:t>:</a:t>
            </a:r>
          </a:p>
        </p:txBody>
      </p:sp>
      <p:graphicFrame>
        <p:nvGraphicFramePr>
          <p:cNvPr id="7" name="Table 9" descr="Alt text will be entered here."/>
          <p:cNvGraphicFramePr>
            <a:graphicFrameLocks noGrp="1"/>
          </p:cNvGraphicFramePr>
          <p:nvPr>
            <p:ph type="pic" sz="quarter" idx="15"/>
            <p:extLst>
              <p:ext uri="{D42A27DB-BD31-4B8C-83A1-F6EECF244321}">
                <p14:modId xmlns:p14="http://schemas.microsoft.com/office/powerpoint/2010/main" val="636041351"/>
              </p:ext>
            </p:extLst>
          </p:nvPr>
        </p:nvGraphicFramePr>
        <p:xfrm>
          <a:off x="1981200" y="4800600"/>
          <a:ext cx="5486401" cy="1371600"/>
        </p:xfrm>
        <a:graphic>
          <a:graphicData uri="http://schemas.openxmlformats.org/drawingml/2006/table">
            <a:tbl>
              <a:tblPr firstRow="1" bandRow="1">
                <a:tableStyleId>{5940675A-B579-460E-94D1-54222C63F5DA}</a:tableStyleId>
              </a:tblPr>
              <a:tblGrid>
                <a:gridCol w="2159909">
                  <a:extLst>
                    <a:ext uri="{9D8B030D-6E8A-4147-A177-3AD203B41FA5}">
                      <a16:colId xmlns:a16="http://schemas.microsoft.com/office/drawing/2014/main" val="20000"/>
                    </a:ext>
                  </a:extLst>
                </a:gridCol>
                <a:gridCol w="1663246">
                  <a:extLst>
                    <a:ext uri="{9D8B030D-6E8A-4147-A177-3AD203B41FA5}">
                      <a16:colId xmlns:a16="http://schemas.microsoft.com/office/drawing/2014/main" val="20001"/>
                    </a:ext>
                  </a:extLst>
                </a:gridCol>
                <a:gridCol w="1663246">
                  <a:extLst>
                    <a:ext uri="{9D8B030D-6E8A-4147-A177-3AD203B41FA5}">
                      <a16:colId xmlns:a16="http://schemas.microsoft.com/office/drawing/2014/main" val="20002"/>
                    </a:ext>
                  </a:extLst>
                </a:gridCol>
              </a:tblGrid>
              <a:tr h="152400">
                <a:tc>
                  <a:txBody>
                    <a:bodyPr/>
                    <a:lstStyle/>
                    <a:p>
                      <a:r>
                        <a:rPr lang="en-US" sz="1200" dirty="0">
                          <a:solidFill>
                            <a:schemeClr val="tx1"/>
                          </a:solidFill>
                          <a:latin typeface="Verdana" pitchFamily="34" charset="0"/>
                          <a:ea typeface="Verdana" pitchFamily="34" charset="0"/>
                          <a:cs typeface="Verdana" pitchFamily="34" charset="0"/>
                        </a:rPr>
                        <a:t>Beginning balance </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itchFamily="34" charset="0"/>
                          <a:ea typeface="Verdana" pitchFamily="34" charset="0"/>
                          <a:cs typeface="Verdana" pitchFamily="34" charset="0"/>
                        </a:rPr>
                        <a:t>$  70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0">
                <a:tc>
                  <a:txBody>
                    <a:bodyPr/>
                    <a:lstStyle/>
                    <a:p>
                      <a:r>
                        <a:rPr lang="en-US" sz="1200" dirty="0">
                          <a:solidFill>
                            <a:schemeClr val="tx1"/>
                          </a:solidFill>
                          <a:latin typeface="Verdana" pitchFamily="34" charset="0"/>
                          <a:ea typeface="Verdana" pitchFamily="34" charset="0"/>
                          <a:cs typeface="Verdana" pitchFamily="34" charset="0"/>
                        </a:rPr>
                        <a:t>+ actual return </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Verdana" pitchFamily="34" charset="0"/>
                          <a:ea typeface="Verdana" pitchFamily="34" charset="0"/>
                          <a:cs typeface="Verdana" pitchFamily="34" charset="0"/>
                        </a:rPr>
                        <a:t>?</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Verdana" pitchFamily="34" charset="0"/>
                          <a:ea typeface="Verdana" pitchFamily="34" charset="0"/>
                          <a:cs typeface="Verdana" pitchFamily="34" charset="0"/>
                        </a:rPr>
                        <a:t>$10 million </a:t>
                      </a:r>
                      <a:endParaRPr lang="en-US" sz="120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137160">
                <a:tc>
                  <a:txBody>
                    <a:bodyPr/>
                    <a:lstStyle/>
                    <a:p>
                      <a:r>
                        <a:rPr lang="en-US" sz="1200" dirty="0">
                          <a:solidFill>
                            <a:schemeClr val="tx1"/>
                          </a:solidFill>
                          <a:latin typeface="Verdana" pitchFamily="34" charset="0"/>
                          <a:ea typeface="Verdana" pitchFamily="34" charset="0"/>
                          <a:cs typeface="Verdana" pitchFamily="34" charset="0"/>
                        </a:rPr>
                        <a:t>+ contributions </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itchFamily="34" charset="0"/>
                          <a:ea typeface="Verdana" pitchFamily="34" charset="0"/>
                          <a:cs typeface="Verdana" pitchFamily="34" charset="0"/>
                        </a:rPr>
                        <a:t>42</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r h="0">
                <a:tc>
                  <a:txBody>
                    <a:bodyPr/>
                    <a:lstStyle/>
                    <a:p>
                      <a:r>
                        <a:rPr lang="en-US" sz="1200" dirty="0">
                          <a:solidFill>
                            <a:schemeClr val="tx1"/>
                          </a:solidFill>
                          <a:latin typeface="Verdana" pitchFamily="34" charset="0"/>
                          <a:ea typeface="Verdana" pitchFamily="34" charset="0"/>
                          <a:cs typeface="Verdana" pitchFamily="34" charset="0"/>
                        </a:rPr>
                        <a:t>− retiree benefits paid </a:t>
                      </a:r>
                    </a:p>
                  </a:txBody>
                  <a:tcPr anchor="ctr"/>
                </a:tc>
                <a:tc>
                  <a:txBody>
                    <a:bodyPr/>
                    <a:lstStyle/>
                    <a:p>
                      <a:pPr algn="r"/>
                      <a:r>
                        <a:rPr lang="en-US" sz="1200" u="sng" dirty="0">
                          <a:solidFill>
                            <a:schemeClr val="tx1"/>
                          </a:solidFill>
                          <a:latin typeface="Verdana" pitchFamily="34" charset="0"/>
                          <a:ea typeface="Verdana" pitchFamily="34" charset="0"/>
                          <a:cs typeface="Verdana" pitchFamily="34" charset="0"/>
                        </a:rPr>
                        <a:t> (17)</a:t>
                      </a:r>
                      <a:endParaRPr lang="en-US" sz="1200" dirty="0">
                        <a:solidFill>
                          <a:schemeClr val="tx1"/>
                        </a:solidFill>
                        <a:latin typeface="Verdana" pitchFamily="34" charset="0"/>
                        <a:ea typeface="Verdana" pitchFamily="34" charset="0"/>
                        <a:cs typeface="Verdana" pitchFamily="34" charset="0"/>
                      </a:endParaRPr>
                    </a:p>
                  </a:txBody>
                  <a:tcPr anchor="ctr"/>
                </a:tc>
                <a:tc>
                  <a:txBody>
                    <a:bodyPr/>
                    <a:lstStyle/>
                    <a:p>
                      <a:pPr algn="r"/>
                      <a:endParaRPr lang="en-US" sz="120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3"/>
                  </a:ext>
                </a:extLst>
              </a:tr>
              <a:tr h="121920">
                <a:tc>
                  <a:txBody>
                    <a:bodyPr/>
                    <a:lstStyle/>
                    <a:p>
                      <a:r>
                        <a:rPr lang="en-US" sz="1200" dirty="0">
                          <a:solidFill>
                            <a:schemeClr val="tx1"/>
                          </a:solidFill>
                          <a:latin typeface="Verdana" pitchFamily="34" charset="0"/>
                          <a:ea typeface="Verdana" pitchFamily="34" charset="0"/>
                          <a:cs typeface="Verdana" pitchFamily="34" charset="0"/>
                        </a:rPr>
                        <a:t>= ending balance </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itchFamily="34" charset="0"/>
                          <a:ea typeface="Verdana" pitchFamily="34" charset="0"/>
                          <a:cs typeface="Verdana" pitchFamily="34" charset="0"/>
                        </a:rPr>
                        <a:t>$105</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1752172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17-4</a:t>
            </a:r>
          </a:p>
        </p:txBody>
      </p:sp>
      <p:sp>
        <p:nvSpPr>
          <p:cNvPr id="4" name="Title 3"/>
          <p:cNvSpPr>
            <a:spLocks noGrp="1"/>
          </p:cNvSpPr>
          <p:nvPr>
            <p:ph type="title"/>
          </p:nvPr>
        </p:nvSpPr>
        <p:spPr/>
        <p:txBody>
          <a:bodyPr>
            <a:noAutofit/>
          </a:bodyPr>
          <a:lstStyle/>
          <a:p>
            <a:r>
              <a:rPr lang="en-US" altLang="en-US" dirty="0"/>
              <a:t>Concept Check: Computing Employer Contributions (1 of 2)</a:t>
            </a:r>
            <a:endParaRPr lang="en-US" dirty="0"/>
          </a:p>
        </p:txBody>
      </p:sp>
      <p:sp>
        <p:nvSpPr>
          <p:cNvPr id="5" name="Content Placeholder 4"/>
          <p:cNvSpPr>
            <a:spLocks noGrp="1"/>
          </p:cNvSpPr>
          <p:nvPr>
            <p:ph sz="quarter" idx="10"/>
          </p:nvPr>
        </p:nvSpPr>
        <p:spPr>
          <a:xfrm>
            <a:off x="609600" y="1717040"/>
            <a:ext cx="8305800" cy="1143000"/>
          </a:xfrm>
        </p:spPr>
        <p:txBody>
          <a:bodyPr/>
          <a:lstStyle/>
          <a:p>
            <a:pPr marL="0" indent="0">
              <a:buNone/>
            </a:pPr>
            <a:r>
              <a:rPr lang="en-US" dirty="0"/>
              <a:t>Information regarding the defined benefit pension plan of </a:t>
            </a:r>
            <a:r>
              <a:rPr lang="en-US" dirty="0" err="1"/>
              <a:t>Chumlee</a:t>
            </a:r>
            <a:r>
              <a:rPr lang="en-US" dirty="0"/>
              <a:t> Company included the following for 2018 ($ in millions):</a:t>
            </a:r>
          </a:p>
        </p:txBody>
      </p:sp>
      <p:graphicFrame>
        <p:nvGraphicFramePr>
          <p:cNvPr id="9" name="Table 9" descr="Alt text will be entered here."/>
          <p:cNvGraphicFramePr>
            <a:graphicFrameLocks noGrp="1"/>
          </p:cNvGraphicFramePr>
          <p:nvPr>
            <p:ph type="pic" sz="quarter" idx="14"/>
            <p:extLst>
              <p:ext uri="{D42A27DB-BD31-4B8C-83A1-F6EECF244321}">
                <p14:modId xmlns:p14="http://schemas.microsoft.com/office/powerpoint/2010/main" val="2820266841"/>
              </p:ext>
            </p:extLst>
          </p:nvPr>
        </p:nvGraphicFramePr>
        <p:xfrm>
          <a:off x="1676400" y="3241040"/>
          <a:ext cx="5791200" cy="1483360"/>
        </p:xfrm>
        <a:graphic>
          <a:graphicData uri="http://schemas.openxmlformats.org/drawingml/2006/table">
            <a:tbl>
              <a:tblPr firstRow="1" bandRow="1">
                <a:tableStyleId>{5940675A-B579-460E-94D1-54222C63F5DA}</a:tableStyleId>
              </a:tblPr>
              <a:tblGrid>
                <a:gridCol w="4630662">
                  <a:extLst>
                    <a:ext uri="{9D8B030D-6E8A-4147-A177-3AD203B41FA5}">
                      <a16:colId xmlns:a16="http://schemas.microsoft.com/office/drawing/2014/main" val="20000"/>
                    </a:ext>
                  </a:extLst>
                </a:gridCol>
                <a:gridCol w="1160538">
                  <a:extLst>
                    <a:ext uri="{9D8B030D-6E8A-4147-A177-3AD203B41FA5}">
                      <a16:colId xmlns:a16="http://schemas.microsoft.com/office/drawing/2014/main" val="20001"/>
                    </a:ext>
                  </a:extLst>
                </a:gridCol>
              </a:tblGrid>
              <a:tr h="370840">
                <a:tc>
                  <a:txBody>
                    <a:bodyPr/>
                    <a:lstStyle/>
                    <a:p>
                      <a:r>
                        <a:rPr lang="en-US" sz="1600" dirty="0">
                          <a:latin typeface="Verdana" pitchFamily="34" charset="0"/>
                          <a:ea typeface="Verdana" pitchFamily="34" charset="0"/>
                          <a:cs typeface="Verdana" pitchFamily="34" charset="0"/>
                        </a:rPr>
                        <a:t>Plan assets, January 1</a:t>
                      </a:r>
                    </a:p>
                  </a:txBody>
                  <a:tcPr/>
                </a:tc>
                <a:tc>
                  <a:txBody>
                    <a:bodyPr/>
                    <a:lstStyle/>
                    <a:p>
                      <a:pPr marL="285750" indent="0" algn="r">
                        <a:buNone/>
                        <a:tabLst>
                          <a:tab pos="4629150" algn="dec"/>
                        </a:tabLst>
                      </a:pPr>
                      <a:r>
                        <a:rPr lang="en-US" sz="1600" dirty="0">
                          <a:latin typeface="Verdana" panose="020B0604030504040204" pitchFamily="34" charset="0"/>
                          <a:ea typeface="Verdana" panose="020B0604030504040204" pitchFamily="34" charset="0"/>
                          <a:cs typeface="Verdana" panose="020B0604030504040204" pitchFamily="34" charset="0"/>
                        </a:rPr>
                        <a:t>$350</a:t>
                      </a:r>
                    </a:p>
                  </a:txBody>
                  <a:tcPr/>
                </a:tc>
                <a:extLst>
                  <a:ext uri="{0D108BD9-81ED-4DB2-BD59-A6C34878D82A}">
                    <a16:rowId xmlns:a16="http://schemas.microsoft.com/office/drawing/2014/main" val="10000"/>
                  </a:ext>
                </a:extLst>
              </a:tr>
              <a:tr h="370840">
                <a:tc>
                  <a:txBody>
                    <a:bodyPr/>
                    <a:lstStyle/>
                    <a:p>
                      <a:r>
                        <a:rPr lang="en-US" sz="1600" dirty="0">
                          <a:latin typeface="Verdana" pitchFamily="34" charset="0"/>
                          <a:ea typeface="Verdana" pitchFamily="34" charset="0"/>
                          <a:cs typeface="Verdana" pitchFamily="34" charset="0"/>
                        </a:rPr>
                        <a:t>Plan assets, December 31</a:t>
                      </a:r>
                    </a:p>
                  </a:txBody>
                  <a:tcPr/>
                </a:tc>
                <a:tc>
                  <a:txBody>
                    <a:bodyPr/>
                    <a:lstStyle/>
                    <a:p>
                      <a:pPr marL="285750" indent="0" algn="r">
                        <a:buNone/>
                        <a:tabLst>
                          <a:tab pos="4629150" algn="dec"/>
                        </a:tabLst>
                      </a:pPr>
                      <a:r>
                        <a:rPr lang="en-US" sz="1600" dirty="0">
                          <a:latin typeface="Verdana" panose="020B0604030504040204" pitchFamily="34" charset="0"/>
                          <a:ea typeface="Verdana" panose="020B0604030504040204" pitchFamily="34" charset="0"/>
                          <a:cs typeface="Verdana" panose="020B0604030504040204" pitchFamily="34" charset="0"/>
                        </a:rPr>
                        <a:t>525</a:t>
                      </a:r>
                    </a:p>
                  </a:txBody>
                  <a:tcPr/>
                </a:tc>
                <a:extLst>
                  <a:ext uri="{0D108BD9-81ED-4DB2-BD59-A6C34878D82A}">
                    <a16:rowId xmlns:a16="http://schemas.microsoft.com/office/drawing/2014/main" val="10001"/>
                  </a:ext>
                </a:extLst>
              </a:tr>
              <a:tr h="370840">
                <a:tc>
                  <a:txBody>
                    <a:bodyPr/>
                    <a:lstStyle/>
                    <a:p>
                      <a:r>
                        <a:rPr lang="en-US" sz="1600" dirty="0">
                          <a:latin typeface="Verdana" pitchFamily="34" charset="0"/>
                          <a:ea typeface="Verdana" pitchFamily="34" charset="0"/>
                          <a:cs typeface="Verdana" pitchFamily="34" charset="0"/>
                        </a:rPr>
                        <a:t>Retiree benefits paid (end of year)</a:t>
                      </a:r>
                    </a:p>
                  </a:txBody>
                  <a:tcPr/>
                </a:tc>
                <a:tc>
                  <a:txBody>
                    <a:bodyPr/>
                    <a:lstStyle/>
                    <a:p>
                      <a:pPr marL="285750" indent="0" algn="r">
                        <a:buNone/>
                        <a:tabLst>
                          <a:tab pos="4629150" algn="dec"/>
                        </a:tabLst>
                      </a:pPr>
                      <a:r>
                        <a:rPr lang="en-US" sz="1600" dirty="0">
                          <a:latin typeface="Verdana" panose="020B0604030504040204" pitchFamily="34" charset="0"/>
                          <a:ea typeface="Verdana" panose="020B0604030504040204" pitchFamily="34" charset="0"/>
                          <a:cs typeface="Verdana" panose="020B0604030504040204" pitchFamily="34" charset="0"/>
                        </a:rPr>
                        <a:t>85</a:t>
                      </a:r>
                    </a:p>
                  </a:txBody>
                  <a:tcPr/>
                </a:tc>
                <a:extLst>
                  <a:ext uri="{0D108BD9-81ED-4DB2-BD59-A6C34878D82A}">
                    <a16:rowId xmlns:a16="http://schemas.microsoft.com/office/drawing/2014/main" val="10002"/>
                  </a:ext>
                </a:extLst>
              </a:tr>
              <a:tr h="370840">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Return on plan assets </a:t>
                      </a:r>
                    </a:p>
                  </a:txBody>
                  <a:tcPr/>
                </a:tc>
                <a:tc>
                  <a:txBody>
                    <a:bodyPr/>
                    <a:lstStyle/>
                    <a:p>
                      <a:pPr marL="285750" indent="0" algn="r">
                        <a:spcAft>
                          <a:spcPts val="1200"/>
                        </a:spcAft>
                        <a:buNone/>
                        <a:tabLst>
                          <a:tab pos="4629150" algn="dec"/>
                        </a:tabLst>
                      </a:pPr>
                      <a:r>
                        <a:rPr lang="en-US" sz="1600" dirty="0">
                          <a:latin typeface="Verdana" panose="020B0604030504040204" pitchFamily="34" charset="0"/>
                          <a:ea typeface="Verdana" panose="020B0604030504040204" pitchFamily="34" charset="0"/>
                          <a:cs typeface="Verdana" panose="020B0604030504040204" pitchFamily="34" charset="0"/>
                        </a:rPr>
                        <a:t>50</a:t>
                      </a:r>
                    </a:p>
                  </a:txBody>
                  <a:tcPr/>
                </a:tc>
                <a:extLst>
                  <a:ext uri="{0D108BD9-81ED-4DB2-BD59-A6C34878D82A}">
                    <a16:rowId xmlns:a16="http://schemas.microsoft.com/office/drawing/2014/main" val="10003"/>
                  </a:ext>
                </a:extLst>
              </a:tr>
            </a:tbl>
          </a:graphicData>
        </a:graphic>
      </p:graphicFrame>
      <p:sp>
        <p:nvSpPr>
          <p:cNvPr id="8" name="Content Placeholder 7"/>
          <p:cNvSpPr>
            <a:spLocks noGrp="1"/>
          </p:cNvSpPr>
          <p:nvPr>
            <p:ph sz="quarter" idx="12"/>
          </p:nvPr>
        </p:nvSpPr>
        <p:spPr>
          <a:xfrm>
            <a:off x="618490" y="5075172"/>
            <a:ext cx="8296910" cy="944628"/>
          </a:xfrm>
        </p:spPr>
        <p:txBody>
          <a:bodyPr/>
          <a:lstStyle/>
          <a:p>
            <a:pPr marL="0" indent="0">
              <a:buNone/>
            </a:pPr>
            <a:r>
              <a:rPr lang="en-US" dirty="0"/>
              <a:t>What were the employer contributions to the pension plan at the end of 2018?</a:t>
            </a:r>
          </a:p>
        </p:txBody>
      </p:sp>
    </p:spTree>
    <p:extLst>
      <p:ext uri="{BB962C8B-B14F-4D97-AF65-F5344CB8AC3E}">
        <p14:creationId xmlns:p14="http://schemas.microsoft.com/office/powerpoint/2010/main" val="790501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17-1</a:t>
            </a:r>
            <a:endParaRPr lang="en-US" b="1" dirty="0"/>
          </a:p>
        </p:txBody>
      </p:sp>
      <p:sp>
        <p:nvSpPr>
          <p:cNvPr id="2" name="Title 1"/>
          <p:cNvSpPr>
            <a:spLocks noGrp="1"/>
          </p:cNvSpPr>
          <p:nvPr>
            <p:ph type="title"/>
          </p:nvPr>
        </p:nvSpPr>
        <p:spPr/>
        <p:txBody>
          <a:bodyPr>
            <a:noAutofit/>
          </a:bodyPr>
          <a:lstStyle/>
          <a:p>
            <a:r>
              <a:rPr lang="en-US" sz="3600" b="0" dirty="0">
                <a:solidFill>
                  <a:schemeClr val="tx1"/>
                </a:solidFill>
                <a:latin typeface="Verdana" pitchFamily="34" charset="0"/>
                <a:ea typeface="Verdana" pitchFamily="34" charset="0"/>
                <a:cs typeface="Verdana" pitchFamily="34" charset="0"/>
              </a:rPr>
              <a:t>Defined Benefit Plan vs. Defined Contribution </a:t>
            </a:r>
            <a:r>
              <a:rPr lang="en-US" dirty="0"/>
              <a:t>Plan (2 of 2)</a:t>
            </a:r>
            <a:endParaRPr lang="en-US" sz="3600" b="0" dirty="0">
              <a:solidFill>
                <a:schemeClr val="tx1"/>
              </a:solidFill>
              <a:latin typeface="Verdana" pitchFamily="34" charset="0"/>
              <a:ea typeface="Verdana" pitchFamily="34" charset="0"/>
              <a:cs typeface="Verdana" pitchFamily="34" charset="0"/>
            </a:endParaRPr>
          </a:p>
        </p:txBody>
      </p:sp>
      <p:sp>
        <p:nvSpPr>
          <p:cNvPr id="3" name="Content Placeholder 2"/>
          <p:cNvSpPr>
            <a:spLocks noGrp="1"/>
          </p:cNvSpPr>
          <p:nvPr>
            <p:ph sz="quarter" idx="10"/>
          </p:nvPr>
        </p:nvSpPr>
        <p:spPr>
          <a:xfrm>
            <a:off x="685800" y="1828800"/>
            <a:ext cx="7924800" cy="4267200"/>
          </a:xfrm>
        </p:spPr>
        <p:txBody>
          <a:bodyPr>
            <a:noAutofit/>
          </a:bodyPr>
          <a:lstStyle/>
          <a:p>
            <a:pPr marL="914400" indent="-457200">
              <a:buFont typeface="+mj-lt"/>
              <a:buAutoNum type="arabicPeriod" startAt="3"/>
              <a:tabLst>
                <a:tab pos="1087438" algn="l"/>
              </a:tabLst>
            </a:pPr>
            <a:r>
              <a:rPr lang="en-US" sz="2400" dirty="0"/>
              <a:t>There has been a shift among many employers from trying to “</a:t>
            </a:r>
            <a:r>
              <a:rPr lang="en-US" sz="2400" b="1" dirty="0"/>
              <a:t>buy long-term loyalty</a:t>
            </a:r>
            <a:r>
              <a:rPr lang="en-US" sz="2400" dirty="0"/>
              <a:t>” (with defined benefit plans) to trying to </a:t>
            </a:r>
            <a:r>
              <a:rPr lang="en-US" sz="2400" b="1" dirty="0"/>
              <a:t>attract new talent </a:t>
            </a:r>
            <a:r>
              <a:rPr lang="en-US" sz="2400" dirty="0"/>
              <a:t>(with more mobile defined contribution plans) </a:t>
            </a:r>
          </a:p>
        </p:txBody>
      </p:sp>
    </p:spTree>
    <p:extLst>
      <p:ext uri="{BB962C8B-B14F-4D97-AF65-F5344CB8AC3E}">
        <p14:creationId xmlns:p14="http://schemas.microsoft.com/office/powerpoint/2010/main" val="8409804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17-4</a:t>
            </a:r>
          </a:p>
        </p:txBody>
      </p:sp>
      <p:sp>
        <p:nvSpPr>
          <p:cNvPr id="4" name="Title 3"/>
          <p:cNvSpPr>
            <a:spLocks noGrp="1"/>
          </p:cNvSpPr>
          <p:nvPr>
            <p:ph type="title"/>
          </p:nvPr>
        </p:nvSpPr>
        <p:spPr/>
        <p:txBody>
          <a:bodyPr>
            <a:noAutofit/>
          </a:bodyPr>
          <a:lstStyle/>
          <a:p>
            <a:r>
              <a:rPr lang="en-US" altLang="en-US" dirty="0"/>
              <a:t>Concept Check: Computing Employer Contributions (2 of 2)</a:t>
            </a:r>
            <a:endParaRPr lang="en-US" dirty="0"/>
          </a:p>
        </p:txBody>
      </p:sp>
      <p:sp>
        <p:nvSpPr>
          <p:cNvPr id="3" name="Content Placeholder 2"/>
          <p:cNvSpPr>
            <a:spLocks noGrp="1"/>
          </p:cNvSpPr>
          <p:nvPr>
            <p:ph sz="quarter" idx="10"/>
          </p:nvPr>
        </p:nvSpPr>
        <p:spPr>
          <a:xfrm>
            <a:off x="914400" y="1828800"/>
            <a:ext cx="7315200" cy="2514600"/>
          </a:xfrm>
        </p:spPr>
        <p:txBody>
          <a:bodyPr/>
          <a:lstStyle/>
          <a:p>
            <a:pPr>
              <a:buFont typeface="+mj-lt"/>
              <a:buAutoNum type="alphaLcPeriod"/>
            </a:pPr>
            <a:r>
              <a:rPr lang="en-US" sz="2400" dirty="0"/>
              <a:t>$30 million</a:t>
            </a:r>
          </a:p>
          <a:p>
            <a:pPr>
              <a:buFont typeface="+mj-lt"/>
              <a:buAutoNum type="alphaLcPeriod"/>
            </a:pPr>
            <a:r>
              <a:rPr lang="en-US" sz="2400" dirty="0"/>
              <a:t>$175 million</a:t>
            </a:r>
          </a:p>
          <a:p>
            <a:pPr>
              <a:buFont typeface="+mj-lt"/>
              <a:buAutoNum type="alphaLcPeriod"/>
            </a:pPr>
            <a:r>
              <a:rPr lang="en-US" sz="2400" b="1" dirty="0"/>
              <a:t>$210 million</a:t>
            </a:r>
          </a:p>
          <a:p>
            <a:pPr>
              <a:buFont typeface="+mj-lt"/>
              <a:buAutoNum type="alphaLcPeriod"/>
            </a:pPr>
            <a:r>
              <a:rPr lang="en-US" sz="2400" dirty="0"/>
              <a:t>$225 million</a:t>
            </a:r>
            <a:endParaRPr lang="en-US" sz="1200" dirty="0"/>
          </a:p>
          <a:p>
            <a:pPr marL="0" indent="0">
              <a:buNone/>
            </a:pPr>
            <a:r>
              <a:rPr lang="en-US" sz="2800" dirty="0"/>
              <a:t>The correct answer is </a:t>
            </a:r>
            <a:r>
              <a:rPr lang="en-US" sz="2800" i="1" dirty="0"/>
              <a:t>C</a:t>
            </a:r>
            <a:r>
              <a:rPr lang="en-US" sz="2800" dirty="0"/>
              <a:t>:</a:t>
            </a:r>
          </a:p>
        </p:txBody>
      </p:sp>
      <p:graphicFrame>
        <p:nvGraphicFramePr>
          <p:cNvPr id="7" name="Table 9" descr="Alt text will be entered here."/>
          <p:cNvGraphicFramePr>
            <a:graphicFrameLocks noGrp="1"/>
          </p:cNvGraphicFramePr>
          <p:nvPr>
            <p:ph type="pic" sz="quarter" idx="14"/>
            <p:extLst>
              <p:ext uri="{D42A27DB-BD31-4B8C-83A1-F6EECF244321}">
                <p14:modId xmlns:p14="http://schemas.microsoft.com/office/powerpoint/2010/main" val="3362618819"/>
              </p:ext>
            </p:extLst>
          </p:nvPr>
        </p:nvGraphicFramePr>
        <p:xfrm>
          <a:off x="2813050" y="4470400"/>
          <a:ext cx="3517900" cy="1854200"/>
        </p:xfrm>
        <a:graphic>
          <a:graphicData uri="http://schemas.openxmlformats.org/drawingml/2006/table">
            <a:tbl>
              <a:tblPr firstRow="1" bandRow="1">
                <a:tableStyleId>{5940675A-B579-460E-94D1-54222C63F5DA}</a:tableStyleId>
              </a:tblPr>
              <a:tblGrid>
                <a:gridCol w="2527300">
                  <a:extLst>
                    <a:ext uri="{9D8B030D-6E8A-4147-A177-3AD203B41FA5}">
                      <a16:colId xmlns:a16="http://schemas.microsoft.com/office/drawing/2014/main" val="20000"/>
                    </a:ext>
                  </a:extLst>
                </a:gridCol>
                <a:gridCol w="990600">
                  <a:extLst>
                    <a:ext uri="{9D8B030D-6E8A-4147-A177-3AD203B41FA5}">
                      <a16:colId xmlns:a16="http://schemas.microsoft.com/office/drawing/2014/main" val="20001"/>
                    </a:ext>
                  </a:extLst>
                </a:gridCol>
              </a:tblGrid>
              <a:tr h="370840">
                <a:tc>
                  <a:txBody>
                    <a:bodyPr/>
                    <a:lstStyle/>
                    <a:p>
                      <a:r>
                        <a:rPr lang="en-US" sz="1400" dirty="0">
                          <a:solidFill>
                            <a:schemeClr val="tx1"/>
                          </a:solidFill>
                          <a:latin typeface="Verdana" pitchFamily="34" charset="0"/>
                          <a:ea typeface="Verdana" pitchFamily="34" charset="0"/>
                          <a:cs typeface="Verdana" pitchFamily="34" charset="0"/>
                        </a:rPr>
                        <a:t>Beginning balance </a:t>
                      </a:r>
                    </a:p>
                  </a:txBody>
                  <a:tcPr/>
                </a:tc>
                <a:tc>
                  <a:txBody>
                    <a:bodyPr/>
                    <a:lstStyle/>
                    <a:p>
                      <a:pPr marL="0" indent="0" algn="r">
                        <a:buNone/>
                        <a:tabLst>
                          <a:tab pos="571500" algn="l"/>
                          <a:tab pos="3657600" algn="dec"/>
                          <a:tab pos="5943600" algn="dec"/>
                          <a:tab pos="6858000" algn="dec"/>
                        </a:tabLst>
                      </a:pPr>
                      <a:r>
                        <a:rPr lang="en-US" sz="1400" dirty="0">
                          <a:latin typeface="Verdana" panose="020B0604030504040204" pitchFamily="34" charset="0"/>
                          <a:ea typeface="Verdana" panose="020B0604030504040204" pitchFamily="34" charset="0"/>
                          <a:cs typeface="Verdana" panose="020B0604030504040204" pitchFamily="34" charset="0"/>
                        </a:rPr>
                        <a:t>$350</a:t>
                      </a:r>
                    </a:p>
                  </a:txBody>
                  <a:tcPr/>
                </a:tc>
                <a:extLst>
                  <a:ext uri="{0D108BD9-81ED-4DB2-BD59-A6C34878D82A}">
                    <a16:rowId xmlns:a16="http://schemas.microsoft.com/office/drawing/2014/main" val="10000"/>
                  </a:ext>
                </a:extLst>
              </a:tr>
              <a:tr h="370840">
                <a:tc>
                  <a:txBody>
                    <a:bodyPr/>
                    <a:lstStyle/>
                    <a:p>
                      <a:r>
                        <a:rPr lang="en-US" sz="1400" dirty="0">
                          <a:solidFill>
                            <a:schemeClr val="tx1"/>
                          </a:solidFill>
                          <a:latin typeface="Verdana" pitchFamily="34" charset="0"/>
                          <a:ea typeface="Verdana" pitchFamily="34" charset="0"/>
                          <a:cs typeface="Verdana" pitchFamily="34" charset="0"/>
                        </a:rPr>
                        <a:t>+ actual return </a:t>
                      </a:r>
                    </a:p>
                  </a:txBody>
                  <a:tcPr/>
                </a:tc>
                <a:tc>
                  <a:txBody>
                    <a:bodyPr/>
                    <a:lstStyle/>
                    <a:p>
                      <a:pPr algn="r">
                        <a:tabLst>
                          <a:tab pos="571500" algn="l"/>
                          <a:tab pos="3657600" algn="dec"/>
                          <a:tab pos="5029200" algn="dec"/>
                          <a:tab pos="6858000" algn="dec"/>
                        </a:tabLst>
                      </a:pPr>
                      <a:r>
                        <a:rPr lang="en-US" sz="1400" dirty="0">
                          <a:latin typeface="Verdana" panose="020B0604030504040204" pitchFamily="34" charset="0"/>
                          <a:ea typeface="Verdana" panose="020B0604030504040204" pitchFamily="34" charset="0"/>
                          <a:cs typeface="Verdana" panose="020B0604030504040204" pitchFamily="34" charset="0"/>
                        </a:rPr>
                        <a:t>50</a:t>
                      </a:r>
                    </a:p>
                  </a:txBody>
                  <a:tcPr/>
                </a:tc>
                <a:extLst>
                  <a:ext uri="{0D108BD9-81ED-4DB2-BD59-A6C34878D82A}">
                    <a16:rowId xmlns:a16="http://schemas.microsoft.com/office/drawing/2014/main" val="10001"/>
                  </a:ext>
                </a:extLst>
              </a:tr>
              <a:tr h="370840">
                <a:tc>
                  <a:txBody>
                    <a:bodyPr/>
                    <a:lstStyle/>
                    <a:p>
                      <a:r>
                        <a:rPr lang="en-US" sz="1400" dirty="0">
                          <a:solidFill>
                            <a:schemeClr val="tx1"/>
                          </a:solidFill>
                          <a:latin typeface="Verdana" pitchFamily="34" charset="0"/>
                          <a:ea typeface="Verdana" pitchFamily="34" charset="0"/>
                          <a:cs typeface="Verdana" pitchFamily="34" charset="0"/>
                        </a:rPr>
                        <a:t>+ contributions </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itchFamily="34" charset="0"/>
                          <a:ea typeface="Verdana" pitchFamily="34" charset="0"/>
                          <a:cs typeface="Verdana" pitchFamily="34" charset="0"/>
                        </a:rPr>
                        <a:t>210</a:t>
                      </a:r>
                    </a:p>
                  </a:txBody>
                  <a:tcPr/>
                </a:tc>
                <a:extLst>
                  <a:ext uri="{0D108BD9-81ED-4DB2-BD59-A6C34878D82A}">
                    <a16:rowId xmlns:a16="http://schemas.microsoft.com/office/drawing/2014/main" val="10002"/>
                  </a:ext>
                </a:extLst>
              </a:tr>
              <a:tr h="370840">
                <a:tc>
                  <a:txBody>
                    <a:bodyPr/>
                    <a:lstStyle/>
                    <a:p>
                      <a:r>
                        <a:rPr lang="en-US" sz="1400" dirty="0">
                          <a:solidFill>
                            <a:schemeClr val="tx1"/>
                          </a:solidFill>
                          <a:latin typeface="Verdana" pitchFamily="34" charset="0"/>
                          <a:ea typeface="Verdana" pitchFamily="34" charset="0"/>
                          <a:cs typeface="Verdana" pitchFamily="34" charset="0"/>
                        </a:rPr>
                        <a:t>− retiree benefits paid </a:t>
                      </a:r>
                    </a:p>
                  </a:txBody>
                  <a:tcPr/>
                </a:tc>
                <a:tc>
                  <a:txBody>
                    <a:bodyPr/>
                    <a:lstStyle/>
                    <a:p>
                      <a:pPr algn="r"/>
                      <a:r>
                        <a:rPr lang="en-US" sz="1400" u="sng" dirty="0">
                          <a:latin typeface="Verdana" panose="020B0604030504040204" pitchFamily="34" charset="0"/>
                          <a:ea typeface="Verdana" panose="020B0604030504040204" pitchFamily="34" charset="0"/>
                          <a:cs typeface="Verdana" panose="020B0604030504040204" pitchFamily="34" charset="0"/>
                        </a:rPr>
                        <a:t> (85)</a:t>
                      </a:r>
                      <a:endParaRPr lang="en-US" sz="1400" dirty="0">
                        <a:solidFill>
                          <a:schemeClr val="tx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3"/>
                  </a:ext>
                </a:extLst>
              </a:tr>
              <a:tr h="370840">
                <a:tc>
                  <a:txBody>
                    <a:bodyPr/>
                    <a:lstStyle/>
                    <a:p>
                      <a:r>
                        <a:rPr lang="en-US" sz="1400" dirty="0">
                          <a:solidFill>
                            <a:schemeClr val="tx1"/>
                          </a:solidFill>
                          <a:latin typeface="Verdana" pitchFamily="34" charset="0"/>
                          <a:ea typeface="Verdana" pitchFamily="34" charset="0"/>
                          <a:cs typeface="Verdana" pitchFamily="34" charset="0"/>
                        </a:rPr>
                        <a:t>= ending balance </a:t>
                      </a:r>
                    </a:p>
                  </a:txBody>
                  <a:tcPr/>
                </a:tc>
                <a:tc>
                  <a:txBody>
                    <a:bodyPr/>
                    <a:lstStyle/>
                    <a:p>
                      <a:pPr marL="0" indent="0" algn="r">
                        <a:buNone/>
                        <a:tabLst>
                          <a:tab pos="571500" algn="l"/>
                          <a:tab pos="3657600" algn="dec"/>
                          <a:tab pos="5943600" algn="dec"/>
                          <a:tab pos="6858000" algn="dec"/>
                        </a:tabLst>
                      </a:pPr>
                      <a:r>
                        <a:rPr lang="en-US" sz="1400" dirty="0">
                          <a:latin typeface="Verdana" panose="020B0604030504040204" pitchFamily="34" charset="0"/>
                          <a:ea typeface="Verdana" panose="020B0604030504040204" pitchFamily="34" charset="0"/>
                          <a:cs typeface="Verdana" panose="020B0604030504040204" pitchFamily="34" charset="0"/>
                        </a:rPr>
                        <a:t> $525</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9279039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17-4</a:t>
            </a:r>
          </a:p>
        </p:txBody>
      </p:sp>
      <p:sp>
        <p:nvSpPr>
          <p:cNvPr id="4" name="Title 3"/>
          <p:cNvSpPr>
            <a:spLocks noGrp="1"/>
          </p:cNvSpPr>
          <p:nvPr>
            <p:ph type="title"/>
          </p:nvPr>
        </p:nvSpPr>
        <p:spPr/>
        <p:txBody>
          <a:bodyPr/>
          <a:lstStyle/>
          <a:p>
            <a:r>
              <a:rPr lang="en-IN" dirty="0"/>
              <a:t>Expected Return on Plan Assets</a:t>
            </a:r>
            <a:endParaRPr lang="en-US" dirty="0"/>
          </a:p>
        </p:txBody>
      </p:sp>
      <p:sp>
        <p:nvSpPr>
          <p:cNvPr id="5" name="Content Placeholder 4"/>
          <p:cNvSpPr>
            <a:spLocks noGrp="1"/>
          </p:cNvSpPr>
          <p:nvPr>
            <p:ph sz="quarter" idx="10"/>
          </p:nvPr>
        </p:nvSpPr>
        <p:spPr>
          <a:xfrm>
            <a:off x="914400" y="1676400"/>
            <a:ext cx="7315200" cy="1981200"/>
          </a:xfrm>
        </p:spPr>
        <p:txBody>
          <a:bodyPr/>
          <a:lstStyle/>
          <a:p>
            <a:pPr marL="0" indent="0">
              <a:buNone/>
            </a:pPr>
            <a:r>
              <a:rPr lang="en-US" dirty="0"/>
              <a:t>Accumulated balance of the annual employer </a:t>
            </a:r>
            <a:r>
              <a:rPr lang="en-US" b="1" dirty="0"/>
              <a:t>contributions +Return on the investments </a:t>
            </a:r>
            <a:r>
              <a:rPr lang="en-US" dirty="0"/>
              <a:t>(dividends, interest, market price appreciation)=Fund to </a:t>
            </a:r>
            <a:r>
              <a:rPr lang="en-US" b="1" dirty="0"/>
              <a:t>pay benefits</a:t>
            </a:r>
          </a:p>
        </p:txBody>
      </p:sp>
    </p:spTree>
    <p:extLst>
      <p:ext uri="{BB962C8B-B14F-4D97-AF65-F5344CB8AC3E}">
        <p14:creationId xmlns:p14="http://schemas.microsoft.com/office/powerpoint/2010/main" val="53205537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17-4</a:t>
            </a:r>
          </a:p>
        </p:txBody>
      </p:sp>
      <p:sp>
        <p:nvSpPr>
          <p:cNvPr id="4" name="Title 3"/>
          <p:cNvSpPr>
            <a:spLocks noGrp="1"/>
          </p:cNvSpPr>
          <p:nvPr>
            <p:ph type="title"/>
          </p:nvPr>
        </p:nvSpPr>
        <p:spPr/>
        <p:txBody>
          <a:bodyPr/>
          <a:lstStyle/>
          <a:p>
            <a:r>
              <a:rPr lang="en-IN" dirty="0"/>
              <a:t>How Plan Assets Change (1 of 2)</a:t>
            </a:r>
            <a:endParaRPr lang="en-US" dirty="0"/>
          </a:p>
        </p:txBody>
      </p:sp>
      <p:sp>
        <p:nvSpPr>
          <p:cNvPr id="5" name="Content Placeholder 4"/>
          <p:cNvSpPr>
            <a:spLocks noGrp="1"/>
          </p:cNvSpPr>
          <p:nvPr>
            <p:ph sz="quarter" idx="10"/>
          </p:nvPr>
        </p:nvSpPr>
        <p:spPr>
          <a:xfrm>
            <a:off x="838200" y="1447800"/>
            <a:ext cx="7848600" cy="4800600"/>
          </a:xfrm>
        </p:spPr>
        <p:txBody>
          <a:bodyPr/>
          <a:lstStyle/>
          <a:p>
            <a:pPr marL="0" indent="0">
              <a:buNone/>
            </a:pPr>
            <a:r>
              <a:rPr lang="en-IN" dirty="0"/>
              <a:t>Global Communications funds its defined benefit pension plan by contributing each year the year’s service cost plus a portion of the prior service cost. Cash of </a:t>
            </a:r>
            <a:r>
              <a:rPr lang="en-IN" b="1" dirty="0"/>
              <a:t>$48 million was contributed </a:t>
            </a:r>
            <a:r>
              <a:rPr lang="en-IN" dirty="0"/>
              <a:t>to the pension fund at the end of 2018.</a:t>
            </a:r>
          </a:p>
          <a:p>
            <a:pPr marL="0" indent="0">
              <a:buNone/>
            </a:pPr>
            <a:r>
              <a:rPr lang="en-IN" dirty="0"/>
              <a:t>Plan assets at the beginning of 2018 were valued at $300 million. The </a:t>
            </a:r>
            <a:r>
              <a:rPr lang="en-IN" b="1" dirty="0"/>
              <a:t>expected rate of return on the investment of those assets was 9%</a:t>
            </a:r>
            <a:r>
              <a:rPr lang="en-IN" dirty="0"/>
              <a:t>, but the </a:t>
            </a:r>
            <a:r>
              <a:rPr lang="en-IN" b="1" dirty="0"/>
              <a:t>actual return in 2018 was 10%</a:t>
            </a:r>
            <a:r>
              <a:rPr lang="en-IN" dirty="0"/>
              <a:t>.</a:t>
            </a:r>
          </a:p>
        </p:txBody>
      </p:sp>
    </p:spTree>
    <p:extLst>
      <p:ext uri="{BB962C8B-B14F-4D97-AF65-F5344CB8AC3E}">
        <p14:creationId xmlns:p14="http://schemas.microsoft.com/office/powerpoint/2010/main" val="423319886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17-4</a:t>
            </a:r>
          </a:p>
        </p:txBody>
      </p:sp>
      <p:sp>
        <p:nvSpPr>
          <p:cNvPr id="4" name="Title 3"/>
          <p:cNvSpPr>
            <a:spLocks noGrp="1"/>
          </p:cNvSpPr>
          <p:nvPr>
            <p:ph type="title"/>
          </p:nvPr>
        </p:nvSpPr>
        <p:spPr/>
        <p:txBody>
          <a:bodyPr/>
          <a:lstStyle/>
          <a:p>
            <a:r>
              <a:rPr lang="en-IN" dirty="0"/>
              <a:t>How Plan Assets Change (2 of 2)</a:t>
            </a:r>
            <a:endParaRPr lang="en-US" dirty="0"/>
          </a:p>
        </p:txBody>
      </p:sp>
      <p:sp>
        <p:nvSpPr>
          <p:cNvPr id="5" name="Content Placeholder 4"/>
          <p:cNvSpPr>
            <a:spLocks noGrp="1"/>
          </p:cNvSpPr>
          <p:nvPr>
            <p:ph sz="quarter" idx="10"/>
          </p:nvPr>
        </p:nvSpPr>
        <p:spPr>
          <a:xfrm>
            <a:off x="762000" y="1447800"/>
            <a:ext cx="8001000" cy="2438400"/>
          </a:xfrm>
        </p:spPr>
        <p:txBody>
          <a:bodyPr/>
          <a:lstStyle/>
          <a:p>
            <a:pPr marL="0" indent="0">
              <a:buNone/>
            </a:pPr>
            <a:r>
              <a:rPr lang="en-IN" dirty="0"/>
              <a:t>Retirement benefits of </a:t>
            </a:r>
            <a:r>
              <a:rPr lang="en-IN" b="1" dirty="0"/>
              <a:t>$38 million </a:t>
            </a:r>
            <a:r>
              <a:rPr lang="en-IN" dirty="0"/>
              <a:t>were paid at the end of 2018 to retired employees. (Also, </a:t>
            </a:r>
            <a:r>
              <a:rPr lang="en-US" dirty="0"/>
              <a:t>recall that </a:t>
            </a:r>
            <a:r>
              <a:rPr lang="en-US" dirty="0" err="1"/>
              <a:t>Global’s</a:t>
            </a:r>
            <a:r>
              <a:rPr lang="en-US" dirty="0"/>
              <a:t> PBO at the end of 2018 is $450 million.)</a:t>
            </a:r>
            <a:r>
              <a:rPr lang="en-IN" dirty="0"/>
              <a:t> Now, what is the value of the company’s pension plan assets at the end of 2018?</a:t>
            </a:r>
          </a:p>
        </p:txBody>
      </p:sp>
      <p:graphicFrame>
        <p:nvGraphicFramePr>
          <p:cNvPr id="8" name="Table 9" descr="Alt text will be entered here."/>
          <p:cNvGraphicFramePr>
            <a:graphicFrameLocks noGrp="1"/>
          </p:cNvGraphicFramePr>
          <p:nvPr>
            <p:ph type="pic" sz="quarter" idx="14"/>
            <p:extLst>
              <p:ext uri="{D42A27DB-BD31-4B8C-83A1-F6EECF244321}">
                <p14:modId xmlns:p14="http://schemas.microsoft.com/office/powerpoint/2010/main" val="1409447845"/>
              </p:ext>
            </p:extLst>
          </p:nvPr>
        </p:nvGraphicFramePr>
        <p:xfrm>
          <a:off x="1676400" y="4114800"/>
          <a:ext cx="6667500" cy="2118358"/>
        </p:xfrm>
        <a:graphic>
          <a:graphicData uri="http://schemas.openxmlformats.org/drawingml/2006/table">
            <a:tbl>
              <a:tblPr firstRow="1" bandRow="1">
                <a:tableStyleId>{5940675A-B579-460E-94D1-54222C63F5DA}</a:tableStyleId>
              </a:tblPr>
              <a:tblGrid>
                <a:gridCol w="46101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tblGrid>
              <a:tr h="318695">
                <a:tc>
                  <a:txBody>
                    <a:bodyPr/>
                    <a:lstStyle/>
                    <a:p>
                      <a:endParaRPr lang="en-US" sz="14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 in millions)</a:t>
                      </a:r>
                      <a:endParaRPr lang="nn-NO"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435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Plan assets at the beginning of 2018</a:t>
                      </a:r>
                      <a:endParaRPr lang="nn-NO" sz="14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$300</a:t>
                      </a:r>
                      <a:endParaRPr lang="nn-NO"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425375">
                <a:tc>
                  <a:txBody>
                    <a:bodyPr/>
                    <a:lstStyle/>
                    <a:p>
                      <a:pPr marL="22860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Actual return on plan assets (10% × $300)</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30</a:t>
                      </a:r>
                    </a:p>
                  </a:txBody>
                  <a:tcPr anchor="ctr"/>
                </a:tc>
                <a:extLst>
                  <a:ext uri="{0D108BD9-81ED-4DB2-BD59-A6C34878D82A}">
                    <a16:rowId xmlns:a16="http://schemas.microsoft.com/office/drawing/2014/main" val="10002"/>
                  </a:ext>
                </a:extLst>
              </a:tr>
              <a:tr h="343572">
                <a:tc>
                  <a:txBody>
                    <a:bodyPr/>
                    <a:lstStyle/>
                    <a:p>
                      <a:pPr marL="228600" marR="0" indent="0" algn="l" defTabSz="914400" rtl="0" eaLnBrk="1" fontAlgn="auto" latinLnBrk="0" hangingPunct="1">
                        <a:lnSpc>
                          <a:spcPct val="100000"/>
                        </a:lnSpc>
                        <a:spcBef>
                          <a:spcPts val="0"/>
                        </a:spcBef>
                        <a:spcAft>
                          <a:spcPts val="0"/>
                        </a:spcAft>
                        <a:buClrTx/>
                        <a:buSzTx/>
                        <a:buFontTx/>
                        <a:buNone/>
                        <a:tabLst/>
                        <a:defRPr/>
                      </a:pPr>
                      <a:r>
                        <a:rPr lang="en-IN" sz="1400" kern="1200" dirty="0">
                          <a:solidFill>
                            <a:schemeClr val="tx1"/>
                          </a:solidFill>
                          <a:latin typeface="Verdana" pitchFamily="34" charset="0"/>
                          <a:ea typeface="Verdana" pitchFamily="34" charset="0"/>
                          <a:cs typeface="Verdana" pitchFamily="34" charset="0"/>
                        </a:rPr>
                        <a:t>Cash contributions</a:t>
                      </a:r>
                      <a:endParaRPr lang="nn-NO" sz="1400" kern="12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48</a:t>
                      </a:r>
                      <a:endParaRPr lang="nn-NO"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3"/>
                  </a:ext>
                </a:extLst>
              </a:tr>
              <a:tr h="343572">
                <a:tc>
                  <a:txBody>
                    <a:bodyPr/>
                    <a:lstStyle/>
                    <a:p>
                      <a:pPr marL="228600" marR="0" indent="0" algn="l" defTabSz="914400" rtl="0" eaLnBrk="1" fontAlgn="auto" latinLnBrk="0" hangingPunct="1">
                        <a:lnSpc>
                          <a:spcPct val="100000"/>
                        </a:lnSpc>
                        <a:spcBef>
                          <a:spcPts val="0"/>
                        </a:spcBef>
                        <a:spcAft>
                          <a:spcPts val="0"/>
                        </a:spcAft>
                        <a:buClrTx/>
                        <a:buSzTx/>
                        <a:buFontTx/>
                        <a:buNone/>
                        <a:tabLst/>
                        <a:defRPr/>
                      </a:pPr>
                      <a:r>
                        <a:rPr lang="en-IN" sz="1400" kern="1200" dirty="0">
                          <a:solidFill>
                            <a:schemeClr val="tx1"/>
                          </a:solidFill>
                          <a:latin typeface="Verdana" pitchFamily="34" charset="0"/>
                          <a:ea typeface="Verdana" pitchFamily="34" charset="0"/>
                          <a:cs typeface="Verdana" pitchFamily="34" charset="0"/>
                        </a:rPr>
                        <a:t>Less: Retiree benefits paid</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u="sng" dirty="0">
                          <a:latin typeface="Verdana" pitchFamily="34" charset="0"/>
                          <a:ea typeface="Verdana" pitchFamily="34" charset="0"/>
                          <a:cs typeface="Verdana" pitchFamily="34" charset="0"/>
                        </a:rPr>
                        <a:t>(38)</a:t>
                      </a:r>
                    </a:p>
                  </a:txBody>
                  <a:tcPr anchor="ctr"/>
                </a:tc>
                <a:extLst>
                  <a:ext uri="{0D108BD9-81ED-4DB2-BD59-A6C34878D82A}">
                    <a16:rowId xmlns:a16="http://schemas.microsoft.com/office/drawing/2014/main" val="10004"/>
                  </a:ext>
                </a:extLst>
              </a:tr>
              <a:tr h="3435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Plan assets at the end of 2018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u="sng" dirty="0">
                          <a:latin typeface="Verdana" pitchFamily="34" charset="0"/>
                          <a:ea typeface="Verdana" pitchFamily="34" charset="0"/>
                          <a:cs typeface="Verdana" pitchFamily="34" charset="0"/>
                        </a:rPr>
                        <a:t>$340</a:t>
                      </a:r>
                      <a:endParaRPr lang="nn-NO" sz="1400" u="sng"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92094662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t>Learning Objective 17-5</a:t>
            </a:r>
          </a:p>
        </p:txBody>
      </p:sp>
      <p:sp>
        <p:nvSpPr>
          <p:cNvPr id="4" name="Title 3"/>
          <p:cNvSpPr>
            <a:spLocks noGrp="1"/>
          </p:cNvSpPr>
          <p:nvPr>
            <p:ph type="title"/>
          </p:nvPr>
        </p:nvSpPr>
        <p:spPr/>
        <p:txBody>
          <a:bodyPr>
            <a:noAutofit/>
          </a:bodyPr>
          <a:lstStyle/>
          <a:p>
            <a:r>
              <a:rPr lang="en-IN" dirty="0"/>
              <a:t>Reporting the Funded Status of the Pension Plan (1 of 2)</a:t>
            </a:r>
            <a:endParaRPr lang="en-US" dirty="0"/>
          </a:p>
        </p:txBody>
      </p:sp>
      <p:sp>
        <p:nvSpPr>
          <p:cNvPr id="5" name="Content Placeholder 4"/>
          <p:cNvSpPr>
            <a:spLocks noGrp="1"/>
          </p:cNvSpPr>
          <p:nvPr>
            <p:ph sz="quarter" idx="10"/>
          </p:nvPr>
        </p:nvSpPr>
        <p:spPr>
          <a:xfrm>
            <a:off x="640080" y="1676400"/>
            <a:ext cx="8275320" cy="1295400"/>
          </a:xfrm>
        </p:spPr>
        <p:txBody>
          <a:bodyPr/>
          <a:lstStyle/>
          <a:p>
            <a:r>
              <a:rPr lang="en-IN" dirty="0"/>
              <a:t>Firms report the net difference between plan assets and PBO, referred to as the “funded status” of the plan</a:t>
            </a:r>
            <a:endParaRPr lang="en-US" dirty="0"/>
          </a:p>
        </p:txBody>
      </p:sp>
      <p:graphicFrame>
        <p:nvGraphicFramePr>
          <p:cNvPr id="8" name="Table 12" descr="Alt text will be entered here."/>
          <p:cNvGraphicFramePr>
            <a:graphicFrameLocks noGrp="1"/>
          </p:cNvGraphicFramePr>
          <p:nvPr>
            <p:ph type="pic" sz="quarter" idx="14"/>
            <p:extLst>
              <p:ext uri="{D42A27DB-BD31-4B8C-83A1-F6EECF244321}">
                <p14:modId xmlns:p14="http://schemas.microsoft.com/office/powerpoint/2010/main" val="3243717239"/>
              </p:ext>
            </p:extLst>
          </p:nvPr>
        </p:nvGraphicFramePr>
        <p:xfrm>
          <a:off x="865822" y="3276600"/>
          <a:ext cx="7897178" cy="1219200"/>
        </p:xfrm>
        <a:graphic>
          <a:graphicData uri="http://schemas.openxmlformats.org/drawingml/2006/table">
            <a:tbl>
              <a:tblPr firstRow="1" bandRow="1">
                <a:tableStyleId>{5940675A-B579-460E-94D1-54222C63F5DA}</a:tableStyleId>
              </a:tblPr>
              <a:tblGrid>
                <a:gridCol w="3325178">
                  <a:extLst>
                    <a:ext uri="{9D8B030D-6E8A-4147-A177-3AD203B41FA5}">
                      <a16:colId xmlns:a16="http://schemas.microsoft.com/office/drawing/2014/main" val="20000"/>
                    </a:ext>
                  </a:extLst>
                </a:gridCol>
                <a:gridCol w="2209800">
                  <a:extLst>
                    <a:ext uri="{9D8B030D-6E8A-4147-A177-3AD203B41FA5}">
                      <a16:colId xmlns:a16="http://schemas.microsoft.com/office/drawing/2014/main" val="20001"/>
                    </a:ext>
                  </a:extLst>
                </a:gridCol>
                <a:gridCol w="2362200">
                  <a:extLst>
                    <a:ext uri="{9D8B030D-6E8A-4147-A177-3AD203B41FA5}">
                      <a16:colId xmlns:a16="http://schemas.microsoft.com/office/drawing/2014/main" val="20002"/>
                    </a:ext>
                  </a:extLst>
                </a:gridCol>
              </a:tblGrid>
              <a:tr h="265331">
                <a:tc>
                  <a:txBody>
                    <a:bodyPr/>
                    <a:lstStyle/>
                    <a:p>
                      <a:endParaRPr lang="en-US" sz="1400" b="1" dirty="0">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b="1" dirty="0">
                          <a:latin typeface="Verdana" panose="020B0604030504040204" pitchFamily="34" charset="0"/>
                          <a:ea typeface="Verdana" panose="020B0604030504040204" pitchFamily="34" charset="0"/>
                          <a:cs typeface="Verdana" panose="020B0604030504040204" pitchFamily="34" charset="0"/>
                        </a:rPr>
                        <a:t>($ in millions) </a:t>
                      </a:r>
                      <a:r>
                        <a:rPr lang="en-US" sz="1400" b="1" dirty="0">
                          <a:latin typeface="Verdana" pitchFamily="34" charset="0"/>
                          <a:ea typeface="Verdana" pitchFamily="34" charset="0"/>
                          <a:cs typeface="Verdana" pitchFamily="34" charset="0"/>
                        </a:rPr>
                        <a:t>2018</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b="1" dirty="0">
                          <a:latin typeface="Verdana" panose="020B0604030504040204" pitchFamily="34" charset="0"/>
                          <a:ea typeface="Verdana" panose="020B0604030504040204" pitchFamily="34" charset="0"/>
                          <a:cs typeface="Verdana" panose="020B0604030504040204" pitchFamily="34" charset="0"/>
                        </a:rPr>
                        <a:t>($ in millions) </a:t>
                      </a:r>
                      <a:r>
                        <a:rPr lang="en-US" sz="1400" b="1" dirty="0">
                          <a:latin typeface="Verdana" pitchFamily="34" charset="0"/>
                          <a:ea typeface="Verdana" pitchFamily="34" charset="0"/>
                          <a:cs typeface="Verdana" pitchFamily="34" charset="0"/>
                        </a:rPr>
                        <a:t>2017</a:t>
                      </a:r>
                    </a:p>
                  </a:txBody>
                  <a:tcPr/>
                </a:tc>
                <a:extLst>
                  <a:ext uri="{0D108BD9-81ED-4DB2-BD59-A6C34878D82A}">
                    <a16:rowId xmlns:a16="http://schemas.microsoft.com/office/drawing/2014/main" val="10000"/>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Projected benefit obligation (PBO)</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$450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$400</a:t>
                      </a:r>
                    </a:p>
                  </a:txBody>
                  <a:tcPr/>
                </a:tc>
                <a:extLst>
                  <a:ext uri="{0D108BD9-81ED-4DB2-BD59-A6C34878D82A}">
                    <a16:rowId xmlns:a16="http://schemas.microsoft.com/office/drawing/2014/main" val="10001"/>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latin typeface="Verdana" pitchFamily="34" charset="0"/>
                          <a:ea typeface="Verdana" pitchFamily="34" charset="0"/>
                          <a:cs typeface="Verdana" pitchFamily="34" charset="0"/>
                        </a:rPr>
                        <a:t>Fair value of plan assets</a:t>
                      </a:r>
                      <a:endParaRPr lang="en-US" sz="1400" dirty="0">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itchFamily="34" charset="0"/>
                          <a:ea typeface="Verdana" pitchFamily="34" charset="0"/>
                          <a:cs typeface="Verdana" pitchFamily="34" charset="0"/>
                        </a:rPr>
                        <a:t>340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itchFamily="34" charset="0"/>
                          <a:ea typeface="Verdana" pitchFamily="34" charset="0"/>
                          <a:cs typeface="Verdana" pitchFamily="34" charset="0"/>
                        </a:rPr>
                        <a:t>300</a:t>
                      </a:r>
                    </a:p>
                  </a:txBody>
                  <a:tcPr/>
                </a:tc>
                <a:extLst>
                  <a:ext uri="{0D108BD9-81ED-4DB2-BD59-A6C34878D82A}">
                    <a16:rowId xmlns:a16="http://schemas.microsoft.com/office/drawing/2014/main" val="10002"/>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Underfunded status</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itchFamily="34" charset="0"/>
                          <a:ea typeface="Verdana" pitchFamily="34" charset="0"/>
                          <a:cs typeface="Verdana" pitchFamily="34" charset="0"/>
                        </a:rPr>
                        <a:t>$110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u="sng" dirty="0">
                          <a:latin typeface="Verdana" pitchFamily="34" charset="0"/>
                          <a:ea typeface="Verdana" pitchFamily="34" charset="0"/>
                          <a:cs typeface="Verdana" pitchFamily="34" charset="0"/>
                        </a:rPr>
                        <a:t>$100</a:t>
                      </a:r>
                    </a:p>
                  </a:txBody>
                  <a:tcPr/>
                </a:tc>
                <a:extLst>
                  <a:ext uri="{0D108BD9-81ED-4DB2-BD59-A6C34878D82A}">
                    <a16:rowId xmlns:a16="http://schemas.microsoft.com/office/drawing/2014/main" val="10003"/>
                  </a:ext>
                </a:extLst>
              </a:tr>
            </a:tbl>
          </a:graphicData>
        </a:graphic>
      </p:graphicFrame>
      <p:sp>
        <p:nvSpPr>
          <p:cNvPr id="2" name="Content Placeholder 1"/>
          <p:cNvSpPr>
            <a:spLocks noGrp="1"/>
          </p:cNvSpPr>
          <p:nvPr>
            <p:ph sz="quarter" idx="12"/>
          </p:nvPr>
        </p:nvSpPr>
        <p:spPr>
          <a:xfrm>
            <a:off x="694690" y="4953000"/>
            <a:ext cx="8220710" cy="914400"/>
          </a:xfrm>
        </p:spPr>
        <p:txBody>
          <a:bodyPr/>
          <a:lstStyle/>
          <a:p>
            <a:pPr marL="0" indent="0">
              <a:buNone/>
            </a:pPr>
            <a:r>
              <a:rPr lang="en-US" dirty="0"/>
              <a:t>$100 </a:t>
            </a:r>
            <a:r>
              <a:rPr lang="en-US" b="1" dirty="0">
                <a:sym typeface="Symbol"/>
              </a:rPr>
              <a:t> </a:t>
            </a:r>
            <a:r>
              <a:rPr lang="en-US" b="1" dirty="0"/>
              <a:t>Net pension liability in 2018 balance sheet</a:t>
            </a:r>
            <a:endParaRPr lang="en-US" dirty="0"/>
          </a:p>
        </p:txBody>
      </p:sp>
    </p:spTree>
    <p:extLst>
      <p:ext uri="{BB962C8B-B14F-4D97-AF65-F5344CB8AC3E}">
        <p14:creationId xmlns:p14="http://schemas.microsoft.com/office/powerpoint/2010/main" val="74143738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n-US" dirty="0"/>
              <a:t>Learning Objective 17-5</a:t>
            </a:r>
          </a:p>
        </p:txBody>
      </p:sp>
      <p:sp>
        <p:nvSpPr>
          <p:cNvPr id="9" name="Title 8"/>
          <p:cNvSpPr>
            <a:spLocks noGrp="1"/>
          </p:cNvSpPr>
          <p:nvPr>
            <p:ph type="title"/>
          </p:nvPr>
        </p:nvSpPr>
        <p:spPr/>
        <p:txBody>
          <a:bodyPr>
            <a:noAutofit/>
          </a:bodyPr>
          <a:lstStyle/>
          <a:p>
            <a:r>
              <a:rPr lang="en-IN" dirty="0"/>
              <a:t>Reporting the Funded Status of the Pension Plan (2 of 2)</a:t>
            </a:r>
            <a:endParaRPr lang="en-US" dirty="0"/>
          </a:p>
        </p:txBody>
      </p:sp>
      <p:sp>
        <p:nvSpPr>
          <p:cNvPr id="10" name="Content Placeholder 9"/>
          <p:cNvSpPr>
            <a:spLocks noGrp="1"/>
          </p:cNvSpPr>
          <p:nvPr>
            <p:ph sz="quarter" idx="10"/>
          </p:nvPr>
        </p:nvSpPr>
        <p:spPr>
          <a:xfrm>
            <a:off x="716280" y="1981200"/>
            <a:ext cx="8046720" cy="4495800"/>
          </a:xfrm>
        </p:spPr>
        <p:txBody>
          <a:bodyPr/>
          <a:lstStyle/>
          <a:p>
            <a:r>
              <a:rPr lang="en-US" dirty="0"/>
              <a:t>A company must report in its balance sheet a liability for the </a:t>
            </a:r>
            <a:r>
              <a:rPr lang="en-US" b="1" dirty="0"/>
              <a:t>underfunded</a:t>
            </a:r>
            <a:r>
              <a:rPr lang="en-US" dirty="0"/>
              <a:t> (or asset for the </a:t>
            </a:r>
            <a:r>
              <a:rPr lang="en-US" b="1" dirty="0"/>
              <a:t>overfunded</a:t>
            </a:r>
            <a:r>
              <a:rPr lang="en-US" dirty="0"/>
              <a:t>) status of its postretirement plans</a:t>
            </a:r>
          </a:p>
        </p:txBody>
      </p:sp>
    </p:spTree>
    <p:extLst>
      <p:ext uri="{BB962C8B-B14F-4D97-AF65-F5344CB8AC3E}">
        <p14:creationId xmlns:p14="http://schemas.microsoft.com/office/powerpoint/2010/main" val="230160520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17-5</a:t>
            </a:r>
          </a:p>
        </p:txBody>
      </p:sp>
      <p:sp>
        <p:nvSpPr>
          <p:cNvPr id="4" name="Title 3"/>
          <p:cNvSpPr>
            <a:spLocks noGrp="1"/>
          </p:cNvSpPr>
          <p:nvPr>
            <p:ph type="title"/>
          </p:nvPr>
        </p:nvSpPr>
        <p:spPr/>
        <p:txBody>
          <a:bodyPr>
            <a:noAutofit/>
          </a:bodyPr>
          <a:lstStyle/>
          <a:p>
            <a:r>
              <a:rPr lang="en-US" altLang="en-US" dirty="0"/>
              <a:t>Concept Check: Reporting Gains and Losses (1 of 2)</a:t>
            </a:r>
            <a:endParaRPr lang="en-US" dirty="0"/>
          </a:p>
        </p:txBody>
      </p:sp>
      <p:sp>
        <p:nvSpPr>
          <p:cNvPr id="5" name="Content Placeholder 4"/>
          <p:cNvSpPr>
            <a:spLocks noGrp="1"/>
          </p:cNvSpPr>
          <p:nvPr>
            <p:ph sz="quarter" idx="10"/>
          </p:nvPr>
        </p:nvSpPr>
        <p:spPr>
          <a:xfrm>
            <a:off x="685800" y="1828800"/>
            <a:ext cx="8305800" cy="4433455"/>
          </a:xfrm>
        </p:spPr>
        <p:txBody>
          <a:bodyPr/>
          <a:lstStyle/>
          <a:p>
            <a:pPr marL="0" indent="0">
              <a:spcAft>
                <a:spcPts val="600"/>
              </a:spcAft>
              <a:buNone/>
            </a:pPr>
            <a:r>
              <a:rPr lang="en-US" dirty="0"/>
              <a:t>Brendon Health Services reported a net loss–AOCI in last year’s balance sheet. This year, the company revised its estimate of future salary levels causing its PBO estimate to decline by $24. Also, the $48 million actual return on plan assets was less than the $54 million expected return. As a result:</a:t>
            </a:r>
          </a:p>
        </p:txBody>
      </p:sp>
    </p:spTree>
    <p:extLst>
      <p:ext uri="{BB962C8B-B14F-4D97-AF65-F5344CB8AC3E}">
        <p14:creationId xmlns:p14="http://schemas.microsoft.com/office/powerpoint/2010/main" val="350383731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17-5</a:t>
            </a:r>
          </a:p>
        </p:txBody>
      </p:sp>
      <p:sp>
        <p:nvSpPr>
          <p:cNvPr id="4" name="Title 3"/>
          <p:cNvSpPr>
            <a:spLocks noGrp="1"/>
          </p:cNvSpPr>
          <p:nvPr>
            <p:ph type="title"/>
          </p:nvPr>
        </p:nvSpPr>
        <p:spPr/>
        <p:txBody>
          <a:bodyPr>
            <a:noAutofit/>
          </a:bodyPr>
          <a:lstStyle/>
          <a:p>
            <a:r>
              <a:rPr lang="en-US" altLang="en-US" dirty="0"/>
              <a:t>Concept Check: Reporting Gains and Losses (2 of 2)</a:t>
            </a:r>
            <a:endParaRPr lang="en-US" dirty="0"/>
          </a:p>
        </p:txBody>
      </p:sp>
      <p:sp>
        <p:nvSpPr>
          <p:cNvPr id="5" name="Content Placeholder 4"/>
          <p:cNvSpPr>
            <a:spLocks noGrp="1"/>
          </p:cNvSpPr>
          <p:nvPr>
            <p:ph sz="quarter" idx="10"/>
          </p:nvPr>
        </p:nvSpPr>
        <p:spPr>
          <a:xfrm>
            <a:off x="716280" y="1676400"/>
            <a:ext cx="8046720" cy="4876800"/>
          </a:xfrm>
        </p:spPr>
        <p:txBody>
          <a:bodyPr/>
          <a:lstStyle/>
          <a:p>
            <a:pPr marL="457200" indent="-457200">
              <a:spcBef>
                <a:spcPts val="600"/>
              </a:spcBef>
              <a:buFont typeface="+mj-lt"/>
              <a:buAutoNum type="alphaLcPeriod"/>
            </a:pPr>
            <a:r>
              <a:rPr lang="en-US" dirty="0"/>
              <a:t>The statement of comprehensive income will report a $6 million gain and a $24 million loss </a:t>
            </a:r>
          </a:p>
          <a:p>
            <a:pPr marL="457200" indent="-457200">
              <a:spcBef>
                <a:spcPts val="600"/>
              </a:spcBef>
              <a:buFont typeface="+mj-lt"/>
              <a:buAutoNum type="alphaLcPeriod"/>
            </a:pPr>
            <a:r>
              <a:rPr lang="en-US" dirty="0"/>
              <a:t>The net pension liability will increase by $18 million </a:t>
            </a:r>
          </a:p>
          <a:p>
            <a:pPr marL="457200" indent="-457200">
              <a:spcBef>
                <a:spcPts val="600"/>
              </a:spcBef>
              <a:buFont typeface="+mj-lt"/>
              <a:buAutoNum type="alphaLcPeriod"/>
            </a:pPr>
            <a:r>
              <a:rPr lang="en-US" b="1" dirty="0"/>
              <a:t>Accumulated other comprehensive income will increase by $18 million </a:t>
            </a:r>
          </a:p>
          <a:p>
            <a:pPr marL="457200" indent="-457200">
              <a:spcBef>
                <a:spcPts val="600"/>
              </a:spcBef>
              <a:buFont typeface="+mj-lt"/>
              <a:buAutoNum type="alphaLcPeriod"/>
            </a:pPr>
            <a:r>
              <a:rPr lang="en-US" dirty="0"/>
              <a:t>The net pension liability will decrease by $24 million</a:t>
            </a:r>
          </a:p>
        </p:txBody>
      </p:sp>
    </p:spTree>
    <p:extLst>
      <p:ext uri="{BB962C8B-B14F-4D97-AF65-F5344CB8AC3E}">
        <p14:creationId xmlns:p14="http://schemas.microsoft.com/office/powerpoint/2010/main" val="299097283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17-5</a:t>
            </a:r>
          </a:p>
        </p:txBody>
      </p:sp>
      <p:sp>
        <p:nvSpPr>
          <p:cNvPr id="3" name="Title 2"/>
          <p:cNvSpPr>
            <a:spLocks noGrp="1"/>
          </p:cNvSpPr>
          <p:nvPr>
            <p:ph type="title"/>
          </p:nvPr>
        </p:nvSpPr>
        <p:spPr/>
        <p:txBody>
          <a:bodyPr>
            <a:noAutofit/>
          </a:bodyPr>
          <a:lstStyle/>
          <a:p>
            <a:r>
              <a:rPr lang="en-US" altLang="en-US" dirty="0"/>
              <a:t>Concept Check: Reporting Gains and Losses</a:t>
            </a:r>
            <a:endParaRPr lang="en-US" dirty="0"/>
          </a:p>
        </p:txBody>
      </p:sp>
      <p:sp>
        <p:nvSpPr>
          <p:cNvPr id="4" name="Content Placeholder 3"/>
          <p:cNvSpPr>
            <a:spLocks noGrp="1"/>
          </p:cNvSpPr>
          <p:nvPr>
            <p:ph sz="quarter" idx="10"/>
          </p:nvPr>
        </p:nvSpPr>
        <p:spPr>
          <a:xfrm>
            <a:off x="990600" y="1905000"/>
            <a:ext cx="7315200" cy="533400"/>
          </a:xfrm>
        </p:spPr>
        <p:txBody>
          <a:bodyPr/>
          <a:lstStyle/>
          <a:p>
            <a:pPr marL="0" indent="0">
              <a:buNone/>
            </a:pPr>
            <a:r>
              <a:rPr lang="en-US" sz="2800" dirty="0"/>
              <a:t>The correct answer is </a:t>
            </a:r>
            <a:r>
              <a:rPr lang="en-US" sz="2800" i="1" dirty="0"/>
              <a:t>c</a:t>
            </a:r>
            <a:r>
              <a:rPr lang="en-US" sz="2800" dirty="0"/>
              <a:t>:</a:t>
            </a:r>
          </a:p>
        </p:txBody>
      </p:sp>
      <p:graphicFrame>
        <p:nvGraphicFramePr>
          <p:cNvPr id="8" name="Table 10" descr="Alt text will be entered here."/>
          <p:cNvGraphicFramePr>
            <a:graphicFrameLocks noGrp="1"/>
          </p:cNvGraphicFramePr>
          <p:nvPr>
            <p:ph type="pic" sz="quarter" idx="14"/>
            <p:extLst>
              <p:ext uri="{D42A27DB-BD31-4B8C-83A1-F6EECF244321}">
                <p14:modId xmlns:p14="http://schemas.microsoft.com/office/powerpoint/2010/main" val="2016560492"/>
              </p:ext>
            </p:extLst>
          </p:nvPr>
        </p:nvGraphicFramePr>
        <p:xfrm>
          <a:off x="1600200" y="2667000"/>
          <a:ext cx="6096000" cy="1483360"/>
        </p:xfrm>
        <a:graphic>
          <a:graphicData uri="http://schemas.openxmlformats.org/drawingml/2006/table">
            <a:tbl>
              <a:tblPr firstRow="1" bandRow="1">
                <a:tableStyleId>{5940675A-B579-460E-94D1-54222C63F5DA}</a:tableStyleId>
              </a:tblPr>
              <a:tblGrid>
                <a:gridCol w="3048000">
                  <a:extLst>
                    <a:ext uri="{9D8B030D-6E8A-4147-A177-3AD203B41FA5}">
                      <a16:colId xmlns:a16="http://schemas.microsoft.com/office/drawing/2014/main" val="20000"/>
                    </a:ext>
                  </a:extLst>
                </a:gridCol>
                <a:gridCol w="1905000">
                  <a:extLst>
                    <a:ext uri="{9D8B030D-6E8A-4147-A177-3AD203B41FA5}">
                      <a16:colId xmlns:a16="http://schemas.microsoft.com/office/drawing/2014/main" val="20001"/>
                    </a:ext>
                  </a:extLst>
                </a:gridCol>
                <a:gridCol w="1143000">
                  <a:extLst>
                    <a:ext uri="{9D8B030D-6E8A-4147-A177-3AD203B41FA5}">
                      <a16:colId xmlns:a16="http://schemas.microsoft.com/office/drawing/2014/main" val="20002"/>
                    </a:ext>
                  </a:extLst>
                </a:gridCol>
              </a:tblGrid>
              <a:tr h="370840">
                <a:tc>
                  <a:txBody>
                    <a:bodyPr/>
                    <a:lstStyle/>
                    <a:p>
                      <a:r>
                        <a:rPr lang="en-US" sz="1800" dirty="0">
                          <a:latin typeface="Verdana" pitchFamily="34" charset="0"/>
                          <a:ea typeface="Verdana" pitchFamily="34" charset="0"/>
                          <a:cs typeface="Verdana" pitchFamily="34" charset="0"/>
                        </a:rPr>
                        <a:t>PBO</a:t>
                      </a:r>
                      <a:endParaRPr lang="en-US" dirty="0">
                        <a:latin typeface="Verdana" pitchFamily="34" charset="0"/>
                        <a:ea typeface="Verdana" pitchFamily="34" charset="0"/>
                        <a:cs typeface="Verdana" pitchFamily="34" charset="0"/>
                      </a:endParaRPr>
                    </a:p>
                  </a:txBody>
                  <a:tcPr/>
                </a:tc>
                <a:tc>
                  <a:txBody>
                    <a:bodyPr/>
                    <a:lstStyle/>
                    <a:p>
                      <a:pPr algn="r"/>
                      <a:r>
                        <a:rPr lang="en-US" dirty="0">
                          <a:latin typeface="Verdana" pitchFamily="34" charset="0"/>
                          <a:ea typeface="Verdana" pitchFamily="34" charset="0"/>
                          <a:cs typeface="Verdana" pitchFamily="34" charset="0"/>
                        </a:rPr>
                        <a:t>24</a:t>
                      </a:r>
                    </a:p>
                  </a:txBody>
                  <a:tcPr/>
                </a:tc>
                <a:tc>
                  <a:txBody>
                    <a:bodyPr/>
                    <a:lstStyle/>
                    <a:p>
                      <a:pPr algn="r"/>
                      <a:endParaRPr lang="en-US"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0"/>
                  </a:ext>
                </a:extLst>
              </a:tr>
              <a:tr h="370840">
                <a:tc>
                  <a:txBody>
                    <a:bodyPr/>
                    <a:lstStyle/>
                    <a:p>
                      <a:pPr marL="350838" indent="0"/>
                      <a:r>
                        <a:rPr lang="en-US" sz="1800" dirty="0">
                          <a:latin typeface="Verdana" pitchFamily="34" charset="0"/>
                          <a:ea typeface="Verdana" pitchFamily="34" charset="0"/>
                          <a:cs typeface="Verdana" pitchFamily="34" charset="0"/>
                        </a:rPr>
                        <a:t>Gain–OCI</a:t>
                      </a:r>
                      <a:endParaRPr lang="en-US" dirty="0">
                        <a:latin typeface="Verdana" pitchFamily="34" charset="0"/>
                        <a:ea typeface="Verdana" pitchFamily="34" charset="0"/>
                        <a:cs typeface="Verdana" pitchFamily="34" charset="0"/>
                      </a:endParaRPr>
                    </a:p>
                  </a:txBody>
                  <a:tcPr/>
                </a:tc>
                <a:tc>
                  <a:txBody>
                    <a:bodyPr/>
                    <a:lstStyle/>
                    <a:p>
                      <a:pPr algn="r"/>
                      <a:endParaRPr lang="en-US" dirty="0">
                        <a:latin typeface="Verdana" pitchFamily="34" charset="0"/>
                        <a:ea typeface="Verdana" pitchFamily="34" charset="0"/>
                        <a:cs typeface="Verdana" pitchFamily="34" charset="0"/>
                      </a:endParaRPr>
                    </a:p>
                  </a:txBody>
                  <a:tcPr/>
                </a:tc>
                <a:tc>
                  <a:txBody>
                    <a:bodyPr/>
                    <a:lstStyle/>
                    <a:p>
                      <a:pPr algn="r"/>
                      <a:r>
                        <a:rPr lang="en-US" dirty="0">
                          <a:latin typeface="Verdana" pitchFamily="34" charset="0"/>
                          <a:ea typeface="Verdana" pitchFamily="34" charset="0"/>
                          <a:cs typeface="Verdana" pitchFamily="34" charset="0"/>
                        </a:rPr>
                        <a:t>24</a:t>
                      </a:r>
                    </a:p>
                  </a:txBody>
                  <a:tcPr/>
                </a:tc>
                <a:extLst>
                  <a:ext uri="{0D108BD9-81ED-4DB2-BD59-A6C34878D82A}">
                    <a16:rowId xmlns:a16="http://schemas.microsoft.com/office/drawing/2014/main" val="10001"/>
                  </a:ext>
                </a:extLst>
              </a:tr>
              <a:tr h="370840">
                <a:tc>
                  <a:txBody>
                    <a:bodyPr/>
                    <a:lstStyle/>
                    <a:p>
                      <a:pPr marL="122238" indent="0"/>
                      <a:r>
                        <a:rPr lang="en-US" sz="1800" dirty="0">
                          <a:latin typeface="Verdana" pitchFamily="34" charset="0"/>
                          <a:ea typeface="Verdana" pitchFamily="34" charset="0"/>
                          <a:cs typeface="Verdana" pitchFamily="34" charset="0"/>
                        </a:rPr>
                        <a:t>Loss–OCI ($54 − 48)	 </a:t>
                      </a:r>
                      <a:endParaRPr lang="en-US" dirty="0">
                        <a:latin typeface="Verdana" pitchFamily="34" charset="0"/>
                        <a:ea typeface="Verdana" pitchFamily="34" charset="0"/>
                        <a:cs typeface="Verdana" pitchFamily="34" charset="0"/>
                      </a:endParaRPr>
                    </a:p>
                  </a:txBody>
                  <a:tcPr/>
                </a:tc>
                <a:tc>
                  <a:txBody>
                    <a:bodyPr/>
                    <a:lstStyle/>
                    <a:p>
                      <a:pPr algn="r"/>
                      <a:r>
                        <a:rPr lang="en-US" dirty="0">
                          <a:latin typeface="Verdana" pitchFamily="34" charset="0"/>
                          <a:ea typeface="Verdana" pitchFamily="34" charset="0"/>
                          <a:cs typeface="Verdana" pitchFamily="34" charset="0"/>
                        </a:rPr>
                        <a:t>6</a:t>
                      </a:r>
                    </a:p>
                  </a:txBody>
                  <a:tcPr/>
                </a:tc>
                <a:tc>
                  <a:txBody>
                    <a:bodyPr/>
                    <a:lstStyle/>
                    <a:p>
                      <a:pPr algn="r"/>
                      <a:endParaRPr lang="en-US"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2"/>
                  </a:ext>
                </a:extLst>
              </a:tr>
              <a:tr h="370840">
                <a:tc>
                  <a:txBody>
                    <a:bodyPr/>
                    <a:lstStyle/>
                    <a:p>
                      <a:pPr marL="350838" indent="0" algn="l" defTabSz="914400" rtl="0" eaLnBrk="1" latinLnBrk="0" hangingPunct="1"/>
                      <a:r>
                        <a:rPr lang="en-US" sz="1800" kern="1200" dirty="0">
                          <a:solidFill>
                            <a:schemeClr val="tx1"/>
                          </a:solidFill>
                          <a:latin typeface="Verdana" pitchFamily="34" charset="0"/>
                          <a:ea typeface="Verdana" pitchFamily="34" charset="0"/>
                          <a:cs typeface="Verdana" pitchFamily="34" charset="0"/>
                        </a:rPr>
                        <a:t> Plan assets</a:t>
                      </a:r>
                    </a:p>
                  </a:txBody>
                  <a:tcPr/>
                </a:tc>
                <a:tc>
                  <a:txBody>
                    <a:bodyPr/>
                    <a:lstStyle/>
                    <a:p>
                      <a:pPr algn="r"/>
                      <a:endParaRPr lang="en-US" dirty="0">
                        <a:latin typeface="Verdana" pitchFamily="34" charset="0"/>
                        <a:ea typeface="Verdana" pitchFamily="34" charset="0"/>
                        <a:cs typeface="Verdana" pitchFamily="34" charset="0"/>
                      </a:endParaRPr>
                    </a:p>
                  </a:txBody>
                  <a:tcPr/>
                </a:tc>
                <a:tc>
                  <a:txBody>
                    <a:bodyPr/>
                    <a:lstStyle/>
                    <a:p>
                      <a:pPr algn="r"/>
                      <a:r>
                        <a:rPr lang="en-US" dirty="0">
                          <a:latin typeface="Verdana" pitchFamily="34" charset="0"/>
                          <a:ea typeface="Verdana" pitchFamily="34" charset="0"/>
                          <a:cs typeface="Verdana" pitchFamily="34" charset="0"/>
                        </a:rPr>
                        <a:t>6</a:t>
                      </a:r>
                    </a:p>
                  </a:txBody>
                  <a:tcPr/>
                </a:tc>
                <a:extLst>
                  <a:ext uri="{0D108BD9-81ED-4DB2-BD59-A6C34878D82A}">
                    <a16:rowId xmlns:a16="http://schemas.microsoft.com/office/drawing/2014/main" val="10003"/>
                  </a:ext>
                </a:extLst>
              </a:tr>
            </a:tbl>
          </a:graphicData>
        </a:graphic>
      </p:graphicFrame>
      <p:sp>
        <p:nvSpPr>
          <p:cNvPr id="5" name="Content Placeholder 4"/>
          <p:cNvSpPr>
            <a:spLocks noGrp="1"/>
          </p:cNvSpPr>
          <p:nvPr>
            <p:ph sz="quarter" idx="12"/>
          </p:nvPr>
        </p:nvSpPr>
        <p:spPr>
          <a:xfrm>
            <a:off x="770890" y="4724400"/>
            <a:ext cx="8068310" cy="1524000"/>
          </a:xfrm>
        </p:spPr>
        <p:txBody>
          <a:bodyPr/>
          <a:lstStyle/>
          <a:p>
            <a:pPr marL="0" indent="0">
              <a:buNone/>
            </a:pPr>
            <a:r>
              <a:rPr lang="en-US" dirty="0"/>
              <a:t>The $24M gain and $6M loss combine for a net gain of </a:t>
            </a:r>
            <a:r>
              <a:rPr lang="en-US" b="1" dirty="0"/>
              <a:t>$18M</a:t>
            </a:r>
            <a:r>
              <a:rPr lang="en-US" dirty="0"/>
              <a:t>, which </a:t>
            </a:r>
            <a:r>
              <a:rPr lang="en-US" b="1" dirty="0"/>
              <a:t>reduces the net loss–AOCI</a:t>
            </a:r>
            <a:r>
              <a:rPr lang="en-US" dirty="0"/>
              <a:t>, which is an </a:t>
            </a:r>
            <a:r>
              <a:rPr lang="en-US" b="1" dirty="0"/>
              <a:t>increase in AOCI.</a:t>
            </a:r>
          </a:p>
        </p:txBody>
      </p:sp>
    </p:spTree>
    <p:extLst>
      <p:ext uri="{BB962C8B-B14F-4D97-AF65-F5344CB8AC3E}">
        <p14:creationId xmlns:p14="http://schemas.microsoft.com/office/powerpoint/2010/main" val="107256893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17-5</a:t>
            </a:r>
          </a:p>
        </p:txBody>
      </p:sp>
      <p:sp>
        <p:nvSpPr>
          <p:cNvPr id="4" name="Title 3"/>
          <p:cNvSpPr>
            <a:spLocks noGrp="1"/>
          </p:cNvSpPr>
          <p:nvPr>
            <p:ph type="title"/>
          </p:nvPr>
        </p:nvSpPr>
        <p:spPr/>
        <p:txBody>
          <a:bodyPr>
            <a:noAutofit/>
          </a:bodyPr>
          <a:lstStyle/>
          <a:p>
            <a:r>
              <a:rPr lang="en-US" altLang="en-US" sz="3200" dirty="0"/>
              <a:t>Concept Check: Computing Pension Expense (1 of 2)</a:t>
            </a:r>
            <a:endParaRPr lang="en-US" sz="3200" dirty="0"/>
          </a:p>
        </p:txBody>
      </p:sp>
      <p:sp>
        <p:nvSpPr>
          <p:cNvPr id="5" name="Content Placeholder 4"/>
          <p:cNvSpPr>
            <a:spLocks noGrp="1"/>
          </p:cNvSpPr>
          <p:nvPr>
            <p:ph sz="quarter" idx="10"/>
          </p:nvPr>
        </p:nvSpPr>
        <p:spPr>
          <a:xfrm>
            <a:off x="868680" y="1600200"/>
            <a:ext cx="8046720" cy="4800600"/>
          </a:xfrm>
        </p:spPr>
        <p:txBody>
          <a:bodyPr/>
          <a:lstStyle/>
          <a:p>
            <a:pPr marL="0" indent="0">
              <a:spcAft>
                <a:spcPts val="1200"/>
              </a:spcAft>
              <a:buNone/>
            </a:pPr>
            <a:r>
              <a:rPr lang="en-US" dirty="0"/>
              <a:t>The pension plan was amended last year, creating a prior service cost of $20 million. Service cost and interest cost for the year were $10 million and $4 million, respectively. At the end of the year, there was a negligible balance in the net gain–pensions account. The actual return on plan assets was $4 million although it was expected to be $6 million. On average, employees’ remaining service life with the company is 10 years. What was the pension expense for the year?</a:t>
            </a:r>
          </a:p>
        </p:txBody>
      </p:sp>
    </p:spTree>
    <p:extLst>
      <p:ext uri="{BB962C8B-B14F-4D97-AF65-F5344CB8AC3E}">
        <p14:creationId xmlns:p14="http://schemas.microsoft.com/office/powerpoint/2010/main" val="12295089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17-1</a:t>
            </a:r>
          </a:p>
        </p:txBody>
      </p:sp>
      <p:sp>
        <p:nvSpPr>
          <p:cNvPr id="4" name="Title 3"/>
          <p:cNvSpPr>
            <a:spLocks noGrp="1"/>
          </p:cNvSpPr>
          <p:nvPr>
            <p:ph type="title"/>
          </p:nvPr>
        </p:nvSpPr>
        <p:spPr/>
        <p:txBody>
          <a:bodyPr>
            <a:noAutofit/>
          </a:bodyPr>
          <a:lstStyle/>
          <a:p>
            <a:r>
              <a:rPr lang="en-IN" dirty="0"/>
              <a:t>Defined Contribution and Defined Benefit Pension Plans</a:t>
            </a:r>
            <a:endParaRPr lang="en-US" dirty="0"/>
          </a:p>
        </p:txBody>
      </p:sp>
      <p:pic>
        <p:nvPicPr>
          <p:cNvPr id="1026" name="Picture 2" descr="Comparison of defined contribution plans and defined benefit plans is depicted.&#10;&quot;In a defined contribution plan, the current employer and/or employee contributions in dollar amounts are defined by agreement, and the future retiree benefits are dependent on success of employee’s investments.&#10;In a defined benefit plan, the current employer and/or employee contributions are dependent on success of employer’s investments, and the future retiree benefits in dollar amounts are defined by pension formula.&quot;&#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8417" y="1603519"/>
            <a:ext cx="4925579" cy="46383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03153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17-5</a:t>
            </a:r>
          </a:p>
        </p:txBody>
      </p:sp>
      <p:sp>
        <p:nvSpPr>
          <p:cNvPr id="4" name="Title 3"/>
          <p:cNvSpPr>
            <a:spLocks noGrp="1"/>
          </p:cNvSpPr>
          <p:nvPr>
            <p:ph type="title"/>
          </p:nvPr>
        </p:nvSpPr>
        <p:spPr/>
        <p:txBody>
          <a:bodyPr>
            <a:noAutofit/>
          </a:bodyPr>
          <a:lstStyle/>
          <a:p>
            <a:r>
              <a:rPr lang="en-US" altLang="en-US" sz="3200" dirty="0"/>
              <a:t>Concept Check: Computing Pension Expense (2 of 2)</a:t>
            </a:r>
            <a:endParaRPr lang="en-US" sz="3200" dirty="0"/>
          </a:p>
        </p:txBody>
      </p:sp>
      <p:sp>
        <p:nvSpPr>
          <p:cNvPr id="5" name="Content Placeholder 4"/>
          <p:cNvSpPr>
            <a:spLocks noGrp="1"/>
          </p:cNvSpPr>
          <p:nvPr>
            <p:ph sz="quarter" idx="10"/>
          </p:nvPr>
        </p:nvSpPr>
        <p:spPr>
          <a:xfrm>
            <a:off x="914400" y="1524000"/>
            <a:ext cx="7315200" cy="2514600"/>
          </a:xfrm>
        </p:spPr>
        <p:txBody>
          <a:bodyPr/>
          <a:lstStyle/>
          <a:p>
            <a:pPr marL="457200" indent="-457200">
              <a:buFont typeface="+mj-lt"/>
              <a:buAutoNum type="alphaLcPeriod"/>
            </a:pPr>
            <a:r>
              <a:rPr lang="en-US" dirty="0"/>
              <a:t>$  8 million</a:t>
            </a:r>
          </a:p>
          <a:p>
            <a:pPr marL="457200" indent="-457200">
              <a:buFont typeface="+mj-lt"/>
              <a:buAutoNum type="alphaLcPeriod"/>
            </a:pPr>
            <a:r>
              <a:rPr lang="en-US" b="1" dirty="0"/>
              <a:t>$10 million</a:t>
            </a:r>
          </a:p>
          <a:p>
            <a:pPr marL="457200" indent="-457200">
              <a:buFont typeface="+mj-lt"/>
              <a:buAutoNum type="alphaLcPeriod"/>
            </a:pPr>
            <a:r>
              <a:rPr lang="en-US" dirty="0"/>
              <a:t>$12 million</a:t>
            </a:r>
          </a:p>
          <a:p>
            <a:pPr marL="457200" indent="-457200">
              <a:buFont typeface="+mj-lt"/>
              <a:buAutoNum type="alphaLcPeriod"/>
            </a:pPr>
            <a:r>
              <a:rPr lang="en-US" dirty="0"/>
              <a:t>$18 million</a:t>
            </a:r>
            <a:endParaRPr lang="en-US" sz="800" dirty="0"/>
          </a:p>
          <a:p>
            <a:pPr marL="0" indent="0">
              <a:buNone/>
            </a:pPr>
            <a:r>
              <a:rPr lang="en-US" dirty="0"/>
              <a:t>The correct answer is </a:t>
            </a:r>
            <a:r>
              <a:rPr lang="en-US" i="1" dirty="0"/>
              <a:t>b</a:t>
            </a:r>
            <a:r>
              <a:rPr lang="en-US" dirty="0"/>
              <a:t>:</a:t>
            </a:r>
          </a:p>
        </p:txBody>
      </p:sp>
      <p:graphicFrame>
        <p:nvGraphicFramePr>
          <p:cNvPr id="9" name="Table 7" descr="Alt text will be entered here."/>
          <p:cNvGraphicFramePr>
            <a:graphicFrameLocks noGrp="1"/>
          </p:cNvGraphicFramePr>
          <p:nvPr>
            <p:ph type="pic" sz="quarter" idx="14"/>
            <p:extLst>
              <p:ext uri="{D42A27DB-BD31-4B8C-83A1-F6EECF244321}">
                <p14:modId xmlns:p14="http://schemas.microsoft.com/office/powerpoint/2010/main" val="2313939277"/>
              </p:ext>
            </p:extLst>
          </p:nvPr>
        </p:nvGraphicFramePr>
        <p:xfrm>
          <a:off x="1600200" y="4221480"/>
          <a:ext cx="5943600" cy="1645920"/>
        </p:xfrm>
        <a:graphic>
          <a:graphicData uri="http://schemas.openxmlformats.org/drawingml/2006/table">
            <a:tbl>
              <a:tblPr firstRow="1" bandRow="1">
                <a:tableStyleId>{5940675A-B579-460E-94D1-54222C63F5DA}</a:tableStyleId>
              </a:tblPr>
              <a:tblGrid>
                <a:gridCol w="5181600">
                  <a:extLst>
                    <a:ext uri="{9D8B030D-6E8A-4147-A177-3AD203B41FA5}">
                      <a16:colId xmlns:a16="http://schemas.microsoft.com/office/drawing/2014/main" val="20000"/>
                    </a:ext>
                  </a:extLst>
                </a:gridCol>
                <a:gridCol w="762000">
                  <a:extLst>
                    <a:ext uri="{9D8B030D-6E8A-4147-A177-3AD203B41FA5}">
                      <a16:colId xmlns:a16="http://schemas.microsoft.com/office/drawing/2014/main" val="20001"/>
                    </a:ext>
                  </a:extLst>
                </a:gridCol>
              </a:tblGrid>
              <a:tr h="228600">
                <a:tc>
                  <a:txBody>
                    <a:bodyPr/>
                    <a:lstStyle/>
                    <a:p>
                      <a:r>
                        <a:rPr lang="en-US" sz="1200" dirty="0">
                          <a:latin typeface="Verdana" pitchFamily="34" charset="0"/>
                          <a:ea typeface="Verdana" pitchFamily="34" charset="0"/>
                          <a:cs typeface="Verdana" pitchFamily="34" charset="0"/>
                        </a:rPr>
                        <a:t>Service cost </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latin typeface="Verdana" pitchFamily="34" charset="0"/>
                          <a:ea typeface="Verdana" pitchFamily="34" charset="0"/>
                          <a:cs typeface="Verdana" pitchFamily="34" charset="0"/>
                        </a:rPr>
                        <a:t>$10</a:t>
                      </a:r>
                    </a:p>
                  </a:txBody>
                  <a:tcPr/>
                </a:tc>
                <a:extLst>
                  <a:ext uri="{0D108BD9-81ED-4DB2-BD59-A6C34878D82A}">
                    <a16:rowId xmlns:a16="http://schemas.microsoft.com/office/drawing/2014/main" val="10000"/>
                  </a:ext>
                </a:extLst>
              </a:tr>
              <a:tr h="182880">
                <a:tc>
                  <a:txBody>
                    <a:bodyPr/>
                    <a:lstStyle/>
                    <a:p>
                      <a:r>
                        <a:rPr lang="en-US" sz="1200" dirty="0">
                          <a:latin typeface="Verdana" pitchFamily="34" charset="0"/>
                          <a:ea typeface="Verdana" pitchFamily="34" charset="0"/>
                          <a:cs typeface="Verdana" pitchFamily="34" charset="0"/>
                        </a:rPr>
                        <a:t>Interest cost</a:t>
                      </a:r>
                    </a:p>
                  </a:txBody>
                  <a:tcPr/>
                </a:tc>
                <a:tc>
                  <a:txBody>
                    <a:bodyPr/>
                    <a:lstStyle/>
                    <a:p>
                      <a:pPr algn="r"/>
                      <a:r>
                        <a:rPr lang="en-US" sz="1200" dirty="0">
                          <a:latin typeface="Verdana" pitchFamily="34" charset="0"/>
                          <a:ea typeface="Verdana" pitchFamily="34" charset="0"/>
                          <a:cs typeface="Verdana" pitchFamily="34" charset="0"/>
                        </a:rPr>
                        <a:t>4</a:t>
                      </a:r>
                    </a:p>
                  </a:txBody>
                  <a:tcPr/>
                </a:tc>
                <a:extLst>
                  <a:ext uri="{0D108BD9-81ED-4DB2-BD59-A6C34878D82A}">
                    <a16:rowId xmlns:a16="http://schemas.microsoft.com/office/drawing/2014/main" val="10001"/>
                  </a:ext>
                </a:extLst>
              </a:tr>
              <a:tr h="137160">
                <a:tc>
                  <a:txBody>
                    <a:bodyPr/>
                    <a:lstStyle/>
                    <a:p>
                      <a:pPr marL="228600" indent="0"/>
                      <a:r>
                        <a:rPr lang="en-US" sz="1200" dirty="0">
                          <a:latin typeface="Verdana" pitchFamily="34" charset="0"/>
                          <a:ea typeface="Verdana" pitchFamily="34" charset="0"/>
                          <a:cs typeface="Verdana" pitchFamily="34" charset="0"/>
                        </a:rPr>
                        <a:t>Expected return on the plan assets ($4 actual, plus $2 loss)</a:t>
                      </a:r>
                    </a:p>
                  </a:txBody>
                  <a:tcPr/>
                </a:tc>
                <a:tc>
                  <a:txBody>
                    <a:bodyPr/>
                    <a:lstStyle/>
                    <a:p>
                      <a:pPr algn="r"/>
                      <a:r>
                        <a:rPr lang="en-US" sz="1200" dirty="0">
                          <a:latin typeface="Verdana" pitchFamily="34" charset="0"/>
                          <a:ea typeface="Verdana" pitchFamily="34" charset="0"/>
                          <a:cs typeface="Verdana" pitchFamily="34" charset="0"/>
                        </a:rPr>
                        <a:t>(6)</a:t>
                      </a:r>
                    </a:p>
                  </a:txBody>
                  <a:tcPr/>
                </a:tc>
                <a:extLst>
                  <a:ext uri="{0D108BD9-81ED-4DB2-BD59-A6C34878D82A}">
                    <a16:rowId xmlns:a16="http://schemas.microsoft.com/office/drawing/2014/main" val="10002"/>
                  </a:ext>
                </a:extLst>
              </a:tr>
              <a:tr h="0">
                <a:tc>
                  <a:txBody>
                    <a:bodyPr/>
                    <a:lstStyle/>
                    <a:p>
                      <a:pPr marL="228600" indent="0" algn="l" defTabSz="914400" rtl="0" eaLnBrk="1" latinLnBrk="0" hangingPunct="1"/>
                      <a:r>
                        <a:rPr lang="en-US" sz="1200" kern="1200" dirty="0">
                          <a:solidFill>
                            <a:schemeClr val="tx1"/>
                          </a:solidFill>
                          <a:latin typeface="Verdana" pitchFamily="34" charset="0"/>
                          <a:ea typeface="Verdana" pitchFamily="34" charset="0"/>
                          <a:cs typeface="Verdana" pitchFamily="34" charset="0"/>
                        </a:rPr>
                        <a:t>Amortization of prior service cost</a:t>
                      </a:r>
                    </a:p>
                  </a:txBody>
                  <a:tcPr/>
                </a:tc>
                <a:tc>
                  <a:txBody>
                    <a:bodyPr/>
                    <a:lstStyle/>
                    <a:p>
                      <a:pPr algn="r"/>
                      <a:r>
                        <a:rPr lang="en-US" sz="1200" dirty="0">
                          <a:latin typeface="Verdana" pitchFamily="34" charset="0"/>
                          <a:ea typeface="Verdana" pitchFamily="34" charset="0"/>
                          <a:cs typeface="Verdana" pitchFamily="34" charset="0"/>
                        </a:rPr>
                        <a:t> 2</a:t>
                      </a:r>
                      <a:r>
                        <a:rPr lang="en-US" sz="1200" baseline="30000" dirty="0">
                          <a:latin typeface="Verdana" pitchFamily="34" charset="0"/>
                          <a:ea typeface="Verdana" pitchFamily="34" charset="0"/>
                          <a:cs typeface="Verdana" pitchFamily="34" charset="0"/>
                        </a:rPr>
                        <a:t>*</a:t>
                      </a:r>
                    </a:p>
                  </a:txBody>
                  <a:tcPr/>
                </a:tc>
                <a:extLst>
                  <a:ext uri="{0D108BD9-81ED-4DB2-BD59-A6C34878D82A}">
                    <a16:rowId xmlns:a16="http://schemas.microsoft.com/office/drawing/2014/main" val="10003"/>
                  </a:ext>
                </a:extLst>
              </a:tr>
              <a:tr h="121920">
                <a:tc>
                  <a:txBody>
                    <a:bodyPr/>
                    <a:lstStyle/>
                    <a:p>
                      <a:r>
                        <a:rPr lang="en-US" sz="1200" dirty="0">
                          <a:latin typeface="Verdana" pitchFamily="34" charset="0"/>
                          <a:ea typeface="Verdana" pitchFamily="34" charset="0"/>
                          <a:cs typeface="Verdana" pitchFamily="34" charset="0"/>
                        </a:rPr>
                        <a:t>Amortization of net loss (gain)</a:t>
                      </a:r>
                    </a:p>
                  </a:txBody>
                  <a:tcPr/>
                </a:tc>
                <a:tc>
                  <a:txBody>
                    <a:bodyPr/>
                    <a:lstStyle/>
                    <a:p>
                      <a:pPr algn="r"/>
                      <a:r>
                        <a:rPr lang="en-US" sz="1200" u="sng" dirty="0">
                          <a:latin typeface="Verdana" pitchFamily="34" charset="0"/>
                          <a:ea typeface="Verdana" pitchFamily="34" charset="0"/>
                          <a:cs typeface="Verdana" pitchFamily="34" charset="0"/>
                        </a:rPr>
                        <a:t> 0</a:t>
                      </a:r>
                      <a:endParaRPr lang="en-US" sz="12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4"/>
                  </a:ext>
                </a:extLst>
              </a:tr>
              <a:tr h="152400">
                <a:tc>
                  <a:txBody>
                    <a:bodyPr/>
                    <a:lstStyle/>
                    <a:p>
                      <a:r>
                        <a:rPr lang="en-US" sz="1200" b="1" dirty="0">
                          <a:latin typeface="Verdana" pitchFamily="34" charset="0"/>
                          <a:ea typeface="Verdana" pitchFamily="34" charset="0"/>
                          <a:cs typeface="Verdana" pitchFamily="34" charset="0"/>
                        </a:rPr>
                        <a:t>Pension expense</a:t>
                      </a:r>
                      <a:endParaRPr lang="en-US" sz="1200" dirty="0">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dbl" dirty="0">
                          <a:latin typeface="Verdana" pitchFamily="34" charset="0"/>
                          <a:ea typeface="Verdana" pitchFamily="34" charset="0"/>
                          <a:cs typeface="Verdana" pitchFamily="34" charset="0"/>
                        </a:rPr>
                        <a:t> $10</a:t>
                      </a:r>
                      <a:endParaRPr lang="en-US" sz="1200" dirty="0">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5"/>
                  </a:ext>
                </a:extLst>
              </a:tr>
            </a:tbl>
          </a:graphicData>
        </a:graphic>
      </p:graphicFrame>
      <p:sp>
        <p:nvSpPr>
          <p:cNvPr id="2" name="Content Placeholder 1"/>
          <p:cNvSpPr>
            <a:spLocks noGrp="1"/>
          </p:cNvSpPr>
          <p:nvPr>
            <p:ph sz="quarter" idx="12"/>
          </p:nvPr>
        </p:nvSpPr>
        <p:spPr>
          <a:xfrm>
            <a:off x="1676400" y="5943600"/>
            <a:ext cx="6591300" cy="381000"/>
          </a:xfrm>
        </p:spPr>
        <p:txBody>
          <a:bodyPr/>
          <a:lstStyle/>
          <a:p>
            <a:pPr marL="0" indent="0">
              <a:buNone/>
            </a:pPr>
            <a:r>
              <a:rPr lang="en-US" sz="1400" baseline="30000" dirty="0"/>
              <a:t>*</a:t>
            </a:r>
            <a:r>
              <a:rPr lang="en-US" sz="1400" dirty="0"/>
              <a:t>$20 ÷ 10 years = $2</a:t>
            </a:r>
          </a:p>
        </p:txBody>
      </p:sp>
    </p:spTree>
    <p:extLst>
      <p:ext uri="{BB962C8B-B14F-4D97-AF65-F5344CB8AC3E}">
        <p14:creationId xmlns:p14="http://schemas.microsoft.com/office/powerpoint/2010/main" val="257235119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t>Learning Objective 17-6</a:t>
            </a:r>
          </a:p>
        </p:txBody>
      </p:sp>
      <p:sp>
        <p:nvSpPr>
          <p:cNvPr id="4" name="Title 3"/>
          <p:cNvSpPr>
            <a:spLocks noGrp="1"/>
          </p:cNvSpPr>
          <p:nvPr>
            <p:ph type="title"/>
          </p:nvPr>
        </p:nvSpPr>
        <p:spPr/>
        <p:txBody>
          <a:bodyPr>
            <a:noAutofit/>
          </a:bodyPr>
          <a:lstStyle/>
          <a:p>
            <a:r>
              <a:rPr lang="en-IN" dirty="0"/>
              <a:t>Components of the Periodic Pension Expense</a:t>
            </a:r>
            <a:endParaRPr lang="en-US" dirty="0"/>
          </a:p>
        </p:txBody>
      </p:sp>
      <p:pic>
        <p:nvPicPr>
          <p:cNvPr id="10" name="Picture 2" descr="Diagram depicts the components of pension expense.&#10;&quot;Margin note: The pension expense reported in the income statement is a composite of periodic changes that occur in both the pension obligation and the plan assets.&#10;Changes in the PBO include the following&#10;• Service cost—increase in the employer’s obligation attributed to employee service during the current period&#10;• Interest cost—interest accrued on the obligation during the current period (balance at the beginning of the period multiplied by the interest rate)&#10;• Prior service cost—increase in the employer’s obligation due to giving credit to employees for years of service provided before  the pension plan is amended (or initiated)&#10;• Losses or (gains) on the PBO—increases or (decreases) in the estimate of the PBO from revisions in underlying assumptions&#10;• Less: Payments to retirees&#10;Changes in plan assets:&#10;• Expected return on the plan assets—estimated long-term return from changes in the value of plan assets, due to dividends, interest, and market price changes, plus (minus): Gains or (losses) on the plan assets—return on plan assets lower or (higher) than expected&#10;• Cash contributions— payments into the fund by the employer&#10;• Less: Payments to retirees&#10;Pension Expense (result of changes in PBO and changes in plan assets)&#10;Included currently:&#10;• Service cost&#10;• Interest cost&#10;• (Expected return on the plan assets) &#10;Delayed recognition: Amortized portion of: &#10;• Prior service cost&#10;• Net loss or (gain)&#10;&quot;&#10;"/>
          <p:cNvPicPr>
            <a:picLocks noGrp="1" noChangeAspect="1" noChangeArrowheads="1"/>
          </p:cNvPicPr>
          <p:nvPr>
            <p:ph type="pic" sz="quarter" idx="14"/>
          </p:nvPr>
        </p:nvPicPr>
        <p:blipFill>
          <a:blip r:embed="rId3">
            <a:extLst>
              <a:ext uri="{28A0092B-C50C-407E-A947-70E740481C1C}">
                <a14:useLocalDpi xmlns:a14="http://schemas.microsoft.com/office/drawing/2010/main" val="0"/>
              </a:ext>
            </a:extLst>
          </a:blip>
          <a:stretch>
            <a:fillRect/>
          </a:stretch>
        </p:blipFill>
        <p:spPr bwMode="auto">
          <a:xfrm>
            <a:off x="1449962" y="1644553"/>
            <a:ext cx="6244076" cy="4832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625601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t>Learning Objective 17-6</a:t>
            </a:r>
          </a:p>
        </p:txBody>
      </p:sp>
      <p:sp>
        <p:nvSpPr>
          <p:cNvPr id="4" name="Title 3"/>
          <p:cNvSpPr>
            <a:spLocks noGrp="1"/>
          </p:cNvSpPr>
          <p:nvPr>
            <p:ph type="title"/>
          </p:nvPr>
        </p:nvSpPr>
        <p:spPr/>
        <p:txBody>
          <a:bodyPr>
            <a:normAutofit/>
          </a:bodyPr>
          <a:lstStyle/>
          <a:p>
            <a:r>
              <a:rPr lang="en-IN" dirty="0"/>
              <a:t> Pension Expense (1 of 12)</a:t>
            </a:r>
            <a:endParaRPr lang="en-US" dirty="0"/>
          </a:p>
        </p:txBody>
      </p:sp>
      <p:sp>
        <p:nvSpPr>
          <p:cNvPr id="5" name="Content Placeholder 4"/>
          <p:cNvSpPr>
            <a:spLocks noGrp="1"/>
          </p:cNvSpPr>
          <p:nvPr>
            <p:ph sz="quarter" idx="10"/>
          </p:nvPr>
        </p:nvSpPr>
        <p:spPr>
          <a:xfrm>
            <a:off x="640080" y="1524000"/>
            <a:ext cx="8351520" cy="1676400"/>
          </a:xfrm>
        </p:spPr>
        <p:txBody>
          <a:bodyPr/>
          <a:lstStyle/>
          <a:p>
            <a:pPr marL="0" indent="0">
              <a:buNone/>
            </a:pPr>
            <a:r>
              <a:rPr lang="en-US" dirty="0"/>
              <a:t>Reports from the actuary and the trustee of plan assets indicate the following changes during 2018 in the PBO and plan assets of Global Communications.</a:t>
            </a:r>
            <a:endParaRPr lang="en-IN" dirty="0"/>
          </a:p>
        </p:txBody>
      </p:sp>
      <p:graphicFrame>
        <p:nvGraphicFramePr>
          <p:cNvPr id="8" name="Table 9" descr="Alt text will be entered here."/>
          <p:cNvGraphicFramePr>
            <a:graphicFrameLocks noGrp="1"/>
          </p:cNvGraphicFramePr>
          <p:nvPr>
            <p:ph type="pic" sz="quarter" idx="14"/>
            <p:extLst>
              <p:ext uri="{D42A27DB-BD31-4B8C-83A1-F6EECF244321}">
                <p14:modId xmlns:p14="http://schemas.microsoft.com/office/powerpoint/2010/main" val="1278682731"/>
              </p:ext>
            </p:extLst>
          </p:nvPr>
        </p:nvGraphicFramePr>
        <p:xfrm>
          <a:off x="1181100" y="3423920"/>
          <a:ext cx="3048000" cy="2509520"/>
        </p:xfrm>
        <a:graphic>
          <a:graphicData uri="http://schemas.openxmlformats.org/drawingml/2006/table">
            <a:tbl>
              <a:tblPr firstRow="1" bandRow="1">
                <a:tableStyleId>{5940675A-B579-460E-94D1-54222C63F5DA}</a:tableStyleId>
              </a:tblPr>
              <a:tblGrid>
                <a:gridCol w="2093148">
                  <a:extLst>
                    <a:ext uri="{9D8B030D-6E8A-4147-A177-3AD203B41FA5}">
                      <a16:colId xmlns:a16="http://schemas.microsoft.com/office/drawing/2014/main" val="20000"/>
                    </a:ext>
                  </a:extLst>
                </a:gridCol>
                <a:gridCol w="954852">
                  <a:extLst>
                    <a:ext uri="{9D8B030D-6E8A-4147-A177-3AD203B41FA5}">
                      <a16:colId xmlns:a16="http://schemas.microsoft.com/office/drawing/2014/main" val="20001"/>
                    </a:ext>
                  </a:extLst>
                </a:gridCol>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i="0" dirty="0">
                          <a:solidFill>
                            <a:schemeClr val="tx1"/>
                          </a:solidFill>
                          <a:latin typeface="Verdana" pitchFamily="34" charset="0"/>
                          <a:ea typeface="Verdana" pitchFamily="34" charset="0"/>
                          <a:cs typeface="Verdana" pitchFamily="34" charset="0"/>
                        </a:rPr>
                        <a:t>($ in millions)</a:t>
                      </a:r>
                      <a:endParaRPr lang="nn-NO" sz="1200" b="1" i="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1" i="0" dirty="0">
                          <a:solidFill>
                            <a:schemeClr val="tx1"/>
                          </a:solidFill>
                          <a:latin typeface="Verdana" pitchFamily="34" charset="0"/>
                          <a:ea typeface="Verdana" pitchFamily="34" charset="0"/>
                          <a:cs typeface="Verdana" pitchFamily="34" charset="0"/>
                        </a:rPr>
                        <a:t>PBO</a:t>
                      </a:r>
                      <a:endParaRPr lang="nn-NO" sz="1200" b="1" i="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i="0" dirty="0">
                          <a:solidFill>
                            <a:schemeClr val="tx1"/>
                          </a:solidFill>
                          <a:latin typeface="Verdana" pitchFamily="34" charset="0"/>
                          <a:ea typeface="Verdana" pitchFamily="34" charset="0"/>
                          <a:cs typeface="Verdana" pitchFamily="34" charset="0"/>
                        </a:rPr>
                        <a:t>Beginning of 2018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i="0" dirty="0">
                          <a:solidFill>
                            <a:schemeClr val="tx1"/>
                          </a:solidFill>
                          <a:latin typeface="Verdana" pitchFamily="34" charset="0"/>
                          <a:ea typeface="Verdana" pitchFamily="34" charset="0"/>
                          <a:cs typeface="Verdana" pitchFamily="34" charset="0"/>
                        </a:rPr>
                        <a:t>$400</a:t>
                      </a:r>
                      <a:endParaRPr lang="nn-NO" sz="1200" i="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i="0" dirty="0">
                          <a:solidFill>
                            <a:schemeClr val="tx1"/>
                          </a:solidFill>
                          <a:latin typeface="Verdana" pitchFamily="34" charset="0"/>
                          <a:ea typeface="Verdana" pitchFamily="34" charset="0"/>
                          <a:cs typeface="Verdana" pitchFamily="34" charset="0"/>
                        </a:rPr>
                        <a:t>Service cost</a:t>
                      </a:r>
                    </a:p>
                  </a:txBody>
                  <a:tcPr anchor="ctr"/>
                </a:tc>
                <a:tc>
                  <a:txBody>
                    <a:bodyPr/>
                    <a:lstStyle/>
                    <a:p>
                      <a:pPr algn="r"/>
                      <a:r>
                        <a:rPr lang="en-US" sz="1200" i="0" dirty="0">
                          <a:solidFill>
                            <a:schemeClr val="tx1"/>
                          </a:solidFill>
                          <a:latin typeface="Verdana" pitchFamily="34" charset="0"/>
                          <a:ea typeface="Verdana" pitchFamily="34" charset="0"/>
                          <a:cs typeface="Verdana" pitchFamily="34" charset="0"/>
                        </a:rPr>
                        <a:t>41</a:t>
                      </a:r>
                    </a:p>
                  </a:txBody>
                  <a:tcPr anchor="ct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i="0" dirty="0">
                          <a:solidFill>
                            <a:schemeClr val="tx1"/>
                          </a:solidFill>
                          <a:latin typeface="Verdana" pitchFamily="34" charset="0"/>
                          <a:ea typeface="Verdana" pitchFamily="34" charset="0"/>
                          <a:cs typeface="Verdana" pitchFamily="34" charset="0"/>
                        </a:rPr>
                        <a:t>Interest cost, 6%</a:t>
                      </a:r>
                      <a:endParaRPr lang="nn-NO" sz="1200" i="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sz="1200" i="0" dirty="0">
                          <a:solidFill>
                            <a:schemeClr val="tx1"/>
                          </a:solidFill>
                          <a:latin typeface="Verdana" pitchFamily="34" charset="0"/>
                          <a:ea typeface="Verdana" pitchFamily="34" charset="0"/>
                          <a:cs typeface="Verdana" pitchFamily="34" charset="0"/>
                        </a:rPr>
                        <a:t>24</a:t>
                      </a:r>
                    </a:p>
                  </a:txBody>
                  <a:tcPr anchor="ctr"/>
                </a:tc>
                <a:extLst>
                  <a:ext uri="{0D108BD9-81ED-4DB2-BD59-A6C34878D82A}">
                    <a16:rowId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i="0" dirty="0">
                          <a:solidFill>
                            <a:schemeClr val="tx1"/>
                          </a:solidFill>
                          <a:latin typeface="Verdana" pitchFamily="34" charset="0"/>
                          <a:ea typeface="Verdana" pitchFamily="34" charset="0"/>
                          <a:cs typeface="Verdana" pitchFamily="34" charset="0"/>
                        </a:rPr>
                        <a:t>Loss (gain) on PBO</a:t>
                      </a:r>
                    </a:p>
                  </a:txBody>
                  <a:tcPr anchor="ctr"/>
                </a:tc>
                <a:tc>
                  <a:txBody>
                    <a:bodyPr/>
                    <a:lstStyle/>
                    <a:p>
                      <a:pPr algn="r"/>
                      <a:r>
                        <a:rPr lang="en-US" sz="1200" i="0" dirty="0">
                          <a:solidFill>
                            <a:schemeClr val="tx1"/>
                          </a:solidFill>
                          <a:latin typeface="Verdana" pitchFamily="34" charset="0"/>
                          <a:ea typeface="Verdana" pitchFamily="34" charset="0"/>
                          <a:cs typeface="Verdana" pitchFamily="34" charset="0"/>
                        </a:rPr>
                        <a:t>23</a:t>
                      </a:r>
                    </a:p>
                  </a:txBody>
                  <a:tcPr anchor="ctr"/>
                </a:tc>
                <a:extLst>
                  <a:ext uri="{0D108BD9-81ED-4DB2-BD59-A6C34878D82A}">
                    <a16:rowId xmlns:a16="http://schemas.microsoft.com/office/drawing/2014/main" val="10004"/>
                  </a:ext>
                </a:extLst>
              </a:tr>
              <a:tr h="370840">
                <a:tc>
                  <a:txBody>
                    <a:bodyPr/>
                    <a:lstStyle/>
                    <a:p>
                      <a:pPr marL="231775" marR="0" indent="0" algn="l" defTabSz="914400" rtl="0" eaLnBrk="1" fontAlgn="auto" latinLnBrk="0" hangingPunct="1">
                        <a:lnSpc>
                          <a:spcPct val="100000"/>
                        </a:lnSpc>
                        <a:spcBef>
                          <a:spcPts val="0"/>
                        </a:spcBef>
                        <a:spcAft>
                          <a:spcPts val="0"/>
                        </a:spcAft>
                        <a:buClrTx/>
                        <a:buSzTx/>
                        <a:buFontTx/>
                        <a:buNone/>
                        <a:tabLst/>
                        <a:defRPr/>
                      </a:pPr>
                      <a:r>
                        <a:rPr lang="en-IN" sz="1200" i="0" dirty="0">
                          <a:solidFill>
                            <a:schemeClr val="tx1"/>
                          </a:solidFill>
                          <a:latin typeface="Verdana" pitchFamily="34" charset="0"/>
                          <a:ea typeface="Verdana" pitchFamily="34" charset="0"/>
                          <a:cs typeface="Verdana" pitchFamily="34" charset="0"/>
                        </a:rPr>
                        <a:t>Less: Retiree benefits</a:t>
                      </a:r>
                      <a:endParaRPr lang="en-US" sz="1200" i="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i="0" u="sng" dirty="0">
                          <a:solidFill>
                            <a:schemeClr val="tx1"/>
                          </a:solidFill>
                          <a:latin typeface="Verdana" pitchFamily="34" charset="0"/>
                          <a:ea typeface="Verdana" pitchFamily="34" charset="0"/>
                          <a:cs typeface="Verdana" pitchFamily="34" charset="0"/>
                        </a:rPr>
                        <a:t>(38)</a:t>
                      </a:r>
                    </a:p>
                  </a:txBody>
                  <a:tcPr anchor="ctr"/>
                </a:tc>
                <a:extLst>
                  <a:ext uri="{0D108BD9-81ED-4DB2-BD59-A6C34878D82A}">
                    <a16:rowId xmlns:a16="http://schemas.microsoft.com/office/drawing/2014/main" val="10005"/>
                  </a:ext>
                </a:extLst>
              </a:tr>
              <a:tr h="2844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i="0" dirty="0">
                          <a:solidFill>
                            <a:schemeClr val="tx1"/>
                          </a:solidFill>
                          <a:latin typeface="Verdana" pitchFamily="34" charset="0"/>
                          <a:ea typeface="Verdana" pitchFamily="34" charset="0"/>
                          <a:cs typeface="Verdana" pitchFamily="34" charset="0"/>
                        </a:rPr>
                        <a:t>End of 2018</a:t>
                      </a:r>
                      <a:endParaRPr lang="nn-NO" sz="1200" i="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i="0" u="sng" dirty="0">
                          <a:solidFill>
                            <a:schemeClr val="tx1"/>
                          </a:solidFill>
                          <a:latin typeface="Verdana" pitchFamily="34" charset="0"/>
                          <a:ea typeface="Verdana" pitchFamily="34" charset="0"/>
                          <a:cs typeface="Verdana" pitchFamily="34" charset="0"/>
                        </a:rPr>
                        <a:t>$450</a:t>
                      </a:r>
                      <a:endParaRPr lang="nn-NO" sz="1200" i="0" u="sng"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6"/>
                  </a:ext>
                </a:extLst>
              </a:tr>
            </a:tbl>
          </a:graphicData>
        </a:graphic>
      </p:graphicFrame>
      <p:graphicFrame>
        <p:nvGraphicFramePr>
          <p:cNvPr id="11" name="Table 9" descr="Alt text will be entered here."/>
          <p:cNvGraphicFramePr>
            <a:graphicFrameLocks noGrp="1"/>
          </p:cNvGraphicFramePr>
          <p:nvPr>
            <p:ph type="pic" sz="quarter" idx="14"/>
            <p:extLst>
              <p:ext uri="{D42A27DB-BD31-4B8C-83A1-F6EECF244321}">
                <p14:modId xmlns:p14="http://schemas.microsoft.com/office/powerpoint/2010/main" val="963095136"/>
              </p:ext>
            </p:extLst>
          </p:nvPr>
        </p:nvGraphicFramePr>
        <p:xfrm>
          <a:off x="4953000" y="3581400"/>
          <a:ext cx="3733800" cy="2225040"/>
        </p:xfrm>
        <a:graphic>
          <a:graphicData uri="http://schemas.openxmlformats.org/drawingml/2006/table">
            <a:tbl>
              <a:tblPr firstRow="1" bandRow="1">
                <a:tableStyleId>{5940675A-B579-460E-94D1-54222C63F5DA}</a:tableStyleId>
              </a:tblPr>
              <a:tblGrid>
                <a:gridCol w="2477911">
                  <a:extLst>
                    <a:ext uri="{9D8B030D-6E8A-4147-A177-3AD203B41FA5}">
                      <a16:colId xmlns:a16="http://schemas.microsoft.com/office/drawing/2014/main" val="20000"/>
                    </a:ext>
                  </a:extLst>
                </a:gridCol>
                <a:gridCol w="1255889">
                  <a:extLst>
                    <a:ext uri="{9D8B030D-6E8A-4147-A177-3AD203B41FA5}">
                      <a16:colId xmlns:a16="http://schemas.microsoft.com/office/drawing/2014/main" val="20001"/>
                    </a:ext>
                  </a:extLst>
                </a:gridCol>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b="1" i="0" dirty="0">
                          <a:solidFill>
                            <a:schemeClr val="tx1"/>
                          </a:solidFill>
                          <a:latin typeface="Verdana" pitchFamily="34" charset="0"/>
                          <a:ea typeface="Verdana" pitchFamily="34" charset="0"/>
                          <a:cs typeface="Verdana" pitchFamily="34" charset="0"/>
                        </a:rPr>
                        <a:t>($ in millions)</a:t>
                      </a:r>
                      <a:endParaRPr lang="nn-NO" sz="1200" b="1" i="0" dirty="0">
                        <a:solidFill>
                          <a:schemeClr val="tx1"/>
                        </a:solidFill>
                        <a:latin typeface="Verdana" pitchFamily="34" charset="0"/>
                        <a:ea typeface="Verdana" pitchFamily="34" charset="0"/>
                        <a:cs typeface="Verdana" pitchFamily="34" charset="0"/>
                      </a:endParaRPr>
                    </a:p>
                  </a:txBody>
                  <a:tcPr anchor="ctr"/>
                </a:tc>
                <a:tc>
                  <a:txBody>
                    <a:bodyPr/>
                    <a:lstStyle/>
                    <a:p>
                      <a:pPr algn="l"/>
                      <a:r>
                        <a:rPr lang="en-IN" sz="1200" b="1" dirty="0">
                          <a:solidFill>
                            <a:schemeClr val="tx1"/>
                          </a:solidFill>
                          <a:latin typeface="Verdana" panose="020B0604030504040204" pitchFamily="34" charset="0"/>
                          <a:ea typeface="Verdana" panose="020B0604030504040204" pitchFamily="34" charset="0"/>
                          <a:cs typeface="Verdana" panose="020B0604030504040204" pitchFamily="34" charset="0"/>
                        </a:rPr>
                        <a:t>Plan Assets</a:t>
                      </a:r>
                      <a:endParaRPr lang="nn-NO"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Beginning of 2018</a:t>
                      </a:r>
                      <a:endParaRPr lang="nn-NO"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0" dirty="0">
                          <a:solidFill>
                            <a:schemeClr val="tx1"/>
                          </a:solidFill>
                          <a:latin typeface="Verdana" panose="020B0604030504040204" pitchFamily="34" charset="0"/>
                          <a:ea typeface="Verdana" panose="020B0604030504040204" pitchFamily="34" charset="0"/>
                          <a:cs typeface="Verdana" panose="020B0604030504040204" pitchFamily="34" charset="0"/>
                        </a:rPr>
                        <a:t>$300</a:t>
                      </a:r>
                      <a:endParaRPr lang="nn-NO"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370840">
                <a:tc>
                  <a:txBody>
                    <a:bodyPr/>
                    <a:lstStyle/>
                    <a:p>
                      <a:r>
                        <a:rPr lang="en-IN" sz="1200" dirty="0">
                          <a:latin typeface="Verdana" panose="020B0604030504040204" pitchFamily="34" charset="0"/>
                          <a:ea typeface="Verdana" panose="020B0604030504040204" pitchFamily="34" charset="0"/>
                          <a:cs typeface="Verdana" panose="020B0604030504040204" pitchFamily="34" charset="0"/>
                        </a:rPr>
                        <a:t>Actual return on plan assets,</a:t>
                      </a:r>
                    </a:p>
                    <a:p>
                      <a:r>
                        <a:rPr lang="en-IN" sz="1200" dirty="0">
                          <a:latin typeface="Verdana" panose="020B0604030504040204" pitchFamily="34" charset="0"/>
                          <a:ea typeface="Verdana" panose="020B0604030504040204" pitchFamily="34" charset="0"/>
                          <a:cs typeface="Verdana" panose="020B0604030504040204" pitchFamily="34" charset="0"/>
                        </a:rPr>
                        <a:t>10% (9% expected)</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nn-NO" sz="1200" b="0" i="0" dirty="0">
                          <a:solidFill>
                            <a:schemeClr val="tx1"/>
                          </a:solidFill>
                          <a:latin typeface="Verdana" pitchFamily="34" charset="0"/>
                          <a:ea typeface="Verdana" pitchFamily="34" charset="0"/>
                          <a:cs typeface="Verdana" pitchFamily="34" charset="0"/>
                        </a:rPr>
                        <a:t>30</a:t>
                      </a:r>
                    </a:p>
                  </a:txBody>
                  <a:tcPr anchor="ct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Cash contributions</a:t>
                      </a:r>
                      <a:endParaRPr lang="nn-NO"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nn-NO" sz="1200" b="0" i="0" dirty="0">
                          <a:solidFill>
                            <a:schemeClr val="tx1"/>
                          </a:solidFill>
                          <a:latin typeface="Verdana" pitchFamily="34" charset="0"/>
                          <a:ea typeface="Verdana" pitchFamily="34" charset="0"/>
                          <a:cs typeface="Verdana" pitchFamily="34" charset="0"/>
                        </a:rPr>
                        <a:t>48</a:t>
                      </a:r>
                    </a:p>
                  </a:txBody>
                  <a:tcPr anchor="ctr"/>
                </a:tc>
                <a:extLst>
                  <a:ext uri="{0D108BD9-81ED-4DB2-BD59-A6C34878D82A}">
                    <a16:rowId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Less: Retiree benefits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(38)</a:t>
                      </a:r>
                    </a:p>
                  </a:txBody>
                  <a:tcPr anchor="ctr"/>
                </a:tc>
                <a:extLst>
                  <a:ext uri="{0D108BD9-81ED-4DB2-BD59-A6C34878D82A}">
                    <a16:rowId xmlns:a16="http://schemas.microsoft.com/office/drawing/2014/main" val="10004"/>
                  </a:ext>
                </a:extLst>
              </a:tr>
              <a:tr h="2844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End of 2018</a:t>
                      </a:r>
                      <a:endParaRPr lang="nn-NO"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$340</a:t>
                      </a:r>
                      <a:endParaRPr lang="nn-NO" sz="12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33915200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17-6</a:t>
            </a:r>
          </a:p>
        </p:txBody>
      </p:sp>
      <p:sp>
        <p:nvSpPr>
          <p:cNvPr id="4" name="Title 3"/>
          <p:cNvSpPr>
            <a:spLocks noGrp="1"/>
          </p:cNvSpPr>
          <p:nvPr>
            <p:ph type="title"/>
          </p:nvPr>
        </p:nvSpPr>
        <p:spPr/>
        <p:txBody>
          <a:bodyPr>
            <a:normAutofit/>
          </a:bodyPr>
          <a:lstStyle/>
          <a:p>
            <a:r>
              <a:rPr lang="en-IN" dirty="0"/>
              <a:t> Pension Expense (2 of 12)</a:t>
            </a:r>
            <a:endParaRPr lang="en-US" dirty="0"/>
          </a:p>
        </p:txBody>
      </p:sp>
      <p:sp>
        <p:nvSpPr>
          <p:cNvPr id="5" name="Content Placeholder 4"/>
          <p:cNvSpPr>
            <a:spLocks noGrp="1"/>
          </p:cNvSpPr>
          <p:nvPr>
            <p:ph sz="quarter" idx="10"/>
          </p:nvPr>
        </p:nvSpPr>
        <p:spPr>
          <a:xfrm>
            <a:off x="716280" y="1524000"/>
            <a:ext cx="8199120" cy="4114800"/>
          </a:xfrm>
        </p:spPr>
        <p:txBody>
          <a:bodyPr/>
          <a:lstStyle/>
          <a:p>
            <a:pPr marL="0" indent="0">
              <a:buNone/>
            </a:pPr>
            <a:r>
              <a:rPr lang="en-US" dirty="0"/>
              <a:t>Assume a </a:t>
            </a:r>
            <a:r>
              <a:rPr lang="en-US" b="1" dirty="0"/>
              <a:t>prior service cost of $60 million </a:t>
            </a:r>
            <a:r>
              <a:rPr lang="en-US" dirty="0"/>
              <a:t>was incurred at the beginning of the previous year (2017) due to a plan amendment increasing the PBO. Also assume that at the beginning of 2018 Global had a </a:t>
            </a:r>
            <a:r>
              <a:rPr lang="en-US" b="1" dirty="0"/>
              <a:t>net loss of $55 million </a:t>
            </a:r>
            <a:r>
              <a:rPr lang="en-US" dirty="0"/>
              <a:t>(previous losses exceeded previous gains). The average remaining service life of employees is estimated at </a:t>
            </a:r>
            <a:r>
              <a:rPr lang="en-US" b="1" dirty="0"/>
              <a:t>15 years</a:t>
            </a:r>
            <a:r>
              <a:rPr lang="en-US" dirty="0"/>
              <a:t>.</a:t>
            </a:r>
            <a:endParaRPr lang="en-IN" dirty="0"/>
          </a:p>
        </p:txBody>
      </p:sp>
    </p:spTree>
    <p:extLst>
      <p:ext uri="{BB962C8B-B14F-4D97-AF65-F5344CB8AC3E}">
        <p14:creationId xmlns:p14="http://schemas.microsoft.com/office/powerpoint/2010/main" val="349536164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r>
              <a:rPr lang="en-US" dirty="0"/>
              <a:t>Learning Objective 17-6</a:t>
            </a:r>
          </a:p>
        </p:txBody>
      </p:sp>
      <p:sp>
        <p:nvSpPr>
          <p:cNvPr id="8" name="Title 7"/>
          <p:cNvSpPr>
            <a:spLocks noGrp="1"/>
          </p:cNvSpPr>
          <p:nvPr>
            <p:ph type="title"/>
          </p:nvPr>
        </p:nvSpPr>
        <p:spPr/>
        <p:txBody>
          <a:bodyPr>
            <a:noAutofit/>
          </a:bodyPr>
          <a:lstStyle/>
          <a:p>
            <a:r>
              <a:rPr lang="en-IN" dirty="0"/>
              <a:t> Pension Expense (3 of 12)</a:t>
            </a:r>
            <a:endParaRPr lang="en-US" dirty="0"/>
          </a:p>
        </p:txBody>
      </p:sp>
      <p:graphicFrame>
        <p:nvGraphicFramePr>
          <p:cNvPr id="7" name="Table 10" descr="Alt text will be entered here."/>
          <p:cNvGraphicFramePr>
            <a:graphicFrameLocks noGrp="1"/>
          </p:cNvGraphicFramePr>
          <p:nvPr>
            <p:ph sz="quarter" idx="10"/>
            <p:extLst>
              <p:ext uri="{D42A27DB-BD31-4B8C-83A1-F6EECF244321}">
                <p14:modId xmlns:p14="http://schemas.microsoft.com/office/powerpoint/2010/main" val="2024707325"/>
              </p:ext>
            </p:extLst>
          </p:nvPr>
        </p:nvGraphicFramePr>
        <p:xfrm>
          <a:off x="838200" y="1828800"/>
          <a:ext cx="2971800" cy="3141979"/>
        </p:xfrm>
        <a:graphic>
          <a:graphicData uri="http://schemas.openxmlformats.org/drawingml/2006/table">
            <a:tbl>
              <a:tblPr firstRow="1" bandRow="1">
                <a:tableStyleId>{5940675A-B579-460E-94D1-54222C63F5DA}</a:tableStyleId>
              </a:tblPr>
              <a:tblGrid>
                <a:gridCol w="2209800">
                  <a:extLst>
                    <a:ext uri="{9D8B030D-6E8A-4147-A177-3AD203B41FA5}">
                      <a16:colId xmlns:a16="http://schemas.microsoft.com/office/drawing/2014/main" val="20000"/>
                    </a:ext>
                  </a:extLst>
                </a:gridCol>
                <a:gridCol w="762000">
                  <a:extLst>
                    <a:ext uri="{9D8B030D-6E8A-4147-A177-3AD203B41FA5}">
                      <a16:colId xmlns:a16="http://schemas.microsoft.com/office/drawing/2014/main" val="20001"/>
                    </a:ext>
                  </a:extLst>
                </a:gridCol>
              </a:tblGrid>
              <a:tr h="375535">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1" i="0" dirty="0">
                          <a:solidFill>
                            <a:schemeClr val="tx1"/>
                          </a:solidFill>
                          <a:latin typeface="Verdana" pitchFamily="34" charset="0"/>
                          <a:ea typeface="Verdana" pitchFamily="34" charset="0"/>
                          <a:cs typeface="Verdana" pitchFamily="34" charset="0"/>
                        </a:rPr>
                        <a:t>($ in millions)</a:t>
                      </a:r>
                      <a:endParaRPr lang="nn-NO" sz="1200" b="1" i="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1" i="0" dirty="0">
                          <a:solidFill>
                            <a:schemeClr val="tx1"/>
                          </a:solidFill>
                          <a:latin typeface="Verdana" pitchFamily="34" charset="0"/>
                          <a:ea typeface="Verdana" pitchFamily="34" charset="0"/>
                          <a:cs typeface="Verdana" pitchFamily="34" charset="0"/>
                        </a:rPr>
                        <a:t>PBO</a:t>
                      </a:r>
                      <a:endParaRPr lang="nn-NO" sz="1200" b="1" i="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567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i="0" dirty="0">
                          <a:solidFill>
                            <a:schemeClr val="tx1"/>
                          </a:solidFill>
                          <a:latin typeface="Verdana" pitchFamily="34" charset="0"/>
                          <a:ea typeface="Verdana" pitchFamily="34" charset="0"/>
                          <a:cs typeface="Verdana" pitchFamily="34" charset="0"/>
                        </a:rPr>
                        <a:t>Beginning of 2018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i="0" dirty="0">
                          <a:solidFill>
                            <a:schemeClr val="tx1"/>
                          </a:solidFill>
                          <a:latin typeface="Verdana" pitchFamily="34" charset="0"/>
                          <a:ea typeface="Verdana" pitchFamily="34" charset="0"/>
                          <a:cs typeface="Verdana" pitchFamily="34" charset="0"/>
                        </a:rPr>
                        <a:t>$400</a:t>
                      </a:r>
                      <a:endParaRPr lang="nn-NO" sz="1200" i="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6008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i="0" dirty="0">
                          <a:solidFill>
                            <a:schemeClr val="tx1"/>
                          </a:solidFill>
                          <a:latin typeface="Verdana" pitchFamily="34" charset="0"/>
                          <a:ea typeface="Verdana" pitchFamily="34" charset="0"/>
                          <a:cs typeface="Verdana" pitchFamily="34" charset="0"/>
                        </a:rPr>
                        <a:t>Service cost</a:t>
                      </a:r>
                    </a:p>
                  </a:txBody>
                  <a:tcPr anchor="ctr"/>
                </a:tc>
                <a:tc>
                  <a:txBody>
                    <a:bodyPr/>
                    <a:lstStyle/>
                    <a:p>
                      <a:pPr algn="r"/>
                      <a:r>
                        <a:rPr lang="en-US" sz="1200" b="1" i="0" dirty="0">
                          <a:solidFill>
                            <a:schemeClr val="tx1"/>
                          </a:solidFill>
                          <a:latin typeface="Verdana" pitchFamily="34" charset="0"/>
                          <a:ea typeface="Verdana" pitchFamily="34" charset="0"/>
                          <a:cs typeface="Verdana" pitchFamily="34" charset="0"/>
                        </a:rPr>
                        <a:t>41</a:t>
                      </a:r>
                    </a:p>
                  </a:txBody>
                  <a:tcPr anchor="ctr"/>
                </a:tc>
                <a:extLst>
                  <a:ext uri="{0D108BD9-81ED-4DB2-BD59-A6C34878D82A}">
                    <a16:rowId xmlns:a16="http://schemas.microsoft.com/office/drawing/2014/main" val="10002"/>
                  </a:ext>
                </a:extLst>
              </a:tr>
              <a:tr h="375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i="0" dirty="0">
                          <a:solidFill>
                            <a:schemeClr val="tx1"/>
                          </a:solidFill>
                          <a:latin typeface="Verdana" pitchFamily="34" charset="0"/>
                          <a:ea typeface="Verdana" pitchFamily="34" charset="0"/>
                          <a:cs typeface="Verdana" pitchFamily="34" charset="0"/>
                        </a:rPr>
                        <a:t>Interest cost, 6%</a:t>
                      </a:r>
                      <a:endParaRPr lang="nn-NO" sz="1200" i="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sz="1200" b="1" i="0" dirty="0">
                          <a:solidFill>
                            <a:schemeClr val="tx1"/>
                          </a:solidFill>
                          <a:latin typeface="Verdana" pitchFamily="34" charset="0"/>
                          <a:ea typeface="Verdana" pitchFamily="34" charset="0"/>
                          <a:cs typeface="Verdana" pitchFamily="34" charset="0"/>
                        </a:rPr>
                        <a:t>24</a:t>
                      </a:r>
                    </a:p>
                  </a:txBody>
                  <a:tcPr anchor="ctr"/>
                </a:tc>
                <a:extLst>
                  <a:ext uri="{0D108BD9-81ED-4DB2-BD59-A6C34878D82A}">
                    <a16:rowId xmlns:a16="http://schemas.microsoft.com/office/drawing/2014/main" val="10003"/>
                  </a:ext>
                </a:extLst>
              </a:tr>
              <a:tr h="375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i="0" dirty="0">
                          <a:solidFill>
                            <a:schemeClr val="tx1"/>
                          </a:solidFill>
                          <a:latin typeface="Verdana" pitchFamily="34" charset="0"/>
                          <a:ea typeface="Verdana" pitchFamily="34" charset="0"/>
                          <a:cs typeface="Verdana" pitchFamily="34" charset="0"/>
                        </a:rPr>
                        <a:t>Loss (gain) on PBO</a:t>
                      </a:r>
                    </a:p>
                  </a:txBody>
                  <a:tcPr anchor="ctr"/>
                </a:tc>
                <a:tc>
                  <a:txBody>
                    <a:bodyPr/>
                    <a:lstStyle/>
                    <a:p>
                      <a:pPr algn="r"/>
                      <a:r>
                        <a:rPr lang="en-US" sz="1200" i="0" dirty="0">
                          <a:solidFill>
                            <a:schemeClr val="tx1"/>
                          </a:solidFill>
                          <a:latin typeface="Verdana" pitchFamily="34" charset="0"/>
                          <a:ea typeface="Verdana" pitchFamily="34" charset="0"/>
                          <a:cs typeface="Verdana" pitchFamily="34" charset="0"/>
                        </a:rPr>
                        <a:t>23</a:t>
                      </a:r>
                    </a:p>
                  </a:txBody>
                  <a:tcPr anchor="ctr"/>
                </a:tc>
                <a:extLst>
                  <a:ext uri="{0D108BD9-81ED-4DB2-BD59-A6C34878D82A}">
                    <a16:rowId xmlns:a16="http://schemas.microsoft.com/office/drawing/2014/main" val="10004"/>
                  </a:ext>
                </a:extLst>
              </a:tr>
              <a:tr h="600857">
                <a:tc>
                  <a:txBody>
                    <a:bodyPr/>
                    <a:lstStyle/>
                    <a:p>
                      <a:pPr marL="231775" marR="0" indent="0" algn="l" defTabSz="914400" rtl="0" eaLnBrk="1" fontAlgn="auto" latinLnBrk="0" hangingPunct="1">
                        <a:lnSpc>
                          <a:spcPct val="100000"/>
                        </a:lnSpc>
                        <a:spcBef>
                          <a:spcPts val="0"/>
                        </a:spcBef>
                        <a:spcAft>
                          <a:spcPts val="0"/>
                        </a:spcAft>
                        <a:buClrTx/>
                        <a:buSzTx/>
                        <a:buFontTx/>
                        <a:buNone/>
                        <a:tabLst/>
                        <a:defRPr/>
                      </a:pPr>
                      <a:r>
                        <a:rPr lang="en-IN" sz="1200" i="0" dirty="0">
                          <a:solidFill>
                            <a:schemeClr val="tx1"/>
                          </a:solidFill>
                          <a:latin typeface="Verdana" pitchFamily="34" charset="0"/>
                          <a:ea typeface="Verdana" pitchFamily="34" charset="0"/>
                          <a:cs typeface="Verdana" pitchFamily="34" charset="0"/>
                        </a:rPr>
                        <a:t>Less: Retiree benefits</a:t>
                      </a:r>
                      <a:endParaRPr lang="en-US" sz="1200" i="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i="0" dirty="0">
                          <a:solidFill>
                            <a:schemeClr val="tx1"/>
                          </a:solidFill>
                          <a:latin typeface="Verdana" pitchFamily="34" charset="0"/>
                          <a:ea typeface="Verdana" pitchFamily="34" charset="0"/>
                          <a:cs typeface="Verdana" pitchFamily="34" charset="0"/>
                        </a:rPr>
                        <a:t>(38)</a:t>
                      </a:r>
                    </a:p>
                  </a:txBody>
                  <a:tcPr anchor="ctr"/>
                </a:tc>
                <a:extLst>
                  <a:ext uri="{0D108BD9-81ED-4DB2-BD59-A6C34878D82A}">
                    <a16:rowId xmlns:a16="http://schemas.microsoft.com/office/drawing/2014/main" val="10005"/>
                  </a:ext>
                </a:extLst>
              </a:tr>
              <a:tr h="4569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i="0" dirty="0">
                          <a:solidFill>
                            <a:schemeClr val="tx1"/>
                          </a:solidFill>
                          <a:latin typeface="Verdana" pitchFamily="34" charset="0"/>
                          <a:ea typeface="Verdana" pitchFamily="34" charset="0"/>
                          <a:cs typeface="Verdana" pitchFamily="34" charset="0"/>
                        </a:rPr>
                        <a:t>End of 2018</a:t>
                      </a:r>
                      <a:endParaRPr lang="nn-NO" sz="1200" i="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i="0" u="sng" dirty="0">
                          <a:solidFill>
                            <a:schemeClr val="tx1"/>
                          </a:solidFill>
                          <a:latin typeface="Verdana" pitchFamily="34" charset="0"/>
                          <a:ea typeface="Verdana" pitchFamily="34" charset="0"/>
                          <a:cs typeface="Verdana" pitchFamily="34" charset="0"/>
                        </a:rPr>
                        <a:t>$450</a:t>
                      </a:r>
                      <a:endParaRPr lang="nn-NO" sz="1200" i="0" u="sng"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6"/>
                  </a:ext>
                </a:extLst>
              </a:tr>
            </a:tbl>
          </a:graphicData>
        </a:graphic>
      </p:graphicFrame>
      <p:graphicFrame>
        <p:nvGraphicFramePr>
          <p:cNvPr id="9" name="Table 10" descr="Alt text will be entered here."/>
          <p:cNvGraphicFramePr>
            <a:graphicFrameLocks noGrp="1"/>
          </p:cNvGraphicFramePr>
          <p:nvPr>
            <p:ph sz="quarter" idx="10"/>
            <p:extLst>
              <p:ext uri="{D42A27DB-BD31-4B8C-83A1-F6EECF244321}">
                <p14:modId xmlns:p14="http://schemas.microsoft.com/office/powerpoint/2010/main" val="2481037844"/>
              </p:ext>
            </p:extLst>
          </p:nvPr>
        </p:nvGraphicFramePr>
        <p:xfrm>
          <a:off x="3962400" y="1905000"/>
          <a:ext cx="4800600" cy="2766444"/>
        </p:xfrm>
        <a:graphic>
          <a:graphicData uri="http://schemas.openxmlformats.org/drawingml/2006/table">
            <a:tbl>
              <a:tblPr firstRow="1" bandRow="1">
                <a:tableStyleId>{5940675A-B579-460E-94D1-54222C63F5DA}</a:tableStyleId>
              </a:tblPr>
              <a:tblGrid>
                <a:gridCol w="3200400">
                  <a:extLst>
                    <a:ext uri="{9D8B030D-6E8A-4147-A177-3AD203B41FA5}">
                      <a16:colId xmlns:a16="http://schemas.microsoft.com/office/drawing/2014/main" val="20000"/>
                    </a:ext>
                  </a:extLst>
                </a:gridCol>
                <a:gridCol w="1600200">
                  <a:extLst>
                    <a:ext uri="{9D8B030D-6E8A-4147-A177-3AD203B41FA5}">
                      <a16:colId xmlns:a16="http://schemas.microsoft.com/office/drawing/2014/main" val="20001"/>
                    </a:ext>
                  </a:extLst>
                </a:gridCol>
              </a:tblGrid>
              <a:tr h="375535">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1" i="0" dirty="0">
                          <a:solidFill>
                            <a:schemeClr val="tx1"/>
                          </a:solidFill>
                          <a:latin typeface="Verdana" pitchFamily="34" charset="0"/>
                          <a:ea typeface="Verdana" pitchFamily="34" charset="0"/>
                          <a:cs typeface="Verdana" pitchFamily="34" charset="0"/>
                        </a:rPr>
                        <a:t>($ in millions)</a:t>
                      </a:r>
                      <a:endParaRPr lang="nn-NO" sz="1200" b="1" i="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IN" sz="1200" b="1" dirty="0">
                          <a:solidFill>
                            <a:schemeClr val="tx1"/>
                          </a:solidFill>
                          <a:latin typeface="Verdana" panose="020B0604030504040204" pitchFamily="34" charset="0"/>
                          <a:ea typeface="Verdana" panose="020B0604030504040204" pitchFamily="34" charset="0"/>
                          <a:cs typeface="Verdana" panose="020B0604030504040204" pitchFamily="34" charset="0"/>
                        </a:rPr>
                        <a:t>Plan Assets</a:t>
                      </a:r>
                      <a:endParaRPr lang="nn-NO" sz="12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3567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Beginning of 2018</a:t>
                      </a:r>
                      <a:endParaRPr lang="nn-NO"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0" dirty="0">
                          <a:solidFill>
                            <a:schemeClr val="tx1"/>
                          </a:solidFill>
                          <a:latin typeface="Verdana" panose="020B0604030504040204" pitchFamily="34" charset="0"/>
                          <a:ea typeface="Verdana" panose="020B0604030504040204" pitchFamily="34" charset="0"/>
                          <a:cs typeface="Verdana" panose="020B0604030504040204" pitchFamily="34" charset="0"/>
                        </a:rPr>
                        <a:t>$300</a:t>
                      </a:r>
                      <a:endParaRPr lang="nn-NO"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600857">
                <a:tc>
                  <a:txBody>
                    <a:bodyPr/>
                    <a:lstStyle/>
                    <a:p>
                      <a:r>
                        <a:rPr lang="en-IN" sz="1200" dirty="0">
                          <a:latin typeface="Verdana" panose="020B0604030504040204" pitchFamily="34" charset="0"/>
                          <a:ea typeface="Verdana" panose="020B0604030504040204" pitchFamily="34" charset="0"/>
                          <a:cs typeface="Verdana" panose="020B0604030504040204" pitchFamily="34" charset="0"/>
                        </a:rPr>
                        <a:t>Actual return on plan assets,</a:t>
                      </a:r>
                      <a:r>
                        <a:rPr lang="en-IN" sz="1200" baseline="0" dirty="0">
                          <a:latin typeface="Verdana" panose="020B0604030504040204" pitchFamily="34" charset="0"/>
                          <a:ea typeface="Verdana" panose="020B0604030504040204" pitchFamily="34" charset="0"/>
                          <a:cs typeface="Verdana" panose="020B0604030504040204" pitchFamily="34" charset="0"/>
                        </a:rPr>
                        <a:t> </a:t>
                      </a:r>
                      <a:r>
                        <a:rPr lang="en-IN" sz="1200" dirty="0">
                          <a:latin typeface="Verdana" panose="020B0604030504040204" pitchFamily="34" charset="0"/>
                          <a:ea typeface="Verdana" panose="020B0604030504040204" pitchFamily="34" charset="0"/>
                          <a:cs typeface="Verdana" panose="020B0604030504040204" pitchFamily="34" charset="0"/>
                        </a:rPr>
                        <a:t>10% (9% expected)</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nn-NO" sz="1200" b="1" i="0" dirty="0">
                          <a:solidFill>
                            <a:schemeClr val="tx1"/>
                          </a:solidFill>
                          <a:latin typeface="Verdana" pitchFamily="34" charset="0"/>
                          <a:ea typeface="Verdana" pitchFamily="34" charset="0"/>
                          <a:cs typeface="Verdana" pitchFamily="34" charset="0"/>
                        </a:rPr>
                        <a:t>30</a:t>
                      </a:r>
                    </a:p>
                  </a:txBody>
                  <a:tcPr anchor="ctr"/>
                </a:tc>
                <a:extLst>
                  <a:ext uri="{0D108BD9-81ED-4DB2-BD59-A6C34878D82A}">
                    <a16:rowId xmlns:a16="http://schemas.microsoft.com/office/drawing/2014/main" val="10002"/>
                  </a:ext>
                </a:extLst>
              </a:tr>
              <a:tr h="375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Cash contributions</a:t>
                      </a:r>
                      <a:endParaRPr lang="nn-NO"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nn-NO" sz="1200" b="0" i="0" dirty="0">
                          <a:solidFill>
                            <a:schemeClr val="tx1"/>
                          </a:solidFill>
                          <a:latin typeface="Verdana" pitchFamily="34" charset="0"/>
                          <a:ea typeface="Verdana" pitchFamily="34" charset="0"/>
                          <a:cs typeface="Verdana" pitchFamily="34" charset="0"/>
                        </a:rPr>
                        <a:t>48</a:t>
                      </a:r>
                    </a:p>
                  </a:txBody>
                  <a:tcPr anchor="ctr"/>
                </a:tc>
                <a:extLst>
                  <a:ext uri="{0D108BD9-81ED-4DB2-BD59-A6C34878D82A}">
                    <a16:rowId xmlns:a16="http://schemas.microsoft.com/office/drawing/2014/main" val="10003"/>
                  </a:ext>
                </a:extLst>
              </a:tr>
              <a:tr h="6008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Less: Retiree benefits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0" dirty="0">
                          <a:solidFill>
                            <a:schemeClr val="tx1"/>
                          </a:solidFill>
                          <a:latin typeface="Verdana" panose="020B0604030504040204" pitchFamily="34" charset="0"/>
                          <a:ea typeface="Verdana" panose="020B0604030504040204" pitchFamily="34" charset="0"/>
                          <a:cs typeface="Verdana" panose="020B0604030504040204" pitchFamily="34" charset="0"/>
                        </a:rPr>
                        <a:t>(38)</a:t>
                      </a:r>
                    </a:p>
                  </a:txBody>
                  <a:tcPr anchor="ctr"/>
                </a:tc>
                <a:extLst>
                  <a:ext uri="{0D108BD9-81ED-4DB2-BD59-A6C34878D82A}">
                    <a16:rowId xmlns:a16="http://schemas.microsoft.com/office/drawing/2014/main" val="10004"/>
                  </a:ext>
                </a:extLst>
              </a:tr>
              <a:tr h="4569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Verdana" panose="020B0604030504040204" pitchFamily="34" charset="0"/>
                          <a:ea typeface="Verdana" panose="020B0604030504040204" pitchFamily="34" charset="0"/>
                          <a:cs typeface="Verdana" panose="020B0604030504040204" pitchFamily="34" charset="0"/>
                        </a:rPr>
                        <a:t>End of 2018</a:t>
                      </a:r>
                      <a:endParaRPr lang="nn-NO"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0" u="sng" dirty="0">
                          <a:solidFill>
                            <a:schemeClr val="tx1"/>
                          </a:solidFill>
                          <a:latin typeface="Verdana" panose="020B0604030504040204" pitchFamily="34" charset="0"/>
                          <a:ea typeface="Verdana" panose="020B0604030504040204" pitchFamily="34" charset="0"/>
                          <a:cs typeface="Verdana" panose="020B0604030504040204" pitchFamily="34" charset="0"/>
                        </a:rPr>
                        <a:t>$340</a:t>
                      </a:r>
                      <a:endParaRPr lang="nn-NO" sz="1200" b="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76407191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t>Learning Objective 17-6</a:t>
            </a:r>
          </a:p>
        </p:txBody>
      </p:sp>
      <p:sp>
        <p:nvSpPr>
          <p:cNvPr id="8" name="Title 7"/>
          <p:cNvSpPr>
            <a:spLocks noGrp="1"/>
          </p:cNvSpPr>
          <p:nvPr>
            <p:ph type="title"/>
          </p:nvPr>
        </p:nvSpPr>
        <p:spPr/>
        <p:txBody>
          <a:bodyPr/>
          <a:lstStyle/>
          <a:p>
            <a:r>
              <a:rPr lang="en-IN" dirty="0"/>
              <a:t> Pension Expense (4 of 12)</a:t>
            </a:r>
            <a:endParaRPr lang="en-US" dirty="0"/>
          </a:p>
        </p:txBody>
      </p:sp>
      <p:sp>
        <p:nvSpPr>
          <p:cNvPr id="9" name="Content Placeholder 8"/>
          <p:cNvSpPr>
            <a:spLocks noGrp="1"/>
          </p:cNvSpPr>
          <p:nvPr>
            <p:ph sz="quarter" idx="10"/>
          </p:nvPr>
        </p:nvSpPr>
        <p:spPr>
          <a:xfrm>
            <a:off x="716280" y="1600200"/>
            <a:ext cx="8046720" cy="1066800"/>
          </a:xfrm>
        </p:spPr>
        <p:txBody>
          <a:bodyPr/>
          <a:lstStyle/>
          <a:p>
            <a:pPr marL="0" indent="0">
              <a:buNone/>
            </a:pPr>
            <a:r>
              <a:rPr lang="en-IN" dirty="0" err="1"/>
              <a:t>Global’s</a:t>
            </a:r>
            <a:r>
              <a:rPr lang="en-IN" dirty="0"/>
              <a:t> 2018 pension expense is determined as follows:</a:t>
            </a:r>
            <a:endParaRPr lang="en-US" dirty="0"/>
          </a:p>
        </p:txBody>
      </p:sp>
      <p:graphicFrame>
        <p:nvGraphicFramePr>
          <p:cNvPr id="7" name="Table 9" descr="Alt text will be entered here."/>
          <p:cNvGraphicFramePr>
            <a:graphicFrameLocks noGrp="1"/>
          </p:cNvGraphicFramePr>
          <p:nvPr>
            <p:ph type="pic" sz="quarter" idx="14"/>
            <p:extLst>
              <p:ext uri="{D42A27DB-BD31-4B8C-83A1-F6EECF244321}">
                <p14:modId xmlns:p14="http://schemas.microsoft.com/office/powerpoint/2010/main" val="714941312"/>
              </p:ext>
            </p:extLst>
          </p:nvPr>
        </p:nvGraphicFramePr>
        <p:xfrm>
          <a:off x="838200" y="2590800"/>
          <a:ext cx="7810500" cy="2133600"/>
        </p:xfrm>
        <a:graphic>
          <a:graphicData uri="http://schemas.openxmlformats.org/drawingml/2006/table">
            <a:tbl>
              <a:tblPr firstRow="1" bandRow="1">
                <a:tableStyleId>{5940675A-B579-460E-94D1-54222C63F5DA}</a:tableStyleId>
              </a:tblPr>
              <a:tblGrid>
                <a:gridCol w="5826163">
                  <a:extLst>
                    <a:ext uri="{9D8B030D-6E8A-4147-A177-3AD203B41FA5}">
                      <a16:colId xmlns:a16="http://schemas.microsoft.com/office/drawing/2014/main" val="20000"/>
                    </a:ext>
                  </a:extLst>
                </a:gridCol>
                <a:gridCol w="1984337">
                  <a:extLst>
                    <a:ext uri="{9D8B030D-6E8A-4147-A177-3AD203B41FA5}">
                      <a16:colId xmlns:a16="http://schemas.microsoft.com/office/drawing/2014/main" val="20001"/>
                    </a:ext>
                  </a:extLst>
                </a:gridCol>
              </a:tblGrid>
              <a:tr h="28448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nn-NO" sz="1400" b="1" i="0" dirty="0">
                        <a:solidFill>
                          <a:schemeClr val="tx1"/>
                        </a:solidFill>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b="1" i="0" dirty="0">
                          <a:solidFill>
                            <a:schemeClr val="tx1"/>
                          </a:solidFill>
                          <a:latin typeface="Verdana" pitchFamily="34" charset="0"/>
                          <a:ea typeface="Verdana" pitchFamily="34" charset="0"/>
                          <a:cs typeface="Verdana" pitchFamily="34" charset="0"/>
                        </a:rPr>
                        <a:t>($ in millions)</a:t>
                      </a:r>
                      <a:endParaRPr lang="nn-NO" sz="1400" b="1" i="0" dirty="0">
                        <a:solidFill>
                          <a:schemeClr val="tx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0"/>
                  </a:ext>
                </a:extLst>
              </a:tr>
              <a:tr h="2844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Verdana" pitchFamily="34" charset="0"/>
                          <a:ea typeface="Verdana" pitchFamily="34" charset="0"/>
                          <a:cs typeface="Verdana" pitchFamily="34" charset="0"/>
                        </a:rPr>
                        <a:t>Service cost</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b="1" dirty="0">
                          <a:solidFill>
                            <a:schemeClr val="tx1"/>
                          </a:solidFill>
                          <a:latin typeface="Verdana" pitchFamily="34" charset="0"/>
                          <a:ea typeface="Verdana" pitchFamily="34" charset="0"/>
                          <a:cs typeface="Verdana" pitchFamily="34" charset="0"/>
                        </a:rPr>
                        <a:t>$41</a:t>
                      </a:r>
                    </a:p>
                  </a:txBody>
                  <a:tcPr/>
                </a:tc>
                <a:extLst>
                  <a:ext uri="{0D108BD9-81ED-4DB2-BD59-A6C34878D82A}">
                    <a16:rowId xmlns:a16="http://schemas.microsoft.com/office/drawing/2014/main" val="10001"/>
                  </a:ext>
                </a:extLst>
              </a:tr>
              <a:tr h="2844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Verdana" pitchFamily="34" charset="0"/>
                          <a:ea typeface="Verdana" pitchFamily="34" charset="0"/>
                          <a:cs typeface="Verdana" pitchFamily="34" charset="0"/>
                        </a:rPr>
                        <a:t>Interest cost </a:t>
                      </a:r>
                      <a:r>
                        <a:rPr lang="en-IN" sz="1400" b="1" dirty="0">
                          <a:solidFill>
                            <a:schemeClr val="tx1"/>
                          </a:solidFill>
                          <a:latin typeface="Verdana" pitchFamily="34" charset="0"/>
                          <a:ea typeface="Verdana" pitchFamily="34" charset="0"/>
                          <a:cs typeface="Verdana" pitchFamily="34" charset="0"/>
                        </a:rPr>
                        <a:t>(6% × $400)</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b="1" dirty="0">
                          <a:solidFill>
                            <a:schemeClr val="tx1"/>
                          </a:solidFill>
                          <a:latin typeface="Verdana" pitchFamily="34" charset="0"/>
                          <a:ea typeface="Verdana" pitchFamily="34" charset="0"/>
                          <a:cs typeface="Verdana" pitchFamily="34" charset="0"/>
                        </a:rPr>
                        <a:t>24</a:t>
                      </a:r>
                    </a:p>
                  </a:txBody>
                  <a:tcPr/>
                </a:tc>
                <a:extLst>
                  <a:ext uri="{0D108BD9-81ED-4DB2-BD59-A6C34878D82A}">
                    <a16:rowId xmlns:a16="http://schemas.microsoft.com/office/drawing/2014/main" val="10002"/>
                  </a:ext>
                </a:extLst>
              </a:tr>
              <a:tr h="2844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Verdana" pitchFamily="34" charset="0"/>
                          <a:ea typeface="Verdana" pitchFamily="34" charset="0"/>
                          <a:cs typeface="Verdana" pitchFamily="34" charset="0"/>
                        </a:rPr>
                        <a:t>Expected return on the plan assets (</a:t>
                      </a:r>
                      <a:r>
                        <a:rPr lang="en-IN" sz="1400" b="1" dirty="0">
                          <a:solidFill>
                            <a:schemeClr val="tx1"/>
                          </a:solidFill>
                          <a:latin typeface="Verdana" pitchFamily="34" charset="0"/>
                          <a:ea typeface="Verdana" pitchFamily="34" charset="0"/>
                          <a:cs typeface="Verdana" pitchFamily="34" charset="0"/>
                        </a:rPr>
                        <a:t>$30 </a:t>
                      </a:r>
                      <a:r>
                        <a:rPr lang="en-IN" sz="1400" dirty="0">
                          <a:solidFill>
                            <a:schemeClr val="tx1"/>
                          </a:solidFill>
                          <a:latin typeface="Verdana" pitchFamily="34" charset="0"/>
                          <a:ea typeface="Verdana" pitchFamily="34" charset="0"/>
                          <a:cs typeface="Verdana" pitchFamily="34" charset="0"/>
                        </a:rPr>
                        <a:t>actual, less </a:t>
                      </a:r>
                      <a:r>
                        <a:rPr lang="en-IN" sz="1400" b="1" dirty="0">
                          <a:solidFill>
                            <a:schemeClr val="tx1"/>
                          </a:solidFill>
                          <a:latin typeface="Verdana" pitchFamily="34" charset="0"/>
                          <a:ea typeface="Verdana" pitchFamily="34" charset="0"/>
                          <a:cs typeface="Verdana" pitchFamily="34" charset="0"/>
                        </a:rPr>
                        <a:t>$3 gain</a:t>
                      </a:r>
                      <a:r>
                        <a:rPr lang="en-IN" sz="1400" dirty="0">
                          <a:solidFill>
                            <a:schemeClr val="tx1"/>
                          </a:solidFill>
                          <a:latin typeface="Verdana" pitchFamily="34" charset="0"/>
                          <a:ea typeface="Verdana" pitchFamily="34" charset="0"/>
                          <a:cs typeface="Verdana" pitchFamily="34" charset="0"/>
                        </a:rPr>
                        <a:t>)</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Verdana" pitchFamily="34" charset="0"/>
                          <a:ea typeface="Verdana" pitchFamily="34" charset="0"/>
                          <a:cs typeface="Verdana" pitchFamily="34" charset="0"/>
                        </a:rPr>
                        <a:t>(27)</a:t>
                      </a:r>
                    </a:p>
                  </a:txBody>
                  <a:tcPr/>
                </a:tc>
                <a:extLst>
                  <a:ext uri="{0D108BD9-81ED-4DB2-BD59-A6C34878D82A}">
                    <a16:rowId xmlns:a16="http://schemas.microsoft.com/office/drawing/2014/main" val="10003"/>
                  </a:ext>
                </a:extLst>
              </a:tr>
              <a:tr h="2844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Verdana" pitchFamily="34" charset="0"/>
                          <a:ea typeface="Verdana" pitchFamily="34" charset="0"/>
                          <a:cs typeface="Verdana" pitchFamily="34" charset="0"/>
                        </a:rPr>
                        <a:t>Amortization of prior service cost (calculated later)</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Verdana" pitchFamily="34" charset="0"/>
                          <a:ea typeface="Verdana" pitchFamily="34" charset="0"/>
                          <a:cs typeface="Verdana" pitchFamily="34" charset="0"/>
                        </a:rPr>
                        <a:t>4</a:t>
                      </a:r>
                    </a:p>
                  </a:txBody>
                  <a:tcPr/>
                </a:tc>
                <a:extLst>
                  <a:ext uri="{0D108BD9-81ED-4DB2-BD59-A6C34878D82A}">
                    <a16:rowId xmlns:a16="http://schemas.microsoft.com/office/drawing/2014/main" val="10004"/>
                  </a:ext>
                </a:extLst>
              </a:tr>
              <a:tr h="2844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Verdana" pitchFamily="34" charset="0"/>
                          <a:ea typeface="Verdana" pitchFamily="34" charset="0"/>
                          <a:cs typeface="Verdana" pitchFamily="34" charset="0"/>
                        </a:rPr>
                        <a:t>Amortization of net loss (calculated later)</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u="sng" dirty="0">
                          <a:solidFill>
                            <a:schemeClr val="tx1"/>
                          </a:solidFill>
                          <a:latin typeface="Verdana" pitchFamily="34" charset="0"/>
                          <a:ea typeface="Verdana" pitchFamily="34" charset="0"/>
                          <a:cs typeface="Verdana" pitchFamily="34" charset="0"/>
                        </a:rPr>
                        <a:t>1</a:t>
                      </a:r>
                    </a:p>
                  </a:txBody>
                  <a:tcPr/>
                </a:tc>
                <a:extLst>
                  <a:ext uri="{0D108BD9-81ED-4DB2-BD59-A6C34878D82A}">
                    <a16:rowId xmlns:a16="http://schemas.microsoft.com/office/drawing/2014/main" val="10005"/>
                  </a:ext>
                </a:extLst>
              </a:tr>
              <a:tr h="2844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1" dirty="0">
                          <a:solidFill>
                            <a:schemeClr val="tx1"/>
                          </a:solidFill>
                          <a:latin typeface="Verdana" pitchFamily="34" charset="0"/>
                          <a:ea typeface="Verdana" pitchFamily="34" charset="0"/>
                          <a:cs typeface="Verdana" pitchFamily="34" charset="0"/>
                        </a:rPr>
                        <a:t>Pension expense</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u="sng" dirty="0">
                          <a:solidFill>
                            <a:schemeClr val="tx1"/>
                          </a:solidFill>
                          <a:latin typeface="Verdana" pitchFamily="34" charset="0"/>
                          <a:ea typeface="Verdana" pitchFamily="34" charset="0"/>
                          <a:cs typeface="Verdana" pitchFamily="34" charset="0"/>
                        </a:rPr>
                        <a:t>$43</a:t>
                      </a: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70629030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17-6</a:t>
            </a:r>
          </a:p>
        </p:txBody>
      </p:sp>
      <p:sp>
        <p:nvSpPr>
          <p:cNvPr id="4" name="Title 3"/>
          <p:cNvSpPr>
            <a:spLocks noGrp="1"/>
          </p:cNvSpPr>
          <p:nvPr>
            <p:ph type="title"/>
          </p:nvPr>
        </p:nvSpPr>
        <p:spPr/>
        <p:txBody>
          <a:bodyPr/>
          <a:lstStyle/>
          <a:p>
            <a:r>
              <a:rPr lang="en-IN" dirty="0"/>
              <a:t> Pension Expense (5 of 12)</a:t>
            </a:r>
            <a:endParaRPr lang="en-US" dirty="0"/>
          </a:p>
        </p:txBody>
      </p:sp>
      <p:sp>
        <p:nvSpPr>
          <p:cNvPr id="6" name="Content Placeholder 5"/>
          <p:cNvSpPr>
            <a:spLocks noGrp="1"/>
          </p:cNvSpPr>
          <p:nvPr>
            <p:ph sz="quarter" idx="10"/>
          </p:nvPr>
        </p:nvSpPr>
        <p:spPr>
          <a:xfrm>
            <a:off x="914400" y="1524000"/>
            <a:ext cx="7675418" cy="4800600"/>
          </a:xfrm>
        </p:spPr>
        <p:txBody>
          <a:bodyPr/>
          <a:lstStyle/>
          <a:p>
            <a:pPr marL="514350" indent="-514350">
              <a:buFont typeface="+mj-lt"/>
              <a:buAutoNum type="arabicParenR"/>
            </a:pPr>
            <a:r>
              <a:rPr lang="en-US" b="1" dirty="0"/>
              <a:t>Service Cost</a:t>
            </a:r>
          </a:p>
          <a:p>
            <a:pPr marL="747713">
              <a:buClr>
                <a:schemeClr val="tx1"/>
              </a:buClr>
            </a:pPr>
            <a:r>
              <a:rPr lang="en-IN" b="1" dirty="0"/>
              <a:t>$41</a:t>
            </a:r>
            <a:r>
              <a:rPr lang="en-IN" dirty="0"/>
              <a:t> million service cost represents the </a:t>
            </a:r>
            <a:r>
              <a:rPr lang="en-IN" b="1" dirty="0"/>
              <a:t>increase in the projected benefit obligation attributable to employee service</a:t>
            </a:r>
          </a:p>
          <a:p>
            <a:pPr marL="747713"/>
            <a:r>
              <a:rPr lang="en-IN" dirty="0"/>
              <a:t>Each year, this is the first component of the pension expense</a:t>
            </a:r>
            <a:endParaRPr lang="en-US" dirty="0"/>
          </a:p>
        </p:txBody>
      </p:sp>
    </p:spTree>
    <p:extLst>
      <p:ext uri="{BB962C8B-B14F-4D97-AF65-F5344CB8AC3E}">
        <p14:creationId xmlns:p14="http://schemas.microsoft.com/office/powerpoint/2010/main" val="31840169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17-6</a:t>
            </a:r>
          </a:p>
        </p:txBody>
      </p:sp>
      <p:sp>
        <p:nvSpPr>
          <p:cNvPr id="4" name="Title 3"/>
          <p:cNvSpPr>
            <a:spLocks noGrp="1"/>
          </p:cNvSpPr>
          <p:nvPr>
            <p:ph type="title"/>
          </p:nvPr>
        </p:nvSpPr>
        <p:spPr/>
        <p:txBody>
          <a:bodyPr/>
          <a:lstStyle/>
          <a:p>
            <a:r>
              <a:rPr lang="en-IN" dirty="0"/>
              <a:t> Pension Expense (6 of 12)</a:t>
            </a:r>
            <a:endParaRPr lang="en-US" dirty="0"/>
          </a:p>
        </p:txBody>
      </p:sp>
      <p:sp>
        <p:nvSpPr>
          <p:cNvPr id="6" name="Content Placeholder 5"/>
          <p:cNvSpPr>
            <a:spLocks noGrp="1"/>
          </p:cNvSpPr>
          <p:nvPr>
            <p:ph sz="quarter" idx="10"/>
          </p:nvPr>
        </p:nvSpPr>
        <p:spPr>
          <a:xfrm>
            <a:off x="685800" y="1676400"/>
            <a:ext cx="8305800" cy="4800600"/>
          </a:xfrm>
        </p:spPr>
        <p:txBody>
          <a:bodyPr/>
          <a:lstStyle/>
          <a:p>
            <a:pPr marL="514350" indent="-514350">
              <a:buFont typeface="+mj-lt"/>
              <a:buAutoNum type="arabicParenR" startAt="2"/>
            </a:pPr>
            <a:r>
              <a:rPr lang="en-US" b="1" dirty="0"/>
              <a:t>Interest Cost</a:t>
            </a:r>
          </a:p>
          <a:p>
            <a:pPr marL="747713"/>
            <a:r>
              <a:rPr lang="en-IN" dirty="0"/>
              <a:t>Calculated as the </a:t>
            </a:r>
            <a:r>
              <a:rPr lang="en-IN" b="1" dirty="0"/>
              <a:t>interest rate multiplied by the projected benefit obligation</a:t>
            </a:r>
            <a:r>
              <a:rPr lang="en-IN" dirty="0"/>
              <a:t> at the beginning of the year</a:t>
            </a:r>
          </a:p>
          <a:p>
            <a:pPr marL="747713"/>
            <a:r>
              <a:rPr lang="en-IN" dirty="0"/>
              <a:t>Reported as the second component of the annual pension expense</a:t>
            </a:r>
            <a:endParaRPr lang="en-US" dirty="0"/>
          </a:p>
        </p:txBody>
      </p:sp>
    </p:spTree>
    <p:extLst>
      <p:ext uri="{BB962C8B-B14F-4D97-AF65-F5344CB8AC3E}">
        <p14:creationId xmlns:p14="http://schemas.microsoft.com/office/powerpoint/2010/main" val="274358544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17-6</a:t>
            </a:r>
          </a:p>
        </p:txBody>
      </p:sp>
      <p:sp>
        <p:nvSpPr>
          <p:cNvPr id="4" name="Title 3"/>
          <p:cNvSpPr>
            <a:spLocks noGrp="1"/>
          </p:cNvSpPr>
          <p:nvPr>
            <p:ph type="title"/>
          </p:nvPr>
        </p:nvSpPr>
        <p:spPr/>
        <p:txBody>
          <a:bodyPr>
            <a:normAutofit/>
          </a:bodyPr>
          <a:lstStyle/>
          <a:p>
            <a:r>
              <a:rPr lang="en-IN" dirty="0"/>
              <a:t> Pension Expense (7 of 12)</a:t>
            </a:r>
            <a:endParaRPr lang="en-US" dirty="0"/>
          </a:p>
        </p:txBody>
      </p:sp>
      <p:sp>
        <p:nvSpPr>
          <p:cNvPr id="6" name="Content Placeholder 5"/>
          <p:cNvSpPr>
            <a:spLocks noGrp="1"/>
          </p:cNvSpPr>
          <p:nvPr>
            <p:ph sz="quarter" idx="10"/>
          </p:nvPr>
        </p:nvSpPr>
        <p:spPr>
          <a:xfrm>
            <a:off x="548640" y="1676400"/>
            <a:ext cx="8366760" cy="4800600"/>
          </a:xfrm>
        </p:spPr>
        <p:txBody>
          <a:bodyPr/>
          <a:lstStyle/>
          <a:p>
            <a:pPr marL="514350" indent="-514350">
              <a:buFont typeface="+mj-lt"/>
              <a:buAutoNum type="arabicParenR" startAt="3"/>
            </a:pPr>
            <a:r>
              <a:rPr lang="en-US" b="1" dirty="0"/>
              <a:t>Return on Plan Assets</a:t>
            </a:r>
          </a:p>
          <a:p>
            <a:pPr marL="747713"/>
            <a:r>
              <a:rPr lang="en-US" dirty="0"/>
              <a:t>Includes dividends, interest, and capital gains earned from plan assets</a:t>
            </a:r>
            <a:endParaRPr lang="en-US" b="1" dirty="0"/>
          </a:p>
          <a:p>
            <a:pPr marL="747713"/>
            <a:r>
              <a:rPr lang="en-IN" dirty="0"/>
              <a:t>When accounting for the return, we need to differentiate between its two modes: the </a:t>
            </a:r>
            <a:r>
              <a:rPr lang="en-IN" b="1" dirty="0"/>
              <a:t>expected</a:t>
            </a:r>
            <a:r>
              <a:rPr lang="en-IN" b="1" i="1" dirty="0"/>
              <a:t> </a:t>
            </a:r>
            <a:r>
              <a:rPr lang="en-IN" b="1" dirty="0"/>
              <a:t>return </a:t>
            </a:r>
            <a:r>
              <a:rPr lang="en-IN" dirty="0"/>
              <a:t>and the </a:t>
            </a:r>
            <a:r>
              <a:rPr lang="en-IN" b="1" dirty="0"/>
              <a:t>actual</a:t>
            </a:r>
            <a:r>
              <a:rPr lang="en-IN" b="1" i="1" dirty="0"/>
              <a:t> </a:t>
            </a:r>
            <a:r>
              <a:rPr lang="en-IN" b="1" dirty="0"/>
              <a:t>return</a:t>
            </a:r>
            <a:endParaRPr lang="en-US" dirty="0"/>
          </a:p>
        </p:txBody>
      </p:sp>
    </p:spTree>
    <p:extLst>
      <p:ext uri="{BB962C8B-B14F-4D97-AF65-F5344CB8AC3E}">
        <p14:creationId xmlns:p14="http://schemas.microsoft.com/office/powerpoint/2010/main" val="174904369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17-6</a:t>
            </a:r>
          </a:p>
        </p:txBody>
      </p:sp>
      <p:sp>
        <p:nvSpPr>
          <p:cNvPr id="4" name="Title 3"/>
          <p:cNvSpPr>
            <a:spLocks noGrp="1"/>
          </p:cNvSpPr>
          <p:nvPr>
            <p:ph type="title"/>
          </p:nvPr>
        </p:nvSpPr>
        <p:spPr/>
        <p:txBody>
          <a:bodyPr>
            <a:normAutofit/>
          </a:bodyPr>
          <a:lstStyle/>
          <a:p>
            <a:r>
              <a:rPr lang="en-IN" dirty="0"/>
              <a:t> Pension Expense (8 of 12)</a:t>
            </a:r>
            <a:endParaRPr lang="en-US" dirty="0"/>
          </a:p>
        </p:txBody>
      </p:sp>
      <p:sp>
        <p:nvSpPr>
          <p:cNvPr id="6" name="Content Placeholder 5"/>
          <p:cNvSpPr>
            <a:spLocks noGrp="1"/>
          </p:cNvSpPr>
          <p:nvPr>
            <p:ph sz="quarter" idx="10"/>
          </p:nvPr>
        </p:nvSpPr>
        <p:spPr>
          <a:xfrm>
            <a:off x="685800" y="1676400"/>
            <a:ext cx="8305800" cy="4648200"/>
          </a:xfrm>
        </p:spPr>
        <p:txBody>
          <a:bodyPr/>
          <a:lstStyle/>
          <a:p>
            <a:r>
              <a:rPr lang="en-US" dirty="0"/>
              <a:t>Actual versus expected return</a:t>
            </a:r>
          </a:p>
          <a:p>
            <a:pPr lvl="1"/>
            <a:r>
              <a:rPr lang="en-IN" sz="2600" b="1" dirty="0"/>
              <a:t>Expected return </a:t>
            </a:r>
            <a:r>
              <a:rPr lang="en-IN" sz="2600" dirty="0"/>
              <a:t>on plan assets each year </a:t>
            </a:r>
            <a:r>
              <a:rPr lang="en-IN" sz="2600" b="1" dirty="0"/>
              <a:t>reduces the amount recorded as pension expense</a:t>
            </a:r>
          </a:p>
          <a:p>
            <a:pPr lvl="1"/>
            <a:r>
              <a:rPr lang="en-IN" sz="2600" dirty="0"/>
              <a:t>Interest and return-on-assets components are financial items created rather than direct employee compensation</a:t>
            </a:r>
            <a:endParaRPr lang="en-US" sz="2600" dirty="0"/>
          </a:p>
        </p:txBody>
      </p:sp>
    </p:spTree>
    <p:extLst>
      <p:ext uri="{BB962C8B-B14F-4D97-AF65-F5344CB8AC3E}">
        <p14:creationId xmlns:p14="http://schemas.microsoft.com/office/powerpoint/2010/main" val="15521951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17-1</a:t>
            </a:r>
          </a:p>
        </p:txBody>
      </p:sp>
      <p:sp>
        <p:nvSpPr>
          <p:cNvPr id="2" name="Title 1"/>
          <p:cNvSpPr>
            <a:spLocks noGrp="1"/>
          </p:cNvSpPr>
          <p:nvPr>
            <p:ph type="title"/>
          </p:nvPr>
        </p:nvSpPr>
        <p:spPr>
          <a:xfrm>
            <a:off x="685800" y="457200"/>
            <a:ext cx="7620000" cy="914400"/>
          </a:xfrm>
        </p:spPr>
        <p:txBody>
          <a:bodyPr>
            <a:noAutofit/>
          </a:bodyPr>
          <a:lstStyle/>
          <a:p>
            <a:r>
              <a:rPr lang="en-IN" dirty="0"/>
              <a:t>Defined Contribution Pension Plans </a:t>
            </a:r>
            <a:r>
              <a:rPr lang="en-US" dirty="0"/>
              <a:t>(1 of 2)</a:t>
            </a:r>
          </a:p>
        </p:txBody>
      </p:sp>
      <p:sp>
        <p:nvSpPr>
          <p:cNvPr id="3" name="Content Placeholder 2"/>
          <p:cNvSpPr>
            <a:spLocks noGrp="1"/>
          </p:cNvSpPr>
          <p:nvPr>
            <p:ph sz="quarter" idx="10"/>
          </p:nvPr>
        </p:nvSpPr>
        <p:spPr>
          <a:xfrm>
            <a:off x="921327" y="1524000"/>
            <a:ext cx="7689273" cy="4953000"/>
          </a:xfrm>
        </p:spPr>
        <p:txBody>
          <a:bodyPr/>
          <a:lstStyle/>
          <a:p>
            <a:pPr marL="457200" indent="-457200"/>
            <a:r>
              <a:rPr lang="en-US" dirty="0"/>
              <a:t>Promise fixed </a:t>
            </a:r>
            <a:r>
              <a:rPr lang="en-US" b="1" dirty="0"/>
              <a:t>periodic contributions </a:t>
            </a:r>
            <a:r>
              <a:rPr lang="en-US" dirty="0"/>
              <a:t>to a pension fund, without further commitment regarding benefit amounts at retirement</a:t>
            </a:r>
          </a:p>
          <a:p>
            <a:pPr marL="457200" indent="-457200"/>
            <a:r>
              <a:rPr lang="en-US" dirty="0"/>
              <a:t>Variations of this plan include:</a:t>
            </a:r>
          </a:p>
          <a:p>
            <a:pPr marL="914400" lvl="1" indent="-457200">
              <a:spcBef>
                <a:spcPts val="600"/>
              </a:spcBef>
              <a:buFont typeface="Verdana" pitchFamily="34" charset="0"/>
              <a:buChar char="−"/>
            </a:pPr>
            <a:r>
              <a:rPr lang="en-US" dirty="0"/>
              <a:t>Money purchase plan</a:t>
            </a:r>
          </a:p>
          <a:p>
            <a:pPr marL="1371600" lvl="3" indent="-457200">
              <a:buFont typeface="Wingdings" pitchFamily="2" charset="2"/>
              <a:buChar char="§"/>
            </a:pPr>
            <a:r>
              <a:rPr lang="en-US" sz="2200" b="1" dirty="0"/>
              <a:t>Employers contribute </a:t>
            </a:r>
            <a:r>
              <a:rPr lang="en-IN" sz="2200" b="1" dirty="0"/>
              <a:t>a fixed percentage of employees’ salaries</a:t>
            </a:r>
            <a:endParaRPr lang="en-US" sz="2200" b="1" dirty="0"/>
          </a:p>
          <a:p>
            <a:pPr marL="914400" lvl="1" indent="-457200">
              <a:spcBef>
                <a:spcPts val="600"/>
              </a:spcBef>
              <a:buFont typeface="Verdana" pitchFamily="34" charset="0"/>
              <a:buChar char="−"/>
            </a:pPr>
            <a:r>
              <a:rPr lang="en-US" dirty="0"/>
              <a:t>Thrift plan, Savings plan, 401(k) plan</a:t>
            </a:r>
          </a:p>
          <a:p>
            <a:pPr marL="1371600" lvl="2" indent="-457200"/>
            <a:r>
              <a:rPr lang="en-US" b="1" dirty="0"/>
              <a:t>Permit voluntary contributions by employees</a:t>
            </a:r>
          </a:p>
          <a:p>
            <a:pPr marL="914400" lvl="1" indent="-457200">
              <a:spcBef>
                <a:spcPts val="600"/>
              </a:spcBef>
              <a:buFont typeface="Verdana" pitchFamily="34" charset="0"/>
              <a:buChar char="−"/>
            </a:pPr>
            <a:r>
              <a:rPr lang="en-US" dirty="0"/>
              <a:t>Contributory plan</a:t>
            </a:r>
          </a:p>
        </p:txBody>
      </p:sp>
    </p:spTree>
    <p:extLst>
      <p:ext uri="{BB962C8B-B14F-4D97-AF65-F5344CB8AC3E}">
        <p14:creationId xmlns:p14="http://schemas.microsoft.com/office/powerpoint/2010/main" val="138647179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17-6</a:t>
            </a:r>
          </a:p>
        </p:txBody>
      </p:sp>
      <p:sp>
        <p:nvSpPr>
          <p:cNvPr id="4" name="Title 3"/>
          <p:cNvSpPr>
            <a:spLocks noGrp="1"/>
          </p:cNvSpPr>
          <p:nvPr>
            <p:ph type="title"/>
          </p:nvPr>
        </p:nvSpPr>
        <p:spPr/>
        <p:txBody>
          <a:bodyPr>
            <a:normAutofit/>
          </a:bodyPr>
          <a:lstStyle/>
          <a:p>
            <a:r>
              <a:rPr lang="en-IN" dirty="0"/>
              <a:t> Pension Expense (9 of 12)</a:t>
            </a:r>
            <a:endParaRPr lang="en-US" dirty="0"/>
          </a:p>
        </p:txBody>
      </p:sp>
      <p:sp>
        <p:nvSpPr>
          <p:cNvPr id="2" name="Content Placeholder 1"/>
          <p:cNvSpPr>
            <a:spLocks noGrp="1"/>
          </p:cNvSpPr>
          <p:nvPr>
            <p:ph sz="quarter" idx="10"/>
          </p:nvPr>
        </p:nvSpPr>
        <p:spPr>
          <a:xfrm>
            <a:off x="609600" y="1676400"/>
            <a:ext cx="8305800" cy="1143000"/>
          </a:xfrm>
        </p:spPr>
        <p:txBody>
          <a:bodyPr/>
          <a:lstStyle/>
          <a:p>
            <a:r>
              <a:rPr lang="en-IN" dirty="0"/>
              <a:t>Adjustment for loss or gain</a:t>
            </a:r>
          </a:p>
          <a:p>
            <a:pPr lvl="1"/>
            <a:r>
              <a:rPr lang="en-IN" sz="2600" dirty="0"/>
              <a:t>The actual return should first be </a:t>
            </a:r>
            <a:br>
              <a:rPr lang="en-IN" sz="2600" dirty="0"/>
            </a:br>
            <a:r>
              <a:rPr lang="en-IN" sz="2600" b="1" dirty="0"/>
              <a:t>adjusted by any difference between that return and the amount that had been expected (gain or loss)</a:t>
            </a:r>
          </a:p>
        </p:txBody>
      </p:sp>
    </p:spTree>
    <p:extLst>
      <p:ext uri="{BB962C8B-B14F-4D97-AF65-F5344CB8AC3E}">
        <p14:creationId xmlns:p14="http://schemas.microsoft.com/office/powerpoint/2010/main" val="80501186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17-6</a:t>
            </a:r>
          </a:p>
        </p:txBody>
      </p:sp>
      <p:sp>
        <p:nvSpPr>
          <p:cNvPr id="4" name="Title 3"/>
          <p:cNvSpPr>
            <a:spLocks noGrp="1"/>
          </p:cNvSpPr>
          <p:nvPr>
            <p:ph type="title"/>
          </p:nvPr>
        </p:nvSpPr>
        <p:spPr/>
        <p:txBody>
          <a:bodyPr>
            <a:normAutofit/>
          </a:bodyPr>
          <a:lstStyle/>
          <a:p>
            <a:r>
              <a:rPr lang="en-IN" dirty="0"/>
              <a:t> Pension Expense (10 of 12)</a:t>
            </a:r>
            <a:endParaRPr lang="en-US" dirty="0"/>
          </a:p>
        </p:txBody>
      </p:sp>
      <p:sp>
        <p:nvSpPr>
          <p:cNvPr id="10" name="Content Placeholder 8"/>
          <p:cNvSpPr>
            <a:spLocks noGrp="1"/>
          </p:cNvSpPr>
          <p:nvPr>
            <p:ph sz="quarter" idx="10"/>
          </p:nvPr>
        </p:nvSpPr>
        <p:spPr>
          <a:xfrm>
            <a:off x="609600" y="1447800"/>
            <a:ext cx="8305800" cy="1676400"/>
          </a:xfrm>
        </p:spPr>
        <p:txBody>
          <a:bodyPr/>
          <a:lstStyle/>
          <a:p>
            <a:pPr marL="457200" indent="-457200">
              <a:buFont typeface="+mj-lt"/>
              <a:buAutoNum type="arabicParenR" startAt="4"/>
            </a:pPr>
            <a:r>
              <a:rPr lang="en-IN" sz="2000" b="1" dirty="0"/>
              <a:t> </a:t>
            </a:r>
            <a:r>
              <a:rPr lang="en-IN" b="1" dirty="0"/>
              <a:t>Amortization of Prior Service Cost</a:t>
            </a:r>
          </a:p>
          <a:p>
            <a:pPr marL="744538" indent="-339725">
              <a:buFont typeface="Wingdings" panose="05000000000000000000" pitchFamily="2" charset="2"/>
              <a:buChar char="§"/>
            </a:pPr>
            <a:r>
              <a:rPr lang="en-IN" sz="2400" dirty="0"/>
              <a:t>Amortized </a:t>
            </a:r>
            <a:r>
              <a:rPr lang="en-IN" sz="2400" b="1" dirty="0"/>
              <a:t>over the average remaining service life (</a:t>
            </a:r>
            <a:r>
              <a:rPr lang="en-US" sz="2400" dirty="0"/>
              <a:t>$60 million ÷ </a:t>
            </a:r>
            <a:r>
              <a:rPr lang="en-IN" sz="2400" dirty="0"/>
              <a:t>15 years )of the active employee group</a:t>
            </a:r>
            <a:endParaRPr lang="en-US" sz="2400" dirty="0"/>
          </a:p>
        </p:txBody>
      </p:sp>
      <p:graphicFrame>
        <p:nvGraphicFramePr>
          <p:cNvPr id="8" name="Table 11" descr="Alt text will be entered here."/>
          <p:cNvGraphicFramePr>
            <a:graphicFrameLocks noGrp="1"/>
          </p:cNvGraphicFramePr>
          <p:nvPr>
            <p:ph type="pic" sz="quarter" idx="14"/>
            <p:extLst>
              <p:ext uri="{D42A27DB-BD31-4B8C-83A1-F6EECF244321}">
                <p14:modId xmlns:p14="http://schemas.microsoft.com/office/powerpoint/2010/main" val="2135193858"/>
              </p:ext>
            </p:extLst>
          </p:nvPr>
        </p:nvGraphicFramePr>
        <p:xfrm>
          <a:off x="2094389" y="3190240"/>
          <a:ext cx="5297011" cy="1991360"/>
        </p:xfrm>
        <a:graphic>
          <a:graphicData uri="http://schemas.openxmlformats.org/drawingml/2006/table">
            <a:tbl>
              <a:tblPr firstRow="1" bandRow="1">
                <a:tableStyleId>{5940675A-B579-460E-94D1-54222C63F5DA}</a:tableStyleId>
              </a:tblPr>
              <a:tblGrid>
                <a:gridCol w="3654743">
                  <a:extLst>
                    <a:ext uri="{9D8B030D-6E8A-4147-A177-3AD203B41FA5}">
                      <a16:colId xmlns:a16="http://schemas.microsoft.com/office/drawing/2014/main" val="20000"/>
                    </a:ext>
                  </a:extLst>
                </a:gridCol>
                <a:gridCol w="1642268">
                  <a:extLst>
                    <a:ext uri="{9D8B030D-6E8A-4147-A177-3AD203B41FA5}">
                      <a16:colId xmlns:a16="http://schemas.microsoft.com/office/drawing/2014/main" val="20001"/>
                    </a:ext>
                  </a:extLst>
                </a:gridCol>
              </a:tblGrid>
              <a:tr h="2844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itchFamily="34" charset="0"/>
                          <a:ea typeface="Verdana" pitchFamily="34" charset="0"/>
                          <a:cs typeface="Verdana" pitchFamily="34" charset="0"/>
                        </a:rPr>
                        <a:t>Amortization of Prior Service Cost:</a:t>
                      </a:r>
                      <a:endParaRPr lang="en-US" sz="1200" b="1" dirty="0">
                        <a:solidFill>
                          <a:schemeClr val="tx1"/>
                        </a:solidFill>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1" i="0" dirty="0">
                          <a:solidFill>
                            <a:schemeClr val="tx1"/>
                          </a:solidFill>
                          <a:latin typeface="Verdana" pitchFamily="34" charset="0"/>
                          <a:ea typeface="Verdana" pitchFamily="34" charset="0"/>
                          <a:cs typeface="Verdana" pitchFamily="34" charset="0"/>
                        </a:rPr>
                        <a:t>($ in millions)</a:t>
                      </a:r>
                      <a:endParaRPr lang="nn-NO" sz="1200" b="1" i="0" dirty="0">
                        <a:solidFill>
                          <a:schemeClr val="tx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0"/>
                  </a:ext>
                </a:extLst>
              </a:tr>
              <a:tr h="2844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solidFill>
                            <a:schemeClr val="tx1"/>
                          </a:solidFill>
                          <a:latin typeface="Verdana" pitchFamily="34" charset="0"/>
                          <a:ea typeface="Verdana" pitchFamily="34" charset="0"/>
                          <a:cs typeface="Verdana" pitchFamily="34" charset="0"/>
                        </a:rPr>
                        <a:t>Service cost</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0" dirty="0">
                          <a:solidFill>
                            <a:schemeClr val="tx1"/>
                          </a:solidFill>
                          <a:latin typeface="Verdana" pitchFamily="34" charset="0"/>
                          <a:ea typeface="Verdana" pitchFamily="34" charset="0"/>
                          <a:cs typeface="Verdana" pitchFamily="34" charset="0"/>
                        </a:rPr>
                        <a:t>$41</a:t>
                      </a:r>
                    </a:p>
                  </a:txBody>
                  <a:tcPr/>
                </a:tc>
                <a:extLst>
                  <a:ext uri="{0D108BD9-81ED-4DB2-BD59-A6C34878D82A}">
                    <a16:rowId xmlns:a16="http://schemas.microsoft.com/office/drawing/2014/main" val="10001"/>
                  </a:ext>
                </a:extLst>
              </a:tr>
              <a:tr h="2844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solidFill>
                            <a:schemeClr val="tx1"/>
                          </a:solidFill>
                          <a:latin typeface="Verdana" pitchFamily="34" charset="0"/>
                          <a:ea typeface="Verdana" pitchFamily="34" charset="0"/>
                          <a:cs typeface="Verdana" pitchFamily="34" charset="0"/>
                        </a:rPr>
                        <a:t>Interest cost</a:t>
                      </a:r>
                      <a:endParaRPr lang="en-IN" sz="1200" b="0" dirty="0">
                        <a:solidFill>
                          <a:schemeClr val="tx1"/>
                        </a:solidFill>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0" dirty="0">
                          <a:solidFill>
                            <a:schemeClr val="tx1"/>
                          </a:solidFill>
                          <a:latin typeface="Verdana" pitchFamily="34" charset="0"/>
                          <a:ea typeface="Verdana" pitchFamily="34" charset="0"/>
                          <a:cs typeface="Verdana" pitchFamily="34" charset="0"/>
                        </a:rPr>
                        <a:t>24</a:t>
                      </a:r>
                    </a:p>
                  </a:txBody>
                  <a:tcPr/>
                </a:tc>
                <a:extLst>
                  <a:ext uri="{0D108BD9-81ED-4DB2-BD59-A6C34878D82A}">
                    <a16:rowId xmlns:a16="http://schemas.microsoft.com/office/drawing/2014/main" val="10002"/>
                  </a:ext>
                </a:extLst>
              </a:tr>
              <a:tr h="2844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solidFill>
                            <a:schemeClr val="tx1"/>
                          </a:solidFill>
                          <a:latin typeface="Verdana" pitchFamily="34" charset="0"/>
                          <a:ea typeface="Verdana" pitchFamily="34" charset="0"/>
                          <a:cs typeface="Verdana" pitchFamily="34" charset="0"/>
                        </a:rPr>
                        <a:t>Expected return on the plan assets</a:t>
                      </a:r>
                      <a:endParaRPr lang="en-IN" sz="1200" b="1" dirty="0">
                        <a:solidFill>
                          <a:schemeClr val="tx1"/>
                        </a:solidFill>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0" dirty="0">
                          <a:solidFill>
                            <a:schemeClr val="tx1"/>
                          </a:solidFill>
                          <a:latin typeface="Verdana" pitchFamily="34" charset="0"/>
                          <a:ea typeface="Verdana" pitchFamily="34" charset="0"/>
                          <a:cs typeface="Verdana" pitchFamily="34" charset="0"/>
                        </a:rPr>
                        <a:t>(27)</a:t>
                      </a:r>
                    </a:p>
                  </a:txBody>
                  <a:tcPr/>
                </a:tc>
                <a:extLst>
                  <a:ext uri="{0D108BD9-81ED-4DB2-BD59-A6C34878D82A}">
                    <a16:rowId xmlns:a16="http://schemas.microsoft.com/office/drawing/2014/main" val="10003"/>
                  </a:ext>
                </a:extLst>
              </a:tr>
              <a:tr h="2844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itchFamily="34" charset="0"/>
                          <a:ea typeface="Verdana" pitchFamily="34" charset="0"/>
                          <a:cs typeface="Verdana" pitchFamily="34" charset="0"/>
                        </a:rPr>
                        <a:t>Amortization of prior service cost–AOCI</a:t>
                      </a:r>
                      <a:endParaRPr lang="en-US" sz="1200" b="1" dirty="0">
                        <a:solidFill>
                          <a:schemeClr val="tx1"/>
                        </a:solidFill>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itchFamily="34" charset="0"/>
                          <a:ea typeface="Verdana" pitchFamily="34" charset="0"/>
                          <a:cs typeface="Verdana" pitchFamily="34" charset="0"/>
                        </a:rPr>
                        <a:t>4</a:t>
                      </a:r>
                    </a:p>
                  </a:txBody>
                  <a:tcPr/>
                </a:tc>
                <a:extLst>
                  <a:ext uri="{0D108BD9-81ED-4DB2-BD59-A6C34878D82A}">
                    <a16:rowId xmlns:a16="http://schemas.microsoft.com/office/drawing/2014/main" val="10004"/>
                  </a:ext>
                </a:extLst>
              </a:tr>
              <a:tr h="2844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solidFill>
                            <a:schemeClr val="tx1"/>
                          </a:solidFill>
                          <a:latin typeface="Verdana" pitchFamily="34" charset="0"/>
                          <a:ea typeface="Verdana" pitchFamily="34" charset="0"/>
                          <a:cs typeface="Verdana" pitchFamily="34" charset="0"/>
                        </a:rPr>
                        <a:t>Amortization of net loss</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0" dirty="0">
                          <a:solidFill>
                            <a:schemeClr val="tx1"/>
                          </a:solidFill>
                          <a:latin typeface="Verdana" pitchFamily="34" charset="0"/>
                          <a:ea typeface="Verdana" pitchFamily="34" charset="0"/>
                          <a:cs typeface="Verdana" pitchFamily="34" charset="0"/>
                        </a:rPr>
                        <a:t>1</a:t>
                      </a:r>
                    </a:p>
                  </a:txBody>
                  <a:tcPr/>
                </a:tc>
                <a:extLst>
                  <a:ext uri="{0D108BD9-81ED-4DB2-BD59-A6C34878D82A}">
                    <a16:rowId xmlns:a16="http://schemas.microsoft.com/office/drawing/2014/main" val="10005"/>
                  </a:ext>
                </a:extLst>
              </a:tr>
              <a:tr h="284480">
                <a:tc>
                  <a:txBody>
                    <a:bodyPr/>
                    <a:lstStyle/>
                    <a:p>
                      <a:pPr marL="290513" marR="0" indent="0" algn="l"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itchFamily="34" charset="0"/>
                          <a:ea typeface="Verdana" pitchFamily="34" charset="0"/>
                          <a:cs typeface="Verdana" pitchFamily="34" charset="0"/>
                        </a:rPr>
                        <a:t>Pension expense</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200" b="0" dirty="0">
                          <a:solidFill>
                            <a:schemeClr val="tx1"/>
                          </a:solidFill>
                          <a:latin typeface="Verdana" pitchFamily="34" charset="0"/>
                          <a:ea typeface="Verdana" pitchFamily="34" charset="0"/>
                          <a:cs typeface="Verdana" pitchFamily="34" charset="0"/>
                        </a:rPr>
                        <a:t>$43</a:t>
                      </a:r>
                    </a:p>
                  </a:txBody>
                  <a:tcPr/>
                </a:tc>
                <a:extLst>
                  <a:ext uri="{0D108BD9-81ED-4DB2-BD59-A6C34878D82A}">
                    <a16:rowId xmlns:a16="http://schemas.microsoft.com/office/drawing/2014/main" val="10006"/>
                  </a:ext>
                </a:extLst>
              </a:tr>
            </a:tbl>
          </a:graphicData>
        </a:graphic>
      </p:graphicFrame>
      <p:sp>
        <p:nvSpPr>
          <p:cNvPr id="16" name="Content Placeholder 15"/>
          <p:cNvSpPr>
            <a:spLocks noGrp="1"/>
          </p:cNvSpPr>
          <p:nvPr>
            <p:ph sz="quarter" idx="12"/>
          </p:nvPr>
        </p:nvSpPr>
        <p:spPr>
          <a:xfrm>
            <a:off x="609600" y="5257800"/>
            <a:ext cx="8382000" cy="1143000"/>
          </a:xfrm>
        </p:spPr>
        <p:txBody>
          <a:bodyPr/>
          <a:lstStyle/>
          <a:p>
            <a:r>
              <a:rPr lang="en-IN" dirty="0"/>
              <a:t>Prior service cost is reported as a component of </a:t>
            </a:r>
            <a:r>
              <a:rPr lang="en-IN" b="1" dirty="0"/>
              <a:t>accumulated other comprehensive income (AOCI)</a:t>
            </a:r>
          </a:p>
        </p:txBody>
      </p:sp>
    </p:spTree>
    <p:extLst>
      <p:ext uri="{BB962C8B-B14F-4D97-AF65-F5344CB8AC3E}">
        <p14:creationId xmlns:p14="http://schemas.microsoft.com/office/powerpoint/2010/main" val="64047916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t>Learning Objective 17-6</a:t>
            </a:r>
          </a:p>
        </p:txBody>
      </p:sp>
      <p:sp>
        <p:nvSpPr>
          <p:cNvPr id="4" name="Title 3"/>
          <p:cNvSpPr>
            <a:spLocks noGrp="1"/>
          </p:cNvSpPr>
          <p:nvPr>
            <p:ph type="title"/>
          </p:nvPr>
        </p:nvSpPr>
        <p:spPr/>
        <p:txBody>
          <a:bodyPr>
            <a:normAutofit/>
          </a:bodyPr>
          <a:lstStyle/>
          <a:p>
            <a:r>
              <a:rPr lang="en-IN" dirty="0"/>
              <a:t> Pension Expense (11 of 12)</a:t>
            </a:r>
            <a:endParaRPr lang="en-US" dirty="0"/>
          </a:p>
        </p:txBody>
      </p:sp>
      <p:graphicFrame>
        <p:nvGraphicFramePr>
          <p:cNvPr id="7" name="Table 10" descr="Alt text will be entered here."/>
          <p:cNvGraphicFramePr>
            <a:graphicFrameLocks noGrp="1"/>
          </p:cNvGraphicFramePr>
          <p:nvPr>
            <p:ph type="pic" sz="quarter" idx="14"/>
            <p:extLst>
              <p:ext uri="{D42A27DB-BD31-4B8C-83A1-F6EECF244321}">
                <p14:modId xmlns:p14="http://schemas.microsoft.com/office/powerpoint/2010/main" val="2757128202"/>
              </p:ext>
            </p:extLst>
          </p:nvPr>
        </p:nvGraphicFramePr>
        <p:xfrm>
          <a:off x="1181100" y="2286000"/>
          <a:ext cx="6781800" cy="1447800"/>
        </p:xfrm>
        <a:graphic>
          <a:graphicData uri="http://schemas.openxmlformats.org/drawingml/2006/table">
            <a:tbl>
              <a:tblPr firstRow="1" bandRow="1">
                <a:tableStyleId>{5940675A-B579-460E-94D1-54222C63F5DA}</a:tableStyleId>
              </a:tblPr>
              <a:tblGrid>
                <a:gridCol w="4724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Verdana" pitchFamily="34" charset="0"/>
                          <a:ea typeface="Verdana" pitchFamily="34" charset="0"/>
                          <a:cs typeface="Verdana" pitchFamily="34" charset="0"/>
                        </a:rPr>
                        <a:t>Prior Service Cost–AOCI</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Verdana" pitchFamily="34" charset="0"/>
                          <a:ea typeface="Verdana" pitchFamily="34" charset="0"/>
                          <a:cs typeface="Verdana" pitchFamily="34" charset="0"/>
                        </a:rPr>
                        <a:t>($ in millions)</a:t>
                      </a:r>
                    </a:p>
                  </a:txBody>
                  <a:tcPr anchor="ctr"/>
                </a:tc>
                <a:extLst>
                  <a:ext uri="{0D108BD9-81ED-4DB2-BD59-A6C34878D82A}">
                    <a16:rowId xmlns:a16="http://schemas.microsoft.com/office/drawing/2014/main" val="10000"/>
                  </a:ext>
                </a:extLst>
              </a:tr>
              <a:tr h="2387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Verdana" pitchFamily="34" charset="0"/>
                          <a:ea typeface="Verdana" pitchFamily="34" charset="0"/>
                          <a:cs typeface="Verdana" pitchFamily="34" charset="0"/>
                        </a:rPr>
                        <a:t>Prior service cost at the beginning of 2018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itchFamily="34" charset="0"/>
                          <a:ea typeface="Verdana" pitchFamily="34" charset="0"/>
                          <a:cs typeface="Verdana" pitchFamily="34" charset="0"/>
                        </a:rPr>
                        <a:t>$56</a:t>
                      </a:r>
                    </a:p>
                  </a:txBody>
                  <a:tcPr anchor="ctr"/>
                </a:tc>
                <a:extLst>
                  <a:ext uri="{0D108BD9-81ED-4DB2-BD59-A6C34878D82A}">
                    <a16:rowId xmlns:a16="http://schemas.microsoft.com/office/drawing/2014/main" val="10001"/>
                  </a:ext>
                </a:extLst>
              </a:tr>
              <a:tr h="370840">
                <a:tc>
                  <a:txBody>
                    <a:bodyPr/>
                    <a:lstStyle/>
                    <a:p>
                      <a:r>
                        <a:rPr lang="en-IN" sz="1600" dirty="0">
                          <a:solidFill>
                            <a:schemeClr val="tx1"/>
                          </a:solidFill>
                          <a:latin typeface="Verdana" pitchFamily="34" charset="0"/>
                          <a:ea typeface="Verdana" pitchFamily="34" charset="0"/>
                          <a:cs typeface="Verdana" pitchFamily="34" charset="0"/>
                        </a:rPr>
                        <a:t> Less: 2018 amortization</a:t>
                      </a:r>
                      <a:endParaRPr lang="en-US" sz="16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1" u="sng" dirty="0">
                          <a:solidFill>
                            <a:schemeClr val="tx1"/>
                          </a:solidFill>
                          <a:latin typeface="Verdana" pitchFamily="34" charset="0"/>
                          <a:ea typeface="Verdana" pitchFamily="34" charset="0"/>
                          <a:cs typeface="Verdana" pitchFamily="34" charset="0"/>
                        </a:rPr>
                        <a:t>(4)</a:t>
                      </a:r>
                    </a:p>
                  </a:txBody>
                  <a:tcPr anchor="ctr"/>
                </a:tc>
                <a:extLst>
                  <a:ext uri="{0D108BD9-81ED-4DB2-BD59-A6C34878D82A}">
                    <a16:rowId xmlns:a16="http://schemas.microsoft.com/office/drawing/2014/main" val="10002"/>
                  </a:ext>
                </a:extLst>
              </a:tr>
              <a:tr h="370840">
                <a:tc>
                  <a:txBody>
                    <a:bodyPr/>
                    <a:lstStyle/>
                    <a:p>
                      <a:r>
                        <a:rPr lang="en-IN" sz="1600" dirty="0">
                          <a:solidFill>
                            <a:schemeClr val="tx1"/>
                          </a:solidFill>
                          <a:latin typeface="Verdana" pitchFamily="34" charset="0"/>
                          <a:ea typeface="Verdana" pitchFamily="34" charset="0"/>
                          <a:cs typeface="Verdana" pitchFamily="34" charset="0"/>
                        </a:rPr>
                        <a:t>Prior service cost at the end of 2018</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sng" dirty="0">
                          <a:solidFill>
                            <a:schemeClr val="tx1"/>
                          </a:solidFill>
                          <a:latin typeface="Verdana" pitchFamily="34" charset="0"/>
                          <a:ea typeface="Verdana" pitchFamily="34" charset="0"/>
                          <a:cs typeface="Verdana" pitchFamily="34" charset="0"/>
                        </a:rPr>
                        <a:t>$52</a:t>
                      </a:r>
                    </a:p>
                  </a:txBody>
                  <a:tcPr anchor="ctr"/>
                </a:tc>
                <a:extLst>
                  <a:ext uri="{0D108BD9-81ED-4DB2-BD59-A6C34878D82A}">
                    <a16:rowId xmlns:a16="http://schemas.microsoft.com/office/drawing/2014/main" val="10003"/>
                  </a:ext>
                </a:extLst>
              </a:tr>
            </a:tbl>
          </a:graphicData>
        </a:graphic>
      </p:graphicFrame>
      <p:sp>
        <p:nvSpPr>
          <p:cNvPr id="2" name="Content Placeholder 1"/>
          <p:cNvSpPr>
            <a:spLocks noGrp="1"/>
          </p:cNvSpPr>
          <p:nvPr>
            <p:ph sz="quarter" idx="12"/>
          </p:nvPr>
        </p:nvSpPr>
        <p:spPr>
          <a:xfrm>
            <a:off x="618490" y="4343400"/>
            <a:ext cx="8296910" cy="1143000"/>
          </a:xfrm>
        </p:spPr>
        <p:txBody>
          <a:bodyPr/>
          <a:lstStyle/>
          <a:p>
            <a:r>
              <a:rPr lang="en-US" dirty="0"/>
              <a:t>The prior service cost balance in AOCI declines by the amortization each year</a:t>
            </a:r>
          </a:p>
        </p:txBody>
      </p:sp>
    </p:spTree>
    <p:extLst>
      <p:ext uri="{BB962C8B-B14F-4D97-AF65-F5344CB8AC3E}">
        <p14:creationId xmlns:p14="http://schemas.microsoft.com/office/powerpoint/2010/main" val="28985646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17-6</a:t>
            </a:r>
          </a:p>
        </p:txBody>
      </p:sp>
      <p:sp>
        <p:nvSpPr>
          <p:cNvPr id="4" name="Title 3"/>
          <p:cNvSpPr>
            <a:spLocks noGrp="1"/>
          </p:cNvSpPr>
          <p:nvPr>
            <p:ph type="title"/>
          </p:nvPr>
        </p:nvSpPr>
        <p:spPr/>
        <p:txBody>
          <a:bodyPr>
            <a:normAutofit/>
          </a:bodyPr>
          <a:lstStyle/>
          <a:p>
            <a:r>
              <a:rPr lang="en-IN" dirty="0"/>
              <a:t> Pension Expense (12 of 12)</a:t>
            </a:r>
            <a:endParaRPr lang="en-US" dirty="0"/>
          </a:p>
        </p:txBody>
      </p:sp>
      <p:sp>
        <p:nvSpPr>
          <p:cNvPr id="5" name="Content Placeholder 4"/>
          <p:cNvSpPr>
            <a:spLocks noGrp="1"/>
          </p:cNvSpPr>
          <p:nvPr>
            <p:ph sz="quarter" idx="10"/>
          </p:nvPr>
        </p:nvSpPr>
        <p:spPr>
          <a:xfrm>
            <a:off x="609600" y="1447800"/>
            <a:ext cx="8382000" cy="4953000"/>
          </a:xfrm>
        </p:spPr>
        <p:txBody>
          <a:bodyPr/>
          <a:lstStyle/>
          <a:p>
            <a:pPr marL="0" indent="0">
              <a:buNone/>
            </a:pPr>
            <a:r>
              <a:rPr lang="en-US" b="1" dirty="0"/>
              <a:t>5) </a:t>
            </a:r>
            <a:r>
              <a:rPr lang="en-IN" b="1" dirty="0"/>
              <a:t>Amortization of a Net Loss or Net Gain</a:t>
            </a:r>
          </a:p>
          <a:p>
            <a:r>
              <a:rPr lang="en-US" dirty="0"/>
              <a:t>Gains and losses are reported as </a:t>
            </a:r>
            <a:r>
              <a:rPr lang="en-US" b="1" dirty="0"/>
              <a:t>OCI</a:t>
            </a:r>
            <a:r>
              <a:rPr lang="en-US" dirty="0"/>
              <a:t> in the statement of </a:t>
            </a:r>
            <a:r>
              <a:rPr lang="en-IN" dirty="0"/>
              <a:t>comprehensive income </a:t>
            </a:r>
            <a:r>
              <a:rPr lang="en-US" b="1" dirty="0"/>
              <a:t>as they occur </a:t>
            </a:r>
          </a:p>
          <a:p>
            <a:r>
              <a:rPr lang="en-US" dirty="0"/>
              <a:t>Gains and losses</a:t>
            </a:r>
            <a:r>
              <a:rPr lang="en-IN" dirty="0"/>
              <a:t> (net of subsequent amortization) </a:t>
            </a:r>
            <a:r>
              <a:rPr lang="en-IN" b="1" dirty="0"/>
              <a:t>accumulate</a:t>
            </a:r>
            <a:r>
              <a:rPr lang="en-IN" dirty="0"/>
              <a:t> as a net loss–AOCI or a net gain–AOCI, depending on whether we have greater losses or gains over time</a:t>
            </a:r>
          </a:p>
          <a:p>
            <a:pPr marL="0" indent="0" algn="ctr">
              <a:buNone/>
            </a:pPr>
            <a:r>
              <a:rPr lang="en-IN" dirty="0">
                <a:sym typeface="Symbol"/>
              </a:rPr>
              <a:t></a:t>
            </a:r>
            <a:endParaRPr lang="en-IN" b="1" dirty="0"/>
          </a:p>
          <a:p>
            <a:pPr marL="0" indent="0">
              <a:buNone/>
            </a:pPr>
            <a:r>
              <a:rPr lang="en-US" dirty="0"/>
              <a:t>We report this amount in the balance sheet as a part of </a:t>
            </a:r>
            <a:r>
              <a:rPr lang="en-US" i="1" dirty="0"/>
              <a:t>accumulated other comprehensive income </a:t>
            </a:r>
            <a:r>
              <a:rPr lang="en-US" b="1" dirty="0"/>
              <a:t>(AOCI)</a:t>
            </a:r>
            <a:r>
              <a:rPr lang="en-US" dirty="0"/>
              <a:t>, a shareholders’ equity account</a:t>
            </a:r>
          </a:p>
        </p:txBody>
      </p:sp>
    </p:spTree>
    <p:extLst>
      <p:ext uri="{BB962C8B-B14F-4D97-AF65-F5344CB8AC3E}">
        <p14:creationId xmlns:p14="http://schemas.microsoft.com/office/powerpoint/2010/main" val="16761199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t>Learning Objective 17-6</a:t>
            </a:r>
          </a:p>
        </p:txBody>
      </p:sp>
      <p:sp>
        <p:nvSpPr>
          <p:cNvPr id="4" name="Title 3"/>
          <p:cNvSpPr>
            <a:spLocks noGrp="1"/>
          </p:cNvSpPr>
          <p:nvPr>
            <p:ph type="title"/>
          </p:nvPr>
        </p:nvSpPr>
        <p:spPr/>
        <p:txBody>
          <a:bodyPr/>
          <a:lstStyle/>
          <a:p>
            <a:r>
              <a:rPr lang="en-IN" dirty="0"/>
              <a:t> Gains and Losses</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2782797533"/>
              </p:ext>
            </p:extLst>
          </p:nvPr>
        </p:nvGraphicFramePr>
        <p:xfrm>
          <a:off x="762000" y="2667000"/>
          <a:ext cx="8153400" cy="2468880"/>
        </p:xfrm>
        <a:graphic>
          <a:graphicData uri="http://schemas.openxmlformats.org/drawingml/2006/table">
            <a:tbl>
              <a:tblPr firstRow="1" bandRow="1">
                <a:tableStyleId>{5940675A-B579-460E-94D1-54222C63F5DA}</a:tableStyleId>
              </a:tblPr>
              <a:tblGrid>
                <a:gridCol w="3022600">
                  <a:extLst>
                    <a:ext uri="{9D8B030D-6E8A-4147-A177-3AD203B41FA5}">
                      <a16:colId xmlns:a16="http://schemas.microsoft.com/office/drawing/2014/main" val="20000"/>
                    </a:ext>
                  </a:extLst>
                </a:gridCol>
                <a:gridCol w="2844800">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tblGrid>
              <a:tr h="370840">
                <a:tc>
                  <a:txBody>
                    <a:bodyPr/>
                    <a:lstStyle/>
                    <a:p>
                      <a:pPr algn="ctr"/>
                      <a:endParaRPr lang="en-US" sz="2400" b="1" dirty="0">
                        <a:latin typeface="Verdana" pitchFamily="34" charset="0"/>
                        <a:ea typeface="Verdana" pitchFamily="34" charset="0"/>
                        <a:cs typeface="Verdana" pitchFamily="34" charset="0"/>
                      </a:endParaRPr>
                    </a:p>
                  </a:txBody>
                  <a:tcPr anchor="ctr"/>
                </a:tc>
                <a:tc>
                  <a:txBody>
                    <a:bodyPr/>
                    <a:lstStyle/>
                    <a:p>
                      <a:pPr algn="ctr"/>
                      <a:r>
                        <a:rPr lang="en-US" sz="2400" b="1" dirty="0">
                          <a:latin typeface="Verdana" pitchFamily="34" charset="0"/>
                          <a:ea typeface="Verdana" pitchFamily="34" charset="0"/>
                          <a:cs typeface="Verdana" pitchFamily="34" charset="0"/>
                        </a:rPr>
                        <a:t>Project</a:t>
                      </a:r>
                      <a:r>
                        <a:rPr lang="en-US" sz="2400" b="1" baseline="0" dirty="0">
                          <a:latin typeface="Verdana" pitchFamily="34" charset="0"/>
                          <a:ea typeface="Verdana" pitchFamily="34" charset="0"/>
                          <a:cs typeface="Verdana" pitchFamily="34" charset="0"/>
                        </a:rPr>
                        <a:t> Benefit Obligation</a:t>
                      </a:r>
                      <a:endParaRPr lang="en-US" sz="2400" b="1" dirty="0">
                        <a:latin typeface="Verdana" pitchFamily="34" charset="0"/>
                        <a:ea typeface="Verdana" pitchFamily="34" charset="0"/>
                        <a:cs typeface="Verdana" pitchFamily="34" charset="0"/>
                      </a:endParaRPr>
                    </a:p>
                  </a:txBody>
                  <a:tcPr anchor="ctr"/>
                </a:tc>
                <a:tc>
                  <a:txBody>
                    <a:bodyPr/>
                    <a:lstStyle/>
                    <a:p>
                      <a:pPr algn="ctr"/>
                      <a:r>
                        <a:rPr lang="en-US" sz="2400" b="1" dirty="0">
                          <a:latin typeface="Verdana" pitchFamily="34" charset="0"/>
                          <a:ea typeface="Verdana" pitchFamily="34" charset="0"/>
                          <a:cs typeface="Verdana" pitchFamily="34" charset="0"/>
                        </a:rPr>
                        <a:t>Retur</a:t>
                      </a:r>
                      <a:r>
                        <a:rPr lang="en-US" sz="2400" b="1" baseline="0" dirty="0">
                          <a:latin typeface="Verdana" pitchFamily="34" charset="0"/>
                          <a:ea typeface="Verdana" pitchFamily="34" charset="0"/>
                          <a:cs typeface="Verdana" pitchFamily="34" charset="0"/>
                        </a:rPr>
                        <a:t>n on Plan Assets</a:t>
                      </a:r>
                      <a:endParaRPr lang="en-US" sz="2400" b="1"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70840">
                <a:tc>
                  <a:txBody>
                    <a:bodyPr/>
                    <a:lstStyle/>
                    <a:p>
                      <a:pPr algn="ctr"/>
                      <a:r>
                        <a:rPr lang="en-US" sz="2400" b="1" dirty="0">
                          <a:latin typeface="Verdana" pitchFamily="34" charset="0"/>
                          <a:ea typeface="Verdana" pitchFamily="34" charset="0"/>
                          <a:cs typeface="Verdana" pitchFamily="34" charset="0"/>
                        </a:rPr>
                        <a:t>Higher than</a:t>
                      </a:r>
                      <a:r>
                        <a:rPr lang="en-US" sz="2400" b="1" baseline="0" dirty="0">
                          <a:latin typeface="Verdana" pitchFamily="34" charset="0"/>
                          <a:ea typeface="Verdana" pitchFamily="34" charset="0"/>
                          <a:cs typeface="Verdana" pitchFamily="34" charset="0"/>
                        </a:rPr>
                        <a:t> expected </a:t>
                      </a:r>
                      <a:endParaRPr lang="en-US" sz="2400" b="1" dirty="0">
                        <a:latin typeface="Verdana" pitchFamily="34" charset="0"/>
                        <a:ea typeface="Verdana" pitchFamily="34" charset="0"/>
                        <a:cs typeface="Verdana" pitchFamily="34" charset="0"/>
                      </a:endParaRPr>
                    </a:p>
                  </a:txBody>
                  <a:tcPr anchor="ctr"/>
                </a:tc>
                <a:tc>
                  <a:txBody>
                    <a:bodyPr/>
                    <a:lstStyle/>
                    <a:p>
                      <a:pPr algn="ctr"/>
                      <a:r>
                        <a:rPr lang="en-US" sz="2400" dirty="0">
                          <a:latin typeface="Verdana" pitchFamily="34" charset="0"/>
                          <a:ea typeface="Verdana" pitchFamily="34" charset="0"/>
                          <a:cs typeface="Verdana" pitchFamily="34" charset="0"/>
                        </a:rPr>
                        <a:t>Loss</a:t>
                      </a:r>
                    </a:p>
                  </a:txBody>
                  <a:tcPr anchor="ctr"/>
                </a:tc>
                <a:tc>
                  <a:txBody>
                    <a:bodyPr/>
                    <a:lstStyle/>
                    <a:p>
                      <a:pPr algn="ctr"/>
                      <a:r>
                        <a:rPr lang="en-US" sz="2400" dirty="0">
                          <a:latin typeface="Verdana" pitchFamily="34" charset="0"/>
                          <a:ea typeface="Verdana" pitchFamily="34" charset="0"/>
                          <a:cs typeface="Verdana" pitchFamily="34" charset="0"/>
                        </a:rPr>
                        <a:t>Gain</a:t>
                      </a:r>
                    </a:p>
                  </a:txBody>
                  <a:tcPr anchor="ctr"/>
                </a:tc>
                <a:extLst>
                  <a:ext uri="{0D108BD9-81ED-4DB2-BD59-A6C34878D82A}">
                    <a16:rowId xmlns:a16="http://schemas.microsoft.com/office/drawing/2014/main" val="10001"/>
                  </a:ext>
                </a:extLst>
              </a:tr>
              <a:tr h="370840">
                <a:tc>
                  <a:txBody>
                    <a:bodyPr/>
                    <a:lstStyle/>
                    <a:p>
                      <a:pPr algn="ctr"/>
                      <a:r>
                        <a:rPr lang="en-US" sz="2400" b="1" dirty="0">
                          <a:latin typeface="Verdana" pitchFamily="34" charset="0"/>
                          <a:ea typeface="Verdana" pitchFamily="34" charset="0"/>
                          <a:cs typeface="Verdana" pitchFamily="34" charset="0"/>
                        </a:rPr>
                        <a:t>Lower than expected </a:t>
                      </a:r>
                    </a:p>
                  </a:txBody>
                  <a:tcPr anchor="ctr"/>
                </a:tc>
                <a:tc>
                  <a:txBody>
                    <a:bodyPr/>
                    <a:lstStyle/>
                    <a:p>
                      <a:pPr algn="ctr"/>
                      <a:r>
                        <a:rPr lang="en-US" sz="2400" dirty="0">
                          <a:latin typeface="Verdana" pitchFamily="34" charset="0"/>
                          <a:ea typeface="Verdana" pitchFamily="34" charset="0"/>
                          <a:cs typeface="Verdana" pitchFamily="34" charset="0"/>
                        </a:rPr>
                        <a:t>Gain</a:t>
                      </a:r>
                    </a:p>
                  </a:txBody>
                  <a:tcPr anchor="ctr"/>
                </a:tc>
                <a:tc>
                  <a:txBody>
                    <a:bodyPr/>
                    <a:lstStyle/>
                    <a:p>
                      <a:pPr algn="ctr"/>
                      <a:r>
                        <a:rPr lang="en-US" sz="2400" dirty="0">
                          <a:latin typeface="Verdana" pitchFamily="34" charset="0"/>
                          <a:ea typeface="Verdana" pitchFamily="34" charset="0"/>
                          <a:cs typeface="Verdana" pitchFamily="34" charset="0"/>
                        </a:rPr>
                        <a:t>Loss</a:t>
                      </a: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83216291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17-6</a:t>
            </a:r>
          </a:p>
        </p:txBody>
      </p:sp>
      <p:sp>
        <p:nvSpPr>
          <p:cNvPr id="2" name="Title 1"/>
          <p:cNvSpPr>
            <a:spLocks noGrp="1"/>
          </p:cNvSpPr>
          <p:nvPr>
            <p:ph type="title"/>
          </p:nvPr>
        </p:nvSpPr>
        <p:spPr/>
        <p:txBody>
          <a:bodyPr/>
          <a:lstStyle/>
          <a:p>
            <a:r>
              <a:rPr lang="en-IN" dirty="0"/>
              <a:t>Income Smoothing (1 of 5)</a:t>
            </a:r>
            <a:endParaRPr lang="en-US" dirty="0"/>
          </a:p>
        </p:txBody>
      </p:sp>
      <p:sp>
        <p:nvSpPr>
          <p:cNvPr id="4" name="Content Placeholder 3"/>
          <p:cNvSpPr>
            <a:spLocks noGrp="1"/>
          </p:cNvSpPr>
          <p:nvPr>
            <p:ph sz="quarter" idx="10"/>
          </p:nvPr>
        </p:nvSpPr>
        <p:spPr>
          <a:xfrm>
            <a:off x="685800" y="1676400"/>
            <a:ext cx="8305800" cy="4800600"/>
          </a:xfrm>
        </p:spPr>
        <p:txBody>
          <a:bodyPr/>
          <a:lstStyle/>
          <a:p>
            <a:pPr marL="0" indent="0">
              <a:buNone/>
            </a:pPr>
            <a:r>
              <a:rPr lang="en-IN" dirty="0"/>
              <a:t>If a net gain or a net loss gets “too large,” pension expense must be adjusted  </a:t>
            </a:r>
            <a:r>
              <a:rPr lang="en-IN" dirty="0">
                <a:sym typeface="Symbol"/>
              </a:rPr>
              <a:t></a:t>
            </a:r>
            <a:endParaRPr lang="en-IN" dirty="0"/>
          </a:p>
          <a:p>
            <a:pPr marL="0" indent="0" algn="ctr">
              <a:buNone/>
            </a:pPr>
            <a:r>
              <a:rPr lang="en-IN" dirty="0"/>
              <a:t>f it exceeds an amount equal to </a:t>
            </a:r>
            <a:r>
              <a:rPr lang="en-IN" b="1" dirty="0"/>
              <a:t>10% </a:t>
            </a:r>
            <a:r>
              <a:rPr lang="en-IN" dirty="0"/>
              <a:t>of the PBO, or </a:t>
            </a:r>
            <a:r>
              <a:rPr lang="en-IN" b="1" dirty="0"/>
              <a:t>10% </a:t>
            </a:r>
            <a:r>
              <a:rPr lang="en-IN" dirty="0"/>
              <a:t>of plan assets, whichever is higher</a:t>
            </a:r>
          </a:p>
          <a:p>
            <a:pPr marL="0" indent="0" algn="ctr">
              <a:buNone/>
            </a:pPr>
            <a:r>
              <a:rPr lang="en-IN" dirty="0">
                <a:sym typeface="Symbol"/>
              </a:rPr>
              <a:t></a:t>
            </a:r>
            <a:endParaRPr lang="en-IN" dirty="0"/>
          </a:p>
          <a:p>
            <a:pPr marL="0" indent="0">
              <a:buNone/>
            </a:pPr>
            <a:r>
              <a:rPr lang="en-US" dirty="0"/>
              <a:t>This threshold amount is referred to as </a:t>
            </a:r>
            <a:r>
              <a:rPr lang="en-IN" dirty="0"/>
              <a:t>the “</a:t>
            </a:r>
            <a:r>
              <a:rPr lang="en-IN" b="1" dirty="0"/>
              <a:t>corridor</a:t>
            </a:r>
            <a:r>
              <a:rPr lang="en-IN" dirty="0"/>
              <a:t>”</a:t>
            </a:r>
          </a:p>
        </p:txBody>
      </p:sp>
    </p:spTree>
    <p:extLst>
      <p:ext uri="{BB962C8B-B14F-4D97-AF65-F5344CB8AC3E}">
        <p14:creationId xmlns:p14="http://schemas.microsoft.com/office/powerpoint/2010/main" val="5454465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17-6</a:t>
            </a:r>
          </a:p>
        </p:txBody>
      </p:sp>
      <p:sp>
        <p:nvSpPr>
          <p:cNvPr id="2" name="Title 1"/>
          <p:cNvSpPr>
            <a:spLocks noGrp="1"/>
          </p:cNvSpPr>
          <p:nvPr>
            <p:ph type="title"/>
          </p:nvPr>
        </p:nvSpPr>
        <p:spPr/>
        <p:txBody>
          <a:bodyPr/>
          <a:lstStyle/>
          <a:p>
            <a:r>
              <a:rPr lang="en-IN" dirty="0"/>
              <a:t>Income Smoothing (2 of 5)</a:t>
            </a:r>
            <a:endParaRPr lang="en-US" dirty="0"/>
          </a:p>
        </p:txBody>
      </p:sp>
      <p:sp>
        <p:nvSpPr>
          <p:cNvPr id="4" name="Content Placeholder 3"/>
          <p:cNvSpPr>
            <a:spLocks noGrp="1"/>
          </p:cNvSpPr>
          <p:nvPr>
            <p:ph sz="quarter" idx="10"/>
          </p:nvPr>
        </p:nvSpPr>
        <p:spPr>
          <a:xfrm>
            <a:off x="609600" y="1676400"/>
            <a:ext cx="8305800" cy="4800600"/>
          </a:xfrm>
        </p:spPr>
        <p:txBody>
          <a:bodyPr/>
          <a:lstStyle/>
          <a:p>
            <a:r>
              <a:rPr lang="en-IN" dirty="0"/>
              <a:t>If net gains and losses exceeds the corridor, the excess is not charged to pension expense all at once</a:t>
            </a:r>
          </a:p>
          <a:p>
            <a:r>
              <a:rPr lang="en-IN" dirty="0"/>
              <a:t>Instead, as a further concession to income smoothing, only a portion of the excess is included in </a:t>
            </a:r>
            <a:r>
              <a:rPr lang="en-US" dirty="0"/>
              <a:t>pension expense</a:t>
            </a:r>
            <a:endParaRPr lang="en-IN" dirty="0"/>
          </a:p>
        </p:txBody>
      </p:sp>
    </p:spTree>
    <p:extLst>
      <p:ext uri="{BB962C8B-B14F-4D97-AF65-F5344CB8AC3E}">
        <p14:creationId xmlns:p14="http://schemas.microsoft.com/office/powerpoint/2010/main" val="152419849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t>Learning Objective 17-6</a:t>
            </a:r>
          </a:p>
        </p:txBody>
      </p:sp>
      <p:sp>
        <p:nvSpPr>
          <p:cNvPr id="4" name="Title 3"/>
          <p:cNvSpPr>
            <a:spLocks noGrp="1"/>
          </p:cNvSpPr>
          <p:nvPr>
            <p:ph type="title"/>
          </p:nvPr>
        </p:nvSpPr>
        <p:spPr/>
        <p:txBody>
          <a:bodyPr>
            <a:normAutofit/>
          </a:bodyPr>
          <a:lstStyle/>
          <a:p>
            <a:r>
              <a:rPr lang="en-IN" dirty="0"/>
              <a:t>Income Smoothing </a:t>
            </a:r>
            <a:r>
              <a:rPr lang="en-US" dirty="0"/>
              <a:t>(3 of 5)</a:t>
            </a:r>
          </a:p>
        </p:txBody>
      </p:sp>
      <p:sp>
        <p:nvSpPr>
          <p:cNvPr id="5" name="Content Placeholder 4"/>
          <p:cNvSpPr>
            <a:spLocks noGrp="1"/>
          </p:cNvSpPr>
          <p:nvPr>
            <p:ph sz="quarter" idx="10"/>
          </p:nvPr>
        </p:nvSpPr>
        <p:spPr>
          <a:xfrm>
            <a:off x="685800" y="1295400"/>
            <a:ext cx="8229600" cy="914400"/>
          </a:xfrm>
        </p:spPr>
        <p:txBody>
          <a:bodyPr/>
          <a:lstStyle/>
          <a:p>
            <a:r>
              <a:rPr lang="en-IN" dirty="0"/>
              <a:t>Minimum amount that should be included is given by:</a:t>
            </a:r>
            <a:endParaRPr lang="en-US" dirty="0"/>
          </a:p>
        </p:txBody>
      </p:sp>
      <p:graphicFrame>
        <p:nvGraphicFramePr>
          <p:cNvPr id="2" name="Object 1"/>
          <p:cNvGraphicFramePr>
            <a:graphicFrameLocks noChangeAspect="1"/>
          </p:cNvGraphicFramePr>
          <p:nvPr>
            <p:extLst>
              <p:ext uri="{D42A27DB-BD31-4B8C-83A1-F6EECF244321}">
                <p14:modId xmlns:p14="http://schemas.microsoft.com/office/powerpoint/2010/main" val="1601731224"/>
              </p:ext>
            </p:extLst>
          </p:nvPr>
        </p:nvGraphicFramePr>
        <p:xfrm>
          <a:off x="902694" y="2183631"/>
          <a:ext cx="7402113" cy="1169938"/>
        </p:xfrm>
        <a:graphic>
          <a:graphicData uri="http://schemas.openxmlformats.org/presentationml/2006/ole">
            <mc:AlternateContent xmlns:mc="http://schemas.openxmlformats.org/markup-compatibility/2006">
              <mc:Choice xmlns:v="urn:schemas-microsoft-com:vml" Requires="v">
                <p:oleObj spid="_x0000_s1090" name="Equation" r:id="rId4" imgW="4178160" imgH="660240" progId="Equation.3">
                  <p:embed/>
                </p:oleObj>
              </mc:Choice>
              <mc:Fallback>
                <p:oleObj name="Equation" r:id="rId4" imgW="4178160" imgH="660240" progId="Equation.3">
                  <p:embed/>
                  <p:pic>
                    <p:nvPicPr>
                      <p:cNvPr id="0" name=""/>
                      <p:cNvPicPr/>
                      <p:nvPr/>
                    </p:nvPicPr>
                    <p:blipFill>
                      <a:blip r:embed="rId5"/>
                      <a:stretch>
                        <a:fillRect/>
                      </a:stretch>
                    </p:blipFill>
                    <p:spPr>
                      <a:xfrm>
                        <a:off x="902694" y="2183631"/>
                        <a:ext cx="7402113" cy="1169938"/>
                      </a:xfrm>
                      <a:prstGeom prst="rect">
                        <a:avLst/>
                      </a:prstGeom>
                    </p:spPr>
                  </p:pic>
                </p:oleObj>
              </mc:Fallback>
            </mc:AlternateContent>
          </a:graphicData>
        </a:graphic>
      </p:graphicFrame>
      <p:graphicFrame>
        <p:nvGraphicFramePr>
          <p:cNvPr id="12" name="Table 11" descr="Alt text will be entered here."/>
          <p:cNvGraphicFramePr>
            <a:graphicFrameLocks noGrp="1"/>
          </p:cNvGraphicFramePr>
          <p:nvPr>
            <p:extLst>
              <p:ext uri="{D42A27DB-BD31-4B8C-83A1-F6EECF244321}">
                <p14:modId xmlns:p14="http://schemas.microsoft.com/office/powerpoint/2010/main" val="946944801"/>
              </p:ext>
            </p:extLst>
          </p:nvPr>
        </p:nvGraphicFramePr>
        <p:xfrm>
          <a:off x="685800" y="3657600"/>
          <a:ext cx="7848600" cy="2656840"/>
        </p:xfrm>
        <a:graphic>
          <a:graphicData uri="http://schemas.openxmlformats.org/drawingml/2006/table">
            <a:tbl>
              <a:tblPr firstRow="1" bandRow="1">
                <a:tableStyleId>{5940675A-B579-460E-94D1-54222C63F5DA}</a:tableStyleId>
              </a:tblPr>
              <a:tblGrid>
                <a:gridCol w="5562600">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itchFamily="34" charset="0"/>
                          <a:ea typeface="Verdana" pitchFamily="34" charset="0"/>
                          <a:cs typeface="Verdana" pitchFamily="34" charset="0"/>
                        </a:rPr>
                        <a:t>Determining Net Loss Amortization—2018</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itchFamily="34" charset="0"/>
                          <a:ea typeface="Verdana" pitchFamily="34" charset="0"/>
                          <a:cs typeface="Verdana" pitchFamily="34" charset="0"/>
                        </a:rPr>
                        <a:t>($ in millions)</a:t>
                      </a:r>
                    </a:p>
                  </a:txBody>
                  <a:tcPr anchor="ct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solidFill>
                            <a:schemeClr val="tx1"/>
                          </a:solidFill>
                          <a:latin typeface="Verdana" pitchFamily="34" charset="0"/>
                          <a:ea typeface="Verdana" pitchFamily="34" charset="0"/>
                          <a:cs typeface="Verdana" pitchFamily="34" charset="0"/>
                        </a:rPr>
                        <a:t>Net loss (previous losses exceeded previous gains)</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itchFamily="34" charset="0"/>
                          <a:ea typeface="Verdana" pitchFamily="34" charset="0"/>
                          <a:cs typeface="Verdana" pitchFamily="34" charset="0"/>
                        </a:rPr>
                        <a:t>$55(Assumed)</a:t>
                      </a:r>
                    </a:p>
                    <a:p>
                      <a:pPr algn="r"/>
                      <a:endParaRPr lang="en-US" sz="120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solidFill>
                            <a:schemeClr val="tx1"/>
                          </a:solidFill>
                          <a:latin typeface="Verdana" pitchFamily="34" charset="0"/>
                          <a:ea typeface="Verdana" pitchFamily="34" charset="0"/>
                          <a:cs typeface="Verdana" pitchFamily="34" charset="0"/>
                        </a:rPr>
                        <a:t>10% of $400 ($400 is greater than $300): the “corridor”</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itchFamily="34" charset="0"/>
                          <a:ea typeface="Verdana" pitchFamily="34" charset="0"/>
                          <a:cs typeface="Verdana" pitchFamily="34" charset="0"/>
                        </a:rPr>
                        <a:t>(40)</a:t>
                      </a:r>
                    </a:p>
                    <a:p>
                      <a:pPr algn="r"/>
                      <a:endParaRPr lang="en-US" sz="120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solidFill>
                            <a:schemeClr val="tx1"/>
                          </a:solidFill>
                          <a:latin typeface="Verdana" pitchFamily="34" charset="0"/>
                          <a:ea typeface="Verdana" pitchFamily="34" charset="0"/>
                          <a:cs typeface="Verdana" pitchFamily="34" charset="0"/>
                        </a:rPr>
                        <a:t>Excess at the beginning of the year</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Verdana" pitchFamily="34" charset="0"/>
                          <a:ea typeface="Verdana" pitchFamily="34" charset="0"/>
                          <a:cs typeface="Verdana" pitchFamily="34" charset="0"/>
                        </a:rPr>
                        <a:t>$15</a:t>
                      </a:r>
                    </a:p>
                    <a:p>
                      <a:pPr algn="r"/>
                      <a:endParaRPr lang="en-US" sz="120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solidFill>
                            <a:schemeClr val="tx1"/>
                          </a:solidFill>
                          <a:latin typeface="Verdana" pitchFamily="34" charset="0"/>
                          <a:ea typeface="Verdana" pitchFamily="34" charset="0"/>
                          <a:cs typeface="Verdana" pitchFamily="34" charset="0"/>
                        </a:rPr>
                        <a:t>Average remaining service period</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u="sng" dirty="0">
                          <a:solidFill>
                            <a:schemeClr val="tx1"/>
                          </a:solidFill>
                          <a:latin typeface="Verdana" pitchFamily="34" charset="0"/>
                          <a:ea typeface="Verdana" pitchFamily="34" charset="0"/>
                          <a:cs typeface="Verdana" pitchFamily="34" charset="0"/>
                        </a:rPr>
                        <a:t>÷ 15 years</a:t>
                      </a:r>
                    </a:p>
                    <a:p>
                      <a:pPr algn="r"/>
                      <a:endParaRPr lang="en-US" sz="1200" u="sng"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4"/>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1" dirty="0">
                          <a:solidFill>
                            <a:schemeClr val="tx1"/>
                          </a:solidFill>
                          <a:latin typeface="Verdana" pitchFamily="34" charset="0"/>
                          <a:ea typeface="Verdana" pitchFamily="34" charset="0"/>
                          <a:cs typeface="Verdana" pitchFamily="34" charset="0"/>
                        </a:rPr>
                        <a:t>Amount amortized to 2018 pension expense</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b="1" u="sng" dirty="0">
                          <a:solidFill>
                            <a:schemeClr val="tx1"/>
                          </a:solidFill>
                          <a:latin typeface="Verdana" pitchFamily="34" charset="0"/>
                          <a:ea typeface="Verdana" pitchFamily="34" charset="0"/>
                          <a:cs typeface="Verdana" pitchFamily="34" charset="0"/>
                        </a:rPr>
                        <a:t>$ 1</a:t>
                      </a:r>
                    </a:p>
                    <a:p>
                      <a:pPr algn="r"/>
                      <a:endParaRPr lang="en-US" sz="1200" u="sng"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10919098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t>Learning Objective 17-6</a:t>
            </a:r>
          </a:p>
        </p:txBody>
      </p:sp>
      <p:sp>
        <p:nvSpPr>
          <p:cNvPr id="4" name="Title 3"/>
          <p:cNvSpPr>
            <a:spLocks noGrp="1"/>
          </p:cNvSpPr>
          <p:nvPr>
            <p:ph type="title"/>
          </p:nvPr>
        </p:nvSpPr>
        <p:spPr/>
        <p:txBody>
          <a:bodyPr>
            <a:normAutofit/>
          </a:bodyPr>
          <a:lstStyle/>
          <a:p>
            <a:r>
              <a:rPr lang="en-IN" dirty="0"/>
              <a:t>Income Smoothing </a:t>
            </a:r>
            <a:r>
              <a:rPr lang="en-US" dirty="0"/>
              <a:t>(4 of 5)</a:t>
            </a:r>
          </a:p>
        </p:txBody>
      </p:sp>
      <p:graphicFrame>
        <p:nvGraphicFramePr>
          <p:cNvPr id="11" name="Table 10" descr="Alt text will be entered here."/>
          <p:cNvGraphicFramePr>
            <a:graphicFrameLocks noGrp="1"/>
          </p:cNvGraphicFramePr>
          <p:nvPr>
            <p:extLst>
              <p:ext uri="{D42A27DB-BD31-4B8C-83A1-F6EECF244321}">
                <p14:modId xmlns:p14="http://schemas.microsoft.com/office/powerpoint/2010/main" val="408014154"/>
              </p:ext>
            </p:extLst>
          </p:nvPr>
        </p:nvGraphicFramePr>
        <p:xfrm>
          <a:off x="762000" y="2057400"/>
          <a:ext cx="7543800" cy="2595880"/>
        </p:xfrm>
        <a:graphic>
          <a:graphicData uri="http://schemas.openxmlformats.org/drawingml/2006/table">
            <a:tbl>
              <a:tblPr firstRow="1" bandRow="1">
                <a:tableStyleId>{5940675A-B579-460E-94D1-54222C63F5DA}</a:tableStyleId>
              </a:tblPr>
              <a:tblGrid>
                <a:gridCol w="5410200">
                  <a:extLst>
                    <a:ext uri="{9D8B030D-6E8A-4147-A177-3AD203B41FA5}">
                      <a16:colId xmlns:a16="http://schemas.microsoft.com/office/drawing/2014/main" val="20000"/>
                    </a:ext>
                  </a:extLst>
                </a:gridCol>
                <a:gridCol w="2133600">
                  <a:extLst>
                    <a:ext uri="{9D8B030D-6E8A-4147-A177-3AD203B41FA5}">
                      <a16:colId xmlns:a16="http://schemas.microsoft.com/office/drawing/2014/main" val="20001"/>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1" dirty="0">
                          <a:solidFill>
                            <a:schemeClr val="tx1"/>
                          </a:solidFill>
                          <a:latin typeface="Verdana" pitchFamily="34" charset="0"/>
                          <a:ea typeface="Verdana" pitchFamily="34" charset="0"/>
                          <a:cs typeface="Verdana" pitchFamily="34" charset="0"/>
                        </a:rPr>
                        <a:t>Amortization of the Net Loss–AOCI:</a:t>
                      </a:r>
                      <a:endParaRPr lang="en-US" sz="1800" b="1"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latin typeface="Verdana" pitchFamily="34" charset="0"/>
                          <a:ea typeface="Verdana" pitchFamily="34" charset="0"/>
                          <a:cs typeface="Verdana" pitchFamily="34" charset="0"/>
                        </a:rPr>
                        <a:t>($ in millions)</a:t>
                      </a:r>
                    </a:p>
                  </a:txBody>
                  <a:tcPr anchor="ct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latin typeface="Verdana" pitchFamily="34" charset="0"/>
                          <a:ea typeface="Verdana" pitchFamily="34" charset="0"/>
                          <a:cs typeface="Verdana" pitchFamily="34" charset="0"/>
                        </a:rPr>
                        <a:t>Service cost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latin typeface="Verdana" pitchFamily="34" charset="0"/>
                          <a:ea typeface="Verdana" pitchFamily="34" charset="0"/>
                          <a:cs typeface="Verdana" pitchFamily="34" charset="0"/>
                        </a:rPr>
                        <a:t>$41</a:t>
                      </a:r>
                    </a:p>
                  </a:txBody>
                  <a:tcPr anchor="ct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latin typeface="Verdana" pitchFamily="34" charset="0"/>
                          <a:ea typeface="Verdana" pitchFamily="34" charset="0"/>
                          <a:cs typeface="Verdana" pitchFamily="34" charset="0"/>
                        </a:rPr>
                        <a:t>Interest cost</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latin typeface="Verdana" pitchFamily="34" charset="0"/>
                          <a:ea typeface="Verdana" pitchFamily="34" charset="0"/>
                          <a:cs typeface="Verdana" pitchFamily="34" charset="0"/>
                        </a:rPr>
                        <a:t>24</a:t>
                      </a:r>
                    </a:p>
                  </a:txBody>
                  <a:tcPr anchor="ct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dirty="0">
                          <a:solidFill>
                            <a:schemeClr val="tx1"/>
                          </a:solidFill>
                          <a:latin typeface="Verdana" pitchFamily="34" charset="0"/>
                          <a:ea typeface="Verdana" pitchFamily="34" charset="0"/>
                          <a:cs typeface="Verdana" pitchFamily="34" charset="0"/>
                        </a:rPr>
                        <a:t>Expected return on the plan assets</a:t>
                      </a:r>
                      <a:endParaRPr lang="en-US" sz="18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latin typeface="Verdana" pitchFamily="34" charset="0"/>
                          <a:ea typeface="Verdana" pitchFamily="34" charset="0"/>
                          <a:cs typeface="Verdana" pitchFamily="34" charset="0"/>
                        </a:rPr>
                        <a:t>(27)</a:t>
                      </a:r>
                    </a:p>
                  </a:txBody>
                  <a:tcPr anchor="ctr"/>
                </a:tc>
                <a:extLst>
                  <a:ext uri="{0D108BD9-81ED-4DB2-BD59-A6C34878D82A}">
                    <a16:rowId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dirty="0">
                          <a:solidFill>
                            <a:schemeClr val="tx1"/>
                          </a:solidFill>
                          <a:latin typeface="Verdana" pitchFamily="34" charset="0"/>
                          <a:ea typeface="Verdana" pitchFamily="34" charset="0"/>
                          <a:cs typeface="Verdana" pitchFamily="34" charset="0"/>
                        </a:rPr>
                        <a:t>Amortization of prior service cost–AOCI</a:t>
                      </a:r>
                      <a:endParaRPr lang="en-US" sz="18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dirty="0">
                          <a:solidFill>
                            <a:schemeClr val="tx1"/>
                          </a:solidFill>
                          <a:latin typeface="Verdana" pitchFamily="34" charset="0"/>
                          <a:ea typeface="Verdana" pitchFamily="34" charset="0"/>
                          <a:cs typeface="Verdana" pitchFamily="34" charset="0"/>
                        </a:rPr>
                        <a:t>4</a:t>
                      </a:r>
                    </a:p>
                  </a:txBody>
                  <a:tcPr anchor="ctr"/>
                </a:tc>
                <a:extLst>
                  <a:ext uri="{0D108BD9-81ED-4DB2-BD59-A6C34878D82A}">
                    <a16:rowId xmlns:a16="http://schemas.microsoft.com/office/drawing/2014/main" val="10004"/>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1" dirty="0">
                          <a:solidFill>
                            <a:schemeClr val="tx1"/>
                          </a:solidFill>
                          <a:latin typeface="Verdana" pitchFamily="34" charset="0"/>
                          <a:ea typeface="Verdana" pitchFamily="34" charset="0"/>
                          <a:cs typeface="Verdana" pitchFamily="34" charset="0"/>
                        </a:rPr>
                        <a:t>Amortization of net loss–AOCI</a:t>
                      </a:r>
                      <a:endParaRPr lang="en-US" sz="1800" b="1"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u="sng" dirty="0">
                          <a:solidFill>
                            <a:schemeClr val="tx1"/>
                          </a:solidFill>
                          <a:latin typeface="Verdana" pitchFamily="34" charset="0"/>
                          <a:ea typeface="Verdana" pitchFamily="34" charset="0"/>
                          <a:cs typeface="Verdana" pitchFamily="34" charset="0"/>
                        </a:rPr>
                        <a:t>1</a:t>
                      </a:r>
                    </a:p>
                  </a:txBody>
                  <a:tcPr anchor="ctr"/>
                </a:tc>
                <a:extLst>
                  <a:ext uri="{0D108BD9-81ED-4DB2-BD59-A6C34878D82A}">
                    <a16:rowId xmlns:a16="http://schemas.microsoft.com/office/drawing/2014/main" val="10005"/>
                  </a:ext>
                </a:extLst>
              </a:tr>
              <a:tr h="370840">
                <a:tc>
                  <a:txBody>
                    <a:bodyPr/>
                    <a:lstStyle/>
                    <a:p>
                      <a:pPr marL="231775" marR="0" indent="0" algn="l" defTabSz="914400" rtl="0" eaLnBrk="1" fontAlgn="auto" latinLnBrk="0" hangingPunct="1">
                        <a:lnSpc>
                          <a:spcPct val="100000"/>
                        </a:lnSpc>
                        <a:spcBef>
                          <a:spcPts val="0"/>
                        </a:spcBef>
                        <a:spcAft>
                          <a:spcPts val="0"/>
                        </a:spcAft>
                        <a:buClrTx/>
                        <a:buSzTx/>
                        <a:buFontTx/>
                        <a:buNone/>
                        <a:tabLst/>
                        <a:defRPr/>
                      </a:pPr>
                      <a:r>
                        <a:rPr lang="en-IN" sz="1800" dirty="0">
                          <a:solidFill>
                            <a:schemeClr val="tx1"/>
                          </a:solidFill>
                          <a:latin typeface="Verdana" pitchFamily="34" charset="0"/>
                          <a:ea typeface="Verdana" pitchFamily="34" charset="0"/>
                          <a:cs typeface="Verdana" pitchFamily="34" charset="0"/>
                        </a:rPr>
                        <a:t>Pension expense</a:t>
                      </a:r>
                      <a:endParaRPr lang="en-US" sz="18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u="sng" dirty="0">
                          <a:solidFill>
                            <a:schemeClr val="tx1"/>
                          </a:solidFill>
                          <a:latin typeface="Verdana" pitchFamily="34" charset="0"/>
                          <a:ea typeface="Verdana" pitchFamily="34" charset="0"/>
                          <a:cs typeface="Verdana" pitchFamily="34" charset="0"/>
                        </a:rPr>
                        <a:t>$43</a:t>
                      </a:r>
                    </a:p>
                  </a:txBody>
                  <a:tcPr anchor="ctr"/>
                </a:tc>
                <a:extLst>
                  <a:ext uri="{0D108BD9-81ED-4DB2-BD59-A6C34878D82A}">
                    <a16:rowId xmlns:a16="http://schemas.microsoft.com/office/drawing/2014/main" val="10006"/>
                  </a:ext>
                </a:extLst>
              </a:tr>
            </a:tbl>
          </a:graphicData>
        </a:graphic>
      </p:graphicFrame>
      <p:sp>
        <p:nvSpPr>
          <p:cNvPr id="5" name="Content Placeholder 4"/>
          <p:cNvSpPr>
            <a:spLocks noGrp="1"/>
          </p:cNvSpPr>
          <p:nvPr>
            <p:ph sz="quarter" idx="10"/>
          </p:nvPr>
        </p:nvSpPr>
        <p:spPr>
          <a:xfrm>
            <a:off x="762000" y="4953000"/>
            <a:ext cx="7543800" cy="1295400"/>
          </a:xfrm>
        </p:spPr>
        <p:txBody>
          <a:bodyPr/>
          <a:lstStyle/>
          <a:p>
            <a:pPr marL="0" indent="0">
              <a:buNone/>
            </a:pPr>
            <a:r>
              <a:rPr lang="en-IN" sz="2400" dirty="0"/>
              <a:t>Amortization of net loss–AOCI “1” If a net gain were being amortized, this amount would be deducted from pension expense</a:t>
            </a:r>
            <a:endParaRPr lang="en-US" sz="2400" dirty="0"/>
          </a:p>
        </p:txBody>
      </p:sp>
    </p:spTree>
    <p:extLst>
      <p:ext uri="{BB962C8B-B14F-4D97-AF65-F5344CB8AC3E}">
        <p14:creationId xmlns:p14="http://schemas.microsoft.com/office/powerpoint/2010/main" val="362492329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t>Learning Objective 17-6</a:t>
            </a:r>
          </a:p>
        </p:txBody>
      </p:sp>
      <p:sp>
        <p:nvSpPr>
          <p:cNvPr id="4" name="Title 3"/>
          <p:cNvSpPr>
            <a:spLocks noGrp="1"/>
          </p:cNvSpPr>
          <p:nvPr>
            <p:ph type="title"/>
          </p:nvPr>
        </p:nvSpPr>
        <p:spPr/>
        <p:txBody>
          <a:bodyPr>
            <a:normAutofit/>
          </a:bodyPr>
          <a:lstStyle/>
          <a:p>
            <a:r>
              <a:rPr lang="en-IN" dirty="0"/>
              <a:t>Income Smoothing </a:t>
            </a:r>
            <a:r>
              <a:rPr lang="en-US" dirty="0"/>
              <a:t>(5 of 5)</a:t>
            </a:r>
          </a:p>
        </p:txBody>
      </p:sp>
      <p:graphicFrame>
        <p:nvGraphicFramePr>
          <p:cNvPr id="11" name="Table 10" descr="Alt text will be entered here."/>
          <p:cNvGraphicFramePr>
            <a:graphicFrameLocks noGrp="1"/>
          </p:cNvGraphicFramePr>
          <p:nvPr>
            <p:extLst>
              <p:ext uri="{D42A27DB-BD31-4B8C-83A1-F6EECF244321}">
                <p14:modId xmlns:p14="http://schemas.microsoft.com/office/powerpoint/2010/main" val="764930156"/>
              </p:ext>
            </p:extLst>
          </p:nvPr>
        </p:nvGraphicFramePr>
        <p:xfrm>
          <a:off x="1066800" y="2362200"/>
          <a:ext cx="7391400" cy="2225040"/>
        </p:xfrm>
        <a:graphic>
          <a:graphicData uri="http://schemas.openxmlformats.org/drawingml/2006/table">
            <a:tbl>
              <a:tblPr firstRow="1" bandRow="1">
                <a:tableStyleId>{5940675A-B579-460E-94D1-54222C63F5DA}</a:tableStyleId>
              </a:tblPr>
              <a:tblGrid>
                <a:gridCol w="4953000">
                  <a:extLst>
                    <a:ext uri="{9D8B030D-6E8A-4147-A177-3AD203B41FA5}">
                      <a16:colId xmlns:a16="http://schemas.microsoft.com/office/drawing/2014/main" val="20000"/>
                    </a:ext>
                  </a:extLst>
                </a:gridCol>
                <a:gridCol w="2438400">
                  <a:extLst>
                    <a:ext uri="{9D8B030D-6E8A-4147-A177-3AD203B41FA5}">
                      <a16:colId xmlns:a16="http://schemas.microsoft.com/office/drawing/2014/main" val="20001"/>
                    </a:ext>
                  </a:extLst>
                </a:gridCol>
              </a:tblGrid>
              <a:tr h="370840">
                <a:tc>
                  <a:txBody>
                    <a:bodyPr/>
                    <a:lstStyle/>
                    <a:p>
                      <a:pPr algn="l"/>
                      <a:r>
                        <a:rPr lang="en-US" sz="1800" b="1" dirty="0">
                          <a:solidFill>
                            <a:schemeClr val="tx1"/>
                          </a:solidFill>
                          <a:latin typeface="Verdana" pitchFamily="34" charset="0"/>
                          <a:ea typeface="Verdana" pitchFamily="34" charset="0"/>
                          <a:cs typeface="Verdana" pitchFamily="34" charset="0"/>
                        </a:rPr>
                        <a:t>Net Loss–AOCI</a:t>
                      </a: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latin typeface="Verdana" pitchFamily="34" charset="0"/>
                          <a:ea typeface="Verdana" pitchFamily="34" charset="0"/>
                          <a:cs typeface="Verdana" pitchFamily="34" charset="0"/>
                        </a:rPr>
                        <a:t>($ in millions)</a:t>
                      </a:r>
                    </a:p>
                  </a:txBody>
                  <a:tcPr anchor="ctr"/>
                </a:tc>
                <a:extLst>
                  <a:ext uri="{0D108BD9-81ED-4DB2-BD59-A6C34878D82A}">
                    <a16:rowId xmlns:a16="http://schemas.microsoft.com/office/drawing/2014/main" val="10000"/>
                  </a:ext>
                </a:extLst>
              </a:tr>
              <a:tr h="370840">
                <a:tc>
                  <a:txBody>
                    <a:bodyPr/>
                    <a:lstStyle/>
                    <a:p>
                      <a:r>
                        <a:rPr lang="en-IN" sz="1800" dirty="0">
                          <a:solidFill>
                            <a:schemeClr val="tx1"/>
                          </a:solidFill>
                          <a:latin typeface="Verdana" pitchFamily="34" charset="0"/>
                          <a:ea typeface="Verdana" pitchFamily="34" charset="0"/>
                          <a:cs typeface="Verdana" pitchFamily="34" charset="0"/>
                        </a:rPr>
                        <a:t>Net loss–AOCI at the beginning of 2018</a:t>
                      </a:r>
                      <a:endParaRPr lang="en-US" sz="18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latin typeface="Verdana" pitchFamily="34" charset="0"/>
                          <a:ea typeface="Verdana" pitchFamily="34" charset="0"/>
                          <a:cs typeface="Verdana" pitchFamily="34" charset="0"/>
                        </a:rPr>
                        <a:t>$55</a:t>
                      </a:r>
                    </a:p>
                  </a:txBody>
                  <a:tcPr anchor="ctr"/>
                </a:tc>
                <a:extLst>
                  <a:ext uri="{0D108BD9-81ED-4DB2-BD59-A6C34878D82A}">
                    <a16:rowId xmlns:a16="http://schemas.microsoft.com/office/drawing/2014/main" val="10001"/>
                  </a:ext>
                </a:extLst>
              </a:tr>
              <a:tr h="370840">
                <a:tc>
                  <a:txBody>
                    <a:bodyPr/>
                    <a:lstStyle/>
                    <a:p>
                      <a:pPr marL="290513" indent="0"/>
                      <a:r>
                        <a:rPr lang="en-IN" sz="1800" b="1" dirty="0">
                          <a:solidFill>
                            <a:schemeClr val="tx1"/>
                          </a:solidFill>
                          <a:latin typeface="Verdana" pitchFamily="34" charset="0"/>
                          <a:ea typeface="Verdana" pitchFamily="34" charset="0"/>
                          <a:cs typeface="Verdana" pitchFamily="34" charset="0"/>
                        </a:rPr>
                        <a:t>Less: 2018 amortization</a:t>
                      </a:r>
                      <a:endParaRPr lang="en-US" sz="1800" b="1"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sz="1800" b="1" dirty="0">
                          <a:solidFill>
                            <a:schemeClr val="tx1"/>
                          </a:solidFill>
                          <a:latin typeface="Verdana" pitchFamily="34" charset="0"/>
                          <a:ea typeface="Verdana" pitchFamily="34" charset="0"/>
                          <a:cs typeface="Verdana" pitchFamily="34" charset="0"/>
                        </a:rPr>
                        <a:t>(1)</a:t>
                      </a:r>
                    </a:p>
                  </a:txBody>
                  <a:tcPr anchor="ctr"/>
                </a:tc>
                <a:extLst>
                  <a:ext uri="{0D108BD9-81ED-4DB2-BD59-A6C34878D82A}">
                    <a16:rowId xmlns:a16="http://schemas.microsoft.com/office/drawing/2014/main" val="10002"/>
                  </a:ext>
                </a:extLst>
              </a:tr>
              <a:tr h="370840">
                <a:tc>
                  <a:txBody>
                    <a:bodyPr/>
                    <a:lstStyle/>
                    <a:p>
                      <a:pPr marL="290513" indent="0" algn="l" defTabSz="914400" rtl="0" eaLnBrk="1" latinLnBrk="0" hangingPunct="1"/>
                      <a:r>
                        <a:rPr lang="en-IN" sz="1800" b="0" kern="1200" dirty="0">
                          <a:solidFill>
                            <a:schemeClr val="tx1"/>
                          </a:solidFill>
                          <a:latin typeface="Verdana" pitchFamily="34" charset="0"/>
                          <a:ea typeface="Verdana" pitchFamily="34" charset="0"/>
                          <a:cs typeface="Verdana" pitchFamily="34" charset="0"/>
                        </a:rPr>
                        <a:t>Plus: 2018 loss on PBO</a:t>
                      </a:r>
                      <a:endParaRPr lang="en-US" sz="1800" b="0" kern="1200" dirty="0">
                        <a:solidFill>
                          <a:schemeClr val="tx1"/>
                        </a:solidFill>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latin typeface="Verdana" pitchFamily="34" charset="0"/>
                          <a:ea typeface="Verdana" pitchFamily="34" charset="0"/>
                          <a:cs typeface="Verdana" pitchFamily="34" charset="0"/>
                        </a:rPr>
                        <a:t>23</a:t>
                      </a:r>
                    </a:p>
                  </a:txBody>
                  <a:tcPr anchor="ctr"/>
                </a:tc>
                <a:extLst>
                  <a:ext uri="{0D108BD9-81ED-4DB2-BD59-A6C34878D82A}">
                    <a16:rowId xmlns:a16="http://schemas.microsoft.com/office/drawing/2014/main" val="10003"/>
                  </a:ext>
                </a:extLst>
              </a:tr>
              <a:tr h="370840">
                <a:tc>
                  <a:txBody>
                    <a:bodyPr/>
                    <a:lstStyle/>
                    <a:p>
                      <a:pPr marL="290513" indent="0" algn="l" defTabSz="914400" rtl="0" eaLnBrk="1" latinLnBrk="0" hangingPunct="1"/>
                      <a:r>
                        <a:rPr lang="en-IN" sz="1800" b="0" kern="1200" dirty="0">
                          <a:solidFill>
                            <a:schemeClr val="tx1"/>
                          </a:solidFill>
                          <a:latin typeface="Verdana" pitchFamily="34" charset="0"/>
                          <a:ea typeface="Verdana" pitchFamily="34" charset="0"/>
                          <a:cs typeface="Verdana" pitchFamily="34" charset="0"/>
                        </a:rPr>
                        <a:t>Less: 2018 gain on plan assets</a:t>
                      </a:r>
                      <a:endParaRPr lang="en-US" sz="1800" b="0" kern="12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sz="1800" u="sng" dirty="0">
                          <a:solidFill>
                            <a:schemeClr val="tx1"/>
                          </a:solidFill>
                          <a:latin typeface="Verdana" pitchFamily="34" charset="0"/>
                          <a:ea typeface="Verdana" pitchFamily="34" charset="0"/>
                          <a:cs typeface="Verdana" pitchFamily="34" charset="0"/>
                        </a:rPr>
                        <a:t>(3)</a:t>
                      </a:r>
                    </a:p>
                  </a:txBody>
                  <a:tcPr anchor="ctr"/>
                </a:tc>
                <a:extLst>
                  <a:ext uri="{0D108BD9-81ED-4DB2-BD59-A6C34878D82A}">
                    <a16:rowId xmlns:a16="http://schemas.microsoft.com/office/drawing/2014/main" val="10004"/>
                  </a:ext>
                </a:extLst>
              </a:tr>
              <a:tr h="370840">
                <a:tc>
                  <a:txBody>
                    <a:bodyPr/>
                    <a:lstStyle/>
                    <a:p>
                      <a:r>
                        <a:rPr lang="en-IN" sz="1800" dirty="0">
                          <a:solidFill>
                            <a:schemeClr val="tx1"/>
                          </a:solidFill>
                          <a:latin typeface="Verdana" pitchFamily="34" charset="0"/>
                          <a:ea typeface="Verdana" pitchFamily="34" charset="0"/>
                          <a:cs typeface="Verdana" pitchFamily="34" charset="0"/>
                        </a:rPr>
                        <a:t>Net loss–AOCI at the end of 2018</a:t>
                      </a:r>
                      <a:endParaRPr lang="en-US" sz="1800" dirty="0">
                        <a:solidFill>
                          <a:schemeClr val="tx1"/>
                        </a:solidFill>
                        <a:latin typeface="Verdana" pitchFamily="34" charset="0"/>
                        <a:ea typeface="Verdana" pitchFamily="34" charset="0"/>
                        <a:cs typeface="Verdana" pitchFamily="34" charset="0"/>
                      </a:endParaRPr>
                    </a:p>
                  </a:txBody>
                  <a:tcPr anchor="ctr"/>
                </a:tc>
                <a:tc>
                  <a:txBody>
                    <a:bodyPr/>
                    <a:lstStyle/>
                    <a:p>
                      <a:pPr algn="r"/>
                      <a:r>
                        <a:rPr lang="en-US" sz="1800" u="sng" dirty="0">
                          <a:latin typeface="Verdana" pitchFamily="34" charset="0"/>
                          <a:ea typeface="Verdana" pitchFamily="34" charset="0"/>
                          <a:cs typeface="Verdana" pitchFamily="34" charset="0"/>
                        </a:rPr>
                        <a:t>$74</a:t>
                      </a: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5797776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17-1</a:t>
            </a:r>
          </a:p>
        </p:txBody>
      </p:sp>
      <p:sp>
        <p:nvSpPr>
          <p:cNvPr id="2" name="Title 1"/>
          <p:cNvSpPr>
            <a:spLocks noGrp="1"/>
          </p:cNvSpPr>
          <p:nvPr>
            <p:ph type="title"/>
          </p:nvPr>
        </p:nvSpPr>
        <p:spPr>
          <a:xfrm>
            <a:off x="685800" y="457200"/>
            <a:ext cx="7620000" cy="914400"/>
          </a:xfrm>
        </p:spPr>
        <p:txBody>
          <a:bodyPr>
            <a:noAutofit/>
          </a:bodyPr>
          <a:lstStyle/>
          <a:p>
            <a:r>
              <a:rPr lang="en-IN" dirty="0"/>
              <a:t>Defined Contribution Pension Plans </a:t>
            </a:r>
            <a:r>
              <a:rPr lang="en-US" dirty="0"/>
              <a:t>(2 of 2)</a:t>
            </a:r>
          </a:p>
        </p:txBody>
      </p:sp>
      <p:sp>
        <p:nvSpPr>
          <p:cNvPr id="3" name="Content Placeholder 2"/>
          <p:cNvSpPr>
            <a:spLocks noGrp="1"/>
          </p:cNvSpPr>
          <p:nvPr>
            <p:ph sz="quarter" idx="10"/>
          </p:nvPr>
        </p:nvSpPr>
        <p:spPr>
          <a:xfrm>
            <a:off x="762000" y="1676400"/>
            <a:ext cx="8001000" cy="4724400"/>
          </a:xfrm>
        </p:spPr>
        <p:txBody>
          <a:bodyPr/>
          <a:lstStyle/>
          <a:p>
            <a:pPr marL="1371600" lvl="3" indent="-457200">
              <a:buFont typeface="Wingdings" pitchFamily="2" charset="2"/>
              <a:buChar char="§"/>
            </a:pPr>
            <a:r>
              <a:rPr lang="en-IN" sz="2200" b="1" dirty="0"/>
              <a:t>Employees make contributions to the plan in addition to employer contributions</a:t>
            </a:r>
            <a:endParaRPr lang="en-US" sz="2200" b="1" dirty="0"/>
          </a:p>
          <a:p>
            <a:pPr marL="457200" indent="-457200"/>
            <a:r>
              <a:rPr lang="en-US" dirty="0"/>
              <a:t>When plans link the amount of contributions to company performance, labels include </a:t>
            </a:r>
            <a:r>
              <a:rPr lang="en-US" b="1" dirty="0"/>
              <a:t>profit sharing plans</a:t>
            </a:r>
            <a:r>
              <a:rPr lang="en-US" dirty="0"/>
              <a:t>, </a:t>
            </a:r>
            <a:r>
              <a:rPr lang="en-US" b="1" dirty="0"/>
              <a:t>incentive savings plans</a:t>
            </a:r>
            <a:r>
              <a:rPr lang="en-US" dirty="0"/>
              <a:t>, </a:t>
            </a:r>
            <a:r>
              <a:rPr lang="en-US" b="1" dirty="0"/>
              <a:t>401(k) profit sharing plans</a:t>
            </a:r>
            <a:r>
              <a:rPr lang="en-US" dirty="0"/>
              <a:t>, and similar titles</a:t>
            </a:r>
          </a:p>
        </p:txBody>
      </p:sp>
    </p:spTree>
    <p:extLst>
      <p:ext uri="{BB962C8B-B14F-4D97-AF65-F5344CB8AC3E}">
        <p14:creationId xmlns:p14="http://schemas.microsoft.com/office/powerpoint/2010/main" val="114589331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a:t>Learning Objective 17-7</a:t>
            </a:r>
          </a:p>
        </p:txBody>
      </p:sp>
      <p:sp>
        <p:nvSpPr>
          <p:cNvPr id="4" name="Title 3"/>
          <p:cNvSpPr>
            <a:spLocks noGrp="1"/>
          </p:cNvSpPr>
          <p:nvPr>
            <p:ph type="title"/>
          </p:nvPr>
        </p:nvSpPr>
        <p:spPr/>
        <p:txBody>
          <a:bodyPr>
            <a:normAutofit/>
          </a:bodyPr>
          <a:lstStyle/>
          <a:p>
            <a:r>
              <a:rPr lang="en-IN" dirty="0"/>
              <a:t>Recording Gains and Losses</a:t>
            </a:r>
            <a:endParaRPr lang="en-US" dirty="0"/>
          </a:p>
        </p:txBody>
      </p:sp>
      <p:sp>
        <p:nvSpPr>
          <p:cNvPr id="5" name="Content Placeholder 4"/>
          <p:cNvSpPr>
            <a:spLocks noGrp="1"/>
          </p:cNvSpPr>
          <p:nvPr>
            <p:ph sz="quarter" idx="10"/>
          </p:nvPr>
        </p:nvSpPr>
        <p:spPr>
          <a:xfrm>
            <a:off x="762000" y="1371600"/>
            <a:ext cx="7924800" cy="2743200"/>
          </a:xfrm>
        </p:spPr>
        <p:txBody>
          <a:bodyPr/>
          <a:lstStyle/>
          <a:p>
            <a:pPr marL="0" indent="0">
              <a:buNone/>
            </a:pPr>
            <a:r>
              <a:rPr lang="en-US" sz="2400" dirty="0"/>
              <a:t>Global </a:t>
            </a:r>
            <a:r>
              <a:rPr lang="en-IN" sz="2400" dirty="0"/>
              <a:t>records a </a:t>
            </a:r>
            <a:r>
              <a:rPr lang="en-IN" sz="2400" i="1" dirty="0"/>
              <a:t>loss–OCI </a:t>
            </a:r>
            <a:r>
              <a:rPr lang="en-IN" sz="2400" dirty="0"/>
              <a:t>for the </a:t>
            </a:r>
            <a:r>
              <a:rPr lang="en-IN" sz="2400" b="1" dirty="0"/>
              <a:t>$23 </a:t>
            </a:r>
            <a:r>
              <a:rPr lang="en-IN" sz="2400" dirty="0"/>
              <a:t>million loss that occurs in 2018 when it revises its estimate of future salary levels causing its PBO estimate to increase. Global also records a </a:t>
            </a:r>
            <a:r>
              <a:rPr lang="en-IN" sz="2400" b="1" dirty="0"/>
              <a:t>$3 </a:t>
            </a:r>
            <a:r>
              <a:rPr lang="en-IN" sz="2400" dirty="0"/>
              <a:t>million </a:t>
            </a:r>
            <a:r>
              <a:rPr lang="en-IN" sz="2400" i="1" dirty="0"/>
              <a:t>gain–OCI </a:t>
            </a:r>
            <a:r>
              <a:rPr lang="en-IN" sz="2400" dirty="0"/>
              <a:t>that occurred when the $30 million actual return on plan assets exceeded the $27 </a:t>
            </a:r>
            <a:r>
              <a:rPr lang="en-US" sz="2400" dirty="0"/>
              <a:t>million expected return.</a:t>
            </a:r>
          </a:p>
        </p:txBody>
      </p:sp>
      <p:pic>
        <p:nvPicPr>
          <p:cNvPr id="10" name="Picture 2" descr="Journal entry to record gains and losses.&#10;&#10;Loss (OCI) from change in assumption is debited 23 million and PBO is credited 23 million. Plan assets is debited 3 million and Gain OCI is credited 3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9057" y="3962400"/>
            <a:ext cx="5819692" cy="2013734"/>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p:cNvSpPr>
            <a:spLocks noGrp="1"/>
          </p:cNvSpPr>
          <p:nvPr>
            <p:ph sz="quarter" idx="12"/>
          </p:nvPr>
        </p:nvSpPr>
        <p:spPr>
          <a:xfrm>
            <a:off x="762000" y="6099505"/>
            <a:ext cx="7924800" cy="377495"/>
          </a:xfrm>
        </p:spPr>
        <p:txBody>
          <a:bodyPr/>
          <a:lstStyle/>
          <a:p>
            <a:pPr marL="0" indent="0">
              <a:buNone/>
            </a:pPr>
            <a:r>
              <a:rPr lang="en-IN" sz="1800" dirty="0"/>
              <a:t>($30 </a:t>
            </a:r>
            <a:r>
              <a:rPr lang="en-IN" sz="1800" b="1" dirty="0"/>
              <a:t>actual</a:t>
            </a:r>
            <a:r>
              <a:rPr lang="en-IN" sz="1800" dirty="0"/>
              <a:t> return on assets − $27 </a:t>
            </a:r>
            <a:r>
              <a:rPr lang="en-IN" sz="1800" b="1" dirty="0"/>
              <a:t>expected</a:t>
            </a:r>
            <a:r>
              <a:rPr lang="en-IN" sz="1800" dirty="0"/>
              <a:t> return) </a:t>
            </a:r>
            <a:endParaRPr lang="en-US" sz="1800" dirty="0"/>
          </a:p>
        </p:txBody>
      </p:sp>
    </p:spTree>
    <p:extLst>
      <p:ext uri="{BB962C8B-B14F-4D97-AF65-F5344CB8AC3E}">
        <p14:creationId xmlns:p14="http://schemas.microsoft.com/office/powerpoint/2010/main" val="270355204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p:txBody>
          <a:bodyPr/>
          <a:lstStyle/>
          <a:p>
            <a:r>
              <a:rPr lang="en-US" dirty="0"/>
              <a:t>Learning Objective 17-7</a:t>
            </a:r>
          </a:p>
        </p:txBody>
      </p:sp>
      <p:sp>
        <p:nvSpPr>
          <p:cNvPr id="6" name="Title 5"/>
          <p:cNvSpPr>
            <a:spLocks noGrp="1"/>
          </p:cNvSpPr>
          <p:nvPr>
            <p:ph type="title"/>
          </p:nvPr>
        </p:nvSpPr>
        <p:spPr/>
        <p:txBody>
          <a:bodyPr/>
          <a:lstStyle/>
          <a:p>
            <a:r>
              <a:rPr lang="en-IN" dirty="0"/>
              <a:t>Recording the Pension Expense</a:t>
            </a:r>
            <a:endParaRPr lang="en-US" dirty="0"/>
          </a:p>
        </p:txBody>
      </p:sp>
      <p:graphicFrame>
        <p:nvGraphicFramePr>
          <p:cNvPr id="12" name="Table 11" descr="Alt text will be entered here."/>
          <p:cNvGraphicFramePr>
            <a:graphicFrameLocks noGrp="1"/>
          </p:cNvGraphicFramePr>
          <p:nvPr>
            <p:extLst>
              <p:ext uri="{D42A27DB-BD31-4B8C-83A1-F6EECF244321}">
                <p14:modId xmlns:p14="http://schemas.microsoft.com/office/powerpoint/2010/main" val="711545327"/>
              </p:ext>
            </p:extLst>
          </p:nvPr>
        </p:nvGraphicFramePr>
        <p:xfrm>
          <a:off x="1143000" y="1447800"/>
          <a:ext cx="6096000" cy="1828800"/>
        </p:xfrm>
        <a:graphic>
          <a:graphicData uri="http://schemas.openxmlformats.org/drawingml/2006/table">
            <a:tbl>
              <a:tblPr firstRow="1" bandRow="1">
                <a:tableStyleId>{5940675A-B579-460E-94D1-54222C63F5DA}</a:tableStyleId>
              </a:tblPr>
              <a:tblGrid>
                <a:gridCol w="4572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tblGrid>
              <a:tr h="304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itchFamily="34" charset="0"/>
                          <a:ea typeface="Verdana" pitchFamily="34" charset="0"/>
                          <a:cs typeface="Verdana" pitchFamily="34" charset="0"/>
                        </a:rPr>
                        <a:t>Service cost</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itchFamily="34" charset="0"/>
                          <a:ea typeface="Verdana" pitchFamily="34" charset="0"/>
                          <a:cs typeface="Verdana" pitchFamily="34" charset="0"/>
                        </a:rPr>
                        <a:t>$41</a:t>
                      </a:r>
                    </a:p>
                  </a:txBody>
                  <a:tcPr/>
                </a:tc>
                <a:extLst>
                  <a:ext uri="{0D108BD9-81ED-4DB2-BD59-A6C34878D82A}">
                    <a16:rowId xmlns:a16="http://schemas.microsoft.com/office/drawing/2014/main" val="10000"/>
                  </a:ext>
                </a:extLst>
              </a:tr>
              <a:tr h="304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itchFamily="34" charset="0"/>
                          <a:ea typeface="Verdana" pitchFamily="34" charset="0"/>
                          <a:cs typeface="Verdana" pitchFamily="34" charset="0"/>
                        </a:rPr>
                        <a:t>Interest cost</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itchFamily="34" charset="0"/>
                          <a:ea typeface="Verdana" pitchFamily="34" charset="0"/>
                          <a:cs typeface="Verdana" pitchFamily="34" charset="0"/>
                        </a:rPr>
                        <a:t>24</a:t>
                      </a:r>
                    </a:p>
                  </a:txBody>
                  <a:tcPr/>
                </a:tc>
                <a:extLst>
                  <a:ext uri="{0D108BD9-81ED-4DB2-BD59-A6C34878D82A}">
                    <a16:rowId xmlns:a16="http://schemas.microsoft.com/office/drawing/2014/main" val="10001"/>
                  </a:ext>
                </a:extLst>
              </a:tr>
              <a:tr h="304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itchFamily="34" charset="0"/>
                          <a:ea typeface="Verdana" pitchFamily="34" charset="0"/>
                          <a:cs typeface="Verdana" pitchFamily="34" charset="0"/>
                        </a:rPr>
                        <a:t>Expected return on assets</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itchFamily="34" charset="0"/>
                          <a:ea typeface="Verdana" pitchFamily="34" charset="0"/>
                          <a:cs typeface="Verdana" pitchFamily="34" charset="0"/>
                        </a:rPr>
                        <a:t>(27)</a:t>
                      </a:r>
                    </a:p>
                  </a:txBody>
                  <a:tcPr/>
                </a:tc>
                <a:extLst>
                  <a:ext uri="{0D108BD9-81ED-4DB2-BD59-A6C34878D82A}">
                    <a16:rowId xmlns:a16="http://schemas.microsoft.com/office/drawing/2014/main" val="10002"/>
                  </a:ext>
                </a:extLst>
              </a:tr>
              <a:tr h="304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itchFamily="34" charset="0"/>
                          <a:ea typeface="Verdana" pitchFamily="34" charset="0"/>
                          <a:cs typeface="Verdana" pitchFamily="34" charset="0"/>
                        </a:rPr>
                        <a:t>Amortization of prior service cost</a:t>
                      </a:r>
                    </a:p>
                  </a:txBody>
                  <a:tcPr/>
                </a:tc>
                <a:tc>
                  <a:txBody>
                    <a:bodyPr/>
                    <a:lstStyle/>
                    <a:p>
                      <a:pPr algn="r"/>
                      <a:r>
                        <a:rPr lang="en-US" sz="1400" dirty="0">
                          <a:solidFill>
                            <a:schemeClr val="tx1"/>
                          </a:solidFill>
                          <a:latin typeface="Verdana" pitchFamily="34" charset="0"/>
                          <a:ea typeface="Verdana" pitchFamily="34" charset="0"/>
                          <a:cs typeface="Verdana" pitchFamily="34" charset="0"/>
                        </a:rPr>
                        <a:t>4</a:t>
                      </a:r>
                    </a:p>
                  </a:txBody>
                  <a:tcPr/>
                </a:tc>
                <a:extLst>
                  <a:ext uri="{0D108BD9-81ED-4DB2-BD59-A6C34878D82A}">
                    <a16:rowId xmlns:a16="http://schemas.microsoft.com/office/drawing/2014/main" val="10003"/>
                  </a:ext>
                </a:extLst>
              </a:tr>
              <a:tr h="304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itchFamily="34" charset="0"/>
                          <a:ea typeface="Verdana" pitchFamily="34" charset="0"/>
                          <a:cs typeface="Verdana" pitchFamily="34" charset="0"/>
                        </a:rPr>
                        <a:t>Amortization of net loss</a:t>
                      </a:r>
                    </a:p>
                  </a:txBody>
                  <a:tcPr/>
                </a:tc>
                <a:tc>
                  <a:txBody>
                    <a:bodyPr/>
                    <a:lstStyle/>
                    <a:p>
                      <a:pPr algn="r"/>
                      <a:r>
                        <a:rPr lang="en-US" sz="1400" dirty="0">
                          <a:solidFill>
                            <a:schemeClr val="tx1"/>
                          </a:solidFill>
                          <a:latin typeface="Verdana" pitchFamily="34" charset="0"/>
                          <a:ea typeface="Verdana" pitchFamily="34" charset="0"/>
                          <a:cs typeface="Verdana" pitchFamily="34" charset="0"/>
                        </a:rPr>
                        <a:t>1</a:t>
                      </a:r>
                    </a:p>
                  </a:txBody>
                  <a:tcPr/>
                </a:tc>
                <a:extLst>
                  <a:ext uri="{0D108BD9-81ED-4DB2-BD59-A6C34878D82A}">
                    <a16:rowId xmlns:a16="http://schemas.microsoft.com/office/drawing/2014/main" val="10004"/>
                  </a:ext>
                </a:extLst>
              </a:tr>
              <a:tr h="304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itchFamily="34" charset="0"/>
                          <a:ea typeface="Verdana" pitchFamily="34" charset="0"/>
                          <a:cs typeface="Verdana" pitchFamily="34" charset="0"/>
                        </a:rPr>
                        <a:t>Pension expense</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itchFamily="34" charset="0"/>
                          <a:ea typeface="Verdana" pitchFamily="34" charset="0"/>
                          <a:cs typeface="Verdana" pitchFamily="34" charset="0"/>
                        </a:rPr>
                        <a:t>$43</a:t>
                      </a:r>
                    </a:p>
                  </a:txBody>
                  <a:tcPr/>
                </a:tc>
                <a:extLst>
                  <a:ext uri="{0D108BD9-81ED-4DB2-BD59-A6C34878D82A}">
                    <a16:rowId xmlns:a16="http://schemas.microsoft.com/office/drawing/2014/main" val="10005"/>
                  </a:ext>
                </a:extLst>
              </a:tr>
            </a:tbl>
          </a:graphicData>
        </a:graphic>
      </p:graphicFrame>
      <p:graphicFrame>
        <p:nvGraphicFramePr>
          <p:cNvPr id="14" name="Table 13" descr="Alt text will be entered here."/>
          <p:cNvGraphicFramePr>
            <a:graphicFrameLocks noGrp="1"/>
          </p:cNvGraphicFramePr>
          <p:nvPr>
            <p:extLst>
              <p:ext uri="{D42A27DB-BD31-4B8C-83A1-F6EECF244321}">
                <p14:modId xmlns:p14="http://schemas.microsoft.com/office/powerpoint/2010/main" val="3715273374"/>
              </p:ext>
            </p:extLst>
          </p:nvPr>
        </p:nvGraphicFramePr>
        <p:xfrm>
          <a:off x="762000" y="3810000"/>
          <a:ext cx="8077200" cy="2164080"/>
        </p:xfrm>
        <a:graphic>
          <a:graphicData uri="http://schemas.openxmlformats.org/drawingml/2006/table">
            <a:tbl>
              <a:tblPr firstRow="1" bandRow="1">
                <a:tableStyleId>{5940675A-B579-460E-94D1-54222C63F5DA}</a:tableStyleId>
              </a:tblPr>
              <a:tblGrid>
                <a:gridCol w="4648200">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gridCol w="1752600">
                  <a:extLst>
                    <a:ext uri="{9D8B030D-6E8A-4147-A177-3AD203B41FA5}">
                      <a16:colId xmlns:a16="http://schemas.microsoft.com/office/drawing/2014/main" val="20002"/>
                    </a:ext>
                  </a:extLst>
                </a:gridCol>
              </a:tblGrid>
              <a:tr h="304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1" dirty="0">
                          <a:solidFill>
                            <a:schemeClr val="tx1"/>
                          </a:solidFill>
                          <a:latin typeface="Verdana" pitchFamily="34" charset="0"/>
                          <a:ea typeface="Verdana" pitchFamily="34" charset="0"/>
                          <a:cs typeface="Verdana" pitchFamily="34" charset="0"/>
                        </a:rPr>
                        <a:t>To record pension expense</a:t>
                      </a:r>
                      <a:endParaRPr lang="en-US" sz="1400" b="1" dirty="0">
                        <a:solidFill>
                          <a:schemeClr val="tx1"/>
                        </a:solidFill>
                        <a:latin typeface="Verdana" pitchFamily="34" charset="0"/>
                        <a:ea typeface="Verdana" pitchFamily="34" charset="0"/>
                        <a:cs typeface="Verdana"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itchFamily="34" charset="0"/>
                          <a:ea typeface="Verdana" pitchFamily="34" charset="0"/>
                          <a:cs typeface="Verdana" pitchFamily="34" charset="0"/>
                        </a:rPr>
                        <a:t>($ in millions)</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Verdana" pitchFamily="34" charset="0"/>
                          <a:ea typeface="Verdana" pitchFamily="34" charset="0"/>
                          <a:cs typeface="Verdana" pitchFamily="34" charset="0"/>
                        </a:rPr>
                        <a:t>($ in millions)</a:t>
                      </a:r>
                    </a:p>
                  </a:txBody>
                  <a:tcPr/>
                </a:tc>
                <a:extLst>
                  <a:ext uri="{0D108BD9-81ED-4DB2-BD59-A6C34878D82A}">
                    <a16:rowId xmlns:a16="http://schemas.microsoft.com/office/drawing/2014/main" val="10000"/>
                  </a:ext>
                </a:extLst>
              </a:tr>
              <a:tr h="304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Verdana" pitchFamily="34" charset="0"/>
                          <a:ea typeface="Verdana" pitchFamily="34" charset="0"/>
                          <a:cs typeface="Verdana" pitchFamily="34" charset="0"/>
                        </a:rPr>
                        <a:t>Pension expense </a:t>
                      </a:r>
                      <a:r>
                        <a:rPr lang="en-IN" sz="1400" b="1" dirty="0">
                          <a:solidFill>
                            <a:schemeClr val="tx1"/>
                          </a:solidFill>
                          <a:latin typeface="Verdana" pitchFamily="34" charset="0"/>
                          <a:ea typeface="Verdana" pitchFamily="34" charset="0"/>
                          <a:cs typeface="Verdana" pitchFamily="34" charset="0"/>
                        </a:rPr>
                        <a:t>(total)</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Verdana" pitchFamily="34" charset="0"/>
                          <a:ea typeface="Verdana" pitchFamily="34" charset="0"/>
                          <a:cs typeface="Verdana" pitchFamily="34" charset="0"/>
                        </a:rPr>
                        <a:t>43</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IN" sz="1400" dirty="0">
                        <a:solidFill>
                          <a:schemeClr val="tx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1"/>
                  </a:ext>
                </a:extLst>
              </a:tr>
              <a:tr h="304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Verdana" pitchFamily="34" charset="0"/>
                          <a:ea typeface="Verdana" pitchFamily="34" charset="0"/>
                          <a:cs typeface="Verdana" pitchFamily="34" charset="0"/>
                        </a:rPr>
                        <a:t>Plan assets </a:t>
                      </a:r>
                      <a:r>
                        <a:rPr lang="en-IN" sz="1400" b="1" dirty="0">
                          <a:solidFill>
                            <a:schemeClr val="tx1"/>
                          </a:solidFill>
                          <a:latin typeface="Verdana" pitchFamily="34" charset="0"/>
                          <a:ea typeface="Verdana" pitchFamily="34" charset="0"/>
                          <a:cs typeface="Verdana" pitchFamily="34" charset="0"/>
                        </a:rPr>
                        <a:t>(Expected return on assets)</a:t>
                      </a:r>
                    </a:p>
                  </a:txBody>
                  <a:tcPr/>
                </a:tc>
                <a:tc>
                  <a:txBody>
                    <a:bodyPr/>
                    <a:lstStyle/>
                    <a:p>
                      <a:pPr algn="r"/>
                      <a:r>
                        <a:rPr lang="en-US" sz="1400" b="1" dirty="0">
                          <a:solidFill>
                            <a:schemeClr val="tx1"/>
                          </a:solidFill>
                          <a:latin typeface="Verdana" pitchFamily="34" charset="0"/>
                          <a:ea typeface="Verdana" pitchFamily="34" charset="0"/>
                          <a:cs typeface="Verdana" pitchFamily="34" charset="0"/>
                        </a:rPr>
                        <a:t>27</a:t>
                      </a:r>
                    </a:p>
                  </a:txBody>
                  <a:tcPr/>
                </a:tc>
                <a:tc>
                  <a:txBody>
                    <a:bodyPr/>
                    <a:lstStyle/>
                    <a:p>
                      <a:endParaRPr lang="en-US" sz="1400" b="1" dirty="0">
                        <a:solidFill>
                          <a:schemeClr val="tx1"/>
                        </a:solidFill>
                        <a:latin typeface="Verdana" pitchFamily="34" charset="0"/>
                        <a:ea typeface="Verdana" pitchFamily="34" charset="0"/>
                        <a:cs typeface="Verdana" pitchFamily="34" charset="0"/>
                      </a:endParaRPr>
                    </a:p>
                  </a:txBody>
                  <a:tcPr/>
                </a:tc>
                <a:extLst>
                  <a:ext uri="{0D108BD9-81ED-4DB2-BD59-A6C34878D82A}">
                    <a16:rowId xmlns:a16="http://schemas.microsoft.com/office/drawing/2014/main" val="10002"/>
                  </a:ext>
                </a:extLst>
              </a:tr>
              <a:tr h="304800">
                <a:tc>
                  <a:txBody>
                    <a:bodyPr/>
                    <a:lstStyle/>
                    <a:p>
                      <a:pPr marL="231775" marR="0" indent="0" algn="l"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Verdana" pitchFamily="34" charset="0"/>
                          <a:ea typeface="Verdana" pitchFamily="34" charset="0"/>
                          <a:cs typeface="Verdana" pitchFamily="34" charset="0"/>
                        </a:rPr>
                        <a:t>PBO (</a:t>
                      </a:r>
                      <a:r>
                        <a:rPr lang="en-IN" sz="1400" b="1" dirty="0">
                          <a:solidFill>
                            <a:schemeClr val="tx1"/>
                          </a:solidFill>
                          <a:latin typeface="Verdana" pitchFamily="34" charset="0"/>
                          <a:ea typeface="Verdana" pitchFamily="34" charset="0"/>
                          <a:cs typeface="Verdana" pitchFamily="34" charset="0"/>
                        </a:rPr>
                        <a:t>$41 Service cost + $24 Interest cost)</a:t>
                      </a:r>
                    </a:p>
                  </a:txBody>
                  <a:tcPr/>
                </a:tc>
                <a:tc>
                  <a:txBody>
                    <a:bodyPr/>
                    <a:lstStyle/>
                    <a:p>
                      <a:endParaRPr lang="en-US"/>
                    </a:p>
                  </a:txBody>
                  <a:tcPr/>
                </a:tc>
                <a:tc>
                  <a:txBody>
                    <a:bodyPr/>
                    <a:lstStyle/>
                    <a:p>
                      <a:pPr algn="r"/>
                      <a:r>
                        <a:rPr lang="en-US" sz="1400" dirty="0">
                          <a:solidFill>
                            <a:schemeClr val="tx1"/>
                          </a:solidFill>
                          <a:latin typeface="Verdana" pitchFamily="34" charset="0"/>
                          <a:ea typeface="Verdana" pitchFamily="34" charset="0"/>
                          <a:cs typeface="Verdana" pitchFamily="34" charset="0"/>
                        </a:rPr>
                        <a:t>65</a:t>
                      </a:r>
                    </a:p>
                  </a:txBody>
                  <a:tcPr/>
                </a:tc>
                <a:extLst>
                  <a:ext uri="{0D108BD9-81ED-4DB2-BD59-A6C34878D82A}">
                    <a16:rowId xmlns:a16="http://schemas.microsoft.com/office/drawing/2014/main" val="10003"/>
                  </a:ext>
                </a:extLst>
              </a:tr>
              <a:tr h="304800">
                <a:tc>
                  <a:txBody>
                    <a:bodyPr/>
                    <a:lstStyle/>
                    <a:p>
                      <a:pPr marL="231775" marR="0" indent="0" algn="l" defTabSz="914400" rtl="0" eaLnBrk="1" fontAlgn="auto" latinLnBrk="0" hangingPunct="1">
                        <a:lnSpc>
                          <a:spcPct val="100000"/>
                        </a:lnSpc>
                        <a:spcBef>
                          <a:spcPts val="0"/>
                        </a:spcBef>
                        <a:spcAft>
                          <a:spcPts val="0"/>
                        </a:spcAft>
                        <a:buClrTx/>
                        <a:buSzTx/>
                        <a:buFontTx/>
                        <a:buNone/>
                        <a:tabLst/>
                        <a:defRPr/>
                      </a:pPr>
                      <a:r>
                        <a:rPr lang="en-IN" sz="1400" kern="1200" dirty="0">
                          <a:solidFill>
                            <a:schemeClr val="tx1"/>
                          </a:solidFill>
                          <a:latin typeface="Verdana" pitchFamily="34" charset="0"/>
                          <a:ea typeface="Verdana" pitchFamily="34" charset="0"/>
                          <a:cs typeface="Verdana" pitchFamily="34" charset="0"/>
                        </a:rPr>
                        <a:t>Amortization of prior service cost—OCI</a:t>
                      </a:r>
                    </a:p>
                  </a:txBody>
                  <a:tcPr/>
                </a:tc>
                <a:tc>
                  <a:txBody>
                    <a:bodyPr/>
                    <a:lstStyle/>
                    <a:p>
                      <a:endParaRPr lang="en-US"/>
                    </a:p>
                  </a:txBody>
                  <a:tcPr/>
                </a:tc>
                <a:tc>
                  <a:txBody>
                    <a:bodyPr/>
                    <a:lstStyle/>
                    <a:p>
                      <a:pPr algn="r"/>
                      <a:r>
                        <a:rPr lang="en-US" sz="1400" dirty="0">
                          <a:solidFill>
                            <a:schemeClr val="tx1"/>
                          </a:solidFill>
                          <a:latin typeface="Verdana" pitchFamily="34" charset="0"/>
                          <a:ea typeface="Verdana" pitchFamily="34" charset="0"/>
                          <a:cs typeface="Verdana" pitchFamily="34" charset="0"/>
                        </a:rPr>
                        <a:t>4</a:t>
                      </a:r>
                    </a:p>
                  </a:txBody>
                  <a:tcPr/>
                </a:tc>
                <a:extLst>
                  <a:ext uri="{0D108BD9-81ED-4DB2-BD59-A6C34878D82A}">
                    <a16:rowId xmlns:a16="http://schemas.microsoft.com/office/drawing/2014/main" val="10004"/>
                  </a:ext>
                </a:extLst>
              </a:tr>
              <a:tr h="304800">
                <a:tc>
                  <a:txBody>
                    <a:bodyPr/>
                    <a:lstStyle/>
                    <a:p>
                      <a:pPr marL="231775" marR="0" indent="0" algn="l" defTabSz="914400" rtl="0" eaLnBrk="1" fontAlgn="auto" latinLnBrk="0" hangingPunct="1">
                        <a:lnSpc>
                          <a:spcPct val="100000"/>
                        </a:lnSpc>
                        <a:spcBef>
                          <a:spcPts val="0"/>
                        </a:spcBef>
                        <a:spcAft>
                          <a:spcPts val="0"/>
                        </a:spcAft>
                        <a:buClrTx/>
                        <a:buSzTx/>
                        <a:buFontTx/>
                        <a:buNone/>
                        <a:tabLst/>
                        <a:defRPr/>
                      </a:pPr>
                      <a:r>
                        <a:rPr lang="en-IN" sz="1400" kern="1200" dirty="0">
                          <a:solidFill>
                            <a:schemeClr val="tx1"/>
                          </a:solidFill>
                          <a:latin typeface="Verdana" pitchFamily="34" charset="0"/>
                          <a:ea typeface="Verdana" pitchFamily="34" charset="0"/>
                          <a:cs typeface="Verdana" pitchFamily="34" charset="0"/>
                        </a:rPr>
                        <a:t>Amortization of net loss—OCI</a:t>
                      </a:r>
                    </a:p>
                  </a:txBody>
                  <a:tcPr/>
                </a:tc>
                <a:tc>
                  <a:txBody>
                    <a:bodyPr/>
                    <a:lstStyle/>
                    <a:p>
                      <a:endParaRPr lang="en-US" dirty="0"/>
                    </a:p>
                  </a:txBody>
                  <a:tcPr/>
                </a:tc>
                <a:tc>
                  <a:txBody>
                    <a:bodyPr/>
                    <a:lstStyle/>
                    <a:p>
                      <a:pPr algn="r"/>
                      <a:r>
                        <a:rPr lang="en-US" sz="1400" dirty="0">
                          <a:solidFill>
                            <a:schemeClr val="tx1"/>
                          </a:solidFill>
                          <a:latin typeface="Verdana" pitchFamily="34" charset="0"/>
                          <a:ea typeface="Verdana" pitchFamily="34" charset="0"/>
                          <a:cs typeface="Verdana" pitchFamily="34" charset="0"/>
                        </a:rPr>
                        <a:t>1</a:t>
                      </a: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75513755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17-7</a:t>
            </a:r>
          </a:p>
        </p:txBody>
      </p:sp>
      <p:sp>
        <p:nvSpPr>
          <p:cNvPr id="4" name="Title 3"/>
          <p:cNvSpPr>
            <a:spLocks noGrp="1"/>
          </p:cNvSpPr>
          <p:nvPr>
            <p:ph type="title"/>
          </p:nvPr>
        </p:nvSpPr>
        <p:spPr/>
        <p:txBody>
          <a:bodyPr>
            <a:noAutofit/>
          </a:bodyPr>
          <a:lstStyle/>
          <a:p>
            <a:r>
              <a:rPr lang="en-US" altLang="en-US" dirty="0"/>
              <a:t>Reporting Pension Expense</a:t>
            </a:r>
            <a:r>
              <a:rPr lang="en-US" altLang="en-US" baseline="0" dirty="0"/>
              <a:t> </a:t>
            </a:r>
            <a:r>
              <a:rPr lang="en-US" altLang="en-US" dirty="0"/>
              <a:t>in the Income Statement (1 of 2)</a:t>
            </a:r>
            <a:endParaRPr lang="en-US" dirty="0"/>
          </a:p>
        </p:txBody>
      </p:sp>
      <p:sp>
        <p:nvSpPr>
          <p:cNvPr id="5" name="Content Placeholder 4"/>
          <p:cNvSpPr>
            <a:spLocks noGrp="1"/>
          </p:cNvSpPr>
          <p:nvPr>
            <p:ph sz="quarter" idx="10"/>
          </p:nvPr>
        </p:nvSpPr>
        <p:spPr>
          <a:xfrm>
            <a:off x="914400" y="1676400"/>
            <a:ext cx="7315200" cy="4419600"/>
          </a:xfrm>
        </p:spPr>
        <p:txBody>
          <a:bodyPr/>
          <a:lstStyle/>
          <a:p>
            <a:pPr marL="457200" lvl="0" indent="-457200" eaLnBrk="0" fontAlgn="base" hangingPunct="0">
              <a:spcBef>
                <a:spcPct val="0"/>
              </a:spcBef>
              <a:spcAft>
                <a:spcPts val="1800"/>
              </a:spcAft>
              <a:buClrTx/>
              <a:buFont typeface="Arial"/>
              <a:buChar char="•"/>
            </a:pPr>
            <a:r>
              <a:rPr lang="en-US" altLang="en-US" dirty="0">
                <a:ea typeface="Times New Roman" panose="02020603050405020304" pitchFamily="18" charset="0"/>
              </a:rPr>
              <a:t>Companies report the </a:t>
            </a:r>
            <a:r>
              <a:rPr lang="en-US" altLang="en-US" b="1" dirty="0">
                <a:ea typeface="Times New Roman" panose="02020603050405020304" pitchFamily="18" charset="0"/>
              </a:rPr>
              <a:t>service cost </a:t>
            </a:r>
            <a:r>
              <a:rPr lang="en-US" altLang="en-US" dirty="0">
                <a:ea typeface="Times New Roman" panose="02020603050405020304" pitchFamily="18" charset="0"/>
              </a:rPr>
              <a:t>component of pension expense in the income statement </a:t>
            </a:r>
            <a:r>
              <a:rPr lang="en-US" altLang="en-US" b="1" dirty="0">
                <a:ea typeface="Times New Roman" panose="02020603050405020304" pitchFamily="18" charset="0"/>
              </a:rPr>
              <a:t>as part of the total </a:t>
            </a:r>
            <a:r>
              <a:rPr lang="en-US" altLang="en-US" b="1" i="1" dirty="0">
                <a:ea typeface="Times New Roman" panose="02020603050405020304" pitchFamily="18" charset="0"/>
              </a:rPr>
              <a:t>compensation costs</a:t>
            </a:r>
            <a:r>
              <a:rPr lang="en-US" altLang="en-US" dirty="0">
                <a:ea typeface="Times New Roman" panose="02020603050405020304" pitchFamily="18" charset="0"/>
              </a:rPr>
              <a:t>, separate from the other components of pension expense  </a:t>
            </a:r>
          </a:p>
          <a:p>
            <a:pPr marL="457200" lvl="0" indent="-457200" eaLnBrk="0" fontAlgn="base" hangingPunct="0">
              <a:spcBef>
                <a:spcPct val="0"/>
              </a:spcBef>
              <a:spcAft>
                <a:spcPts val="1800"/>
              </a:spcAft>
              <a:buClrTx/>
              <a:buFont typeface="Arial"/>
              <a:buChar char="•"/>
            </a:pPr>
            <a:r>
              <a:rPr lang="en-US" altLang="en-US" dirty="0">
                <a:ea typeface="Times New Roman" panose="02020603050405020304" pitchFamily="18" charset="0"/>
              </a:rPr>
              <a:t>Reflects the nature of service cost being different from that of the other elements of pension cost</a:t>
            </a:r>
          </a:p>
        </p:txBody>
      </p:sp>
    </p:spTree>
    <p:extLst>
      <p:ext uri="{BB962C8B-B14F-4D97-AF65-F5344CB8AC3E}">
        <p14:creationId xmlns:p14="http://schemas.microsoft.com/office/powerpoint/2010/main" val="412948321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17-7</a:t>
            </a:r>
          </a:p>
        </p:txBody>
      </p:sp>
      <p:sp>
        <p:nvSpPr>
          <p:cNvPr id="4" name="Title 3"/>
          <p:cNvSpPr>
            <a:spLocks noGrp="1"/>
          </p:cNvSpPr>
          <p:nvPr>
            <p:ph type="title"/>
          </p:nvPr>
        </p:nvSpPr>
        <p:spPr/>
        <p:txBody>
          <a:bodyPr>
            <a:noAutofit/>
          </a:bodyPr>
          <a:lstStyle/>
          <a:p>
            <a:r>
              <a:rPr lang="en-US" altLang="en-US" dirty="0"/>
              <a:t>Reporting Pension Expense in the Income Statement (2 of 2)</a:t>
            </a:r>
            <a:endParaRPr lang="en-US" dirty="0"/>
          </a:p>
        </p:txBody>
      </p:sp>
      <p:sp>
        <p:nvSpPr>
          <p:cNvPr id="5" name="Content Placeholder 4"/>
          <p:cNvSpPr>
            <a:spLocks noGrp="1"/>
          </p:cNvSpPr>
          <p:nvPr>
            <p:ph sz="quarter" idx="10"/>
          </p:nvPr>
        </p:nvSpPr>
        <p:spPr>
          <a:xfrm>
            <a:off x="914400" y="1676400"/>
            <a:ext cx="7315200" cy="4419600"/>
          </a:xfrm>
        </p:spPr>
        <p:txBody>
          <a:bodyPr/>
          <a:lstStyle/>
          <a:p>
            <a:pPr marL="457200" lvl="0" indent="-457200" eaLnBrk="0" fontAlgn="base" hangingPunct="0">
              <a:spcBef>
                <a:spcPct val="0"/>
              </a:spcBef>
              <a:spcAft>
                <a:spcPct val="0"/>
              </a:spcAft>
              <a:buClrTx/>
              <a:buFont typeface="Arial"/>
              <a:buChar char="•"/>
            </a:pPr>
            <a:r>
              <a:rPr lang="en-US" altLang="en-US" dirty="0">
                <a:ea typeface="Times New Roman" panose="02020603050405020304" pitchFamily="18" charset="0"/>
              </a:rPr>
              <a:t>In our illustration, Global will report the </a:t>
            </a:r>
            <a:r>
              <a:rPr lang="en-US" altLang="en-US" b="1" dirty="0">
                <a:ea typeface="Times New Roman" panose="02020603050405020304" pitchFamily="18" charset="0"/>
              </a:rPr>
              <a:t>$41 million service cost</a:t>
            </a:r>
            <a:r>
              <a:rPr lang="en-US" altLang="en-US" dirty="0">
                <a:ea typeface="Times New Roman" panose="02020603050405020304" pitchFamily="18" charset="0"/>
              </a:rPr>
              <a:t> as one of the elements of compensation expense and the </a:t>
            </a:r>
            <a:r>
              <a:rPr lang="en-US" altLang="en-US" b="1" dirty="0">
                <a:ea typeface="Times New Roman" panose="02020603050405020304" pitchFamily="18" charset="0"/>
              </a:rPr>
              <a:t>$2 million net amount of the remaining components </a:t>
            </a:r>
            <a:r>
              <a:rPr lang="en-US" altLang="en-US" dirty="0">
                <a:ea typeface="Times New Roman" panose="02020603050405020304" pitchFamily="18" charset="0"/>
              </a:rPr>
              <a:t>of pension expense on a separate line below income from operations </a:t>
            </a:r>
          </a:p>
        </p:txBody>
      </p:sp>
    </p:spTree>
    <p:extLst>
      <p:ext uri="{BB962C8B-B14F-4D97-AF65-F5344CB8AC3E}">
        <p14:creationId xmlns:p14="http://schemas.microsoft.com/office/powerpoint/2010/main" val="239512117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t>Learning Objective 17-7</a:t>
            </a:r>
          </a:p>
        </p:txBody>
      </p:sp>
      <p:sp>
        <p:nvSpPr>
          <p:cNvPr id="4" name="Title 3"/>
          <p:cNvSpPr>
            <a:spLocks noGrp="1"/>
          </p:cNvSpPr>
          <p:nvPr>
            <p:ph type="title"/>
          </p:nvPr>
        </p:nvSpPr>
        <p:spPr/>
        <p:txBody>
          <a:bodyPr>
            <a:noAutofit/>
          </a:bodyPr>
          <a:lstStyle/>
          <a:p>
            <a:r>
              <a:rPr lang="en-IN" dirty="0"/>
              <a:t>Recording the Funding of Plan Assets and Payment of Benefits</a:t>
            </a:r>
            <a:endParaRPr lang="en-US" dirty="0"/>
          </a:p>
        </p:txBody>
      </p:sp>
      <p:sp>
        <p:nvSpPr>
          <p:cNvPr id="5" name="Content Placeholder 4"/>
          <p:cNvSpPr>
            <a:spLocks noGrp="1"/>
          </p:cNvSpPr>
          <p:nvPr>
            <p:ph sz="quarter" idx="10"/>
          </p:nvPr>
        </p:nvSpPr>
        <p:spPr>
          <a:xfrm>
            <a:off x="914400" y="1676400"/>
            <a:ext cx="7315200" cy="1295400"/>
          </a:xfrm>
        </p:spPr>
        <p:txBody>
          <a:bodyPr/>
          <a:lstStyle/>
          <a:p>
            <a:pPr marL="0" indent="0">
              <a:buNone/>
            </a:pPr>
            <a:r>
              <a:rPr lang="en-IN" dirty="0"/>
              <a:t>Global adds </a:t>
            </a:r>
            <a:r>
              <a:rPr lang="en-US" b="1" dirty="0"/>
              <a:t>$48 million </a:t>
            </a:r>
            <a:r>
              <a:rPr lang="en-IN" dirty="0"/>
              <a:t>to its plan assets and pays </a:t>
            </a:r>
            <a:r>
              <a:rPr lang="en-IN" b="1" dirty="0"/>
              <a:t>$38 million</a:t>
            </a:r>
            <a:r>
              <a:rPr lang="en-IN" dirty="0"/>
              <a:t> to retired employees</a:t>
            </a:r>
            <a:r>
              <a:rPr lang="en-US" dirty="0"/>
              <a:t>:</a:t>
            </a:r>
          </a:p>
        </p:txBody>
      </p:sp>
      <p:pic>
        <p:nvPicPr>
          <p:cNvPr id="10" name="Picture 2" descr="Journal entry to record funding. Plan assets is debited 48 million and cash (contribution to plan assets) is credited 48 million. Journal entry to record payment of benefits. &#10;PBO is debited 38 million and Plan assets (payments to retired employees) is credited 38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8152" y="2971800"/>
            <a:ext cx="6707696" cy="33653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078892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n-US" dirty="0"/>
              <a:t>Learning Objective 17-7</a:t>
            </a:r>
          </a:p>
        </p:txBody>
      </p:sp>
      <p:sp>
        <p:nvSpPr>
          <p:cNvPr id="6" name="Title 5"/>
          <p:cNvSpPr>
            <a:spLocks noGrp="1"/>
          </p:cNvSpPr>
          <p:nvPr>
            <p:ph type="title"/>
          </p:nvPr>
        </p:nvSpPr>
        <p:spPr/>
        <p:txBody>
          <a:bodyPr>
            <a:noAutofit/>
          </a:bodyPr>
          <a:lstStyle/>
          <a:p>
            <a:r>
              <a:rPr lang="en-IN" dirty="0"/>
              <a:t>Recording Changes in the PBO and Plan Assets</a:t>
            </a:r>
            <a:endParaRPr lang="en-US" dirty="0"/>
          </a:p>
        </p:txBody>
      </p:sp>
      <p:pic>
        <p:nvPicPr>
          <p:cNvPr id="10" name="Picture 2" descr="In this illustration, for the PBO—the opening balance, loss on PBO, service cost, and interest cost, are the amounts that we calculated in our previous illustrations. Similarly, the detail amounts shown in plan assets are also taken from the previous illustrations. This illustration shows that we don’t report either of these balances separately in the balance sheet. Instead, we net the two and report a net pension liability of $450 − 340 = $110 million, the funded status of the pension plan.&#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5102" y="1483995"/>
            <a:ext cx="6753797" cy="4840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942664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r>
              <a:rPr lang="en-US" dirty="0"/>
              <a:t>Learning Objective 17-7</a:t>
            </a:r>
          </a:p>
        </p:txBody>
      </p:sp>
      <p:sp>
        <p:nvSpPr>
          <p:cNvPr id="8" name="Title 7"/>
          <p:cNvSpPr>
            <a:spLocks noGrp="1"/>
          </p:cNvSpPr>
          <p:nvPr>
            <p:ph type="title"/>
          </p:nvPr>
        </p:nvSpPr>
        <p:spPr/>
        <p:txBody>
          <a:bodyPr>
            <a:noAutofit/>
          </a:bodyPr>
          <a:lstStyle/>
          <a:p>
            <a:r>
              <a:rPr lang="en-IN" dirty="0"/>
              <a:t>Statement of Comprehensive Income </a:t>
            </a:r>
            <a:r>
              <a:rPr lang="en-US" dirty="0"/>
              <a:t>(1 of 2)</a:t>
            </a:r>
          </a:p>
        </p:txBody>
      </p:sp>
      <p:sp>
        <p:nvSpPr>
          <p:cNvPr id="9" name="Content Placeholder 8"/>
          <p:cNvSpPr>
            <a:spLocks noGrp="1"/>
          </p:cNvSpPr>
          <p:nvPr>
            <p:ph sz="quarter" idx="10"/>
          </p:nvPr>
        </p:nvSpPr>
        <p:spPr>
          <a:xfrm>
            <a:off x="914400" y="1676400"/>
            <a:ext cx="7315200" cy="4800600"/>
          </a:xfrm>
        </p:spPr>
        <p:txBody>
          <a:bodyPr/>
          <a:lstStyle/>
          <a:p>
            <a:pPr>
              <a:spcBef>
                <a:spcPts val="0"/>
              </a:spcBef>
            </a:pPr>
            <a:r>
              <a:rPr lang="en-US" dirty="0"/>
              <a:t>More expansive view of </a:t>
            </a:r>
            <a:r>
              <a:rPr lang="en-IN" dirty="0"/>
              <a:t>income than traditional net income</a:t>
            </a:r>
          </a:p>
          <a:p>
            <a:pPr>
              <a:spcBef>
                <a:spcPts val="0"/>
              </a:spcBef>
            </a:pPr>
            <a:r>
              <a:rPr lang="en-IN" dirty="0"/>
              <a:t>Encompasses all changes in equity other than </a:t>
            </a:r>
            <a:r>
              <a:rPr lang="en-US" dirty="0"/>
              <a:t>from transactions with owners</a:t>
            </a:r>
          </a:p>
          <a:p>
            <a:pPr>
              <a:spcBef>
                <a:spcPts val="0"/>
              </a:spcBef>
            </a:pPr>
            <a:r>
              <a:rPr lang="en-IN" dirty="0"/>
              <a:t>Includes up to four other changes in equity</a:t>
            </a:r>
            <a:endParaRPr lang="en-US" dirty="0"/>
          </a:p>
        </p:txBody>
      </p:sp>
    </p:spTree>
    <p:extLst>
      <p:ext uri="{BB962C8B-B14F-4D97-AF65-F5344CB8AC3E}">
        <p14:creationId xmlns:p14="http://schemas.microsoft.com/office/powerpoint/2010/main" val="152882479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lstStyle/>
          <a:p>
            <a:r>
              <a:rPr lang="en-US" dirty="0"/>
              <a:t>Learning Objective 17-7</a:t>
            </a:r>
          </a:p>
        </p:txBody>
      </p:sp>
      <p:sp>
        <p:nvSpPr>
          <p:cNvPr id="8" name="Title 7"/>
          <p:cNvSpPr>
            <a:spLocks noGrp="1"/>
          </p:cNvSpPr>
          <p:nvPr>
            <p:ph type="title"/>
          </p:nvPr>
        </p:nvSpPr>
        <p:spPr/>
        <p:txBody>
          <a:bodyPr>
            <a:noAutofit/>
          </a:bodyPr>
          <a:lstStyle/>
          <a:p>
            <a:r>
              <a:rPr lang="en-IN" dirty="0"/>
              <a:t>Statement of Comprehensive Income </a:t>
            </a:r>
            <a:r>
              <a:rPr lang="en-US" dirty="0"/>
              <a:t>(2 of 2)</a:t>
            </a:r>
          </a:p>
        </p:txBody>
      </p:sp>
      <p:pic>
        <p:nvPicPr>
          <p:cNvPr id="2050" name="Picture 2" descr="Net income $xxx&#10;&#10;Other comprehensive income:&#10;Unrealized holding gains (losses) on investments $x&#10;&#10;Pension plan:&#10;Loss—due to revising a PBO estimate (23)&#10;Gain—return on plan assets exceeds expected 3&#10;Amortization of net loss 1&#10;Amortization of prior service cost 4&#10;Deferred gains (losses) from derivatives x&#10;Gains (losses) from foreign currency transactions and exchange rate adjustments x&#10;&#10;Comprehensive income $xx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8179" y="1923411"/>
            <a:ext cx="7403821" cy="3258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287006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r>
              <a:rPr lang="en-US" dirty="0"/>
              <a:t>Learning Objective 17-7</a:t>
            </a:r>
          </a:p>
        </p:txBody>
      </p:sp>
      <p:sp>
        <p:nvSpPr>
          <p:cNvPr id="4" name="Title 3"/>
          <p:cNvSpPr>
            <a:spLocks noGrp="1"/>
          </p:cNvSpPr>
          <p:nvPr>
            <p:ph type="title"/>
          </p:nvPr>
        </p:nvSpPr>
        <p:spPr/>
        <p:txBody>
          <a:bodyPr>
            <a:normAutofit fontScale="90000"/>
          </a:bodyPr>
          <a:lstStyle/>
          <a:p>
            <a:r>
              <a:rPr lang="en-IN" dirty="0"/>
              <a:t>Balance Sheet Presentation of Pension Amounts</a:t>
            </a:r>
            <a:endParaRPr lang="en-US" dirty="0"/>
          </a:p>
        </p:txBody>
      </p:sp>
      <p:pic>
        <p:nvPicPr>
          <p:cNvPr id="10" name="Picture 2" descr="This illustration shows how Global will report the amounts related to pension expense in its 2018 balance sheet. Since Global’s pension plan is underfunded, there is a net pension liability of $110 million shown at the end of 2018. If the plan had been overfunded, Global would have reported a pension asset among its assets rather than this pension liability. Note that the net loss and prior service cost reduce shareholders’ equity. Also note that net loss—AOCI and prior service cost—AOCI are debit balances and therefore negative components of accumulated other comprehensive income.&#1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163" y="1600200"/>
            <a:ext cx="7564437" cy="472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710430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r>
              <a:rPr lang="en-US" dirty="0"/>
              <a:t>Learning Objective 17-7</a:t>
            </a:r>
          </a:p>
        </p:txBody>
      </p:sp>
      <p:sp>
        <p:nvSpPr>
          <p:cNvPr id="4" name="Title 3"/>
          <p:cNvSpPr>
            <a:spLocks noGrp="1"/>
          </p:cNvSpPr>
          <p:nvPr>
            <p:ph type="title"/>
          </p:nvPr>
        </p:nvSpPr>
        <p:spPr>
          <a:xfrm>
            <a:off x="1066800" y="457200"/>
            <a:ext cx="7010400" cy="914400"/>
          </a:xfrm>
        </p:spPr>
        <p:txBody>
          <a:bodyPr>
            <a:noAutofit/>
          </a:bodyPr>
          <a:lstStyle/>
          <a:p>
            <a:r>
              <a:rPr lang="en-US" dirty="0"/>
              <a:t>Income Tax Considerations (1 of 2)</a:t>
            </a:r>
          </a:p>
        </p:txBody>
      </p:sp>
      <p:sp>
        <p:nvSpPr>
          <p:cNvPr id="5" name="Content Placeholder 4"/>
          <p:cNvSpPr>
            <a:spLocks noGrp="1"/>
          </p:cNvSpPr>
          <p:nvPr>
            <p:ph sz="quarter" idx="10"/>
          </p:nvPr>
        </p:nvSpPr>
        <p:spPr>
          <a:xfrm>
            <a:off x="685800" y="1600200"/>
            <a:ext cx="8229600" cy="5029200"/>
          </a:xfrm>
        </p:spPr>
        <p:txBody>
          <a:bodyPr/>
          <a:lstStyle/>
          <a:p>
            <a:r>
              <a:rPr lang="en-IN" dirty="0"/>
              <a:t>Gains and losses are reported along with their tax effects</a:t>
            </a:r>
            <a:r>
              <a:rPr lang="en-IN" b="1" dirty="0"/>
              <a:t> </a:t>
            </a:r>
            <a:r>
              <a:rPr lang="en-IN" dirty="0"/>
              <a:t>in the </a:t>
            </a:r>
            <a:r>
              <a:rPr lang="en-IN" b="1" dirty="0"/>
              <a:t>statement of comprehensive income</a:t>
            </a:r>
          </a:p>
          <a:p>
            <a:pPr marL="0" indent="0" algn="ctr">
              <a:buNone/>
            </a:pPr>
            <a:r>
              <a:rPr lang="en-IN" b="1" dirty="0"/>
              <a:t>↓</a:t>
            </a:r>
          </a:p>
          <a:p>
            <a:pPr marL="0" indent="0">
              <a:buNone/>
            </a:pPr>
            <a:r>
              <a:rPr lang="en-IN" dirty="0"/>
              <a:t>Tax expense for a gain, tax savings for a loss</a:t>
            </a:r>
          </a:p>
          <a:p>
            <a:pPr lvl="1">
              <a:buFont typeface="Lucida Grande"/>
              <a:buChar char="–"/>
            </a:pPr>
            <a:r>
              <a:rPr lang="en-IN" dirty="0"/>
              <a:t>Accomplished by presenting components of other comprehensive income either net of related income tax effects or before income tax effects</a:t>
            </a:r>
            <a:endParaRPr lang="en-US" sz="2400" dirty="0"/>
          </a:p>
        </p:txBody>
      </p:sp>
    </p:spTree>
    <p:extLst>
      <p:ext uri="{BB962C8B-B14F-4D97-AF65-F5344CB8AC3E}">
        <p14:creationId xmlns:p14="http://schemas.microsoft.com/office/powerpoint/2010/main" val="436208659"/>
      </p:ext>
    </p:extLst>
  </p:cSld>
  <p:clrMapOvr>
    <a:masterClrMapping/>
  </p:clrMapOvr>
</p:sld>
</file>

<file path=ppt/theme/theme1.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piceland_CH03_AD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14830</TotalTime>
  <Words>21636</Words>
  <Application>Microsoft Office PowerPoint</Application>
  <PresentationFormat>On-screen Show (4:3)</PresentationFormat>
  <Paragraphs>1595</Paragraphs>
  <Slides>141</Slides>
  <Notes>124</Notes>
  <HiddenSlides>0</HiddenSlides>
  <MMClips>0</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1</vt:i4>
      </vt:variant>
      <vt:variant>
        <vt:lpstr>Slide Titles</vt:lpstr>
      </vt:variant>
      <vt:variant>
        <vt:i4>141</vt:i4>
      </vt:variant>
    </vt:vector>
  </HeadingPairs>
  <TitlesOfParts>
    <vt:vector size="153" baseType="lpstr">
      <vt:lpstr>Arial</vt:lpstr>
      <vt:lpstr>Arial Narrow</vt:lpstr>
      <vt:lpstr>Calibri</vt:lpstr>
      <vt:lpstr>Courier New</vt:lpstr>
      <vt:lpstr>Lucida Grande</vt:lpstr>
      <vt:lpstr>Symbol</vt:lpstr>
      <vt:lpstr>Times New Roman</vt:lpstr>
      <vt:lpstr>Verdana</vt:lpstr>
      <vt:lpstr>Wingdings</vt:lpstr>
      <vt:lpstr>4_Office Theme</vt:lpstr>
      <vt:lpstr>Spiceland_CH03_ADA</vt:lpstr>
      <vt:lpstr>Equation</vt:lpstr>
      <vt:lpstr>Chapter 17</vt:lpstr>
      <vt:lpstr> The Nature of Pension Plans</vt:lpstr>
      <vt:lpstr>Types of Pension Plans (1 of 2)</vt:lpstr>
      <vt:lpstr>Types of Pension Plans (2 of 2)</vt:lpstr>
      <vt:lpstr>Defined Benefit Plan vs. Defined Contribution Plan (1 of 2)</vt:lpstr>
      <vt:lpstr>Defined Benefit Plan vs. Defined Contribution Plan (2 of 2)</vt:lpstr>
      <vt:lpstr>Defined Contribution and Defined Benefit Pension Plans</vt:lpstr>
      <vt:lpstr>Defined Contribution Pension Plans (1 of 2)</vt:lpstr>
      <vt:lpstr>Defined Contribution Pension Plans (2 of 2)</vt:lpstr>
      <vt:lpstr>Defined Contribution Plan —Microsoft Corporation (1 of 2)</vt:lpstr>
      <vt:lpstr>Defined Contribution Plan —Microsoft Corporation (2 of 2)</vt:lpstr>
      <vt:lpstr>Accounting for a Defined Contribution Plan</vt:lpstr>
      <vt:lpstr>Defined Benefit Pension Plans (1 of 3)</vt:lpstr>
      <vt:lpstr>Defined Benefit Pension Plans (2 of 3)</vt:lpstr>
      <vt:lpstr>Defined Benefit Pension Plans (3 of 3)</vt:lpstr>
      <vt:lpstr>Concept Check: Defined Benefit Pension Plan</vt:lpstr>
      <vt:lpstr>Defined Benefit Pension Plans (1 of 2)</vt:lpstr>
      <vt:lpstr>Defined Benefit Pension Plans (2 of 2)</vt:lpstr>
      <vt:lpstr>Components of Pension Expense—Overview (1 of 2)</vt:lpstr>
      <vt:lpstr>Components of Pension Expense—Overview (2 of 2)</vt:lpstr>
      <vt:lpstr>Ways to Measure the Pension Obligation (1 of 2)</vt:lpstr>
      <vt:lpstr>Ways to Measure the Pension Obligation (2 of 2)</vt:lpstr>
      <vt:lpstr>Alternative Measures of the Pension Obligation (1 of 2)</vt:lpstr>
      <vt:lpstr>Alternative Measures of the Pension Obligation (2 of 2)</vt:lpstr>
      <vt:lpstr>Accumulated Benefit Obligation</vt:lpstr>
      <vt:lpstr>Vested Benefit Obligation (1 of 2)</vt:lpstr>
      <vt:lpstr>Vested Benefit Obligation (2 of 2)</vt:lpstr>
      <vt:lpstr>Projected Benefit Obligation</vt:lpstr>
      <vt:lpstr>Concept Check: Projected Benefit Obligation (1 of 2)</vt:lpstr>
      <vt:lpstr>Concept Check: Projected Benefit Obligation (2 of 2)</vt:lpstr>
      <vt:lpstr> Projected Benefit Obligation (1 of 4)</vt:lpstr>
      <vt:lpstr> Projected Benefit Obligation (2 of 4)</vt:lpstr>
      <vt:lpstr> Projected Benefit Obligation (3 of 4)</vt:lpstr>
      <vt:lpstr> Projected Benefit Obligation (4 of 4)</vt:lpstr>
      <vt:lpstr>Projected Benefit Obligation in 2017 (1 of 2)</vt:lpstr>
      <vt:lpstr>Projected Benefit Obligation in 2017 (2 of 2)</vt:lpstr>
      <vt:lpstr>Five Events That Might Cause Change in PBO Balance (1 of 7)</vt:lpstr>
      <vt:lpstr>Five Events That Might Cause Change in PBO Balance (2 of 7)</vt:lpstr>
      <vt:lpstr>Five Events That Might Cause Change in PBO Balance (3 of 7)</vt:lpstr>
      <vt:lpstr>Five Events That Might Cause Change in PBO Balance (4 of 7)</vt:lpstr>
      <vt:lpstr>Five Events That Might Cause Change in PBO Balance (5 of 7) </vt:lpstr>
      <vt:lpstr>Five Events That Might Cause Change in PBO Balance (6 of 7)</vt:lpstr>
      <vt:lpstr>Five Events That Might Cause Change in PBO Balance (7 of 7)</vt:lpstr>
      <vt:lpstr>Prior Service Cost (1 of 6)</vt:lpstr>
      <vt:lpstr>Prior Service Cost (2 of 6)</vt:lpstr>
      <vt:lpstr>Prior Service Cost (3 of 6)</vt:lpstr>
      <vt:lpstr>Prior Service Cost (4 of 6)</vt:lpstr>
      <vt:lpstr>Prior Service Cost (5 of 6)</vt:lpstr>
      <vt:lpstr>Prior Service Cost (6 of 6)</vt:lpstr>
      <vt:lpstr>Components of Change in the PBO</vt:lpstr>
      <vt:lpstr>The PBO Expanded to Include All Employees</vt:lpstr>
      <vt:lpstr>Concept Check: Computing PBO</vt:lpstr>
      <vt:lpstr>Concept Check: Computing PBO (1 of 2)</vt:lpstr>
      <vt:lpstr>Concept Check: Computing PBO (2 of 2)</vt:lpstr>
      <vt:lpstr>Pension Plan Assets (1 of 2)</vt:lpstr>
      <vt:lpstr>Pension Plan Assets (2 of 2)</vt:lpstr>
      <vt:lpstr>Concept Check: Actual Return on Plan Assets (1 of 2)</vt:lpstr>
      <vt:lpstr>Concept Check: Actual Return on Plan Assets (2 of 2)</vt:lpstr>
      <vt:lpstr>Concept Check: Computing Employer Contributions (1 of 2)</vt:lpstr>
      <vt:lpstr>Concept Check: Computing Employer Contributions (2 of 2)</vt:lpstr>
      <vt:lpstr>Expected Return on Plan Assets</vt:lpstr>
      <vt:lpstr>How Plan Assets Change (1 of 2)</vt:lpstr>
      <vt:lpstr>How Plan Assets Change (2 of 2)</vt:lpstr>
      <vt:lpstr>Reporting the Funded Status of the Pension Plan (1 of 2)</vt:lpstr>
      <vt:lpstr>Reporting the Funded Status of the Pension Plan (2 of 2)</vt:lpstr>
      <vt:lpstr>Concept Check: Reporting Gains and Losses (1 of 2)</vt:lpstr>
      <vt:lpstr>Concept Check: Reporting Gains and Losses (2 of 2)</vt:lpstr>
      <vt:lpstr>Concept Check: Reporting Gains and Losses</vt:lpstr>
      <vt:lpstr>Concept Check: Computing Pension Expense (1 of 2)</vt:lpstr>
      <vt:lpstr>Concept Check: Computing Pension Expense (2 of 2)</vt:lpstr>
      <vt:lpstr>Components of the Periodic Pension Expense</vt:lpstr>
      <vt:lpstr> Pension Expense (1 of 12)</vt:lpstr>
      <vt:lpstr> Pension Expense (2 of 12)</vt:lpstr>
      <vt:lpstr> Pension Expense (3 of 12)</vt:lpstr>
      <vt:lpstr> Pension Expense (4 of 12)</vt:lpstr>
      <vt:lpstr> Pension Expense (5 of 12)</vt:lpstr>
      <vt:lpstr> Pension Expense (6 of 12)</vt:lpstr>
      <vt:lpstr> Pension Expense (7 of 12)</vt:lpstr>
      <vt:lpstr> Pension Expense (8 of 12)</vt:lpstr>
      <vt:lpstr> Pension Expense (9 of 12)</vt:lpstr>
      <vt:lpstr> Pension Expense (10 of 12)</vt:lpstr>
      <vt:lpstr> Pension Expense (11 of 12)</vt:lpstr>
      <vt:lpstr> Pension Expense (12 of 12)</vt:lpstr>
      <vt:lpstr> Gains and Losses</vt:lpstr>
      <vt:lpstr>Income Smoothing (1 of 5)</vt:lpstr>
      <vt:lpstr>Income Smoothing (2 of 5)</vt:lpstr>
      <vt:lpstr>Income Smoothing (3 of 5)</vt:lpstr>
      <vt:lpstr>Income Smoothing (4 of 5)</vt:lpstr>
      <vt:lpstr>Income Smoothing (5 of 5)</vt:lpstr>
      <vt:lpstr>Recording Gains and Losses</vt:lpstr>
      <vt:lpstr>Recording the Pension Expense</vt:lpstr>
      <vt:lpstr>Reporting Pension Expense in the Income Statement (1 of 2)</vt:lpstr>
      <vt:lpstr>Reporting Pension Expense in the Income Statement (2 of 2)</vt:lpstr>
      <vt:lpstr>Recording the Funding of Plan Assets and Payment of Benefits</vt:lpstr>
      <vt:lpstr>Recording Changes in the PBO and Plan Assets</vt:lpstr>
      <vt:lpstr>Statement of Comprehensive Income (1 of 2)</vt:lpstr>
      <vt:lpstr>Statement of Comprehensive Income (2 of 2)</vt:lpstr>
      <vt:lpstr>Balance Sheet Presentation of Pension Amounts</vt:lpstr>
      <vt:lpstr>Income Tax Considerations (1 of 2)</vt:lpstr>
      <vt:lpstr>Income Tax Considerations (2 of 2)</vt:lpstr>
      <vt:lpstr>Pension Spreadsheet</vt:lpstr>
      <vt:lpstr>Settlement or Curtailment of Pension Plans (1 of 2)</vt:lpstr>
      <vt:lpstr>Settlement or Curtailment of Pension Plans (2 of 2)</vt:lpstr>
      <vt:lpstr>IFRS: Accounting for Gains and Losses</vt:lpstr>
      <vt:lpstr>IFRSac: Interest Cost</vt:lpstr>
      <vt:lpstr>IFRS: Prior Service Cost</vt:lpstr>
      <vt:lpstr>IFRS: Recording Service Cost</vt:lpstr>
      <vt:lpstr>IFRS: Reporting Pension Expense</vt:lpstr>
      <vt:lpstr>IFRS: Recording Gains and Losses (1 of 2)</vt:lpstr>
      <vt:lpstr>IFRS: Recording Gains and Losses (2 of 2)</vt:lpstr>
      <vt:lpstr>IFRS: Components of the Net Pension Cost</vt:lpstr>
      <vt:lpstr>IFRS: Classifying the Components of the Net Pension Cost</vt:lpstr>
      <vt:lpstr>IFRS: Recording the Components of the Net Pension Cost (1 of 3)</vt:lpstr>
      <vt:lpstr>IFRS: Recording the Components of the Net Pension Cost (2 of 3)</vt:lpstr>
      <vt:lpstr>IFRS: Reporting the Components of the Net Pension Cost (3 of 3)</vt:lpstr>
      <vt:lpstr>Postretirement Benefits Other Than Pensions (1 of 2)</vt:lpstr>
      <vt:lpstr>Postretirement Benefits Other Than Pensions (2 of 2)</vt:lpstr>
      <vt:lpstr>What is a Postretirement Benefit Plan?</vt:lpstr>
      <vt:lpstr>Postretirement Benefits Other Than Pensions</vt:lpstr>
      <vt:lpstr> Disclosures—General Motors</vt:lpstr>
      <vt:lpstr>Estimating the Net Cost of Benefits (1 of 3)</vt:lpstr>
      <vt:lpstr>Estimating the Net Cost of Benefits (2 of 3)</vt:lpstr>
      <vt:lpstr>Estimating the Net Cost of Benefits (3 of 3)</vt:lpstr>
      <vt:lpstr>Postretirement Benefit Obligation</vt:lpstr>
      <vt:lpstr>Measuring the Obligation (1 of 3)</vt:lpstr>
      <vt:lpstr>Measuring the Obligation (2 of 3)</vt:lpstr>
      <vt:lpstr>Measuring the Obligation (3 of 3)</vt:lpstr>
      <vt:lpstr>Attribution</vt:lpstr>
      <vt:lpstr> Determining the Attribution Period (1 of 2)</vt:lpstr>
      <vt:lpstr> Determining the Attribution Period (2 of 2)</vt:lpstr>
      <vt:lpstr>Measuring Service Cost</vt:lpstr>
      <vt:lpstr>Concept Check: Attribution Period (1 of 2)</vt:lpstr>
      <vt:lpstr>Concept Check: Attribution Period (2 of 2)</vt:lpstr>
      <vt:lpstr>Accounting for Postretirement Benefit Plans Other Than Pensions (1 of 2)</vt:lpstr>
      <vt:lpstr>Accounting for Postretirement Benefit Plans Other Than Pensions (2 of 2)</vt:lpstr>
      <vt:lpstr>Determining the Postretirement Benefit Obligation (1 of 3)</vt:lpstr>
      <vt:lpstr>Determining the Postretirement Benefit Obligation (2 of 3)</vt:lpstr>
      <vt:lpstr>Determining the Postretirement Benefit Obligation (3 of 3)</vt:lpstr>
      <vt:lpstr>EPBO, APBO, and Service Cost in 2018 (1 of 2)</vt:lpstr>
      <vt:lpstr>EPBO, APBO, and Service Cost in 2018 (2 of 2)</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17 Pensions and Other Postretirement Benefits</dc:title>
  <dc:creator>Spiceland</dc:creator>
  <cp:lastModifiedBy>Malvine Litten</cp:lastModifiedBy>
  <cp:revision>2992</cp:revision>
  <cp:lastPrinted>2014-12-23T18:41:00Z</cp:lastPrinted>
  <dcterms:created xsi:type="dcterms:W3CDTF">2014-12-29T20:12:54Z</dcterms:created>
  <dcterms:modified xsi:type="dcterms:W3CDTF">2017-07-13T12:56:04Z</dcterms:modified>
</cp:coreProperties>
</file>