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7"/>
  </p:notesMasterIdLst>
  <p:sldIdLst>
    <p:sldId id="425" r:id="rId2"/>
    <p:sldId id="258" r:id="rId3"/>
    <p:sldId id="299" r:id="rId4"/>
    <p:sldId id="261" r:id="rId5"/>
    <p:sldId id="273" r:id="rId6"/>
    <p:sldId id="262" r:id="rId7"/>
    <p:sldId id="275" r:id="rId8"/>
    <p:sldId id="263" r:id="rId9"/>
    <p:sldId id="278" r:id="rId10"/>
    <p:sldId id="264" r:id="rId11"/>
    <p:sldId id="427" r:id="rId12"/>
    <p:sldId id="279" r:id="rId13"/>
    <p:sldId id="428" r:id="rId14"/>
    <p:sldId id="266" r:id="rId15"/>
    <p:sldId id="267" r:id="rId16"/>
    <p:sldId id="280" r:id="rId17"/>
    <p:sldId id="281" r:id="rId18"/>
    <p:sldId id="282" r:id="rId19"/>
    <p:sldId id="283" r:id="rId20"/>
    <p:sldId id="284" r:id="rId21"/>
    <p:sldId id="285" r:id="rId22"/>
    <p:sldId id="286" r:id="rId23"/>
    <p:sldId id="271" r:id="rId24"/>
    <p:sldId id="422" r:id="rId25"/>
    <p:sldId id="272" r:id="rId26"/>
    <p:sldId id="287" r:id="rId27"/>
    <p:sldId id="289" r:id="rId28"/>
    <p:sldId id="290" r:id="rId29"/>
    <p:sldId id="429" r:id="rId30"/>
    <p:sldId id="291" r:id="rId31"/>
    <p:sldId id="430" r:id="rId32"/>
    <p:sldId id="292" r:id="rId33"/>
    <p:sldId id="431" r:id="rId34"/>
    <p:sldId id="293" r:id="rId35"/>
    <p:sldId id="432" r:id="rId36"/>
    <p:sldId id="294" r:id="rId37"/>
    <p:sldId id="295" r:id="rId38"/>
    <p:sldId id="296" r:id="rId39"/>
    <p:sldId id="297" r:id="rId40"/>
    <p:sldId id="298" r:id="rId41"/>
    <p:sldId id="300" r:id="rId42"/>
    <p:sldId id="301" r:id="rId43"/>
    <p:sldId id="302" r:id="rId44"/>
    <p:sldId id="433" r:id="rId45"/>
    <p:sldId id="303" r:id="rId46"/>
    <p:sldId id="434" r:id="rId47"/>
    <p:sldId id="304" r:id="rId48"/>
    <p:sldId id="305" r:id="rId49"/>
    <p:sldId id="306" r:id="rId50"/>
    <p:sldId id="307" r:id="rId51"/>
    <p:sldId id="308" r:id="rId52"/>
    <p:sldId id="309" r:id="rId53"/>
    <p:sldId id="310" r:id="rId54"/>
    <p:sldId id="435" r:id="rId55"/>
    <p:sldId id="311" r:id="rId56"/>
    <p:sldId id="436"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437" r:id="rId77"/>
    <p:sldId id="438" r:id="rId78"/>
    <p:sldId id="332" r:id="rId79"/>
    <p:sldId id="337" r:id="rId80"/>
    <p:sldId id="333" r:id="rId81"/>
    <p:sldId id="334" r:id="rId82"/>
    <p:sldId id="335" r:id="rId83"/>
    <p:sldId id="338" r:id="rId84"/>
    <p:sldId id="339" r:id="rId85"/>
    <p:sldId id="340" r:id="rId86"/>
    <p:sldId id="439" r:id="rId87"/>
    <p:sldId id="341" r:id="rId88"/>
    <p:sldId id="440" r:id="rId89"/>
    <p:sldId id="343" r:id="rId90"/>
    <p:sldId id="344" r:id="rId91"/>
    <p:sldId id="347" r:id="rId92"/>
    <p:sldId id="441" r:id="rId93"/>
    <p:sldId id="349" r:id="rId94"/>
    <p:sldId id="350" r:id="rId95"/>
    <p:sldId id="351" r:id="rId96"/>
    <p:sldId id="352" r:id="rId97"/>
    <p:sldId id="353" r:id="rId98"/>
    <p:sldId id="354" r:id="rId99"/>
    <p:sldId id="355" r:id="rId100"/>
    <p:sldId id="356" r:id="rId101"/>
    <p:sldId id="357" r:id="rId102"/>
    <p:sldId id="358" r:id="rId103"/>
    <p:sldId id="359" r:id="rId104"/>
    <p:sldId id="360" r:id="rId105"/>
    <p:sldId id="361" r:id="rId106"/>
    <p:sldId id="362" r:id="rId107"/>
    <p:sldId id="363" r:id="rId108"/>
    <p:sldId id="365" r:id="rId109"/>
    <p:sldId id="366" r:id="rId110"/>
    <p:sldId id="367" r:id="rId111"/>
    <p:sldId id="368" r:id="rId112"/>
    <p:sldId id="369" r:id="rId113"/>
    <p:sldId id="442" r:id="rId114"/>
    <p:sldId id="370" r:id="rId115"/>
    <p:sldId id="371" r:id="rId116"/>
    <p:sldId id="443" r:id="rId117"/>
    <p:sldId id="444" r:id="rId118"/>
    <p:sldId id="372" r:id="rId119"/>
    <p:sldId id="373" r:id="rId120"/>
    <p:sldId id="374" r:id="rId121"/>
    <p:sldId id="445" r:id="rId122"/>
    <p:sldId id="375" r:id="rId123"/>
    <p:sldId id="376" r:id="rId124"/>
    <p:sldId id="377" r:id="rId125"/>
    <p:sldId id="378" r:id="rId126"/>
    <p:sldId id="447" r:id="rId127"/>
    <p:sldId id="446" r:id="rId128"/>
    <p:sldId id="379" r:id="rId129"/>
    <p:sldId id="448" r:id="rId130"/>
    <p:sldId id="449" r:id="rId131"/>
    <p:sldId id="381" r:id="rId132"/>
    <p:sldId id="382" r:id="rId133"/>
    <p:sldId id="383" r:id="rId134"/>
    <p:sldId id="384" r:id="rId135"/>
    <p:sldId id="385" r:id="rId136"/>
    <p:sldId id="386" r:id="rId137"/>
    <p:sldId id="388" r:id="rId138"/>
    <p:sldId id="394" r:id="rId139"/>
    <p:sldId id="450" r:id="rId140"/>
    <p:sldId id="396" r:id="rId141"/>
    <p:sldId id="397" r:id="rId142"/>
    <p:sldId id="398" r:id="rId143"/>
    <p:sldId id="399" r:id="rId144"/>
    <p:sldId id="400" r:id="rId145"/>
    <p:sldId id="401" r:id="rId146"/>
    <p:sldId id="402" r:id="rId147"/>
    <p:sldId id="403" r:id="rId148"/>
    <p:sldId id="404" r:id="rId149"/>
    <p:sldId id="405" r:id="rId150"/>
    <p:sldId id="406" r:id="rId151"/>
    <p:sldId id="407" r:id="rId152"/>
    <p:sldId id="408" r:id="rId153"/>
    <p:sldId id="409" r:id="rId154"/>
    <p:sldId id="410" r:id="rId155"/>
    <p:sldId id="411" r:id="rId156"/>
    <p:sldId id="412" r:id="rId157"/>
    <p:sldId id="413" r:id="rId158"/>
    <p:sldId id="414" r:id="rId159"/>
    <p:sldId id="415" r:id="rId160"/>
    <p:sldId id="416" r:id="rId161"/>
    <p:sldId id="417" r:id="rId162"/>
    <p:sldId id="418" r:id="rId163"/>
    <p:sldId id="419" r:id="rId164"/>
    <p:sldId id="420" r:id="rId165"/>
    <p:sldId id="426" r:id="rId16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29E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462" autoAdjust="0"/>
    <p:restoredTop sz="84294" autoAdjust="0"/>
  </p:normalViewPr>
  <p:slideViewPr>
    <p:cSldViewPr>
      <p:cViewPr varScale="1">
        <p:scale>
          <a:sx n="96" d="100"/>
          <a:sy n="96" d="100"/>
        </p:scale>
        <p:origin x="1176" y="78"/>
      </p:cViewPr>
      <p:guideLst>
        <p:guide orient="horz" pos="2160"/>
        <p:guide pos="2880"/>
      </p:guideLst>
    </p:cSldViewPr>
  </p:slideViewPr>
  <p:outlineViewPr>
    <p:cViewPr>
      <p:scale>
        <a:sx n="33" d="100"/>
        <a:sy n="33" d="100"/>
      </p:scale>
      <p:origin x="0" y="81864"/>
    </p:cViewPr>
  </p:outlin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0"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tableStyles" Target="tableStyle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slide" Target="slides/slide163.xml"/><Relationship Id="rId16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72" Type="http://schemas.microsoft.com/office/2015/10/relationships/revisionInfo" Target="revisionInfo.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EB68A98-6923-44D9-BC77-CC0C70723484}" type="datetimeFigureOut">
              <a:rPr lang="en-US" smtClean="0"/>
              <a:t>7/13/2017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5D5A280-AB61-4228-B8B9-B2988F4D0222}" type="slidenum">
              <a:rPr lang="en-US" smtClean="0"/>
              <a:t>‹#›</a:t>
            </a:fld>
            <a:endParaRPr lang="en-US"/>
          </a:p>
        </p:txBody>
      </p:sp>
    </p:spTree>
    <p:extLst>
      <p:ext uri="{BB962C8B-B14F-4D97-AF65-F5344CB8AC3E}">
        <p14:creationId xmlns:p14="http://schemas.microsoft.com/office/powerpoint/2010/main" val="13704641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dirty="0"/>
              <a:t>In this chapter we explore financial accounting and reporting for the effects</a:t>
            </a:r>
            <a:r>
              <a:rPr lang="en-IN" baseline="0" dirty="0"/>
              <a:t> </a:t>
            </a:r>
            <a:r>
              <a:rPr lang="en-IN" dirty="0"/>
              <a:t>of income taxes. The discussion defines and illustrates temporary differences,</a:t>
            </a:r>
            <a:r>
              <a:rPr lang="en-IN" baseline="0" dirty="0"/>
              <a:t> </a:t>
            </a:r>
            <a:r>
              <a:rPr lang="en-IN" dirty="0"/>
              <a:t>which are the basis for recognizing deferred tax assets and deferred tax liabilities,</a:t>
            </a:r>
            <a:r>
              <a:rPr lang="en-IN" baseline="0" dirty="0"/>
              <a:t> </a:t>
            </a:r>
            <a:r>
              <a:rPr lang="en-IN" dirty="0"/>
              <a:t>as well as permanent differences, which have no deferred tax consequences. You will learn how to adjust deferred tax assets and deferred tax</a:t>
            </a:r>
            <a:r>
              <a:rPr lang="en-IN" baseline="0" dirty="0"/>
              <a:t> </a:t>
            </a:r>
            <a:r>
              <a:rPr lang="en-IN" dirty="0"/>
              <a:t>liabilities when tax laws or rates change. We also discuss accounting for net</a:t>
            </a:r>
            <a:r>
              <a:rPr lang="en-IN" baseline="0" dirty="0"/>
              <a:t> </a:t>
            </a:r>
            <a:r>
              <a:rPr lang="en-IN" dirty="0"/>
              <a:t>operating loss </a:t>
            </a:r>
            <a:r>
              <a:rPr lang="en-IN" dirty="0" err="1"/>
              <a:t>carrybacks</a:t>
            </a:r>
            <a:r>
              <a:rPr lang="en-IN" dirty="0"/>
              <a:t> and </a:t>
            </a:r>
            <a:r>
              <a:rPr lang="en-IN" dirty="0" err="1"/>
              <a:t>carryforwards</a:t>
            </a:r>
            <a:r>
              <a:rPr lang="en-IN" dirty="0"/>
              <a:t>, as well as </a:t>
            </a:r>
            <a:r>
              <a:rPr lang="en-IN" dirty="0" err="1"/>
              <a:t>intraperiod</a:t>
            </a:r>
            <a:r>
              <a:rPr lang="en-IN"/>
              <a:t> tax allocation.</a:t>
            </a: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29581971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16–1A</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Because tax laws permit the company to delay reporting installment income for tax purposes until amounts are collected, the company is able to defer paying the tax on that income. As shown, that tax is not avoided, just deferred.</a:t>
            </a:r>
          </a:p>
          <a:p>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With </a:t>
            </a:r>
            <a:r>
              <a:rPr lang="en-US" sz="1200" b="1" kern="1200" baseline="0" dirty="0">
                <a:solidFill>
                  <a:schemeClr val="tx1"/>
                </a:solidFill>
                <a:latin typeface="+mn-lt"/>
                <a:ea typeface="+mn-ea"/>
                <a:cs typeface="+mn-cs"/>
              </a:rPr>
              <a:t>future taxable amounts </a:t>
            </a:r>
            <a:r>
              <a:rPr lang="en-US" sz="1200" kern="1200" baseline="0" dirty="0">
                <a:solidFill>
                  <a:schemeClr val="tx1"/>
                </a:solidFill>
                <a:latin typeface="+mn-lt"/>
                <a:ea typeface="+mn-ea"/>
                <a:cs typeface="+mn-cs"/>
              </a:rPr>
              <a:t>of $40 million, taxable at 40%, a $16 million </a:t>
            </a:r>
            <a:r>
              <a:rPr lang="en-US" sz="1200" b="1" kern="1200" baseline="0" dirty="0">
                <a:solidFill>
                  <a:schemeClr val="tx1"/>
                </a:solidFill>
                <a:latin typeface="+mn-lt"/>
                <a:ea typeface="+mn-ea"/>
                <a:cs typeface="+mn-cs"/>
              </a:rPr>
              <a:t>deferred tax liability </a:t>
            </a:r>
            <a:r>
              <a:rPr lang="en-US" sz="1200" kern="1200" baseline="0" dirty="0">
                <a:solidFill>
                  <a:schemeClr val="tx1"/>
                </a:solidFill>
                <a:latin typeface="+mn-lt"/>
                <a:ea typeface="+mn-ea"/>
                <a:cs typeface="+mn-cs"/>
              </a:rPr>
              <a:t>should be recognized as of the end of 2018. Because no previous balance exists, we credit deferred tax liability for the entire $16 million.</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Each year, income tax expense comprises both the current and the deferred tax consequences of events and transactions already recognized. This means we:</a:t>
            </a:r>
          </a:p>
          <a:p>
            <a:pPr marL="228600" indent="-228600">
              <a:buFont typeface="+mj-lt"/>
              <a:buAutoNum type="arabicPeriod"/>
            </a:pPr>
            <a:r>
              <a:rPr lang="en-US" sz="1200" kern="1200" baseline="0" dirty="0">
                <a:solidFill>
                  <a:schemeClr val="tx1"/>
                </a:solidFill>
                <a:latin typeface="+mn-lt"/>
                <a:ea typeface="+mn-ea"/>
                <a:cs typeface="+mn-cs"/>
              </a:rPr>
              <a:t>Calculate the income tax that is payable currently.</a:t>
            </a:r>
          </a:p>
          <a:p>
            <a:pPr marL="228600" indent="-228600">
              <a:buFont typeface="+mj-lt"/>
              <a:buAutoNum type="arabicPeriod"/>
            </a:pPr>
            <a:r>
              <a:rPr lang="en-US" sz="1200" kern="1200" baseline="0" dirty="0">
                <a:solidFill>
                  <a:schemeClr val="tx1"/>
                </a:solidFill>
                <a:latin typeface="+mn-lt"/>
                <a:ea typeface="+mn-ea"/>
                <a:cs typeface="+mn-cs"/>
              </a:rPr>
              <a:t>Calculate what the ending balance in the deferred tax liability (or asset) should be.</a:t>
            </a:r>
          </a:p>
          <a:p>
            <a:pPr marL="228600" indent="-228600">
              <a:buFont typeface="+mj-lt"/>
              <a:buAutoNum type="arabicPeriod"/>
            </a:pPr>
            <a:r>
              <a:rPr lang="en-US" sz="1200" kern="1200" baseline="0" dirty="0">
                <a:solidFill>
                  <a:schemeClr val="tx1"/>
                </a:solidFill>
                <a:latin typeface="+mn-lt"/>
                <a:ea typeface="+mn-ea"/>
                <a:cs typeface="+mn-cs"/>
              </a:rPr>
              <a:t>Determine the change (debit or credit) in the deferred tax liability (or asset) necessary to reach that ending balance. </a:t>
            </a:r>
          </a:p>
          <a:p>
            <a:pPr marL="228600" marR="0" lvl="0" indent="-228600" algn="l" defTabSz="914400" rtl="0" eaLnBrk="1" fontAlgn="base" latinLnBrk="0" hangingPunct="1">
              <a:lnSpc>
                <a:spcPct val="100000"/>
              </a:lnSpc>
              <a:spcBef>
                <a:spcPct val="30000"/>
              </a:spcBef>
              <a:spcAft>
                <a:spcPct val="0"/>
              </a:spcAft>
              <a:buClrTx/>
              <a:buSzTx/>
              <a:buFont typeface="+mj-lt"/>
              <a:buAutoNum type="arabicPeriod"/>
              <a:tabLst/>
              <a:defRPr/>
            </a:pPr>
            <a:r>
              <a:rPr lang="en-US" sz="1200" kern="1200" baseline="0" dirty="0">
                <a:solidFill>
                  <a:schemeClr val="tx1"/>
                </a:solidFill>
                <a:latin typeface="+mn-lt"/>
                <a:ea typeface="+mn-ea"/>
                <a:cs typeface="+mn-cs"/>
              </a:rPr>
              <a:t>Combine that change with tax payable to determine income tax expense. In other words, tax expense is a “plug” in the journal entry that is debited or credited to make the rest of the journal entry balance.</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10</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To clarify the effects of the tax rate change, notice that the income tax expense ($38.5 million) is $1.5 million less under a 30% rate than it would have been under a 35% rate, without the tax rate change ($40 million). We can highlight that the effect of the change is included in income tax expense by separating the previous entry into its component parts: (1) record the income tax expense without the tax rate change and (2) separately record the adjustment of the deferred tax liability for the change.</a:t>
            </a:r>
          </a:p>
          <a:p>
            <a:endParaRPr lang="en-US"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The tax consequence of a change in a tax law or rate is recognized in the period the change is enacted. In this case, the consequence of a lower tax rate is a reduced deferred tax liability, recognized as a reduction in income tax expense in 2019 when the change in future tax rates occurs.</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100</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101</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102</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103</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104</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It would be unusual for any but a very small company to have only a single temporary difference in any given year. Having multiple temporary differences, though, doesn’t change any of the principles we’ve learned so far in connection with single differences. </a:t>
            </a:r>
          </a:p>
          <a:p>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We categorize all temporary differences according to whether they create (a) future taxable amounts or (b) future deductible amounts. The total of the future taxable amounts then is multiplied by the future tax rate to determine the appropriate balance for the deferred tax liability, and the total of the future deductible amounts is multiplied by the future tax rate to determine the appropriate balance for the deferred tax asset. </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105</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106</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IN" sz="1200" b="0" i="0" u="none" strike="noStrike" kern="1200" cap="none" spc="0" normalizeH="0" baseline="0" noProof="0" dirty="0">
                <a:ln>
                  <a:noFill/>
                </a:ln>
                <a:solidFill>
                  <a:prstClr val="black"/>
                </a:solidFill>
                <a:effectLst/>
                <a:uLnTx/>
                <a:uFillTx/>
                <a:latin typeface="+mn-lt"/>
                <a:ea typeface="+mn-ea"/>
                <a:cs typeface="+mn-cs"/>
              </a:rPr>
              <a:t>Illustration 16–12</a:t>
            </a: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IN" sz="1200" b="0" i="0" u="none" strike="noStrike" kern="1200" cap="none" spc="0" normalizeH="0" baseline="0" noProof="0" dirty="0">
                <a:ln>
                  <a:noFill/>
                </a:ln>
                <a:solidFill>
                  <a:prstClr val="black"/>
                </a:solidFill>
                <a:effectLst/>
                <a:uLnTx/>
                <a:uFillTx/>
                <a:latin typeface="+mn-lt"/>
                <a:ea typeface="+mn-ea"/>
                <a:cs typeface="+mn-cs"/>
              </a:rPr>
              <a:t>This illustration shows how a company could deal with multiple temporary differences. Here are the facts for the example.</a:t>
            </a: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US" dirty="0"/>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107</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108</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109</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11</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110</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Illustration 16–12A</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Look at the illustration to see how Eli-Wallace determines the income tax amounts for 2018. </a:t>
            </a:r>
            <a:r>
              <a:rPr lang="en-US" sz="1200" b="0" i="0" u="none" strike="noStrike" kern="1200" baseline="0" dirty="0">
                <a:solidFill>
                  <a:schemeClr val="tx1"/>
                </a:solidFill>
                <a:latin typeface="+mn-lt"/>
                <a:ea typeface="+mn-ea"/>
                <a:cs typeface="+mn-cs"/>
              </a:rPr>
              <a:t>Temporary differences are grouped according to whether they create future </a:t>
            </a:r>
            <a:r>
              <a:rPr lang="en-US" sz="1200" b="0" i="1" u="none" strike="noStrike" kern="1200" baseline="0" dirty="0">
                <a:solidFill>
                  <a:schemeClr val="tx1"/>
                </a:solidFill>
                <a:latin typeface="+mn-lt"/>
                <a:ea typeface="+mn-ea"/>
                <a:cs typeface="+mn-cs"/>
              </a:rPr>
              <a:t>taxable</a:t>
            </a:r>
            <a:r>
              <a:rPr lang="en-US" sz="1200" b="0" i="0" u="none" strike="noStrike" kern="1200" baseline="0" dirty="0">
                <a:solidFill>
                  <a:schemeClr val="tx1"/>
                </a:solidFill>
                <a:latin typeface="+mn-lt"/>
                <a:ea typeface="+mn-ea"/>
                <a:cs typeface="+mn-cs"/>
              </a:rPr>
              <a:t> amounts or future </a:t>
            </a:r>
            <a:r>
              <a:rPr lang="en-US" sz="1200" b="0" i="1" u="none" strike="noStrike" kern="1200" baseline="0" dirty="0">
                <a:solidFill>
                  <a:schemeClr val="tx1"/>
                </a:solidFill>
                <a:latin typeface="+mn-lt"/>
                <a:ea typeface="+mn-ea"/>
                <a:cs typeface="+mn-cs"/>
              </a:rPr>
              <a:t>deductible</a:t>
            </a:r>
            <a:r>
              <a:rPr lang="en-US" sz="1200" b="0" i="0" u="none" strike="noStrike" kern="1200" baseline="0" dirty="0">
                <a:solidFill>
                  <a:schemeClr val="tx1"/>
                </a:solidFill>
                <a:latin typeface="+mn-lt"/>
                <a:ea typeface="+mn-ea"/>
                <a:cs typeface="+mn-cs"/>
              </a:rPr>
              <a:t> amounts. The balances needed in the deferred tax liability and the deferred tax asset are separately determined</a:t>
            </a:r>
            <a:r>
              <a:rPr lang="en-US" b="0" i="0" dirty="0"/>
              <a:t>. </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111</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16–12A</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Income tax expense is composed of three components: (1) the tax payable currently plus </a:t>
            </a:r>
            <a:r>
              <a:rPr lang="en-IN" sz="1200" b="0" i="0" u="none" strike="noStrike" kern="1200" baseline="0" dirty="0">
                <a:solidFill>
                  <a:schemeClr val="tx1"/>
                </a:solidFill>
                <a:latin typeface="+mn-lt"/>
                <a:ea typeface="+mn-ea"/>
                <a:cs typeface="+mn-cs"/>
              </a:rPr>
              <a:t>(2) the tax deferred until later, reduced by (3) the </a:t>
            </a:r>
            <a:r>
              <a:rPr lang="en-US" sz="1200" b="0" i="0" u="none" strike="noStrike" kern="1200" baseline="0" dirty="0">
                <a:solidFill>
                  <a:schemeClr val="tx1"/>
                </a:solidFill>
                <a:latin typeface="+mn-lt"/>
                <a:ea typeface="+mn-ea"/>
                <a:cs typeface="+mn-cs"/>
              </a:rPr>
              <a:t>deferred tax benefit. </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lang="en-IN" sz="2400" dirty="0">
              <a:latin typeface="Calibri" pitchFamily="34" charset="0"/>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112</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endParaRPr lang="en-IN" sz="2400" dirty="0">
              <a:latin typeface="Calibri" pitchFamily="34" charset="0"/>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113</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Illustration 16–12B</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Now let’s move on to 2019. </a:t>
            </a:r>
            <a:r>
              <a:rPr lang="en-US" sz="1200" b="0" i="0" u="none" strike="noStrike" kern="1200" baseline="0" dirty="0">
                <a:solidFill>
                  <a:schemeClr val="tx1"/>
                </a:solidFill>
                <a:latin typeface="+mn-lt"/>
                <a:ea typeface="+mn-ea"/>
                <a:cs typeface="+mn-cs"/>
              </a:rPr>
              <a:t>The future taxable amount of installment sales ($4 million) is equal to the cumulative temporary difference ($9 million − 5 million). Similarly, the total of other future taxable and deductible amounts is equal to the cumulative temporary differences </a:t>
            </a:r>
            <a:r>
              <a:rPr lang="en-IN" sz="1200" b="0" i="0" u="none" strike="noStrike" kern="1200" baseline="0" dirty="0">
                <a:solidFill>
                  <a:schemeClr val="tx1"/>
                </a:solidFill>
                <a:latin typeface="+mn-lt"/>
                <a:ea typeface="+mn-ea"/>
                <a:cs typeface="+mn-cs"/>
              </a:rPr>
              <a:t>in the related assets and </a:t>
            </a:r>
            <a:r>
              <a:rPr lang="en-US" sz="1200" b="0" i="0" u="none" strike="noStrike" kern="1200" baseline="0" dirty="0">
                <a:solidFill>
                  <a:schemeClr val="tx1"/>
                </a:solidFill>
                <a:latin typeface="+mn-lt"/>
                <a:ea typeface="+mn-ea"/>
                <a:cs typeface="+mn-cs"/>
              </a:rPr>
              <a:t>liabilities. We calculate the necessary ending balances of the deferred tax assets and deferred tax liabilities, and proceed to preparing a journal entry.</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114</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endParaRPr lang="en-IN" sz="2400" dirty="0">
              <a:latin typeface="Calibri" pitchFamily="34" charset="0"/>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115</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endParaRPr lang="en-IN" sz="2400" dirty="0">
              <a:latin typeface="Calibri" pitchFamily="34" charset="0"/>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116</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endParaRPr lang="en-IN" sz="2400" dirty="0">
              <a:latin typeface="Calibri" pitchFamily="34" charset="0"/>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117</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net operating loss (NOL) is negative taxable income: tax-deductible expenses exceed taxable revenues. Of course, there is no tax payable for the year a net operating loss occurs, because there’s no taxable income. In addition, tax laws permit a net operating loss to be used </a:t>
            </a:r>
            <a:r>
              <a:rPr lang="en-US" sz="1200" kern="1200" baseline="0" dirty="0">
                <a:solidFill>
                  <a:schemeClr val="tx1"/>
                </a:solidFill>
                <a:latin typeface="+mn-lt"/>
                <a:ea typeface="+mn-ea"/>
                <a:cs typeface="+mn-cs"/>
              </a:rPr>
              <a:t>to reduce taxable income in other, profitable years.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Why do the tax laws permit that offsetting? Well, let’s consider two imaginary companies. Volatile Co. has negative income some years and positive income other years that averages out to $0 income over time. Stable Co. has $0 income each year. It wouldn’t be fair to tax Volatile in the good years and provide no relief in the bad years, while not taxing Stable at all, even though Volatile and Stable generate the same total amount of income over time. It’s more fair to allow Volatile to offset the income in its good years with the losses in its bad years when determining how much tax it should pay.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Offsetting operating profits with NOLs is achieved by either a carryback of the NOL to prior years, a carryforward of the NOL to later years, or both. In essence, the tax deductible expenses that can’t be deducted this year because they exceed taxable revenues can be deducted in other years. A net operating loss can be carried back 2 years and forward for up to 20 years.</a:t>
            </a: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Tax laws permit a choice. A company can use a </a:t>
            </a:r>
            <a:r>
              <a:rPr lang="en-US" sz="1200" b="1" i="0" u="none" strike="noStrike" kern="1200" baseline="0" dirty="0">
                <a:solidFill>
                  <a:schemeClr val="tx1"/>
                </a:solidFill>
                <a:latin typeface="+mn-lt"/>
                <a:ea typeface="+mn-ea"/>
                <a:cs typeface="+mn-cs"/>
              </a:rPr>
              <a:t>net operating loss carryback </a:t>
            </a:r>
            <a:r>
              <a:rPr lang="en-US" sz="1200" b="0" i="0" u="none" strike="noStrike" kern="1200" baseline="0" dirty="0">
                <a:solidFill>
                  <a:schemeClr val="tx1"/>
                </a:solidFill>
                <a:latin typeface="+mn-lt"/>
                <a:ea typeface="+mn-ea"/>
                <a:cs typeface="+mn-cs"/>
              </a:rPr>
              <a:t>if taxable income was reported in either of the two previous years. By reducing taxable income of a previous year, the company can receive an immediate refund of taxes paid that year.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If taxable income was not reported in either of the two previous years or higher tax rates are anticipated in the future, a company might elect to carry the NOL forward for up to 20 years to offset taxable income of those years. An NOL carryforward is a future deductible amount, so it creates a deferred tax asset. Even if an NOL carryback is used, any NOL that remains after the two-year carryback can be carried forward. The carryforward election is a choice that must be made in the year the NOL occurs, and the choice is irrevocable.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accounting question is: When should the tax benefit created by a net operating loss be recognized in the income statement? The answer is: In the year the loss occurs.</a:t>
            </a:r>
          </a:p>
        </p:txBody>
      </p:sp>
      <p:sp>
        <p:nvSpPr>
          <p:cNvPr id="4" name="Slide Number Placeholder 3"/>
          <p:cNvSpPr>
            <a:spLocks noGrp="1"/>
          </p:cNvSpPr>
          <p:nvPr>
            <p:ph type="sldNum" sz="quarter" idx="10"/>
          </p:nvPr>
        </p:nvSpPr>
        <p:spPr/>
        <p:txBody>
          <a:bodyPr/>
          <a:lstStyle/>
          <a:p>
            <a:fld id="{E5D5A280-AB61-4228-B8B9-B2988F4D0222}" type="slidenum">
              <a:rPr lang="en-US" smtClean="0"/>
              <a:t>118</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endParaRPr lang="en-IN" sz="2400" dirty="0">
              <a:latin typeface="Calibri" pitchFamily="34" charset="0"/>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119</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16–1</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Using the 2019 and 2020 income numbers, the change in deferred tax liability and the journal entries to record income taxes for those years are shown here. </a:t>
            </a:r>
            <a:r>
              <a:rPr lang="en-US" sz="1200" b="0" i="0" u="none" strike="noStrike" kern="1200" baseline="0" dirty="0">
                <a:solidFill>
                  <a:schemeClr val="tx1"/>
                </a:solidFill>
                <a:latin typeface="+mn-lt"/>
                <a:ea typeface="+mn-ea"/>
                <a:cs typeface="+mn-cs"/>
              </a:rPr>
              <a:t>At the end of 2019, the deferred tax liability should have a balance of $12 million. Because the balance from 2018 is $16 million, we reduce it by $4 million. At the end of 2020, the deferred tax liability should have a balance of zero so the $12 million balance is eliminated.</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Again, notice that tax expense is not calculated directly, but rather is the result of the combination of income tax payable and any changes in deferred tax assets and liabilities. In other words, tax expense is debited or credited to make the rest of the journal entry balance. That perspective will be important throughout this chapter.</a:t>
            </a:r>
          </a:p>
        </p:txBody>
      </p:sp>
      <p:sp>
        <p:nvSpPr>
          <p:cNvPr id="4" name="Slide Number Placeholder 3"/>
          <p:cNvSpPr>
            <a:spLocks noGrp="1"/>
          </p:cNvSpPr>
          <p:nvPr>
            <p:ph type="sldNum" sz="quarter" idx="10"/>
          </p:nvPr>
        </p:nvSpPr>
        <p:spPr/>
        <p:txBody>
          <a:bodyPr/>
          <a:lstStyle/>
          <a:p>
            <a:fld id="{E5D5A280-AB61-4228-B8B9-B2988F4D0222}" type="slidenum">
              <a:rPr lang="en-US" smtClean="0"/>
              <a:t>12</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16–13</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sz="1200" b="0" i="0" u="none" strike="noStrike" kern="1200" cap="none" spc="0" normalizeH="0" baseline="0" noProof="0" dirty="0">
                <a:ln>
                  <a:noFill/>
                </a:ln>
                <a:solidFill>
                  <a:schemeClr val="tx1"/>
                </a:solidFill>
                <a:effectLst/>
                <a:uLnTx/>
                <a:uFillTx/>
                <a:latin typeface="+mn-lt"/>
                <a:ea typeface="+mn-ea"/>
                <a:cs typeface="+mn-cs"/>
              </a:rPr>
              <a:t>A net operating loss (NOL) carryforward can be deducted from taxable income in future years. The tax benefit of being able to deduct amounts in the future represents a deferred tax asset. Valuation allowances often accompany NOLs because the same problems that give rise to current net operating losses also make it less likely the company will earn enough taxable income in the future to be able to utilize its deferred tax assets.</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IN" sz="2400" dirty="0">
              <a:solidFill>
                <a:srgbClr val="EC008C"/>
              </a:solidFill>
              <a:latin typeface="Calibri" pitchFamily="34" charset="0"/>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120</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2400" dirty="0">
              <a:solidFill>
                <a:srgbClr val="EC008C"/>
              </a:solidFill>
              <a:latin typeface="Calibri" pitchFamily="34" charset="0"/>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121</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net operating loss (NOL) is negative taxable income: tax-deductible expenses exceed taxable revenues. Of course, there is no tax payable for the year a net operating loss occurs, because there’s no taxable income. In addition, tax laws permit a net operating loss to be used </a:t>
            </a:r>
            <a:r>
              <a:rPr lang="en-US" sz="1200" kern="1200" baseline="0" dirty="0">
                <a:solidFill>
                  <a:schemeClr val="tx1"/>
                </a:solidFill>
                <a:latin typeface="+mn-lt"/>
                <a:ea typeface="+mn-ea"/>
                <a:cs typeface="+mn-cs"/>
              </a:rPr>
              <a:t>to reduce taxable income in other, profitable years.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Why do the tax laws permit that offsetting? Well, let’s consider two imaginary companies. Volatile Co. has negative income some years and positive income other years that averages out to $0 income over time. Stable Co. has $0 income each year. It wouldn’t be fair to tax Volatile in the good years and provide no relief in the bad years, while not taxing Stable at all, even though Volatile and Stable generate the same total amount of income over time. It’s more fair to allow Volatile to offset the income in its good years with the losses in its bad years when determining how much tax it should pay.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Offsetting operating profits with NOLs is achieved by either a carryback of the NOL to prior years, a carryforward of the NOL to later years, or both. In essence, the tax deductible expenses that can’t be deducted this year because they exceed taxable revenues can be deducted in other years. A net operating loss can be carried back 2 years and forward for up to 20 years.</a:t>
            </a: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Tax laws permit a choice. A company can use a </a:t>
            </a:r>
            <a:r>
              <a:rPr lang="en-US" sz="1200" b="1" i="0" u="none" strike="noStrike" kern="1200" baseline="0" dirty="0">
                <a:solidFill>
                  <a:schemeClr val="tx1"/>
                </a:solidFill>
                <a:latin typeface="+mn-lt"/>
                <a:ea typeface="+mn-ea"/>
                <a:cs typeface="+mn-cs"/>
              </a:rPr>
              <a:t>net operating loss carryback </a:t>
            </a:r>
            <a:r>
              <a:rPr lang="en-US" sz="1200" b="0" i="0" u="none" strike="noStrike" kern="1200" baseline="0" dirty="0">
                <a:solidFill>
                  <a:schemeClr val="tx1"/>
                </a:solidFill>
                <a:latin typeface="+mn-lt"/>
                <a:ea typeface="+mn-ea"/>
                <a:cs typeface="+mn-cs"/>
              </a:rPr>
              <a:t>if taxable income was reported in either of the two previous years. By reducing taxable income of a previous year, the company can receive an immediate refund of taxes paid that year.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If taxable income was not reported in either of the two previous years or higher tax rates are anticipated in the future, a company might elect to carry the NOL forward for up to 20 years to offset taxable income of those years. An NOL carryforward is a future deductible amount, so it creates a deferred tax asset. Even if an NOL carryback is used, any NOL that remains after the two-year carryback can be carried forward. The carryforward election is a choice that must be made in the year the NOL occurs, and the choice is irrevocable.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accounting question is: When should the tax benefit created by a net operating loss be recognized in the income statement? The answer is: In the year the loss occurs.</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IN" sz="2400" dirty="0">
              <a:latin typeface="Calibri" pitchFamily="34" charset="0"/>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122</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123</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124</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16–14</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To compare the treatment of an NOL </a:t>
            </a:r>
            <a:r>
              <a:rPr lang="en-IN" sz="1200" b="0" i="0" u="none" strike="noStrike" kern="1200" baseline="0" dirty="0" err="1">
                <a:solidFill>
                  <a:schemeClr val="tx1"/>
                </a:solidFill>
                <a:latin typeface="+mn-lt"/>
                <a:ea typeface="+mn-ea"/>
                <a:cs typeface="+mn-cs"/>
              </a:rPr>
              <a:t>carryback</a:t>
            </a:r>
            <a:r>
              <a:rPr lang="en-IN" sz="1200" b="0" i="0" u="none" strike="noStrike" kern="1200" baseline="0" dirty="0">
                <a:solidFill>
                  <a:schemeClr val="tx1"/>
                </a:solidFill>
                <a:latin typeface="+mn-lt"/>
                <a:ea typeface="+mn-ea"/>
                <a:cs typeface="+mn-cs"/>
              </a:rPr>
              <a:t> and </a:t>
            </a:r>
            <a:r>
              <a:rPr lang="en-IN" sz="1200" b="0" i="0" u="none" strike="noStrike" kern="1200" baseline="0" dirty="0" err="1">
                <a:solidFill>
                  <a:schemeClr val="tx1"/>
                </a:solidFill>
                <a:latin typeface="+mn-lt"/>
                <a:ea typeface="+mn-ea"/>
                <a:cs typeface="+mn-cs"/>
              </a:rPr>
              <a:t>carryforward</a:t>
            </a:r>
            <a:r>
              <a:rPr lang="en-IN" sz="1200" b="0" i="0" u="none" strike="noStrike" kern="1200" baseline="0" dirty="0">
                <a:solidFill>
                  <a:schemeClr val="tx1"/>
                </a:solidFill>
                <a:latin typeface="+mn-lt"/>
                <a:ea typeface="+mn-ea"/>
                <a:cs typeface="+mn-cs"/>
              </a:rPr>
              <a:t>, let’s modify the illustration to assume that there was taxable income in the two years prior to the net operating loss and that American Laminating will utilize the NOL </a:t>
            </a:r>
            <a:r>
              <a:rPr lang="en-IN" sz="1200" b="0" i="0" u="none" strike="noStrike" kern="1200" baseline="0" dirty="0" err="1">
                <a:solidFill>
                  <a:schemeClr val="tx1"/>
                </a:solidFill>
                <a:latin typeface="+mn-lt"/>
                <a:ea typeface="+mn-ea"/>
                <a:cs typeface="+mn-cs"/>
              </a:rPr>
              <a:t>carryback</a:t>
            </a:r>
            <a:r>
              <a:rPr lang="en-IN" sz="1200" b="0" i="0" u="none" strike="noStrike" kern="1200" baseline="0" dirty="0">
                <a:solidFill>
                  <a:schemeClr val="tx1"/>
                </a:solidFill>
                <a:latin typeface="+mn-lt"/>
                <a:ea typeface="+mn-ea"/>
                <a:cs typeface="+mn-cs"/>
              </a:rPr>
              <a:t>. </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r>
              <a:rPr lang="en-IN" sz="1200" kern="1200" baseline="0" dirty="0">
                <a:solidFill>
                  <a:schemeClr val="tx1"/>
                </a:solidFill>
                <a:latin typeface="+mn-lt"/>
                <a:ea typeface="+mn-ea"/>
                <a:cs typeface="+mn-cs"/>
              </a:rPr>
              <a:t>The income tax benefit of both a net operating loss </a:t>
            </a:r>
            <a:r>
              <a:rPr lang="en-IN" sz="1200" kern="1200" baseline="0" dirty="0" err="1">
                <a:solidFill>
                  <a:schemeClr val="tx1"/>
                </a:solidFill>
                <a:latin typeface="+mn-lt"/>
                <a:ea typeface="+mn-ea"/>
                <a:cs typeface="+mn-cs"/>
              </a:rPr>
              <a:t>carryback</a:t>
            </a:r>
            <a:r>
              <a:rPr lang="en-IN" sz="1200" kern="1200" baseline="0" dirty="0">
                <a:solidFill>
                  <a:schemeClr val="tx1"/>
                </a:solidFill>
                <a:latin typeface="+mn-lt"/>
                <a:ea typeface="+mn-ea"/>
                <a:cs typeface="+mn-cs"/>
              </a:rPr>
              <a:t> and a net operating loss </a:t>
            </a:r>
            <a:r>
              <a:rPr lang="en-IN" sz="1200" kern="1200" baseline="0" dirty="0" err="1">
                <a:solidFill>
                  <a:schemeClr val="tx1"/>
                </a:solidFill>
                <a:latin typeface="+mn-lt"/>
                <a:ea typeface="+mn-ea"/>
                <a:cs typeface="+mn-cs"/>
              </a:rPr>
              <a:t>carryforward</a:t>
            </a:r>
            <a:r>
              <a:rPr lang="en-IN" sz="1200" kern="1200" baseline="0" dirty="0">
                <a:solidFill>
                  <a:schemeClr val="tx1"/>
                </a:solidFill>
                <a:latin typeface="+mn-lt"/>
                <a:ea typeface="+mn-ea"/>
                <a:cs typeface="+mn-cs"/>
              </a:rPr>
              <a:t> is recognized for accounting purposes in the year the NOL occurs. The net after-tax loss reflects the reduction of past taxes from the NOL </a:t>
            </a:r>
            <a:r>
              <a:rPr lang="en-IN" sz="1200" kern="1200" baseline="0" dirty="0" err="1">
                <a:solidFill>
                  <a:schemeClr val="tx1"/>
                </a:solidFill>
                <a:latin typeface="+mn-lt"/>
                <a:ea typeface="+mn-ea"/>
                <a:cs typeface="+mn-cs"/>
              </a:rPr>
              <a:t>carryback</a:t>
            </a:r>
            <a:r>
              <a:rPr lang="en-IN" sz="1200" kern="1200" baseline="0" dirty="0">
                <a:solidFill>
                  <a:schemeClr val="tx1"/>
                </a:solidFill>
                <a:latin typeface="+mn-lt"/>
                <a:ea typeface="+mn-ea"/>
                <a:cs typeface="+mn-cs"/>
              </a:rPr>
              <a:t> and future tax savings that the NOL </a:t>
            </a:r>
            <a:r>
              <a:rPr lang="en-IN" sz="1200" kern="1200" baseline="0" dirty="0" err="1">
                <a:solidFill>
                  <a:schemeClr val="tx1"/>
                </a:solidFill>
                <a:latin typeface="+mn-lt"/>
                <a:ea typeface="+mn-ea"/>
                <a:cs typeface="+mn-cs"/>
              </a:rPr>
              <a:t>carryforward</a:t>
            </a:r>
            <a:r>
              <a:rPr lang="en-IN" sz="1200" kern="1200" baseline="0" dirty="0">
                <a:solidFill>
                  <a:schemeClr val="tx1"/>
                </a:solidFill>
                <a:latin typeface="+mn-lt"/>
                <a:ea typeface="+mn-ea"/>
                <a:cs typeface="+mn-cs"/>
              </a:rPr>
              <a:t> is expected to create.</a:t>
            </a:r>
          </a:p>
          <a:p>
            <a:endParaRPr lang="en-IN"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kern="1200" baseline="0" dirty="0">
                <a:solidFill>
                  <a:schemeClr val="tx1"/>
                </a:solidFill>
                <a:latin typeface="+mn-lt"/>
                <a:ea typeface="+mn-ea"/>
                <a:cs typeface="+mn-cs"/>
              </a:rPr>
              <a:t>Notice that the income tax benefit ($49 million) is less than it was when we assumed a </a:t>
            </a:r>
            <a:r>
              <a:rPr lang="en-IN" sz="1200" kern="1200" baseline="0" dirty="0" err="1">
                <a:solidFill>
                  <a:schemeClr val="tx1"/>
                </a:solidFill>
                <a:latin typeface="+mn-lt"/>
                <a:ea typeface="+mn-ea"/>
                <a:cs typeface="+mn-cs"/>
              </a:rPr>
              <a:t>carryforward</a:t>
            </a:r>
            <a:r>
              <a:rPr lang="en-IN" sz="1200" kern="1200" baseline="0" dirty="0">
                <a:solidFill>
                  <a:schemeClr val="tx1"/>
                </a:solidFill>
                <a:latin typeface="+mn-lt"/>
                <a:ea typeface="+mn-ea"/>
                <a:cs typeface="+mn-cs"/>
              </a:rPr>
              <a:t> only ($50 million). This is because the tax rate in one of the </a:t>
            </a:r>
            <a:r>
              <a:rPr lang="en-IN" sz="1200" kern="1200" baseline="0" dirty="0" err="1">
                <a:solidFill>
                  <a:schemeClr val="tx1"/>
                </a:solidFill>
                <a:latin typeface="+mn-lt"/>
                <a:ea typeface="+mn-ea"/>
                <a:cs typeface="+mn-cs"/>
              </a:rPr>
              <a:t>carryback</a:t>
            </a:r>
            <a:r>
              <a:rPr lang="en-IN" sz="1200" kern="1200" baseline="0" dirty="0">
                <a:solidFill>
                  <a:schemeClr val="tx1"/>
                </a:solidFill>
                <a:latin typeface="+mn-lt"/>
                <a:ea typeface="+mn-ea"/>
                <a:cs typeface="+mn-cs"/>
              </a:rPr>
              <a:t> years (35% in 2016) was lower than the </a:t>
            </a:r>
            <a:r>
              <a:rPr lang="en-IN" sz="1200" kern="1200" baseline="0" dirty="0" err="1">
                <a:solidFill>
                  <a:schemeClr val="tx1"/>
                </a:solidFill>
                <a:latin typeface="+mn-lt"/>
                <a:ea typeface="+mn-ea"/>
                <a:cs typeface="+mn-cs"/>
              </a:rPr>
              <a:t>carryforward</a:t>
            </a:r>
            <a:r>
              <a:rPr lang="en-IN" sz="1200" kern="1200" baseline="0" dirty="0">
                <a:solidFill>
                  <a:schemeClr val="tx1"/>
                </a:solidFill>
                <a:latin typeface="+mn-lt"/>
                <a:ea typeface="+mn-ea"/>
                <a:cs typeface="+mn-cs"/>
              </a:rPr>
              <a:t> rate (40%).</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125</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fld id="{E5D5A280-AB61-4228-B8B9-B2988F4D0222}" type="slidenum">
              <a:rPr lang="en-US" smtClean="0"/>
              <a:t>126</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kern="1200" baseline="0" dirty="0">
                <a:solidFill>
                  <a:schemeClr val="tx1"/>
                </a:solidFill>
                <a:latin typeface="+mn-lt"/>
                <a:ea typeface="+mn-ea"/>
                <a:cs typeface="+mn-cs"/>
              </a:rPr>
              <a:t>Illustration 16–14</a:t>
            </a:r>
          </a:p>
          <a:p>
            <a:endParaRPr lang="en-IN" sz="1200" kern="1200" baseline="0" dirty="0">
              <a:solidFill>
                <a:schemeClr val="tx1"/>
              </a:solidFill>
              <a:latin typeface="+mn-lt"/>
              <a:ea typeface="+mn-ea"/>
              <a:cs typeface="+mn-cs"/>
            </a:endParaRPr>
          </a:p>
          <a:p>
            <a:r>
              <a:rPr lang="en-IN" sz="1200" kern="1200" baseline="0" dirty="0">
                <a:solidFill>
                  <a:schemeClr val="tx1"/>
                </a:solidFill>
                <a:latin typeface="+mn-lt"/>
                <a:ea typeface="+mn-ea"/>
                <a:cs typeface="+mn-cs"/>
              </a:rPr>
              <a:t>The income tax benefit of both a net operating loss </a:t>
            </a:r>
            <a:r>
              <a:rPr lang="en-IN" sz="1200" kern="1200" baseline="0" dirty="0" err="1">
                <a:solidFill>
                  <a:schemeClr val="tx1"/>
                </a:solidFill>
                <a:latin typeface="+mn-lt"/>
                <a:ea typeface="+mn-ea"/>
                <a:cs typeface="+mn-cs"/>
              </a:rPr>
              <a:t>carryback</a:t>
            </a:r>
            <a:r>
              <a:rPr lang="en-IN" sz="1200" kern="1200" baseline="0" dirty="0">
                <a:solidFill>
                  <a:schemeClr val="tx1"/>
                </a:solidFill>
                <a:latin typeface="+mn-lt"/>
                <a:ea typeface="+mn-ea"/>
                <a:cs typeface="+mn-cs"/>
              </a:rPr>
              <a:t> and a net operating loss </a:t>
            </a:r>
            <a:r>
              <a:rPr lang="en-IN" sz="1200" kern="1200" baseline="0" dirty="0" err="1">
                <a:solidFill>
                  <a:schemeClr val="tx1"/>
                </a:solidFill>
                <a:latin typeface="+mn-lt"/>
                <a:ea typeface="+mn-ea"/>
                <a:cs typeface="+mn-cs"/>
              </a:rPr>
              <a:t>carryforward</a:t>
            </a:r>
            <a:r>
              <a:rPr lang="en-IN" sz="1200" kern="1200" baseline="0" dirty="0">
                <a:solidFill>
                  <a:schemeClr val="tx1"/>
                </a:solidFill>
                <a:latin typeface="+mn-lt"/>
                <a:ea typeface="+mn-ea"/>
                <a:cs typeface="+mn-cs"/>
              </a:rPr>
              <a:t> is recognized for accounting purposes in the year the NOL occurs. The net after-tax loss reflects the reduction of past taxes from the NOL </a:t>
            </a:r>
            <a:r>
              <a:rPr lang="en-IN" sz="1200" kern="1200" baseline="0" dirty="0" err="1">
                <a:solidFill>
                  <a:schemeClr val="tx1"/>
                </a:solidFill>
                <a:latin typeface="+mn-lt"/>
                <a:ea typeface="+mn-ea"/>
                <a:cs typeface="+mn-cs"/>
              </a:rPr>
              <a:t>carryback</a:t>
            </a:r>
            <a:r>
              <a:rPr lang="en-IN" sz="1200" kern="1200" baseline="0" dirty="0">
                <a:solidFill>
                  <a:schemeClr val="tx1"/>
                </a:solidFill>
                <a:latin typeface="+mn-lt"/>
                <a:ea typeface="+mn-ea"/>
                <a:cs typeface="+mn-cs"/>
              </a:rPr>
              <a:t> and future tax savings that the NOL </a:t>
            </a:r>
            <a:r>
              <a:rPr lang="en-IN" sz="1200" kern="1200" baseline="0" dirty="0" err="1">
                <a:solidFill>
                  <a:schemeClr val="tx1"/>
                </a:solidFill>
                <a:latin typeface="+mn-lt"/>
                <a:ea typeface="+mn-ea"/>
                <a:cs typeface="+mn-cs"/>
              </a:rPr>
              <a:t>carryforward</a:t>
            </a:r>
            <a:r>
              <a:rPr lang="en-IN" sz="1200" kern="1200" baseline="0" dirty="0">
                <a:solidFill>
                  <a:schemeClr val="tx1"/>
                </a:solidFill>
                <a:latin typeface="+mn-lt"/>
                <a:ea typeface="+mn-ea"/>
                <a:cs typeface="+mn-cs"/>
              </a:rPr>
              <a:t> is expected to create.</a:t>
            </a:r>
          </a:p>
          <a:p>
            <a:endParaRPr lang="en-IN"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kern="1200" baseline="0" dirty="0">
                <a:solidFill>
                  <a:schemeClr val="tx1"/>
                </a:solidFill>
                <a:latin typeface="+mn-lt"/>
                <a:ea typeface="+mn-ea"/>
                <a:cs typeface="+mn-cs"/>
              </a:rPr>
              <a:t>Notice that the income tax benefit ($49 million) is less than it was when we assumed a </a:t>
            </a:r>
            <a:r>
              <a:rPr lang="en-IN" sz="1200" kern="1200" baseline="0" dirty="0" err="1">
                <a:solidFill>
                  <a:schemeClr val="tx1"/>
                </a:solidFill>
                <a:latin typeface="+mn-lt"/>
                <a:ea typeface="+mn-ea"/>
                <a:cs typeface="+mn-cs"/>
              </a:rPr>
              <a:t>carryforward</a:t>
            </a:r>
            <a:r>
              <a:rPr lang="en-IN" sz="1200" kern="1200" baseline="0" dirty="0">
                <a:solidFill>
                  <a:schemeClr val="tx1"/>
                </a:solidFill>
                <a:latin typeface="+mn-lt"/>
                <a:ea typeface="+mn-ea"/>
                <a:cs typeface="+mn-cs"/>
              </a:rPr>
              <a:t> only ($50 million). This is because the tax rate in one of the </a:t>
            </a:r>
            <a:r>
              <a:rPr lang="en-IN" sz="1200" kern="1200" baseline="0" dirty="0" err="1">
                <a:solidFill>
                  <a:schemeClr val="tx1"/>
                </a:solidFill>
                <a:latin typeface="+mn-lt"/>
                <a:ea typeface="+mn-ea"/>
                <a:cs typeface="+mn-cs"/>
              </a:rPr>
              <a:t>carryback</a:t>
            </a:r>
            <a:r>
              <a:rPr lang="en-IN" sz="1200" kern="1200" baseline="0" dirty="0">
                <a:solidFill>
                  <a:schemeClr val="tx1"/>
                </a:solidFill>
                <a:latin typeface="+mn-lt"/>
                <a:ea typeface="+mn-ea"/>
                <a:cs typeface="+mn-cs"/>
              </a:rPr>
              <a:t> years (35% in 2016) was lower than the </a:t>
            </a:r>
            <a:r>
              <a:rPr lang="en-IN" sz="1200" kern="1200" baseline="0" dirty="0" err="1">
                <a:solidFill>
                  <a:schemeClr val="tx1"/>
                </a:solidFill>
                <a:latin typeface="+mn-lt"/>
                <a:ea typeface="+mn-ea"/>
                <a:cs typeface="+mn-cs"/>
              </a:rPr>
              <a:t>carryforward</a:t>
            </a:r>
            <a:r>
              <a:rPr lang="en-IN" sz="1200" kern="1200" baseline="0" dirty="0">
                <a:solidFill>
                  <a:schemeClr val="tx1"/>
                </a:solidFill>
                <a:latin typeface="+mn-lt"/>
                <a:ea typeface="+mn-ea"/>
                <a:cs typeface="+mn-cs"/>
              </a:rPr>
              <a:t> rate (40%).</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US" b="0" dirty="0"/>
          </a:p>
        </p:txBody>
      </p:sp>
      <p:sp>
        <p:nvSpPr>
          <p:cNvPr id="4" name="Slide Number Placeholder 3"/>
          <p:cNvSpPr>
            <a:spLocks noGrp="1"/>
          </p:cNvSpPr>
          <p:nvPr>
            <p:ph type="sldNum" sz="quarter" idx="10"/>
          </p:nvPr>
        </p:nvSpPr>
        <p:spPr/>
        <p:txBody>
          <a:bodyPr/>
          <a:lstStyle/>
          <a:p>
            <a:fld id="{E5D5A280-AB61-4228-B8B9-B2988F4D0222}" type="slidenum">
              <a:rPr lang="en-US" smtClean="0"/>
              <a:t>127</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fld id="{E5D5A280-AB61-4228-B8B9-B2988F4D0222}" type="slidenum">
              <a:rPr lang="en-US" smtClean="0"/>
              <a:t>128</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131</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13</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132</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All deferred tax liabilities, deferred tax assets, and any valuation allowance against deferred tax assets are classified as noncurrent in the balance sheet. If these deferred tax accounts relate to the same tax-paying component of the company and the same tax jurisdiction, they are netted against each other and shown as a single net number in the balance sheet. For example, a company with a deferred tax liability of $10 million, a deferred tax asset of $5 million, and a valuation allowance of $2 million would show a net noncurrent deferred tax liability of $7 million [$10 million − ($5 million − $2 million)].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Sometimes components of a single company are viewed as different companies for tax purposes, or pay tax in different jurisdictions. If deferred tax liabilities and assets relate to components of a company that are separate for tax purposes, or relate to different tax jurisdictions, they should not be offset. So, in the prior illustration, if the deferred tax assets (and related valuation allowance) applied to a separate tax jurisdiction from the deferred tax liabilities, the company would show a noncurrent deferred tax liability of $10 million and a noncurrent deferred tax asset of $3 million ($5 million − $2 million). </a:t>
            </a:r>
            <a:endParaRPr lang="en-US" b="0" i="0" dirty="0"/>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133</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134</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Income Tax Expense</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Disclosure notes should indicate the following:</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Current portion of the tax expense (or tax benefit)</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Deferred portion of the tax expense (or tax benefit), with separate disclosure of amounts </a:t>
            </a:r>
            <a:r>
              <a:rPr lang="en-US" sz="1200" b="0" i="0" u="none" strike="noStrike" kern="1200" baseline="0" dirty="0">
                <a:solidFill>
                  <a:schemeClr val="tx1"/>
                </a:solidFill>
                <a:latin typeface="+mn-lt"/>
                <a:ea typeface="+mn-ea"/>
                <a:cs typeface="+mn-cs"/>
              </a:rPr>
              <a:t>attributable to:</a:t>
            </a:r>
          </a:p>
          <a:p>
            <a:pPr marL="628650" lvl="1"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Portions that do not include the effect of separately disclosed amounts</a:t>
            </a:r>
          </a:p>
          <a:p>
            <a:pPr marL="628650" lvl="1"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Operating loss carryforwards</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Adjustments due to changes in tax laws or rates</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Adjustments to the beginning-of-the-year valuation allowance due to revised estimates</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Tax credits</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135</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136</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b="1" dirty="0"/>
              <a:t>Deferred tax assets and deferred tax liabilities</a:t>
            </a:r>
            <a:endParaRPr lang="en-US" sz="1200" b="1" i="0" u="none" strike="noStrike" kern="1200" baseline="0" dirty="0">
              <a:solidFill>
                <a:schemeClr val="tx1"/>
              </a:solidFill>
            </a:endParaRPr>
          </a:p>
          <a:p>
            <a:r>
              <a:rPr lang="en-US" sz="1200" b="0" i="0" u="none" strike="noStrike" kern="1200" baseline="0" dirty="0">
                <a:solidFill>
                  <a:schemeClr val="tx1"/>
                </a:solidFill>
                <a:latin typeface="+mn-lt"/>
                <a:ea typeface="+mn-ea"/>
                <a:cs typeface="+mn-cs"/>
              </a:rPr>
              <a:t>Companies must disclose the following:</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Total of all deferred tax liabilities</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Total of all deferred tax assets</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Total valuation allowance recognized for deferred tax assets</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Net change in the valuation allowance</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Approximate tax effect of each type of temporary difference (and </a:t>
            </a:r>
            <a:r>
              <a:rPr lang="en-IN" sz="1200" b="0" i="0" u="none" strike="noStrike" kern="1200" baseline="0" dirty="0" err="1">
                <a:solidFill>
                  <a:schemeClr val="tx1"/>
                </a:solidFill>
                <a:latin typeface="+mn-lt"/>
                <a:ea typeface="+mn-ea"/>
                <a:cs typeface="+mn-cs"/>
              </a:rPr>
              <a:t>carryforward</a:t>
            </a:r>
            <a:r>
              <a:rPr lang="en-IN" sz="1200" b="0" i="0" u="none" strike="noStrike" kern="1200" baseline="0" dirty="0">
                <a:solidFill>
                  <a:schemeClr val="tx1"/>
                </a:solidFill>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137</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kern="1200" baseline="0" dirty="0">
                <a:solidFill>
                  <a:schemeClr val="tx1"/>
                </a:solidFill>
                <a:latin typeface="+mn-lt"/>
                <a:ea typeface="+mn-ea"/>
                <a:cs typeface="+mn-cs"/>
              </a:rPr>
              <a:t>The amounts and expiration dates should be revealed for any net operating loss </a:t>
            </a:r>
            <a:r>
              <a:rPr lang="en-IN" sz="1200" kern="1200" baseline="0" dirty="0" err="1">
                <a:solidFill>
                  <a:schemeClr val="tx1"/>
                </a:solidFill>
                <a:latin typeface="+mn-lt"/>
                <a:ea typeface="+mn-ea"/>
                <a:cs typeface="+mn-cs"/>
              </a:rPr>
              <a:t>carryforwards</a:t>
            </a:r>
            <a:r>
              <a:rPr lang="en-IN" sz="1200" kern="1200" baseline="0" dirty="0">
                <a:solidFill>
                  <a:schemeClr val="tx1"/>
                </a:solidFill>
                <a:latin typeface="+mn-lt"/>
                <a:ea typeface="+mn-ea"/>
                <a:cs typeface="+mn-cs"/>
              </a:rPr>
              <a:t>. Remember, net operating losses can be carried forward for reduction of future taxable income for 20 years. This potential tax benefit can foreshadow desirable cash savings for the company if earnings sufficient to absorb the NOL </a:t>
            </a:r>
            <a:r>
              <a:rPr lang="en-IN" sz="1200" kern="1200" baseline="0" dirty="0" err="1">
                <a:solidFill>
                  <a:schemeClr val="tx1"/>
                </a:solidFill>
                <a:latin typeface="+mn-lt"/>
                <a:ea typeface="+mn-ea"/>
                <a:cs typeface="+mn-cs"/>
              </a:rPr>
              <a:t>carryforwards</a:t>
            </a:r>
            <a:r>
              <a:rPr lang="en-IN" sz="1200" kern="1200" baseline="0" dirty="0">
                <a:solidFill>
                  <a:schemeClr val="tx1"/>
                </a:solidFill>
                <a:latin typeface="+mn-lt"/>
                <a:ea typeface="+mn-ea"/>
                <a:cs typeface="+mn-cs"/>
              </a:rPr>
              <a:t> are anticipated before their expiration date. The presence of large net operating loss </a:t>
            </a:r>
            <a:r>
              <a:rPr lang="en-IN" sz="1200" kern="1200" baseline="0" dirty="0" err="1">
                <a:solidFill>
                  <a:schemeClr val="tx1"/>
                </a:solidFill>
                <a:latin typeface="+mn-lt"/>
                <a:ea typeface="+mn-ea"/>
                <a:cs typeface="+mn-cs"/>
              </a:rPr>
              <a:t>carryforwards</a:t>
            </a:r>
            <a:r>
              <a:rPr lang="en-IN" sz="1200" kern="1200" baseline="0" dirty="0">
                <a:solidFill>
                  <a:schemeClr val="tx1"/>
                </a:solidFill>
                <a:latin typeface="+mn-lt"/>
                <a:ea typeface="+mn-ea"/>
                <a:cs typeface="+mn-cs"/>
              </a:rPr>
              <a:t> also can make an unprofitable company an attractive target for acquisition by a company that could use those NOL </a:t>
            </a:r>
            <a:r>
              <a:rPr lang="en-IN" sz="1200" kern="1200" baseline="0" dirty="0" err="1">
                <a:solidFill>
                  <a:schemeClr val="tx1"/>
                </a:solidFill>
                <a:latin typeface="+mn-lt"/>
                <a:ea typeface="+mn-ea"/>
                <a:cs typeface="+mn-cs"/>
              </a:rPr>
              <a:t>carryforwards</a:t>
            </a:r>
            <a:r>
              <a:rPr lang="en-IN" sz="1200" kern="1200" baseline="0" dirty="0">
                <a:solidFill>
                  <a:schemeClr val="tx1"/>
                </a:solidFill>
                <a:latin typeface="+mn-lt"/>
                <a:ea typeface="+mn-ea"/>
                <a:cs typeface="+mn-cs"/>
              </a:rPr>
              <a:t> to shelter future earnings from taxes with that loss deduction. If the IRS determines that an acquisition is made solely to obtain the tax benefits of net operating loss </a:t>
            </a:r>
            <a:r>
              <a:rPr lang="en-IN" sz="1200" kern="1200" baseline="0" dirty="0" err="1">
                <a:solidFill>
                  <a:schemeClr val="tx1"/>
                </a:solidFill>
                <a:latin typeface="+mn-lt"/>
                <a:ea typeface="+mn-ea"/>
                <a:cs typeface="+mn-cs"/>
              </a:rPr>
              <a:t>carryforwards</a:t>
            </a:r>
            <a:r>
              <a:rPr lang="en-IN" sz="1200" kern="1200" baseline="0" dirty="0">
                <a:solidFill>
                  <a:schemeClr val="tx1"/>
                </a:solidFill>
                <a:latin typeface="+mn-lt"/>
                <a:ea typeface="+mn-ea"/>
                <a:cs typeface="+mn-cs"/>
              </a:rPr>
              <a:t>, the deductions will not be allowed. However, motivation is difficult to determine, so it is not uncommon for companies to purchase other companies to obtain their net operating loss </a:t>
            </a:r>
            <a:r>
              <a:rPr lang="en-IN" sz="1200" kern="1200" baseline="0" dirty="0" err="1">
                <a:solidFill>
                  <a:schemeClr val="tx1"/>
                </a:solidFill>
                <a:latin typeface="+mn-lt"/>
                <a:ea typeface="+mn-ea"/>
                <a:cs typeface="+mn-cs"/>
              </a:rPr>
              <a:t>carryforwards</a:t>
            </a:r>
            <a:r>
              <a:rPr lang="en-IN" sz="1200" kern="1200" baseline="0" dirty="0">
                <a:solidFill>
                  <a:schemeClr val="tx1"/>
                </a:solidFill>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138</a:t>
            </a:fld>
            <a:endParaRPr lang="en-US"/>
          </a:p>
        </p:txBody>
      </p:sp>
    </p:spTree>
    <p:extLst>
      <p:ext uri="{BB962C8B-B14F-4D97-AF65-F5344CB8AC3E}">
        <p14:creationId xmlns:p14="http://schemas.microsoft.com/office/powerpoint/2010/main" val="2607470548"/>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139</a:t>
            </a:fld>
            <a:endParaRPr lang="en-US"/>
          </a:p>
        </p:txBody>
      </p:sp>
    </p:spTree>
    <p:extLst>
      <p:ext uri="{BB962C8B-B14F-4D97-AF65-F5344CB8AC3E}">
        <p14:creationId xmlns:p14="http://schemas.microsoft.com/office/powerpoint/2010/main" val="2607470548"/>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Few expense items in the income statement rival the size of the income tax expense line, and few are as subject to the complexities and differing interpretations inherent in reporting income tax expense.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As you might imagine, most companies strive to legitimately reduce their overall tax burden and to reduce or delay cash outflows for taxes. However, even without additional efforts to reduce taxes, most companies’ tax returns will include many tax positions that are subject to multiple interpretations. That is, the position management takes with respect to an element of tax expense might differ from the position the IRS or the tax court might take on that same item. Despite good faith positions taken in preparing tax returns, those judgments may not ultimately prevail if challenged by the IRS.</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140</a:t>
            </a:fld>
            <a:endParaRPr lang="en-US"/>
          </a:p>
        </p:txBody>
      </p:sp>
    </p:spTree>
    <p:extLst>
      <p:ext uri="{BB962C8B-B14F-4D97-AF65-F5344CB8AC3E}">
        <p14:creationId xmlns:p14="http://schemas.microsoft.com/office/powerpoint/2010/main" val="1691430461"/>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141</a:t>
            </a:fld>
            <a:endParaRPr lang="en-US"/>
          </a:p>
        </p:txBody>
      </p:sp>
    </p:spTree>
    <p:extLst>
      <p:ext uri="{BB962C8B-B14F-4D97-AF65-F5344CB8AC3E}">
        <p14:creationId xmlns:p14="http://schemas.microsoft.com/office/powerpoint/2010/main" val="16914304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Illustration 16–1</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Now look at the activity in the deferred tax liability account over the life of the installment receivable. Notice how the temporary difference originates in 2018 and reverses in 2019 and 2020.</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14</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To deal with that uncertainty, companies are </a:t>
            </a:r>
            <a:r>
              <a:rPr lang="en-US" sz="1200" kern="1200" baseline="0" dirty="0">
                <a:solidFill>
                  <a:schemeClr val="tx1"/>
                </a:solidFill>
                <a:latin typeface="+mn-lt"/>
                <a:ea typeface="+mn-ea"/>
                <a:cs typeface="+mn-cs"/>
              </a:rPr>
              <a:t>only </a:t>
            </a:r>
            <a:r>
              <a:rPr lang="en-IN" sz="1200" b="0" i="0" u="none" strike="noStrike" kern="1200" baseline="0" dirty="0">
                <a:solidFill>
                  <a:schemeClr val="tx1"/>
                </a:solidFill>
                <a:latin typeface="+mn-lt"/>
                <a:ea typeface="+mn-ea"/>
                <a:cs typeface="+mn-cs"/>
              </a:rPr>
              <a:t>allowed to recognize in the financial statements the tax benefit of a position </a:t>
            </a:r>
            <a:r>
              <a:rPr lang="en-US" sz="1200" kern="1200" baseline="0" dirty="0">
                <a:solidFill>
                  <a:schemeClr val="tx1"/>
                </a:solidFill>
                <a:latin typeface="+mn-lt"/>
                <a:ea typeface="+mn-ea"/>
                <a:cs typeface="+mn-cs"/>
              </a:rPr>
              <a:t>if it is “more likely than not” (greater than 50% chance) to be sustained if challenged. Guidance also prescribes how to </a:t>
            </a:r>
            <a:r>
              <a:rPr lang="en-US" sz="1200" i="0" kern="1200" baseline="0" dirty="0">
                <a:solidFill>
                  <a:schemeClr val="tx1"/>
                </a:solidFill>
                <a:latin typeface="+mn-lt"/>
                <a:ea typeface="+mn-ea"/>
                <a:cs typeface="+mn-cs"/>
              </a:rPr>
              <a:t>measure the amount to be recognized if, in fact, it can be recognized. </a:t>
            </a:r>
            <a:r>
              <a:rPr lang="en-US" sz="1200" kern="1200" baseline="0" dirty="0">
                <a:solidFill>
                  <a:schemeClr val="tx1"/>
                </a:solidFill>
                <a:latin typeface="+mn-lt"/>
                <a:ea typeface="+mn-ea"/>
                <a:cs typeface="+mn-cs"/>
              </a:rPr>
              <a:t>The decision, then, is a “two-step” process.</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1" i="0" u="none" strike="noStrike" kern="1200" baseline="0" dirty="0">
                <a:solidFill>
                  <a:schemeClr val="tx1"/>
                </a:solidFill>
                <a:latin typeface="+mn-lt"/>
                <a:ea typeface="+mn-ea"/>
                <a:cs typeface="+mn-cs"/>
              </a:rPr>
              <a:t>Step 1:</a:t>
            </a:r>
            <a:r>
              <a:rPr lang="en-IN" sz="1200" b="0" i="0" u="none" strike="noStrike" kern="1200" baseline="0" dirty="0">
                <a:solidFill>
                  <a:schemeClr val="tx1"/>
                </a:solidFill>
                <a:latin typeface="+mn-lt"/>
                <a:ea typeface="+mn-ea"/>
                <a:cs typeface="+mn-cs"/>
              </a:rPr>
              <a:t> A tax benefit may be reflected in the financial statements only if it is “more likely than not” that the company will be able to sustain the tax return position, based on its technical merits. </a:t>
            </a:r>
            <a:r>
              <a:rPr lang="en-US" sz="1200" b="0" kern="1200" baseline="0" dirty="0">
                <a:solidFill>
                  <a:schemeClr val="tx1"/>
                </a:solidFill>
                <a:latin typeface="+mn-lt"/>
                <a:ea typeface="+mn-ea"/>
                <a:cs typeface="+mn-cs"/>
              </a:rPr>
              <a:t>Companies must assume that the position will be reviewed by the IRS or other taxing authority and litigated to the “highest court possible,” and that the taxing authority has knowledge of all relevant facts.</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1" i="0" u="none" strike="noStrike" kern="1200" baseline="0" dirty="0">
                <a:solidFill>
                  <a:schemeClr val="tx1"/>
                </a:solidFill>
                <a:latin typeface="+mn-lt"/>
                <a:ea typeface="+mn-ea"/>
                <a:cs typeface="+mn-cs"/>
              </a:rPr>
              <a:t>Step 2:</a:t>
            </a:r>
            <a:r>
              <a:rPr lang="en-IN" sz="1200" b="0" i="0" u="none" strike="noStrike" kern="1200" baseline="0" dirty="0">
                <a:solidFill>
                  <a:schemeClr val="tx1"/>
                </a:solidFill>
                <a:latin typeface="+mn-lt"/>
                <a:ea typeface="+mn-ea"/>
                <a:cs typeface="+mn-cs"/>
              </a:rPr>
              <a:t> A tax benefit should be measured as the largest amount of benefit that is “cumulatively greater than 50 percent likely to be realized.”</a:t>
            </a:r>
            <a:endParaRPr lang="en-US" b="0" i="0" dirty="0"/>
          </a:p>
        </p:txBody>
      </p:sp>
      <p:sp>
        <p:nvSpPr>
          <p:cNvPr id="4" name="Slide Number Placeholder 3"/>
          <p:cNvSpPr>
            <a:spLocks noGrp="1"/>
          </p:cNvSpPr>
          <p:nvPr>
            <p:ph type="sldNum" sz="quarter" idx="10"/>
          </p:nvPr>
        </p:nvSpPr>
        <p:spPr/>
        <p:txBody>
          <a:bodyPr/>
          <a:lstStyle/>
          <a:p>
            <a:fld id="{E5D5A280-AB61-4228-B8B9-B2988F4D0222}" type="slidenum">
              <a:rPr lang="en-US" smtClean="0"/>
              <a:t>142</a:t>
            </a:fld>
            <a:endParaRPr lang="en-US"/>
          </a:p>
        </p:txBody>
      </p:sp>
    </p:spTree>
    <p:extLst>
      <p:ext uri="{BB962C8B-B14F-4D97-AF65-F5344CB8AC3E}">
        <p14:creationId xmlns:p14="http://schemas.microsoft.com/office/powerpoint/2010/main" val="503188792"/>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Let’s say that in the Step 1 decision, Derrick believes the more-likely-than-not criterion is </a:t>
            </a:r>
            <a:r>
              <a:rPr lang="en-IN" sz="1200" b="0" i="1" u="none" strike="noStrike" kern="1200" baseline="0" dirty="0">
                <a:solidFill>
                  <a:schemeClr val="tx1"/>
                </a:solidFill>
                <a:latin typeface="+mn-lt"/>
                <a:ea typeface="+mn-ea"/>
                <a:cs typeface="+mn-cs"/>
              </a:rPr>
              <a:t>not </a:t>
            </a:r>
            <a:r>
              <a:rPr lang="en-IN" sz="1200" b="0" i="0" u="none" strike="noStrike" kern="1200" baseline="0" dirty="0">
                <a:solidFill>
                  <a:schemeClr val="tx1"/>
                </a:solidFill>
                <a:latin typeface="+mn-lt"/>
                <a:ea typeface="+mn-ea"/>
                <a:cs typeface="+mn-cs"/>
              </a:rPr>
              <a:t>met. This means that none of the tax benefit (reduction in tax expense) can be recorded in the current year. The income tax expense must be recorded at the same amount as if the tax deduction was not taken.</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Suppose, for instance, that </a:t>
            </a:r>
            <a:r>
              <a:rPr lang="en-IN" sz="1200" b="0" i="0" u="none" strike="noStrike" kern="1200" baseline="0" dirty="0" err="1">
                <a:solidFill>
                  <a:schemeClr val="tx1"/>
                </a:solidFill>
                <a:latin typeface="+mn-lt"/>
                <a:ea typeface="+mn-ea"/>
                <a:cs typeface="+mn-cs"/>
              </a:rPr>
              <a:t>Derricks’s</a:t>
            </a:r>
            <a:r>
              <a:rPr lang="en-IN" sz="1200" b="0" i="0" u="none" strike="noStrike" kern="1200" baseline="0" dirty="0">
                <a:solidFill>
                  <a:schemeClr val="tx1"/>
                </a:solidFill>
                <a:latin typeface="+mn-lt"/>
                <a:ea typeface="+mn-ea"/>
                <a:cs typeface="+mn-cs"/>
              </a:rPr>
              <a:t> current income tax payable is $24 million after being reduced by the full amount of an $8 million tax benefit. However, if it’s </a:t>
            </a:r>
            <a:r>
              <a:rPr lang="en-IN" sz="1200" b="0" i="1" u="none" strike="noStrike" kern="1200" baseline="0" dirty="0">
                <a:solidFill>
                  <a:schemeClr val="tx1"/>
                </a:solidFill>
                <a:latin typeface="+mn-lt"/>
                <a:ea typeface="+mn-ea"/>
                <a:cs typeface="+mn-cs"/>
              </a:rPr>
              <a:t>more likely than not </a:t>
            </a:r>
            <a:r>
              <a:rPr lang="en-IN" sz="1200" b="0" i="0" u="none" strike="noStrike" kern="1200" baseline="0" dirty="0">
                <a:solidFill>
                  <a:schemeClr val="tx1"/>
                </a:solidFill>
                <a:latin typeface="+mn-lt"/>
                <a:ea typeface="+mn-ea"/>
                <a:cs typeface="+mn-cs"/>
              </a:rPr>
              <a:t>that the tax benefit isn’t sustainable upon examination, the benefit can’t be recognized as a reduction of </a:t>
            </a:r>
            <a:r>
              <a:rPr lang="en-US" sz="1200" b="0" i="0" u="none" strike="noStrike" kern="1200" baseline="0" dirty="0">
                <a:solidFill>
                  <a:schemeClr val="tx1"/>
                </a:solidFill>
                <a:latin typeface="+mn-lt"/>
                <a:ea typeface="+mn-ea"/>
                <a:cs typeface="+mn-cs"/>
              </a:rPr>
              <a:t>tax expense. </a:t>
            </a:r>
            <a:r>
              <a:rPr lang="en-IN" sz="1200" b="0" i="0" u="none" strike="noStrike" kern="1200" baseline="0" dirty="0">
                <a:solidFill>
                  <a:schemeClr val="tx1"/>
                </a:solidFill>
                <a:latin typeface="+mn-lt"/>
                <a:ea typeface="+mn-ea"/>
                <a:cs typeface="+mn-cs"/>
              </a:rPr>
              <a:t>So, Derrick would record:</a:t>
            </a:r>
          </a:p>
          <a:p>
            <a:pPr marL="228600" indent="-228600">
              <a:buAutoNum type="alphaLcParenBoth"/>
            </a:pPr>
            <a:r>
              <a:rPr lang="en-IN" sz="1200" b="0" i="0" u="none" strike="noStrike" kern="1200" baseline="0" dirty="0">
                <a:solidFill>
                  <a:schemeClr val="tx1"/>
                </a:solidFill>
                <a:latin typeface="+mn-lt"/>
                <a:ea typeface="+mn-ea"/>
                <a:cs typeface="+mn-cs"/>
              </a:rPr>
              <a:t>current income tax payable that reflects the entire $8 million benefit of the deduction, </a:t>
            </a:r>
          </a:p>
          <a:p>
            <a:pPr marL="228600" indent="-228600">
              <a:buAutoNum type="alphaLcParenBoth"/>
            </a:pPr>
            <a:r>
              <a:rPr lang="en-IN" sz="1200" b="0" i="0" u="none" strike="noStrike" kern="1200" baseline="0" dirty="0">
                <a:solidFill>
                  <a:schemeClr val="tx1"/>
                </a:solidFill>
                <a:latin typeface="+mn-lt"/>
                <a:ea typeface="+mn-ea"/>
                <a:cs typeface="+mn-cs"/>
              </a:rPr>
              <a:t>an additional tax liability that represents the obligation to pay an additional $8 million of taxes under the assumption that the deduction ultimately will not be upheld, and</a:t>
            </a:r>
          </a:p>
          <a:p>
            <a:pPr marL="228600" indent="-228600">
              <a:buAutoNum type="alphaLcParenBoth"/>
            </a:pPr>
            <a:r>
              <a:rPr lang="en-IN" sz="1200" b="0" i="0" u="none" strike="noStrike" kern="1200" baseline="0" dirty="0">
                <a:solidFill>
                  <a:schemeClr val="tx1"/>
                </a:solidFill>
                <a:latin typeface="+mn-lt"/>
                <a:ea typeface="+mn-ea"/>
                <a:cs typeface="+mn-cs"/>
              </a:rPr>
              <a:t>tax expense as if the deduction had never been taken.</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143</a:t>
            </a:fld>
            <a:endParaRPr lang="en-US"/>
          </a:p>
        </p:txBody>
      </p:sp>
    </p:spTree>
    <p:extLst>
      <p:ext uri="{BB962C8B-B14F-4D97-AF65-F5344CB8AC3E}">
        <p14:creationId xmlns:p14="http://schemas.microsoft.com/office/powerpoint/2010/main" val="3056569755"/>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144</a:t>
            </a:fld>
            <a:endParaRPr lang="en-US"/>
          </a:p>
        </p:txBody>
      </p:sp>
    </p:spTree>
    <p:extLst>
      <p:ext uri="{BB962C8B-B14F-4D97-AF65-F5344CB8AC3E}">
        <p14:creationId xmlns:p14="http://schemas.microsoft.com/office/powerpoint/2010/main" val="3056569755"/>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kern="1200" baseline="0" dirty="0">
                <a:solidFill>
                  <a:schemeClr val="tx1"/>
                </a:solidFill>
                <a:latin typeface="+mn-lt"/>
                <a:ea typeface="+mn-ea"/>
                <a:cs typeface="+mn-cs"/>
              </a:rPr>
              <a:t>Now let’s change the example to say that, even though Derrick is aware of the IRS’s tendency to challenge deductions of this sort, management believes the more-likely-than-not criterion </a:t>
            </a:r>
            <a:r>
              <a:rPr lang="en-IN" sz="1200" i="1" kern="1200" baseline="0" dirty="0">
                <a:solidFill>
                  <a:schemeClr val="tx1"/>
                </a:solidFill>
                <a:latin typeface="+mn-lt"/>
                <a:ea typeface="+mn-ea"/>
                <a:cs typeface="+mn-cs"/>
              </a:rPr>
              <a:t>is met. </a:t>
            </a:r>
            <a:r>
              <a:rPr lang="en-IN" sz="1200" i="0" kern="1200" baseline="0" dirty="0">
                <a:solidFill>
                  <a:schemeClr val="tx1"/>
                </a:solidFill>
                <a:latin typeface="+mn-lt"/>
                <a:ea typeface="+mn-ea"/>
                <a:cs typeface="+mn-cs"/>
              </a:rPr>
              <a:t>Since Step 1 has been satisfied and we have concluded that a tax benefit can be recognized, we now need to decide how much. That’s Step 2. </a:t>
            </a:r>
          </a:p>
          <a:p>
            <a:endParaRPr lang="en-IN" sz="1200" b="0" i="0" kern="1200" baseline="0" dirty="0">
              <a:solidFill>
                <a:schemeClr val="tx1"/>
              </a:solidFill>
              <a:latin typeface="+mn-lt"/>
              <a:ea typeface="+mn-ea"/>
              <a:cs typeface="+mn-cs"/>
            </a:endParaRPr>
          </a:p>
          <a:p>
            <a:r>
              <a:rPr lang="en-IN" sz="1200" b="0" i="0" kern="1200" baseline="0" dirty="0">
                <a:solidFill>
                  <a:schemeClr val="tx1"/>
                </a:solidFill>
                <a:latin typeface="+mn-lt"/>
                <a:ea typeface="+mn-ea"/>
                <a:cs typeface="+mn-cs"/>
              </a:rPr>
              <a:t>The </a:t>
            </a:r>
            <a:r>
              <a:rPr lang="en-IN" sz="1200" b="0" dirty="0"/>
              <a:t>likelihood table </a:t>
            </a:r>
            <a:r>
              <a:rPr lang="en-IN" sz="1200" kern="1200" baseline="0" dirty="0">
                <a:solidFill>
                  <a:schemeClr val="tx1"/>
                </a:solidFill>
                <a:latin typeface="+mn-lt"/>
                <a:ea typeface="+mn-ea"/>
                <a:cs typeface="+mn-cs"/>
              </a:rPr>
              <a:t>represents management’s estimates of the likelihood of various amounts of tax benefit that would be upheld. </a:t>
            </a:r>
            <a:r>
              <a:rPr lang="en-IN" sz="1200" b="0" i="0" kern="1200" baseline="0" dirty="0">
                <a:solidFill>
                  <a:schemeClr val="tx1"/>
                </a:solidFill>
                <a:latin typeface="+mn-lt"/>
                <a:ea typeface="+mn-ea"/>
                <a:cs typeface="+mn-cs"/>
              </a:rPr>
              <a:t>There is only a 10% chance that $8 will be upheld, a 20% chance that $7 will be upheld, a 25% chance that $6 will be upheld, and so on. From this table we can compute cumulative probabilities. For example, with a 10% chance that $8 is upheld, and a 20% chance that $7 will be upheld, there is a 30% cumulative probability that either $8 or $7 will be upheld. With a 25% chance that $6 will be upheld, there is a 55% cumulative probability </a:t>
            </a:r>
            <a:r>
              <a:rPr lang="en-IN" sz="1200" b="0" dirty="0"/>
              <a:t>(10% + 20% + 25% = 55%) that at least $6 will be upheld. Therefore, the largest amount</a:t>
            </a:r>
            <a:r>
              <a:rPr lang="en-IN" sz="1200" b="0" baseline="0" dirty="0"/>
              <a:t> </a:t>
            </a:r>
            <a:r>
              <a:rPr lang="en-IN" sz="1200" b="0" dirty="0"/>
              <a:t>that has a cumulative</a:t>
            </a:r>
            <a:r>
              <a:rPr lang="en-IN" sz="1200" b="0" baseline="0" dirty="0"/>
              <a:t> </a:t>
            </a:r>
            <a:r>
              <a:rPr lang="en-IN" sz="1200" b="0" dirty="0"/>
              <a:t>greater-than-50%</a:t>
            </a:r>
            <a:r>
              <a:rPr lang="en-IN" sz="1200" b="0" baseline="0" dirty="0"/>
              <a:t> </a:t>
            </a:r>
            <a:r>
              <a:rPr lang="en-IN" sz="1200" b="0" dirty="0"/>
              <a:t>probability of being</a:t>
            </a:r>
            <a:r>
              <a:rPr lang="en-IN" sz="1200" b="0" baseline="0" dirty="0"/>
              <a:t> </a:t>
            </a:r>
            <a:r>
              <a:rPr lang="en-IN" sz="1200" b="0" dirty="0"/>
              <a:t>realized is $6 million.</a:t>
            </a:r>
          </a:p>
          <a:p>
            <a:endParaRPr lang="en-IN" sz="1200" b="0" dirty="0"/>
          </a:p>
          <a:p>
            <a:r>
              <a:rPr lang="en-IN" sz="1200" b="0" dirty="0"/>
              <a:t>The amount of tax benefit that Derrick can recognize in the financial statements (by reducing</a:t>
            </a:r>
            <a:r>
              <a:rPr lang="en-IN" sz="1200" b="0" baseline="0" dirty="0"/>
              <a:t> </a:t>
            </a:r>
            <a:r>
              <a:rPr lang="en-IN" sz="1200" b="0" dirty="0"/>
              <a:t>tax expense) is $6 million, because that represents the largest amount of benefit that is more likely than not (greater than 50% probability) to be sustained. So, Derrick would record (a) current</a:t>
            </a:r>
            <a:r>
              <a:rPr lang="en-IN" sz="1200" b="0" baseline="0" dirty="0"/>
              <a:t> </a:t>
            </a:r>
            <a:r>
              <a:rPr lang="en-IN" sz="1200" b="0" dirty="0"/>
              <a:t>income tax payable of $24 that reflects the entire $8 million benefit of the deduction, (b) an additional</a:t>
            </a:r>
            <a:r>
              <a:rPr lang="en-IN" sz="1200" b="0" baseline="0" dirty="0"/>
              <a:t> </a:t>
            </a:r>
            <a:r>
              <a:rPr lang="en-IN" sz="1200" b="0" dirty="0"/>
              <a:t>tax liability of $2 that represents the obligation to pay an additional $2 million of taxes</a:t>
            </a:r>
            <a:r>
              <a:rPr lang="en-IN" sz="1200" b="0" baseline="0" dirty="0"/>
              <a:t> </a:t>
            </a:r>
            <a:r>
              <a:rPr lang="en-IN" sz="1200" b="0" dirty="0"/>
              <a:t>under the assumption that $6 million of tax benefit ultimately will be upheld, and (c) tax</a:t>
            </a:r>
            <a:r>
              <a:rPr lang="en-IN" sz="1200" b="0" baseline="0" dirty="0"/>
              <a:t> </a:t>
            </a:r>
            <a:r>
              <a:rPr lang="en-IN" sz="1200" b="0" dirty="0"/>
              <a:t>expense as if there is a $6 million tax benefit.</a:t>
            </a:r>
          </a:p>
          <a:p>
            <a:endParaRPr lang="en-IN" sz="1200" b="0" i="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t>In summary, the highest amount Derrick might have to pay is the full $8 million benefit of the 2018 deduction; the least amount, of course, is zero. What’s the most likely amount? We began to answer that question when we calculated the most likely eventual benefit. That’s the largest amount of benefit that is “cumulatively greater than 50 percent likely to be realized,” which is $6 million.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b="0" i="0" dirty="0"/>
              <a:t>Because the most likely amount not to be paid is $6 million, the most likely additional liability is $2 million ($8 − 6 = $2). That’s the amount we record as a Liability—projected additional tax, along with the current income tax payable of $24 million.</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145</a:t>
            </a:fld>
            <a:endParaRPr lang="en-US"/>
          </a:p>
        </p:txBody>
      </p:sp>
    </p:spTree>
    <p:extLst>
      <p:ext uri="{BB962C8B-B14F-4D97-AF65-F5344CB8AC3E}">
        <p14:creationId xmlns:p14="http://schemas.microsoft.com/office/powerpoint/2010/main" val="3056569755"/>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146</a:t>
            </a:fld>
            <a:endParaRPr lang="en-US"/>
          </a:p>
        </p:txBody>
      </p:sp>
    </p:spTree>
    <p:extLst>
      <p:ext uri="{BB962C8B-B14F-4D97-AF65-F5344CB8AC3E}">
        <p14:creationId xmlns:p14="http://schemas.microsoft.com/office/powerpoint/2010/main" val="3056569755"/>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147</a:t>
            </a:fld>
            <a:endParaRPr lang="en-US"/>
          </a:p>
        </p:txBody>
      </p:sp>
    </p:spTree>
    <p:extLst>
      <p:ext uri="{BB962C8B-B14F-4D97-AF65-F5344CB8AC3E}">
        <p14:creationId xmlns:p14="http://schemas.microsoft.com/office/powerpoint/2010/main" val="3056569755"/>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148</a:t>
            </a:fld>
            <a:endParaRPr lang="en-US"/>
          </a:p>
        </p:txBody>
      </p:sp>
    </p:spTree>
    <p:extLst>
      <p:ext uri="{BB962C8B-B14F-4D97-AF65-F5344CB8AC3E}">
        <p14:creationId xmlns:p14="http://schemas.microsoft.com/office/powerpoint/2010/main" val="3056569755"/>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149</a:t>
            </a:fld>
            <a:endParaRPr lang="en-US"/>
          </a:p>
        </p:txBody>
      </p:sp>
    </p:spTree>
    <p:extLst>
      <p:ext uri="{BB962C8B-B14F-4D97-AF65-F5344CB8AC3E}">
        <p14:creationId xmlns:p14="http://schemas.microsoft.com/office/powerpoint/2010/main" val="3056569755"/>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150</a:t>
            </a:fld>
            <a:endParaRPr lang="en-US"/>
          </a:p>
        </p:txBody>
      </p:sp>
    </p:spTree>
    <p:extLst>
      <p:ext uri="{BB962C8B-B14F-4D97-AF65-F5344CB8AC3E}">
        <p14:creationId xmlns:p14="http://schemas.microsoft.com/office/powerpoint/2010/main" val="3056569755"/>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151</a:t>
            </a:fld>
            <a:endParaRPr lang="en-US"/>
          </a:p>
        </p:txBody>
      </p:sp>
    </p:spTree>
    <p:extLst>
      <p:ext uri="{BB962C8B-B14F-4D97-AF65-F5344CB8AC3E}">
        <p14:creationId xmlns:p14="http://schemas.microsoft.com/office/powerpoint/2010/main" val="30565697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15</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Now let’s consider what happens in the future, when the uncertainty</a:t>
            </a:r>
            <a:r>
              <a:rPr lang="en-IN" sz="1200" b="0" i="0" u="none" strike="noStrike" kern="1200" baseline="0" dirty="0">
                <a:solidFill>
                  <a:schemeClr val="tx1"/>
                </a:solidFill>
                <a:latin typeface="+mn-lt"/>
                <a:ea typeface="+mn-ea"/>
                <a:cs typeface="+mn-cs"/>
              </a:rPr>
              <a:t> associated with the tax position has been resolved. We will consider three scenarios. Note that, in each case, the “Liability—projected additional tax” gets reduced to zero in the period in which the </a:t>
            </a:r>
            <a:r>
              <a:rPr lang="en-US" sz="1200" b="0" i="0" u="none" strike="noStrike" kern="1200" baseline="0" dirty="0">
                <a:solidFill>
                  <a:schemeClr val="tx1"/>
                </a:solidFill>
                <a:latin typeface="+mn-lt"/>
                <a:ea typeface="+mn-ea"/>
                <a:cs typeface="+mn-cs"/>
              </a:rPr>
              <a:t>uncertainty is resolved.</a:t>
            </a:r>
          </a:p>
          <a:p>
            <a:endParaRPr lang="en-US" sz="1200" b="0" i="0" u="none" strike="noStrike" kern="1200" baseline="0" dirty="0">
              <a:solidFill>
                <a:schemeClr val="tx1"/>
              </a:solidFill>
              <a:latin typeface="+mn-lt"/>
              <a:ea typeface="+mn-ea"/>
              <a:cs typeface="+mn-cs"/>
            </a:endParaRPr>
          </a:p>
          <a:p>
            <a:pPr marL="228600" marR="0" lvl="0" indent="-228600" algn="l" defTabSz="914400" rtl="0" eaLnBrk="1" fontAlgn="base" latinLnBrk="0" hangingPunct="1">
              <a:lnSpc>
                <a:spcPct val="100000"/>
              </a:lnSpc>
              <a:spcBef>
                <a:spcPct val="30000"/>
              </a:spcBef>
              <a:spcAft>
                <a:spcPct val="0"/>
              </a:spcAft>
              <a:buClrTx/>
              <a:buSzTx/>
              <a:buFont typeface="+mj-lt"/>
              <a:buAutoNum type="arabicPeriod"/>
              <a:tabLst/>
              <a:defRPr/>
            </a:pPr>
            <a:r>
              <a:rPr lang="en-IN" sz="1200" b="1" i="0" u="none" strike="noStrike" kern="1200" baseline="0" dirty="0">
                <a:solidFill>
                  <a:schemeClr val="tx1"/>
                </a:solidFill>
                <a:latin typeface="+mn-lt"/>
                <a:ea typeface="+mn-ea"/>
                <a:cs typeface="+mn-cs"/>
              </a:rPr>
              <a:t>Worst case scenario. </a:t>
            </a:r>
            <a:r>
              <a:rPr lang="en-IN" sz="1200" b="0" i="0" u="none" strike="noStrike" kern="1200" baseline="0" dirty="0">
                <a:solidFill>
                  <a:schemeClr val="tx1"/>
                </a:solidFill>
                <a:latin typeface="+mn-lt"/>
                <a:ea typeface="+mn-ea"/>
                <a:cs typeface="+mn-cs"/>
              </a:rPr>
              <a:t>The entire position is disallowed, such that Derrick owes $8 million tax (plus any interest and penalties, which we are ignoring). To record this transaction, Derrick </a:t>
            </a:r>
            <a:r>
              <a:rPr lang="en-IN" b="0" baseline="0" dirty="0">
                <a:latin typeface="Calibri" pitchFamily="34" charset="0"/>
              </a:rPr>
              <a:t>credits</a:t>
            </a:r>
            <a:r>
              <a:rPr lang="en-IN" sz="800" b="0" baseline="0" dirty="0">
                <a:latin typeface="Calibri" pitchFamily="34" charset="0"/>
              </a:rPr>
              <a:t> </a:t>
            </a:r>
            <a:r>
              <a:rPr lang="en-IN" sz="1200" b="0" baseline="0" dirty="0">
                <a:latin typeface="Calibri" pitchFamily="34" charset="0"/>
              </a:rPr>
              <a:t>i</a:t>
            </a:r>
            <a:r>
              <a:rPr lang="en-IN" sz="1200" b="0" dirty="0"/>
              <a:t>ncome tax payable (or cash) for $8 million,</a:t>
            </a:r>
            <a:r>
              <a:rPr lang="en-IN" b="0" dirty="0"/>
              <a:t> </a:t>
            </a:r>
            <a:r>
              <a:rPr lang="en-IN" sz="1200" b="0" baseline="0" dirty="0">
                <a:latin typeface="Calibri" pitchFamily="34" charset="0"/>
              </a:rPr>
              <a:t>debits </a:t>
            </a:r>
            <a:r>
              <a:rPr lang="en-US" sz="1200" b="0" baseline="0" dirty="0">
                <a:latin typeface="Calibri" pitchFamily="34" charset="0"/>
              </a:rPr>
              <a:t>Liability</a:t>
            </a:r>
            <a:r>
              <a:rPr lang="en-US" sz="1200" b="0" dirty="0"/>
              <a:t>—projected additional tax</a:t>
            </a:r>
            <a:r>
              <a:rPr lang="en-IN" sz="1200" b="0" baseline="0" dirty="0">
                <a:latin typeface="Calibri" pitchFamily="34" charset="0"/>
              </a:rPr>
              <a:t> for $2 million, and </a:t>
            </a:r>
            <a:r>
              <a:rPr lang="en-IN" b="0" dirty="0"/>
              <a:t>debits </a:t>
            </a:r>
            <a:r>
              <a:rPr lang="en-US" sz="1200" b="0" dirty="0"/>
              <a:t>income tax expense</a:t>
            </a:r>
            <a:r>
              <a:rPr lang="en-IN" sz="1200" b="0" baseline="0" dirty="0">
                <a:latin typeface="Calibri" pitchFamily="34" charset="0"/>
              </a:rPr>
              <a:t> for $6 million. The $6 million of tax expense reflects the fact that Derrick’s tax position was disallowed and that it would have to pay $6 million more of tax than it had anticipated.</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152</a:t>
            </a:fld>
            <a:endParaRPr lang="en-US"/>
          </a:p>
        </p:txBody>
      </p:sp>
    </p:spTree>
    <p:extLst>
      <p:ext uri="{BB962C8B-B14F-4D97-AF65-F5344CB8AC3E}">
        <p14:creationId xmlns:p14="http://schemas.microsoft.com/office/powerpoint/2010/main" val="3056569755"/>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153</a:t>
            </a:fld>
            <a:endParaRPr lang="en-US"/>
          </a:p>
        </p:txBody>
      </p:sp>
    </p:spTree>
    <p:extLst>
      <p:ext uri="{BB962C8B-B14F-4D97-AF65-F5344CB8AC3E}">
        <p14:creationId xmlns:p14="http://schemas.microsoft.com/office/powerpoint/2010/main" val="3056569755"/>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154</a:t>
            </a:fld>
            <a:endParaRPr lang="en-US"/>
          </a:p>
        </p:txBody>
      </p:sp>
    </p:spTree>
    <p:extLst>
      <p:ext uri="{BB962C8B-B14F-4D97-AF65-F5344CB8AC3E}">
        <p14:creationId xmlns:p14="http://schemas.microsoft.com/office/powerpoint/2010/main" val="3056569755"/>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startAt="2"/>
            </a:pPr>
            <a:r>
              <a:rPr lang="en-IN" b="1" i="0" u="none" strike="noStrike" kern="1200" baseline="0" dirty="0">
                <a:solidFill>
                  <a:schemeClr val="tx1"/>
                </a:solidFill>
              </a:rPr>
              <a:t>Best case scenario. </a:t>
            </a:r>
            <a:r>
              <a:rPr lang="en-IN" b="0" i="0" u="none" strike="noStrike" kern="1200" baseline="0" dirty="0">
                <a:solidFill>
                  <a:schemeClr val="tx1"/>
                </a:solidFill>
              </a:rPr>
              <a:t>The entire position is upheld, so Derrick owes no additional tax.</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IN" b="0" i="0" u="none" strike="noStrike" kern="1200" baseline="0" dirty="0">
              <a:solidFill>
                <a:schemeClr val="tx1"/>
              </a:solidFill>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b="0" i="0" u="none" strike="noStrike" kern="1200" baseline="0" dirty="0">
                <a:solidFill>
                  <a:schemeClr val="tx1"/>
                </a:solidFill>
              </a:rPr>
              <a:t>Here, </a:t>
            </a:r>
            <a:r>
              <a:rPr lang="en-IN" dirty="0"/>
              <a:t>Derrick debits </a:t>
            </a:r>
            <a:r>
              <a:rPr lang="en-US" dirty="0"/>
              <a:t>Liability—projected additional tax</a:t>
            </a:r>
            <a:r>
              <a:rPr lang="en-US" b="0" i="0" u="none" strike="noStrike" kern="1200" baseline="0" dirty="0">
                <a:solidFill>
                  <a:schemeClr val="tx1"/>
                </a:solidFill>
              </a:rPr>
              <a:t> for $2 million and credits i</a:t>
            </a:r>
            <a:r>
              <a:rPr lang="en-US" dirty="0"/>
              <a:t>ncome tax expense</a:t>
            </a:r>
            <a:r>
              <a:rPr lang="en-IN" baseline="0" dirty="0">
                <a:latin typeface="Calibri" pitchFamily="34" charset="0"/>
              </a:rPr>
              <a:t> for the same amount. Derrick recognizes additional tax benefit (the credit to expense) because it didn’t have to pay the additional $2 million of tax it thought it might have to pay.</a:t>
            </a:r>
            <a:endParaRPr lang="en-IN" dirty="0">
              <a:latin typeface="Calibri" pitchFamily="34" charset="0"/>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155</a:t>
            </a:fld>
            <a:endParaRPr lang="en-US"/>
          </a:p>
        </p:txBody>
      </p:sp>
    </p:spTree>
    <p:extLst>
      <p:ext uri="{BB962C8B-B14F-4D97-AF65-F5344CB8AC3E}">
        <p14:creationId xmlns:p14="http://schemas.microsoft.com/office/powerpoint/2010/main" val="3056569755"/>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startAt="3"/>
            </a:pPr>
            <a:r>
              <a:rPr lang="en-IN" b="1" i="0" u="none" strike="noStrike" kern="1200" baseline="0" dirty="0">
                <a:solidFill>
                  <a:schemeClr val="tx1"/>
                </a:solidFill>
              </a:rPr>
              <a:t>Expected scenario. </a:t>
            </a:r>
            <a:r>
              <a:rPr lang="en-IN" b="0" i="0" u="none" strike="noStrike" kern="1200" baseline="0" dirty="0">
                <a:solidFill>
                  <a:schemeClr val="tx1"/>
                </a:solidFill>
              </a:rPr>
              <a:t>The $6 million position is allowed as expected, so Derrick owes the expected $2 million tax (plus any interest and penalties, which we are ignoring).</a:t>
            </a:r>
          </a:p>
          <a:p>
            <a:endParaRPr lang="en-IN" b="0" i="0" u="none" strike="noStrike" kern="1200" baseline="0" dirty="0">
              <a:solidFill>
                <a:schemeClr val="tx1"/>
              </a:solidFill>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b="0" i="0" u="none" strike="noStrike" kern="1200" baseline="0" dirty="0">
                <a:solidFill>
                  <a:schemeClr val="tx1"/>
                </a:solidFill>
              </a:rPr>
              <a:t>Here, </a:t>
            </a:r>
            <a:r>
              <a:rPr lang="en-IN" dirty="0"/>
              <a:t>Derrick debits </a:t>
            </a:r>
            <a:r>
              <a:rPr lang="en-US" dirty="0"/>
              <a:t>Liability—projected additional tax</a:t>
            </a:r>
            <a:r>
              <a:rPr lang="en-US" b="0" i="0" u="none" strike="noStrike" kern="1200" baseline="0" dirty="0">
                <a:solidFill>
                  <a:schemeClr val="tx1"/>
                </a:solidFill>
              </a:rPr>
              <a:t> for $2 million and credits i</a:t>
            </a:r>
            <a:r>
              <a:rPr lang="en-US" dirty="0"/>
              <a:t>ncome tax payable</a:t>
            </a:r>
            <a:r>
              <a:rPr lang="en-IN" baseline="0" dirty="0">
                <a:latin typeface="Calibri" pitchFamily="34" charset="0"/>
              </a:rPr>
              <a:t> for the same amount. Tax expense is not affected, because no adjustment to the prior estimate is necessary.</a:t>
            </a:r>
            <a:endParaRPr lang="en-IN" dirty="0">
              <a:latin typeface="Calibri" pitchFamily="34" charset="0"/>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156</a:t>
            </a:fld>
            <a:endParaRPr lang="en-US"/>
          </a:p>
        </p:txBody>
      </p:sp>
    </p:spTree>
    <p:extLst>
      <p:ext uri="{BB962C8B-B14F-4D97-AF65-F5344CB8AC3E}">
        <p14:creationId xmlns:p14="http://schemas.microsoft.com/office/powerpoint/2010/main" val="3056569755"/>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16–15</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Companies are required to include in the disclosure notes a clear reconciliation of the beginning and ending balance of their liability for unrecognized tax benefits. </a:t>
            </a:r>
            <a:r>
              <a:rPr lang="en-US" sz="1200" b="0" i="0" u="none" strike="noStrike" kern="1200" baseline="0" dirty="0">
                <a:solidFill>
                  <a:schemeClr val="tx1"/>
                </a:solidFill>
                <a:latin typeface="+mn-lt"/>
                <a:ea typeface="+mn-ea"/>
                <a:cs typeface="+mn-cs"/>
              </a:rPr>
              <a:t>As an example, this </a:t>
            </a:r>
            <a:r>
              <a:rPr lang="en-IN" sz="1200" b="0" i="0" u="none" strike="noStrike" kern="1200" baseline="0" dirty="0">
                <a:solidFill>
                  <a:schemeClr val="tx1"/>
                </a:solidFill>
                <a:latin typeface="+mn-lt"/>
                <a:ea typeface="+mn-ea"/>
                <a:cs typeface="+mn-cs"/>
              </a:rPr>
              <a:t>illustration includes an excerpt from the tax note of Staples, Inc., for its fiscal year ended January 30, 2016.</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159</a:t>
            </a:fld>
            <a:endParaRPr lang="en-US"/>
          </a:p>
        </p:txBody>
      </p:sp>
    </p:spTree>
    <p:extLst>
      <p:ext uri="{BB962C8B-B14F-4D97-AF65-F5344CB8AC3E}">
        <p14:creationId xmlns:p14="http://schemas.microsoft.com/office/powerpoint/2010/main" val="1260778566"/>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So far we have been discussing </a:t>
            </a:r>
            <a:r>
              <a:rPr lang="en-IN" sz="1200" b="0" i="0" u="none" strike="noStrike" kern="1200" baseline="0" dirty="0" err="1">
                <a:solidFill>
                  <a:schemeClr val="tx1"/>
                </a:solidFill>
                <a:latin typeface="+mn-lt"/>
                <a:ea typeface="+mn-ea"/>
                <a:cs typeface="+mn-cs"/>
              </a:rPr>
              <a:t>interperiod</a:t>
            </a:r>
            <a:r>
              <a:rPr lang="en-IN" sz="1200" b="0" i="0" u="none" strike="noStrike" kern="1200" baseline="0" dirty="0">
                <a:solidFill>
                  <a:schemeClr val="tx1"/>
                </a:solidFill>
                <a:latin typeface="+mn-lt"/>
                <a:ea typeface="+mn-ea"/>
                <a:cs typeface="+mn-cs"/>
              </a:rPr>
              <a:t> tax allocation, in which we allocate taxes between periods. However, companies also engage in </a:t>
            </a:r>
            <a:r>
              <a:rPr lang="en-IN" sz="1200" b="0" i="0" u="none" strike="noStrike" kern="1200" baseline="0" dirty="0" err="1">
                <a:solidFill>
                  <a:schemeClr val="tx1"/>
                </a:solidFill>
                <a:latin typeface="+mn-lt"/>
                <a:ea typeface="+mn-ea"/>
                <a:cs typeface="+mn-cs"/>
              </a:rPr>
              <a:t>intraperiod</a:t>
            </a:r>
            <a:r>
              <a:rPr lang="en-IN" sz="1200" b="0" i="0" u="none" strike="noStrike" kern="1200" baseline="0" dirty="0">
                <a:solidFill>
                  <a:schemeClr val="tx1"/>
                </a:solidFill>
                <a:latin typeface="+mn-lt"/>
                <a:ea typeface="+mn-ea"/>
                <a:cs typeface="+mn-cs"/>
              </a:rPr>
              <a:t> tax allocation, where they allocate tax expense between different items within the same period. Allocating income taxes within a particular reporting period is </a:t>
            </a:r>
            <a:r>
              <a:rPr lang="en-IN" sz="1200" b="0" i="0" u="none" strike="noStrike" kern="1200" baseline="0" dirty="0" err="1">
                <a:solidFill>
                  <a:schemeClr val="tx1"/>
                </a:solidFill>
                <a:latin typeface="+mn-lt"/>
                <a:ea typeface="+mn-ea"/>
                <a:cs typeface="+mn-cs"/>
              </a:rPr>
              <a:t>intraperiod</a:t>
            </a:r>
            <a:r>
              <a:rPr lang="en-IN" sz="1200" b="0" i="0" u="none" strike="noStrike" kern="1200" baseline="0" dirty="0">
                <a:solidFill>
                  <a:schemeClr val="tx1"/>
                </a:solidFill>
                <a:latin typeface="+mn-lt"/>
                <a:ea typeface="+mn-ea"/>
                <a:cs typeface="+mn-cs"/>
              </a:rPr>
              <a:t> tax allocation.</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You should recall that an income statement reports discontinued operations separately from income (or loss) from continuing operations to better allow the user of the statement to isolate irregular components of net income from those that represent recurring business operations. This helps the user to more accurately project future operations. Because taxes are an important part of operations, the total income tax expense for a reporting period should be allocated between continuing and discontinued operations. </a:t>
            </a:r>
            <a:endParaRPr lang="en-US" sz="12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related tax effect can be either a tax expense or a tax benefit. A gain on disposal of a discontinued operation increases taxable income, so it produces tax expense, while a loss on disposal reduces taxable income, so it produces a tax benefit.</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160</a:t>
            </a:fld>
            <a:endParaRPr lang="en-US"/>
          </a:p>
        </p:txBody>
      </p:sp>
    </p:spTree>
    <p:extLst>
      <p:ext uri="{BB962C8B-B14F-4D97-AF65-F5344CB8AC3E}">
        <p14:creationId xmlns:p14="http://schemas.microsoft.com/office/powerpoint/2010/main" val="602280567"/>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161</a:t>
            </a:fld>
            <a:endParaRPr lang="en-US"/>
          </a:p>
        </p:txBody>
      </p:sp>
    </p:spTree>
    <p:extLst>
      <p:ext uri="{BB962C8B-B14F-4D97-AF65-F5344CB8AC3E}">
        <p14:creationId xmlns:p14="http://schemas.microsoft.com/office/powerpoint/2010/main" val="602280567"/>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For example, a</a:t>
            </a:r>
            <a:r>
              <a:rPr lang="en-IN" sz="1200" b="0" i="0" u="none" strike="noStrike" kern="1200" baseline="0" dirty="0">
                <a:solidFill>
                  <a:schemeClr val="tx1"/>
                </a:solidFill>
                <a:latin typeface="+mn-lt"/>
                <a:ea typeface="+mn-ea"/>
                <a:cs typeface="+mn-cs"/>
              </a:rPr>
              <a:t> company with a tax rate of 40% would report $100 million </a:t>
            </a:r>
            <a:r>
              <a:rPr lang="en-IN" sz="1200" b="0" i="0" u="none" strike="noStrike" kern="1200" baseline="0" dirty="0" err="1">
                <a:solidFill>
                  <a:schemeClr val="tx1"/>
                </a:solidFill>
                <a:latin typeface="+mn-lt"/>
                <a:ea typeface="+mn-ea"/>
                <a:cs typeface="+mn-cs"/>
              </a:rPr>
              <a:t>pretax</a:t>
            </a:r>
            <a:r>
              <a:rPr lang="en-IN" sz="1200" b="0" i="0" u="none" strike="noStrike" kern="1200" baseline="0" dirty="0">
                <a:solidFill>
                  <a:schemeClr val="tx1"/>
                </a:solidFill>
                <a:latin typeface="+mn-lt"/>
                <a:ea typeface="+mn-ea"/>
                <a:cs typeface="+mn-cs"/>
              </a:rPr>
              <a:t> income that includes a $10 million </a:t>
            </a:r>
            <a:r>
              <a:rPr lang="en-US" sz="1200" b="0" i="0" dirty="0"/>
              <a:t>gain on disposal of discontinued</a:t>
            </a:r>
            <a:r>
              <a:rPr lang="en-US" sz="1200" b="0" i="0" baseline="0" dirty="0"/>
              <a:t> </a:t>
            </a:r>
            <a:r>
              <a:rPr lang="en-US" sz="1200" b="0" i="0" dirty="0"/>
              <a:t>operations </a:t>
            </a:r>
            <a:r>
              <a:rPr lang="en-IN" sz="1200" b="0" i="0" u="none" strike="noStrike" kern="1200" baseline="0" dirty="0">
                <a:solidFill>
                  <a:schemeClr val="tx1"/>
                </a:solidFill>
                <a:latin typeface="+mn-lt"/>
                <a:ea typeface="+mn-ea"/>
                <a:cs typeface="+mn-cs"/>
              </a:rPr>
              <a:t>as shown here. </a:t>
            </a:r>
          </a:p>
          <a:p>
            <a:endParaRPr lang="en-IN"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If the $100 million pretax income included a $10 million loss on disposal of discontinued operations, the loss would be reported net of associated tax savings as shown here.</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162</a:t>
            </a:fld>
            <a:endParaRPr lang="en-US"/>
          </a:p>
        </p:txBody>
      </p:sp>
    </p:spTree>
    <p:extLst>
      <p:ext uri="{BB962C8B-B14F-4D97-AF65-F5344CB8AC3E}">
        <p14:creationId xmlns:p14="http://schemas.microsoft.com/office/powerpoint/2010/main" val="602280567"/>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163</a:t>
            </a:fld>
            <a:endParaRPr lang="en-US"/>
          </a:p>
        </p:txBody>
      </p:sp>
    </p:spTree>
    <p:extLst>
      <p:ext uri="{BB962C8B-B14F-4D97-AF65-F5344CB8AC3E}">
        <p14:creationId xmlns:p14="http://schemas.microsoft.com/office/powerpoint/2010/main" val="6022805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16</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Allocating income tax expense or benefit also applies to components of other comprehensive income that are reported separately from net income.</a:t>
            </a:r>
            <a:r>
              <a:rPr lang="en-US" sz="1200" b="0" i="0"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Recall that “comprehensive income” extends our view of income beyond conventional net income to include gains and losses that traditionally haven’t been included in income statements. The other comprehensive income (OCI) items relate to investments, postretirement benefit plans, derivatives, and foreign currency translation. When these OCI items are reported in a statement of comprehensive income and then accumulated in shareholders’ equity, they are reported net of their respective income tax effects.</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164</a:t>
            </a:fld>
            <a:endParaRPr lang="en-US"/>
          </a:p>
        </p:txBody>
      </p:sp>
    </p:spTree>
    <p:extLst>
      <p:ext uri="{BB962C8B-B14F-4D97-AF65-F5344CB8AC3E}">
        <p14:creationId xmlns:p14="http://schemas.microsoft.com/office/powerpoint/2010/main" val="6022805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17</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18</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An assumption underlying a balance sheet is that assets will be recovered (used or sold to produce cash) and liabilities will be settled (typically paid with cash). So, for example, receivables will be collected, machines will be used or sold, and liabilities will be paid when they are due. Those assets and liabilities typically create taxable or deductible amounts in the future when they are recovered or settled. Before that occurs, there is a temporary difference between the </a:t>
            </a:r>
            <a:r>
              <a:rPr lang="en-IN" sz="1200" b="0" i="1" u="none" strike="noStrike" kern="1200" baseline="0" dirty="0">
                <a:solidFill>
                  <a:schemeClr val="tx1"/>
                </a:solidFill>
                <a:latin typeface="+mn-lt"/>
                <a:ea typeface="+mn-ea"/>
                <a:cs typeface="+mn-cs"/>
              </a:rPr>
              <a:t>book value </a:t>
            </a:r>
            <a:r>
              <a:rPr lang="en-IN" sz="1200" b="0" i="0" u="none" strike="noStrike" kern="1200" baseline="0" dirty="0">
                <a:solidFill>
                  <a:schemeClr val="tx1"/>
                </a:solidFill>
                <a:latin typeface="+mn-lt"/>
                <a:ea typeface="+mn-ea"/>
                <a:cs typeface="+mn-cs"/>
              </a:rPr>
              <a:t>(also called the </a:t>
            </a:r>
            <a:r>
              <a:rPr lang="en-IN" sz="1200" b="0" i="1" u="none" strike="noStrike" kern="1200" baseline="0" dirty="0">
                <a:solidFill>
                  <a:schemeClr val="tx1"/>
                </a:solidFill>
                <a:latin typeface="+mn-lt"/>
                <a:ea typeface="+mn-ea"/>
                <a:cs typeface="+mn-cs"/>
              </a:rPr>
              <a:t>carrying value </a:t>
            </a:r>
            <a:r>
              <a:rPr lang="en-IN" sz="1200" b="0" i="0" u="none" strike="noStrike" kern="1200" baseline="0" dirty="0">
                <a:solidFill>
                  <a:schemeClr val="tx1"/>
                </a:solidFill>
                <a:latin typeface="+mn-lt"/>
                <a:ea typeface="+mn-ea"/>
                <a:cs typeface="+mn-cs"/>
              </a:rPr>
              <a:t>or </a:t>
            </a:r>
            <a:r>
              <a:rPr lang="en-IN" sz="1200" b="0" i="1" u="none" strike="noStrike" kern="1200" baseline="0" dirty="0">
                <a:solidFill>
                  <a:schemeClr val="tx1"/>
                </a:solidFill>
                <a:latin typeface="+mn-lt"/>
                <a:ea typeface="+mn-ea"/>
                <a:cs typeface="+mn-cs"/>
              </a:rPr>
              <a:t>carrying amount</a:t>
            </a:r>
            <a:r>
              <a:rPr lang="en-IN" sz="1200" b="0" i="0" u="none" strike="noStrike" kern="1200" baseline="0" dirty="0">
                <a:solidFill>
                  <a:schemeClr val="tx1"/>
                </a:solidFill>
                <a:latin typeface="+mn-lt"/>
                <a:ea typeface="+mn-ea"/>
                <a:cs typeface="+mn-cs"/>
              </a:rPr>
              <a:t>) of those assets and liabilities on the balance sheet and the tax basis of those assets and liabilities for the tax return. The </a:t>
            </a:r>
            <a:r>
              <a:rPr lang="en-IN" sz="1200" b="1" i="0" u="none" strike="noStrike" kern="1200" baseline="0" dirty="0">
                <a:solidFill>
                  <a:schemeClr val="tx1"/>
                </a:solidFill>
                <a:latin typeface="+mn-lt"/>
                <a:ea typeface="+mn-ea"/>
                <a:cs typeface="+mn-cs"/>
              </a:rPr>
              <a:t>tax basis </a:t>
            </a:r>
            <a:r>
              <a:rPr lang="en-IN" sz="1200" b="0" i="0" u="none" strike="noStrike" kern="1200" baseline="0" dirty="0">
                <a:solidFill>
                  <a:schemeClr val="tx1"/>
                </a:solidFill>
                <a:latin typeface="+mn-lt"/>
                <a:ea typeface="+mn-ea"/>
                <a:cs typeface="+mn-cs"/>
              </a:rPr>
              <a:t>of an asset or liability is its original value for tax purposes reduced by any amounts included to date on tax returns. We can calculate the related deferred tax asset or liability balance by multiplying the </a:t>
            </a:r>
            <a:r>
              <a:rPr lang="en-IN" sz="1200" b="0" i="1" u="none" strike="noStrike" kern="1200" baseline="0" dirty="0">
                <a:solidFill>
                  <a:schemeClr val="tx1"/>
                </a:solidFill>
                <a:latin typeface="+mn-lt"/>
                <a:ea typeface="+mn-ea"/>
                <a:cs typeface="+mn-cs"/>
              </a:rPr>
              <a:t>temporary book-tax difference </a:t>
            </a:r>
            <a:r>
              <a:rPr lang="en-IN" sz="1200" b="0" i="0" u="none" strike="noStrike" kern="1200" baseline="0" dirty="0">
                <a:solidFill>
                  <a:schemeClr val="tx1"/>
                </a:solidFill>
                <a:latin typeface="+mn-lt"/>
                <a:ea typeface="+mn-ea"/>
                <a:cs typeface="+mn-cs"/>
              </a:rPr>
              <a:t>by the applicable tax rate.</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19</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kern="1200" baseline="0" dirty="0">
                <a:solidFill>
                  <a:schemeClr val="tx1"/>
                </a:solidFill>
                <a:latin typeface="+mn-lt"/>
                <a:ea typeface="+mn-ea"/>
                <a:cs typeface="+mn-cs"/>
              </a:rPr>
              <a:t>When a company prepares its tax return for a particular year, the revenues and expenses (and gains and losses) included on the return often are the same as those reported on the company’s income statement for the same year. However, in some instances tax laws and financial accounting standards differ. The reason they differ is that the fundamental objectives of financial reporting and those of taxing authorities are not the same. Financial accounting standards are established to provide useful information to investors and creditors. Congress, on the other hand, establishes tax regulations to allow it to raise funds in a socially acceptable manner, as well as to influence the </a:t>
            </a:r>
            <a:r>
              <a:rPr lang="en-US" sz="1200" kern="1200" baseline="0" noProof="0" dirty="0">
                <a:solidFill>
                  <a:schemeClr val="tx1"/>
                </a:solidFill>
                <a:latin typeface="+mn-lt"/>
                <a:ea typeface="+mn-ea"/>
                <a:cs typeface="+mn-cs"/>
              </a:rPr>
              <a:t>behavior</a:t>
            </a:r>
            <a:r>
              <a:rPr lang="en-IN" sz="1200" kern="1200" baseline="0" dirty="0">
                <a:solidFill>
                  <a:schemeClr val="tx1"/>
                </a:solidFill>
                <a:latin typeface="+mn-lt"/>
                <a:ea typeface="+mn-ea"/>
                <a:cs typeface="+mn-cs"/>
              </a:rPr>
              <a:t> of taxpayers. In pursuing the latter objective, Congress uses tax laws to encourage activities it deems desirable, such as investment in productive assets, and to discourage activities it deems undesirable, such as violations of law.</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2</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20</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kern="1200" baseline="0" dirty="0">
                <a:solidFill>
                  <a:schemeClr val="tx1"/>
                </a:solidFill>
                <a:latin typeface="+mn-lt"/>
                <a:ea typeface="+mn-ea"/>
                <a:cs typeface="+mn-cs"/>
              </a:rPr>
              <a:t>Illustration 16–1B</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kern="1200" baseline="0" dirty="0">
                <a:solidFill>
                  <a:schemeClr val="tx1"/>
                </a:solidFill>
                <a:latin typeface="+mn-lt"/>
                <a:ea typeface="+mn-ea"/>
                <a:cs typeface="+mn-cs"/>
              </a:rPr>
              <a:t>In </a:t>
            </a:r>
            <a:r>
              <a:rPr lang="en-US" sz="1200" kern="1200" baseline="0" dirty="0">
                <a:solidFill>
                  <a:schemeClr val="tx1"/>
                </a:solidFill>
                <a:latin typeface="+mn-lt"/>
                <a:ea typeface="+mn-ea"/>
                <a:cs typeface="+mn-cs"/>
              </a:rPr>
              <a:t>our example</a:t>
            </a:r>
            <a:r>
              <a:rPr lang="en-IN" sz="1200" kern="1200" baseline="0" dirty="0">
                <a:solidFill>
                  <a:schemeClr val="tx1"/>
                </a:solidFill>
                <a:latin typeface="+mn-lt"/>
                <a:ea typeface="+mn-ea"/>
                <a:cs typeface="+mn-cs"/>
              </a:rPr>
              <a:t>, the company reports an </a:t>
            </a:r>
            <a:r>
              <a:rPr lang="en-US" sz="1200" kern="1200" baseline="0" noProof="0" dirty="0">
                <a:solidFill>
                  <a:schemeClr val="tx1"/>
                </a:solidFill>
                <a:latin typeface="+mn-lt"/>
                <a:ea typeface="+mn-ea"/>
                <a:cs typeface="+mn-cs"/>
              </a:rPr>
              <a:t>installment</a:t>
            </a:r>
            <a:r>
              <a:rPr lang="en-IN" sz="1200" kern="1200" baseline="0" dirty="0">
                <a:solidFill>
                  <a:schemeClr val="tx1"/>
                </a:solidFill>
                <a:latin typeface="+mn-lt"/>
                <a:ea typeface="+mn-ea"/>
                <a:cs typeface="+mn-cs"/>
              </a:rPr>
              <a:t> receivable in the balance sheet in 2018 when it makes an </a:t>
            </a:r>
            <a:r>
              <a:rPr lang="en-US" sz="1200" kern="1200" baseline="0" noProof="0" dirty="0">
                <a:solidFill>
                  <a:schemeClr val="tx1"/>
                </a:solidFill>
                <a:latin typeface="+mn-lt"/>
                <a:ea typeface="+mn-ea"/>
                <a:cs typeface="+mn-cs"/>
              </a:rPr>
              <a:t>installment</a:t>
            </a:r>
            <a:r>
              <a:rPr lang="en-IN" sz="1200" kern="1200" baseline="0" dirty="0">
                <a:solidFill>
                  <a:schemeClr val="tx1"/>
                </a:solidFill>
                <a:latin typeface="+mn-lt"/>
                <a:ea typeface="+mn-ea"/>
                <a:cs typeface="+mn-cs"/>
              </a:rPr>
              <a:t> sale. However, the tax return doesn’t recognize a sale until cash has been collected, so there is no receivable for 2018 tax purposes. Therefore, as shown in the illustration, we have a temporary book-tax difference in 2018 between the receivable’s book value ($40) and its tax basis ($0), so we recognize a deferred tax liability to reflect the tax that will be paid when that difference reverses in the future. The book-tax difference (and the deferred tax liability) declines in 2019 and 2020 as the receivable is collected.</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21</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22</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23</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24</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kern="1200" baseline="0" dirty="0">
                <a:solidFill>
                  <a:schemeClr val="tx1"/>
                </a:solidFill>
                <a:latin typeface="+mn-lt"/>
                <a:ea typeface="+mn-ea"/>
                <a:cs typeface="+mn-cs"/>
              </a:rPr>
              <a:t>Illustration 16–2</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kern="1200" baseline="0" dirty="0">
                <a:solidFill>
                  <a:schemeClr val="tx1"/>
                </a:solidFill>
                <a:latin typeface="+mn-lt"/>
                <a:ea typeface="+mn-ea"/>
                <a:cs typeface="+mn-cs"/>
              </a:rPr>
              <a:t>Temporary differences can be divided into four categories, depending on whether they deal with a revenue or expense and whether the amount is reported on the income statement before or after it is reported on the tax return. </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kern="1200" baseline="0" dirty="0">
              <a:solidFill>
                <a:schemeClr val="tx1"/>
              </a:solidFill>
              <a:latin typeface="+mn-lt"/>
              <a:ea typeface="+mn-ea"/>
              <a:cs typeface="+mn-cs"/>
            </a:endParaRPr>
          </a:p>
          <a:p>
            <a:r>
              <a:rPr lang="en-IN" sz="1200" kern="1200" baseline="0" dirty="0">
                <a:solidFill>
                  <a:schemeClr val="tx1"/>
                </a:solidFill>
                <a:latin typeface="+mn-lt"/>
                <a:ea typeface="+mn-ea"/>
                <a:cs typeface="+mn-cs"/>
              </a:rPr>
              <a:t>The temporary differences shown in the diagonal purple areas create </a:t>
            </a:r>
            <a:r>
              <a:rPr lang="en-IN" sz="1200" i="1" kern="1200" baseline="0" dirty="0">
                <a:solidFill>
                  <a:schemeClr val="tx1"/>
                </a:solidFill>
                <a:latin typeface="+mn-lt"/>
                <a:ea typeface="+mn-ea"/>
                <a:cs typeface="+mn-cs"/>
              </a:rPr>
              <a:t>deferred tax liabilities </a:t>
            </a:r>
            <a:r>
              <a:rPr lang="en-IN" sz="1200" kern="1200" baseline="0" dirty="0">
                <a:solidFill>
                  <a:schemeClr val="tx1"/>
                </a:solidFill>
                <a:latin typeface="+mn-lt"/>
                <a:ea typeface="+mn-ea"/>
                <a:cs typeface="+mn-cs"/>
              </a:rPr>
              <a:t>because they result in </a:t>
            </a:r>
            <a:r>
              <a:rPr lang="en-IN" sz="1200" i="1" kern="1200" baseline="0" dirty="0">
                <a:solidFill>
                  <a:schemeClr val="tx1"/>
                </a:solidFill>
                <a:latin typeface="+mn-lt"/>
                <a:ea typeface="+mn-ea"/>
                <a:cs typeface="+mn-cs"/>
              </a:rPr>
              <a:t>taxable </a:t>
            </a:r>
            <a:r>
              <a:rPr lang="en-IN" sz="1200" i="0" kern="1200" baseline="0" dirty="0">
                <a:solidFill>
                  <a:schemeClr val="tx1"/>
                </a:solidFill>
                <a:latin typeface="+mn-lt"/>
                <a:ea typeface="+mn-ea"/>
                <a:cs typeface="+mn-cs"/>
              </a:rPr>
              <a:t>amounts in some future year(s) </a:t>
            </a:r>
            <a:r>
              <a:rPr lang="en-IN" sz="1200" kern="1200" baseline="0" dirty="0">
                <a:solidFill>
                  <a:schemeClr val="tx1"/>
                </a:solidFill>
                <a:latin typeface="+mn-lt"/>
                <a:ea typeface="+mn-ea"/>
                <a:cs typeface="+mn-cs"/>
              </a:rPr>
              <a:t>when </a:t>
            </a:r>
            <a:r>
              <a:rPr lang="en-IN" sz="1200" i="0" kern="1200" baseline="0" dirty="0">
                <a:solidFill>
                  <a:schemeClr val="tx1"/>
                </a:solidFill>
                <a:latin typeface="+mn-lt"/>
                <a:ea typeface="+mn-ea"/>
                <a:cs typeface="+mn-cs"/>
              </a:rPr>
              <a:t>the related assets are recovered </a:t>
            </a:r>
            <a:r>
              <a:rPr lang="en-IN" sz="1200" kern="1200" baseline="0" dirty="0">
                <a:solidFill>
                  <a:schemeClr val="tx1"/>
                </a:solidFill>
                <a:latin typeface="+mn-lt"/>
                <a:ea typeface="+mn-ea"/>
                <a:cs typeface="+mn-cs"/>
              </a:rPr>
              <a:t>or the related liabilities are settled (when the temporary differences reverse). </a:t>
            </a:r>
            <a:r>
              <a:rPr lang="en-IN" sz="1200" b="0" i="0" u="none" strike="noStrike" kern="1200" baseline="0" dirty="0">
                <a:solidFill>
                  <a:schemeClr val="tx1"/>
                </a:solidFill>
                <a:latin typeface="+mn-lt"/>
                <a:ea typeface="+mn-ea"/>
                <a:cs typeface="+mn-cs"/>
              </a:rPr>
              <a:t>Notice that deferred tax liabilities can arise from either (a) a revenue being reported on the tax return after </a:t>
            </a:r>
            <a:r>
              <a:rPr kumimoji="0" lang="en-IN" sz="1200" b="0" i="0" u="none" strike="noStrike" kern="1200" cap="none" spc="0" normalizeH="0" baseline="0" noProof="0" dirty="0">
                <a:ln>
                  <a:noFill/>
                </a:ln>
                <a:solidFill>
                  <a:prstClr val="black"/>
                </a:solidFill>
                <a:effectLst/>
                <a:uLnTx/>
                <a:uFillTx/>
                <a:latin typeface="+mn-lt"/>
                <a:ea typeface="+mn-ea"/>
                <a:cs typeface="+mn-cs"/>
              </a:rPr>
              <a:t>it is reported on </a:t>
            </a:r>
            <a:r>
              <a:rPr lang="en-IN" sz="1200" b="0" i="0" u="none" strike="noStrike" kern="1200" baseline="0" dirty="0">
                <a:solidFill>
                  <a:schemeClr val="tx1"/>
                </a:solidFill>
                <a:latin typeface="+mn-lt"/>
                <a:ea typeface="+mn-ea"/>
                <a:cs typeface="+mn-cs"/>
              </a:rPr>
              <a:t>the income statement or (b) an expense being reported on the tax return before </a:t>
            </a:r>
            <a:r>
              <a:rPr kumimoji="0" lang="en-IN" sz="1200" b="0" i="0" u="none" strike="noStrike" kern="1200" cap="none" spc="0" normalizeH="0" baseline="0" noProof="0" dirty="0">
                <a:ln>
                  <a:noFill/>
                </a:ln>
                <a:solidFill>
                  <a:prstClr val="black"/>
                </a:solidFill>
                <a:effectLst/>
                <a:uLnTx/>
                <a:uFillTx/>
                <a:latin typeface="+mn-lt"/>
                <a:ea typeface="+mn-ea"/>
                <a:cs typeface="+mn-cs"/>
              </a:rPr>
              <a:t>it is reported on </a:t>
            </a:r>
            <a:r>
              <a:rPr lang="en-IN" sz="1200" b="0" i="0" u="none" strike="noStrike" kern="1200" baseline="0" dirty="0">
                <a:solidFill>
                  <a:schemeClr val="tx1"/>
                </a:solidFill>
                <a:latin typeface="+mn-lt"/>
                <a:ea typeface="+mn-ea"/>
                <a:cs typeface="+mn-cs"/>
              </a:rPr>
              <a:t>the income statement. </a:t>
            </a:r>
          </a:p>
          <a:p>
            <a:endParaRPr lang="en-IN" sz="1200" b="0" i="0"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N" sz="1200" kern="1200" baseline="0" dirty="0">
                <a:solidFill>
                  <a:schemeClr val="tx1"/>
                </a:solidFill>
                <a:latin typeface="+mn-lt"/>
                <a:ea typeface="+mn-ea"/>
                <a:cs typeface="+mn-cs"/>
              </a:rPr>
              <a:t>The temporary differences in the opposite diagonal blue areas create </a:t>
            </a:r>
            <a:r>
              <a:rPr lang="en-IN" sz="1200" i="1" kern="1200" baseline="0" dirty="0">
                <a:solidFill>
                  <a:schemeClr val="tx1"/>
                </a:solidFill>
                <a:latin typeface="+mn-lt"/>
                <a:ea typeface="+mn-ea"/>
                <a:cs typeface="+mn-cs"/>
              </a:rPr>
              <a:t>deferred tax assets </a:t>
            </a:r>
            <a:r>
              <a:rPr lang="en-IN" sz="1200" kern="1200" baseline="0" dirty="0">
                <a:solidFill>
                  <a:schemeClr val="tx1"/>
                </a:solidFill>
                <a:latin typeface="+mn-lt"/>
                <a:ea typeface="+mn-ea"/>
                <a:cs typeface="+mn-cs"/>
              </a:rPr>
              <a:t>because they result in </a:t>
            </a:r>
            <a:r>
              <a:rPr lang="en-IN" sz="1200" i="1" kern="1200" baseline="0" dirty="0">
                <a:solidFill>
                  <a:schemeClr val="tx1"/>
                </a:solidFill>
                <a:latin typeface="+mn-lt"/>
                <a:ea typeface="+mn-ea"/>
                <a:cs typeface="+mn-cs"/>
              </a:rPr>
              <a:t>deductible </a:t>
            </a:r>
            <a:r>
              <a:rPr lang="en-IN" sz="1200" i="0" kern="1200" baseline="0" dirty="0">
                <a:solidFill>
                  <a:schemeClr val="tx1"/>
                </a:solidFill>
                <a:latin typeface="+mn-lt"/>
                <a:ea typeface="+mn-ea"/>
                <a:cs typeface="+mn-cs"/>
              </a:rPr>
              <a:t>amounts in some future year(s) when the related assets are recovered or the related liabilities are settled (when temporary differences reverse).</a:t>
            </a:r>
            <a:r>
              <a:rPr kumimoji="0" lang="en-IN" sz="1200" b="0" i="0" u="none" strike="noStrike" kern="1200" cap="none" spc="0" normalizeH="0" baseline="0" noProof="0" dirty="0">
                <a:ln>
                  <a:noFill/>
                </a:ln>
                <a:solidFill>
                  <a:prstClr val="black"/>
                </a:solidFill>
                <a:effectLst/>
                <a:uLnTx/>
                <a:uFillTx/>
                <a:latin typeface="+mn-lt"/>
                <a:ea typeface="+mn-ea"/>
                <a:cs typeface="+mn-cs"/>
              </a:rPr>
              <a:t> Notice that deferred tax assets can arise from either (a) a revenue being reported on the tax return before it is reported on the income statement or (b) an expense being reported on the tax return after it is reported on the income statement.</a:t>
            </a:r>
          </a:p>
        </p:txBody>
      </p:sp>
      <p:sp>
        <p:nvSpPr>
          <p:cNvPr id="4" name="Slide Number Placeholder 3"/>
          <p:cNvSpPr>
            <a:spLocks noGrp="1"/>
          </p:cNvSpPr>
          <p:nvPr>
            <p:ph type="sldNum" sz="quarter" idx="10"/>
          </p:nvPr>
        </p:nvSpPr>
        <p:spPr/>
        <p:txBody>
          <a:bodyPr/>
          <a:lstStyle/>
          <a:p>
            <a:fld id="{E5D5A280-AB61-4228-B8B9-B2988F4D0222}" type="slidenum">
              <a:rPr lang="en-US" smtClean="0"/>
              <a:t>25</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16–3</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Our </a:t>
            </a:r>
            <a:r>
              <a:rPr lang="en-IN" sz="1200" b="0" i="0" u="none" strike="noStrike" kern="1200" baseline="0" dirty="0" err="1">
                <a:solidFill>
                  <a:schemeClr val="tx1"/>
                </a:solidFill>
                <a:latin typeface="+mn-lt"/>
                <a:ea typeface="+mn-ea"/>
                <a:cs typeface="+mn-cs"/>
              </a:rPr>
              <a:t>installment</a:t>
            </a:r>
            <a:r>
              <a:rPr lang="en-IN" sz="1200" b="0" i="0" u="none" strike="noStrike" kern="1200" baseline="0" dirty="0">
                <a:solidFill>
                  <a:schemeClr val="tx1"/>
                </a:solidFill>
                <a:latin typeface="+mn-lt"/>
                <a:ea typeface="+mn-ea"/>
                <a:cs typeface="+mn-cs"/>
              </a:rPr>
              <a:t> sales example illustrated a deferred tax liability arising from a revenue being reported on the tax return after it is reported on the income statement. Now let’s consider a deferred tax liability arising from an expense being reported on the tax return before it is reported on the income statement. We’ll examine the effects of depreciation to illustrate that case.</a:t>
            </a:r>
          </a:p>
          <a:p>
            <a:r>
              <a:rPr lang="en-IN" sz="1200" b="0" i="0" u="none" strike="noStrike" kern="1200" baseline="0" dirty="0">
                <a:solidFill>
                  <a:schemeClr val="tx1"/>
                </a:solidFill>
                <a:latin typeface="+mn-lt"/>
                <a:ea typeface="+mn-ea"/>
                <a:cs typeface="+mn-cs"/>
              </a:rPr>
              <a:t> </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Notice that the temporary difference shown originates during more than a single year before it begins to reverse. This usually is true when depreciation is the cause of the temporary difference. Tax laws typically permit the cost of a depreciable asset to be deducted on the tax return sooner than it is reported as depreciation in the income statement. This means taxable income will be less than pretax accounting income in the income statement during the years the tax deduction is higher than income statement depreciation, but higher than pretax accounting income in later years when the situation reverses.</a:t>
            </a: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US" sz="1200" b="0"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sz="1200" b="0" i="0" u="none" strike="noStrike" kern="1200" cap="none" spc="0" normalizeH="0" baseline="0" noProof="0" dirty="0">
                <a:ln>
                  <a:noFill/>
                </a:ln>
                <a:solidFill>
                  <a:schemeClr val="tx1"/>
                </a:solidFill>
                <a:effectLst/>
                <a:uLnTx/>
                <a:uFillTx/>
                <a:latin typeface="+mn-lt"/>
                <a:ea typeface="+mn-ea"/>
                <a:cs typeface="+mn-cs"/>
              </a:rPr>
              <a:t>Notice that over the period the asset is fully depreciated both for accounting purposes and tax purposes. The depreciation difference is just timing. For accounting, the depreciation is straight line, but accelerated depreciation is used for tax purposes.</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26</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27</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16–3A</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Let’s follow the determination of income taxes for this illustration all the way through the complete reversal of the temporary difference. We assume accounting income is $100 million each year and that the only difference between pretax accounting income and taxable income is caused by depreciation.</a:t>
            </a:r>
          </a:p>
          <a:p>
            <a:endParaRPr lang="en-US"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kern="1200" baseline="0" dirty="0">
                <a:solidFill>
                  <a:schemeClr val="tx1"/>
                </a:solidFill>
                <a:latin typeface="+mn-lt"/>
                <a:ea typeface="+mn-ea"/>
                <a:cs typeface="+mn-cs"/>
              </a:rPr>
              <a:t>Taxable income for 2018 is $8 million less than accounting income because accelerated depreciation of $33 million is deducted on the 2018 tax return and straight-line depreciation of $25 million is reported in the income statement. Income tax expense of $40 million is comprised of two components: the $36.8 million payable currently and the $3.2 million deferred tax liability.</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28</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29</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3</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kern="1200" baseline="0" dirty="0">
                <a:solidFill>
                  <a:schemeClr val="tx1"/>
                </a:solidFill>
                <a:latin typeface="+mn-lt"/>
                <a:ea typeface="+mn-ea"/>
                <a:cs typeface="+mn-cs"/>
              </a:rPr>
              <a:t>Illustration 16–3B</a:t>
            </a:r>
          </a:p>
          <a:p>
            <a:endParaRPr lang="en-IN" sz="1200" kern="1200" baseline="0" dirty="0">
              <a:solidFill>
                <a:schemeClr val="tx1"/>
              </a:solidFill>
              <a:latin typeface="+mn-lt"/>
              <a:ea typeface="+mn-ea"/>
              <a:cs typeface="+mn-cs"/>
            </a:endParaRPr>
          </a:p>
          <a:p>
            <a:r>
              <a:rPr lang="en-IN" sz="1200" kern="1200" baseline="0" dirty="0">
                <a:solidFill>
                  <a:schemeClr val="tx1"/>
                </a:solidFill>
                <a:latin typeface="+mn-lt"/>
                <a:ea typeface="+mn-ea"/>
                <a:cs typeface="+mn-cs"/>
              </a:rPr>
              <a:t>Notice that each year the appropriate balance is determined for the deferred tax liability. That amount is compared with any existing balance to determine whether the account must be either increased or decreased.</a:t>
            </a:r>
          </a:p>
          <a:p>
            <a:r>
              <a:rPr lang="en-IN" sz="1200" b="0" kern="1200" baseline="0" dirty="0">
                <a:solidFill>
                  <a:schemeClr val="tx1"/>
                </a:solidFill>
                <a:latin typeface="+mn-lt"/>
                <a:ea typeface="+mn-ea"/>
                <a:cs typeface="+mn-cs"/>
              </a:rPr>
              <a:t>The cumulative temporary difference ($27 million) is both </a:t>
            </a:r>
          </a:p>
          <a:p>
            <a:pPr marL="228600" indent="-228600">
              <a:buAutoNum type="alphaLcParenBoth"/>
            </a:pPr>
            <a:r>
              <a:rPr lang="en-IN" sz="1200" b="0" kern="1200" baseline="0" dirty="0">
                <a:solidFill>
                  <a:schemeClr val="tx1"/>
                </a:solidFill>
                <a:latin typeface="+mn-lt"/>
                <a:ea typeface="+mn-ea"/>
                <a:cs typeface="+mn-cs"/>
              </a:rPr>
              <a:t>the sum of the amounts originating in 2018 ($8 million) and in 2019 ($19 million) and</a:t>
            </a:r>
          </a:p>
          <a:p>
            <a:pPr marL="228600" indent="-228600">
              <a:buAutoNum type="alphaLcParenBoth"/>
            </a:pPr>
            <a:r>
              <a:rPr lang="en-IN" sz="1200" b="0" kern="1200" baseline="0" dirty="0">
                <a:solidFill>
                  <a:schemeClr val="tx1"/>
                </a:solidFill>
                <a:latin typeface="+mn-lt"/>
                <a:ea typeface="+mn-ea"/>
                <a:cs typeface="+mn-cs"/>
              </a:rPr>
              <a:t>the sum of the amounts reversing in 2020 ($10 million) and in 2021 ($17 million).</a:t>
            </a:r>
            <a:endParaRPr lang="en-IN"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IN" dirty="0"/>
              <a:t>Since a balance of $3.2</a:t>
            </a:r>
            <a:r>
              <a:rPr lang="en-IN" baseline="0" dirty="0"/>
              <a:t> </a:t>
            </a:r>
            <a:r>
              <a:rPr lang="en-IN" dirty="0"/>
              <a:t>million already exists,</a:t>
            </a:r>
            <a:r>
              <a:rPr lang="en-IN" baseline="0" dirty="0"/>
              <a:t> and a balance of $10.8 is needed, </a:t>
            </a:r>
            <a:r>
              <a:rPr lang="en-IN" dirty="0"/>
              <a:t>$7.6 million must be</a:t>
            </a:r>
            <a:r>
              <a:rPr lang="en-IN" baseline="0" dirty="0"/>
              <a:t> </a:t>
            </a:r>
            <a:r>
              <a:rPr lang="en-IN" dirty="0"/>
              <a:t>added. </a:t>
            </a: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IN" sz="1200" b="0" i="0" u="none" strike="noStrike" kern="1200" cap="none" spc="0" normalizeH="0" baseline="0" noProof="0" dirty="0">
                <a:ln>
                  <a:noFill/>
                </a:ln>
                <a:solidFill>
                  <a:prstClr val="black"/>
                </a:solidFill>
                <a:effectLst/>
                <a:uLnTx/>
                <a:uFillTx/>
                <a:latin typeface="+mn-lt"/>
                <a:ea typeface="+mn-ea"/>
                <a:cs typeface="+mn-cs"/>
              </a:rPr>
              <a:t>The $7.6 additional deferred tax liability combines with the $32.4 tax payable to equal tax expense of $40.</a:t>
            </a:r>
          </a:p>
        </p:txBody>
      </p:sp>
      <p:sp>
        <p:nvSpPr>
          <p:cNvPr id="4" name="Slide Number Placeholder 3"/>
          <p:cNvSpPr>
            <a:spLocks noGrp="1"/>
          </p:cNvSpPr>
          <p:nvPr>
            <p:ph type="sldNum" sz="quarter" idx="10"/>
          </p:nvPr>
        </p:nvSpPr>
        <p:spPr/>
        <p:txBody>
          <a:bodyPr/>
          <a:lstStyle/>
          <a:p>
            <a:fld id="{E5D5A280-AB61-4228-B8B9-B2988F4D0222}" type="slidenum">
              <a:rPr lang="en-US" smtClean="0"/>
              <a:t>30</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31</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Illustration 16–3C</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For 2020, a c</a:t>
            </a:r>
            <a:r>
              <a:rPr lang="en-US" dirty="0"/>
              <a:t>redit balance of $6.8 million is needed in the deferred tax liability account. Since a credit balance of $10.8 million already exists, $4 million must be deducted (debited). A portion of the tax deferred from 2018 and 2019 is now payable in 2020. Thus, even though tax currently payable is $44, after</a:t>
            </a:r>
            <a:r>
              <a:rPr lang="en-US" baseline="0" dirty="0"/>
              <a:t> considering the $4 debit to deferred tax liability, tax expense is only $40.</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32</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33</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Illustration 16–3D</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Income taxes for 2021 would be recorded as shown here. </a:t>
            </a:r>
            <a:r>
              <a:rPr lang="en-US" b="0" dirty="0"/>
              <a:t>Because the entire temporary difference has now reversed, there is a zero cumulative temporary difference, and the balance in the deferred tax liability should be zero. Since a credit balance of $6.8 million exists, that amount must be deducted (debited). The final portion of the tax deferred from 2018 and 2019 is payable in 2021.</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34</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35</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16–3</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Here is how the deferred tax liability changed over time. Notice that the deferred tax liability is increased in 2018–2019 and decreased in 2020–2021.</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36</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37</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38</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39</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4000" b="0" dirty="0"/>
          </a:p>
        </p:txBody>
      </p:sp>
      <p:sp>
        <p:nvSpPr>
          <p:cNvPr id="4" name="Slide Number Placeholder 3"/>
          <p:cNvSpPr>
            <a:spLocks noGrp="1"/>
          </p:cNvSpPr>
          <p:nvPr>
            <p:ph type="sldNum" sz="quarter" idx="10"/>
          </p:nvPr>
        </p:nvSpPr>
        <p:spPr/>
        <p:txBody>
          <a:bodyPr/>
          <a:lstStyle/>
          <a:p>
            <a:fld id="{E5D5A280-AB61-4228-B8B9-B2988F4D0222}" type="slidenum">
              <a:rPr lang="en-US" smtClean="0"/>
              <a:t>4</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16–3</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Our </a:t>
            </a:r>
            <a:r>
              <a:rPr lang="en-IN" sz="1200" b="0" i="0" u="none" strike="noStrike" kern="1200" baseline="0" dirty="0" err="1">
                <a:solidFill>
                  <a:schemeClr val="tx1"/>
                </a:solidFill>
                <a:latin typeface="+mn-lt"/>
                <a:ea typeface="+mn-ea"/>
                <a:cs typeface="+mn-cs"/>
              </a:rPr>
              <a:t>installment</a:t>
            </a:r>
            <a:r>
              <a:rPr lang="en-IN" sz="1200" b="0" i="0" u="none" strike="noStrike" kern="1200" baseline="0" dirty="0">
                <a:solidFill>
                  <a:schemeClr val="tx1"/>
                </a:solidFill>
                <a:latin typeface="+mn-lt"/>
                <a:ea typeface="+mn-ea"/>
                <a:cs typeface="+mn-cs"/>
              </a:rPr>
              <a:t> sales example illustrated a deferred tax liability arising from a revenue being reported on the tax return after it is reported on the income statement. Now let’s consider a deferred tax liability arising from an expense being reported on the tax return before it is reported on the income statement. We’ll examine the effects of depreciation to illustrate that case.</a:t>
            </a:r>
          </a:p>
          <a:p>
            <a:r>
              <a:rPr lang="en-IN" sz="1200" b="0" i="0" u="none" strike="noStrike" kern="1200" baseline="0" dirty="0">
                <a:solidFill>
                  <a:schemeClr val="tx1"/>
                </a:solidFill>
                <a:latin typeface="+mn-lt"/>
                <a:ea typeface="+mn-ea"/>
                <a:cs typeface="+mn-cs"/>
              </a:rPr>
              <a:t> </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Notice that the temporary difference shown originates during more than a single year before it begins to reverse. This usually is true when depreciation is the cause of the temporary difference. Tax laws typically permit the cost of a depreciable asset to be deducted on the tax return sooner than it is reported as depreciation in the income statement. This means taxable income will be less than pretax accounting income in the income statement during the years the tax deduction is higher than income statement depreciation, but higher than pretax accounting income in later years when the situation reverses.</a:t>
            </a: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US" sz="1200" b="0"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sz="1200" b="0" i="0" u="none" strike="noStrike" kern="1200" cap="none" spc="0" normalizeH="0" baseline="0" noProof="0" dirty="0">
                <a:ln>
                  <a:noFill/>
                </a:ln>
                <a:solidFill>
                  <a:schemeClr val="tx1"/>
                </a:solidFill>
                <a:effectLst/>
                <a:uLnTx/>
                <a:uFillTx/>
                <a:latin typeface="+mn-lt"/>
                <a:ea typeface="+mn-ea"/>
                <a:cs typeface="+mn-cs"/>
              </a:rPr>
              <a:t>Notice that over the period the asset is fully depreciated both for accounting purposes and tax purposes. The depreciation difference is just timing. For accounting, the depreciation is straight line, but accelerated depreciation is used for tax purposes.</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40</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16–4</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As noted in this illustration, one circumstance that requires recognition of a deferred tax asset is when estimated expenses are recognized in income statements when incurred but deducted on tax returns in later years when the expenses are actually paid. This illustration provides an example: a quality-assurance warranty.</a:t>
            </a:r>
          </a:p>
          <a:p>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kern="1200" baseline="0" dirty="0">
                <a:solidFill>
                  <a:schemeClr val="tx1"/>
                </a:solidFill>
                <a:latin typeface="+mn-lt"/>
                <a:ea typeface="+mn-ea"/>
                <a:cs typeface="+mn-cs"/>
              </a:rPr>
              <a:t>In 2018, taxable income is more than </a:t>
            </a:r>
            <a:r>
              <a:rPr lang="en-US" sz="1200" b="0" kern="1200" baseline="0" noProof="0" dirty="0">
                <a:solidFill>
                  <a:schemeClr val="tx1"/>
                </a:solidFill>
                <a:latin typeface="+mn-lt"/>
                <a:ea typeface="+mn-ea"/>
                <a:cs typeface="+mn-cs"/>
              </a:rPr>
              <a:t>pretax</a:t>
            </a:r>
            <a:r>
              <a:rPr lang="en-IN" sz="1200" b="0" kern="1200" baseline="0" dirty="0">
                <a:solidFill>
                  <a:schemeClr val="tx1"/>
                </a:solidFill>
                <a:latin typeface="+mn-lt"/>
                <a:ea typeface="+mn-ea"/>
                <a:cs typeface="+mn-cs"/>
              </a:rPr>
              <a:t> accounting income because the warranty expense is not deducted on the tax return until paid.</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41</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42</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16–4A</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At the end of 2018, the amounts needed to record income tax for 2018 would be determined as shown in this illustration.</a:t>
            </a:r>
          </a:p>
          <a:p>
            <a:endParaRPr lang="en-US" sz="1200" b="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b="0" dirty="0"/>
              <a:t>Because the warranty expense is subtracted in the 2018 income statement but isn’t deductible on the 2018 tax return, it is added back to pretax accounting income to find taxable income. The amounts deductible in 2019 and 2020 will later produce tax benefits that are recognized now as a deferred tax asset.</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43</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44</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16–4A</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Using the 2019 and 2020 income numbers, the journal entries to record income taxes for those years would be as shown here. </a:t>
            </a:r>
            <a:r>
              <a:rPr lang="en-US" sz="1200" b="0" i="0" u="none" strike="noStrike" kern="1200" baseline="0" dirty="0">
                <a:solidFill>
                  <a:schemeClr val="tx1"/>
                </a:solidFill>
                <a:latin typeface="+mn-lt"/>
                <a:ea typeface="+mn-ea"/>
                <a:cs typeface="+mn-cs"/>
              </a:rPr>
              <a:t>At the end of 2019, the deferred tax asset should have a balance of $6 million. Because the balance from 2018 is $12 million, we reduce it by $6 million. At the end of 2020, the deferred tax asset should have a balance of zero. So, we eliminate the remaining $6 million balance.</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Again, notice that tax expense is not calculated directly, but rather is the result of the combination of income tax payable and any changes in deferred tax assets and liabilities. In other words, tax expense is debited or credited to make the rest of the journal entry balance.</a:t>
            </a:r>
          </a:p>
        </p:txBody>
      </p:sp>
      <p:sp>
        <p:nvSpPr>
          <p:cNvPr id="4" name="Slide Number Placeholder 3"/>
          <p:cNvSpPr>
            <a:spLocks noGrp="1"/>
          </p:cNvSpPr>
          <p:nvPr>
            <p:ph type="sldNum" sz="quarter" idx="10"/>
          </p:nvPr>
        </p:nvSpPr>
        <p:spPr/>
        <p:txBody>
          <a:bodyPr/>
          <a:lstStyle/>
          <a:p>
            <a:fld id="{E5D5A280-AB61-4228-B8B9-B2988F4D0222}" type="slidenum">
              <a:rPr lang="en-US" smtClean="0"/>
              <a:t>45</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46</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b="0" i="0" dirty="0">
                <a:solidFill>
                  <a:srgbClr val="000000"/>
                </a:solidFill>
              </a:rPr>
              <a:t>Illustration 16–4</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b="0" i="0" dirty="0">
              <a:solidFill>
                <a:srgbClr val="000000"/>
              </a:solidFill>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b="0" i="0" dirty="0">
                <a:solidFill>
                  <a:srgbClr val="000000"/>
                </a:solidFill>
              </a:rPr>
              <a:t>At the end of 2018 and 2019, the company reports a deferred tax asset for future income</a:t>
            </a:r>
            <a:r>
              <a:rPr lang="en-IN" b="0" i="0" baseline="0" dirty="0">
                <a:solidFill>
                  <a:srgbClr val="000000"/>
                </a:solidFill>
              </a:rPr>
              <a:t> </a:t>
            </a:r>
            <a:r>
              <a:rPr lang="en-IN" b="0" i="0" dirty="0">
                <a:solidFill>
                  <a:srgbClr val="000000"/>
                </a:solidFill>
              </a:rPr>
              <a:t>tax benefits. That deferred tax asset is reduced to zero by the end of 2020.</a:t>
            </a:r>
            <a:r>
              <a:rPr lang="en-IN" b="0" i="0" baseline="0" dirty="0">
                <a:solidFill>
                  <a:srgbClr val="000000"/>
                </a:solidFill>
              </a:rPr>
              <a:t> </a:t>
            </a:r>
            <a:r>
              <a:rPr lang="en-IN" b="0" i="0" dirty="0">
                <a:solidFill>
                  <a:srgbClr val="000000"/>
                </a:solidFill>
              </a:rPr>
              <a:t>Income taxes payable in</a:t>
            </a:r>
            <a:r>
              <a:rPr lang="en-IN" b="0" i="0" baseline="0" dirty="0">
                <a:solidFill>
                  <a:srgbClr val="000000"/>
                </a:solidFill>
              </a:rPr>
              <a:t> </a:t>
            </a:r>
            <a:r>
              <a:rPr lang="en-IN" b="0" i="0" dirty="0">
                <a:solidFill>
                  <a:srgbClr val="000000"/>
                </a:solidFill>
              </a:rPr>
              <a:t>2019 and 2020 are less because of the taxes</a:t>
            </a:r>
            <a:r>
              <a:rPr lang="en-IN" b="0" i="0" baseline="0" dirty="0">
                <a:solidFill>
                  <a:srgbClr val="000000"/>
                </a:solidFill>
              </a:rPr>
              <a:t> </a:t>
            </a:r>
            <a:r>
              <a:rPr lang="en-IN" b="0" i="0" dirty="0">
                <a:solidFill>
                  <a:srgbClr val="000000"/>
                </a:solidFill>
              </a:rPr>
              <a:t>prepaid in 2018.</a:t>
            </a:r>
            <a:endParaRPr kumimoji="0" lang="en-IN" sz="1200" b="0" i="0" u="none" strike="noStrike" kern="1200" cap="none" spc="0" normalizeH="0" baseline="0" noProof="0" dirty="0">
              <a:ln>
                <a:noFill/>
              </a:ln>
              <a:solidFill>
                <a:srgbClr val="000000"/>
              </a:solidFill>
              <a:effectLst/>
              <a:uLnTx/>
              <a:uFillTx/>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47</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16–4</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We also can calculate this deferred tax asset each year using the alternative perspective of looking at the “temporary book-tax difference” that exists for the warranty liability. The warranty liability starts with a book value of $30 </a:t>
            </a:r>
            <a:r>
              <a:rPr lang="en-US" sz="1200" kern="1200" baseline="0" dirty="0">
                <a:solidFill>
                  <a:schemeClr val="tx1"/>
                </a:solidFill>
                <a:latin typeface="+mn-lt"/>
                <a:ea typeface="+mn-ea"/>
                <a:cs typeface="+mn-cs"/>
              </a:rPr>
              <a:t>in the balance sheet, but a tax basis of $0</a:t>
            </a:r>
            <a:r>
              <a:rPr lang="en-IN" sz="1200" b="0" i="0" u="none" strike="noStrike" kern="1200" baseline="0" dirty="0">
                <a:solidFill>
                  <a:schemeClr val="tx1"/>
                </a:solidFill>
                <a:latin typeface="+mn-lt"/>
                <a:ea typeface="+mn-ea"/>
                <a:cs typeface="+mn-cs"/>
              </a:rPr>
              <a:t>. </a:t>
            </a:r>
            <a:r>
              <a:rPr lang="en-IN" sz="1200" kern="1200" baseline="0" dirty="0">
                <a:solidFill>
                  <a:schemeClr val="tx1"/>
                </a:solidFill>
                <a:latin typeface="+mn-lt"/>
                <a:ea typeface="+mn-ea"/>
                <a:cs typeface="+mn-cs"/>
              </a:rPr>
              <a:t>The temporary book-tax difference of $30 in 2018 falls to $15 in 2019 and then $0 in 2020 as the warranty liability is satisfied.</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48</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49</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4000" b="0" dirty="0"/>
          </a:p>
        </p:txBody>
      </p:sp>
      <p:sp>
        <p:nvSpPr>
          <p:cNvPr id="4" name="Slide Number Placeholder 3"/>
          <p:cNvSpPr>
            <a:spLocks noGrp="1"/>
          </p:cNvSpPr>
          <p:nvPr>
            <p:ph type="sldNum" sz="quarter" idx="10"/>
          </p:nvPr>
        </p:nvSpPr>
        <p:spPr/>
        <p:txBody>
          <a:bodyPr/>
          <a:lstStyle/>
          <a:p>
            <a:fld id="{E5D5A280-AB61-4228-B8B9-B2988F4D0222}" type="slidenum">
              <a:rPr lang="en-US" smtClean="0"/>
              <a:t>5</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50</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16–5</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We just discussed an illustration of an estimated expense that is reported in the income statement when incurred but deducted on tax returns in later years when actually paid. A second type of temporary difference that gives rise to a deferred tax asset is a </a:t>
            </a:r>
            <a:r>
              <a:rPr lang="en-IN" sz="1200" b="0" i="1" u="none" strike="noStrike" kern="1200" baseline="0" dirty="0">
                <a:solidFill>
                  <a:schemeClr val="tx1"/>
                </a:solidFill>
                <a:latin typeface="+mn-lt"/>
                <a:ea typeface="+mn-ea"/>
                <a:cs typeface="+mn-cs"/>
              </a:rPr>
              <a:t>revenue </a:t>
            </a:r>
            <a:r>
              <a:rPr lang="en-IN" sz="1200" b="0" i="0" u="none" strike="noStrike" kern="1200" baseline="0" dirty="0">
                <a:solidFill>
                  <a:schemeClr val="tx1"/>
                </a:solidFill>
                <a:latin typeface="+mn-lt"/>
                <a:ea typeface="+mn-ea"/>
                <a:cs typeface="+mn-cs"/>
              </a:rPr>
              <a:t>that is taxed when collected but recognized on income statements in later years when actually earned. This Illustration demonstrates this second type with a common example: deferred revenue.</a:t>
            </a:r>
          </a:p>
          <a:p>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Notice that, as in the last example, this temporary difference produces future </a:t>
            </a:r>
            <a:r>
              <a:rPr lang="en-IN" sz="1200" b="0" i="1" u="none" strike="noStrike" kern="1200" baseline="0" dirty="0">
                <a:solidFill>
                  <a:schemeClr val="tx1"/>
                </a:solidFill>
                <a:latin typeface="+mn-lt"/>
                <a:ea typeface="+mn-ea"/>
                <a:cs typeface="+mn-cs"/>
              </a:rPr>
              <a:t>deductible </a:t>
            </a:r>
            <a:r>
              <a:rPr lang="en-IN" sz="1200" b="0" i="0" u="none" strike="noStrike" kern="1200" baseline="0" dirty="0">
                <a:solidFill>
                  <a:schemeClr val="tx1"/>
                </a:solidFill>
                <a:latin typeface="+mn-lt"/>
                <a:ea typeface="+mn-ea"/>
                <a:cs typeface="+mn-cs"/>
              </a:rPr>
              <a:t>amounts, so it gives rise to a deferred tax asset. In 2018, taxable income is $20 million </a:t>
            </a:r>
            <a:r>
              <a:rPr lang="en-IN" sz="1200" b="0" i="1" u="none" strike="noStrike" kern="1200" baseline="0" dirty="0">
                <a:solidFill>
                  <a:schemeClr val="tx1"/>
                </a:solidFill>
                <a:latin typeface="+mn-lt"/>
                <a:ea typeface="+mn-ea"/>
                <a:cs typeface="+mn-cs"/>
              </a:rPr>
              <a:t>more </a:t>
            </a:r>
            <a:r>
              <a:rPr lang="en-IN" sz="1200" b="0" i="0" u="none" strike="noStrike" kern="1200" baseline="0" dirty="0">
                <a:solidFill>
                  <a:schemeClr val="tx1"/>
                </a:solidFill>
                <a:latin typeface="+mn-lt"/>
                <a:ea typeface="+mn-ea"/>
                <a:cs typeface="+mn-cs"/>
              </a:rPr>
              <a:t>than </a:t>
            </a:r>
            <a:r>
              <a:rPr lang="en-US" sz="1200" b="0" i="0" u="none" strike="noStrike" kern="1200" baseline="0" noProof="0" dirty="0">
                <a:solidFill>
                  <a:schemeClr val="tx1"/>
                </a:solidFill>
                <a:latin typeface="+mn-lt"/>
                <a:ea typeface="+mn-ea"/>
                <a:cs typeface="+mn-cs"/>
              </a:rPr>
              <a:t>pretax</a:t>
            </a:r>
            <a:r>
              <a:rPr lang="en-IN" sz="1200" b="0" i="0" u="none" strike="noStrike" kern="1200" baseline="0" dirty="0">
                <a:solidFill>
                  <a:schemeClr val="tx1"/>
                </a:solidFill>
                <a:latin typeface="+mn-lt"/>
                <a:ea typeface="+mn-ea"/>
                <a:cs typeface="+mn-cs"/>
              </a:rPr>
              <a:t> accounting income because it includes the deferred subscription revenue not yet reported in the income statement. However, in 2019 and 2020 taxable income is </a:t>
            </a:r>
            <a:r>
              <a:rPr lang="en-IN" sz="1200" b="0" i="1" u="none" strike="noStrike" kern="1200" baseline="0" dirty="0">
                <a:solidFill>
                  <a:schemeClr val="tx1"/>
                </a:solidFill>
                <a:latin typeface="+mn-lt"/>
                <a:ea typeface="+mn-ea"/>
                <a:cs typeface="+mn-cs"/>
              </a:rPr>
              <a:t>less </a:t>
            </a:r>
            <a:r>
              <a:rPr lang="en-IN" sz="1200" b="0" i="0" u="none" strike="noStrike" kern="1200" baseline="0" dirty="0">
                <a:solidFill>
                  <a:schemeClr val="tx1"/>
                </a:solidFill>
                <a:latin typeface="+mn-lt"/>
                <a:ea typeface="+mn-ea"/>
                <a:cs typeface="+mn-cs"/>
              </a:rPr>
              <a:t>than accounting income because the subscription revenue is recognized and reported in the income statements but not on the tax returns of those two years.</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51</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52</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16–5A</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At the end of 2018, the amounts needed to record income tax for 2018 would be determined as shown in this illustration. </a:t>
            </a:r>
            <a:r>
              <a:rPr lang="en-US" sz="1200" kern="1200" baseline="0" dirty="0">
                <a:solidFill>
                  <a:schemeClr val="tx1"/>
                </a:solidFill>
                <a:latin typeface="+mn-lt"/>
                <a:ea typeface="+mn-ea"/>
                <a:cs typeface="+mn-cs"/>
              </a:rPr>
              <a:t>Twenty million dollars of subscription revenue is taxable in 2018, but not yet recognized in the income statement.</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53</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54</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16–5</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Using the 2019 and 2020 income numbers, the journal entries to record income taxes for those years would be as shown here. </a:t>
            </a:r>
            <a:r>
              <a:rPr lang="en-US" sz="1200" b="0" i="0" u="none" strike="noStrike" kern="1200" baseline="0" dirty="0">
                <a:solidFill>
                  <a:schemeClr val="tx1"/>
                </a:solidFill>
                <a:latin typeface="+mn-lt"/>
                <a:ea typeface="+mn-ea"/>
                <a:cs typeface="+mn-cs"/>
              </a:rPr>
              <a:t>At the end of 2019, the deferred tax asset should have a balance of $2 million. Because the balance from 2018 is $8 million, we reduce it by $6 million. At the end of 2020, the deferred tax asset should have a balance of zero. So, we eliminate the remaining $2 million balance.</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55</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56</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16–5</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At the end of 2018 and 2019, the company reports a deferred tax asset for future tax benefits. That deferred tax asset is reduced to zero by the end of 2020. </a:t>
            </a:r>
            <a:r>
              <a:rPr lang="en-US" sz="1200" b="0" i="0" u="none" strike="noStrike" kern="1200" baseline="0" dirty="0">
                <a:solidFill>
                  <a:schemeClr val="tx1"/>
                </a:solidFill>
                <a:latin typeface="+mn-lt"/>
                <a:ea typeface="+mn-ea"/>
                <a:cs typeface="+mn-cs"/>
              </a:rPr>
              <a:t>Income taxes payable in </a:t>
            </a:r>
            <a:r>
              <a:rPr lang="en-IN" sz="1200" b="0" i="0" u="none" strike="noStrike" kern="1200" baseline="0" dirty="0">
                <a:solidFill>
                  <a:schemeClr val="tx1"/>
                </a:solidFill>
                <a:latin typeface="+mn-lt"/>
                <a:ea typeface="+mn-ea"/>
                <a:cs typeface="+mn-cs"/>
              </a:rPr>
              <a:t>2019 and 2020 are less </a:t>
            </a:r>
            <a:r>
              <a:rPr lang="en-US" sz="1200" b="0" i="0" u="none" strike="noStrike" kern="1200" baseline="0" dirty="0">
                <a:solidFill>
                  <a:schemeClr val="tx1"/>
                </a:solidFill>
                <a:latin typeface="+mn-lt"/>
                <a:ea typeface="+mn-ea"/>
                <a:cs typeface="+mn-cs"/>
              </a:rPr>
              <a:t>because of the taxes prepaid in </a:t>
            </a:r>
            <a:r>
              <a:rPr lang="en-US" sz="1200" b="0" i="0" u="none" strike="noStrike" kern="1200" baseline="0">
                <a:solidFill>
                  <a:schemeClr val="tx1"/>
                </a:solidFill>
                <a:latin typeface="+mn-lt"/>
                <a:ea typeface="+mn-ea"/>
                <a:cs typeface="+mn-cs"/>
              </a:rPr>
              <a:t>2018.</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57</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58</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59</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Companies should </a:t>
            </a:r>
            <a:r>
              <a:rPr lang="en-IN" sz="1200" b="0" i="0" u="none" strike="noStrike" kern="1200" baseline="0" dirty="0">
                <a:solidFill>
                  <a:schemeClr val="tx1"/>
                </a:solidFill>
                <a:latin typeface="+mn-lt"/>
                <a:ea typeface="+mn-ea"/>
                <a:cs typeface="+mn-cs"/>
              </a:rPr>
              <a:t>recognize income tax expense based on the “accrual concept,” just like other expenses. That is, income tax expense reported each period should be the amount caused by that period’s activities, regardless of </a:t>
            </a:r>
            <a:r>
              <a:rPr lang="en-IN" sz="1200" b="0" i="1" u="none" strike="noStrike" kern="1200" baseline="0" dirty="0">
                <a:solidFill>
                  <a:schemeClr val="tx1"/>
                </a:solidFill>
                <a:latin typeface="+mn-lt"/>
                <a:ea typeface="+mn-ea"/>
                <a:cs typeface="+mn-cs"/>
              </a:rPr>
              <a:t>when</a:t>
            </a:r>
            <a:r>
              <a:rPr lang="en-IN" sz="1200" b="0" i="0" u="none" strike="noStrike" kern="1200" baseline="0" dirty="0">
                <a:solidFill>
                  <a:schemeClr val="tx1"/>
                </a:solidFill>
                <a:latin typeface="+mn-lt"/>
                <a:ea typeface="+mn-ea"/>
                <a:cs typeface="+mn-cs"/>
              </a:rPr>
              <a:t> the tax laws require that the tax be paid. </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If tax laws allow a company to avoid a current tax payment by postponing when an amount is included in taxable income, the company must report a </a:t>
            </a:r>
            <a:r>
              <a:rPr lang="en-IN" sz="1200" b="1" i="0" u="none" strike="noStrike" kern="1200" baseline="0" dirty="0">
                <a:solidFill>
                  <a:schemeClr val="tx1"/>
                </a:solidFill>
                <a:latin typeface="+mn-lt"/>
                <a:ea typeface="+mn-ea"/>
                <a:cs typeface="+mn-cs"/>
              </a:rPr>
              <a:t>deferred tax liability </a:t>
            </a:r>
            <a:r>
              <a:rPr lang="en-IN" sz="1200" b="0" i="0" u="none" strike="noStrike" kern="1200" baseline="0" dirty="0">
                <a:solidFill>
                  <a:schemeClr val="tx1"/>
                </a:solidFill>
                <a:latin typeface="+mn-lt"/>
                <a:ea typeface="+mn-ea"/>
                <a:cs typeface="+mn-cs"/>
              </a:rPr>
              <a:t>based on the </a:t>
            </a:r>
            <a:r>
              <a:rPr lang="en-IN" sz="1200" b="1" i="0" u="none" strike="noStrike" kern="1200" baseline="0" dirty="0">
                <a:solidFill>
                  <a:schemeClr val="tx1"/>
                </a:solidFill>
                <a:latin typeface="+mn-lt"/>
                <a:ea typeface="+mn-ea"/>
                <a:cs typeface="+mn-cs"/>
              </a:rPr>
              <a:t>future taxable amount</a:t>
            </a:r>
            <a:r>
              <a:rPr lang="en-IN" sz="1200" b="0" i="0" u="none" strike="noStrike" kern="1200" baseline="0" dirty="0">
                <a:solidFill>
                  <a:schemeClr val="tx1"/>
                </a:solidFill>
                <a:latin typeface="+mn-lt"/>
                <a:ea typeface="+mn-ea"/>
                <a:cs typeface="+mn-cs"/>
              </a:rPr>
              <a:t>. </a:t>
            </a:r>
          </a:p>
          <a:p>
            <a:pPr marL="171450" indent="-171450">
              <a:buFont typeface="Arial" panose="020B0604020202020204" pitchFamily="34" charset="0"/>
              <a:buChar char="•"/>
            </a:pPr>
            <a:r>
              <a:rPr lang="en-IN" sz="1200" b="0" i="0" u="none" strike="noStrike" kern="1200" baseline="0" dirty="0">
                <a:solidFill>
                  <a:schemeClr val="tx1"/>
                </a:solidFill>
                <a:latin typeface="+mn-lt"/>
                <a:ea typeface="+mn-ea"/>
                <a:cs typeface="+mn-cs"/>
              </a:rPr>
              <a:t>On the other hand, if tax laws require the company to wait until a future period to take a tax deduction that reduces taxable income, the company reports a </a:t>
            </a:r>
            <a:r>
              <a:rPr lang="en-IN" sz="1200" b="1" i="0" u="none" strike="noStrike" kern="1200" baseline="0" dirty="0">
                <a:solidFill>
                  <a:schemeClr val="tx1"/>
                </a:solidFill>
                <a:latin typeface="+mn-lt"/>
                <a:ea typeface="+mn-ea"/>
                <a:cs typeface="+mn-cs"/>
              </a:rPr>
              <a:t>deferred tax asset </a:t>
            </a:r>
            <a:r>
              <a:rPr lang="en-IN" sz="1200" b="0" i="0" u="none" strike="noStrike" kern="1200" baseline="0" dirty="0">
                <a:solidFill>
                  <a:schemeClr val="tx1"/>
                </a:solidFill>
                <a:latin typeface="+mn-lt"/>
                <a:ea typeface="+mn-ea"/>
                <a:cs typeface="+mn-cs"/>
              </a:rPr>
              <a:t>reflecting the benefit of that </a:t>
            </a:r>
            <a:r>
              <a:rPr lang="en-IN" sz="1200" b="1" i="0" u="none" strike="noStrike" kern="1200" baseline="0" dirty="0">
                <a:solidFill>
                  <a:schemeClr val="tx1"/>
                </a:solidFill>
                <a:latin typeface="+mn-lt"/>
                <a:ea typeface="+mn-ea"/>
                <a:cs typeface="+mn-cs"/>
              </a:rPr>
              <a:t>future deductible amount</a:t>
            </a:r>
            <a:r>
              <a:rPr lang="en-IN" sz="1200" b="0" i="0" u="none" strike="noStrike" kern="1200" baseline="0" dirty="0">
                <a:solidFill>
                  <a:schemeClr val="tx1"/>
                </a:solidFill>
                <a:latin typeface="+mn-lt"/>
                <a:ea typeface="+mn-ea"/>
                <a:cs typeface="+mn-cs"/>
              </a:rPr>
              <a:t>. </a:t>
            </a:r>
          </a:p>
          <a:p>
            <a:r>
              <a:rPr lang="en-IN" sz="1200" b="0" i="0" u="none" strike="noStrike" kern="1200" baseline="0" dirty="0">
                <a:solidFill>
                  <a:schemeClr val="tx1"/>
                </a:solidFill>
                <a:latin typeface="+mn-lt"/>
                <a:ea typeface="+mn-ea"/>
                <a:cs typeface="+mn-cs"/>
              </a:rPr>
              <a:t>That means that tax expense includes not only current tax payable but also changes in the deferred tax assets and liabilities that represent taxes due in other periods but that resulted from the current period’s </a:t>
            </a:r>
            <a:r>
              <a:rPr lang="en-US" sz="1200" b="0" i="0" u="none" strike="noStrike" kern="1200" baseline="0" dirty="0">
                <a:solidFill>
                  <a:schemeClr val="tx1"/>
                </a:solidFill>
                <a:latin typeface="+mn-lt"/>
                <a:ea typeface="+mn-ea"/>
                <a:cs typeface="+mn-cs"/>
              </a:rPr>
              <a:t>operations. In other words, tax expense is a “plug” in the journal entry that is debited or credited to make the rest of the journal entry balance.</a:t>
            </a:r>
            <a:endParaRPr lang="en-IN" b="0" i="0" dirty="0"/>
          </a:p>
        </p:txBody>
      </p:sp>
      <p:sp>
        <p:nvSpPr>
          <p:cNvPr id="4" name="Slide Number Placeholder 3"/>
          <p:cNvSpPr>
            <a:spLocks noGrp="1"/>
          </p:cNvSpPr>
          <p:nvPr>
            <p:ph type="sldNum" sz="quarter" idx="10"/>
          </p:nvPr>
        </p:nvSpPr>
        <p:spPr/>
        <p:txBody>
          <a:bodyPr/>
          <a:lstStyle/>
          <a:p>
            <a:fld id="{E5D5A280-AB61-4228-B8B9-B2988F4D0222}" type="slidenum">
              <a:rPr lang="en-US" smtClean="0"/>
              <a:t>6</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60</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16–5</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We recognize deferred tax assets for all deductible temporary differences. However, we then reduce a deferred tax asset by a valuation allowance if it is “more likely than not” that some portion or all of the deferred tax asset will </a:t>
            </a:r>
            <a:r>
              <a:rPr lang="en-US" sz="1200" b="0" i="1" u="none" strike="noStrike" kern="1200" baseline="0" dirty="0">
                <a:solidFill>
                  <a:schemeClr val="tx1"/>
                </a:solidFill>
                <a:latin typeface="+mn-lt"/>
                <a:ea typeface="+mn-ea"/>
                <a:cs typeface="+mn-cs"/>
              </a:rPr>
              <a:t>not</a:t>
            </a:r>
            <a:r>
              <a:rPr lang="en-US" sz="1200" b="0" i="0" u="none" strike="noStrike" kern="1200" baseline="0" dirty="0">
                <a:solidFill>
                  <a:schemeClr val="tx1"/>
                </a:solidFill>
                <a:latin typeface="+mn-lt"/>
                <a:ea typeface="+mn-ea"/>
                <a:cs typeface="+mn-cs"/>
              </a:rPr>
              <a:t> be realized. </a:t>
            </a:r>
          </a:p>
          <a:p>
            <a:endParaRPr lang="en-US" dirty="0"/>
          </a:p>
          <a:p>
            <a:r>
              <a:rPr lang="en-US" sz="1200" b="0" i="0" u="none" strike="noStrike" kern="1200" baseline="0" dirty="0">
                <a:solidFill>
                  <a:schemeClr val="tx1"/>
                </a:solidFill>
                <a:latin typeface="+mn-lt"/>
                <a:ea typeface="+mn-ea"/>
                <a:cs typeface="+mn-cs"/>
              </a:rPr>
              <a:t>Remember, a future deductible amount reduces taxable income in the future and saves taxes only if there is taxable income to be reduced when that deduction is available. So, a </a:t>
            </a:r>
            <a:r>
              <a:rPr lang="en-US" sz="1200" b="1" i="0" u="none" strike="noStrike" kern="1200" baseline="0" dirty="0">
                <a:solidFill>
                  <a:schemeClr val="tx1"/>
                </a:solidFill>
                <a:latin typeface="+mn-lt"/>
                <a:ea typeface="+mn-ea"/>
                <a:cs typeface="+mn-cs"/>
              </a:rPr>
              <a:t>valuation allowance </a:t>
            </a:r>
            <a:r>
              <a:rPr lang="en-US" sz="1200" b="0" i="0" u="none" strike="noStrike" kern="1200" baseline="0" dirty="0">
                <a:solidFill>
                  <a:schemeClr val="tx1"/>
                </a:solidFill>
                <a:latin typeface="+mn-lt"/>
                <a:ea typeface="+mn-ea"/>
                <a:cs typeface="+mn-cs"/>
              </a:rPr>
              <a:t>is needed if taxable income is anticipated to be insufficient to realize the tax benefit. For example, let’s say that in the previous illustration management determines that it’s more likely than not that $3 million of the deferred tax asset ultimately will not be realized. The deferred tax asset would be reduced by the creation of a $3 million valuation allowance. In the 2018 balance sheet, the deferred tax asset would be reported at its estimated net realizable value of $5 million. The effect is to increase the income tax expense by $3 million to reflect the</a:t>
            </a:r>
            <a:r>
              <a:rPr lang="en-US" sz="1200" kern="1200" baseline="0" dirty="0">
                <a:solidFill>
                  <a:schemeClr val="tx1"/>
                </a:solidFill>
                <a:latin typeface="+mn-lt"/>
                <a:ea typeface="+mn-ea"/>
                <a:cs typeface="+mn-cs"/>
              </a:rPr>
              <a:t> result of reduced expectations of future tax savings.</a:t>
            </a:r>
          </a:p>
        </p:txBody>
      </p:sp>
      <p:sp>
        <p:nvSpPr>
          <p:cNvPr id="4" name="Slide Number Placeholder 3"/>
          <p:cNvSpPr>
            <a:spLocks noGrp="1"/>
          </p:cNvSpPr>
          <p:nvPr>
            <p:ph type="sldNum" sz="quarter" idx="10"/>
          </p:nvPr>
        </p:nvSpPr>
        <p:spPr/>
        <p:txBody>
          <a:bodyPr/>
          <a:lstStyle/>
          <a:p>
            <a:fld id="{E5D5A280-AB61-4228-B8B9-B2988F4D0222}" type="slidenum">
              <a:rPr lang="en-US" smtClean="0"/>
              <a:t>61</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62</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This is not a new concept for you. You’ve reduced assets before using a valuation allowance. Suppose, for example, that you have accounts receivable of $8 million but expect that $3 million of that amount will not ultimately be collected from your customers. You would reduce the asset indirectly using a valuation allowance.</a:t>
            </a:r>
            <a:endParaRPr lang="en-IN" sz="1200" dirty="0">
              <a:latin typeface="Calibri" pitchFamily="34" charset="0"/>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63</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16–5</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 same balance sheet reporting occurs with respect to the valuation allowance related to deferred tax assets. In the 2018 balance sheet, the deferred tax asset would be reported at its estimated net realizable value, reduced by the valuation allowance.</a:t>
            </a:r>
          </a:p>
        </p:txBody>
      </p:sp>
      <p:sp>
        <p:nvSpPr>
          <p:cNvPr id="4" name="Slide Number Placeholder 3"/>
          <p:cNvSpPr>
            <a:spLocks noGrp="1"/>
          </p:cNvSpPr>
          <p:nvPr>
            <p:ph type="sldNum" sz="quarter" idx="10"/>
          </p:nvPr>
        </p:nvSpPr>
        <p:spPr/>
        <p:txBody>
          <a:bodyPr/>
          <a:lstStyle/>
          <a:p>
            <a:fld id="{E5D5A280-AB61-4228-B8B9-B2988F4D0222}" type="slidenum">
              <a:rPr lang="en-US" smtClean="0"/>
              <a:t>64</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65</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16–5</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At the end of each reporting period, the valuation allowance is reevaluated. The appropriate balance is decided on and the valuation allowance is adjusted—up or down—to create that balance. For instance, let’s say that at the end of the following year, 2019, available evidence now indicates that $500,000 of the deferred tax asset at the end of 2019 ultimately will not be realized. We would adjust the valuation allowance to reflect the indicated amount with the offset to income tax expense.</a:t>
            </a:r>
            <a:endParaRPr lang="en-US" b="0" dirty="0"/>
          </a:p>
        </p:txBody>
      </p:sp>
      <p:sp>
        <p:nvSpPr>
          <p:cNvPr id="4" name="Slide Number Placeholder 3"/>
          <p:cNvSpPr>
            <a:spLocks noGrp="1"/>
          </p:cNvSpPr>
          <p:nvPr>
            <p:ph type="sldNum" sz="quarter" idx="10"/>
          </p:nvPr>
        </p:nvSpPr>
        <p:spPr/>
        <p:txBody>
          <a:bodyPr/>
          <a:lstStyle/>
          <a:p>
            <a:fld id="{E5D5A280-AB61-4228-B8B9-B2988F4D0222}" type="slidenum">
              <a:rPr lang="en-US" smtClean="0"/>
              <a:t>66</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fld id="{E5D5A280-AB61-4228-B8B9-B2988F4D0222}" type="slidenum">
              <a:rPr lang="en-US" smtClean="0"/>
              <a:t>67</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16–5</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At the end of each reporting period, the valuation allowance is reevaluated. The appropriate balance is decided on and the valuation allowance is adjusted—up or down—to create that balance. For instance, let’s say that at the end of the following year, 2019, available evidence now indicates that $500,000 of the deferred tax asset at the end of 2019 ultimately will not be realized. We would adjust the valuation allowance to reflect the indicated amount with the offset to income tax expense.</a:t>
            </a:r>
            <a:endParaRPr lang="en-US" b="0" dirty="0"/>
          </a:p>
        </p:txBody>
      </p:sp>
      <p:sp>
        <p:nvSpPr>
          <p:cNvPr id="4" name="Slide Number Placeholder 3"/>
          <p:cNvSpPr>
            <a:spLocks noGrp="1"/>
          </p:cNvSpPr>
          <p:nvPr>
            <p:ph type="sldNum" sz="quarter" idx="10"/>
          </p:nvPr>
        </p:nvSpPr>
        <p:spPr/>
        <p:txBody>
          <a:bodyPr/>
          <a:lstStyle/>
          <a:p>
            <a:fld id="{E5D5A280-AB61-4228-B8B9-B2988F4D0222}" type="slidenum">
              <a:rPr lang="en-US" smtClean="0"/>
              <a:t>68</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fld id="{E5D5A280-AB61-4228-B8B9-B2988F4D0222}" type="slidenum">
              <a:rPr lang="en-US" smtClean="0"/>
              <a:t>69</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b="0" i="0" dirty="0"/>
          </a:p>
        </p:txBody>
      </p:sp>
      <p:sp>
        <p:nvSpPr>
          <p:cNvPr id="4" name="Slide Number Placeholder 3"/>
          <p:cNvSpPr>
            <a:spLocks noGrp="1"/>
          </p:cNvSpPr>
          <p:nvPr>
            <p:ph type="sldNum" sz="quarter" idx="10"/>
          </p:nvPr>
        </p:nvSpPr>
        <p:spPr/>
        <p:txBody>
          <a:bodyPr/>
          <a:lstStyle/>
          <a:p>
            <a:fld id="{E5D5A280-AB61-4228-B8B9-B2988F4D0222}" type="slidenum">
              <a:rPr lang="en-US" smtClean="0"/>
              <a:t>7</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fld id="{E5D5A280-AB61-4228-B8B9-B2988F4D0222}" type="slidenum">
              <a:rPr lang="en-US" smtClean="0"/>
              <a:t>70</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16–6</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disclosure note accompanied the January 30, 2016, annual report of Sears Holdings Corporation, which operates a variety of retailers including Sears, Kmart, and Lands’ End. Sears disclosed that it had deferred tax assets of $5 billion, offset by a valuation allowance of $4.8 billion. Why such a large valuation allowance?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illustration provides Sears’s explanation. </a:t>
            </a:r>
            <a:r>
              <a:rPr lang="en-US" sz="1200" kern="1200" baseline="0" dirty="0">
                <a:solidFill>
                  <a:schemeClr val="tx1"/>
                </a:solidFill>
                <a:latin typeface="+mn-lt"/>
                <a:ea typeface="+mn-ea"/>
                <a:cs typeface="+mn-cs"/>
              </a:rPr>
              <a:t>Given its large recent losses, Sears cannot argue that it’s more likely than not that it will have sufficient future income to utilize its deferred tax assets, so it must record a large valuation allowance.</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71</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72</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itchFamily="34" charset="0"/>
              </a:rPr>
              <a:t>Illustration 16–7A</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itchFamily="34" charset="0"/>
              </a:rPr>
              <a:t>We’ve now worked through four examples that illustrate revenue-related and expense-related deferred tax assets and deferred tax liabilities. In each example, the journal entry to recognize tax expense included three items: income tax payable, the change in the deferred tax asset or liability, and (to balance) the debit to tax expense (or credit to tax benefit). Companies provide disclosure in the notes that help investors see these relationships.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itchFamily="34" charset="0"/>
              </a:rPr>
              <a:t>As an example,</a:t>
            </a:r>
            <a:r>
              <a:rPr lang="en-US" sz="1200" baseline="0" dirty="0">
                <a:latin typeface="Calibri" pitchFamily="34" charset="0"/>
              </a:rPr>
              <a:t> the illustration in this slide and the next</a:t>
            </a:r>
            <a:r>
              <a:rPr lang="en-US" sz="1200" dirty="0">
                <a:latin typeface="Calibri" pitchFamily="34" charset="0"/>
              </a:rPr>
              <a:t> include two tables in the tax note that appeared in the January</a:t>
            </a:r>
            <a:r>
              <a:rPr lang="en-US" sz="1200" baseline="0" dirty="0">
                <a:latin typeface="Calibri" pitchFamily="34" charset="0"/>
              </a:rPr>
              <a:t> 31, 2015</a:t>
            </a:r>
            <a:r>
              <a:rPr lang="en-US" sz="1200" dirty="0">
                <a:latin typeface="Calibri" pitchFamily="34" charset="0"/>
              </a:rPr>
              <a:t>, annual report of Shoe Carnival, Inc., a large footwear retailer.</a:t>
            </a:r>
            <a:r>
              <a:rPr lang="en-US" sz="1200" baseline="0" dirty="0">
                <a:latin typeface="Calibri" pitchFamily="34" charset="0"/>
              </a:rPr>
              <a:t> </a:t>
            </a:r>
            <a:r>
              <a:rPr lang="en-US" sz="1200" dirty="0">
                <a:latin typeface="Calibri" pitchFamily="34" charset="0"/>
              </a:rPr>
              <a:t>This part of Shoe Carnival’s tax note provides enough information to reproduce a journal entry that summarizes the company’s 2014 tax expense. We just have to understand that </a:t>
            </a:r>
            <a:r>
              <a:rPr lang="en-US" sz="1200" kern="1200" baseline="0" dirty="0">
                <a:solidFill>
                  <a:schemeClr val="tx1"/>
                </a:solidFill>
                <a:latin typeface="+mn-lt"/>
                <a:ea typeface="+mn-ea"/>
                <a:cs typeface="+mn-cs"/>
              </a:rPr>
              <a:t>“total current” refers to income tax payable, “total deferred” refers to the total change in deferred tax assets and liabilities, </a:t>
            </a:r>
            <a:r>
              <a:rPr lang="en-US" sz="1200" b="0" i="0" u="none" strike="noStrike" kern="1200" baseline="0" dirty="0">
                <a:solidFill>
                  <a:schemeClr val="tx1"/>
                </a:solidFill>
                <a:latin typeface="+mn-lt"/>
                <a:ea typeface="+mn-ea"/>
                <a:cs typeface="+mn-cs"/>
              </a:rPr>
              <a:t>“valuation allowance” refers to the change in the valuation allowance, </a:t>
            </a:r>
            <a:r>
              <a:rPr lang="en-US" sz="1200" kern="1200" baseline="0" dirty="0">
                <a:solidFill>
                  <a:schemeClr val="tx1"/>
                </a:solidFill>
                <a:latin typeface="+mn-lt"/>
                <a:ea typeface="+mn-ea"/>
                <a:cs typeface="+mn-cs"/>
              </a:rPr>
              <a:t>and “total provision” refers to income tax expense. We can see that Shoe Carnival’s operations caused </a:t>
            </a:r>
            <a:r>
              <a:rPr lang="en-US" sz="1200" b="0" i="0" u="none" strike="noStrike" kern="1200" baseline="0" dirty="0">
                <a:solidFill>
                  <a:schemeClr val="tx1"/>
                </a:solidFill>
                <a:latin typeface="+mn-lt"/>
                <a:ea typeface="+mn-ea"/>
                <a:cs typeface="+mn-cs"/>
              </a:rPr>
              <a:t>total deferred tax assets and liabilities to change by a debit of </a:t>
            </a:r>
            <a:r>
              <a:rPr lang="en-US" sz="1200" b="1" i="0" u="none" strike="noStrike" kern="1200" baseline="0" dirty="0">
                <a:solidFill>
                  <a:schemeClr val="tx1"/>
                </a:solidFill>
                <a:latin typeface="+mn-lt"/>
                <a:ea typeface="+mn-ea"/>
                <a:cs typeface="+mn-cs"/>
              </a:rPr>
              <a:t>$2,493 </a:t>
            </a:r>
            <a:r>
              <a:rPr lang="en-US" sz="1200" b="0" i="0" u="none" strike="noStrike" kern="1200" baseline="0" dirty="0">
                <a:solidFill>
                  <a:schemeClr val="tx1"/>
                </a:solidFill>
                <a:latin typeface="+mn-lt"/>
                <a:ea typeface="+mn-ea"/>
                <a:cs typeface="+mn-cs"/>
              </a:rPr>
              <a:t>during 2014, and its valuation allowance against deferred tax assets changed by an offsetting credit of </a:t>
            </a:r>
            <a:r>
              <a:rPr lang="en-US" sz="1200" b="1" i="0" u="none" strike="noStrike" kern="1200" baseline="0" dirty="0">
                <a:solidFill>
                  <a:schemeClr val="tx1"/>
                </a:solidFill>
                <a:latin typeface="+mn-lt"/>
                <a:ea typeface="+mn-ea"/>
                <a:cs typeface="+mn-cs"/>
              </a:rPr>
              <a:t>$1,943</a:t>
            </a:r>
            <a:r>
              <a:rPr lang="en-US" sz="1200" b="0" i="0" u="none" strike="noStrike" kern="1200" baseline="0" dirty="0">
                <a:solidFill>
                  <a:schemeClr val="tx1"/>
                </a:solidFill>
                <a:latin typeface="+mn-lt"/>
                <a:ea typeface="+mn-ea"/>
                <a:cs typeface="+mn-cs"/>
              </a:rPr>
              <a:t>, so the total change in these accounts was </a:t>
            </a:r>
            <a:r>
              <a:rPr lang="en-US" sz="1200" b="1" i="0" u="none" strike="noStrike" kern="1200" baseline="0" dirty="0">
                <a:solidFill>
                  <a:schemeClr val="tx1"/>
                </a:solidFill>
                <a:latin typeface="+mn-lt"/>
                <a:ea typeface="+mn-ea"/>
                <a:cs typeface="+mn-cs"/>
              </a:rPr>
              <a:t>$550</a:t>
            </a:r>
            <a:r>
              <a:rPr lang="en-US" sz="1200" b="0" i="0" u="none" strike="noStrike" kern="1200" baseline="0" dirty="0">
                <a:solidFill>
                  <a:schemeClr val="tx1"/>
                </a:solidFill>
                <a:latin typeface="+mn-lt"/>
                <a:ea typeface="+mn-ea"/>
                <a:cs typeface="+mn-cs"/>
              </a:rPr>
              <a:t>.</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16–7A</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This illustration shows Shoe Carnival’s disclosure of current tax payable, deferred tax, and tax expense.</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73</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74</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16–7B</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Let’s verify that change by comparing the 2014 fiscal year</a:t>
            </a:r>
            <a:r>
              <a:rPr lang="en-US" sz="1200" b="0" i="0" u="none" strike="noStrike" kern="120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end (January 31, 2015) and 2013 fiscal year</a:t>
            </a:r>
            <a:r>
              <a:rPr lang="en-US" sz="1200" b="0" i="0" u="none" strike="noStrike" kern="120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end (February 1, 2014) balances of </a:t>
            </a:r>
            <a:r>
              <a:rPr lang="en-IN" sz="1200" b="0" i="0" u="none" strike="noStrike" kern="1200" baseline="0" dirty="0">
                <a:solidFill>
                  <a:schemeClr val="tx1"/>
                </a:solidFill>
                <a:latin typeface="+mn-lt"/>
                <a:ea typeface="+mn-ea"/>
                <a:cs typeface="+mn-cs"/>
              </a:rPr>
              <a:t>Shoe Carnival’s deferred tax assets and liabilities, </a:t>
            </a:r>
            <a:r>
              <a:rPr lang="en-US" sz="1200" b="0" i="0" u="none" strike="noStrike" kern="1200" baseline="0" dirty="0">
                <a:solidFill>
                  <a:schemeClr val="tx1"/>
                </a:solidFill>
                <a:latin typeface="+mn-lt"/>
                <a:ea typeface="+mn-ea"/>
                <a:cs typeface="+mn-cs"/>
              </a:rPr>
              <a:t>shown here.</a:t>
            </a:r>
          </a:p>
          <a:p>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We can see from this illustration that Shoe Carnival </a:t>
            </a:r>
            <a:r>
              <a:rPr lang="en-US" sz="1200" b="0" i="0" u="none" strike="noStrike" kern="1200" baseline="0" dirty="0">
                <a:solidFill>
                  <a:schemeClr val="tx1"/>
                </a:solidFill>
                <a:latin typeface="+mn-lt"/>
                <a:ea typeface="+mn-ea"/>
                <a:cs typeface="+mn-cs"/>
              </a:rPr>
              <a:t>has a net deferred tax asset of </a:t>
            </a:r>
            <a:r>
              <a:rPr lang="en-US" sz="1200" b="1" i="0" u="none" strike="noStrike" kern="1200" baseline="0" dirty="0">
                <a:solidFill>
                  <a:schemeClr val="tx1"/>
                </a:solidFill>
                <a:latin typeface="+mn-lt"/>
                <a:ea typeface="+mn-ea"/>
                <a:cs typeface="+mn-cs"/>
              </a:rPr>
              <a:t>$5,184 </a:t>
            </a:r>
            <a:r>
              <a:rPr lang="en-US" sz="1200" b="0" i="0" u="none" strike="noStrike" kern="1200" baseline="0" dirty="0">
                <a:solidFill>
                  <a:schemeClr val="tx1"/>
                </a:solidFill>
                <a:latin typeface="+mn-lt"/>
                <a:ea typeface="+mn-ea"/>
                <a:cs typeface="+mn-cs"/>
              </a:rPr>
              <a:t>as of January 31, 2015 (the end of its 2014 fiscal year), equal to its total deferred tax asset of $26,179 less its valuation allowance of $1,943 and its total deferred tax liability of $19,052. Compared to the net deferred tax asset of </a:t>
            </a:r>
            <a:r>
              <a:rPr lang="en-US" sz="1200" b="1" i="0" u="none" strike="noStrike" kern="1200" baseline="0" dirty="0">
                <a:solidFill>
                  <a:schemeClr val="tx1"/>
                </a:solidFill>
                <a:latin typeface="+mn-lt"/>
                <a:ea typeface="+mn-ea"/>
                <a:cs typeface="+mn-cs"/>
              </a:rPr>
              <a:t>$4,634 </a:t>
            </a:r>
            <a:r>
              <a:rPr lang="en-US" sz="1200" b="0" i="0" u="none" strike="noStrike" kern="1200" baseline="0" dirty="0">
                <a:solidFill>
                  <a:schemeClr val="tx1"/>
                </a:solidFill>
                <a:latin typeface="+mn-lt"/>
                <a:ea typeface="+mn-ea"/>
                <a:cs typeface="+mn-cs"/>
              </a:rPr>
              <a:t>at February 1, 2014, we see that the net deferred tax asset has increased by $5,184 − 4,634 = </a:t>
            </a:r>
            <a:r>
              <a:rPr lang="en-US" sz="1200" b="1" i="0" u="none" strike="noStrike" kern="1200" baseline="0" dirty="0">
                <a:solidFill>
                  <a:schemeClr val="tx1"/>
                </a:solidFill>
                <a:latin typeface="+mn-lt"/>
                <a:ea typeface="+mn-ea"/>
                <a:cs typeface="+mn-cs"/>
              </a:rPr>
              <a:t>$550</a:t>
            </a:r>
            <a:r>
              <a:rPr lang="en-IN" sz="1200" b="0" i="0" u="none" strike="noStrike" kern="1200" baseline="0" dirty="0">
                <a:solidFill>
                  <a:schemeClr val="tx1"/>
                </a:solidFill>
                <a:latin typeface="+mn-lt"/>
                <a:ea typeface="+mn-ea"/>
                <a:cs typeface="+mn-cs"/>
              </a:rPr>
              <a:t>. That’s the amount of change in deferred taxes we saw </a:t>
            </a:r>
            <a:r>
              <a:rPr lang="en-US" sz="1200" b="0" i="0" u="none" strike="noStrike" kern="1200" baseline="0" dirty="0">
                <a:solidFill>
                  <a:schemeClr val="tx1"/>
                </a:solidFill>
                <a:latin typeface="+mn-lt"/>
                <a:ea typeface="+mn-ea"/>
                <a:cs typeface="+mn-cs"/>
              </a:rPr>
              <a:t>on the previous slide. The changes that appear in the tax expense recognition journal entry reconcile with the changes we observe in the balance sheet accounts.</a:t>
            </a: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The illustration </a:t>
            </a:r>
            <a:r>
              <a:rPr lang="en-IN" sz="1200" b="0" i="0" u="none" strike="noStrike" kern="1200" baseline="0" dirty="0">
                <a:solidFill>
                  <a:schemeClr val="tx1"/>
                </a:solidFill>
                <a:latin typeface="+mn-lt"/>
                <a:ea typeface="+mn-ea"/>
                <a:cs typeface="+mn-cs"/>
              </a:rPr>
              <a:t>here shows Shoe Carnival’s disclosure of its deferred tax assets and deferred tax liabilities. It shows a total net deferred tax asset of $5,184 thousand which would appear in its January 31, 2015 balance sheet. </a:t>
            </a:r>
          </a:p>
        </p:txBody>
      </p:sp>
      <p:sp>
        <p:nvSpPr>
          <p:cNvPr id="4" name="Slide Number Placeholder 3"/>
          <p:cNvSpPr>
            <a:spLocks noGrp="1"/>
          </p:cNvSpPr>
          <p:nvPr>
            <p:ph type="sldNum" sz="quarter" idx="10"/>
          </p:nvPr>
        </p:nvSpPr>
        <p:spPr/>
        <p:txBody>
          <a:bodyPr/>
          <a:lstStyle/>
          <a:p>
            <a:fld id="{E5D5A280-AB61-4228-B8B9-B2988F4D0222}" type="slidenum">
              <a:rPr lang="en-US" smtClean="0"/>
              <a:t>75</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76</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77</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So far we’ve dealt with </a:t>
            </a:r>
            <a:r>
              <a:rPr lang="en-IN" sz="1200" b="0" i="1" u="none" strike="noStrike" kern="1200" baseline="0" dirty="0">
                <a:solidFill>
                  <a:schemeClr val="tx1"/>
                </a:solidFill>
                <a:latin typeface="+mn-lt"/>
                <a:ea typeface="+mn-ea"/>
                <a:cs typeface="+mn-cs"/>
              </a:rPr>
              <a:t>temporary</a:t>
            </a:r>
            <a:r>
              <a:rPr lang="en-IN" sz="1200" b="0" i="0" u="none" strike="noStrike" kern="1200" baseline="0" dirty="0">
                <a:solidFill>
                  <a:schemeClr val="tx1"/>
                </a:solidFill>
                <a:latin typeface="+mn-lt"/>
                <a:ea typeface="+mn-ea"/>
                <a:cs typeface="+mn-cs"/>
              </a:rPr>
              <a:t> differences between the reported amount of an asset or liability in the financial statements and its tax basis. However, some differences aren’t temporary. Rather, they are caused by transactions and events that under existing tax law will </a:t>
            </a:r>
            <a:r>
              <a:rPr lang="en-IN" sz="1200" b="0" i="1" u="none" strike="noStrike" kern="1200" baseline="0" dirty="0">
                <a:solidFill>
                  <a:schemeClr val="tx1"/>
                </a:solidFill>
                <a:latin typeface="+mn-lt"/>
                <a:ea typeface="+mn-ea"/>
                <a:cs typeface="+mn-cs"/>
              </a:rPr>
              <a:t>never </a:t>
            </a:r>
            <a:r>
              <a:rPr lang="en-IN" sz="1200" b="0" i="0" u="none" strike="noStrike" kern="1200" baseline="0" dirty="0">
                <a:solidFill>
                  <a:schemeClr val="tx1"/>
                </a:solidFill>
                <a:latin typeface="+mn-lt"/>
                <a:ea typeface="+mn-ea"/>
                <a:cs typeface="+mn-cs"/>
              </a:rPr>
              <a:t>affect taxable income or taxes payable. Interest received from investments in bonds issued by state and municipal governments, for instance, is exempt from taxation. Interest revenue of this type is, of course, reported as revenue on the recipient’s income statement, but not on its tax return—not now, not later. So, there is a permanent difference between </a:t>
            </a:r>
            <a:r>
              <a:rPr lang="en-US" sz="1200" b="0" i="0" u="none" strike="noStrike" kern="1200" baseline="0" noProof="0" dirty="0">
                <a:solidFill>
                  <a:schemeClr val="tx1"/>
                </a:solidFill>
                <a:latin typeface="+mn-lt"/>
                <a:ea typeface="+mn-ea"/>
                <a:cs typeface="+mn-cs"/>
              </a:rPr>
              <a:t>pretax</a:t>
            </a:r>
            <a:r>
              <a:rPr lang="en-IN" sz="1200" b="0" i="0" u="none" strike="noStrike" kern="1200" baseline="0" dirty="0">
                <a:solidFill>
                  <a:schemeClr val="tx1"/>
                </a:solidFill>
                <a:latin typeface="+mn-lt"/>
                <a:ea typeface="+mn-ea"/>
                <a:cs typeface="+mn-cs"/>
              </a:rPr>
              <a:t> accounting income and taxable income. This situation will </a:t>
            </a:r>
            <a:r>
              <a:rPr lang="en-IN" sz="1200" b="0" i="1" u="none" strike="noStrike" kern="1200" baseline="0" dirty="0">
                <a:solidFill>
                  <a:schemeClr val="tx1"/>
                </a:solidFill>
                <a:latin typeface="+mn-lt"/>
                <a:ea typeface="+mn-ea"/>
                <a:cs typeface="+mn-cs"/>
              </a:rPr>
              <a:t>not </a:t>
            </a:r>
            <a:r>
              <a:rPr lang="en-IN" sz="1200" b="0" i="0" u="none" strike="noStrike" kern="1200" baseline="0" dirty="0">
                <a:solidFill>
                  <a:schemeClr val="tx1"/>
                </a:solidFill>
                <a:latin typeface="+mn-lt"/>
                <a:ea typeface="+mn-ea"/>
                <a:cs typeface="+mn-cs"/>
              </a:rPr>
              <a:t>reverse in a later year—the tax-free income will </a:t>
            </a:r>
            <a:r>
              <a:rPr lang="en-IN" sz="1200" b="0" i="1" u="none" strike="noStrike" kern="1200" baseline="0" dirty="0">
                <a:solidFill>
                  <a:schemeClr val="tx1"/>
                </a:solidFill>
                <a:latin typeface="+mn-lt"/>
                <a:ea typeface="+mn-ea"/>
                <a:cs typeface="+mn-cs"/>
              </a:rPr>
              <a:t>never </a:t>
            </a:r>
            <a:r>
              <a:rPr lang="en-IN" sz="1200" b="0" i="0" u="none" strike="noStrike" kern="1200" baseline="0" dirty="0">
                <a:solidFill>
                  <a:schemeClr val="tx1"/>
                </a:solidFill>
                <a:latin typeface="+mn-lt"/>
                <a:ea typeface="+mn-ea"/>
                <a:cs typeface="+mn-cs"/>
              </a:rPr>
              <a:t>be reported on the tax return.</a:t>
            </a:r>
            <a:endParaRPr lang="en-US" b="0" i="0" dirty="0"/>
          </a:p>
        </p:txBody>
      </p:sp>
      <p:sp>
        <p:nvSpPr>
          <p:cNvPr id="4" name="Slide Number Placeholder 3"/>
          <p:cNvSpPr>
            <a:spLocks noGrp="1"/>
          </p:cNvSpPr>
          <p:nvPr>
            <p:ph type="sldNum" sz="quarter" idx="10"/>
          </p:nvPr>
        </p:nvSpPr>
        <p:spPr/>
        <p:txBody>
          <a:bodyPr/>
          <a:lstStyle/>
          <a:p>
            <a:fld id="{E5D5A280-AB61-4228-B8B9-B2988F4D0222}" type="slidenum">
              <a:rPr lang="en-US" smtClean="0"/>
              <a:t>78</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Accounting for permanent differences is less complex than is accounting for temporary differences. We calculate taxes payable according to the tax law, and since permanent differences are not temporary, we don’t create a deferred tax asset or liability. Therefore, tax expense is determined by tax payable for these items. The term </a:t>
            </a:r>
            <a:r>
              <a:rPr lang="en-US" sz="1200" b="0" i="1" u="none" strike="noStrike" kern="1200" baseline="0" dirty="0">
                <a:solidFill>
                  <a:schemeClr val="tx1"/>
                </a:solidFill>
                <a:latin typeface="+mn-lt"/>
                <a:ea typeface="+mn-ea"/>
                <a:cs typeface="+mn-cs"/>
              </a:rPr>
              <a:t>permanent difference </a:t>
            </a:r>
            <a:r>
              <a:rPr lang="en-US" sz="1200" b="0" i="0" u="none" strike="noStrike" kern="1200" baseline="0" dirty="0">
                <a:solidFill>
                  <a:schemeClr val="tx1"/>
                </a:solidFill>
                <a:latin typeface="+mn-lt"/>
                <a:ea typeface="+mn-ea"/>
                <a:cs typeface="+mn-cs"/>
              </a:rPr>
              <a:t>doesn’t refer to a difference between tax payable and tax expense—those are the same with respect to this item. Rather, it refers to a difference between taxable income and pretax accounting income. That’s why we adjust pretax accounting income in the illustrations that follow to eliminate permanent differences when calculating tax payable.</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A company’s </a:t>
            </a:r>
            <a:r>
              <a:rPr lang="en-IN" sz="1200" b="0" i="1" u="none" strike="noStrike" kern="1200" baseline="0" dirty="0">
                <a:solidFill>
                  <a:schemeClr val="tx1"/>
                </a:solidFill>
                <a:latin typeface="+mn-lt"/>
                <a:ea typeface="+mn-ea"/>
                <a:cs typeface="+mn-cs"/>
              </a:rPr>
              <a:t>effective tax rate </a:t>
            </a:r>
            <a:r>
              <a:rPr lang="en-IN" sz="1200" b="0" i="0" u="none" strike="noStrike" kern="1200" baseline="0" dirty="0">
                <a:solidFill>
                  <a:schemeClr val="tx1"/>
                </a:solidFill>
                <a:latin typeface="+mn-lt"/>
                <a:ea typeface="+mn-ea"/>
                <a:cs typeface="+mn-cs"/>
              </a:rPr>
              <a:t>is calculated by dividing the company’s tax expense by its </a:t>
            </a:r>
            <a:r>
              <a:rPr lang="en-US" sz="1200" b="0" i="0" u="none" strike="noStrike" kern="1200" baseline="0" noProof="0" dirty="0">
                <a:solidFill>
                  <a:schemeClr val="tx1"/>
                </a:solidFill>
                <a:latin typeface="+mn-lt"/>
                <a:ea typeface="+mn-ea"/>
                <a:cs typeface="+mn-cs"/>
              </a:rPr>
              <a:t>pretax</a:t>
            </a:r>
            <a:r>
              <a:rPr lang="en-IN" sz="1200" b="0" i="0" u="none" strike="noStrike" kern="1200" baseline="0" dirty="0">
                <a:solidFill>
                  <a:schemeClr val="tx1"/>
                </a:solidFill>
                <a:latin typeface="+mn-lt"/>
                <a:ea typeface="+mn-ea"/>
                <a:cs typeface="+mn-cs"/>
              </a:rPr>
              <a:t> accounting income. Permanent differences affect the effective tax rate because they affect </a:t>
            </a:r>
            <a:r>
              <a:rPr lang="en-US" sz="1200" b="0" i="0" u="none" strike="noStrike" kern="1200" baseline="0" dirty="0">
                <a:solidFill>
                  <a:schemeClr val="tx1"/>
                </a:solidFill>
                <a:latin typeface="+mn-lt"/>
                <a:ea typeface="+mn-ea"/>
                <a:cs typeface="+mn-cs"/>
              </a:rPr>
              <a:t>pretax accounting income. Generally, if pretax accounting income increases, the effective tax rate decreases, and if pretax accounting income decreases, the effective tax rate increases.</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79</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Illustration 16–1</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It’s important to understand that a temporary difference originates in one period and reverses, or turns around, in one or more subsequent periods. In this example,</a:t>
            </a:r>
            <a:r>
              <a:rPr lang="en-US" baseline="0" dirty="0"/>
              <a:t> t</a:t>
            </a:r>
            <a:r>
              <a:rPr lang="en-US" dirty="0"/>
              <a:t>he temporary difference of $40 originates in the year the installment sales are made and are reported in the </a:t>
            </a:r>
            <a:r>
              <a:rPr lang="en-US" i="1" dirty="0"/>
              <a:t>income statement</a:t>
            </a:r>
            <a:r>
              <a:rPr lang="en-US" dirty="0"/>
              <a:t>. The temporary difference reverses in future periods when the installments are collected and the income is reported on the </a:t>
            </a:r>
            <a:r>
              <a:rPr lang="en-US" i="1" dirty="0"/>
              <a:t>tax return</a:t>
            </a:r>
            <a:r>
              <a:rPr lang="en-US" dirty="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Notice that pretax accounting income and taxable income total the same $340 amount over the three-year period, but are different in each individual year. In 2018, taxable income is $40 million less than accounting income because taxable</a:t>
            </a:r>
            <a:r>
              <a:rPr lang="en-US" baseline="0" dirty="0"/>
              <a:t> income</a:t>
            </a:r>
            <a:r>
              <a:rPr lang="en-US" dirty="0"/>
              <a:t> does not include income from installment sales. The difference is temporary, though. That situation reverses over the next two years. In 2019 and 2020 taxable income is more than accounting income because income from the installment sales, reported in the income statement in 2018, becomes taxable during the next two years as installments are collected.</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8</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16–8</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In some instances, provisions of the tax laws dictate that the amount of a revenue that is taxable or expense that is deductible permanently differs from the amount reported in the income statement. Here are some </a:t>
            </a:r>
            <a:r>
              <a:rPr lang="en-US" sz="1200" kern="1200" baseline="0" dirty="0">
                <a:solidFill>
                  <a:schemeClr val="tx1"/>
                </a:solidFill>
                <a:latin typeface="+mn-lt"/>
                <a:ea typeface="+mn-ea"/>
                <a:cs typeface="+mn-cs"/>
              </a:rPr>
              <a:t>examples of permanent differences that commonly occur in practice.</a:t>
            </a:r>
          </a:p>
        </p:txBody>
      </p:sp>
      <p:sp>
        <p:nvSpPr>
          <p:cNvPr id="4" name="Slide Number Placeholder 3"/>
          <p:cNvSpPr>
            <a:spLocks noGrp="1"/>
          </p:cNvSpPr>
          <p:nvPr>
            <p:ph type="sldNum" sz="quarter" idx="10"/>
          </p:nvPr>
        </p:nvSpPr>
        <p:spPr/>
        <p:txBody>
          <a:bodyPr/>
          <a:lstStyle/>
          <a:p>
            <a:fld id="{E5D5A280-AB61-4228-B8B9-B2988F4D0222}" type="slidenum">
              <a:rPr lang="en-US" smtClean="0"/>
              <a:t>80</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81</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82</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83</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84</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16–9</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compare temporary and permanent differences, we can modify Illustration 16–1 to include nontaxable income in Kent Land Management’s 2019 pretax accounting income.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this illustration, the effective tax rate is $56 million ÷ $145 million, or 38.6%. That’s with $5 million of municipal bond interest included in the $145 million of pretax accounting income. If, instead, pretax accounting income hadn’t included the $5 million of municipal bond interest, it would have been only $140 million, and the effective tax rate would have been $56 million ÷ $140 million, or 40%. Including the municipal bond interest in pretax accounting income increased the denominator of the effective tax rate, so it produced a lower effective tax rate. </a:t>
            </a:r>
          </a:p>
          <a:p>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More generally, nontaxable revenues and gains like municipal bond interest are permanent differences that result in higher pretax accounting income, so they produce effective tax rates that are lower than the statutory tax rate. Likewise, nondeductible expenses and losses are permanent differences that result in lower pretax accounting income, so they produce effective tax rates that are higher than the statutory tax rate.</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b="0" i="0" dirty="0"/>
              <a:t>Because interest on municipal bonds is tax exempt, it is reported only in the income statement. This difference between pretax accounting income and taxable income does not reverse later (but,</a:t>
            </a:r>
            <a:r>
              <a:rPr lang="en-US" b="0" i="0" baseline="0" dirty="0"/>
              <a:t> as we saw previously, the </a:t>
            </a:r>
            <a:r>
              <a:rPr lang="en-US" b="0" i="0" dirty="0"/>
              <a:t>deferred tax</a:t>
            </a:r>
            <a:r>
              <a:rPr lang="en-US" b="0" i="0" baseline="0" dirty="0"/>
              <a:t> liability associated with the installment income will reverse as that income is collected in future periods)</a:t>
            </a:r>
            <a:r>
              <a:rPr lang="en-US" b="0" i="0" dirty="0"/>
              <a:t>. </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85</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86</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87</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16–10</a:t>
            </a:r>
          </a:p>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This illustration shows </a:t>
            </a:r>
            <a:r>
              <a:rPr lang="en-IN" sz="1200" b="0" i="0" u="none" strike="noStrike" kern="1200" baseline="0" dirty="0" err="1">
                <a:solidFill>
                  <a:schemeClr val="tx1"/>
                </a:solidFill>
                <a:latin typeface="+mn-lt"/>
                <a:ea typeface="+mn-ea"/>
                <a:cs typeface="+mn-cs"/>
              </a:rPr>
              <a:t>Walmart’s</a:t>
            </a:r>
            <a:r>
              <a:rPr lang="en-IN" sz="1200" b="0" i="0" u="none" strike="noStrike" kern="1200" baseline="0" dirty="0">
                <a:solidFill>
                  <a:schemeClr val="tx1"/>
                </a:solidFill>
                <a:latin typeface="+mn-lt"/>
                <a:ea typeface="+mn-ea"/>
                <a:cs typeface="+mn-cs"/>
              </a:rPr>
              <a:t> effective tax rate reconciliation. Companies are required to provide that reconciliation, indicating the amount and nature of each significant reconciling item.</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88</a:t>
            </a:fld>
            <a:endParaRPr lang="en-US"/>
          </a:p>
        </p:txBody>
      </p:sp>
    </p:spTree>
    <p:extLst>
      <p:ext uri="{BB962C8B-B14F-4D97-AF65-F5344CB8AC3E}">
        <p14:creationId xmlns:p14="http://schemas.microsoft.com/office/powerpoint/2010/main" val="400580771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Despite the similar approaches for accounting for taxation under </a:t>
            </a:r>
            <a:r>
              <a:rPr lang="en-IN" sz="1200" b="0" i="1" u="none" strike="noStrike" kern="1200" baseline="0" dirty="0">
                <a:solidFill>
                  <a:schemeClr val="tx1"/>
                </a:solidFill>
                <a:latin typeface="+mn-lt"/>
                <a:ea typeface="+mn-ea"/>
                <a:cs typeface="+mn-cs"/>
              </a:rPr>
              <a:t>IAS No. 12</a:t>
            </a:r>
            <a:r>
              <a:rPr lang="en-IN" sz="1200" b="0" u="none" strike="noStrike" kern="1200" baseline="0" dirty="0">
                <a:solidFill>
                  <a:schemeClr val="tx1"/>
                </a:solidFill>
                <a:latin typeface="+mn-lt"/>
                <a:ea typeface="+mn-ea"/>
                <a:cs typeface="+mn-cs"/>
              </a:rPr>
              <a:t>,</a:t>
            </a:r>
            <a:r>
              <a:rPr lang="en-IN" sz="1200" b="0" i="1"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“Income Tax,” and U.S. GAAP, differences in reported amounts for deferred taxes are among the most frequent between the two reporting approaches. The reason is that a great many of the nontax differences between IFRS and U.S. GAAP affect deferred taxes as well.</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For example, under U.S. GAAP, we accrue a loss contingency if it’s both probable and can be reasonably estimated and IFRS guidelines are similar, but the IFRS threshold is “more likely than not.” This is a lower threshold than “probable.” Under U.S. GAAP, accruing a loss contingency (like warranty expense) in the income statement leads to a deferred tax asset if it can’t be deducted on the tax return until a later period. As a result, under the lower threshold of IFRS, we might record a loss contingency and thus a deferred tax asset, but under U.S. GAAP we might record neither. So, even though accounting for deferred taxes is the same, accounting for loss contingencies is different, causing a difference in the reported amounts of deferred taxes under IFRS and U.S. GAAP.</a:t>
            </a:r>
          </a:p>
        </p:txBody>
      </p:sp>
      <p:sp>
        <p:nvSpPr>
          <p:cNvPr id="4" name="Slide Number Placeholder 3"/>
          <p:cNvSpPr>
            <a:spLocks noGrp="1"/>
          </p:cNvSpPr>
          <p:nvPr>
            <p:ph type="sldNum" sz="quarter" idx="10"/>
          </p:nvPr>
        </p:nvSpPr>
        <p:spPr/>
        <p:txBody>
          <a:bodyPr/>
          <a:lstStyle/>
          <a:p>
            <a:fld id="{E5D5A280-AB61-4228-B8B9-B2988F4D0222}" type="slidenum">
              <a:rPr lang="en-US" smtClean="0"/>
              <a:t>89</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9</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To measure the deferred tax liability or asset, we multiply the temporary difference by the </a:t>
            </a:r>
            <a:r>
              <a:rPr lang="en-IN" sz="1200" b="0" i="1" u="none" strike="noStrike" kern="1200" baseline="0" dirty="0">
                <a:solidFill>
                  <a:schemeClr val="tx1"/>
                </a:solidFill>
                <a:latin typeface="+mn-lt"/>
                <a:ea typeface="+mn-ea"/>
                <a:cs typeface="+mn-cs"/>
              </a:rPr>
              <a:t>currently enacted </a:t>
            </a:r>
            <a:r>
              <a:rPr lang="en-IN" sz="1200" b="0" i="0" u="none" strike="noStrike" kern="1200" baseline="0" dirty="0">
                <a:solidFill>
                  <a:schemeClr val="tx1"/>
                </a:solidFill>
                <a:latin typeface="+mn-lt"/>
                <a:ea typeface="+mn-ea"/>
                <a:cs typeface="+mn-cs"/>
              </a:rPr>
              <a:t>tax rate that will be effective in the year(s) the temporary difference reverses. We do not base calculations on </a:t>
            </a:r>
            <a:r>
              <a:rPr lang="en-IN" sz="1200" b="0" i="1" u="none" strike="noStrike" kern="1200" baseline="0" dirty="0">
                <a:solidFill>
                  <a:schemeClr val="tx1"/>
                </a:solidFill>
                <a:latin typeface="+mn-lt"/>
                <a:ea typeface="+mn-ea"/>
                <a:cs typeface="+mn-cs"/>
              </a:rPr>
              <a:t>anticipated </a:t>
            </a:r>
            <a:r>
              <a:rPr lang="en-IN" sz="1200" b="0" i="0" u="none" strike="noStrike" kern="1200" baseline="0" dirty="0">
                <a:solidFill>
                  <a:schemeClr val="tx1"/>
                </a:solidFill>
                <a:latin typeface="+mn-lt"/>
                <a:ea typeface="+mn-ea"/>
                <a:cs typeface="+mn-cs"/>
              </a:rPr>
              <a:t>legislation that would alter the company’s tax rate. The FASB chose to </a:t>
            </a:r>
            <a:r>
              <a:rPr lang="en-IN" sz="1200" b="0" i="0" u="none" strike="noStrike" kern="1200" baseline="0" dirty="0" err="1">
                <a:solidFill>
                  <a:schemeClr val="tx1"/>
                </a:solidFill>
                <a:latin typeface="+mn-lt"/>
                <a:ea typeface="+mn-ea"/>
                <a:cs typeface="+mn-cs"/>
              </a:rPr>
              <a:t>favor</a:t>
            </a:r>
            <a:r>
              <a:rPr lang="en-IN" sz="1200" b="0" i="0" u="none" strike="noStrike" kern="1200" baseline="0" dirty="0">
                <a:solidFill>
                  <a:schemeClr val="tx1"/>
                </a:solidFill>
                <a:latin typeface="+mn-lt"/>
                <a:ea typeface="+mn-ea"/>
                <a:cs typeface="+mn-cs"/>
              </a:rPr>
              <a:t> reliability by waiting until an anticipated change is actually enacted into law before recognizing its tax consequences.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Existing tax laws may call for enacted tax rates to be different in future years in which a temporary difference is expected to reverse. When a phased-in change in rates is scheduled to occur, the specific tax rates of each future year are multiplied by the amounts reversing in each of those years. The total is the deferred tax liability or asset.</a:t>
            </a:r>
            <a:endParaRPr lang="en-IN" dirty="0"/>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90</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16–11</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To illustrate, let’s again modify our Kent Land Management illustration, this time to assume an already scheduled difference in tax rates.</a:t>
            </a:r>
          </a:p>
          <a:p>
            <a:endParaRPr lang="en-US" sz="1200" b="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0" dirty="0"/>
              <a:t>The tax effects of the future taxable amounts depend on the tax rates at which those amounts will be taxed.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Note that the 2019 rate (40%) as well as the 2020 rate (35%) already is enacted into law as of 2018 when the deferred tax liability is established.</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IN" b="0" dirty="0"/>
          </a:p>
        </p:txBody>
      </p:sp>
      <p:sp>
        <p:nvSpPr>
          <p:cNvPr id="4" name="Slide Number Placeholder 3"/>
          <p:cNvSpPr>
            <a:spLocks noGrp="1"/>
          </p:cNvSpPr>
          <p:nvPr>
            <p:ph type="sldNum" sz="quarter" idx="10"/>
          </p:nvPr>
        </p:nvSpPr>
        <p:spPr/>
        <p:txBody>
          <a:bodyPr/>
          <a:lstStyle/>
          <a:p>
            <a:fld id="{E5D5A280-AB61-4228-B8B9-B2988F4D0222}" type="slidenum">
              <a:rPr lang="en-US" smtClean="0"/>
              <a:t>91</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b="0" dirty="0"/>
          </a:p>
        </p:txBody>
      </p:sp>
      <p:sp>
        <p:nvSpPr>
          <p:cNvPr id="4" name="Slide Number Placeholder 3"/>
          <p:cNvSpPr>
            <a:spLocks noGrp="1"/>
          </p:cNvSpPr>
          <p:nvPr>
            <p:ph type="sldNum" sz="quarter" idx="10"/>
          </p:nvPr>
        </p:nvSpPr>
        <p:spPr/>
        <p:txBody>
          <a:bodyPr/>
          <a:lstStyle/>
          <a:p>
            <a:fld id="{E5D5A280-AB61-4228-B8B9-B2988F4D0222}" type="slidenum">
              <a:rPr lang="en-US" smtClean="0"/>
              <a:t>92</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Tax laws sometimes change. If a change in a tax law or rate occurs, any existing tax liability or asset must be adjusted. Remember, the deferred tax liability or asset is meant to reflect the amount to be paid or recovered in the future. When legislation changes that amount, the deferred tax liability or asset also should change. That changes the ending balance necessary in the deferred tax asset or liability, so it changes the adjustment necessary to reach that balance, and the offsetting effect is shown in income tax expense. Therefore, the effect is reflected in operating income in the year the change in the tax law or rate is enacted, not the year in which the timing difference underlying the deferred tax asset or liability reverses.</a:t>
            </a:r>
            <a:endParaRPr lang="en-US" dirty="0"/>
          </a:p>
          <a:p>
            <a:endParaRPr lang="en-IN" b="0" dirty="0"/>
          </a:p>
        </p:txBody>
      </p:sp>
      <p:sp>
        <p:nvSpPr>
          <p:cNvPr id="4" name="Slide Number Placeholder 3"/>
          <p:cNvSpPr>
            <a:spLocks noGrp="1"/>
          </p:cNvSpPr>
          <p:nvPr>
            <p:ph type="sldNum" sz="quarter" idx="10"/>
          </p:nvPr>
        </p:nvSpPr>
        <p:spPr/>
        <p:txBody>
          <a:bodyPr/>
          <a:lstStyle/>
          <a:p>
            <a:fld id="{E5D5A280-AB61-4228-B8B9-B2988F4D0222}" type="slidenum">
              <a:rPr lang="en-US" smtClean="0"/>
              <a:t>93</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b="0" dirty="0"/>
          </a:p>
        </p:txBody>
      </p:sp>
      <p:sp>
        <p:nvSpPr>
          <p:cNvPr id="4" name="Slide Number Placeholder 3"/>
          <p:cNvSpPr>
            <a:spLocks noGrp="1"/>
          </p:cNvSpPr>
          <p:nvPr>
            <p:ph type="sldNum" sz="quarter" idx="10"/>
          </p:nvPr>
        </p:nvSpPr>
        <p:spPr/>
        <p:txBody>
          <a:bodyPr/>
          <a:lstStyle/>
          <a:p>
            <a:fld id="{E5D5A280-AB61-4228-B8B9-B2988F4D0222}" type="slidenum">
              <a:rPr lang="en-US" smtClean="0"/>
              <a:t>94</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16–11A</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clarification, reconsider the previous illustration. Without a change in tax rates and assuming that pretax accounting income reported in the income statement in 2019 is $100 million (with no additional temporary or permanent differences), the 2019 income tax amounts would be determined as shown here.</a:t>
            </a:r>
          </a:p>
          <a:p>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The 40% 2019 rate and the 35% 2020 rate are established by previously enacted legislation. Given a 35% enacted tax rate for 2020, the balance necessary in the deferred tax liability at the end of 2019 is $10.5, so a debit adjustment of $4 is necessary to move from the $14.5 beginning balance to the necessary $10.5 ending balance. The income tax expense is computed as $40 which is the amount needed to balance the journal entry. </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endParaRPr lang="en-IN" b="0" dirty="0"/>
          </a:p>
        </p:txBody>
      </p:sp>
      <p:sp>
        <p:nvSpPr>
          <p:cNvPr id="4" name="Slide Number Placeholder 3"/>
          <p:cNvSpPr>
            <a:spLocks noGrp="1"/>
          </p:cNvSpPr>
          <p:nvPr>
            <p:ph type="sldNum" sz="quarter" idx="10"/>
          </p:nvPr>
        </p:nvSpPr>
        <p:spPr/>
        <p:txBody>
          <a:bodyPr/>
          <a:lstStyle/>
          <a:p>
            <a:fld id="{E5D5A280-AB61-4228-B8B9-B2988F4D0222}" type="slidenum">
              <a:rPr lang="en-US" smtClean="0"/>
              <a:t>95</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b="0" dirty="0"/>
          </a:p>
        </p:txBody>
      </p:sp>
      <p:sp>
        <p:nvSpPr>
          <p:cNvPr id="4" name="Slide Number Placeholder 3"/>
          <p:cNvSpPr>
            <a:spLocks noGrp="1"/>
          </p:cNvSpPr>
          <p:nvPr>
            <p:ph type="sldNum" sz="quarter" idx="10"/>
          </p:nvPr>
        </p:nvSpPr>
        <p:spPr/>
        <p:txBody>
          <a:bodyPr/>
          <a:lstStyle/>
          <a:p>
            <a:fld id="{E5D5A280-AB61-4228-B8B9-B2988F4D0222}" type="slidenum">
              <a:rPr lang="en-US" smtClean="0"/>
              <a:t>96</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16–11B</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Now assume Congress passed a new tax law in 2019 that will cause the 2020 tax rate to be 30% instead of the previously scheduled 35% rate. Because a deferred tax liability was established in 2018 with the expectation that the 2020 taxable amount would be taxed at 35%, it would now be adjusted to reflect taxation at 30%, instead. T</a:t>
            </a:r>
            <a:r>
              <a:rPr kumimoji="0" lang="en-US" sz="1200" b="0" i="0" u="none" strike="noStrike" kern="1200" cap="none" spc="0" normalizeH="0" baseline="0" noProof="0" dirty="0">
                <a:ln>
                  <a:noFill/>
                </a:ln>
                <a:solidFill>
                  <a:prstClr val="black"/>
                </a:solidFill>
                <a:effectLst/>
                <a:uLnTx/>
                <a:uFillTx/>
                <a:latin typeface="+mn-lt"/>
                <a:ea typeface="+mn-ea"/>
                <a:cs typeface="+mn-cs"/>
              </a:rPr>
              <a:t>he balance necessary in the deferred tax liability at the end of 2019 is $9, so a debit adjustment of $5.5 is necessary to move from the $14.5 beginning balance to the necessary $9 ending balance. Income tax expense is computed as a $38.5 debit which balances the journal entry. Because a lower future tax rate means that future taxable amounts will not require as much tax to be paid, the company benefits from a reduction in its deferred tax liability, and reflects that benefit by reducing income tax expense in the year the change in rates is enacted.</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Notice that the methods used to determine the deferred tax liability and the change in that balance are the same as without the rate change—the calculation merely uses the new rate (30%) rather than the old rate (35%). So, recalculating the balance needed in the deferred tax liability each period and comparing that amount with any previously existing balance automatically takes into account tax rate changes.</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IN" b="0" dirty="0"/>
          </a:p>
          <a:p>
            <a:endParaRPr lang="en-IN" b="0" dirty="0"/>
          </a:p>
        </p:txBody>
      </p:sp>
      <p:sp>
        <p:nvSpPr>
          <p:cNvPr id="4" name="Slide Number Placeholder 3"/>
          <p:cNvSpPr>
            <a:spLocks noGrp="1"/>
          </p:cNvSpPr>
          <p:nvPr>
            <p:ph type="sldNum" sz="quarter" idx="10"/>
          </p:nvPr>
        </p:nvSpPr>
        <p:spPr/>
        <p:txBody>
          <a:bodyPr/>
          <a:lstStyle/>
          <a:p>
            <a:fld id="{E5D5A280-AB61-4228-B8B9-B2988F4D0222}" type="slidenum">
              <a:rPr lang="en-US" smtClean="0"/>
              <a:t>97</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b="0" dirty="0"/>
          </a:p>
        </p:txBody>
      </p:sp>
      <p:sp>
        <p:nvSpPr>
          <p:cNvPr id="4" name="Slide Number Placeholder 3"/>
          <p:cNvSpPr>
            <a:spLocks noGrp="1"/>
          </p:cNvSpPr>
          <p:nvPr>
            <p:ph type="sldNum" sz="quarter" idx="10"/>
          </p:nvPr>
        </p:nvSpPr>
        <p:spPr/>
        <p:txBody>
          <a:bodyPr/>
          <a:lstStyle/>
          <a:p>
            <a:fld id="{E5D5A280-AB61-4228-B8B9-B2988F4D0222}" type="slidenum">
              <a:rPr lang="en-US" smtClean="0"/>
              <a:t>98</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To clarify the effects of the tax rate change, notice that the income tax expense ($38.5 million) is $1.5 million less under a 30% rate than it would have been under a 35% rate, without the tax rate change ($40 million). We can highlight that the effect of the change is included in income tax expense by separating the previous entry into its component parts: (1) record the income tax expense without the tax rate change and (2) separately record the adjustment of the deferred tax liability for the change.</a:t>
            </a:r>
          </a:p>
          <a:p>
            <a:endParaRPr lang="en-US"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The tax consequence of a change in a tax law or rate is recognized in the period the change is enacted. In this case, the consequence of a lower tax rate is a reduced deferred tax liability, recognized as a reduction in income tax expense in 2019 when the change in future tax rates occurs.</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99</a:t>
            </a:fld>
            <a:endParaRPr lang="en-US"/>
          </a:p>
        </p:txBody>
      </p:sp>
    </p:spTree>
    <p:extLst>
      <p:ext uri="{BB962C8B-B14F-4D97-AF65-F5344CB8AC3E}">
        <p14:creationId xmlns:p14="http://schemas.microsoft.com/office/powerpoint/2010/main" val="27866050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16-</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1622" y="-3175"/>
            <a:ext cx="4572378" cy="384175"/>
          </a:xfrm>
        </p:spPr>
        <p:txBody>
          <a:bodyPr/>
          <a:lstStyle>
            <a:lvl1pPr marL="0" indent="0" algn="r">
              <a:buNone/>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8"/>
          <p:cNvSpPr>
            <a:spLocks noGrp="1"/>
          </p:cNvSpPr>
          <p:nvPr>
            <p:ph sz="quarter" idx="11"/>
          </p:nvPr>
        </p:nvSpPr>
        <p:spPr>
          <a:xfrm>
            <a:off x="914400" y="3124200"/>
            <a:ext cx="7315200" cy="1371600"/>
          </a:xfrm>
        </p:spPr>
        <p:txBody>
          <a:bodyPr vert="horz" lIns="91440" tIns="45720" rIns="91440" bIns="45720" rtlCol="0">
            <a:noAutofit/>
          </a:bodyPr>
          <a:lstStyle>
            <a:lvl1pPr>
              <a:defRPr lang="en-US" sz="2600" dirty="0" smtClean="0">
                <a:latin typeface="Verdana" panose="020B0604030504040204" pitchFamily="34" charset="0"/>
                <a:ea typeface="Verdana" panose="020B0604030504040204" pitchFamily="34" charset="0"/>
                <a:cs typeface="Verdana" panose="020B0604030504040204" pitchFamily="34" charset="0"/>
              </a:defRPr>
            </a:lvl1pPr>
            <a:lvl2pPr>
              <a:defRPr lang="en-US" sz="2400" dirty="0" smtClean="0">
                <a:latin typeface="Verdana" panose="020B0604030504040204" pitchFamily="34" charset="0"/>
                <a:ea typeface="Verdana" panose="020B0604030504040204" pitchFamily="34" charset="0"/>
                <a:cs typeface="Verdana" panose="020B0604030504040204" pitchFamily="34" charset="0"/>
              </a:defRPr>
            </a:lvl2pPr>
            <a:lvl3pPr>
              <a:defRPr lang="en-US" sz="2200"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sz="1800" dirty="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4"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42039286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2" name="Title 1"/>
          <p:cNvSpPr>
            <a:spLocks noGrp="1"/>
          </p:cNvSpPr>
          <p:nvPr>
            <p:ph type="title"/>
          </p:nvPr>
        </p:nvSpPr>
        <p:spPr>
          <a:xfrm>
            <a:off x="685800" y="2819400"/>
            <a:ext cx="8229600" cy="1143000"/>
          </a:xfrm>
        </p:spPr>
        <p:txBody>
          <a:bodyPr/>
          <a:lstStyle/>
          <a:p>
            <a:r>
              <a:rPr lang="en-US" dirty="0"/>
              <a:t>Click to edit Master title style</a:t>
            </a:r>
          </a:p>
        </p:txBody>
      </p:sp>
      <p:sp>
        <p:nvSpPr>
          <p:cNvPr id="6"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16-</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7" name="Text Placeholder 3"/>
          <p:cNvSpPr txBox="1">
            <a:spLocks/>
          </p:cNvSpPr>
          <p:nvPr userDrawn="1"/>
        </p:nvSpPr>
        <p:spPr>
          <a:xfrm>
            <a:off x="1066800" y="6248400"/>
            <a:ext cx="7200900" cy="6096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fontAlgn="base">
              <a:spcAft>
                <a:spcPct val="0"/>
              </a:spcAft>
            </a:pPr>
            <a:r>
              <a:rPr lang="en-US" dirty="0">
                <a:solidFill>
                  <a:prstClr val="black"/>
                </a:solidFill>
              </a:rPr>
              <a:t>© 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1756563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16-</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2000" y="-3175"/>
            <a:ext cx="4572000" cy="366032"/>
          </a:xfrm>
        </p:spPr>
        <p:txBody>
          <a:bodyPr/>
          <a:lstStyle>
            <a:lvl1pPr marL="0" indent="0" algn="r">
              <a:buNone/>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p:cNvSpPr>
            <a:spLocks noGrp="1"/>
          </p:cNvSpPr>
          <p:nvPr>
            <p:ph type="pic" sz="quarter" idx="14"/>
          </p:nvPr>
        </p:nvSpPr>
        <p:spPr>
          <a:xfrm>
            <a:off x="1600200" y="3048000"/>
            <a:ext cx="2362200" cy="1524000"/>
          </a:xfrm>
        </p:spPr>
        <p:txBody>
          <a:bodyPr/>
          <a:lstStyle/>
          <a:p>
            <a:endParaRPr lang="en-US"/>
          </a:p>
        </p:txBody>
      </p:sp>
      <p:sp>
        <p:nvSpPr>
          <p:cNvPr id="11" name="Picture Placeholder 10"/>
          <p:cNvSpPr>
            <a:spLocks noGrp="1"/>
          </p:cNvSpPr>
          <p:nvPr>
            <p:ph type="pic" sz="quarter" idx="15"/>
          </p:nvPr>
        </p:nvSpPr>
        <p:spPr>
          <a:xfrm>
            <a:off x="5562600" y="3124200"/>
            <a:ext cx="2514600" cy="1295400"/>
          </a:xfrm>
        </p:spPr>
        <p:txBody>
          <a:bodyPr/>
          <a:lstStyle/>
          <a:p>
            <a:endParaRPr lang="en-US"/>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4"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3921314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245" cy="6857434"/>
          </a:xfrm>
          <a:prstGeom prst="rect">
            <a:avLst/>
          </a:prstGeom>
        </p:spPr>
      </p:pic>
      <p:sp>
        <p:nvSpPr>
          <p:cNvPr id="2" name="Title 1"/>
          <p:cNvSpPr>
            <a:spLocks noGrp="1"/>
          </p:cNvSpPr>
          <p:nvPr>
            <p:ph type="ctrTitle"/>
          </p:nvPr>
        </p:nvSpPr>
        <p:spPr>
          <a:xfrm>
            <a:off x="914400" y="1905000"/>
            <a:ext cx="7924800" cy="990600"/>
          </a:xfrm>
        </p:spPr>
        <p:txBody>
          <a:bodyPr>
            <a:normAutofit/>
          </a:bodyPr>
          <a:lstStyle>
            <a:lvl1pPr>
              <a:defRPr sz="4000" b="1"/>
            </a:lvl1pPr>
          </a:lstStyle>
          <a:p>
            <a:r>
              <a:rPr lang="en-US" dirty="0"/>
              <a:t>Click to edit Master title style</a:t>
            </a:r>
          </a:p>
        </p:txBody>
      </p:sp>
      <p:sp>
        <p:nvSpPr>
          <p:cNvPr id="3" name="Subtitle 2"/>
          <p:cNvSpPr>
            <a:spLocks noGrp="1"/>
          </p:cNvSpPr>
          <p:nvPr>
            <p:ph type="subTitle" idx="1"/>
          </p:nvPr>
        </p:nvSpPr>
        <p:spPr>
          <a:xfrm>
            <a:off x="914400" y="3657600"/>
            <a:ext cx="7315200" cy="1371600"/>
          </a:xfrm>
        </p:spPr>
        <p:txBody>
          <a:bodyPr anchor="ctr"/>
          <a:lstStyle>
            <a:lvl1pPr marL="0" indent="0" algn="ctr">
              <a:buNone/>
              <a:defRPr sz="36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7" name="Text Placeholder 6"/>
          <p:cNvSpPr>
            <a:spLocks noGrp="1"/>
          </p:cNvSpPr>
          <p:nvPr>
            <p:ph type="body" sz="quarter" idx="11"/>
          </p:nvPr>
        </p:nvSpPr>
        <p:spPr>
          <a:xfrm>
            <a:off x="609600" y="6476999"/>
            <a:ext cx="8533645" cy="37680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201576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4" name="Text Placeholder 3"/>
          <p:cNvSpPr txBox="1">
            <a:spLocks/>
          </p:cNvSpPr>
          <p:nvPr/>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1910662630"/>
      </p:ext>
    </p:extLst>
  </p:cSld>
  <p:clrMap bg1="lt1" tx1="dk1" bg2="lt2" tx2="dk2" accent1="accent1" accent2="accent2" accent3="accent3" accent4="accent4" accent5="accent5" accent6="accent6" hlink="hlink" folHlink="folHlink"/>
  <p:sldLayoutIdLst>
    <p:sldLayoutId id="2147483650" r:id="rId1"/>
    <p:sldLayoutId id="2147483661" r:id="rId2"/>
    <p:sldLayoutId id="2147483660" r:id="rId3"/>
    <p:sldLayoutId id="2147483659" r:id="rId4"/>
  </p:sldLayoutIdLst>
  <p:txStyles>
    <p:titleStyle>
      <a:lvl1pPr algn="ctr" defTabSz="914400" rtl="0" eaLnBrk="1" latinLnBrk="0" hangingPunct="1">
        <a:spcBef>
          <a:spcPct val="0"/>
        </a:spcBef>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342900" indent="-342900" algn="l" defTabSz="914400" rtl="0" eaLnBrk="1" latinLnBrk="0" hangingPunct="1">
        <a:spcBef>
          <a:spcPct val="200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Clr>
          <a:schemeClr val="tx1"/>
        </a:buClr>
        <a:buFont typeface="Arial" panose="020B0604020202020204" pitchFamily="34" charset="0"/>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spcBef>
          <a:spcPct val="20000"/>
        </a:spcBef>
        <a:buClr>
          <a:schemeClr val="tx1"/>
        </a:buClr>
        <a:buFont typeface="Arial" panose="020B0604020202020204" pitchFamily="34" charset="0"/>
        <a:buChar char="•"/>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spcBef>
          <a:spcPct val="20000"/>
        </a:spcBef>
        <a:buClr>
          <a:schemeClr val="tx1"/>
        </a:buClr>
        <a:buFont typeface="Arial" panose="020B0604020202020204" pitchFamily="34" charset="0"/>
        <a:buChar char="–"/>
        <a:defRPr lang="en-US" sz="18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spcBef>
          <a:spcPct val="20000"/>
        </a:spcBef>
        <a:buClr>
          <a:schemeClr val="tx1"/>
        </a:buClr>
        <a:buFont typeface="Arial" panose="020B0604020202020204" pitchFamily="34" charset="0"/>
        <a:buChar char="»"/>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00.xml"/><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02.xml"/><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04.xml"/><Relationship Id="rId1" Type="http://schemas.openxmlformats.org/officeDocument/2006/relationships/slideLayout" Target="../slideLayouts/slideLayout3.xml"/><Relationship Id="rId4" Type="http://schemas.openxmlformats.org/officeDocument/2006/relationships/image" Target="../media/image76.png"/></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08.xml"/><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0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111.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12.xml"/><Relationship Id="rId1" Type="http://schemas.openxmlformats.org/officeDocument/2006/relationships/slideLayout" Target="../slideLayouts/slideLayout3.xml"/><Relationship Id="rId4" Type="http://schemas.openxmlformats.org/officeDocument/2006/relationships/image" Target="../media/image81.png"/></Relationships>
</file>

<file path=ppt/slides/_rels/slide11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13.xml"/><Relationship Id="rId1" Type="http://schemas.openxmlformats.org/officeDocument/2006/relationships/slideLayout" Target="../slideLayouts/slideLayout3.xml"/><Relationship Id="rId4" Type="http://schemas.openxmlformats.org/officeDocument/2006/relationships/image" Target="../media/image83.png"/></Relationships>
</file>

<file path=ppt/slides/_rels/slide11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14.xml"/><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15.xml"/><Relationship Id="rId1" Type="http://schemas.openxmlformats.org/officeDocument/2006/relationships/slideLayout" Target="../slideLayouts/slideLayout3.xml"/><Relationship Id="rId4" Type="http://schemas.openxmlformats.org/officeDocument/2006/relationships/image" Target="../media/image86.png"/></Relationships>
</file>

<file path=ppt/slides/_rels/slide11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16.xml"/><Relationship Id="rId1" Type="http://schemas.openxmlformats.org/officeDocument/2006/relationships/slideLayout" Target="../slideLayouts/slideLayout3.xml"/></Relationships>
</file>

<file path=ppt/slides/_rels/slide11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17.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11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120.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20.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21.xml"/><Relationship Id="rId1" Type="http://schemas.openxmlformats.org/officeDocument/2006/relationships/slideLayout" Target="../slideLayouts/slideLayout3.xml"/><Relationship Id="rId4" Type="http://schemas.openxmlformats.org/officeDocument/2006/relationships/image" Target="../media/image92.png"/></Relationships>
</file>

<file path=ppt/slides/_rels/slide122.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122.xml"/><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24.xml"/><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25.xml"/><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26.xml"/><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27.xml"/><Relationship Id="rId1" Type="http://schemas.openxmlformats.org/officeDocument/2006/relationships/slideLayout" Target="../slideLayouts/slideLayout3.xml"/><Relationship Id="rId4" Type="http://schemas.openxmlformats.org/officeDocument/2006/relationships/image" Target="../media/image98.png"/></Relationships>
</file>

<file path=ppt/slides/_rels/slide128.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28.xml"/><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130.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30.xml"/><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142.xml"/><Relationship Id="rId1" Type="http://schemas.openxmlformats.org/officeDocument/2006/relationships/slideLayout" Target="../slideLayouts/slideLayout3.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3.xml"/></Relationships>
</file>

<file path=ppt/slides/_rels/slide146.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144.xml"/><Relationship Id="rId1" Type="http://schemas.openxmlformats.org/officeDocument/2006/relationships/slideLayout" Target="../slideLayouts/slideLayout3.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146.xml"/><Relationship Id="rId1" Type="http://schemas.openxmlformats.org/officeDocument/2006/relationships/slideLayout" Target="../slideLayouts/slideLayout3.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149.xml"/><Relationship Id="rId1" Type="http://schemas.openxmlformats.org/officeDocument/2006/relationships/slideLayout" Target="../slideLayouts/slideLayout3.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51.xml"/><Relationship Id="rId1" Type="http://schemas.openxmlformats.org/officeDocument/2006/relationships/slideLayout" Target="../slideLayouts/slideLayout3.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3" Type="http://schemas.openxmlformats.org/officeDocument/2006/relationships/image" Target="../media/image109.emf"/><Relationship Id="rId2" Type="http://schemas.openxmlformats.org/officeDocument/2006/relationships/notesSlide" Target="../notesSlides/notesSlide153.xml"/><Relationship Id="rId1" Type="http://schemas.openxmlformats.org/officeDocument/2006/relationships/slideLayout" Target="../slideLayouts/slideLayout3.xml"/></Relationships>
</file>

<file path=ppt/slides/_rels/slide15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54.xml"/><Relationship Id="rId1" Type="http://schemas.openxmlformats.org/officeDocument/2006/relationships/slideLayout" Target="../slideLayouts/slideLayout3.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3.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58.xml"/><Relationship Id="rId1" Type="http://schemas.openxmlformats.org/officeDocument/2006/relationships/slideLayout" Target="../slideLayouts/slideLayout3.xml"/></Relationships>
</file>

<file path=ppt/slides/_rels/slide163.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159.xml"/><Relationship Id="rId1" Type="http://schemas.openxmlformats.org/officeDocument/2006/relationships/slideLayout" Target="../slideLayouts/slideLayout3.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1.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3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4.xml"/><Relationship Id="rId1" Type="http://schemas.openxmlformats.org/officeDocument/2006/relationships/slideLayout" Target="../slideLayouts/slideLayout3.xml"/><Relationship Id="rId4" Type="http://schemas.openxmlformats.org/officeDocument/2006/relationships/image" Target="../media/image35.png"/></Relationships>
</file>

<file path=ppt/slides/_rels/slide4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5.xml"/><Relationship Id="rId1" Type="http://schemas.openxmlformats.org/officeDocument/2006/relationships/slideLayout" Target="../slideLayouts/slideLayout3.xml"/><Relationship Id="rId4" Type="http://schemas.openxmlformats.org/officeDocument/2006/relationships/image" Target="../media/image37.png"/></Relationships>
</file>

<file path=ppt/slides/_rels/slide4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6.xml"/><Relationship Id="rId1" Type="http://schemas.openxmlformats.org/officeDocument/2006/relationships/slideLayout" Target="../slideLayouts/slideLayout3.xml"/><Relationship Id="rId4" Type="http://schemas.openxmlformats.org/officeDocument/2006/relationships/image" Target="../media/image39.png"/></Relationships>
</file>

<file path=ppt/slides/_rels/slide4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0.xml"/><Relationship Id="rId1" Type="http://schemas.openxmlformats.org/officeDocument/2006/relationships/slideLayout" Target="../slideLayouts/slideLayout3.xml"/><Relationship Id="rId4" Type="http://schemas.openxmlformats.org/officeDocument/2006/relationships/image" Target="../media/image43.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4.xml"/><Relationship Id="rId1" Type="http://schemas.openxmlformats.org/officeDocument/2006/relationships/slideLayout" Target="../slideLayouts/slideLayout3.xml"/><Relationship Id="rId4" Type="http://schemas.openxmlformats.org/officeDocument/2006/relationships/image" Target="../media/image47.png"/></Relationships>
</file>

<file path=ppt/slides/_rels/slide5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5.xml"/><Relationship Id="rId1" Type="http://schemas.openxmlformats.org/officeDocument/2006/relationships/slideLayout" Target="../slideLayouts/slideLayout3.xml"/><Relationship Id="rId4" Type="http://schemas.openxmlformats.org/officeDocument/2006/relationships/image" Target="../media/image49.png"/></Relationships>
</file>

<file path=ppt/slides/_rels/slide5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6.xml"/><Relationship Id="rId1" Type="http://schemas.openxmlformats.org/officeDocument/2006/relationships/slideLayout" Target="../slideLayouts/slideLayout3.xml"/><Relationship Id="rId4" Type="http://schemas.openxmlformats.org/officeDocument/2006/relationships/image" Target="../media/image51.png"/></Relationships>
</file>

<file path=ppt/slides/_rels/slide5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7.xml"/><Relationship Id="rId1" Type="http://schemas.openxmlformats.org/officeDocument/2006/relationships/slideLayout" Target="../slideLayouts/slideLayout3.xml"/><Relationship Id="rId4" Type="http://schemas.openxmlformats.org/officeDocument/2006/relationships/image" Target="../media/image56.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0.xml"/><Relationship Id="rId1" Type="http://schemas.openxmlformats.org/officeDocument/2006/relationships/slideLayout" Target="../slideLayouts/slideLayout3.xml"/><Relationship Id="rId4" Type="http://schemas.openxmlformats.org/officeDocument/2006/relationships/image" Target="../media/image59.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87.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91.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92.xml"/><Relationship Id="rId1" Type="http://schemas.openxmlformats.org/officeDocument/2006/relationships/slideLayout" Target="../slideLayouts/slideLayout3.xml"/><Relationship Id="rId4" Type="http://schemas.openxmlformats.org/officeDocument/2006/relationships/image" Target="../media/image66.png"/></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95.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96.xml"/><Relationship Id="rId1" Type="http://schemas.openxmlformats.org/officeDocument/2006/relationships/slideLayout" Target="../slideLayouts/slideLayout3.xml"/><Relationship Id="rId4" Type="http://schemas.openxmlformats.org/officeDocument/2006/relationships/image" Target="../media/image69.png"/></Relationships>
</file>

<file path=ppt/slides/_rels/slide9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97.xml"/><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98.xml"/><Relationship Id="rId1" Type="http://schemas.openxmlformats.org/officeDocument/2006/relationships/slideLayout" Target="../slideLayouts/slideLayout3.xml"/><Relationship Id="rId4" Type="http://schemas.openxmlformats.org/officeDocument/2006/relationships/image" Target="../media/image72.png"/></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ctrTitle"/>
          </p:nvPr>
        </p:nvSpPr>
        <p:spPr>
          <a:xfrm>
            <a:off x="762000" y="1600200"/>
            <a:ext cx="7848600" cy="990600"/>
          </a:xfrm>
        </p:spPr>
        <p:txBody>
          <a:bodyPr>
            <a:normAutofit/>
          </a:bodyPr>
          <a:lstStyle/>
          <a:p>
            <a:r>
              <a:rPr lang="en-IN" dirty="0"/>
              <a:t>Chapter 16</a:t>
            </a:r>
            <a:endParaRPr lang="en-US" dirty="0"/>
          </a:p>
        </p:txBody>
      </p:sp>
      <p:sp>
        <p:nvSpPr>
          <p:cNvPr id="20" name="Subtitle 19"/>
          <p:cNvSpPr>
            <a:spLocks noGrp="1"/>
          </p:cNvSpPr>
          <p:nvPr>
            <p:ph type="subTitle" idx="1"/>
          </p:nvPr>
        </p:nvSpPr>
        <p:spPr>
          <a:xfrm>
            <a:off x="838200" y="2667000"/>
            <a:ext cx="7848600" cy="2133600"/>
          </a:xfrm>
        </p:spPr>
        <p:txBody>
          <a:bodyPr/>
          <a:lstStyle/>
          <a:p>
            <a:r>
              <a:rPr lang="en-IN" dirty="0"/>
              <a:t>Accounting for Income Taxes</a:t>
            </a:r>
          </a:p>
        </p:txBody>
      </p:sp>
      <p:sp>
        <p:nvSpPr>
          <p:cNvPr id="6" name="Text Placeholder 8"/>
          <p:cNvSpPr>
            <a:spLocks noGrp="1"/>
          </p:cNvSpPr>
          <p:nvPr>
            <p:ph type="body" sz="quarter" idx="11"/>
          </p:nvPr>
        </p:nvSpPr>
        <p:spPr>
          <a:xfrm>
            <a:off x="1226127" y="6248400"/>
            <a:ext cx="6927273" cy="609600"/>
          </a:xfrm>
        </p:spPr>
        <p:txBody>
          <a:bodyPr anchor="ctr">
            <a:noAutofit/>
          </a:bodyPr>
          <a:lstStyle/>
          <a:p>
            <a:pPr marL="0" indent="0" algn="ctr">
              <a:buNone/>
            </a:pPr>
            <a:r>
              <a:rPr lang="en-US" sz="1200" dirty="0"/>
              <a:t>© 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9744832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16-1</a:t>
            </a:r>
          </a:p>
        </p:txBody>
      </p:sp>
      <p:sp>
        <p:nvSpPr>
          <p:cNvPr id="8" name="Title 7"/>
          <p:cNvSpPr>
            <a:spLocks noGrp="1"/>
          </p:cNvSpPr>
          <p:nvPr>
            <p:ph type="title"/>
          </p:nvPr>
        </p:nvSpPr>
        <p:spPr>
          <a:xfrm>
            <a:off x="609600" y="457200"/>
            <a:ext cx="8229600" cy="914400"/>
          </a:xfrm>
        </p:spPr>
        <p:txBody>
          <a:bodyPr>
            <a:noAutofit/>
          </a:bodyPr>
          <a:lstStyle/>
          <a:p>
            <a:r>
              <a:rPr lang="en-IN" dirty="0"/>
              <a:t>Determining and Recording Income Taxes—2018 (1 of 8)</a:t>
            </a:r>
            <a:endParaRPr lang="en-US" dirty="0"/>
          </a:p>
        </p:txBody>
      </p:sp>
      <p:pic>
        <p:nvPicPr>
          <p:cNvPr id="4" name="Picture 3" descr="Current year 2018 (dollars in millions):&#10;&#10;Pretax accounting income $140.&#10;Temporary difference, installment income: negative 40&#10;Taxable income (tax return): $100.&#10;Enacted tax rate: 40%&#10;Tax Payable currently: $40.&#10;&#10;Future taxable amounts in 2019 and 2020 show installment income of $10 and $30. Future taxable amounts total is $40 at 40% gives a desired ending balance of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875949"/>
            <a:ext cx="7248525" cy="399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6623280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16-5</a:t>
            </a:r>
          </a:p>
        </p:txBody>
      </p:sp>
      <p:sp>
        <p:nvSpPr>
          <p:cNvPr id="8" name="Title 7"/>
          <p:cNvSpPr>
            <a:spLocks noGrp="1"/>
          </p:cNvSpPr>
          <p:nvPr>
            <p:ph type="title"/>
          </p:nvPr>
        </p:nvSpPr>
        <p:spPr>
          <a:xfrm>
            <a:off x="685800" y="685800"/>
            <a:ext cx="8001000" cy="914400"/>
          </a:xfrm>
        </p:spPr>
        <p:txBody>
          <a:bodyPr>
            <a:noAutofit/>
          </a:bodyPr>
          <a:lstStyle/>
          <a:p>
            <a:r>
              <a:rPr lang="en-US" dirty="0"/>
              <a:t>Reversal of Temporary Difference </a:t>
            </a:r>
            <a:r>
              <a:rPr lang="en-US" i="1" dirty="0"/>
              <a:t>with</a:t>
            </a:r>
            <a:r>
              <a:rPr lang="en-US" dirty="0"/>
              <a:t> a Tax Rate Change</a:t>
            </a:r>
            <a:r>
              <a:rPr lang="en-US" altLang="en-US" dirty="0"/>
              <a:t> (4 of 4)</a:t>
            </a:r>
            <a:endParaRPr lang="en-US" dirty="0"/>
          </a:p>
        </p:txBody>
      </p:sp>
      <p:sp>
        <p:nvSpPr>
          <p:cNvPr id="5" name="Content Placeholder 4"/>
          <p:cNvSpPr>
            <a:spLocks noGrp="1"/>
          </p:cNvSpPr>
          <p:nvPr>
            <p:ph sz="quarter" idx="12"/>
          </p:nvPr>
        </p:nvSpPr>
        <p:spPr>
          <a:xfrm>
            <a:off x="533400" y="4800600"/>
            <a:ext cx="8382000" cy="1600200"/>
          </a:xfrm>
        </p:spPr>
        <p:txBody>
          <a:bodyPr/>
          <a:lstStyle/>
          <a:p>
            <a:r>
              <a:rPr lang="en-US" sz="2200" b="1" dirty="0"/>
              <a:t>$40 million </a:t>
            </a:r>
            <a:r>
              <a:rPr lang="en-US" sz="2200" dirty="0"/>
              <a:t>− </a:t>
            </a:r>
            <a:r>
              <a:rPr lang="en-US" sz="2200" b="1" dirty="0"/>
              <a:t>$1.5 million </a:t>
            </a:r>
            <a:r>
              <a:rPr lang="en-US" sz="2200" dirty="0"/>
              <a:t>= </a:t>
            </a:r>
            <a:r>
              <a:rPr lang="en-US" sz="2200" b="1" dirty="0"/>
              <a:t>$38.5million </a:t>
            </a:r>
            <a:r>
              <a:rPr lang="en-US" sz="2200" dirty="0"/>
              <a:t>= income tax expense under 30% future tax rate when timing difference reverses</a:t>
            </a:r>
          </a:p>
          <a:p>
            <a:r>
              <a:rPr lang="en-IN" sz="2200" dirty="0"/>
              <a:t>$30 million ×</a:t>
            </a:r>
            <a:r>
              <a:rPr lang="en-US" sz="2200" dirty="0"/>
              <a:t> (</a:t>
            </a:r>
            <a:r>
              <a:rPr lang="en-US" sz="2200" b="1" dirty="0"/>
              <a:t>35%</a:t>
            </a:r>
            <a:r>
              <a:rPr lang="en-US" sz="2200" dirty="0"/>
              <a:t> − </a:t>
            </a:r>
            <a:r>
              <a:rPr lang="en-US" sz="2200" b="1" dirty="0"/>
              <a:t>30%</a:t>
            </a:r>
            <a:r>
              <a:rPr lang="en-US" sz="2200" dirty="0"/>
              <a:t>)</a:t>
            </a:r>
            <a:r>
              <a:rPr lang="en-IN" sz="2200" dirty="0"/>
              <a:t> </a:t>
            </a:r>
            <a:r>
              <a:rPr lang="en-IN" sz="2200" dirty="0">
                <a:sym typeface="Wingdings" pitchFamily="2" charset="2"/>
              </a:rPr>
              <a:t> </a:t>
            </a:r>
            <a:r>
              <a:rPr lang="en-IN" sz="2200" b="1" dirty="0">
                <a:sym typeface="Wingdings" pitchFamily="2" charset="2"/>
              </a:rPr>
              <a:t>Debit</a:t>
            </a:r>
            <a:r>
              <a:rPr lang="en-IN" sz="2200" dirty="0">
                <a:sym typeface="Wingdings" pitchFamily="2" charset="2"/>
              </a:rPr>
              <a:t> (1.5)</a:t>
            </a:r>
            <a:endParaRPr lang="en-IN" sz="2200" dirty="0"/>
          </a:p>
        </p:txBody>
      </p:sp>
      <p:pic>
        <p:nvPicPr>
          <p:cNvPr id="4098" name="Picture 2" descr="Journal entry at the end of 2019 in millions of dollars. &#10;Income tax expense is debited 40, deferred tax liability (at 35% rate) is debited 4, income tax payable is credited 44. Deferred tax liability (adjustment to 30% rate) is debited 1.5 and income tax expense is credited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828800"/>
            <a:ext cx="7203282" cy="26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0605177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16-5</a:t>
            </a:r>
          </a:p>
        </p:txBody>
      </p:sp>
      <p:sp>
        <p:nvSpPr>
          <p:cNvPr id="8" name="Title 7"/>
          <p:cNvSpPr>
            <a:spLocks noGrp="1"/>
          </p:cNvSpPr>
          <p:nvPr>
            <p:ph type="title"/>
          </p:nvPr>
        </p:nvSpPr>
        <p:spPr>
          <a:xfrm>
            <a:off x="1246909" y="533400"/>
            <a:ext cx="6650182" cy="1498326"/>
          </a:xfrm>
        </p:spPr>
        <p:txBody>
          <a:bodyPr>
            <a:noAutofit/>
          </a:bodyPr>
          <a:lstStyle/>
          <a:p>
            <a:r>
              <a:rPr lang="en-US" altLang="en-US" dirty="0"/>
              <a:t>Concept Check: Deferred Tax Liability Based on Tax Rate</a:t>
            </a:r>
            <a:r>
              <a:rPr lang="en-US" altLang="en-US" baseline="0" dirty="0"/>
              <a:t> </a:t>
            </a:r>
            <a:r>
              <a:rPr lang="en-US" altLang="en-US" dirty="0"/>
              <a:t>(1 of 2)</a:t>
            </a:r>
            <a:endParaRPr lang="en-US" dirty="0"/>
          </a:p>
        </p:txBody>
      </p:sp>
      <p:sp>
        <p:nvSpPr>
          <p:cNvPr id="6" name="Content Placeholder 5"/>
          <p:cNvSpPr>
            <a:spLocks noGrp="1"/>
          </p:cNvSpPr>
          <p:nvPr>
            <p:ph sz="quarter" idx="10"/>
          </p:nvPr>
        </p:nvSpPr>
        <p:spPr>
          <a:xfrm>
            <a:off x="533400" y="2209800"/>
            <a:ext cx="8382000" cy="4267200"/>
          </a:xfrm>
        </p:spPr>
        <p:txBody>
          <a:bodyPr/>
          <a:lstStyle/>
          <a:p>
            <a:pPr marL="0" indent="0">
              <a:spcBef>
                <a:spcPts val="400"/>
              </a:spcBef>
              <a:buNone/>
            </a:pPr>
            <a:r>
              <a:rPr lang="en-US" sz="2400" dirty="0"/>
              <a:t>Dutch Bakers has a $100,000 deferred tax liability that will create taxable income in 2020. Dutch established the deferred tax liability in 2017 when the tax rate was 40%. </a:t>
            </a:r>
          </a:p>
          <a:p>
            <a:pPr marL="0" indent="0">
              <a:spcBef>
                <a:spcPts val="400"/>
              </a:spcBef>
              <a:buNone/>
            </a:pPr>
            <a:r>
              <a:rPr lang="en-US" sz="2400" b="1" dirty="0"/>
              <a:t>Part 1</a:t>
            </a:r>
            <a:r>
              <a:rPr lang="en-US" sz="2400" dirty="0"/>
              <a:t>: What is the amount of future taxable income that Dutch will incur in 2020 associated with the deferred tax liability?</a:t>
            </a:r>
          </a:p>
          <a:p>
            <a:pPr marL="457200" indent="-457200">
              <a:spcBef>
                <a:spcPts val="400"/>
              </a:spcBef>
              <a:buFont typeface="+mj-lt"/>
              <a:buAutoNum type="alphaLcPeriod"/>
              <a:tabLst>
                <a:tab pos="342900" algn="l"/>
              </a:tabLst>
            </a:pPr>
            <a:r>
              <a:rPr lang="en-US" sz="2400" dirty="0"/>
              <a:t>$100,000</a:t>
            </a:r>
          </a:p>
          <a:p>
            <a:pPr marL="457200" indent="-457200">
              <a:spcBef>
                <a:spcPts val="400"/>
              </a:spcBef>
              <a:buFont typeface="+mj-lt"/>
              <a:buAutoNum type="alphaLcPeriod"/>
              <a:tabLst>
                <a:tab pos="342900" algn="l"/>
              </a:tabLst>
            </a:pPr>
            <a:r>
              <a:rPr lang="en-US" sz="2400" dirty="0"/>
              <a:t>$200,000</a:t>
            </a:r>
          </a:p>
          <a:p>
            <a:pPr marL="457200" indent="-457200">
              <a:spcBef>
                <a:spcPts val="400"/>
              </a:spcBef>
              <a:buFont typeface="+mj-lt"/>
              <a:buAutoNum type="alphaLcPeriod"/>
              <a:tabLst>
                <a:tab pos="342900" algn="l"/>
              </a:tabLst>
            </a:pPr>
            <a:r>
              <a:rPr lang="en-US" sz="2400" b="1" dirty="0">
                <a:solidFill>
                  <a:prstClr val="black"/>
                </a:solidFill>
              </a:rPr>
              <a:t>$250,000</a:t>
            </a:r>
          </a:p>
          <a:p>
            <a:pPr marL="457200" indent="-457200">
              <a:spcBef>
                <a:spcPts val="400"/>
              </a:spcBef>
              <a:buFont typeface="+mj-lt"/>
              <a:buAutoNum type="alphaLcPeriod"/>
              <a:tabLst>
                <a:tab pos="342900" algn="l"/>
              </a:tabLst>
            </a:pPr>
            <a:r>
              <a:rPr lang="en-US" sz="2400" dirty="0"/>
              <a:t>$400,000</a:t>
            </a:r>
          </a:p>
        </p:txBody>
      </p:sp>
    </p:spTree>
    <p:extLst>
      <p:ext uri="{BB962C8B-B14F-4D97-AF65-F5344CB8AC3E}">
        <p14:creationId xmlns:p14="http://schemas.microsoft.com/office/powerpoint/2010/main" val="370497602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16-5</a:t>
            </a:r>
          </a:p>
        </p:txBody>
      </p:sp>
      <p:sp>
        <p:nvSpPr>
          <p:cNvPr id="8" name="Title 7"/>
          <p:cNvSpPr>
            <a:spLocks noGrp="1"/>
          </p:cNvSpPr>
          <p:nvPr>
            <p:ph type="title"/>
          </p:nvPr>
        </p:nvSpPr>
        <p:spPr>
          <a:xfrm>
            <a:off x="1316182" y="457200"/>
            <a:ext cx="6511636" cy="1600200"/>
          </a:xfrm>
        </p:spPr>
        <p:txBody>
          <a:bodyPr>
            <a:noAutofit/>
          </a:bodyPr>
          <a:lstStyle/>
          <a:p>
            <a:r>
              <a:rPr lang="en-US" altLang="en-US" dirty="0"/>
              <a:t>Concept Check: Deferred Tax Liability Based on Tax Rate (2 of 2)</a:t>
            </a:r>
            <a:endParaRPr lang="en-US" dirty="0"/>
          </a:p>
        </p:txBody>
      </p:sp>
      <p:sp>
        <p:nvSpPr>
          <p:cNvPr id="5" name="Content Placeholder 4"/>
          <p:cNvSpPr>
            <a:spLocks noGrp="1"/>
          </p:cNvSpPr>
          <p:nvPr>
            <p:ph sz="quarter" idx="12"/>
          </p:nvPr>
        </p:nvSpPr>
        <p:spPr>
          <a:xfrm>
            <a:off x="533400" y="4114801"/>
            <a:ext cx="8382000" cy="1981199"/>
          </a:xfrm>
        </p:spPr>
        <p:txBody>
          <a:bodyPr/>
          <a:lstStyle/>
          <a:p>
            <a:pPr marL="0" indent="0" fontAlgn="base">
              <a:spcBef>
                <a:spcPct val="0"/>
              </a:spcBef>
              <a:spcAft>
                <a:spcPct val="0"/>
              </a:spcAft>
              <a:buNone/>
            </a:pPr>
            <a:r>
              <a:rPr lang="en-US" dirty="0"/>
              <a:t>The correct answer is </a:t>
            </a:r>
            <a:r>
              <a:rPr lang="en-US" i="1" dirty="0"/>
              <a:t>c</a:t>
            </a:r>
            <a:r>
              <a:rPr lang="en-US" dirty="0"/>
              <a:t>:</a:t>
            </a:r>
          </a:p>
          <a:p>
            <a:pPr marL="0" indent="0" fontAlgn="base">
              <a:spcBef>
                <a:spcPct val="0"/>
              </a:spcBef>
              <a:spcAft>
                <a:spcPct val="0"/>
              </a:spcAft>
              <a:buNone/>
            </a:pPr>
            <a:r>
              <a:rPr lang="en-US" dirty="0"/>
              <a:t>(Future taxable amount) × 40% = $100,000, so </a:t>
            </a:r>
          </a:p>
          <a:p>
            <a:pPr marL="0" indent="0" fontAlgn="base">
              <a:spcBef>
                <a:spcPct val="0"/>
              </a:spcBef>
              <a:spcAft>
                <a:spcPct val="0"/>
              </a:spcAft>
              <a:buNone/>
            </a:pPr>
            <a:r>
              <a:rPr lang="en-US" dirty="0"/>
              <a:t>Future taxable amount = $100,000 ÷ 40% = </a:t>
            </a:r>
            <a:r>
              <a:rPr lang="en-US" b="1" dirty="0"/>
              <a:t>$250,000</a:t>
            </a:r>
          </a:p>
        </p:txBody>
      </p:sp>
      <p:pic>
        <p:nvPicPr>
          <p:cNvPr id="5122" name="Picture 2" descr="T account showing deferred tax liability with 100,000 in the credit colum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9582" y="2512062"/>
            <a:ext cx="2607818" cy="1450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6807622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16-5</a:t>
            </a:r>
          </a:p>
        </p:txBody>
      </p:sp>
      <p:sp>
        <p:nvSpPr>
          <p:cNvPr id="8" name="Title 7"/>
          <p:cNvSpPr>
            <a:spLocks noGrp="1"/>
          </p:cNvSpPr>
          <p:nvPr>
            <p:ph type="title"/>
          </p:nvPr>
        </p:nvSpPr>
        <p:spPr/>
        <p:txBody>
          <a:bodyPr>
            <a:noAutofit/>
          </a:bodyPr>
          <a:lstStyle/>
          <a:p>
            <a:r>
              <a:rPr lang="en-US" altLang="en-US" dirty="0"/>
              <a:t>Concept Check: Change in Tax Rate (1 of 2)</a:t>
            </a:r>
            <a:endParaRPr lang="en-US" dirty="0"/>
          </a:p>
        </p:txBody>
      </p:sp>
      <p:sp>
        <p:nvSpPr>
          <p:cNvPr id="6" name="Content Placeholder 5"/>
          <p:cNvSpPr>
            <a:spLocks noGrp="1"/>
          </p:cNvSpPr>
          <p:nvPr>
            <p:ph sz="quarter" idx="10"/>
          </p:nvPr>
        </p:nvSpPr>
        <p:spPr>
          <a:xfrm>
            <a:off x="533400" y="1676400"/>
            <a:ext cx="8305800" cy="4800600"/>
          </a:xfrm>
        </p:spPr>
        <p:txBody>
          <a:bodyPr/>
          <a:lstStyle/>
          <a:p>
            <a:pPr marL="0" indent="0">
              <a:buNone/>
            </a:pPr>
            <a:r>
              <a:rPr lang="en-US" sz="2200" dirty="0"/>
              <a:t>Dutch Bakers has a $100,000 deferred tax liability that will create taxable income in 2020. Dutch established the deferred tax liability in 2017 when the tax rate was 40%, </a:t>
            </a:r>
            <a:r>
              <a:rPr lang="en-US" sz="2200" b="1" dirty="0"/>
              <a:t>and in 2018 the tax rate enacted for 2020 was increased to 50%. </a:t>
            </a:r>
          </a:p>
          <a:p>
            <a:pPr marL="0" indent="0">
              <a:buNone/>
            </a:pPr>
            <a:r>
              <a:rPr lang="en-US" sz="2200" b="1" dirty="0"/>
              <a:t>Part 2</a:t>
            </a:r>
            <a:r>
              <a:rPr lang="en-US" sz="2200" dirty="0"/>
              <a:t>: In 2018, the year the tax rate change for 2020 is enacted, the effect of the change on tax expense will be a:</a:t>
            </a:r>
          </a:p>
          <a:p>
            <a:pPr marL="457200" indent="-457200">
              <a:buFont typeface="+mj-lt"/>
              <a:buAutoNum type="alphaLcPeriod"/>
              <a:tabLst>
                <a:tab pos="342900" algn="l"/>
              </a:tabLst>
            </a:pPr>
            <a:r>
              <a:rPr lang="en-US" sz="2200" dirty="0"/>
              <a:t>Debit of $50,000</a:t>
            </a:r>
          </a:p>
          <a:p>
            <a:pPr marL="457200" indent="-457200">
              <a:buFont typeface="+mj-lt"/>
              <a:buAutoNum type="alphaLcPeriod"/>
              <a:tabLst>
                <a:tab pos="342900" algn="l"/>
              </a:tabLst>
            </a:pPr>
            <a:r>
              <a:rPr lang="en-US" sz="2200" dirty="0"/>
              <a:t>Debit of $40,000</a:t>
            </a:r>
          </a:p>
          <a:p>
            <a:pPr marL="457200" indent="-457200">
              <a:buFont typeface="+mj-lt"/>
              <a:buAutoNum type="alphaLcPeriod"/>
              <a:tabLst>
                <a:tab pos="342900" algn="l"/>
              </a:tabLst>
            </a:pPr>
            <a:r>
              <a:rPr lang="en-US" sz="2200" b="1" dirty="0"/>
              <a:t>Debit of 25,000</a:t>
            </a:r>
          </a:p>
          <a:p>
            <a:pPr marL="457200" indent="-457200">
              <a:buFont typeface="+mj-lt"/>
              <a:buAutoNum type="alphaLcPeriod"/>
              <a:tabLst>
                <a:tab pos="342900" algn="l"/>
              </a:tabLst>
            </a:pPr>
            <a:r>
              <a:rPr lang="en-US" sz="2200" dirty="0"/>
              <a:t>$0</a:t>
            </a:r>
          </a:p>
        </p:txBody>
      </p:sp>
    </p:spTree>
    <p:extLst>
      <p:ext uri="{BB962C8B-B14F-4D97-AF65-F5344CB8AC3E}">
        <p14:creationId xmlns:p14="http://schemas.microsoft.com/office/powerpoint/2010/main" val="98001636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16-5</a:t>
            </a:r>
          </a:p>
        </p:txBody>
      </p:sp>
      <p:sp>
        <p:nvSpPr>
          <p:cNvPr id="8" name="Title 7"/>
          <p:cNvSpPr>
            <a:spLocks noGrp="1"/>
          </p:cNvSpPr>
          <p:nvPr>
            <p:ph type="title"/>
          </p:nvPr>
        </p:nvSpPr>
        <p:spPr/>
        <p:txBody>
          <a:bodyPr>
            <a:noAutofit/>
          </a:bodyPr>
          <a:lstStyle/>
          <a:p>
            <a:r>
              <a:rPr lang="en-US" altLang="en-US" dirty="0"/>
              <a:t>Concept Check: Change in Tax Rate (2 of 2)</a:t>
            </a:r>
            <a:endParaRPr lang="en-US" dirty="0"/>
          </a:p>
        </p:txBody>
      </p:sp>
      <p:sp>
        <p:nvSpPr>
          <p:cNvPr id="5" name="Content Placeholder 4"/>
          <p:cNvSpPr>
            <a:spLocks noGrp="1"/>
          </p:cNvSpPr>
          <p:nvPr>
            <p:ph sz="quarter" idx="12"/>
          </p:nvPr>
        </p:nvSpPr>
        <p:spPr>
          <a:xfrm>
            <a:off x="533400" y="1752600"/>
            <a:ext cx="8382000" cy="533400"/>
          </a:xfrm>
        </p:spPr>
        <p:txBody>
          <a:bodyPr/>
          <a:lstStyle/>
          <a:p>
            <a:pPr marL="0" indent="0" fontAlgn="base">
              <a:spcBef>
                <a:spcPct val="0"/>
              </a:spcBef>
              <a:spcAft>
                <a:spcPct val="0"/>
              </a:spcAft>
              <a:buNone/>
            </a:pPr>
            <a:r>
              <a:rPr lang="en-US" sz="2400" dirty="0"/>
              <a:t>The correct answer is </a:t>
            </a:r>
            <a:r>
              <a:rPr lang="en-US" sz="2400" i="1" dirty="0"/>
              <a:t>c</a:t>
            </a:r>
            <a:r>
              <a:rPr lang="en-US" sz="2400" dirty="0"/>
              <a:t>:</a:t>
            </a:r>
          </a:p>
        </p:txBody>
      </p:sp>
      <p:pic>
        <p:nvPicPr>
          <p:cNvPr id="6146" name="Picture 2" descr="T account showing deferred tax liability crediting 100,000 and 25,000 for a total of 125,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31990" y="3446367"/>
            <a:ext cx="3104838" cy="17380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descr="Journal entry debiting tax expense (to balance) 25,000 and crediting deferred tax liability 25,0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00" y="2418554"/>
            <a:ext cx="5415059" cy="705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Content Placeholder 6"/>
          <p:cNvSpPr>
            <a:spLocks noGrp="1"/>
          </p:cNvSpPr>
          <p:nvPr>
            <p:ph sz="quarter" idx="12"/>
          </p:nvPr>
        </p:nvSpPr>
        <p:spPr>
          <a:xfrm>
            <a:off x="586608" y="5410200"/>
            <a:ext cx="8328791" cy="533400"/>
          </a:xfrm>
        </p:spPr>
        <p:txBody>
          <a:bodyPr/>
          <a:lstStyle/>
          <a:p>
            <a:pPr marL="0" indent="0">
              <a:buNone/>
            </a:pPr>
            <a:r>
              <a:rPr lang="en-US" sz="2400" kern="0" dirty="0">
                <a:solidFill>
                  <a:prstClr val="black"/>
                </a:solidFill>
              </a:rPr>
              <a:t>$250,000 × 50%</a:t>
            </a:r>
            <a:r>
              <a:rPr lang="en-US" sz="2400" dirty="0"/>
              <a:t> </a:t>
            </a:r>
            <a:r>
              <a:rPr lang="en-US" sz="2400" dirty="0">
                <a:sym typeface="Wingdings" pitchFamily="2" charset="2"/>
              </a:rPr>
              <a:t> </a:t>
            </a:r>
            <a:r>
              <a:rPr lang="en-US" sz="2400" dirty="0">
                <a:solidFill>
                  <a:prstClr val="black"/>
                </a:solidFill>
              </a:rPr>
              <a:t>125,000</a:t>
            </a:r>
          </a:p>
        </p:txBody>
      </p:sp>
    </p:spTree>
    <p:extLst>
      <p:ext uri="{BB962C8B-B14F-4D97-AF65-F5344CB8AC3E}">
        <p14:creationId xmlns:p14="http://schemas.microsoft.com/office/powerpoint/2010/main" val="163426701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16-6</a:t>
            </a:r>
          </a:p>
        </p:txBody>
      </p:sp>
      <p:sp>
        <p:nvSpPr>
          <p:cNvPr id="8" name="Title 7"/>
          <p:cNvSpPr>
            <a:spLocks noGrp="1"/>
          </p:cNvSpPr>
          <p:nvPr>
            <p:ph type="title"/>
          </p:nvPr>
        </p:nvSpPr>
        <p:spPr>
          <a:xfrm>
            <a:off x="1049482" y="457200"/>
            <a:ext cx="7273636" cy="914400"/>
          </a:xfrm>
        </p:spPr>
        <p:txBody>
          <a:bodyPr>
            <a:noAutofit/>
          </a:bodyPr>
          <a:lstStyle/>
          <a:p>
            <a:r>
              <a:rPr lang="en-US" dirty="0"/>
              <a:t>Multiple Temporary Differences</a:t>
            </a:r>
            <a:r>
              <a:rPr lang="en-US" baseline="0" dirty="0"/>
              <a:t> </a:t>
            </a:r>
            <a:r>
              <a:rPr lang="en-US" altLang="en-US" dirty="0"/>
              <a:t>(1 of 6)</a:t>
            </a:r>
            <a:endParaRPr lang="en-US" dirty="0"/>
          </a:p>
        </p:txBody>
      </p:sp>
      <p:sp>
        <p:nvSpPr>
          <p:cNvPr id="6" name="Content Placeholder 5"/>
          <p:cNvSpPr>
            <a:spLocks noGrp="1"/>
          </p:cNvSpPr>
          <p:nvPr>
            <p:ph sz="quarter" idx="10"/>
          </p:nvPr>
        </p:nvSpPr>
        <p:spPr>
          <a:xfrm>
            <a:off x="609600" y="1676400"/>
            <a:ext cx="8229600" cy="4648200"/>
          </a:xfrm>
        </p:spPr>
        <p:txBody>
          <a:bodyPr/>
          <a:lstStyle/>
          <a:p>
            <a:r>
              <a:rPr lang="en-IN" dirty="0"/>
              <a:t>Use the same approach for multiple temporary differences</a:t>
            </a:r>
          </a:p>
          <a:p>
            <a:r>
              <a:rPr lang="en-IN" dirty="0"/>
              <a:t>All temporary differences are categorized according to whether they create:</a:t>
            </a:r>
          </a:p>
          <a:p>
            <a:pPr marL="798513" lvl="0" indent="-333375">
              <a:buFont typeface="Arial" pitchFamily="34" charset="0"/>
              <a:buChar char="–"/>
            </a:pPr>
            <a:r>
              <a:rPr lang="en-US" sz="2400" b="1" dirty="0"/>
              <a:t>Future taxable amounts</a:t>
            </a:r>
          </a:p>
          <a:p>
            <a:pPr marL="1257300" lvl="1">
              <a:buFont typeface="Wingdings" pitchFamily="2" charset="2"/>
              <a:buChar char="§"/>
              <a:tabLst>
                <a:tab pos="1206500" algn="l"/>
              </a:tabLst>
            </a:pPr>
            <a:r>
              <a:rPr lang="en-IN" sz="2200" dirty="0"/>
              <a:t>The total of the future taxable amounts then is multiplied by future tax rate(s) to determine the appropriate balance for the deferred tax liability</a:t>
            </a:r>
            <a:endParaRPr lang="en-US" sz="2200" dirty="0"/>
          </a:p>
        </p:txBody>
      </p:sp>
    </p:spTree>
    <p:extLst>
      <p:ext uri="{BB962C8B-B14F-4D97-AF65-F5344CB8AC3E}">
        <p14:creationId xmlns:p14="http://schemas.microsoft.com/office/powerpoint/2010/main" val="136593640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16-6</a:t>
            </a:r>
          </a:p>
        </p:txBody>
      </p:sp>
      <p:sp>
        <p:nvSpPr>
          <p:cNvPr id="8" name="Title 7"/>
          <p:cNvSpPr>
            <a:spLocks noGrp="1"/>
          </p:cNvSpPr>
          <p:nvPr>
            <p:ph type="title"/>
          </p:nvPr>
        </p:nvSpPr>
        <p:spPr>
          <a:xfrm>
            <a:off x="1049482" y="457200"/>
            <a:ext cx="7273636" cy="914400"/>
          </a:xfrm>
        </p:spPr>
        <p:txBody>
          <a:bodyPr>
            <a:noAutofit/>
          </a:bodyPr>
          <a:lstStyle/>
          <a:p>
            <a:r>
              <a:rPr lang="en-US" dirty="0"/>
              <a:t>Multiple Temporary Differences</a:t>
            </a:r>
            <a:r>
              <a:rPr lang="en-US" baseline="0" dirty="0"/>
              <a:t> </a:t>
            </a:r>
            <a:r>
              <a:rPr lang="en-US" altLang="en-US" dirty="0"/>
              <a:t>(2 of 6)</a:t>
            </a:r>
            <a:endParaRPr lang="en-US" dirty="0"/>
          </a:p>
        </p:txBody>
      </p:sp>
      <p:sp>
        <p:nvSpPr>
          <p:cNvPr id="3" name="Content Placeholder 2"/>
          <p:cNvSpPr>
            <a:spLocks noGrp="1"/>
          </p:cNvSpPr>
          <p:nvPr>
            <p:ph sz="quarter" idx="10"/>
          </p:nvPr>
        </p:nvSpPr>
        <p:spPr>
          <a:xfrm>
            <a:off x="533400" y="1676400"/>
            <a:ext cx="8229600" cy="4648200"/>
          </a:xfrm>
        </p:spPr>
        <p:txBody>
          <a:bodyPr/>
          <a:lstStyle/>
          <a:p>
            <a:pPr marL="798513" indent="-333375">
              <a:buFont typeface="Arial" panose="020B0604020202020204" pitchFamily="34" charset="0"/>
              <a:buChar char="–"/>
            </a:pPr>
            <a:r>
              <a:rPr lang="en-US" sz="2400" b="1" dirty="0"/>
              <a:t>Future deductible amounts</a:t>
            </a:r>
          </a:p>
          <a:p>
            <a:pPr marL="1257300" lvl="1">
              <a:buFont typeface="Wingdings" pitchFamily="2" charset="2"/>
              <a:buChar char="§"/>
              <a:tabLst>
                <a:tab pos="1206500" algn="l"/>
              </a:tabLst>
            </a:pPr>
            <a:r>
              <a:rPr lang="en-IN" sz="2200" dirty="0"/>
              <a:t>The total of the future deductible amounts is multiplied by future tax rate(s) to determine the appropriate balance for the deferred tax asset</a:t>
            </a:r>
            <a:endParaRPr lang="en-US" sz="2200" dirty="0"/>
          </a:p>
        </p:txBody>
      </p:sp>
    </p:spTree>
    <p:extLst>
      <p:ext uri="{BB962C8B-B14F-4D97-AF65-F5344CB8AC3E}">
        <p14:creationId xmlns:p14="http://schemas.microsoft.com/office/powerpoint/2010/main" val="2762949726"/>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16-6</a:t>
            </a:r>
          </a:p>
        </p:txBody>
      </p:sp>
      <p:sp>
        <p:nvSpPr>
          <p:cNvPr id="8" name="Title 7"/>
          <p:cNvSpPr>
            <a:spLocks noGrp="1"/>
          </p:cNvSpPr>
          <p:nvPr>
            <p:ph type="title"/>
          </p:nvPr>
        </p:nvSpPr>
        <p:spPr>
          <a:xfrm>
            <a:off x="1049482" y="457200"/>
            <a:ext cx="7273636" cy="914400"/>
          </a:xfrm>
        </p:spPr>
        <p:txBody>
          <a:bodyPr>
            <a:noAutofit/>
          </a:bodyPr>
          <a:lstStyle/>
          <a:p>
            <a:r>
              <a:rPr lang="en-US" dirty="0"/>
              <a:t>Multiple Temporary Differences</a:t>
            </a:r>
            <a:r>
              <a:rPr lang="en-US" baseline="0" dirty="0"/>
              <a:t> </a:t>
            </a:r>
            <a:r>
              <a:rPr lang="en-US" altLang="en-US" dirty="0"/>
              <a:t>(3 of 6)</a:t>
            </a:r>
            <a:endParaRPr lang="en-US" dirty="0"/>
          </a:p>
        </p:txBody>
      </p:sp>
      <p:sp>
        <p:nvSpPr>
          <p:cNvPr id="3" name="Content Placeholder 2"/>
          <p:cNvSpPr>
            <a:spLocks noGrp="1"/>
          </p:cNvSpPr>
          <p:nvPr>
            <p:ph sz="quarter" idx="10"/>
          </p:nvPr>
        </p:nvSpPr>
        <p:spPr>
          <a:xfrm>
            <a:off x="609600" y="1676400"/>
            <a:ext cx="8229600" cy="4800600"/>
          </a:xfrm>
        </p:spPr>
        <p:txBody>
          <a:bodyPr/>
          <a:lstStyle/>
          <a:p>
            <a:pPr marL="0" indent="0">
              <a:spcBef>
                <a:spcPts val="624"/>
              </a:spcBef>
              <a:buNone/>
            </a:pPr>
            <a:r>
              <a:rPr lang="en-US" sz="2200" b="1" dirty="0"/>
              <a:t>2018</a:t>
            </a:r>
          </a:p>
          <a:p>
            <a:pPr marL="0" indent="0">
              <a:spcBef>
                <a:spcPts val="624"/>
              </a:spcBef>
              <a:buNone/>
            </a:pPr>
            <a:r>
              <a:rPr lang="en-IN" sz="2200" dirty="0"/>
              <a:t>During 2018, its first year of operations, Eli-Wallace Distributors reported </a:t>
            </a:r>
            <a:r>
              <a:rPr lang="en-US" sz="2200" dirty="0"/>
              <a:t>pretax</a:t>
            </a:r>
            <a:r>
              <a:rPr lang="en-IN" sz="2200" dirty="0"/>
              <a:t> accounting income of $200 million which included the following amounts:</a:t>
            </a:r>
          </a:p>
          <a:p>
            <a:pPr marL="457200" indent="-457200">
              <a:spcBef>
                <a:spcPts val="624"/>
              </a:spcBef>
              <a:buFont typeface="+mj-lt"/>
              <a:buAutoNum type="arabicPeriod"/>
            </a:pPr>
            <a:r>
              <a:rPr lang="en-IN" sz="2200" dirty="0"/>
              <a:t>Income (net) from </a:t>
            </a:r>
            <a:r>
              <a:rPr lang="en-US" sz="2200" dirty="0"/>
              <a:t>installment</a:t>
            </a:r>
            <a:r>
              <a:rPr lang="en-IN" sz="2200" dirty="0"/>
              <a:t> sales of warehouses in 2018 of $9 million will be reported for tax purposes in 2019 ($5 million) and 2020 ($4 million)</a:t>
            </a:r>
          </a:p>
          <a:p>
            <a:pPr marL="457200" indent="-457200">
              <a:spcBef>
                <a:spcPts val="624"/>
              </a:spcBef>
              <a:buFont typeface="+mj-lt"/>
              <a:buAutoNum type="arabicPeriod"/>
            </a:pPr>
            <a:r>
              <a:rPr lang="en-IN" sz="2200" dirty="0"/>
              <a:t>Depreciation is reported by the straight-line method on an asset with a four-year useful life. On the tax return, deductions for depreciation will be more than straight-line depreciation the first two years but less than straight-line depreciation the next two years ($ in millions):</a:t>
            </a:r>
            <a:endParaRPr lang="en-US" sz="2200" dirty="0"/>
          </a:p>
        </p:txBody>
      </p:sp>
    </p:spTree>
    <p:extLst>
      <p:ext uri="{BB962C8B-B14F-4D97-AF65-F5344CB8AC3E}">
        <p14:creationId xmlns:p14="http://schemas.microsoft.com/office/powerpoint/2010/main" val="180024063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16-6</a:t>
            </a:r>
          </a:p>
        </p:txBody>
      </p:sp>
      <p:sp>
        <p:nvSpPr>
          <p:cNvPr id="8" name="Title 7"/>
          <p:cNvSpPr>
            <a:spLocks noGrp="1"/>
          </p:cNvSpPr>
          <p:nvPr>
            <p:ph type="title"/>
          </p:nvPr>
        </p:nvSpPr>
        <p:spPr>
          <a:xfrm>
            <a:off x="1049482" y="457200"/>
            <a:ext cx="7273636" cy="914400"/>
          </a:xfrm>
        </p:spPr>
        <p:txBody>
          <a:bodyPr>
            <a:noAutofit/>
          </a:bodyPr>
          <a:lstStyle/>
          <a:p>
            <a:r>
              <a:rPr lang="en-US" dirty="0"/>
              <a:t>Multiple Temporary Differences</a:t>
            </a:r>
            <a:r>
              <a:rPr lang="en-US" baseline="0" dirty="0"/>
              <a:t> </a:t>
            </a:r>
            <a:r>
              <a:rPr lang="en-US" altLang="en-US" dirty="0"/>
              <a:t>(4 of 6)</a:t>
            </a:r>
            <a:endParaRPr lang="en-US" dirty="0"/>
          </a:p>
        </p:txBody>
      </p:sp>
      <p:pic>
        <p:nvPicPr>
          <p:cNvPr id="7170" name="Picture 2" descr="Table.&#10;&#10;Income statement for 2018, 2019, 2020, and 2021 is $50 each year.&#10;&#10;Tax return is 66 in 2018, 88 in 2019, 30 in 2020, and 16 in 2021 for a total of 200.&#10;&#10;The difference is negative 16 in 2018, negative 38 in 2019, 20 in 2020, and 34 in 20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2057400"/>
            <a:ext cx="7341585" cy="2443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9777052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16-6</a:t>
            </a:r>
          </a:p>
        </p:txBody>
      </p:sp>
      <p:sp>
        <p:nvSpPr>
          <p:cNvPr id="8" name="Title 7"/>
          <p:cNvSpPr>
            <a:spLocks noGrp="1"/>
          </p:cNvSpPr>
          <p:nvPr>
            <p:ph type="title"/>
          </p:nvPr>
        </p:nvSpPr>
        <p:spPr>
          <a:xfrm>
            <a:off x="1049482" y="457200"/>
            <a:ext cx="7273636" cy="914400"/>
          </a:xfrm>
        </p:spPr>
        <p:txBody>
          <a:bodyPr>
            <a:noAutofit/>
          </a:bodyPr>
          <a:lstStyle/>
          <a:p>
            <a:r>
              <a:rPr lang="en-US" dirty="0"/>
              <a:t>Multiple Temporary Differences </a:t>
            </a:r>
            <a:r>
              <a:rPr lang="en-US" altLang="en-US" dirty="0"/>
              <a:t>(5 of 6)</a:t>
            </a:r>
            <a:endParaRPr lang="en-US" dirty="0"/>
          </a:p>
        </p:txBody>
      </p:sp>
      <p:sp>
        <p:nvSpPr>
          <p:cNvPr id="2" name="Content Placeholder 1"/>
          <p:cNvSpPr>
            <a:spLocks noGrp="1"/>
          </p:cNvSpPr>
          <p:nvPr>
            <p:ph sz="quarter" idx="12"/>
          </p:nvPr>
        </p:nvSpPr>
        <p:spPr>
          <a:xfrm>
            <a:off x="694690" y="1828800"/>
            <a:ext cx="8144510" cy="1143000"/>
          </a:xfrm>
        </p:spPr>
        <p:txBody>
          <a:bodyPr/>
          <a:lstStyle/>
          <a:p>
            <a:pPr marL="457200" indent="-457200">
              <a:buFont typeface="+mj-lt"/>
              <a:buAutoNum type="arabicPeriod" startAt="3"/>
            </a:pPr>
            <a:r>
              <a:rPr lang="en-IN" sz="2400" dirty="0"/>
              <a:t>Estimated warranty expense will be deductible on the tax return when actually paid during the next two years. Estimated deductions are as follows ($ in millions):</a:t>
            </a:r>
            <a:endParaRPr lang="en-US" sz="2400" dirty="0"/>
          </a:p>
        </p:txBody>
      </p:sp>
      <p:pic>
        <p:nvPicPr>
          <p:cNvPr id="8194" name="Picture 2" descr="Income statement is $7 in 2018. The tax return is $4 in 2019 and $3 in 20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3810000"/>
            <a:ext cx="7214807" cy="1913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666280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16-1</a:t>
            </a:r>
          </a:p>
        </p:txBody>
      </p:sp>
      <p:sp>
        <p:nvSpPr>
          <p:cNvPr id="8" name="Title 7"/>
          <p:cNvSpPr>
            <a:spLocks noGrp="1"/>
          </p:cNvSpPr>
          <p:nvPr>
            <p:ph type="title"/>
          </p:nvPr>
        </p:nvSpPr>
        <p:spPr>
          <a:xfrm>
            <a:off x="609600" y="457200"/>
            <a:ext cx="8229600" cy="914400"/>
          </a:xfrm>
        </p:spPr>
        <p:txBody>
          <a:bodyPr>
            <a:noAutofit/>
          </a:bodyPr>
          <a:lstStyle/>
          <a:p>
            <a:r>
              <a:rPr lang="en-IN" dirty="0"/>
              <a:t>Determining and Recording Income Taxes—2018 (2 of 8)</a:t>
            </a:r>
            <a:endParaRPr lang="en-US" dirty="0"/>
          </a:p>
        </p:txBody>
      </p:sp>
      <p:pic>
        <p:nvPicPr>
          <p:cNvPr id="6146" name="Picture 2" descr="T account showing deferred tax liability with a beginning balance of 0, a debit of 16, and an ending balance of 16 in the right colum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7116" y="1803218"/>
            <a:ext cx="4127883" cy="1603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descr="Journal entry at the end of 2018 showing income tax expense (to balance) debited 56, income tax payable (per above) credited 40, and deferred tax liability (per above) credited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3886200"/>
            <a:ext cx="7449503" cy="14354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8652763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16-6</a:t>
            </a:r>
          </a:p>
        </p:txBody>
      </p:sp>
      <p:sp>
        <p:nvSpPr>
          <p:cNvPr id="8" name="Title 7"/>
          <p:cNvSpPr>
            <a:spLocks noGrp="1"/>
          </p:cNvSpPr>
          <p:nvPr>
            <p:ph type="title"/>
          </p:nvPr>
        </p:nvSpPr>
        <p:spPr>
          <a:xfrm>
            <a:off x="1049482" y="457200"/>
            <a:ext cx="7273636" cy="914400"/>
          </a:xfrm>
        </p:spPr>
        <p:txBody>
          <a:bodyPr>
            <a:noAutofit/>
          </a:bodyPr>
          <a:lstStyle/>
          <a:p>
            <a:r>
              <a:rPr lang="en-US" dirty="0"/>
              <a:t>Multiple Temporary Differences</a:t>
            </a:r>
            <a:r>
              <a:rPr lang="en-US" baseline="0" dirty="0"/>
              <a:t> </a:t>
            </a:r>
            <a:r>
              <a:rPr lang="en-US" altLang="en-US" dirty="0"/>
              <a:t>(6 of 6)</a:t>
            </a:r>
            <a:endParaRPr lang="en-US" dirty="0"/>
          </a:p>
        </p:txBody>
      </p:sp>
      <p:sp>
        <p:nvSpPr>
          <p:cNvPr id="3" name="Content Placeholder 2"/>
          <p:cNvSpPr>
            <a:spLocks noGrp="1"/>
          </p:cNvSpPr>
          <p:nvPr>
            <p:ph sz="quarter" idx="12"/>
          </p:nvPr>
        </p:nvSpPr>
        <p:spPr>
          <a:xfrm>
            <a:off x="609600" y="1600200"/>
            <a:ext cx="8153400" cy="4572000"/>
          </a:xfrm>
        </p:spPr>
        <p:txBody>
          <a:bodyPr/>
          <a:lstStyle/>
          <a:p>
            <a:pPr marL="0" indent="0">
              <a:buNone/>
            </a:pPr>
            <a:r>
              <a:rPr lang="en-US" sz="2400" b="1" dirty="0"/>
              <a:t>2019</a:t>
            </a:r>
          </a:p>
          <a:p>
            <a:r>
              <a:rPr lang="en-IN" sz="2400" dirty="0"/>
              <a:t>During 2019, </a:t>
            </a:r>
            <a:r>
              <a:rPr lang="en-US" sz="2400" dirty="0"/>
              <a:t>pretax</a:t>
            </a:r>
            <a:r>
              <a:rPr lang="en-IN" sz="2400" dirty="0"/>
              <a:t> accounting income of $200 million included an estimated loss of $1 million from having accrued a loss contingency. The loss is expected to be paid in 2021 at which time it will be tax deductible. </a:t>
            </a:r>
          </a:p>
          <a:p>
            <a:r>
              <a:rPr lang="en-IN" sz="2400" dirty="0"/>
              <a:t>The enacted tax rate is 40% each year.</a:t>
            </a:r>
            <a:endParaRPr lang="en-US" sz="2400" dirty="0"/>
          </a:p>
        </p:txBody>
      </p:sp>
    </p:spTree>
    <p:extLst>
      <p:ext uri="{BB962C8B-B14F-4D97-AF65-F5344CB8AC3E}">
        <p14:creationId xmlns:p14="http://schemas.microsoft.com/office/powerpoint/2010/main" val="289511825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16-6</a:t>
            </a:r>
          </a:p>
        </p:txBody>
      </p:sp>
      <p:sp>
        <p:nvSpPr>
          <p:cNvPr id="8" name="Title 7"/>
          <p:cNvSpPr>
            <a:spLocks noGrp="1"/>
          </p:cNvSpPr>
          <p:nvPr>
            <p:ph type="title"/>
          </p:nvPr>
        </p:nvSpPr>
        <p:spPr/>
        <p:txBody>
          <a:bodyPr>
            <a:noAutofit/>
          </a:bodyPr>
          <a:lstStyle/>
          <a:p>
            <a:r>
              <a:rPr lang="en-US" dirty="0"/>
              <a:t>Multiple Temporary Differences—2018 </a:t>
            </a:r>
            <a:r>
              <a:rPr lang="en-US" altLang="en-US" dirty="0"/>
              <a:t>(1 of 3)</a:t>
            </a:r>
            <a:endParaRPr lang="en-US" dirty="0"/>
          </a:p>
        </p:txBody>
      </p:sp>
      <p:pic>
        <p:nvPicPr>
          <p:cNvPr id="9" name="Picture 2" descr="This illustration shows that temporary differences are grouped according to whether they create future taxable amounts or future deductible amounts.The information presented in this illustration is detailed on page 930 of the textbook in Illustration 16-12A."/>
          <p:cNvPicPr>
            <a:picLocks noGrp="1" noChangeAspect="1" noChangeArrowheads="1"/>
          </p:cNvPicPr>
          <p:nvPr>
            <p:ph type="pic" sz="quarter" idx="14"/>
          </p:nvPr>
        </p:nvPicPr>
        <p:blipFill>
          <a:blip r:embed="rId3">
            <a:extLst>
              <a:ext uri="{28A0092B-C50C-407E-A947-70E740481C1C}">
                <a14:useLocalDpi xmlns:a14="http://schemas.microsoft.com/office/drawing/2010/main" val="0"/>
              </a:ext>
            </a:extLst>
          </a:blip>
          <a:stretch>
            <a:fillRect/>
          </a:stretch>
        </p:blipFill>
        <p:spPr bwMode="auto">
          <a:xfrm>
            <a:off x="1268664" y="1643567"/>
            <a:ext cx="6606672" cy="4866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81685501"/>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16-6</a:t>
            </a:r>
          </a:p>
        </p:txBody>
      </p:sp>
      <p:sp>
        <p:nvSpPr>
          <p:cNvPr id="8" name="Title 7"/>
          <p:cNvSpPr>
            <a:spLocks noGrp="1"/>
          </p:cNvSpPr>
          <p:nvPr>
            <p:ph type="title"/>
          </p:nvPr>
        </p:nvSpPr>
        <p:spPr/>
        <p:txBody>
          <a:bodyPr>
            <a:noAutofit/>
          </a:bodyPr>
          <a:lstStyle/>
          <a:p>
            <a:r>
              <a:rPr lang="en-US" dirty="0"/>
              <a:t>Multiple Temporary Differences—2018 </a:t>
            </a:r>
            <a:r>
              <a:rPr lang="en-US" altLang="en-US" dirty="0"/>
              <a:t>(2 of 3)</a:t>
            </a:r>
            <a:endParaRPr lang="en-US" dirty="0"/>
          </a:p>
        </p:txBody>
      </p:sp>
      <p:pic>
        <p:nvPicPr>
          <p:cNvPr id="9218" name="Picture 2" descr="T account showing deferred tax liability with a beginning balance of 0, a credit of 10, and an ending balance of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56526" y="2060552"/>
            <a:ext cx="3611898" cy="14224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descr="T account showing deferred tax asset with a beginning balance of 0, a debit of 2.8, and an ending balance of 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9996" y="4126793"/>
            <a:ext cx="3584008" cy="1366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9668147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16-6</a:t>
            </a:r>
          </a:p>
        </p:txBody>
      </p:sp>
      <p:sp>
        <p:nvSpPr>
          <p:cNvPr id="8" name="Title 7"/>
          <p:cNvSpPr>
            <a:spLocks noGrp="1"/>
          </p:cNvSpPr>
          <p:nvPr>
            <p:ph type="title"/>
          </p:nvPr>
        </p:nvSpPr>
        <p:spPr/>
        <p:txBody>
          <a:bodyPr>
            <a:noAutofit/>
          </a:bodyPr>
          <a:lstStyle/>
          <a:p>
            <a:r>
              <a:rPr lang="en-US" dirty="0"/>
              <a:t>Multiple Temporary Differences—2018 </a:t>
            </a:r>
            <a:r>
              <a:rPr lang="en-US" altLang="en-US" dirty="0"/>
              <a:t>(3 of 3)</a:t>
            </a:r>
            <a:endParaRPr lang="en-US" dirty="0"/>
          </a:p>
        </p:txBody>
      </p:sp>
      <p:pic>
        <p:nvPicPr>
          <p:cNvPr id="10242" name="Picture 2" descr="Journal entry at the end of 2018. Income tax expense is debited 80, deferred tax asset is debited 2.8, deferred tax liability is credited 10 and income tax payable is credited 7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7068" y="4881995"/>
            <a:ext cx="5411932" cy="1290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4" name="Picture 4" descr="Deferred tax liability and deferred tax asset.&#10;&#10;The deferred tax liability is $10 and the deferred tax asset is $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54593" y="1905000"/>
            <a:ext cx="5234814" cy="2668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54444343"/>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16-6</a:t>
            </a:r>
          </a:p>
        </p:txBody>
      </p:sp>
      <p:sp>
        <p:nvSpPr>
          <p:cNvPr id="8" name="Title 7"/>
          <p:cNvSpPr>
            <a:spLocks noGrp="1"/>
          </p:cNvSpPr>
          <p:nvPr>
            <p:ph type="title"/>
          </p:nvPr>
        </p:nvSpPr>
        <p:spPr/>
        <p:txBody>
          <a:bodyPr>
            <a:noAutofit/>
          </a:bodyPr>
          <a:lstStyle/>
          <a:p>
            <a:r>
              <a:rPr lang="en-US" dirty="0"/>
              <a:t>Multiple Temporary Differences—2019 </a:t>
            </a:r>
            <a:r>
              <a:rPr lang="en-US" altLang="en-US" dirty="0"/>
              <a:t>(1 of 4)</a:t>
            </a:r>
            <a:endParaRPr lang="en-US" dirty="0"/>
          </a:p>
        </p:txBody>
      </p:sp>
      <p:pic>
        <p:nvPicPr>
          <p:cNvPr id="11268" name="Picture 4" descr="In this illustration, the future taxable amount of installment sales ($4 million) is equal to the cumulative temporary difference ($9 million − 5 million). The deferred tax liability is 23.2 million and the deferred tax asset is negative 1.6 mill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7682" y="1828800"/>
            <a:ext cx="5368636" cy="4260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94969626"/>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16-6</a:t>
            </a:r>
          </a:p>
        </p:txBody>
      </p:sp>
      <p:sp>
        <p:nvSpPr>
          <p:cNvPr id="8" name="Title 7"/>
          <p:cNvSpPr>
            <a:spLocks noGrp="1"/>
          </p:cNvSpPr>
          <p:nvPr>
            <p:ph type="title"/>
          </p:nvPr>
        </p:nvSpPr>
        <p:spPr/>
        <p:txBody>
          <a:bodyPr>
            <a:noAutofit/>
          </a:bodyPr>
          <a:lstStyle/>
          <a:p>
            <a:r>
              <a:rPr lang="en-US" dirty="0"/>
              <a:t>Multiple Temporary Differences—2019 </a:t>
            </a:r>
            <a:r>
              <a:rPr lang="en-US" altLang="en-US" dirty="0"/>
              <a:t>(2 of 4)</a:t>
            </a:r>
            <a:endParaRPr lang="en-US" dirty="0"/>
          </a:p>
        </p:txBody>
      </p:sp>
      <p:pic>
        <p:nvPicPr>
          <p:cNvPr id="12292" name="Picture 4" descr="T account showing deferred tax liability with a beginning balance of 10, a credit of 13.2 and an ending balance of 23.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31765" y="2001868"/>
            <a:ext cx="4080470" cy="1503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3" name="Picture 5" descr="T account showing deferred tax asset with a beginning balance of negative 2.8, a credit of 1.2, and an ending balance of negative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3126" y="3982259"/>
            <a:ext cx="3957749" cy="1503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80510337"/>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16-6</a:t>
            </a:r>
          </a:p>
        </p:txBody>
      </p:sp>
      <p:sp>
        <p:nvSpPr>
          <p:cNvPr id="8" name="Title 7"/>
          <p:cNvSpPr>
            <a:spLocks noGrp="1"/>
          </p:cNvSpPr>
          <p:nvPr>
            <p:ph type="title"/>
          </p:nvPr>
        </p:nvSpPr>
        <p:spPr/>
        <p:txBody>
          <a:bodyPr>
            <a:noAutofit/>
          </a:bodyPr>
          <a:lstStyle/>
          <a:p>
            <a:r>
              <a:rPr lang="en-US" dirty="0"/>
              <a:t>Multiple Temporary Differences—2019 </a:t>
            </a:r>
            <a:r>
              <a:rPr lang="en-US" altLang="en-US" dirty="0"/>
              <a:t>(3 of 4)</a:t>
            </a:r>
            <a:endParaRPr lang="en-US" dirty="0"/>
          </a:p>
        </p:txBody>
      </p:sp>
      <p:pic>
        <p:nvPicPr>
          <p:cNvPr id="13314" name="Picture 2" descr="Deferred tax liabiity of 23.2 less the begining balance, which is 10 leaves change in the balances 13.2.&#10;&#10;Deferred tax asset of 1.6 less the beginning balance, which is 2.8 leaves the change in the balances negativ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3964" y="1828800"/>
            <a:ext cx="5843187" cy="4239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716109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16-6</a:t>
            </a:r>
          </a:p>
        </p:txBody>
      </p:sp>
      <p:sp>
        <p:nvSpPr>
          <p:cNvPr id="8" name="Title 7"/>
          <p:cNvSpPr>
            <a:spLocks noGrp="1"/>
          </p:cNvSpPr>
          <p:nvPr>
            <p:ph type="title"/>
          </p:nvPr>
        </p:nvSpPr>
        <p:spPr/>
        <p:txBody>
          <a:bodyPr>
            <a:noAutofit/>
          </a:bodyPr>
          <a:lstStyle/>
          <a:p>
            <a:r>
              <a:rPr lang="en-US" dirty="0"/>
              <a:t>Multiple Temporary Differences—2019 </a:t>
            </a:r>
            <a:r>
              <a:rPr lang="en-US" altLang="en-US" dirty="0"/>
              <a:t>(4 of 4)</a:t>
            </a:r>
            <a:endParaRPr lang="en-US" dirty="0"/>
          </a:p>
        </p:txBody>
      </p:sp>
      <p:pic>
        <p:nvPicPr>
          <p:cNvPr id="13315" name="Picture 3" descr="Journal entry at the end of 2019 debiting income tax expense 80, crediting deferred tax asset 1.2, crediting deferred tax liability 13.2, and crediting deferred tax payable 65.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2286000"/>
            <a:ext cx="6548438" cy="158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91106595"/>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16-7</a:t>
            </a:r>
          </a:p>
        </p:txBody>
      </p:sp>
      <p:sp>
        <p:nvSpPr>
          <p:cNvPr id="8" name="Title 7"/>
          <p:cNvSpPr>
            <a:spLocks noGrp="1"/>
          </p:cNvSpPr>
          <p:nvPr>
            <p:ph type="title"/>
          </p:nvPr>
        </p:nvSpPr>
        <p:spPr>
          <a:xfrm>
            <a:off x="1049482" y="457200"/>
            <a:ext cx="7273636" cy="914400"/>
          </a:xfrm>
        </p:spPr>
        <p:txBody>
          <a:bodyPr>
            <a:noAutofit/>
          </a:bodyPr>
          <a:lstStyle/>
          <a:p>
            <a:r>
              <a:rPr lang="en-US" dirty="0"/>
              <a:t>Net Operating Losses (NOLs)</a:t>
            </a:r>
            <a:r>
              <a:rPr lang="en-US" sz="3200" baseline="0" dirty="0"/>
              <a:t> </a:t>
            </a:r>
            <a:r>
              <a:rPr lang="en-US" altLang="en-US" dirty="0"/>
              <a:t>(1 of 2)</a:t>
            </a:r>
            <a:endParaRPr lang="en-US" sz="3200" dirty="0"/>
          </a:p>
        </p:txBody>
      </p:sp>
      <p:sp>
        <p:nvSpPr>
          <p:cNvPr id="3" name="Content Placeholder 2"/>
          <p:cNvSpPr>
            <a:spLocks noGrp="1"/>
          </p:cNvSpPr>
          <p:nvPr>
            <p:ph sz="quarter" idx="12"/>
          </p:nvPr>
        </p:nvSpPr>
        <p:spPr>
          <a:xfrm>
            <a:off x="609600" y="1676400"/>
            <a:ext cx="8305800" cy="4800600"/>
          </a:xfrm>
        </p:spPr>
        <p:txBody>
          <a:bodyPr/>
          <a:lstStyle/>
          <a:p>
            <a:pPr>
              <a:buClr>
                <a:schemeClr val="tx1"/>
              </a:buClr>
            </a:pPr>
            <a:r>
              <a:rPr lang="en-US" dirty="0"/>
              <a:t>NOLs are negative taxable income on the tax return</a:t>
            </a:r>
          </a:p>
          <a:p>
            <a:pPr marL="796925" lvl="1" indent="-333375">
              <a:buFont typeface="Lucida Grande"/>
              <a:buChar char="–"/>
            </a:pPr>
            <a:r>
              <a:rPr lang="en-US" dirty="0"/>
              <a:t>Tax-deductible expenses exceed taxable revenues</a:t>
            </a:r>
          </a:p>
          <a:p>
            <a:pPr>
              <a:buClr>
                <a:schemeClr val="tx1"/>
              </a:buClr>
            </a:pPr>
            <a:r>
              <a:rPr lang="en-IN" dirty="0"/>
              <a:t>No tax is payable in the year an NOL occurs</a:t>
            </a:r>
          </a:p>
          <a:p>
            <a:pPr>
              <a:buClr>
                <a:schemeClr val="tx1"/>
              </a:buClr>
            </a:pPr>
            <a:r>
              <a:rPr lang="en-IN" dirty="0"/>
              <a:t>Tax laws permit an NOL to be used to reduce taxable income in other, profitable years</a:t>
            </a:r>
          </a:p>
          <a:p>
            <a:pPr marL="796925" lvl="1" indent="-333375">
              <a:buFont typeface="Lucida Grande"/>
              <a:buChar char="–"/>
            </a:pPr>
            <a:r>
              <a:rPr lang="en-IN" dirty="0"/>
              <a:t>NOL </a:t>
            </a:r>
            <a:r>
              <a:rPr lang="en-IN" dirty="0" err="1"/>
              <a:t>carryback</a:t>
            </a:r>
            <a:r>
              <a:rPr lang="en-IN" dirty="0"/>
              <a:t> provides an immediate tax refund</a:t>
            </a:r>
          </a:p>
          <a:p>
            <a:pPr marL="796925" lvl="1" indent="-333375">
              <a:buFont typeface="Lucida Grande"/>
              <a:buChar char="–"/>
            </a:pPr>
            <a:r>
              <a:rPr lang="en-IN" dirty="0"/>
              <a:t>NOL </a:t>
            </a:r>
            <a:r>
              <a:rPr lang="en-IN" dirty="0" err="1"/>
              <a:t>carryforward</a:t>
            </a:r>
            <a:r>
              <a:rPr lang="en-IN" dirty="0"/>
              <a:t> creates a deferred tax asset</a:t>
            </a:r>
          </a:p>
        </p:txBody>
      </p:sp>
    </p:spTree>
    <p:extLst>
      <p:ext uri="{BB962C8B-B14F-4D97-AF65-F5344CB8AC3E}">
        <p14:creationId xmlns:p14="http://schemas.microsoft.com/office/powerpoint/2010/main" val="3968249356"/>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16-7</a:t>
            </a:r>
          </a:p>
        </p:txBody>
      </p:sp>
      <p:sp>
        <p:nvSpPr>
          <p:cNvPr id="8" name="Title 7"/>
          <p:cNvSpPr>
            <a:spLocks noGrp="1"/>
          </p:cNvSpPr>
          <p:nvPr>
            <p:ph type="title"/>
          </p:nvPr>
        </p:nvSpPr>
        <p:spPr>
          <a:xfrm>
            <a:off x="1049482" y="457200"/>
            <a:ext cx="7273636" cy="914400"/>
          </a:xfrm>
        </p:spPr>
        <p:txBody>
          <a:bodyPr>
            <a:noAutofit/>
          </a:bodyPr>
          <a:lstStyle/>
          <a:p>
            <a:r>
              <a:rPr lang="en-US" dirty="0"/>
              <a:t>Net Operating Losses (NOLs)</a:t>
            </a:r>
            <a:r>
              <a:rPr lang="en-US" sz="3200" dirty="0"/>
              <a:t> </a:t>
            </a:r>
            <a:r>
              <a:rPr lang="en-US" altLang="en-US" dirty="0"/>
              <a:t>(2 of 2)</a:t>
            </a:r>
            <a:endParaRPr lang="en-US" sz="3200" dirty="0"/>
          </a:p>
        </p:txBody>
      </p:sp>
      <p:sp>
        <p:nvSpPr>
          <p:cNvPr id="2" name="Content Placeholder 1"/>
          <p:cNvSpPr>
            <a:spLocks noGrp="1"/>
          </p:cNvSpPr>
          <p:nvPr>
            <p:ph sz="quarter" idx="10"/>
          </p:nvPr>
        </p:nvSpPr>
        <p:spPr>
          <a:xfrm>
            <a:off x="533400" y="1893042"/>
            <a:ext cx="8229600" cy="773957"/>
          </a:xfrm>
        </p:spPr>
        <p:txBody>
          <a:bodyPr/>
          <a:lstStyle/>
          <a:p>
            <a:pPr marL="0" indent="0">
              <a:buNone/>
            </a:pPr>
            <a:r>
              <a:rPr lang="en-IN" sz="2400" b="1" dirty="0"/>
              <a:t>Offsetting operating profits with NOLs</a:t>
            </a:r>
            <a:endParaRPr lang="en-US" sz="2400" b="1" dirty="0"/>
          </a:p>
        </p:txBody>
      </p:sp>
      <p:pic>
        <p:nvPicPr>
          <p:cNvPr id="9" name="Picture 2" descr="Timeline showing that a net operating loss can be carried back 2 years and forward for up to 20 years."/>
          <p:cNvPicPr>
            <a:picLocks noGrp="1" noChangeAspect="1" noChangeArrowheads="1"/>
          </p:cNvPicPr>
          <p:nvPr>
            <p:ph type="pic" sz="quarter" idx="14"/>
          </p:nvPr>
        </p:nvPicPr>
        <p:blipFill>
          <a:blip r:embed="rId3">
            <a:extLst>
              <a:ext uri="{28A0092B-C50C-407E-A947-70E740481C1C}">
                <a14:useLocalDpi xmlns:a14="http://schemas.microsoft.com/office/drawing/2010/main" val="0"/>
              </a:ext>
            </a:extLst>
          </a:blip>
          <a:stretch>
            <a:fillRect/>
          </a:stretch>
        </p:blipFill>
        <p:spPr bwMode="auto">
          <a:xfrm>
            <a:off x="685800" y="2625436"/>
            <a:ext cx="7730836" cy="1489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231149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16-1</a:t>
            </a:r>
          </a:p>
        </p:txBody>
      </p:sp>
      <p:sp>
        <p:nvSpPr>
          <p:cNvPr id="8" name="Title 7"/>
          <p:cNvSpPr>
            <a:spLocks noGrp="1"/>
          </p:cNvSpPr>
          <p:nvPr>
            <p:ph type="title"/>
          </p:nvPr>
        </p:nvSpPr>
        <p:spPr/>
        <p:txBody>
          <a:bodyPr>
            <a:noAutofit/>
          </a:bodyPr>
          <a:lstStyle/>
          <a:p>
            <a:r>
              <a:rPr lang="en-IN" dirty="0"/>
              <a:t>Journal Entries to Record Income Taxes for 2019 and 2020 (1 of 2)</a:t>
            </a:r>
            <a:endParaRPr lang="en-US" sz="3400" dirty="0"/>
          </a:p>
        </p:txBody>
      </p:sp>
      <p:sp>
        <p:nvSpPr>
          <p:cNvPr id="5" name="Content Placeholder 4"/>
          <p:cNvSpPr>
            <a:spLocks noGrp="1"/>
          </p:cNvSpPr>
          <p:nvPr>
            <p:ph sz="quarter" idx="12"/>
          </p:nvPr>
        </p:nvSpPr>
        <p:spPr>
          <a:xfrm>
            <a:off x="533400" y="3429000"/>
            <a:ext cx="8382000" cy="725890"/>
          </a:xfrm>
        </p:spPr>
        <p:txBody>
          <a:bodyPr/>
          <a:lstStyle/>
          <a:p>
            <a:pPr marL="0" indent="0">
              <a:buNone/>
            </a:pPr>
            <a:r>
              <a:rPr lang="en-IN" sz="2200" dirty="0"/>
              <a:t>($30 million </a:t>
            </a:r>
            <a:r>
              <a:rPr lang="en-US" sz="2200" dirty="0"/>
              <a:t>×</a:t>
            </a:r>
            <a:r>
              <a:rPr lang="en-IN" sz="2200" dirty="0"/>
              <a:t> 40%) − $16 million</a:t>
            </a:r>
            <a:r>
              <a:rPr lang="en-US" sz="2200" dirty="0"/>
              <a:t> </a:t>
            </a:r>
            <a:r>
              <a:rPr lang="en-US" sz="2200" dirty="0">
                <a:sym typeface="Wingdings" pitchFamily="2" charset="2"/>
              </a:rPr>
              <a:t> </a:t>
            </a:r>
            <a:r>
              <a:rPr lang="en-IN" sz="2200" b="1" dirty="0"/>
              <a:t>4</a:t>
            </a:r>
          </a:p>
          <a:p>
            <a:pPr marL="0" indent="0">
              <a:buNone/>
            </a:pPr>
            <a:r>
              <a:rPr lang="en-IN" sz="2200" dirty="0"/>
              <a:t>$110 million </a:t>
            </a:r>
            <a:r>
              <a:rPr lang="en-US" sz="2200" dirty="0"/>
              <a:t>× </a:t>
            </a:r>
            <a:r>
              <a:rPr lang="en-IN" sz="2200" dirty="0"/>
              <a:t>40%</a:t>
            </a:r>
            <a:r>
              <a:rPr lang="en-US" sz="2200" dirty="0"/>
              <a:t> </a:t>
            </a:r>
            <a:r>
              <a:rPr lang="en-US" sz="2200" dirty="0">
                <a:sym typeface="Wingdings" pitchFamily="2" charset="2"/>
              </a:rPr>
              <a:t> </a:t>
            </a:r>
            <a:r>
              <a:rPr lang="en-IN" sz="2200" dirty="0"/>
              <a:t>44</a:t>
            </a:r>
            <a:endParaRPr lang="en-IN" sz="2200" b="1" dirty="0"/>
          </a:p>
        </p:txBody>
      </p:sp>
      <p:pic>
        <p:nvPicPr>
          <p:cNvPr id="7170" name="Picture 2" descr="Journal entry for 2019 in millions showing a debit of 40 and a debit of 4 and a credit of 4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8619" y="1828800"/>
            <a:ext cx="3606762" cy="1352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descr="T account showing deferred tax liability with a beginning balance of 16 on 1/1/2019 and a debit of 4, therefore an ending balance of 12 on 12/31/20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61934" y="4326896"/>
            <a:ext cx="2390775" cy="2114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6356947"/>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16-7</a:t>
            </a:r>
          </a:p>
        </p:txBody>
      </p:sp>
      <p:sp>
        <p:nvSpPr>
          <p:cNvPr id="8" name="Title 7"/>
          <p:cNvSpPr>
            <a:spLocks noGrp="1"/>
          </p:cNvSpPr>
          <p:nvPr>
            <p:ph type="title"/>
          </p:nvPr>
        </p:nvSpPr>
        <p:spPr/>
        <p:txBody>
          <a:bodyPr>
            <a:noAutofit/>
          </a:bodyPr>
          <a:lstStyle/>
          <a:p>
            <a:r>
              <a:rPr lang="en-US" dirty="0"/>
              <a:t> Net Operating Loss </a:t>
            </a:r>
            <a:r>
              <a:rPr lang="en-US" dirty="0" err="1"/>
              <a:t>Carryforward</a:t>
            </a:r>
            <a:r>
              <a:rPr lang="en-US" dirty="0"/>
              <a:t> (1 of 3)</a:t>
            </a:r>
          </a:p>
        </p:txBody>
      </p:sp>
      <p:sp>
        <p:nvSpPr>
          <p:cNvPr id="2" name="Content Placeholder 1"/>
          <p:cNvSpPr>
            <a:spLocks noGrp="1"/>
          </p:cNvSpPr>
          <p:nvPr>
            <p:ph sz="quarter" idx="10"/>
          </p:nvPr>
        </p:nvSpPr>
        <p:spPr>
          <a:xfrm>
            <a:off x="609600" y="1447800"/>
            <a:ext cx="8305800" cy="1905000"/>
          </a:xfrm>
        </p:spPr>
        <p:txBody>
          <a:bodyPr/>
          <a:lstStyle/>
          <a:p>
            <a:r>
              <a:rPr lang="en-IN" sz="2400" dirty="0"/>
              <a:t>During 2018, its first year of operations, American Laminating Corporation reported an operating loss of $125 million for financial reporting and tax purposes. The enacted tax </a:t>
            </a:r>
            <a:r>
              <a:rPr lang="en-US" sz="2400" dirty="0"/>
              <a:t>rate is 40%.</a:t>
            </a:r>
          </a:p>
        </p:txBody>
      </p:sp>
      <p:pic>
        <p:nvPicPr>
          <p:cNvPr id="14338" name="Picture 2" descr="T account showing deferred tax asset with a beginning balance of 0, a debit of 50, and an ending balance of 50 (in the debit colum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00796" y="3429000"/>
            <a:ext cx="3942409" cy="1580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9040305"/>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16-7</a:t>
            </a:r>
          </a:p>
        </p:txBody>
      </p:sp>
      <p:sp>
        <p:nvSpPr>
          <p:cNvPr id="8" name="Title 7"/>
          <p:cNvSpPr>
            <a:spLocks noGrp="1"/>
          </p:cNvSpPr>
          <p:nvPr>
            <p:ph type="title"/>
          </p:nvPr>
        </p:nvSpPr>
        <p:spPr/>
        <p:txBody>
          <a:bodyPr>
            <a:noAutofit/>
          </a:bodyPr>
          <a:lstStyle/>
          <a:p>
            <a:r>
              <a:rPr lang="en-US" dirty="0"/>
              <a:t> Net Operating Loss </a:t>
            </a:r>
            <a:r>
              <a:rPr lang="en-US" dirty="0" err="1"/>
              <a:t>Carryforward</a:t>
            </a:r>
            <a:r>
              <a:rPr lang="en-US" dirty="0"/>
              <a:t> (2 of 3)</a:t>
            </a:r>
          </a:p>
        </p:txBody>
      </p:sp>
      <p:pic>
        <p:nvPicPr>
          <p:cNvPr id="14339" name="Picture 3" descr="Journal entry at the end of 2018 debiting deferred tax asset 50 and crediting income tax benefit - operating loss 5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5293043"/>
            <a:ext cx="6558915" cy="9010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2" name="Picture 2" descr="Illustration showing a net operating loss of $125 million carried forward at a 40% tax rate leaving an ending balance of $50 mill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9700" y="1785938"/>
            <a:ext cx="6324600" cy="328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00723477"/>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16-7</a:t>
            </a:r>
          </a:p>
        </p:txBody>
      </p:sp>
      <p:sp>
        <p:nvSpPr>
          <p:cNvPr id="8" name="Title 7"/>
          <p:cNvSpPr>
            <a:spLocks noGrp="1"/>
          </p:cNvSpPr>
          <p:nvPr>
            <p:ph type="title"/>
          </p:nvPr>
        </p:nvSpPr>
        <p:spPr>
          <a:xfrm>
            <a:off x="685800" y="457200"/>
            <a:ext cx="8001000" cy="914400"/>
          </a:xfrm>
        </p:spPr>
        <p:txBody>
          <a:bodyPr>
            <a:noAutofit/>
          </a:bodyPr>
          <a:lstStyle/>
          <a:p>
            <a:r>
              <a:rPr lang="en-US" dirty="0"/>
              <a:t>Net Operating Loss </a:t>
            </a:r>
            <a:r>
              <a:rPr lang="en-US" dirty="0" err="1"/>
              <a:t>Carryforward</a:t>
            </a:r>
            <a:r>
              <a:rPr lang="en-US" dirty="0"/>
              <a:t> (3 of 3)</a:t>
            </a:r>
            <a:endParaRPr lang="en-US" sz="3200" dirty="0"/>
          </a:p>
        </p:txBody>
      </p:sp>
      <p:sp>
        <p:nvSpPr>
          <p:cNvPr id="2" name="Content Placeholder 1"/>
          <p:cNvSpPr>
            <a:spLocks noGrp="1"/>
          </p:cNvSpPr>
          <p:nvPr>
            <p:ph sz="quarter" idx="10"/>
          </p:nvPr>
        </p:nvSpPr>
        <p:spPr>
          <a:xfrm>
            <a:off x="533400" y="1676400"/>
            <a:ext cx="8229600" cy="1981200"/>
          </a:xfrm>
        </p:spPr>
        <p:txBody>
          <a:bodyPr/>
          <a:lstStyle/>
          <a:p>
            <a:r>
              <a:rPr lang="en-IN" sz="2400" dirty="0"/>
              <a:t>During 2018, its first year of operations, American Laminating Corporation reported an operating loss of $125 million for financial reporting and tax purposes. The enacted tax </a:t>
            </a:r>
            <a:r>
              <a:rPr lang="en-US" sz="2400" dirty="0"/>
              <a:t>rate is 40%.</a:t>
            </a:r>
          </a:p>
        </p:txBody>
      </p:sp>
      <p:pic>
        <p:nvPicPr>
          <p:cNvPr id="9" name="Picture 2" descr="Partial income statement (in millions) showing an operating loss before income taxes of $125 million, less income tax benefit of 50, for a net loss of 75 million."/>
          <p:cNvPicPr>
            <a:picLocks noGrp="1" noChangeAspect="1" noChangeArrowheads="1"/>
          </p:cNvPicPr>
          <p:nvPr>
            <p:ph type="pic" sz="quarter" idx="14"/>
          </p:nvPr>
        </p:nvPicPr>
        <p:blipFill>
          <a:blip r:embed="rId3">
            <a:extLst>
              <a:ext uri="{28A0092B-C50C-407E-A947-70E740481C1C}">
                <a14:useLocalDpi xmlns:a14="http://schemas.microsoft.com/office/drawing/2010/main" val="0"/>
              </a:ext>
            </a:extLst>
          </a:blip>
          <a:stretch>
            <a:fillRect/>
          </a:stretch>
        </p:blipFill>
        <p:spPr bwMode="auto">
          <a:xfrm>
            <a:off x="1180785" y="3690061"/>
            <a:ext cx="6782430" cy="2638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10579389"/>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16-7</a:t>
            </a:r>
          </a:p>
        </p:txBody>
      </p:sp>
      <p:sp>
        <p:nvSpPr>
          <p:cNvPr id="8" name="Title 7"/>
          <p:cNvSpPr>
            <a:spLocks noGrp="1"/>
          </p:cNvSpPr>
          <p:nvPr>
            <p:ph type="title"/>
          </p:nvPr>
        </p:nvSpPr>
        <p:spPr/>
        <p:txBody>
          <a:bodyPr>
            <a:noAutofit/>
          </a:bodyPr>
          <a:lstStyle/>
          <a:p>
            <a:r>
              <a:rPr lang="en-US" altLang="en-US" dirty="0"/>
              <a:t>Concept Check: Net Operating Loss (1 of 2)</a:t>
            </a:r>
            <a:endParaRPr lang="en-US" dirty="0"/>
          </a:p>
        </p:txBody>
      </p:sp>
      <p:sp>
        <p:nvSpPr>
          <p:cNvPr id="3" name="Content Placeholder 2"/>
          <p:cNvSpPr>
            <a:spLocks noGrp="1"/>
          </p:cNvSpPr>
          <p:nvPr>
            <p:ph sz="quarter" idx="12"/>
          </p:nvPr>
        </p:nvSpPr>
        <p:spPr>
          <a:xfrm>
            <a:off x="533400" y="1600200"/>
            <a:ext cx="8382000" cy="4876800"/>
          </a:xfrm>
        </p:spPr>
        <p:txBody>
          <a:bodyPr/>
          <a:lstStyle/>
          <a:p>
            <a:pPr marL="0" indent="0">
              <a:spcBef>
                <a:spcPts val="400"/>
              </a:spcBef>
              <a:buNone/>
            </a:pPr>
            <a:r>
              <a:rPr lang="en-US" sz="2200" dirty="0" err="1"/>
              <a:t>Plaxco</a:t>
            </a:r>
            <a:r>
              <a:rPr lang="en-US" sz="2200" dirty="0"/>
              <a:t> had a before-tax loss of $100,000 for both financial accounting and tax purposes in 2018, and pays tax at a rate of 40%. </a:t>
            </a:r>
            <a:r>
              <a:rPr lang="en-US" sz="2200" dirty="0" err="1"/>
              <a:t>Plaxco</a:t>
            </a:r>
            <a:r>
              <a:rPr lang="en-US" sz="2200" dirty="0"/>
              <a:t> has no prior taxable income available for carryback, so accounts for the loss as an NOL carryforward. As a result of that accounting, </a:t>
            </a:r>
            <a:r>
              <a:rPr lang="en-US" sz="2200" dirty="0" err="1"/>
              <a:t>Plaxco</a:t>
            </a:r>
            <a:r>
              <a:rPr lang="en-US" sz="2200" dirty="0"/>
              <a:t> will have: </a:t>
            </a:r>
          </a:p>
          <a:p>
            <a:pPr marL="344488" indent="-344488">
              <a:spcBef>
                <a:spcPts val="400"/>
              </a:spcBef>
              <a:buFont typeface="+mj-lt"/>
              <a:buAutoNum type="alphaLcPeriod"/>
              <a:tabLst>
                <a:tab pos="225425" algn="l"/>
              </a:tabLst>
            </a:pPr>
            <a:r>
              <a:rPr lang="en-US" sz="2200" dirty="0"/>
              <a:t>A 2018 net loss of $100,000 and a deferred tax asset of $100,000</a:t>
            </a:r>
          </a:p>
          <a:p>
            <a:pPr marL="344488" indent="-344488">
              <a:spcBef>
                <a:spcPts val="400"/>
              </a:spcBef>
              <a:buFont typeface="+mj-lt"/>
              <a:buAutoNum type="alphaLcPeriod"/>
              <a:tabLst>
                <a:tab pos="225425" algn="l"/>
              </a:tabLst>
            </a:pPr>
            <a:r>
              <a:rPr lang="en-US" sz="2200" dirty="0"/>
              <a:t>A 2018 net loss of $100,000 and a deferred tax asset of $40,000</a:t>
            </a:r>
          </a:p>
          <a:p>
            <a:pPr marL="344488" lvl="0" indent="-344488">
              <a:spcBef>
                <a:spcPts val="400"/>
              </a:spcBef>
              <a:buFont typeface="+mj-lt"/>
              <a:buAutoNum type="alphaLcPeriod"/>
              <a:tabLst>
                <a:tab pos="225425" algn="l"/>
              </a:tabLst>
            </a:pPr>
            <a:r>
              <a:rPr lang="en-US" sz="2200" dirty="0">
                <a:solidFill>
                  <a:prstClr val="black"/>
                </a:solidFill>
              </a:rPr>
              <a:t>A 2018 net loss of $60,000 and a deferred tax asset of $100,000</a:t>
            </a:r>
          </a:p>
          <a:p>
            <a:pPr marL="344488" lvl="0" indent="-344488">
              <a:spcBef>
                <a:spcPts val="400"/>
              </a:spcBef>
              <a:buFont typeface="+mj-lt"/>
              <a:buAutoNum type="alphaLcPeriod"/>
              <a:tabLst>
                <a:tab pos="225425" algn="l"/>
              </a:tabLst>
            </a:pPr>
            <a:r>
              <a:rPr lang="en-US" sz="2200" b="1" dirty="0">
                <a:solidFill>
                  <a:prstClr val="black"/>
                </a:solidFill>
              </a:rPr>
              <a:t>A 2018 net loss of $60,000 and a deferred tax asset of $40,000</a:t>
            </a:r>
          </a:p>
        </p:txBody>
      </p:sp>
    </p:spTree>
    <p:extLst>
      <p:ext uri="{BB962C8B-B14F-4D97-AF65-F5344CB8AC3E}">
        <p14:creationId xmlns:p14="http://schemas.microsoft.com/office/powerpoint/2010/main" val="2800064522"/>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16-7</a:t>
            </a:r>
          </a:p>
        </p:txBody>
      </p:sp>
      <p:sp>
        <p:nvSpPr>
          <p:cNvPr id="8" name="Title 7"/>
          <p:cNvSpPr>
            <a:spLocks noGrp="1"/>
          </p:cNvSpPr>
          <p:nvPr>
            <p:ph type="title"/>
          </p:nvPr>
        </p:nvSpPr>
        <p:spPr/>
        <p:txBody>
          <a:bodyPr>
            <a:noAutofit/>
          </a:bodyPr>
          <a:lstStyle/>
          <a:p>
            <a:r>
              <a:rPr lang="en-US" altLang="en-US" dirty="0"/>
              <a:t>Concept Check: Net Operating Loss</a:t>
            </a:r>
            <a:r>
              <a:rPr lang="en-US" altLang="en-US" sz="3200" dirty="0"/>
              <a:t> </a:t>
            </a:r>
            <a:r>
              <a:rPr lang="en-US" altLang="en-US" dirty="0"/>
              <a:t>(2 of 2)</a:t>
            </a:r>
            <a:endParaRPr lang="en-US" dirty="0"/>
          </a:p>
        </p:txBody>
      </p:sp>
      <p:sp>
        <p:nvSpPr>
          <p:cNvPr id="3" name="Content Placeholder 2"/>
          <p:cNvSpPr>
            <a:spLocks noGrp="1"/>
          </p:cNvSpPr>
          <p:nvPr>
            <p:ph sz="quarter" idx="10"/>
          </p:nvPr>
        </p:nvSpPr>
        <p:spPr>
          <a:xfrm>
            <a:off x="533400" y="1676400"/>
            <a:ext cx="8305800" cy="1981200"/>
          </a:xfrm>
        </p:spPr>
        <p:txBody>
          <a:bodyPr/>
          <a:lstStyle/>
          <a:p>
            <a:pPr fontAlgn="base">
              <a:spcBef>
                <a:spcPct val="0"/>
              </a:spcBef>
              <a:spcAft>
                <a:spcPts val="600"/>
              </a:spcAft>
            </a:pPr>
            <a:r>
              <a:rPr lang="en-US" sz="2400" dirty="0"/>
              <a:t>The correct answer is </a:t>
            </a:r>
            <a:r>
              <a:rPr lang="en-US" sz="2400" i="1" dirty="0"/>
              <a:t>d</a:t>
            </a:r>
            <a:r>
              <a:rPr lang="en-US" sz="2400" dirty="0"/>
              <a:t>. Carryforward of the $100,000 NOL will reduce future taxable income by $100,000, so </a:t>
            </a:r>
            <a:r>
              <a:rPr lang="en-US" sz="2400" dirty="0" err="1"/>
              <a:t>Plaxco</a:t>
            </a:r>
            <a:r>
              <a:rPr lang="en-US" sz="2400" dirty="0"/>
              <a:t> recognizes a deferred tax asset of $100,000 × 40% = $40,000. </a:t>
            </a:r>
            <a:r>
              <a:rPr lang="en-US" sz="2400" dirty="0" err="1"/>
              <a:t>Plaxco</a:t>
            </a:r>
            <a:r>
              <a:rPr lang="en-US" sz="2400" dirty="0"/>
              <a:t> would make the following entry:</a:t>
            </a:r>
          </a:p>
        </p:txBody>
      </p:sp>
      <p:sp>
        <p:nvSpPr>
          <p:cNvPr id="2" name="Content Placeholder 1"/>
          <p:cNvSpPr>
            <a:spLocks noGrp="1"/>
          </p:cNvSpPr>
          <p:nvPr>
            <p:ph sz="quarter" idx="12"/>
          </p:nvPr>
        </p:nvSpPr>
        <p:spPr>
          <a:xfrm>
            <a:off x="609600" y="4953000"/>
            <a:ext cx="8001000" cy="990600"/>
          </a:xfrm>
        </p:spPr>
        <p:txBody>
          <a:bodyPr/>
          <a:lstStyle/>
          <a:p>
            <a:r>
              <a:rPr lang="en-US" sz="2400" dirty="0"/>
              <a:t>As a result, </a:t>
            </a:r>
            <a:r>
              <a:rPr lang="en-US" sz="2400" dirty="0" err="1"/>
              <a:t>Plaxco</a:t>
            </a:r>
            <a:r>
              <a:rPr lang="en-US" sz="2400" dirty="0"/>
              <a:t> will show a net loss of $100,000 − $40,000 = </a:t>
            </a:r>
            <a:r>
              <a:rPr lang="en-US" sz="2400" b="1" dirty="0"/>
              <a:t>$60,000</a:t>
            </a:r>
            <a:r>
              <a:rPr lang="en-US" sz="2400" dirty="0"/>
              <a:t>.</a:t>
            </a:r>
          </a:p>
        </p:txBody>
      </p:sp>
      <p:pic>
        <p:nvPicPr>
          <p:cNvPr id="16386" name="Picture 2" descr="Journal entry debiting deferred tax asset 40,000 and crediting tax benefit 40,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3754986"/>
            <a:ext cx="5737201" cy="935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69365492"/>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16-7</a:t>
            </a:r>
          </a:p>
        </p:txBody>
      </p:sp>
      <p:sp>
        <p:nvSpPr>
          <p:cNvPr id="8" name="Title 7"/>
          <p:cNvSpPr>
            <a:spLocks noGrp="1"/>
          </p:cNvSpPr>
          <p:nvPr>
            <p:ph type="title"/>
          </p:nvPr>
        </p:nvSpPr>
        <p:spPr>
          <a:xfrm>
            <a:off x="685800" y="457200"/>
            <a:ext cx="8001000" cy="1219200"/>
          </a:xfrm>
        </p:spPr>
        <p:txBody>
          <a:bodyPr>
            <a:noAutofit/>
          </a:bodyPr>
          <a:lstStyle/>
          <a:p>
            <a:r>
              <a:rPr lang="en-US" dirty="0"/>
              <a:t> Net Operating Loss Carryback and </a:t>
            </a:r>
            <a:r>
              <a:rPr lang="en-US" dirty="0" err="1"/>
              <a:t>Carryforward</a:t>
            </a:r>
            <a:r>
              <a:rPr lang="en-US" dirty="0"/>
              <a:t> (1 of 3)</a:t>
            </a:r>
          </a:p>
        </p:txBody>
      </p:sp>
      <p:sp>
        <p:nvSpPr>
          <p:cNvPr id="2" name="Content Placeholder 1"/>
          <p:cNvSpPr>
            <a:spLocks noGrp="1"/>
          </p:cNvSpPr>
          <p:nvPr>
            <p:ph sz="quarter" idx="10"/>
          </p:nvPr>
        </p:nvSpPr>
        <p:spPr>
          <a:xfrm>
            <a:off x="598170" y="1981200"/>
            <a:ext cx="8469630" cy="2233416"/>
          </a:xfrm>
        </p:spPr>
        <p:txBody>
          <a:bodyPr/>
          <a:lstStyle/>
          <a:p>
            <a:pPr marL="0" indent="0">
              <a:buNone/>
            </a:pPr>
            <a:r>
              <a:rPr lang="en-IN" sz="2400" dirty="0"/>
              <a:t>During 2018, American Laminating Corporation reported a net operating loss of $125 million for financial reporting and tax purposes. The enacted tax rate is 40% for 2018. Taxable income, tax rates, and income taxes paid in the two previous years were as follows:</a:t>
            </a:r>
            <a:endParaRPr lang="en-US" sz="2400" dirty="0"/>
          </a:p>
        </p:txBody>
      </p:sp>
      <p:pic>
        <p:nvPicPr>
          <p:cNvPr id="19458" name="Picture 2" descr="In 2016 the taxable income was $20 million. At a tax rate of 35% the income taxes paid were $7 million.&#10;&#10;In 2017 the tabable income was 55 million. At a rax rate of 40% the income taxes paid were 22 mill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905" y="4495800"/>
            <a:ext cx="7618191" cy="1037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34594859"/>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16-7</a:t>
            </a:r>
          </a:p>
        </p:txBody>
      </p:sp>
      <p:sp>
        <p:nvSpPr>
          <p:cNvPr id="8" name="Title 7"/>
          <p:cNvSpPr>
            <a:spLocks noGrp="1"/>
          </p:cNvSpPr>
          <p:nvPr>
            <p:ph type="title"/>
          </p:nvPr>
        </p:nvSpPr>
        <p:spPr>
          <a:xfrm>
            <a:off x="685800" y="457200"/>
            <a:ext cx="8001000" cy="1219200"/>
          </a:xfrm>
        </p:spPr>
        <p:txBody>
          <a:bodyPr>
            <a:noAutofit/>
          </a:bodyPr>
          <a:lstStyle/>
          <a:p>
            <a:r>
              <a:rPr lang="en-US" dirty="0"/>
              <a:t> Net Operating Loss Carryback and </a:t>
            </a:r>
            <a:r>
              <a:rPr lang="en-US" dirty="0" err="1"/>
              <a:t>Carryforward</a:t>
            </a:r>
            <a:r>
              <a:rPr lang="en-US" dirty="0"/>
              <a:t> (2 of 3)</a:t>
            </a:r>
          </a:p>
        </p:txBody>
      </p:sp>
      <p:pic>
        <p:nvPicPr>
          <p:cNvPr id="18434" name="Picture 2" descr="Operating loss before income taxes is $125 million. The income tax benefit refund from the net oprating loss carryback of (7 + 22) is $29 million. Future tax savings from net operating loss carryforward is 20, for a total of 49 million, so the net loss is $76 mill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9344" y="2133600"/>
            <a:ext cx="7445312" cy="3054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7547441"/>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16-7</a:t>
            </a:r>
          </a:p>
        </p:txBody>
      </p:sp>
      <p:sp>
        <p:nvSpPr>
          <p:cNvPr id="8" name="Title 7"/>
          <p:cNvSpPr>
            <a:spLocks noGrp="1"/>
          </p:cNvSpPr>
          <p:nvPr>
            <p:ph type="title"/>
          </p:nvPr>
        </p:nvSpPr>
        <p:spPr>
          <a:xfrm>
            <a:off x="685800" y="609600"/>
            <a:ext cx="8001000" cy="914400"/>
          </a:xfrm>
        </p:spPr>
        <p:txBody>
          <a:bodyPr>
            <a:noAutofit/>
          </a:bodyPr>
          <a:lstStyle/>
          <a:p>
            <a:r>
              <a:rPr lang="en-US" dirty="0"/>
              <a:t> Net Operating Loss Carryback and </a:t>
            </a:r>
            <a:r>
              <a:rPr lang="en-US" dirty="0" err="1"/>
              <a:t>Carryforward</a:t>
            </a:r>
            <a:r>
              <a:rPr lang="en-US" dirty="0"/>
              <a:t> (3 of 3)</a:t>
            </a:r>
            <a:endParaRPr lang="en-US" sz="3200" dirty="0"/>
          </a:p>
        </p:txBody>
      </p:sp>
      <p:pic>
        <p:nvPicPr>
          <p:cNvPr id="17410" name="Picture 2" descr="T account showing deferred tax asset with a beginning balance of 0, a 20 debit, and an ending balance of 20 in the debit colum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34760" y="1994725"/>
            <a:ext cx="2985040" cy="112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1" name="Picture 3" descr="This illustration shows that the income tax benefit ($49 million) is less than it was when we assumed a carryforward only ($50 million). This is because the tax rate in one of the carryback years (35% in 2016) was lower than the carryforward rate (40%).&#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4180" y="3429000"/>
            <a:ext cx="5222305" cy="28625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4911672"/>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16-7</a:t>
            </a:r>
          </a:p>
        </p:txBody>
      </p:sp>
      <p:sp>
        <p:nvSpPr>
          <p:cNvPr id="8" name="Title 7"/>
          <p:cNvSpPr>
            <a:spLocks noGrp="1"/>
          </p:cNvSpPr>
          <p:nvPr>
            <p:ph type="title"/>
          </p:nvPr>
        </p:nvSpPr>
        <p:spPr/>
        <p:txBody>
          <a:bodyPr>
            <a:noAutofit/>
          </a:bodyPr>
          <a:lstStyle/>
          <a:p>
            <a:r>
              <a:rPr lang="en-US" dirty="0"/>
              <a:t> Net Operating Loss Carryback and Carryforward</a:t>
            </a:r>
            <a:endParaRPr lang="en-US" sz="3200" dirty="0"/>
          </a:p>
        </p:txBody>
      </p:sp>
      <p:pic>
        <p:nvPicPr>
          <p:cNvPr id="17412" name="Picture 4" descr="Journal entry at the end of 2018 debiting receivable (income tax refund) $29, debiting deferred tax asset 20, and crediting income tax benefit (operating loss) 4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3072" y="2133600"/>
            <a:ext cx="7237857" cy="13023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85093228"/>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r>
              <a:rPr lang="en-US" dirty="0"/>
              <a:t>Learning Objective 16-7</a:t>
            </a:r>
          </a:p>
        </p:txBody>
      </p:sp>
      <p:sp>
        <p:nvSpPr>
          <p:cNvPr id="8" name="Title 7"/>
          <p:cNvSpPr>
            <a:spLocks noGrp="1"/>
          </p:cNvSpPr>
          <p:nvPr>
            <p:ph type="title"/>
          </p:nvPr>
        </p:nvSpPr>
        <p:spPr/>
        <p:txBody>
          <a:bodyPr>
            <a:noAutofit/>
          </a:bodyPr>
          <a:lstStyle/>
          <a:p>
            <a:r>
              <a:rPr lang="en-IN" dirty="0"/>
              <a:t>Determining and Recording Income Taxes—2019 (3 of 4)</a:t>
            </a:r>
            <a:endParaRPr lang="en-US" dirty="0"/>
          </a:p>
        </p:txBody>
      </p:sp>
      <p:pic>
        <p:nvPicPr>
          <p:cNvPr id="20484" name="Picture 4" descr="This illustration shows that $15 million of the net operating loss carryforward can be used to offset 2019 income. The remaining $35 million is carried forward up to 19 more years. The $20 million deferred tax asset is reduced to $14 mill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1981200"/>
            <a:ext cx="6967538" cy="38871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859208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16-1</a:t>
            </a:r>
          </a:p>
        </p:txBody>
      </p:sp>
      <p:sp>
        <p:nvSpPr>
          <p:cNvPr id="8" name="Title 7"/>
          <p:cNvSpPr>
            <a:spLocks noGrp="1"/>
          </p:cNvSpPr>
          <p:nvPr>
            <p:ph type="title"/>
          </p:nvPr>
        </p:nvSpPr>
        <p:spPr/>
        <p:txBody>
          <a:bodyPr>
            <a:noAutofit/>
          </a:bodyPr>
          <a:lstStyle/>
          <a:p>
            <a:r>
              <a:rPr lang="en-IN" dirty="0"/>
              <a:t>Journal Entries to Record Income Taxes for 2019 and 2020 (2 of 2)</a:t>
            </a:r>
            <a:endParaRPr lang="en-US" dirty="0"/>
          </a:p>
        </p:txBody>
      </p:sp>
      <p:sp>
        <p:nvSpPr>
          <p:cNvPr id="5" name="Content Placeholder 4"/>
          <p:cNvSpPr>
            <a:spLocks noGrp="1"/>
          </p:cNvSpPr>
          <p:nvPr>
            <p:ph sz="quarter" idx="12"/>
          </p:nvPr>
        </p:nvSpPr>
        <p:spPr>
          <a:xfrm>
            <a:off x="533400" y="3429000"/>
            <a:ext cx="8382000" cy="838200"/>
          </a:xfrm>
        </p:spPr>
        <p:txBody>
          <a:bodyPr/>
          <a:lstStyle/>
          <a:p>
            <a:pPr marL="0" indent="0">
              <a:buNone/>
            </a:pPr>
            <a:r>
              <a:rPr lang="en-IN" sz="2200" dirty="0"/>
              <a:t>$0 million − $12 million </a:t>
            </a:r>
            <a:r>
              <a:rPr lang="en-US" sz="2200" dirty="0">
                <a:sym typeface="Wingdings" pitchFamily="2" charset="2"/>
              </a:rPr>
              <a:t> </a:t>
            </a:r>
            <a:r>
              <a:rPr lang="en-IN" sz="2200" b="1" dirty="0"/>
              <a:t>12</a:t>
            </a:r>
          </a:p>
          <a:p>
            <a:pPr marL="0" indent="0">
              <a:buNone/>
            </a:pPr>
            <a:r>
              <a:rPr lang="en-IN" sz="2200" dirty="0"/>
              <a:t>$130 million </a:t>
            </a:r>
            <a:r>
              <a:rPr lang="en-US" sz="2200" dirty="0"/>
              <a:t>×</a:t>
            </a:r>
            <a:r>
              <a:rPr lang="en-IN" sz="2200" dirty="0"/>
              <a:t> 40%</a:t>
            </a:r>
            <a:r>
              <a:rPr lang="en-US" sz="2200" dirty="0"/>
              <a:t> </a:t>
            </a:r>
            <a:r>
              <a:rPr lang="en-US" sz="2200" dirty="0">
                <a:sym typeface="Wingdings" pitchFamily="2" charset="2"/>
              </a:rPr>
              <a:t> </a:t>
            </a:r>
            <a:r>
              <a:rPr lang="en-IN" sz="2200" dirty="0"/>
              <a:t>52</a:t>
            </a:r>
          </a:p>
        </p:txBody>
      </p:sp>
      <p:pic>
        <p:nvPicPr>
          <p:cNvPr id="8194" name="Picture 2" descr="Journal entry for 2020 in millions showing an income tax expense debited 40, deferred tax liability debited 12, and income tax payable credited 5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2538" y="1751183"/>
            <a:ext cx="3998925" cy="1495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descr="T account showing deferred tax liability with a beginning balance of 12 on 1/1/2020 and a debit of 12, leaving an ending balance of 0 on 12/31/20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5200" y="4317423"/>
            <a:ext cx="2147455" cy="1930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00125141"/>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r>
              <a:rPr lang="en-US" dirty="0"/>
              <a:t>Learning Objective 16-7</a:t>
            </a:r>
          </a:p>
        </p:txBody>
      </p:sp>
      <p:sp>
        <p:nvSpPr>
          <p:cNvPr id="8" name="Title 7"/>
          <p:cNvSpPr>
            <a:spLocks noGrp="1"/>
          </p:cNvSpPr>
          <p:nvPr>
            <p:ph type="title"/>
          </p:nvPr>
        </p:nvSpPr>
        <p:spPr/>
        <p:txBody>
          <a:bodyPr>
            <a:noAutofit/>
          </a:bodyPr>
          <a:lstStyle/>
          <a:p>
            <a:r>
              <a:rPr lang="en-IN" dirty="0"/>
              <a:t>Determining and Recording Income Taxes—2019 (4 of 4)</a:t>
            </a:r>
            <a:endParaRPr lang="en-US" dirty="0"/>
          </a:p>
        </p:txBody>
      </p:sp>
      <p:pic>
        <p:nvPicPr>
          <p:cNvPr id="20482" name="Picture 2" descr="T account showing deferred tax asset with a beginning balance of 20 in the debit column, a credit of 6, and an ending balance of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00796" y="2133334"/>
            <a:ext cx="3942409" cy="15186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3" name="Picture 3" descr="Journal entry at the end of 2019 debiting income tax expense 6, and crediting deferred tax asset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4267200"/>
            <a:ext cx="7203282" cy="1002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6949124"/>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16-7</a:t>
            </a:r>
          </a:p>
        </p:txBody>
      </p:sp>
      <p:sp>
        <p:nvSpPr>
          <p:cNvPr id="8" name="Title 7"/>
          <p:cNvSpPr>
            <a:spLocks noGrp="1"/>
          </p:cNvSpPr>
          <p:nvPr>
            <p:ph type="title"/>
          </p:nvPr>
        </p:nvSpPr>
        <p:spPr/>
        <p:txBody>
          <a:bodyPr>
            <a:noAutofit/>
          </a:bodyPr>
          <a:lstStyle/>
          <a:p>
            <a:r>
              <a:rPr lang="en-US" altLang="en-US" dirty="0"/>
              <a:t>Concept Check: NOL Carryback</a:t>
            </a:r>
            <a:r>
              <a:rPr lang="en-US" altLang="en-US" baseline="0" dirty="0"/>
              <a:t> </a:t>
            </a:r>
            <a:r>
              <a:rPr lang="en-US" altLang="en-US" dirty="0"/>
              <a:t>(1 of 2)</a:t>
            </a:r>
            <a:endParaRPr lang="en-US" dirty="0"/>
          </a:p>
        </p:txBody>
      </p:sp>
      <p:sp>
        <p:nvSpPr>
          <p:cNvPr id="3" name="Content Placeholder 2"/>
          <p:cNvSpPr>
            <a:spLocks noGrp="1"/>
          </p:cNvSpPr>
          <p:nvPr>
            <p:ph sz="quarter" idx="12"/>
          </p:nvPr>
        </p:nvSpPr>
        <p:spPr>
          <a:xfrm>
            <a:off x="533400" y="1600200"/>
            <a:ext cx="8382000" cy="4800600"/>
          </a:xfrm>
        </p:spPr>
        <p:txBody>
          <a:bodyPr/>
          <a:lstStyle/>
          <a:p>
            <a:pPr marL="0" indent="0">
              <a:spcBef>
                <a:spcPts val="400"/>
              </a:spcBef>
              <a:spcAft>
                <a:spcPts val="1200"/>
              </a:spcAft>
              <a:buNone/>
            </a:pPr>
            <a:r>
              <a:rPr lang="en-US" sz="2200" dirty="0"/>
              <a:t>Shan had a before-tax loss of $250,000 for both financial accounting and tax purposes in 2018, and pays tax at a rate of 40%. Shan had taxable income of $50,000 in each of the past five years and elects an NOL carryback. As a result of that accounting, Shan will have: </a:t>
            </a:r>
          </a:p>
          <a:p>
            <a:pPr marL="457200" indent="-457200">
              <a:spcBef>
                <a:spcPts val="400"/>
              </a:spcBef>
              <a:buFont typeface="+mj-lt"/>
              <a:buAutoNum type="alphaLcPeriod"/>
              <a:tabLst>
                <a:tab pos="342900" algn="l"/>
              </a:tabLst>
            </a:pPr>
            <a:r>
              <a:rPr lang="en-US" sz="2200" dirty="0"/>
              <a:t>A 2018 tax refund of $40,000 and a deferred tax asset of $120,000</a:t>
            </a:r>
          </a:p>
          <a:p>
            <a:pPr marL="457200" indent="-457200">
              <a:spcBef>
                <a:spcPts val="400"/>
              </a:spcBef>
              <a:buFont typeface="+mj-lt"/>
              <a:buAutoNum type="alphaLcPeriod"/>
              <a:tabLst>
                <a:tab pos="342900" algn="l"/>
              </a:tabLst>
            </a:pPr>
            <a:r>
              <a:rPr lang="en-US" sz="2200" dirty="0"/>
              <a:t>A 2018 </a:t>
            </a:r>
            <a:r>
              <a:rPr lang="en-US" sz="2200" dirty="0">
                <a:solidFill>
                  <a:prstClr val="black"/>
                </a:solidFill>
              </a:rPr>
              <a:t>tax refund </a:t>
            </a:r>
            <a:r>
              <a:rPr lang="en-US" sz="2200" dirty="0"/>
              <a:t>of $60,000 and a deferred tax asset of $40,000</a:t>
            </a:r>
          </a:p>
          <a:p>
            <a:pPr marL="457200" lvl="0" indent="-457200">
              <a:spcBef>
                <a:spcPts val="400"/>
              </a:spcBef>
              <a:buFont typeface="+mj-lt"/>
              <a:buAutoNum type="alphaLcPeriod"/>
              <a:tabLst>
                <a:tab pos="342900" algn="l"/>
              </a:tabLst>
            </a:pPr>
            <a:r>
              <a:rPr lang="en-US" sz="2200" b="1" dirty="0">
                <a:solidFill>
                  <a:prstClr val="black"/>
                </a:solidFill>
              </a:rPr>
              <a:t>A 2018 tax refund of $40,000 and a deferred tax asset of $60,000</a:t>
            </a:r>
          </a:p>
          <a:p>
            <a:pPr marL="457200" lvl="0" indent="-457200">
              <a:spcBef>
                <a:spcPts val="400"/>
              </a:spcBef>
              <a:buFont typeface="+mj-lt"/>
              <a:buAutoNum type="alphaLcPeriod"/>
              <a:tabLst>
                <a:tab pos="342900" algn="l"/>
              </a:tabLst>
            </a:pPr>
            <a:r>
              <a:rPr lang="en-US" sz="2200" dirty="0">
                <a:solidFill>
                  <a:prstClr val="black"/>
                </a:solidFill>
              </a:rPr>
              <a:t>A 2018 tax refund of $120,000 and a deferred tax asset of $0</a:t>
            </a:r>
          </a:p>
        </p:txBody>
      </p:sp>
    </p:spTree>
    <p:extLst>
      <p:ext uri="{BB962C8B-B14F-4D97-AF65-F5344CB8AC3E}">
        <p14:creationId xmlns:p14="http://schemas.microsoft.com/office/powerpoint/2010/main" val="3529416573"/>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16-7</a:t>
            </a:r>
          </a:p>
        </p:txBody>
      </p:sp>
      <p:sp>
        <p:nvSpPr>
          <p:cNvPr id="8" name="Title 7"/>
          <p:cNvSpPr>
            <a:spLocks noGrp="1"/>
          </p:cNvSpPr>
          <p:nvPr>
            <p:ph type="title"/>
          </p:nvPr>
        </p:nvSpPr>
        <p:spPr/>
        <p:txBody>
          <a:bodyPr>
            <a:noAutofit/>
          </a:bodyPr>
          <a:lstStyle/>
          <a:p>
            <a:r>
              <a:rPr lang="en-US" altLang="en-US" dirty="0"/>
              <a:t>Concept Check: NOL Carryback</a:t>
            </a:r>
            <a:r>
              <a:rPr lang="en-US" altLang="en-US" baseline="0" dirty="0"/>
              <a:t> </a:t>
            </a:r>
            <a:r>
              <a:rPr lang="en-US" altLang="en-US" dirty="0"/>
              <a:t>(2 of 2)</a:t>
            </a:r>
            <a:endParaRPr lang="en-US" dirty="0"/>
          </a:p>
        </p:txBody>
      </p:sp>
      <p:sp>
        <p:nvSpPr>
          <p:cNvPr id="3" name="Content Placeholder 2"/>
          <p:cNvSpPr>
            <a:spLocks noGrp="1"/>
          </p:cNvSpPr>
          <p:nvPr>
            <p:ph sz="quarter" idx="12"/>
          </p:nvPr>
        </p:nvSpPr>
        <p:spPr>
          <a:xfrm>
            <a:off x="609600" y="1524000"/>
            <a:ext cx="8305800" cy="3048000"/>
          </a:xfrm>
        </p:spPr>
        <p:txBody>
          <a:bodyPr/>
          <a:lstStyle/>
          <a:p>
            <a:pPr marL="0" indent="0">
              <a:spcAft>
                <a:spcPts val="600"/>
              </a:spcAft>
              <a:buNone/>
            </a:pPr>
            <a:r>
              <a:rPr lang="en-US" sz="2400" dirty="0"/>
              <a:t>The correct answer is </a:t>
            </a:r>
            <a:r>
              <a:rPr lang="en-US" sz="2400" i="1" dirty="0"/>
              <a:t>c</a:t>
            </a:r>
            <a:r>
              <a:rPr lang="en-US" sz="2400" dirty="0"/>
              <a:t>. Shan can carry the NOL back two years, so it will get an immediate </a:t>
            </a:r>
            <a:r>
              <a:rPr lang="en-US" sz="2400" b="1" dirty="0"/>
              <a:t>tax refund </a:t>
            </a:r>
            <a:r>
              <a:rPr lang="en-US" sz="2400" dirty="0"/>
              <a:t>of (2 × $50,000) × 40%, or </a:t>
            </a:r>
            <a:r>
              <a:rPr lang="en-US" sz="2400" b="1" dirty="0"/>
              <a:t>$40,000</a:t>
            </a:r>
            <a:r>
              <a:rPr lang="en-US" sz="2400" dirty="0"/>
              <a:t>. The remaining NOL will be carried forward, reducing future taxable income by $250,000 − 100,000 = $150,000, so Shan recognizes a </a:t>
            </a:r>
            <a:r>
              <a:rPr lang="en-US" sz="2400" b="1" dirty="0"/>
              <a:t>deferred tax asset </a:t>
            </a:r>
            <a:r>
              <a:rPr lang="en-US" sz="2400" dirty="0"/>
              <a:t>of $150,000 × 40% = </a:t>
            </a:r>
            <a:r>
              <a:rPr lang="en-US" sz="2400" b="1" dirty="0"/>
              <a:t>$60,000</a:t>
            </a:r>
            <a:r>
              <a:rPr lang="en-US" sz="2400" dirty="0"/>
              <a:t>. Shan would make the following entry:</a:t>
            </a:r>
          </a:p>
        </p:txBody>
      </p:sp>
      <p:pic>
        <p:nvPicPr>
          <p:cNvPr id="21506" name="Picture 2" descr="Journal entry debiting tax refund receivable 40,000, debiting deferred tax asset 60,000, and crediting tax benefit to balance 100,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4648200"/>
            <a:ext cx="5007721" cy="887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4"/>
          <p:cNvSpPr>
            <a:spLocks noGrp="1"/>
          </p:cNvSpPr>
          <p:nvPr>
            <p:ph sz="quarter" idx="12"/>
          </p:nvPr>
        </p:nvSpPr>
        <p:spPr>
          <a:xfrm>
            <a:off x="609600" y="5638800"/>
            <a:ext cx="8382000" cy="838200"/>
          </a:xfrm>
        </p:spPr>
        <p:txBody>
          <a:bodyPr/>
          <a:lstStyle/>
          <a:p>
            <a:pPr marL="0" indent="0" fontAlgn="base">
              <a:spcBef>
                <a:spcPct val="0"/>
              </a:spcBef>
              <a:spcAft>
                <a:spcPts val="600"/>
              </a:spcAft>
              <a:buNone/>
            </a:pPr>
            <a:r>
              <a:rPr lang="en-US" sz="2200" dirty="0"/>
              <a:t>As a result, Shan will show a </a:t>
            </a:r>
            <a:r>
              <a:rPr lang="en-US" sz="2200" b="1" dirty="0"/>
              <a:t>net loss </a:t>
            </a:r>
            <a:r>
              <a:rPr lang="en-US" sz="2200" dirty="0"/>
              <a:t>of $250,000 − 100,000 = </a:t>
            </a:r>
            <a:r>
              <a:rPr lang="en-US" sz="2200" b="1" dirty="0"/>
              <a:t>$150,000</a:t>
            </a:r>
            <a:r>
              <a:rPr lang="en-US" sz="2200" dirty="0"/>
              <a:t>.</a:t>
            </a:r>
          </a:p>
        </p:txBody>
      </p:sp>
    </p:spTree>
    <p:extLst>
      <p:ext uri="{BB962C8B-B14F-4D97-AF65-F5344CB8AC3E}">
        <p14:creationId xmlns:p14="http://schemas.microsoft.com/office/powerpoint/2010/main" val="2978140540"/>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16-7</a:t>
            </a:r>
          </a:p>
        </p:txBody>
      </p:sp>
      <p:sp>
        <p:nvSpPr>
          <p:cNvPr id="8" name="Title 7"/>
          <p:cNvSpPr>
            <a:spLocks noGrp="1"/>
          </p:cNvSpPr>
          <p:nvPr>
            <p:ph type="title"/>
          </p:nvPr>
        </p:nvSpPr>
        <p:spPr>
          <a:xfrm>
            <a:off x="685800" y="381000"/>
            <a:ext cx="8001000" cy="1066800"/>
          </a:xfrm>
        </p:spPr>
        <p:txBody>
          <a:bodyPr>
            <a:noAutofit/>
          </a:bodyPr>
          <a:lstStyle/>
          <a:p>
            <a:r>
              <a:rPr lang="en-US" dirty="0"/>
              <a:t>Financial Statement Presentation </a:t>
            </a:r>
            <a:r>
              <a:rPr lang="en-US" altLang="en-US" dirty="0"/>
              <a:t>(1 of 2)</a:t>
            </a:r>
            <a:endParaRPr lang="en-US" dirty="0"/>
          </a:p>
        </p:txBody>
      </p:sp>
      <p:sp>
        <p:nvSpPr>
          <p:cNvPr id="3" name="Content Placeholder 2"/>
          <p:cNvSpPr>
            <a:spLocks noGrp="1"/>
          </p:cNvSpPr>
          <p:nvPr>
            <p:ph sz="quarter" idx="12"/>
          </p:nvPr>
        </p:nvSpPr>
        <p:spPr>
          <a:xfrm>
            <a:off x="533400" y="1676400"/>
            <a:ext cx="8280400" cy="4572000"/>
          </a:xfrm>
        </p:spPr>
        <p:txBody>
          <a:bodyPr/>
          <a:lstStyle/>
          <a:p>
            <a:pPr marL="0" indent="0">
              <a:lnSpc>
                <a:spcPct val="110000"/>
              </a:lnSpc>
              <a:buNone/>
            </a:pPr>
            <a:r>
              <a:rPr lang="en-US" sz="2400" b="1" dirty="0"/>
              <a:t>Balance Sheet Classification</a:t>
            </a:r>
          </a:p>
          <a:p>
            <a:pPr>
              <a:lnSpc>
                <a:spcPct val="110000"/>
              </a:lnSpc>
              <a:buClr>
                <a:schemeClr val="tx1"/>
              </a:buClr>
            </a:pPr>
            <a:r>
              <a:rPr lang="en-US" sz="2400" dirty="0"/>
              <a:t>All deferred tax liabilities, deferred tax assets, and any valuation allowance against deferred tax assets are classified as noncurrent in the balance sheet</a:t>
            </a:r>
          </a:p>
          <a:p>
            <a:pPr>
              <a:lnSpc>
                <a:spcPct val="110000"/>
              </a:lnSpc>
              <a:buClr>
                <a:schemeClr val="tx1"/>
              </a:buClr>
            </a:pPr>
            <a:r>
              <a:rPr lang="en-US" sz="2400" dirty="0"/>
              <a:t>If these deferred tax accounts relate to the same tax-paying component of the company and the same tax jurisdiction, they are netted against each other and shown as a single net number in the balance sheet </a:t>
            </a:r>
          </a:p>
        </p:txBody>
      </p:sp>
    </p:spTree>
    <p:extLst>
      <p:ext uri="{BB962C8B-B14F-4D97-AF65-F5344CB8AC3E}">
        <p14:creationId xmlns:p14="http://schemas.microsoft.com/office/powerpoint/2010/main" val="769689847"/>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16-7</a:t>
            </a:r>
          </a:p>
        </p:txBody>
      </p:sp>
      <p:sp>
        <p:nvSpPr>
          <p:cNvPr id="8" name="Title 7"/>
          <p:cNvSpPr>
            <a:spLocks noGrp="1"/>
          </p:cNvSpPr>
          <p:nvPr>
            <p:ph type="title"/>
          </p:nvPr>
        </p:nvSpPr>
        <p:spPr>
          <a:xfrm>
            <a:off x="685800" y="304800"/>
            <a:ext cx="8001000" cy="1219200"/>
          </a:xfrm>
        </p:spPr>
        <p:txBody>
          <a:bodyPr>
            <a:noAutofit/>
          </a:bodyPr>
          <a:lstStyle/>
          <a:p>
            <a:r>
              <a:rPr lang="en-US" dirty="0"/>
              <a:t>Financial Statement Presentation</a:t>
            </a:r>
            <a:r>
              <a:rPr lang="en-US" baseline="0" dirty="0"/>
              <a:t> </a:t>
            </a:r>
            <a:r>
              <a:rPr lang="en-US" altLang="en-US" dirty="0"/>
              <a:t>(2 of 2)</a:t>
            </a:r>
            <a:endParaRPr lang="en-US" dirty="0"/>
          </a:p>
        </p:txBody>
      </p:sp>
      <p:sp>
        <p:nvSpPr>
          <p:cNvPr id="3" name="Content Placeholder 2"/>
          <p:cNvSpPr>
            <a:spLocks noGrp="1"/>
          </p:cNvSpPr>
          <p:nvPr>
            <p:ph sz="quarter" idx="12"/>
          </p:nvPr>
        </p:nvSpPr>
        <p:spPr>
          <a:xfrm>
            <a:off x="533400" y="1752600"/>
            <a:ext cx="8356600" cy="4419600"/>
          </a:xfrm>
        </p:spPr>
        <p:txBody>
          <a:bodyPr/>
          <a:lstStyle/>
          <a:p>
            <a:pPr>
              <a:lnSpc>
                <a:spcPct val="110000"/>
              </a:lnSpc>
              <a:buClr>
                <a:schemeClr val="tx1"/>
              </a:buClr>
            </a:pPr>
            <a:r>
              <a:rPr lang="en-US" sz="2400" dirty="0"/>
              <a:t>Sometimes components of a single company are viewed as different companies for tax purposes, or pay tax in different jurisdictions </a:t>
            </a:r>
          </a:p>
          <a:p>
            <a:pPr marL="795338" lvl="1" indent="-338138">
              <a:lnSpc>
                <a:spcPct val="110000"/>
              </a:lnSpc>
              <a:spcBef>
                <a:spcPts val="1000"/>
              </a:spcBef>
              <a:buFont typeface="Lucida Grande"/>
              <a:buChar char="–"/>
            </a:pPr>
            <a:r>
              <a:rPr lang="en-US" sz="2200" dirty="0"/>
              <a:t>If deferred tax liabilities and assets relate to components of a company that are separate for tax purposes, or relate to different tax jurisdictions, they should not be offset </a:t>
            </a:r>
            <a:endParaRPr lang="en-IN" sz="2200" dirty="0"/>
          </a:p>
        </p:txBody>
      </p:sp>
    </p:spTree>
    <p:extLst>
      <p:ext uri="{BB962C8B-B14F-4D97-AF65-F5344CB8AC3E}">
        <p14:creationId xmlns:p14="http://schemas.microsoft.com/office/powerpoint/2010/main" val="979823506"/>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16-8</a:t>
            </a:r>
          </a:p>
        </p:txBody>
      </p:sp>
      <p:sp>
        <p:nvSpPr>
          <p:cNvPr id="8" name="Title 7"/>
          <p:cNvSpPr>
            <a:spLocks noGrp="1"/>
          </p:cNvSpPr>
          <p:nvPr>
            <p:ph type="title"/>
          </p:nvPr>
        </p:nvSpPr>
        <p:spPr>
          <a:xfrm>
            <a:off x="685800" y="381000"/>
            <a:ext cx="8001000" cy="1219200"/>
          </a:xfrm>
        </p:spPr>
        <p:txBody>
          <a:bodyPr>
            <a:noAutofit/>
          </a:bodyPr>
          <a:lstStyle/>
          <a:p>
            <a:r>
              <a:rPr lang="en-US" dirty="0"/>
              <a:t>Disclosure Notes </a:t>
            </a:r>
            <a:r>
              <a:rPr lang="en-US" altLang="en-US" dirty="0"/>
              <a:t>(1 of 3)</a:t>
            </a:r>
            <a:endParaRPr lang="en-US" dirty="0"/>
          </a:p>
        </p:txBody>
      </p:sp>
      <p:sp>
        <p:nvSpPr>
          <p:cNvPr id="3" name="Content Placeholder 2"/>
          <p:cNvSpPr>
            <a:spLocks noGrp="1"/>
          </p:cNvSpPr>
          <p:nvPr>
            <p:ph sz="quarter" idx="12"/>
          </p:nvPr>
        </p:nvSpPr>
        <p:spPr>
          <a:xfrm>
            <a:off x="533400" y="1676400"/>
            <a:ext cx="8382000" cy="4648200"/>
          </a:xfrm>
        </p:spPr>
        <p:txBody>
          <a:bodyPr/>
          <a:lstStyle/>
          <a:p>
            <a:pPr marL="0" indent="0">
              <a:buNone/>
            </a:pPr>
            <a:r>
              <a:rPr lang="en-US" b="1" dirty="0"/>
              <a:t>Income Tax Expense</a:t>
            </a:r>
          </a:p>
          <a:p>
            <a:r>
              <a:rPr lang="en-US" dirty="0"/>
              <a:t>Disclosure notes should indicate the following:</a:t>
            </a:r>
          </a:p>
          <a:p>
            <a:pPr marL="796925" lvl="1" indent="-333375">
              <a:buFont typeface="Lucida Grande"/>
              <a:buChar char="–"/>
            </a:pPr>
            <a:r>
              <a:rPr lang="en-IN" dirty="0"/>
              <a:t>Current portion of the tax expense (or tax benefit)</a:t>
            </a:r>
          </a:p>
          <a:p>
            <a:pPr marL="796925" lvl="1" indent="-333375">
              <a:buFont typeface="Lucida Grande"/>
              <a:buChar char="–"/>
            </a:pPr>
            <a:r>
              <a:rPr lang="en-IN" dirty="0"/>
              <a:t>Deferred portion of the tax expense (or tax benefit), with separate disclosure of amounts </a:t>
            </a:r>
            <a:r>
              <a:rPr lang="en-US" dirty="0"/>
              <a:t>attributable to:</a:t>
            </a:r>
          </a:p>
          <a:p>
            <a:pPr marL="1262063" lvl="2" indent="-347663">
              <a:buFont typeface="Wingdings" pitchFamily="2" charset="2"/>
              <a:buChar char="§"/>
            </a:pPr>
            <a:r>
              <a:rPr lang="en-IN" dirty="0"/>
              <a:t>Portions that do not include the effect of separately disclosed amounts</a:t>
            </a:r>
          </a:p>
          <a:p>
            <a:pPr marL="1262063" lvl="2" indent="-347663">
              <a:buFont typeface="Wingdings" pitchFamily="2" charset="2"/>
              <a:buChar char="§"/>
            </a:pPr>
            <a:r>
              <a:rPr lang="en-US" dirty="0"/>
              <a:t>Operating loss carryforwards</a:t>
            </a:r>
          </a:p>
        </p:txBody>
      </p:sp>
    </p:spTree>
    <p:extLst>
      <p:ext uri="{BB962C8B-B14F-4D97-AF65-F5344CB8AC3E}">
        <p14:creationId xmlns:p14="http://schemas.microsoft.com/office/powerpoint/2010/main" val="2409853683"/>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16-8</a:t>
            </a:r>
          </a:p>
        </p:txBody>
      </p:sp>
      <p:sp>
        <p:nvSpPr>
          <p:cNvPr id="8" name="Title 7"/>
          <p:cNvSpPr>
            <a:spLocks noGrp="1"/>
          </p:cNvSpPr>
          <p:nvPr>
            <p:ph type="title"/>
          </p:nvPr>
        </p:nvSpPr>
        <p:spPr>
          <a:xfrm>
            <a:off x="685800" y="381000"/>
            <a:ext cx="8001000" cy="1219200"/>
          </a:xfrm>
        </p:spPr>
        <p:txBody>
          <a:bodyPr>
            <a:noAutofit/>
          </a:bodyPr>
          <a:lstStyle/>
          <a:p>
            <a:r>
              <a:rPr lang="en-US" dirty="0"/>
              <a:t>Disclosure Notes </a:t>
            </a:r>
            <a:r>
              <a:rPr lang="en-US" altLang="en-US" dirty="0"/>
              <a:t>(2 of 3)</a:t>
            </a:r>
            <a:endParaRPr lang="en-US" dirty="0"/>
          </a:p>
        </p:txBody>
      </p:sp>
      <p:sp>
        <p:nvSpPr>
          <p:cNvPr id="3" name="Content Placeholder 2"/>
          <p:cNvSpPr>
            <a:spLocks noGrp="1"/>
          </p:cNvSpPr>
          <p:nvPr>
            <p:ph sz="quarter" idx="12"/>
          </p:nvPr>
        </p:nvSpPr>
        <p:spPr>
          <a:xfrm>
            <a:off x="533400" y="1676400"/>
            <a:ext cx="8305800" cy="4724400"/>
          </a:xfrm>
        </p:spPr>
        <p:txBody>
          <a:bodyPr/>
          <a:lstStyle/>
          <a:p>
            <a:pPr marL="795338" lvl="1" indent="-338138">
              <a:buFont typeface="Lucida Grande"/>
              <a:buChar char="–"/>
              <a:tabLst>
                <a:tab pos="795338" algn="l"/>
              </a:tabLst>
            </a:pPr>
            <a:r>
              <a:rPr lang="en-IN" dirty="0"/>
              <a:t>Adjustments due to changes in tax laws or rates</a:t>
            </a:r>
          </a:p>
          <a:p>
            <a:pPr marL="795338" lvl="1" indent="-338138">
              <a:buFont typeface="Lucida Grande"/>
              <a:buChar char="–"/>
              <a:tabLst>
                <a:tab pos="795338" algn="l"/>
              </a:tabLst>
            </a:pPr>
            <a:r>
              <a:rPr lang="en-IN" dirty="0"/>
              <a:t>Adjustments to the beginning-of-the-year valuation allowance due to revised estimates</a:t>
            </a:r>
          </a:p>
          <a:p>
            <a:pPr marL="795338" lvl="1" indent="-338138">
              <a:buFont typeface="Lucida Grande"/>
              <a:buChar char="–"/>
              <a:tabLst>
                <a:tab pos="795338" algn="l"/>
              </a:tabLst>
            </a:pPr>
            <a:r>
              <a:rPr lang="en-US" dirty="0"/>
              <a:t>Tax credits</a:t>
            </a:r>
          </a:p>
        </p:txBody>
      </p:sp>
    </p:spTree>
    <p:extLst>
      <p:ext uri="{BB962C8B-B14F-4D97-AF65-F5344CB8AC3E}">
        <p14:creationId xmlns:p14="http://schemas.microsoft.com/office/powerpoint/2010/main" val="1442904981"/>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16-8</a:t>
            </a:r>
          </a:p>
        </p:txBody>
      </p:sp>
      <p:sp>
        <p:nvSpPr>
          <p:cNvPr id="8" name="Title 7"/>
          <p:cNvSpPr>
            <a:spLocks noGrp="1"/>
          </p:cNvSpPr>
          <p:nvPr>
            <p:ph type="title"/>
          </p:nvPr>
        </p:nvSpPr>
        <p:spPr>
          <a:xfrm>
            <a:off x="685800" y="381000"/>
            <a:ext cx="8001000" cy="1219200"/>
          </a:xfrm>
        </p:spPr>
        <p:txBody>
          <a:bodyPr>
            <a:noAutofit/>
          </a:bodyPr>
          <a:lstStyle/>
          <a:p>
            <a:r>
              <a:rPr lang="en-US" dirty="0"/>
              <a:t>Disclosure Notes </a:t>
            </a:r>
            <a:r>
              <a:rPr lang="en-US" altLang="en-US" dirty="0"/>
              <a:t>(3 of 3)</a:t>
            </a:r>
            <a:endParaRPr lang="en-US" dirty="0"/>
          </a:p>
        </p:txBody>
      </p:sp>
      <p:sp>
        <p:nvSpPr>
          <p:cNvPr id="3" name="Content Placeholder 2"/>
          <p:cNvSpPr>
            <a:spLocks noGrp="1"/>
          </p:cNvSpPr>
          <p:nvPr>
            <p:ph sz="quarter" idx="12"/>
          </p:nvPr>
        </p:nvSpPr>
        <p:spPr>
          <a:xfrm>
            <a:off x="533400" y="1600200"/>
            <a:ext cx="8356600" cy="4572000"/>
          </a:xfrm>
        </p:spPr>
        <p:txBody>
          <a:bodyPr/>
          <a:lstStyle/>
          <a:p>
            <a:pPr marL="0" indent="0">
              <a:buNone/>
            </a:pPr>
            <a:r>
              <a:rPr lang="en-IN" b="1" dirty="0"/>
              <a:t>Deferred tax assets and deferred tax liabilities</a:t>
            </a:r>
          </a:p>
          <a:p>
            <a:r>
              <a:rPr lang="en-US" dirty="0"/>
              <a:t>Companies must disclose the following:</a:t>
            </a:r>
          </a:p>
          <a:p>
            <a:pPr marL="800100" lvl="1" indent="-342900">
              <a:buFont typeface="Lucida Grande"/>
              <a:buChar char="–"/>
            </a:pPr>
            <a:r>
              <a:rPr lang="en-IN" dirty="0"/>
              <a:t>Total of all deferred tax liabilities</a:t>
            </a:r>
          </a:p>
          <a:p>
            <a:pPr marL="800100" lvl="1" indent="-342900">
              <a:buFont typeface="Lucida Grande"/>
              <a:buChar char="–"/>
            </a:pPr>
            <a:r>
              <a:rPr lang="en-IN" dirty="0"/>
              <a:t>Total of all deferred tax assets</a:t>
            </a:r>
          </a:p>
          <a:p>
            <a:pPr marL="800100" lvl="1" indent="-342900">
              <a:buFont typeface="Lucida Grande"/>
              <a:buChar char="–"/>
            </a:pPr>
            <a:r>
              <a:rPr lang="en-IN" dirty="0"/>
              <a:t>Total valuation allowance recognized for deferred tax assets</a:t>
            </a:r>
          </a:p>
          <a:p>
            <a:pPr marL="800100" lvl="1" indent="-342900">
              <a:buFont typeface="Lucida Grande"/>
              <a:buChar char="–"/>
            </a:pPr>
            <a:r>
              <a:rPr lang="en-IN" dirty="0"/>
              <a:t>Net change in the valuation allowance</a:t>
            </a:r>
          </a:p>
          <a:p>
            <a:pPr marL="800100" lvl="1" indent="-342900">
              <a:buFont typeface="Lucida Grande"/>
              <a:buChar char="–"/>
            </a:pPr>
            <a:r>
              <a:rPr lang="en-IN" dirty="0"/>
              <a:t>Approximate tax effect of each type of temporary difference (and </a:t>
            </a:r>
            <a:r>
              <a:rPr lang="en-IN" dirty="0" err="1"/>
              <a:t>carryforward</a:t>
            </a:r>
            <a:r>
              <a:rPr lang="en-IN" dirty="0"/>
              <a:t>)</a:t>
            </a:r>
            <a:endParaRPr lang="en-US" dirty="0"/>
          </a:p>
        </p:txBody>
      </p:sp>
    </p:spTree>
    <p:extLst>
      <p:ext uri="{BB962C8B-B14F-4D97-AF65-F5344CB8AC3E}">
        <p14:creationId xmlns:p14="http://schemas.microsoft.com/office/powerpoint/2010/main" val="224972359"/>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16-8</a:t>
            </a:r>
          </a:p>
        </p:txBody>
      </p:sp>
      <p:sp>
        <p:nvSpPr>
          <p:cNvPr id="3" name="Title 2"/>
          <p:cNvSpPr>
            <a:spLocks noGrp="1"/>
          </p:cNvSpPr>
          <p:nvPr>
            <p:ph type="title"/>
          </p:nvPr>
        </p:nvSpPr>
        <p:spPr/>
        <p:txBody>
          <a:bodyPr>
            <a:noAutofit/>
          </a:bodyPr>
          <a:lstStyle/>
          <a:p>
            <a:r>
              <a:rPr lang="en-US" dirty="0"/>
              <a:t>Disclosure Notes: Net Operating Loss Carryforwards </a:t>
            </a:r>
            <a:r>
              <a:rPr lang="en-US" altLang="en-US" dirty="0"/>
              <a:t>(1 of 2)</a:t>
            </a:r>
            <a:endParaRPr lang="en-US" dirty="0"/>
          </a:p>
        </p:txBody>
      </p:sp>
      <p:sp>
        <p:nvSpPr>
          <p:cNvPr id="8" name="Content Placeholder 7"/>
          <p:cNvSpPr>
            <a:spLocks noGrp="1"/>
          </p:cNvSpPr>
          <p:nvPr>
            <p:ph sz="quarter" idx="10"/>
          </p:nvPr>
        </p:nvSpPr>
        <p:spPr>
          <a:xfrm>
            <a:off x="609600" y="1676400"/>
            <a:ext cx="8305800" cy="4800600"/>
          </a:xfrm>
        </p:spPr>
        <p:txBody>
          <a:bodyPr/>
          <a:lstStyle/>
          <a:p>
            <a:pPr>
              <a:spcBef>
                <a:spcPts val="600"/>
              </a:spcBef>
              <a:buClr>
                <a:schemeClr val="tx1"/>
              </a:buClr>
            </a:pPr>
            <a:r>
              <a:rPr lang="en-US" dirty="0"/>
              <a:t>The amounts and </a:t>
            </a:r>
            <a:r>
              <a:rPr lang="en-IN" dirty="0"/>
              <a:t>expiration dates should be revealed for any net operating loss </a:t>
            </a:r>
            <a:r>
              <a:rPr lang="en-IN" dirty="0" err="1"/>
              <a:t>carryforwards</a:t>
            </a:r>
            <a:endParaRPr lang="en-IN" dirty="0"/>
          </a:p>
          <a:p>
            <a:pPr>
              <a:spcBef>
                <a:spcPts val="600"/>
              </a:spcBef>
            </a:pPr>
            <a:r>
              <a:rPr lang="en-IN" dirty="0"/>
              <a:t>Potential tax benefit can foreshadow desirable cash savings for the company if earnings sufficient to absorb the NOL </a:t>
            </a:r>
            <a:r>
              <a:rPr lang="en-IN" dirty="0" err="1"/>
              <a:t>carryforwards</a:t>
            </a:r>
            <a:r>
              <a:rPr lang="en-IN" dirty="0"/>
              <a:t> are anticipated before their expiration date</a:t>
            </a:r>
          </a:p>
        </p:txBody>
      </p:sp>
    </p:spTree>
    <p:extLst>
      <p:ext uri="{BB962C8B-B14F-4D97-AF65-F5344CB8AC3E}">
        <p14:creationId xmlns:p14="http://schemas.microsoft.com/office/powerpoint/2010/main" val="2748585593"/>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16-8</a:t>
            </a:r>
          </a:p>
        </p:txBody>
      </p:sp>
      <p:sp>
        <p:nvSpPr>
          <p:cNvPr id="3" name="Title 2"/>
          <p:cNvSpPr>
            <a:spLocks noGrp="1"/>
          </p:cNvSpPr>
          <p:nvPr>
            <p:ph type="title"/>
          </p:nvPr>
        </p:nvSpPr>
        <p:spPr/>
        <p:txBody>
          <a:bodyPr>
            <a:noAutofit/>
          </a:bodyPr>
          <a:lstStyle/>
          <a:p>
            <a:r>
              <a:rPr lang="en-US" dirty="0"/>
              <a:t>Disclosure Notes: Net Operating Loss </a:t>
            </a:r>
            <a:r>
              <a:rPr lang="en-US" dirty="0" err="1"/>
              <a:t>Carryforwards</a:t>
            </a:r>
            <a:r>
              <a:rPr lang="en-US" dirty="0"/>
              <a:t> </a:t>
            </a:r>
            <a:r>
              <a:rPr lang="en-US" altLang="en-US" dirty="0"/>
              <a:t>(2 of 2)</a:t>
            </a:r>
            <a:endParaRPr lang="en-US" dirty="0"/>
          </a:p>
        </p:txBody>
      </p:sp>
      <p:sp>
        <p:nvSpPr>
          <p:cNvPr id="8" name="Content Placeholder 7"/>
          <p:cNvSpPr>
            <a:spLocks noGrp="1"/>
          </p:cNvSpPr>
          <p:nvPr>
            <p:ph sz="quarter" idx="10"/>
          </p:nvPr>
        </p:nvSpPr>
        <p:spPr>
          <a:xfrm>
            <a:off x="609600" y="1676400"/>
            <a:ext cx="8305800" cy="4800600"/>
          </a:xfrm>
        </p:spPr>
        <p:txBody>
          <a:bodyPr/>
          <a:lstStyle/>
          <a:p>
            <a:pPr>
              <a:spcBef>
                <a:spcPts val="600"/>
              </a:spcBef>
            </a:pPr>
            <a:r>
              <a:rPr lang="en-IN" dirty="0"/>
              <a:t>Presence of large net operating loss </a:t>
            </a:r>
            <a:r>
              <a:rPr lang="en-IN" dirty="0" err="1"/>
              <a:t>carryforwards</a:t>
            </a:r>
            <a:r>
              <a:rPr lang="en-IN" dirty="0"/>
              <a:t> can make an unprofitable company an attractive target for acquisition</a:t>
            </a:r>
          </a:p>
          <a:p>
            <a:pPr marL="800100" lvl="2" indent="-342900">
              <a:spcBef>
                <a:spcPts val="600"/>
              </a:spcBef>
              <a:buFont typeface="Arial" pitchFamily="34" charset="0"/>
              <a:buChar char="–"/>
            </a:pPr>
            <a:r>
              <a:rPr lang="en-IN" sz="2400" dirty="0"/>
              <a:t>The acquiring company can use those NOL </a:t>
            </a:r>
            <a:r>
              <a:rPr lang="en-IN" sz="2400" dirty="0" err="1"/>
              <a:t>carryforwards</a:t>
            </a:r>
            <a:r>
              <a:rPr lang="en-IN" sz="2400" dirty="0"/>
              <a:t> to shelter earnings of the combined company from taxes, but the acquisition could be subject to IRS challenge</a:t>
            </a:r>
          </a:p>
        </p:txBody>
      </p:sp>
    </p:spTree>
    <p:extLst>
      <p:ext uri="{BB962C8B-B14F-4D97-AF65-F5344CB8AC3E}">
        <p14:creationId xmlns:p14="http://schemas.microsoft.com/office/powerpoint/2010/main" val="6071214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16-1</a:t>
            </a:r>
          </a:p>
        </p:txBody>
      </p:sp>
      <p:sp>
        <p:nvSpPr>
          <p:cNvPr id="8" name="Title 7"/>
          <p:cNvSpPr>
            <a:spLocks noGrp="1"/>
          </p:cNvSpPr>
          <p:nvPr>
            <p:ph type="title"/>
          </p:nvPr>
        </p:nvSpPr>
        <p:spPr>
          <a:xfrm>
            <a:off x="685800" y="508550"/>
            <a:ext cx="8001000" cy="1472650"/>
          </a:xfrm>
        </p:spPr>
        <p:txBody>
          <a:bodyPr>
            <a:noAutofit/>
          </a:bodyPr>
          <a:lstStyle/>
          <a:p>
            <a:r>
              <a:rPr lang="en-IN" dirty="0"/>
              <a:t>Temporary Difference Originating in 2018 and Reversing in 2019 and 2020</a:t>
            </a:r>
            <a:r>
              <a:rPr lang="en-US" dirty="0">
                <a:cs typeface="Arial" charset="0"/>
              </a:rPr>
              <a:t> </a:t>
            </a:r>
            <a:endParaRPr lang="en-US" dirty="0"/>
          </a:p>
        </p:txBody>
      </p:sp>
      <p:pic>
        <p:nvPicPr>
          <p:cNvPr id="3074" name="Picture 2" descr="T account showing deferred tax liability in millions of dollars. The opening balance is 0 and is credited 16 in 2018 (which came from $40 times 40%), then debited 4 in 2019, which is $10 times 40%, and debited 12 in 2020, which is 30 times 40% leaving a balance of 0 after 3 year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2451258"/>
            <a:ext cx="7763828" cy="2860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71986805"/>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16-9</a:t>
            </a:r>
          </a:p>
        </p:txBody>
      </p:sp>
      <p:sp>
        <p:nvSpPr>
          <p:cNvPr id="3" name="Title 2"/>
          <p:cNvSpPr>
            <a:spLocks noGrp="1"/>
          </p:cNvSpPr>
          <p:nvPr>
            <p:ph type="title"/>
          </p:nvPr>
        </p:nvSpPr>
        <p:spPr/>
        <p:txBody>
          <a:bodyPr>
            <a:noAutofit/>
          </a:bodyPr>
          <a:lstStyle/>
          <a:p>
            <a:r>
              <a:rPr lang="en-IN" dirty="0"/>
              <a:t>Coping with Uncertainty in Income Taxes</a:t>
            </a:r>
            <a:r>
              <a:rPr lang="en-US" dirty="0"/>
              <a:t> </a:t>
            </a:r>
            <a:r>
              <a:rPr lang="en-US" altLang="en-US" dirty="0"/>
              <a:t>(1 of 7)</a:t>
            </a:r>
            <a:endParaRPr lang="en-US" dirty="0"/>
          </a:p>
        </p:txBody>
      </p:sp>
      <p:sp>
        <p:nvSpPr>
          <p:cNvPr id="4" name="Content Placeholder 3"/>
          <p:cNvSpPr>
            <a:spLocks noGrp="1"/>
          </p:cNvSpPr>
          <p:nvPr>
            <p:ph sz="quarter" idx="10"/>
          </p:nvPr>
        </p:nvSpPr>
        <p:spPr>
          <a:xfrm>
            <a:off x="533400" y="1676400"/>
            <a:ext cx="8382000" cy="4724400"/>
          </a:xfrm>
        </p:spPr>
        <p:txBody>
          <a:bodyPr/>
          <a:lstStyle/>
          <a:p>
            <a:r>
              <a:rPr lang="en-IN" sz="2400" dirty="0"/>
              <a:t>Most companies strive to legitimately reduce their overall tax burden and to reduce or delay cash outflows for taxes</a:t>
            </a:r>
          </a:p>
          <a:p>
            <a:r>
              <a:rPr lang="en-IN" sz="2400" dirty="0"/>
              <a:t>Managements’ tax positions frequently are subjected to legal scrutiny </a:t>
            </a:r>
            <a:r>
              <a:rPr lang="en-US" sz="2400" dirty="0"/>
              <a:t>before the uncertainty ultimately is resolved</a:t>
            </a:r>
            <a:endParaRPr lang="en-IN" sz="2400" dirty="0"/>
          </a:p>
          <a:p>
            <a:pPr lvl="1">
              <a:buFont typeface="Lucida Grande"/>
              <a:buChar char="–"/>
            </a:pPr>
            <a:r>
              <a:rPr lang="en-US" sz="2200" dirty="0"/>
              <a:t>So, uncertainty exists because </a:t>
            </a:r>
            <a:r>
              <a:rPr lang="en-IN" sz="2200" dirty="0"/>
              <a:t>tax returns usually aren’t examined for one, two, or more years</a:t>
            </a:r>
          </a:p>
          <a:p>
            <a:pPr lvl="1">
              <a:buFont typeface="Lucida Grande"/>
              <a:buChar char="–"/>
            </a:pPr>
            <a:r>
              <a:rPr lang="en-IN" sz="2200" dirty="0"/>
              <a:t>If that uncertainty resolves </a:t>
            </a:r>
            <a:r>
              <a:rPr lang="en-IN" sz="2200" dirty="0" err="1"/>
              <a:t>unfavorably</a:t>
            </a:r>
            <a:r>
              <a:rPr lang="en-IN" sz="2200" dirty="0"/>
              <a:t>, the company could have to pay more tax than it originally recognized</a:t>
            </a:r>
          </a:p>
        </p:txBody>
      </p:sp>
    </p:spTree>
    <p:extLst>
      <p:ext uri="{BB962C8B-B14F-4D97-AF65-F5344CB8AC3E}">
        <p14:creationId xmlns:p14="http://schemas.microsoft.com/office/powerpoint/2010/main" val="1029217916"/>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16-9</a:t>
            </a:r>
          </a:p>
        </p:txBody>
      </p:sp>
      <p:sp>
        <p:nvSpPr>
          <p:cNvPr id="3" name="Title 2"/>
          <p:cNvSpPr>
            <a:spLocks noGrp="1"/>
          </p:cNvSpPr>
          <p:nvPr>
            <p:ph type="title"/>
          </p:nvPr>
        </p:nvSpPr>
        <p:spPr/>
        <p:txBody>
          <a:bodyPr>
            <a:normAutofit fontScale="90000"/>
          </a:bodyPr>
          <a:lstStyle/>
          <a:p>
            <a:r>
              <a:rPr lang="en-IN" sz="4000" dirty="0"/>
              <a:t>Coping with Uncertainty in Income Taxes</a:t>
            </a:r>
            <a:r>
              <a:rPr lang="en-US" dirty="0"/>
              <a:t> </a:t>
            </a:r>
            <a:r>
              <a:rPr lang="en-US" altLang="en-US" sz="4000" dirty="0"/>
              <a:t>(2 of 7)</a:t>
            </a:r>
            <a:endParaRPr lang="en-US" dirty="0"/>
          </a:p>
        </p:txBody>
      </p:sp>
      <p:sp>
        <p:nvSpPr>
          <p:cNvPr id="4" name="Content Placeholder 3"/>
          <p:cNvSpPr>
            <a:spLocks noGrp="1"/>
          </p:cNvSpPr>
          <p:nvPr>
            <p:ph sz="quarter" idx="10"/>
          </p:nvPr>
        </p:nvSpPr>
        <p:spPr>
          <a:xfrm>
            <a:off x="609600" y="1828800"/>
            <a:ext cx="8229600" cy="4572000"/>
          </a:xfrm>
        </p:spPr>
        <p:txBody>
          <a:bodyPr/>
          <a:lstStyle/>
          <a:p>
            <a:r>
              <a:rPr lang="en-IN" sz="2400" dirty="0"/>
              <a:t>How should the potential for an </a:t>
            </a:r>
            <a:r>
              <a:rPr lang="en-IN" sz="2400" dirty="0" err="1"/>
              <a:t>unfavorable</a:t>
            </a:r>
            <a:r>
              <a:rPr lang="en-IN" sz="2400" dirty="0"/>
              <a:t> outcome to that uncertainty be shown in the financial statement?</a:t>
            </a:r>
          </a:p>
        </p:txBody>
      </p:sp>
    </p:spTree>
    <p:extLst>
      <p:ext uri="{BB962C8B-B14F-4D97-AF65-F5344CB8AC3E}">
        <p14:creationId xmlns:p14="http://schemas.microsoft.com/office/powerpoint/2010/main" val="2416161386"/>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16-9</a:t>
            </a:r>
          </a:p>
        </p:txBody>
      </p:sp>
      <p:sp>
        <p:nvSpPr>
          <p:cNvPr id="3" name="Title 2"/>
          <p:cNvSpPr>
            <a:spLocks noGrp="1"/>
          </p:cNvSpPr>
          <p:nvPr>
            <p:ph type="title"/>
          </p:nvPr>
        </p:nvSpPr>
        <p:spPr/>
        <p:txBody>
          <a:bodyPr>
            <a:normAutofit fontScale="90000"/>
          </a:bodyPr>
          <a:lstStyle/>
          <a:p>
            <a:r>
              <a:rPr lang="en-IN" sz="4000" dirty="0"/>
              <a:t>Coping with Uncertainty in Income Taxes</a:t>
            </a:r>
            <a:r>
              <a:rPr lang="en-US" sz="4000" dirty="0"/>
              <a:t> </a:t>
            </a:r>
            <a:r>
              <a:rPr lang="en-US" altLang="en-US" sz="4000" dirty="0"/>
              <a:t>(3 of 7)</a:t>
            </a:r>
            <a:endParaRPr lang="en-US" dirty="0"/>
          </a:p>
        </p:txBody>
      </p:sp>
      <p:sp>
        <p:nvSpPr>
          <p:cNvPr id="4" name="Content Placeholder 3"/>
          <p:cNvSpPr>
            <a:spLocks noGrp="1"/>
          </p:cNvSpPr>
          <p:nvPr>
            <p:ph sz="quarter" idx="10"/>
          </p:nvPr>
        </p:nvSpPr>
        <p:spPr>
          <a:xfrm>
            <a:off x="609600" y="1752600"/>
            <a:ext cx="8229600" cy="4495800"/>
          </a:xfrm>
        </p:spPr>
        <p:txBody>
          <a:bodyPr/>
          <a:lstStyle/>
          <a:p>
            <a:pPr marL="0" indent="0">
              <a:buNone/>
            </a:pPr>
            <a:r>
              <a:rPr lang="en-US" sz="2400" b="1" dirty="0">
                <a:solidFill>
                  <a:schemeClr val="tx1">
                    <a:lumMod val="95000"/>
                    <a:lumOff val="5000"/>
                  </a:schemeClr>
                </a:solidFill>
              </a:rPr>
              <a:t>Two-step decision process:</a:t>
            </a:r>
          </a:p>
          <a:p>
            <a:pPr marL="1206500" lvl="0" indent="-1206500">
              <a:buNone/>
            </a:pPr>
            <a:r>
              <a:rPr lang="en-IN" sz="2400" b="1" dirty="0"/>
              <a:t>Step 1</a:t>
            </a:r>
          </a:p>
          <a:p>
            <a:r>
              <a:rPr lang="en-IN" sz="2400" dirty="0"/>
              <a:t>A tax benefit may be reflected in the financial statements only if it is “more likely than not” that the company will be able to sustain the tax return position, based on its technical merits</a:t>
            </a:r>
          </a:p>
          <a:p>
            <a:pPr marL="1206500" lvl="0" indent="-1206500">
              <a:buNone/>
            </a:pPr>
            <a:r>
              <a:rPr lang="en-IN" sz="2400" b="1" dirty="0"/>
              <a:t>Step 2</a:t>
            </a:r>
          </a:p>
          <a:p>
            <a:r>
              <a:rPr lang="en-IN" sz="2400" dirty="0"/>
              <a:t>A tax benefit should be measured as the largest amount of benefit that is “cumulatively greater than 50 percent likely to be realized”</a:t>
            </a:r>
            <a:endParaRPr lang="en-IN" sz="2400" b="1" dirty="0"/>
          </a:p>
        </p:txBody>
      </p:sp>
    </p:spTree>
    <p:extLst>
      <p:ext uri="{BB962C8B-B14F-4D97-AF65-F5344CB8AC3E}">
        <p14:creationId xmlns:p14="http://schemas.microsoft.com/office/powerpoint/2010/main" val="1542698673"/>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16-9</a:t>
            </a:r>
          </a:p>
        </p:txBody>
      </p:sp>
      <p:sp>
        <p:nvSpPr>
          <p:cNvPr id="3" name="Title 2"/>
          <p:cNvSpPr>
            <a:spLocks noGrp="1"/>
          </p:cNvSpPr>
          <p:nvPr>
            <p:ph type="title"/>
          </p:nvPr>
        </p:nvSpPr>
        <p:spPr/>
        <p:txBody>
          <a:bodyPr>
            <a:noAutofit/>
          </a:bodyPr>
          <a:lstStyle/>
          <a:p>
            <a:r>
              <a:rPr lang="en-IN" dirty="0"/>
              <a:t>Coping with Uncertainty in Income Taxes</a:t>
            </a:r>
            <a:r>
              <a:rPr lang="en-US" dirty="0"/>
              <a:t> </a:t>
            </a:r>
            <a:r>
              <a:rPr lang="en-US" altLang="en-US" dirty="0"/>
              <a:t>(4 of 7)</a:t>
            </a:r>
            <a:endParaRPr lang="en-US" dirty="0"/>
          </a:p>
        </p:txBody>
      </p:sp>
      <p:sp>
        <p:nvSpPr>
          <p:cNvPr id="4" name="Content Placeholder 3"/>
          <p:cNvSpPr>
            <a:spLocks noGrp="1"/>
          </p:cNvSpPr>
          <p:nvPr>
            <p:ph sz="quarter" idx="10"/>
          </p:nvPr>
        </p:nvSpPr>
        <p:spPr>
          <a:xfrm>
            <a:off x="609600" y="1752600"/>
            <a:ext cx="8305800" cy="4648200"/>
          </a:xfrm>
        </p:spPr>
        <p:txBody>
          <a:bodyPr/>
          <a:lstStyle/>
          <a:p>
            <a:pPr marL="0" indent="0">
              <a:buNone/>
            </a:pPr>
            <a:r>
              <a:rPr lang="en-IN" sz="2400" b="1" dirty="0"/>
              <a:t>Not “more likely than not”</a:t>
            </a:r>
          </a:p>
          <a:p>
            <a:pPr>
              <a:buClr>
                <a:schemeClr val="tx1"/>
              </a:buClr>
            </a:pPr>
            <a:r>
              <a:rPr lang="en-IN" sz="2400" dirty="0"/>
              <a:t>None of the tax benefit (reduction in tax expense) is recorded in the current year</a:t>
            </a:r>
          </a:p>
          <a:p>
            <a:pPr>
              <a:buClr>
                <a:schemeClr val="tx1"/>
              </a:buClr>
            </a:pPr>
            <a:r>
              <a:rPr lang="en-IN" sz="2400" dirty="0"/>
              <a:t>Income tax expense must be </a:t>
            </a:r>
            <a:r>
              <a:rPr lang="en-US" sz="2400" dirty="0"/>
              <a:t>recorded </a:t>
            </a:r>
            <a:r>
              <a:rPr lang="en-IN" sz="2400" dirty="0"/>
              <a:t>at the same amount as if the tax deduction was not taken</a:t>
            </a:r>
          </a:p>
          <a:p>
            <a:pPr marL="0" indent="0">
              <a:buClr>
                <a:schemeClr val="tx1"/>
              </a:buClr>
              <a:buNone/>
            </a:pPr>
            <a:r>
              <a:rPr lang="en-IN" sz="2400" b="1" dirty="0"/>
              <a:t>Example:</a:t>
            </a:r>
          </a:p>
          <a:p>
            <a:pPr marL="0" indent="0">
              <a:buNone/>
            </a:pPr>
            <a:r>
              <a:rPr lang="en-IN" sz="2400" dirty="0" err="1"/>
              <a:t>Derricks’s</a:t>
            </a:r>
            <a:r>
              <a:rPr lang="en-IN" sz="2400" dirty="0"/>
              <a:t> current income tax payable is $24 million after being reduced by an $8 million tax benefit. However, it’s </a:t>
            </a:r>
            <a:r>
              <a:rPr lang="en-IN" sz="2400" i="1" dirty="0"/>
              <a:t>more likely than not </a:t>
            </a:r>
            <a:r>
              <a:rPr lang="en-IN" sz="2400" dirty="0"/>
              <a:t>that the tax benefit isn’t sustainable upon examination.</a:t>
            </a:r>
            <a:endParaRPr lang="en-US" sz="2400" dirty="0"/>
          </a:p>
        </p:txBody>
      </p:sp>
    </p:spTree>
    <p:extLst>
      <p:ext uri="{BB962C8B-B14F-4D97-AF65-F5344CB8AC3E}">
        <p14:creationId xmlns:p14="http://schemas.microsoft.com/office/powerpoint/2010/main" val="3282835182"/>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16-9</a:t>
            </a:r>
          </a:p>
        </p:txBody>
      </p:sp>
      <p:sp>
        <p:nvSpPr>
          <p:cNvPr id="3" name="Title 2"/>
          <p:cNvSpPr>
            <a:spLocks noGrp="1"/>
          </p:cNvSpPr>
          <p:nvPr>
            <p:ph type="title"/>
          </p:nvPr>
        </p:nvSpPr>
        <p:spPr/>
        <p:txBody>
          <a:bodyPr>
            <a:noAutofit/>
          </a:bodyPr>
          <a:lstStyle/>
          <a:p>
            <a:r>
              <a:rPr lang="en-IN" dirty="0"/>
              <a:t>Coping with Uncertainty in Income Taxes</a:t>
            </a:r>
            <a:r>
              <a:rPr lang="en-US" dirty="0"/>
              <a:t> </a:t>
            </a:r>
            <a:r>
              <a:rPr lang="en-US" altLang="en-US" dirty="0"/>
              <a:t>(5 of 7)</a:t>
            </a:r>
            <a:endParaRPr lang="en-US" dirty="0"/>
          </a:p>
        </p:txBody>
      </p:sp>
      <p:sp>
        <p:nvSpPr>
          <p:cNvPr id="5" name="Content Placeholder 4"/>
          <p:cNvSpPr>
            <a:spLocks noGrp="1"/>
          </p:cNvSpPr>
          <p:nvPr>
            <p:ph sz="quarter" idx="12"/>
          </p:nvPr>
        </p:nvSpPr>
        <p:spPr>
          <a:xfrm>
            <a:off x="533400" y="3962400"/>
            <a:ext cx="8077200" cy="1143000"/>
          </a:xfrm>
        </p:spPr>
        <p:txBody>
          <a:bodyPr/>
          <a:lstStyle/>
          <a:p>
            <a:pPr marL="0" indent="0">
              <a:buNone/>
            </a:pPr>
            <a:r>
              <a:rPr lang="en-IN" sz="2400" b="1" dirty="0"/>
              <a:t>Not</a:t>
            </a:r>
            <a:r>
              <a:rPr lang="en-IN" sz="2400" dirty="0"/>
              <a:t> reduced by the $8 tax benefit</a:t>
            </a:r>
            <a:r>
              <a:rPr lang="en-US" sz="2400" dirty="0"/>
              <a:t> </a:t>
            </a:r>
            <a:r>
              <a:rPr lang="en-US" sz="2400" dirty="0">
                <a:sym typeface="Wingdings" pitchFamily="2" charset="2"/>
              </a:rPr>
              <a:t> 32</a:t>
            </a:r>
          </a:p>
          <a:p>
            <a:pPr marL="0" indent="0">
              <a:buNone/>
            </a:pPr>
            <a:r>
              <a:rPr lang="en-IN" sz="2400" dirty="0"/>
              <a:t>Reduced by the $8 tax benefit</a:t>
            </a:r>
            <a:r>
              <a:rPr lang="en-US" sz="2400" dirty="0"/>
              <a:t> </a:t>
            </a:r>
            <a:r>
              <a:rPr lang="en-US" sz="2400" dirty="0">
                <a:sym typeface="Wingdings" pitchFamily="2" charset="2"/>
              </a:rPr>
              <a:t> 24</a:t>
            </a:r>
            <a:endParaRPr lang="en-US" sz="2400" dirty="0"/>
          </a:p>
        </p:txBody>
      </p:sp>
      <p:pic>
        <p:nvPicPr>
          <p:cNvPr id="22530" name="Picture 2" descr="Journal entry debiting income tax expense 32, crediting income tax payable 24, and crediting liability projected additional tax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1546" y="2133600"/>
            <a:ext cx="7260908" cy="1475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15702237"/>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16-9</a:t>
            </a:r>
          </a:p>
        </p:txBody>
      </p:sp>
      <p:sp>
        <p:nvSpPr>
          <p:cNvPr id="3" name="Title 2"/>
          <p:cNvSpPr>
            <a:spLocks noGrp="1"/>
          </p:cNvSpPr>
          <p:nvPr>
            <p:ph type="title"/>
          </p:nvPr>
        </p:nvSpPr>
        <p:spPr/>
        <p:txBody>
          <a:bodyPr>
            <a:noAutofit/>
          </a:bodyPr>
          <a:lstStyle/>
          <a:p>
            <a:r>
              <a:rPr lang="en-IN" dirty="0"/>
              <a:t>Coping with Uncertainty in Income Taxes</a:t>
            </a:r>
            <a:r>
              <a:rPr lang="en-US" dirty="0"/>
              <a:t> </a:t>
            </a:r>
            <a:r>
              <a:rPr lang="en-US" altLang="en-US" dirty="0"/>
              <a:t>(6 of 7)</a:t>
            </a:r>
            <a:endParaRPr lang="en-US" dirty="0"/>
          </a:p>
        </p:txBody>
      </p:sp>
      <p:sp>
        <p:nvSpPr>
          <p:cNvPr id="4" name="Content Placeholder 3"/>
          <p:cNvSpPr>
            <a:spLocks noGrp="1"/>
          </p:cNvSpPr>
          <p:nvPr>
            <p:ph sz="quarter" idx="10"/>
          </p:nvPr>
        </p:nvSpPr>
        <p:spPr>
          <a:xfrm>
            <a:off x="533400" y="1828800"/>
            <a:ext cx="8382000" cy="914400"/>
          </a:xfrm>
        </p:spPr>
        <p:txBody>
          <a:bodyPr/>
          <a:lstStyle/>
          <a:p>
            <a:pPr marL="0" indent="0">
              <a:buNone/>
            </a:pPr>
            <a:r>
              <a:rPr lang="en-US" sz="2400" b="1" dirty="0"/>
              <a:t>Measuring the tax benefit:</a:t>
            </a:r>
          </a:p>
          <a:p>
            <a:pPr marL="0" indent="0">
              <a:buNone/>
            </a:pPr>
            <a:r>
              <a:rPr lang="en-IN" sz="2400" b="1" dirty="0"/>
              <a:t>Likelihood Table ($ in millions)</a:t>
            </a:r>
            <a:endParaRPr lang="en-US" sz="2400" dirty="0"/>
          </a:p>
        </p:txBody>
      </p:sp>
      <p:graphicFrame>
        <p:nvGraphicFramePr>
          <p:cNvPr id="8" name="Table 7"/>
          <p:cNvGraphicFramePr>
            <a:graphicFrameLocks noGrp="1"/>
          </p:cNvGraphicFramePr>
          <p:nvPr>
            <p:extLst>
              <p:ext uri="{D42A27DB-BD31-4B8C-83A1-F6EECF244321}">
                <p14:modId xmlns:p14="http://schemas.microsoft.com/office/powerpoint/2010/main" val="2921668383"/>
              </p:ext>
            </p:extLst>
          </p:nvPr>
        </p:nvGraphicFramePr>
        <p:xfrm>
          <a:off x="762000" y="3224646"/>
          <a:ext cx="8001000" cy="1651000"/>
        </p:xfrm>
        <a:graphic>
          <a:graphicData uri="http://schemas.openxmlformats.org/drawingml/2006/table">
            <a:tbl>
              <a:tblPr firstRow="1" bandRow="1">
                <a:tableStyleId>{5940675A-B579-460E-94D1-54222C63F5DA}</a:tableStyleId>
              </a:tblPr>
              <a:tblGrid>
                <a:gridCol w="4419600">
                  <a:extLst>
                    <a:ext uri="{9D8B030D-6E8A-4147-A177-3AD203B41FA5}">
                      <a16:colId xmlns:a16="http://schemas.microsoft.com/office/drawing/2014/main" val="20000"/>
                    </a:ext>
                  </a:extLst>
                </a:gridCol>
                <a:gridCol w="685800">
                  <a:extLst>
                    <a:ext uri="{9D8B030D-6E8A-4147-A177-3AD203B41FA5}">
                      <a16:colId xmlns:a16="http://schemas.microsoft.com/office/drawing/2014/main" val="20001"/>
                    </a:ext>
                  </a:extLst>
                </a:gridCol>
                <a:gridCol w="685800">
                  <a:extLst>
                    <a:ext uri="{9D8B030D-6E8A-4147-A177-3AD203B41FA5}">
                      <a16:colId xmlns:a16="http://schemas.microsoft.com/office/drawing/2014/main" val="20002"/>
                    </a:ext>
                  </a:extLst>
                </a:gridCol>
                <a:gridCol w="685800">
                  <a:extLst>
                    <a:ext uri="{9D8B030D-6E8A-4147-A177-3AD203B41FA5}">
                      <a16:colId xmlns:a16="http://schemas.microsoft.com/office/drawing/2014/main" val="20003"/>
                    </a:ext>
                  </a:extLst>
                </a:gridCol>
                <a:gridCol w="685800">
                  <a:extLst>
                    <a:ext uri="{9D8B030D-6E8A-4147-A177-3AD203B41FA5}">
                      <a16:colId xmlns:a16="http://schemas.microsoft.com/office/drawing/2014/main" val="20004"/>
                    </a:ext>
                  </a:extLst>
                </a:gridCol>
                <a:gridCol w="838200">
                  <a:extLst>
                    <a:ext uri="{9D8B030D-6E8A-4147-A177-3AD203B41FA5}">
                      <a16:colId xmlns:a16="http://schemas.microsoft.com/office/drawing/2014/main" val="20005"/>
                    </a:ext>
                  </a:extLst>
                </a:gridCol>
              </a:tblGrid>
              <a:tr h="508000">
                <a:tc>
                  <a:txBody>
                    <a:bodyPr/>
                    <a:lstStyle/>
                    <a:p>
                      <a:r>
                        <a:rPr lang="en-IN" sz="1500" dirty="0">
                          <a:latin typeface="Verdana" panose="020B0604030504040204" pitchFamily="34" charset="0"/>
                          <a:ea typeface="Verdana" panose="020B0604030504040204" pitchFamily="34" charset="0"/>
                          <a:cs typeface="Verdana" panose="020B0604030504040204" pitchFamily="34" charset="0"/>
                        </a:rPr>
                        <a:t>Amount of the tax benefit</a:t>
                      </a:r>
                    </a:p>
                    <a:p>
                      <a:r>
                        <a:rPr lang="en-IN" sz="1500" dirty="0">
                          <a:latin typeface="Verdana" panose="020B0604030504040204" pitchFamily="34" charset="0"/>
                          <a:ea typeface="Verdana" panose="020B0604030504040204" pitchFamily="34" charset="0"/>
                          <a:cs typeface="Verdana" panose="020B0604030504040204" pitchFamily="34" charset="0"/>
                        </a:rPr>
                        <a:t> that management expects</a:t>
                      </a:r>
                      <a:r>
                        <a:rPr lang="en-IN" sz="1500" baseline="0" dirty="0">
                          <a:latin typeface="Verdana" panose="020B0604030504040204" pitchFamily="34" charset="0"/>
                          <a:ea typeface="Verdana" panose="020B0604030504040204" pitchFamily="34" charset="0"/>
                          <a:cs typeface="Verdana" panose="020B0604030504040204" pitchFamily="34" charset="0"/>
                        </a:rPr>
                        <a:t>  </a:t>
                      </a:r>
                      <a:r>
                        <a:rPr lang="en-IN" sz="1500" dirty="0">
                          <a:latin typeface="Verdana" panose="020B0604030504040204" pitchFamily="34" charset="0"/>
                          <a:ea typeface="Verdana" panose="020B0604030504040204" pitchFamily="34" charset="0"/>
                          <a:cs typeface="Verdana" panose="020B0604030504040204" pitchFamily="34" charset="0"/>
                        </a:rPr>
                        <a:t>to be sustained</a:t>
                      </a:r>
                      <a:endParaRPr lang="en-US" sz="15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r>
                        <a:rPr lang="en-US" sz="1500" dirty="0">
                          <a:latin typeface="Verdana" panose="020B0604030504040204" pitchFamily="34" charset="0"/>
                          <a:ea typeface="Verdana" panose="020B0604030504040204" pitchFamily="34" charset="0"/>
                          <a:cs typeface="Verdana" panose="020B0604030504040204" pitchFamily="34" charset="0"/>
                        </a:rPr>
                        <a:t>$8</a:t>
                      </a:r>
                    </a:p>
                  </a:txBody>
                  <a:tcPr anchor="ctr"/>
                </a:tc>
                <a:tc>
                  <a:txBody>
                    <a:bodyPr/>
                    <a:lstStyle/>
                    <a:p>
                      <a:r>
                        <a:rPr lang="en-US" sz="1500" dirty="0">
                          <a:latin typeface="Verdana" panose="020B0604030504040204" pitchFamily="34" charset="0"/>
                          <a:ea typeface="Verdana" panose="020B0604030504040204" pitchFamily="34" charset="0"/>
                          <a:cs typeface="Verdana" panose="020B0604030504040204" pitchFamily="34" charset="0"/>
                        </a:rPr>
                        <a:t>$7</a:t>
                      </a:r>
                    </a:p>
                  </a:txBody>
                  <a:tcPr anchor="ctr"/>
                </a:tc>
                <a:tc>
                  <a:txBody>
                    <a:bodyPr/>
                    <a:lstStyle/>
                    <a:p>
                      <a:r>
                        <a:rPr lang="en-US" sz="1500" dirty="0">
                          <a:latin typeface="Verdana" panose="020B0604030504040204" pitchFamily="34" charset="0"/>
                          <a:ea typeface="Verdana" panose="020B0604030504040204" pitchFamily="34" charset="0"/>
                          <a:cs typeface="Verdana" panose="020B0604030504040204" pitchFamily="34" charset="0"/>
                        </a:rPr>
                        <a:t>$6</a:t>
                      </a:r>
                    </a:p>
                  </a:txBody>
                  <a:tcPr anchor="ctr"/>
                </a:tc>
                <a:tc>
                  <a:txBody>
                    <a:bodyPr/>
                    <a:lstStyle/>
                    <a:p>
                      <a:r>
                        <a:rPr lang="en-US" sz="1500" dirty="0">
                          <a:latin typeface="Verdana" panose="020B0604030504040204" pitchFamily="34" charset="0"/>
                          <a:ea typeface="Verdana" panose="020B0604030504040204" pitchFamily="34" charset="0"/>
                          <a:cs typeface="Verdana" panose="020B0604030504040204" pitchFamily="34" charset="0"/>
                        </a:rPr>
                        <a:t>$5</a:t>
                      </a:r>
                    </a:p>
                  </a:txBody>
                  <a:tcPr anchor="ctr"/>
                </a:tc>
                <a:tc>
                  <a:txBody>
                    <a:bodyPr/>
                    <a:lstStyle/>
                    <a:p>
                      <a:r>
                        <a:rPr lang="en-US" sz="1500" dirty="0">
                          <a:latin typeface="Verdana" panose="020B0604030504040204" pitchFamily="34" charset="0"/>
                          <a:ea typeface="Verdana" panose="020B0604030504040204" pitchFamily="34" charset="0"/>
                          <a:cs typeface="Verdana" panose="020B0604030504040204" pitchFamily="34" charset="0"/>
                        </a:rPr>
                        <a:t>$425</a:t>
                      </a:r>
                    </a:p>
                  </a:txBody>
                  <a:tcPr anchor="ctr"/>
                </a:tc>
                <a:extLst>
                  <a:ext uri="{0D108BD9-81ED-4DB2-BD59-A6C34878D82A}">
                    <a16:rowId xmlns:a16="http://schemas.microsoft.com/office/drawing/2014/main" val="10000"/>
                  </a:ext>
                </a:extLst>
              </a:tr>
              <a:tr h="492760">
                <a:tc>
                  <a:txBody>
                    <a:bodyPr/>
                    <a:lstStyle/>
                    <a:p>
                      <a:r>
                        <a:rPr lang="en-IN" sz="1500" dirty="0">
                          <a:latin typeface="Verdana" panose="020B0604030504040204" pitchFamily="34" charset="0"/>
                          <a:ea typeface="Verdana" panose="020B0604030504040204" pitchFamily="34" charset="0"/>
                          <a:cs typeface="Verdana" panose="020B0604030504040204" pitchFamily="34" charset="0"/>
                        </a:rPr>
                        <a:t>Percentage likelihood that the </a:t>
                      </a:r>
                    </a:p>
                    <a:p>
                      <a:r>
                        <a:rPr lang="en-IN" sz="1500" dirty="0">
                          <a:latin typeface="Verdana" panose="020B0604030504040204" pitchFamily="34" charset="0"/>
                          <a:ea typeface="Verdana" panose="020B0604030504040204" pitchFamily="34" charset="0"/>
                          <a:cs typeface="Verdana" panose="020B0604030504040204" pitchFamily="34" charset="0"/>
                        </a:rPr>
                        <a:t>tax position will be sustained at this level</a:t>
                      </a:r>
                      <a:endParaRPr lang="en-US" sz="15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r>
                        <a:rPr lang="en-US" sz="1500" dirty="0">
                          <a:latin typeface="Verdana" panose="020B0604030504040204" pitchFamily="34" charset="0"/>
                          <a:ea typeface="Verdana" panose="020B0604030504040204" pitchFamily="34" charset="0"/>
                          <a:cs typeface="Verdana" panose="020B0604030504040204" pitchFamily="34" charset="0"/>
                        </a:rPr>
                        <a:t>10%</a:t>
                      </a:r>
                    </a:p>
                  </a:txBody>
                  <a:tcPr anchor="ctr"/>
                </a:tc>
                <a:tc>
                  <a:txBody>
                    <a:bodyPr/>
                    <a:lstStyle/>
                    <a:p>
                      <a:r>
                        <a:rPr lang="en-US" sz="1500" dirty="0">
                          <a:latin typeface="Verdana" panose="020B0604030504040204" pitchFamily="34" charset="0"/>
                          <a:ea typeface="Verdana" panose="020B0604030504040204" pitchFamily="34" charset="0"/>
                          <a:cs typeface="Verdana" panose="020B0604030504040204" pitchFamily="34" charset="0"/>
                        </a:rPr>
                        <a:t>20%</a:t>
                      </a:r>
                    </a:p>
                  </a:txBody>
                  <a:tcPr anchor="ctr"/>
                </a:tc>
                <a:tc>
                  <a:txBody>
                    <a:bodyPr/>
                    <a:lstStyle/>
                    <a:p>
                      <a:r>
                        <a:rPr lang="en-US" sz="1500" dirty="0">
                          <a:latin typeface="Verdana" panose="020B0604030504040204" pitchFamily="34" charset="0"/>
                          <a:ea typeface="Verdana" panose="020B0604030504040204" pitchFamily="34" charset="0"/>
                          <a:cs typeface="Verdana" panose="020B0604030504040204" pitchFamily="34" charset="0"/>
                        </a:rPr>
                        <a:t>25%</a:t>
                      </a:r>
                    </a:p>
                  </a:txBody>
                  <a:tcPr anchor="ctr"/>
                </a:tc>
                <a:tc>
                  <a:txBody>
                    <a:bodyPr/>
                    <a:lstStyle/>
                    <a:p>
                      <a:r>
                        <a:rPr lang="en-US" sz="1500" dirty="0">
                          <a:latin typeface="Verdana" panose="020B0604030504040204" pitchFamily="34" charset="0"/>
                          <a:ea typeface="Verdana" panose="020B0604030504040204" pitchFamily="34" charset="0"/>
                          <a:cs typeface="Verdana" panose="020B0604030504040204" pitchFamily="34" charset="0"/>
                        </a:rPr>
                        <a:t>25%</a:t>
                      </a:r>
                    </a:p>
                  </a:txBody>
                  <a:tcPr anchor="ctr"/>
                </a:tc>
                <a:tc>
                  <a:txBody>
                    <a:bodyPr/>
                    <a:lstStyle/>
                    <a:p>
                      <a:r>
                        <a:rPr lang="en-US" sz="1500" dirty="0">
                          <a:latin typeface="Verdana" panose="020B0604030504040204" pitchFamily="34" charset="0"/>
                          <a:ea typeface="Verdana" panose="020B0604030504040204" pitchFamily="34" charset="0"/>
                          <a:cs typeface="Verdana" panose="020B0604030504040204" pitchFamily="34" charset="0"/>
                        </a:rPr>
                        <a:t>20%</a:t>
                      </a:r>
                    </a:p>
                  </a:txBody>
                  <a:tcPr anchor="ctr"/>
                </a:tc>
                <a:extLst>
                  <a:ext uri="{0D108BD9-81ED-4DB2-BD59-A6C34878D82A}">
                    <a16:rowId xmlns:a16="http://schemas.microsoft.com/office/drawing/2014/main" val="10001"/>
                  </a:ext>
                </a:extLst>
              </a:tr>
              <a:tr h="5537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500" i="1" dirty="0">
                          <a:latin typeface="Verdana" panose="020B0604030504040204" pitchFamily="34" charset="0"/>
                          <a:ea typeface="Verdana" panose="020B0604030504040204" pitchFamily="34" charset="0"/>
                          <a:cs typeface="Verdana" panose="020B0604030504040204" pitchFamily="34" charset="0"/>
                        </a:rPr>
                        <a:t>Cumulative </a:t>
                      </a:r>
                      <a:r>
                        <a:rPr lang="en-IN" sz="1500" dirty="0">
                          <a:latin typeface="Verdana" panose="020B0604030504040204" pitchFamily="34" charset="0"/>
                          <a:ea typeface="Verdana" panose="020B0604030504040204" pitchFamily="34" charset="0"/>
                          <a:cs typeface="Verdana" panose="020B0604030504040204" pitchFamily="34" charset="0"/>
                        </a:rPr>
                        <a:t>probability that the </a:t>
                      </a:r>
                    </a:p>
                    <a:p>
                      <a:pPr marL="0" marR="0" indent="0" algn="l" defTabSz="914400" rtl="0" eaLnBrk="1" fontAlgn="auto" latinLnBrk="0" hangingPunct="1">
                        <a:lnSpc>
                          <a:spcPct val="100000"/>
                        </a:lnSpc>
                        <a:spcBef>
                          <a:spcPts val="0"/>
                        </a:spcBef>
                        <a:spcAft>
                          <a:spcPts val="0"/>
                        </a:spcAft>
                        <a:buClrTx/>
                        <a:buSzTx/>
                        <a:buFontTx/>
                        <a:buNone/>
                        <a:tabLst/>
                        <a:defRPr/>
                      </a:pPr>
                      <a:r>
                        <a:rPr lang="en-IN" sz="1500" dirty="0">
                          <a:latin typeface="Verdana" panose="020B0604030504040204" pitchFamily="34" charset="0"/>
                          <a:ea typeface="Verdana" panose="020B0604030504040204" pitchFamily="34" charset="0"/>
                          <a:cs typeface="Verdana" panose="020B0604030504040204" pitchFamily="34" charset="0"/>
                        </a:rPr>
                        <a:t>tax position will be sustained</a:t>
                      </a:r>
                    </a:p>
                  </a:txBody>
                  <a:tcPr anchor="ctr"/>
                </a:tc>
                <a:tc>
                  <a:txBody>
                    <a:bodyPr/>
                    <a:lstStyle/>
                    <a:p>
                      <a:r>
                        <a:rPr lang="en-US" sz="1500" dirty="0">
                          <a:latin typeface="Verdana" panose="020B0604030504040204" pitchFamily="34" charset="0"/>
                          <a:ea typeface="Verdana" panose="020B0604030504040204" pitchFamily="34" charset="0"/>
                          <a:cs typeface="Verdana" panose="020B0604030504040204" pitchFamily="34" charset="0"/>
                        </a:rPr>
                        <a:t>10%</a:t>
                      </a:r>
                    </a:p>
                  </a:txBody>
                  <a:tcPr anchor="ctr"/>
                </a:tc>
                <a:tc>
                  <a:txBody>
                    <a:bodyPr/>
                    <a:lstStyle/>
                    <a:p>
                      <a:r>
                        <a:rPr lang="en-US" sz="1500" dirty="0">
                          <a:latin typeface="Verdana" panose="020B0604030504040204" pitchFamily="34" charset="0"/>
                          <a:ea typeface="Verdana" panose="020B0604030504040204" pitchFamily="34" charset="0"/>
                          <a:cs typeface="Verdana" panose="020B0604030504040204" pitchFamily="34" charset="0"/>
                        </a:rPr>
                        <a:t>30%</a:t>
                      </a:r>
                    </a:p>
                  </a:txBody>
                  <a:tcPr anchor="ctr"/>
                </a:tc>
                <a:tc>
                  <a:txBody>
                    <a:bodyPr/>
                    <a:lstStyle/>
                    <a:p>
                      <a:r>
                        <a:rPr lang="en-US" sz="1500" dirty="0">
                          <a:latin typeface="Verdana" panose="020B0604030504040204" pitchFamily="34" charset="0"/>
                          <a:ea typeface="Verdana" panose="020B0604030504040204" pitchFamily="34" charset="0"/>
                          <a:cs typeface="Verdana" panose="020B0604030504040204" pitchFamily="34" charset="0"/>
                        </a:rPr>
                        <a:t>55%</a:t>
                      </a:r>
                    </a:p>
                  </a:txBody>
                  <a:tcPr anchor="ctr"/>
                </a:tc>
                <a:tc>
                  <a:txBody>
                    <a:bodyPr/>
                    <a:lstStyle/>
                    <a:p>
                      <a:r>
                        <a:rPr lang="en-US" sz="1500" dirty="0">
                          <a:latin typeface="Verdana" panose="020B0604030504040204" pitchFamily="34" charset="0"/>
                          <a:ea typeface="Verdana" panose="020B0604030504040204" pitchFamily="34" charset="0"/>
                          <a:cs typeface="Verdana" panose="020B0604030504040204" pitchFamily="34" charset="0"/>
                        </a:rPr>
                        <a:t>80%</a:t>
                      </a:r>
                    </a:p>
                  </a:txBody>
                  <a:tcPr anchor="ctr"/>
                </a:tc>
                <a:tc>
                  <a:txBody>
                    <a:bodyPr/>
                    <a:lstStyle/>
                    <a:p>
                      <a:r>
                        <a:rPr lang="en-US" sz="1500" dirty="0">
                          <a:latin typeface="Verdana" panose="020B0604030504040204" pitchFamily="34" charset="0"/>
                          <a:ea typeface="Verdana" panose="020B0604030504040204" pitchFamily="34" charset="0"/>
                          <a:cs typeface="Verdana" panose="020B0604030504040204" pitchFamily="34" charset="0"/>
                        </a:rPr>
                        <a:t>100%</a:t>
                      </a:r>
                    </a:p>
                  </a:txBody>
                  <a:tcPr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150098070"/>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16-9</a:t>
            </a:r>
          </a:p>
        </p:txBody>
      </p:sp>
      <p:sp>
        <p:nvSpPr>
          <p:cNvPr id="3" name="Title 2"/>
          <p:cNvSpPr>
            <a:spLocks noGrp="1"/>
          </p:cNvSpPr>
          <p:nvPr>
            <p:ph type="title"/>
          </p:nvPr>
        </p:nvSpPr>
        <p:spPr/>
        <p:txBody>
          <a:bodyPr>
            <a:noAutofit/>
          </a:bodyPr>
          <a:lstStyle/>
          <a:p>
            <a:r>
              <a:rPr lang="en-IN" dirty="0"/>
              <a:t>Coping with Uncertainty in Income Taxes</a:t>
            </a:r>
            <a:r>
              <a:rPr lang="en-US" dirty="0"/>
              <a:t> </a:t>
            </a:r>
            <a:r>
              <a:rPr lang="en-US" altLang="en-US" dirty="0"/>
              <a:t>(7 of 7)</a:t>
            </a:r>
            <a:endParaRPr lang="en-US" dirty="0"/>
          </a:p>
        </p:txBody>
      </p:sp>
      <p:sp>
        <p:nvSpPr>
          <p:cNvPr id="5" name="Content Placeholder 4"/>
          <p:cNvSpPr>
            <a:spLocks noGrp="1"/>
          </p:cNvSpPr>
          <p:nvPr>
            <p:ph sz="quarter" idx="12"/>
          </p:nvPr>
        </p:nvSpPr>
        <p:spPr>
          <a:xfrm>
            <a:off x="496967" y="4038600"/>
            <a:ext cx="8153400" cy="990600"/>
          </a:xfrm>
        </p:spPr>
        <p:txBody>
          <a:bodyPr/>
          <a:lstStyle/>
          <a:p>
            <a:r>
              <a:rPr lang="en-IN" sz="2400" dirty="0"/>
              <a:t>With </a:t>
            </a:r>
            <a:r>
              <a:rPr lang="en-IN" sz="2400" b="1" dirty="0"/>
              <a:t>$6</a:t>
            </a:r>
            <a:r>
              <a:rPr lang="en-IN" sz="2400" dirty="0"/>
              <a:t> tax benefit</a:t>
            </a:r>
            <a:r>
              <a:rPr lang="en-US" sz="2400" dirty="0"/>
              <a:t> </a:t>
            </a:r>
            <a:r>
              <a:rPr lang="en-US" sz="2400" dirty="0">
                <a:sym typeface="Wingdings" pitchFamily="2" charset="2"/>
              </a:rPr>
              <a:t> 26</a:t>
            </a:r>
          </a:p>
          <a:p>
            <a:r>
              <a:rPr lang="en-IN" sz="2400" dirty="0"/>
              <a:t>With $8 tax benefit</a:t>
            </a:r>
            <a:r>
              <a:rPr lang="en-US" sz="2400" dirty="0"/>
              <a:t> </a:t>
            </a:r>
            <a:r>
              <a:rPr lang="en-US" sz="2400" dirty="0">
                <a:sym typeface="Wingdings" pitchFamily="2" charset="2"/>
              </a:rPr>
              <a:t> 24</a:t>
            </a:r>
            <a:endParaRPr lang="en-US" sz="2400" dirty="0"/>
          </a:p>
        </p:txBody>
      </p:sp>
      <p:pic>
        <p:nvPicPr>
          <p:cNvPr id="23554" name="Picture 2" descr="Journal entry debiting income tax expense (with $6 benefit) $26, crediting income tax payable (with $8 benefit) 24, and crediting liabilty projected additional tax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2133600"/>
            <a:ext cx="7318534" cy="1555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30280120"/>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16-9</a:t>
            </a:r>
          </a:p>
        </p:txBody>
      </p:sp>
      <p:sp>
        <p:nvSpPr>
          <p:cNvPr id="3" name="Title 2"/>
          <p:cNvSpPr>
            <a:spLocks noGrp="1"/>
          </p:cNvSpPr>
          <p:nvPr>
            <p:ph type="title"/>
          </p:nvPr>
        </p:nvSpPr>
        <p:spPr/>
        <p:txBody>
          <a:bodyPr>
            <a:noAutofit/>
          </a:bodyPr>
          <a:lstStyle/>
          <a:p>
            <a:r>
              <a:rPr lang="en-US" altLang="en-US" dirty="0"/>
              <a:t>Concept Check: Not “More Likely Than Not”</a:t>
            </a:r>
            <a:r>
              <a:rPr lang="en-US" dirty="0"/>
              <a:t> </a:t>
            </a:r>
            <a:r>
              <a:rPr lang="en-US" altLang="en-US" dirty="0"/>
              <a:t>(1 of 2)</a:t>
            </a:r>
            <a:endParaRPr lang="en-US" dirty="0"/>
          </a:p>
        </p:txBody>
      </p:sp>
      <p:sp>
        <p:nvSpPr>
          <p:cNvPr id="4" name="Content Placeholder 3"/>
          <p:cNvSpPr>
            <a:spLocks noGrp="1"/>
          </p:cNvSpPr>
          <p:nvPr>
            <p:ph sz="quarter" idx="10"/>
          </p:nvPr>
        </p:nvSpPr>
        <p:spPr>
          <a:xfrm>
            <a:off x="609600" y="1600200"/>
            <a:ext cx="8229600" cy="4800600"/>
          </a:xfrm>
        </p:spPr>
        <p:txBody>
          <a:bodyPr/>
          <a:lstStyle/>
          <a:p>
            <a:pPr marL="0" indent="0">
              <a:spcBef>
                <a:spcPts val="400"/>
              </a:spcBef>
              <a:spcAft>
                <a:spcPts val="1200"/>
              </a:spcAft>
              <a:buNone/>
            </a:pPr>
            <a:r>
              <a:rPr lang="en-US" sz="2400" dirty="0"/>
              <a:t>Bagwell took an aggressive tax position that reduced taxable income from $500,000 to $400,000. Bagwell does not believe it is more likely than not that it would prevail in court if the position was questioned. Bagwell pays tax at a rate of 40%. Bagwell’s journal entry to account for taxes would include a:</a:t>
            </a:r>
          </a:p>
          <a:p>
            <a:pPr marL="457200" indent="-457200">
              <a:spcBef>
                <a:spcPts val="400"/>
              </a:spcBef>
              <a:buFont typeface="+mj-lt"/>
              <a:buAutoNum type="alphaLcPeriod"/>
              <a:tabLst>
                <a:tab pos="342900" algn="l"/>
              </a:tabLst>
            </a:pPr>
            <a:r>
              <a:rPr lang="en-US" sz="2400" b="1" dirty="0"/>
              <a:t>Debit to tax expense for $200,000</a:t>
            </a:r>
          </a:p>
          <a:p>
            <a:pPr marL="457200" indent="-457200">
              <a:spcBef>
                <a:spcPts val="400"/>
              </a:spcBef>
              <a:buFont typeface="+mj-lt"/>
              <a:buAutoNum type="alphaLcPeriod"/>
              <a:tabLst>
                <a:tab pos="342900" algn="l"/>
              </a:tabLst>
            </a:pPr>
            <a:r>
              <a:rPr lang="en-US" sz="2400" dirty="0"/>
              <a:t>Credit to tax benefit of $40,000</a:t>
            </a:r>
          </a:p>
          <a:p>
            <a:pPr marL="457200" lvl="0" indent="-457200">
              <a:spcBef>
                <a:spcPts val="400"/>
              </a:spcBef>
              <a:buFont typeface="+mj-lt"/>
              <a:buAutoNum type="alphaLcPeriod"/>
              <a:tabLst>
                <a:tab pos="342900" algn="l"/>
              </a:tabLst>
            </a:pPr>
            <a:r>
              <a:rPr lang="en-US" sz="2400" dirty="0">
                <a:solidFill>
                  <a:prstClr val="black"/>
                </a:solidFill>
              </a:rPr>
              <a:t>Credit to Liability—projected additional tax of $160,000</a:t>
            </a:r>
          </a:p>
          <a:p>
            <a:pPr marL="457200" lvl="0" indent="-457200">
              <a:spcBef>
                <a:spcPts val="400"/>
              </a:spcBef>
              <a:buFont typeface="+mj-lt"/>
              <a:buAutoNum type="alphaLcPeriod"/>
              <a:tabLst>
                <a:tab pos="342900" algn="l"/>
              </a:tabLst>
            </a:pPr>
            <a:r>
              <a:rPr lang="en-US" sz="2400" dirty="0">
                <a:solidFill>
                  <a:prstClr val="black"/>
                </a:solidFill>
              </a:rPr>
              <a:t>Credit to tax payable of $200,000</a:t>
            </a:r>
          </a:p>
        </p:txBody>
      </p:sp>
    </p:spTree>
    <p:extLst>
      <p:ext uri="{BB962C8B-B14F-4D97-AF65-F5344CB8AC3E}">
        <p14:creationId xmlns:p14="http://schemas.microsoft.com/office/powerpoint/2010/main" val="2876616408"/>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16-9</a:t>
            </a:r>
          </a:p>
        </p:txBody>
      </p:sp>
      <p:sp>
        <p:nvSpPr>
          <p:cNvPr id="3" name="Title 2"/>
          <p:cNvSpPr>
            <a:spLocks noGrp="1"/>
          </p:cNvSpPr>
          <p:nvPr>
            <p:ph type="title"/>
          </p:nvPr>
        </p:nvSpPr>
        <p:spPr/>
        <p:txBody>
          <a:bodyPr>
            <a:noAutofit/>
          </a:bodyPr>
          <a:lstStyle/>
          <a:p>
            <a:r>
              <a:rPr lang="en-US" altLang="en-US" dirty="0"/>
              <a:t>Concept Check: Not “More Likely Than Not”</a:t>
            </a:r>
            <a:r>
              <a:rPr lang="en-US" dirty="0"/>
              <a:t> </a:t>
            </a:r>
            <a:r>
              <a:rPr lang="en-US" altLang="en-US" dirty="0"/>
              <a:t>(2 of 2)</a:t>
            </a:r>
            <a:endParaRPr lang="en-US" dirty="0"/>
          </a:p>
        </p:txBody>
      </p:sp>
      <p:sp>
        <p:nvSpPr>
          <p:cNvPr id="4" name="Content Placeholder 3"/>
          <p:cNvSpPr>
            <a:spLocks noGrp="1"/>
          </p:cNvSpPr>
          <p:nvPr>
            <p:ph sz="quarter" idx="10"/>
          </p:nvPr>
        </p:nvSpPr>
        <p:spPr>
          <a:xfrm>
            <a:off x="609600" y="1676400"/>
            <a:ext cx="8153400" cy="1676400"/>
          </a:xfrm>
        </p:spPr>
        <p:txBody>
          <a:bodyPr/>
          <a:lstStyle/>
          <a:p>
            <a:pPr marL="0" indent="0">
              <a:buNone/>
              <a:tabLst>
                <a:tab pos="342900" algn="l"/>
              </a:tabLst>
            </a:pPr>
            <a:r>
              <a:rPr lang="en-US" sz="2400" dirty="0">
                <a:latin typeface="Arial" charset="0"/>
                <a:cs typeface="Arial" charset="0"/>
              </a:rPr>
              <a:t>The correct answer is </a:t>
            </a:r>
            <a:r>
              <a:rPr lang="en-US" sz="2400" i="1" dirty="0">
                <a:latin typeface="Arial" charset="0"/>
                <a:cs typeface="Arial" charset="0"/>
              </a:rPr>
              <a:t>a</a:t>
            </a:r>
            <a:r>
              <a:rPr lang="en-US" sz="2400" dirty="0">
                <a:latin typeface="Arial" charset="0"/>
                <a:cs typeface="Arial" charset="0"/>
              </a:rPr>
              <a:t>. Because it is not more likely than not that the position would be sustained if later questioned, Bagwell must establish a liability for the entire position.</a:t>
            </a:r>
          </a:p>
        </p:txBody>
      </p:sp>
      <p:pic>
        <p:nvPicPr>
          <p:cNvPr id="24578" name="Picture 2" descr="Tax expense to balance is debited 200,000, tax payable is credited 160,000 and liability projected is credited 40,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3167305"/>
            <a:ext cx="7200976" cy="862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60644827"/>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16-9</a:t>
            </a:r>
          </a:p>
        </p:txBody>
      </p:sp>
      <p:sp>
        <p:nvSpPr>
          <p:cNvPr id="3" name="Title 2"/>
          <p:cNvSpPr>
            <a:spLocks noGrp="1"/>
          </p:cNvSpPr>
          <p:nvPr>
            <p:ph type="title"/>
          </p:nvPr>
        </p:nvSpPr>
        <p:spPr/>
        <p:txBody>
          <a:bodyPr>
            <a:noAutofit/>
          </a:bodyPr>
          <a:lstStyle/>
          <a:p>
            <a:r>
              <a:rPr lang="en-US" altLang="en-US" dirty="0"/>
              <a:t>Concept Check: “More Likely Than Not”</a:t>
            </a:r>
            <a:r>
              <a:rPr lang="en-US" dirty="0"/>
              <a:t> </a:t>
            </a:r>
            <a:r>
              <a:rPr lang="en-US" altLang="en-US" dirty="0"/>
              <a:t>(1 of 3)</a:t>
            </a:r>
            <a:endParaRPr lang="en-US" dirty="0"/>
          </a:p>
        </p:txBody>
      </p:sp>
      <p:sp>
        <p:nvSpPr>
          <p:cNvPr id="4" name="Content Placeholder 3"/>
          <p:cNvSpPr>
            <a:spLocks noGrp="1"/>
          </p:cNvSpPr>
          <p:nvPr>
            <p:ph sz="quarter" idx="10"/>
          </p:nvPr>
        </p:nvSpPr>
        <p:spPr>
          <a:xfrm>
            <a:off x="533400" y="1676400"/>
            <a:ext cx="8229600" cy="4648200"/>
          </a:xfrm>
        </p:spPr>
        <p:txBody>
          <a:bodyPr/>
          <a:lstStyle/>
          <a:p>
            <a:pPr marL="0" indent="0">
              <a:spcBef>
                <a:spcPts val="600"/>
              </a:spcBef>
              <a:spcAft>
                <a:spcPts val="1200"/>
              </a:spcAft>
              <a:buNone/>
            </a:pPr>
            <a:r>
              <a:rPr lang="en-US" sz="2400" dirty="0"/>
              <a:t>Bagwell took an aggressive tax position that reduced taxable income from $500,000 to $400,000. Now assume that Bagwell believes it is more likely than not that it would prevail in court if the position was questioned. Bagwell believes there is a 40% chance that $100,000 would be sustained, a 20% chance that $80,000 would be sustained, and a 40% chance that $50,000 would be sustained. Bagwell pays tax at a rate of 40%. Bagwell’s journal entry to account for taxes would include a:</a:t>
            </a:r>
          </a:p>
        </p:txBody>
      </p:sp>
    </p:spTree>
    <p:extLst>
      <p:ext uri="{BB962C8B-B14F-4D97-AF65-F5344CB8AC3E}">
        <p14:creationId xmlns:p14="http://schemas.microsoft.com/office/powerpoint/2010/main" val="18070176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16-1</a:t>
            </a:r>
          </a:p>
        </p:txBody>
      </p:sp>
      <p:sp>
        <p:nvSpPr>
          <p:cNvPr id="8" name="Title 7"/>
          <p:cNvSpPr>
            <a:spLocks noGrp="1"/>
          </p:cNvSpPr>
          <p:nvPr>
            <p:ph type="title"/>
          </p:nvPr>
        </p:nvSpPr>
        <p:spPr/>
        <p:txBody>
          <a:bodyPr>
            <a:noAutofit/>
          </a:bodyPr>
          <a:lstStyle/>
          <a:p>
            <a:r>
              <a:rPr lang="en-US" altLang="en-US" dirty="0"/>
              <a:t>Concept Check: Installment Sale (1 of 2)</a:t>
            </a:r>
            <a:endParaRPr lang="en-US" dirty="0"/>
          </a:p>
        </p:txBody>
      </p:sp>
      <p:sp>
        <p:nvSpPr>
          <p:cNvPr id="3" name="Content Placeholder 2"/>
          <p:cNvSpPr>
            <a:spLocks noGrp="1"/>
          </p:cNvSpPr>
          <p:nvPr>
            <p:ph sz="quarter" idx="10"/>
          </p:nvPr>
        </p:nvSpPr>
        <p:spPr>
          <a:xfrm>
            <a:off x="609600" y="1600200"/>
            <a:ext cx="8229600" cy="4876800"/>
          </a:xfrm>
        </p:spPr>
        <p:txBody>
          <a:bodyPr/>
          <a:lstStyle/>
          <a:p>
            <a:pPr marL="0" indent="0">
              <a:spcBef>
                <a:spcPts val="600"/>
              </a:spcBef>
              <a:spcAft>
                <a:spcPts val="1200"/>
              </a:spcAft>
              <a:buNone/>
            </a:pPr>
            <a:r>
              <a:rPr lang="en-US" sz="2400" dirty="0"/>
              <a:t>Shortly before the end of 2018, Colter Company makes an installment sale that generates $400 of before-tax income. Colter recognizes income for accounting purposes when the sale is made, but will recognize income for tax purposes when cash is subsequently collected in 2019. Colter has a tax rate of 40%. As a result of this transaction, Colter’s tax expense journal entry would include a:</a:t>
            </a:r>
          </a:p>
          <a:p>
            <a:pPr marL="457200" indent="-457200">
              <a:spcBef>
                <a:spcPts val="600"/>
              </a:spcBef>
              <a:buFont typeface="+mj-lt"/>
              <a:buAutoNum type="alphaLcPeriod"/>
              <a:tabLst>
                <a:tab pos="342900" algn="l"/>
              </a:tabLst>
            </a:pPr>
            <a:r>
              <a:rPr lang="en-US" sz="2400" dirty="0"/>
              <a:t>Debit to tax expense for $200</a:t>
            </a:r>
          </a:p>
          <a:p>
            <a:pPr marL="457200" indent="-457200">
              <a:spcBef>
                <a:spcPts val="600"/>
              </a:spcBef>
              <a:buFont typeface="+mj-lt"/>
              <a:buAutoNum type="alphaLcPeriod"/>
              <a:tabLst>
                <a:tab pos="342900" algn="l"/>
              </a:tabLst>
            </a:pPr>
            <a:r>
              <a:rPr lang="en-US" sz="2400" dirty="0"/>
              <a:t>Debit to tax expense for $170</a:t>
            </a:r>
          </a:p>
          <a:p>
            <a:pPr marL="457200" indent="-457200">
              <a:spcBef>
                <a:spcPts val="600"/>
              </a:spcBef>
              <a:buFont typeface="+mj-lt"/>
              <a:buAutoNum type="alphaLcPeriod"/>
              <a:tabLst>
                <a:tab pos="342900" algn="l"/>
              </a:tabLst>
            </a:pPr>
            <a:r>
              <a:rPr lang="en-US" sz="2400" dirty="0"/>
              <a:t>Debit to tax expense for $50</a:t>
            </a:r>
          </a:p>
          <a:p>
            <a:pPr marL="457200" indent="-457200">
              <a:spcBef>
                <a:spcPts val="600"/>
              </a:spcBef>
              <a:buFont typeface="+mj-lt"/>
              <a:buAutoNum type="alphaLcPeriod"/>
              <a:tabLst>
                <a:tab pos="342900" algn="l"/>
              </a:tabLst>
            </a:pPr>
            <a:r>
              <a:rPr lang="en-US" sz="2400" b="1" dirty="0"/>
              <a:t>Credit to tax for $30</a:t>
            </a:r>
          </a:p>
        </p:txBody>
      </p:sp>
    </p:spTree>
    <p:extLst>
      <p:ext uri="{BB962C8B-B14F-4D97-AF65-F5344CB8AC3E}">
        <p14:creationId xmlns:p14="http://schemas.microsoft.com/office/powerpoint/2010/main" val="3208504337"/>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16-9</a:t>
            </a:r>
          </a:p>
        </p:txBody>
      </p:sp>
      <p:sp>
        <p:nvSpPr>
          <p:cNvPr id="3" name="Title 2"/>
          <p:cNvSpPr>
            <a:spLocks noGrp="1"/>
          </p:cNvSpPr>
          <p:nvPr>
            <p:ph type="title"/>
          </p:nvPr>
        </p:nvSpPr>
        <p:spPr/>
        <p:txBody>
          <a:bodyPr>
            <a:noAutofit/>
          </a:bodyPr>
          <a:lstStyle/>
          <a:p>
            <a:r>
              <a:rPr lang="en-US" altLang="en-US" dirty="0"/>
              <a:t>Concept Check: “More Likely Than Not”</a:t>
            </a:r>
            <a:r>
              <a:rPr lang="en-US" dirty="0"/>
              <a:t> </a:t>
            </a:r>
            <a:r>
              <a:rPr lang="en-US" altLang="en-US" dirty="0"/>
              <a:t>(2 of 3)</a:t>
            </a:r>
            <a:endParaRPr lang="en-US" dirty="0"/>
          </a:p>
        </p:txBody>
      </p:sp>
      <p:sp>
        <p:nvSpPr>
          <p:cNvPr id="4" name="Content Placeholder 3"/>
          <p:cNvSpPr>
            <a:spLocks noGrp="1"/>
          </p:cNvSpPr>
          <p:nvPr>
            <p:ph sz="quarter" idx="10"/>
          </p:nvPr>
        </p:nvSpPr>
        <p:spPr>
          <a:xfrm>
            <a:off x="609600" y="1752600"/>
            <a:ext cx="8153400" cy="4267200"/>
          </a:xfrm>
        </p:spPr>
        <p:txBody>
          <a:bodyPr/>
          <a:lstStyle/>
          <a:p>
            <a:pPr marL="457200" indent="-457200">
              <a:spcBef>
                <a:spcPts val="600"/>
              </a:spcBef>
              <a:buFont typeface="+mj-lt"/>
              <a:buAutoNum type="alphaLcPeriod"/>
              <a:tabLst>
                <a:tab pos="342900" algn="l"/>
              </a:tabLst>
            </a:pPr>
            <a:r>
              <a:rPr lang="en-US" sz="2400" dirty="0"/>
              <a:t>Debit to tax expense for $160,000</a:t>
            </a:r>
          </a:p>
          <a:p>
            <a:pPr marL="457200" indent="-457200">
              <a:spcBef>
                <a:spcPts val="600"/>
              </a:spcBef>
              <a:buFont typeface="+mj-lt"/>
              <a:buAutoNum type="alphaLcPeriod"/>
              <a:tabLst>
                <a:tab pos="342900" algn="l"/>
              </a:tabLst>
            </a:pPr>
            <a:r>
              <a:rPr lang="en-US" sz="2400" dirty="0"/>
              <a:t>Credit to tax benefit of $40,000</a:t>
            </a:r>
          </a:p>
          <a:p>
            <a:pPr marL="457200" lvl="0" indent="-457200">
              <a:spcBef>
                <a:spcPts val="600"/>
              </a:spcBef>
              <a:buFont typeface="+mj-lt"/>
              <a:buAutoNum type="alphaLcPeriod"/>
              <a:tabLst>
                <a:tab pos="342900" algn="l"/>
              </a:tabLst>
            </a:pPr>
            <a:r>
              <a:rPr lang="en-US" sz="2400" b="1" dirty="0">
                <a:solidFill>
                  <a:prstClr val="black"/>
                </a:solidFill>
              </a:rPr>
              <a:t>Credit to Liability—projected additional tax of $8,000</a:t>
            </a:r>
          </a:p>
          <a:p>
            <a:pPr marL="457200" lvl="0" indent="-457200">
              <a:spcBef>
                <a:spcPts val="600"/>
              </a:spcBef>
              <a:buFont typeface="+mj-lt"/>
              <a:buAutoNum type="alphaLcPeriod"/>
              <a:tabLst>
                <a:tab pos="342900" algn="l"/>
              </a:tabLst>
            </a:pPr>
            <a:r>
              <a:rPr lang="en-US" sz="2400" dirty="0">
                <a:solidFill>
                  <a:prstClr val="black"/>
                </a:solidFill>
              </a:rPr>
              <a:t>Credit to tax payable of $200,000</a:t>
            </a:r>
            <a:endParaRPr lang="en-US" sz="2400" dirty="0"/>
          </a:p>
        </p:txBody>
      </p:sp>
    </p:spTree>
    <p:extLst>
      <p:ext uri="{BB962C8B-B14F-4D97-AF65-F5344CB8AC3E}">
        <p14:creationId xmlns:p14="http://schemas.microsoft.com/office/powerpoint/2010/main" val="1950575088"/>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16-9</a:t>
            </a:r>
          </a:p>
        </p:txBody>
      </p:sp>
      <p:sp>
        <p:nvSpPr>
          <p:cNvPr id="3" name="Title 2"/>
          <p:cNvSpPr>
            <a:spLocks noGrp="1"/>
          </p:cNvSpPr>
          <p:nvPr>
            <p:ph type="title"/>
          </p:nvPr>
        </p:nvSpPr>
        <p:spPr/>
        <p:txBody>
          <a:bodyPr>
            <a:noAutofit/>
          </a:bodyPr>
          <a:lstStyle/>
          <a:p>
            <a:r>
              <a:rPr lang="en-US" altLang="en-US" dirty="0"/>
              <a:t>Concept Check: “More Likely Than Not”</a:t>
            </a:r>
            <a:r>
              <a:rPr lang="en-US" dirty="0"/>
              <a:t> </a:t>
            </a:r>
            <a:r>
              <a:rPr lang="en-US" altLang="en-US" dirty="0"/>
              <a:t>(3 of 3)</a:t>
            </a:r>
            <a:endParaRPr lang="en-US" dirty="0"/>
          </a:p>
        </p:txBody>
      </p:sp>
      <p:sp>
        <p:nvSpPr>
          <p:cNvPr id="4" name="Content Placeholder 3"/>
          <p:cNvSpPr>
            <a:spLocks noGrp="1"/>
          </p:cNvSpPr>
          <p:nvPr>
            <p:ph sz="quarter" idx="10"/>
          </p:nvPr>
        </p:nvSpPr>
        <p:spPr>
          <a:xfrm>
            <a:off x="609600" y="1600200"/>
            <a:ext cx="8305800" cy="3505200"/>
          </a:xfrm>
        </p:spPr>
        <p:txBody>
          <a:bodyPr/>
          <a:lstStyle/>
          <a:p>
            <a:pPr marL="0" indent="0">
              <a:buNone/>
            </a:pPr>
            <a:r>
              <a:rPr lang="en-US" sz="2400" dirty="0">
                <a:solidFill>
                  <a:prstClr val="black"/>
                </a:solidFill>
              </a:rPr>
              <a:t>The correct answer is </a:t>
            </a:r>
            <a:r>
              <a:rPr lang="en-US" sz="2400" i="1" dirty="0">
                <a:solidFill>
                  <a:prstClr val="black"/>
                </a:solidFill>
              </a:rPr>
              <a:t>c</a:t>
            </a:r>
            <a:r>
              <a:rPr lang="en-US" sz="2400" dirty="0">
                <a:solidFill>
                  <a:prstClr val="black"/>
                </a:solidFill>
              </a:rPr>
              <a:t>. Because it is more likely than not that the position would be sustained if later questioned, Bagwell can recognize benefit of $80,000 of deduction, as that is the largest amount that has more than 50% chance of success (40% chance of $100,000 + 20% chance of $80,000, so &gt; 50% chance of $80,000). That leaves $20,000 of benefit that Bagwell assumes it will not receive, requiring a liability of $8,000.</a:t>
            </a:r>
          </a:p>
        </p:txBody>
      </p:sp>
      <p:pic>
        <p:nvPicPr>
          <p:cNvPr id="25602" name="Picture 2" descr="Tax expense (to balance) is debited 168,000, tax payable is credited 160,000, and liability - projected additonal tax is credited 8,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6977" y="5239417"/>
            <a:ext cx="7226332" cy="760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6944670"/>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16-9</a:t>
            </a:r>
          </a:p>
        </p:txBody>
      </p:sp>
      <p:sp>
        <p:nvSpPr>
          <p:cNvPr id="3" name="Title 2"/>
          <p:cNvSpPr>
            <a:spLocks noGrp="1"/>
          </p:cNvSpPr>
          <p:nvPr>
            <p:ph type="title"/>
          </p:nvPr>
        </p:nvSpPr>
        <p:spPr/>
        <p:txBody>
          <a:bodyPr>
            <a:noAutofit/>
          </a:bodyPr>
          <a:lstStyle/>
          <a:p>
            <a:r>
              <a:rPr lang="en-IN" dirty="0"/>
              <a:t>Coping with Uncertainty in Income Taxes</a:t>
            </a:r>
            <a:r>
              <a:rPr lang="en-US" dirty="0"/>
              <a:t> </a:t>
            </a:r>
            <a:r>
              <a:rPr lang="en-US" altLang="en-US" dirty="0"/>
              <a:t>(1 of 5)</a:t>
            </a:r>
            <a:endParaRPr lang="en-US" dirty="0"/>
          </a:p>
        </p:txBody>
      </p:sp>
      <p:sp>
        <p:nvSpPr>
          <p:cNvPr id="4" name="Content Placeholder 3"/>
          <p:cNvSpPr>
            <a:spLocks noGrp="1"/>
          </p:cNvSpPr>
          <p:nvPr>
            <p:ph sz="quarter" idx="10"/>
          </p:nvPr>
        </p:nvSpPr>
        <p:spPr>
          <a:xfrm>
            <a:off x="609600" y="1676400"/>
            <a:ext cx="8199120" cy="4800600"/>
          </a:xfrm>
        </p:spPr>
        <p:txBody>
          <a:bodyPr/>
          <a:lstStyle/>
          <a:p>
            <a:pPr marL="0" indent="0">
              <a:buNone/>
            </a:pPr>
            <a:r>
              <a:rPr lang="en-US" sz="2400" b="1" dirty="0"/>
              <a:t>Resolution of the uncertainty:</a:t>
            </a:r>
          </a:p>
          <a:p>
            <a:pPr marL="0" indent="0">
              <a:buNone/>
            </a:pPr>
            <a:r>
              <a:rPr lang="en-IN" sz="2400" dirty="0"/>
              <a:t>The “Liability—projected additional tax” gets reduced to zero in the period in which the </a:t>
            </a:r>
            <a:r>
              <a:rPr lang="en-US" sz="2400" dirty="0"/>
              <a:t>uncertainty is resolved. The rest of the entry depends on </a:t>
            </a:r>
            <a:r>
              <a:rPr lang="en-US" sz="2400" i="1" dirty="0"/>
              <a:t>how </a:t>
            </a:r>
            <a:r>
              <a:rPr lang="en-US" sz="2400" dirty="0"/>
              <a:t>it is resolved.</a:t>
            </a:r>
            <a:endParaRPr lang="en-US" sz="2400" b="1" dirty="0"/>
          </a:p>
          <a:p>
            <a:pPr marL="347663" indent="-347663">
              <a:buAutoNum type="arabicPeriod"/>
            </a:pPr>
            <a:r>
              <a:rPr lang="en-US" sz="2400" b="1" dirty="0"/>
              <a:t>Worst case scenario</a:t>
            </a:r>
          </a:p>
          <a:p>
            <a:pPr marL="0" indent="0">
              <a:buNone/>
            </a:pPr>
            <a:r>
              <a:rPr lang="en-IN" sz="2400" dirty="0"/>
              <a:t>The entire position is disallowed, such that Derrick owes $8 million tax</a:t>
            </a:r>
            <a:endParaRPr lang="en-US" sz="2400" dirty="0"/>
          </a:p>
        </p:txBody>
      </p:sp>
    </p:spTree>
    <p:extLst>
      <p:ext uri="{BB962C8B-B14F-4D97-AF65-F5344CB8AC3E}">
        <p14:creationId xmlns:p14="http://schemas.microsoft.com/office/powerpoint/2010/main" val="1880577461"/>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16-9</a:t>
            </a:r>
          </a:p>
        </p:txBody>
      </p:sp>
      <p:sp>
        <p:nvSpPr>
          <p:cNvPr id="3" name="Title 2"/>
          <p:cNvSpPr>
            <a:spLocks noGrp="1"/>
          </p:cNvSpPr>
          <p:nvPr>
            <p:ph type="title"/>
          </p:nvPr>
        </p:nvSpPr>
        <p:spPr/>
        <p:txBody>
          <a:bodyPr>
            <a:noAutofit/>
          </a:bodyPr>
          <a:lstStyle/>
          <a:p>
            <a:r>
              <a:rPr lang="en-IN" dirty="0"/>
              <a:t>Coping with Uncertainty in Income Taxes</a:t>
            </a:r>
            <a:r>
              <a:rPr lang="en-US" dirty="0"/>
              <a:t> </a:t>
            </a:r>
            <a:r>
              <a:rPr lang="en-US" altLang="en-US" dirty="0"/>
              <a:t>(2 of 5)</a:t>
            </a:r>
            <a:endParaRPr lang="en-US" dirty="0"/>
          </a:p>
        </p:txBody>
      </p:sp>
      <p:pic>
        <p:nvPicPr>
          <p:cNvPr id="26626" name="Picture 2" descr="Journal entry 2018 showing income tax expense debited 6, liability projected additional tax debited 2, and income tax payable (or cash) credited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5784" y="2437829"/>
            <a:ext cx="7272433" cy="1982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26200930"/>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16-9</a:t>
            </a:r>
          </a:p>
        </p:txBody>
      </p:sp>
      <p:sp>
        <p:nvSpPr>
          <p:cNvPr id="3" name="Title 2"/>
          <p:cNvSpPr>
            <a:spLocks noGrp="1"/>
          </p:cNvSpPr>
          <p:nvPr>
            <p:ph type="title"/>
          </p:nvPr>
        </p:nvSpPr>
        <p:spPr/>
        <p:txBody>
          <a:bodyPr>
            <a:noAutofit/>
          </a:bodyPr>
          <a:lstStyle/>
          <a:p>
            <a:r>
              <a:rPr lang="en-IN" dirty="0"/>
              <a:t>Coping with Uncertainty in Income Taxes</a:t>
            </a:r>
            <a:r>
              <a:rPr lang="en-US" dirty="0"/>
              <a:t> </a:t>
            </a:r>
            <a:r>
              <a:rPr lang="en-US" altLang="en-US" dirty="0"/>
              <a:t>(3 of 5)</a:t>
            </a:r>
            <a:endParaRPr lang="en-US" dirty="0"/>
          </a:p>
        </p:txBody>
      </p:sp>
      <p:sp>
        <p:nvSpPr>
          <p:cNvPr id="4" name="Content Placeholder 3"/>
          <p:cNvSpPr>
            <a:spLocks noGrp="1"/>
          </p:cNvSpPr>
          <p:nvPr>
            <p:ph sz="quarter" idx="10"/>
          </p:nvPr>
        </p:nvSpPr>
        <p:spPr>
          <a:xfrm>
            <a:off x="762000" y="1676400"/>
            <a:ext cx="8046720" cy="4800600"/>
          </a:xfrm>
        </p:spPr>
        <p:txBody>
          <a:bodyPr/>
          <a:lstStyle/>
          <a:p>
            <a:pPr marL="0" indent="0">
              <a:buNone/>
            </a:pPr>
            <a:r>
              <a:rPr lang="en-US" b="1" dirty="0"/>
              <a:t>Resolution of the uncertainty:</a:t>
            </a:r>
          </a:p>
          <a:p>
            <a:pPr marL="0" indent="0">
              <a:buNone/>
            </a:pPr>
            <a:r>
              <a:rPr lang="en-IN" sz="2400" dirty="0"/>
              <a:t>The “Liability—projected additional tax” gets reduced to zero in the period in which the </a:t>
            </a:r>
            <a:r>
              <a:rPr lang="en-US" sz="2400" dirty="0"/>
              <a:t>uncertainty is resolved. The rest of the entry depends on </a:t>
            </a:r>
            <a:r>
              <a:rPr lang="en-US" sz="2400" i="1" dirty="0"/>
              <a:t>how </a:t>
            </a:r>
            <a:r>
              <a:rPr lang="en-US" sz="2400" dirty="0"/>
              <a:t>it is resolved.</a:t>
            </a:r>
            <a:endParaRPr lang="en-US" sz="500" b="1" dirty="0"/>
          </a:p>
          <a:p>
            <a:pPr marL="514350" indent="-514350">
              <a:buAutoNum type="arabicPeriod"/>
            </a:pPr>
            <a:r>
              <a:rPr lang="en-US" b="1" dirty="0"/>
              <a:t>Worst case scenario</a:t>
            </a:r>
          </a:p>
          <a:p>
            <a:pPr marL="0" indent="0">
              <a:buNone/>
            </a:pPr>
            <a:r>
              <a:rPr lang="en-IN" sz="2400" dirty="0"/>
              <a:t>The entire position is disallowed, such that Derrick owes $8 million tax</a:t>
            </a:r>
            <a:endParaRPr lang="en-US" sz="2400" dirty="0"/>
          </a:p>
        </p:txBody>
      </p:sp>
    </p:spTree>
    <p:extLst>
      <p:ext uri="{BB962C8B-B14F-4D97-AF65-F5344CB8AC3E}">
        <p14:creationId xmlns:p14="http://schemas.microsoft.com/office/powerpoint/2010/main" val="1795417259"/>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16-9</a:t>
            </a:r>
          </a:p>
        </p:txBody>
      </p:sp>
      <p:sp>
        <p:nvSpPr>
          <p:cNvPr id="3" name="Title 2"/>
          <p:cNvSpPr>
            <a:spLocks noGrp="1"/>
          </p:cNvSpPr>
          <p:nvPr>
            <p:ph type="title"/>
          </p:nvPr>
        </p:nvSpPr>
        <p:spPr/>
        <p:txBody>
          <a:bodyPr>
            <a:noAutofit/>
          </a:bodyPr>
          <a:lstStyle/>
          <a:p>
            <a:r>
              <a:rPr lang="en-IN" dirty="0"/>
              <a:t>Coping with Uncertainty in Income Taxes</a:t>
            </a:r>
            <a:r>
              <a:rPr lang="en-US" dirty="0"/>
              <a:t> </a:t>
            </a:r>
            <a:r>
              <a:rPr lang="en-US" altLang="en-US" dirty="0"/>
              <a:t>(4 of 5)</a:t>
            </a:r>
            <a:endParaRPr lang="en-US" dirty="0"/>
          </a:p>
        </p:txBody>
      </p:sp>
      <p:sp>
        <p:nvSpPr>
          <p:cNvPr id="4" name="Content Placeholder 3"/>
          <p:cNvSpPr>
            <a:spLocks noGrp="1"/>
          </p:cNvSpPr>
          <p:nvPr>
            <p:ph sz="quarter" idx="10"/>
          </p:nvPr>
        </p:nvSpPr>
        <p:spPr>
          <a:xfrm>
            <a:off x="533400" y="1752600"/>
            <a:ext cx="8153400" cy="1752600"/>
          </a:xfrm>
        </p:spPr>
        <p:txBody>
          <a:bodyPr/>
          <a:lstStyle/>
          <a:p>
            <a:pPr marL="0" indent="0">
              <a:buNone/>
            </a:pPr>
            <a:r>
              <a:rPr lang="en-US" sz="2400" b="1" dirty="0"/>
              <a:t>Resolution of the uncertainty:</a:t>
            </a:r>
          </a:p>
          <a:p>
            <a:pPr marL="347663" indent="-347663">
              <a:buFont typeface="+mj-lt"/>
              <a:buAutoNum type="arabicPeriod" startAt="2"/>
            </a:pPr>
            <a:r>
              <a:rPr lang="en-US" sz="2400" b="1" dirty="0"/>
              <a:t>Best case scenario</a:t>
            </a:r>
          </a:p>
          <a:p>
            <a:pPr marL="0" indent="0">
              <a:buNone/>
            </a:pPr>
            <a:r>
              <a:rPr lang="en-IN" sz="2400" dirty="0"/>
              <a:t>The entire position is upheld, so Derrick owes no additional tax</a:t>
            </a:r>
            <a:endParaRPr lang="en-US" sz="2400" dirty="0"/>
          </a:p>
        </p:txBody>
      </p:sp>
      <p:pic>
        <p:nvPicPr>
          <p:cNvPr id="5122" name="Picture 2" descr="Journal entry debiting liability projected addtional tax 2 and crediting income tax expense 2."/>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755173" y="4011000"/>
            <a:ext cx="8160227" cy="200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95417259"/>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16-9</a:t>
            </a:r>
          </a:p>
        </p:txBody>
      </p:sp>
      <p:sp>
        <p:nvSpPr>
          <p:cNvPr id="3" name="Title 2"/>
          <p:cNvSpPr>
            <a:spLocks noGrp="1"/>
          </p:cNvSpPr>
          <p:nvPr>
            <p:ph type="title"/>
          </p:nvPr>
        </p:nvSpPr>
        <p:spPr/>
        <p:txBody>
          <a:bodyPr>
            <a:noAutofit/>
          </a:bodyPr>
          <a:lstStyle/>
          <a:p>
            <a:r>
              <a:rPr lang="en-IN" dirty="0"/>
              <a:t>Coping with Uncertainty in Income Taxes</a:t>
            </a:r>
            <a:r>
              <a:rPr lang="en-US" dirty="0"/>
              <a:t> </a:t>
            </a:r>
            <a:r>
              <a:rPr lang="en-US" altLang="en-US" dirty="0"/>
              <a:t>(5 of 5)</a:t>
            </a:r>
            <a:endParaRPr lang="en-US" dirty="0"/>
          </a:p>
        </p:txBody>
      </p:sp>
      <p:sp>
        <p:nvSpPr>
          <p:cNvPr id="4" name="Content Placeholder 3"/>
          <p:cNvSpPr>
            <a:spLocks noGrp="1"/>
          </p:cNvSpPr>
          <p:nvPr>
            <p:ph sz="quarter" idx="10"/>
          </p:nvPr>
        </p:nvSpPr>
        <p:spPr>
          <a:xfrm>
            <a:off x="640080" y="1905000"/>
            <a:ext cx="8199120" cy="1676400"/>
          </a:xfrm>
        </p:spPr>
        <p:txBody>
          <a:bodyPr/>
          <a:lstStyle/>
          <a:p>
            <a:pPr marL="0" indent="0">
              <a:buNone/>
            </a:pPr>
            <a:r>
              <a:rPr lang="en-US" sz="2400" b="1" dirty="0"/>
              <a:t>Resolution of the uncertainty:</a:t>
            </a:r>
          </a:p>
          <a:p>
            <a:pPr marL="347663" indent="-347663">
              <a:buFont typeface="+mj-lt"/>
              <a:buAutoNum type="arabicPeriod" startAt="3"/>
            </a:pPr>
            <a:r>
              <a:rPr lang="en-US" sz="2400" b="1" dirty="0"/>
              <a:t>Expected scenario</a:t>
            </a:r>
          </a:p>
          <a:p>
            <a:pPr marL="0" indent="0">
              <a:buNone/>
            </a:pPr>
            <a:r>
              <a:rPr lang="en-IN" sz="2400" dirty="0"/>
              <a:t>The $6 million position is allowed as expected, so Derrick owes the </a:t>
            </a:r>
            <a:r>
              <a:rPr lang="en-US" sz="2400" dirty="0"/>
              <a:t>expected $2 million tax</a:t>
            </a:r>
          </a:p>
        </p:txBody>
      </p:sp>
      <p:pic>
        <p:nvPicPr>
          <p:cNvPr id="27650" name="Picture 2" descr="Journal entry debiting liability projected additional tax 2, and crediting income tax payabl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3962400"/>
            <a:ext cx="7272433" cy="16596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81426940"/>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r>
              <a:rPr lang="en-US" dirty="0"/>
              <a:t>Learning Objective 16-9</a:t>
            </a:r>
          </a:p>
        </p:txBody>
      </p:sp>
      <p:sp>
        <p:nvSpPr>
          <p:cNvPr id="8" name="Title 7"/>
          <p:cNvSpPr>
            <a:spLocks noGrp="1"/>
          </p:cNvSpPr>
          <p:nvPr>
            <p:ph type="title"/>
          </p:nvPr>
        </p:nvSpPr>
        <p:spPr/>
        <p:txBody>
          <a:bodyPr>
            <a:noAutofit/>
          </a:bodyPr>
          <a:lstStyle/>
          <a:p>
            <a:r>
              <a:rPr lang="en-US" altLang="en-US" dirty="0"/>
              <a:t>Concept Check: Uncertain Positions</a:t>
            </a:r>
            <a:r>
              <a:rPr lang="en-US" dirty="0"/>
              <a:t> </a:t>
            </a:r>
            <a:r>
              <a:rPr lang="en-US" altLang="en-US" dirty="0"/>
              <a:t>(1 of 2)</a:t>
            </a:r>
            <a:endParaRPr lang="en-US" dirty="0"/>
          </a:p>
        </p:txBody>
      </p:sp>
      <p:sp>
        <p:nvSpPr>
          <p:cNvPr id="9" name="Content Placeholder 8"/>
          <p:cNvSpPr>
            <a:spLocks noGrp="1"/>
          </p:cNvSpPr>
          <p:nvPr>
            <p:ph sz="quarter" idx="10"/>
          </p:nvPr>
        </p:nvSpPr>
        <p:spPr>
          <a:xfrm>
            <a:off x="533400" y="1600200"/>
            <a:ext cx="8458200" cy="4800600"/>
          </a:xfrm>
        </p:spPr>
        <p:txBody>
          <a:bodyPr/>
          <a:lstStyle/>
          <a:p>
            <a:pPr marL="0" indent="0">
              <a:spcBef>
                <a:spcPts val="400"/>
              </a:spcBef>
              <a:spcAft>
                <a:spcPts val="1200"/>
              </a:spcAft>
              <a:buNone/>
            </a:pPr>
            <a:r>
              <a:rPr lang="en-US" sz="2400" dirty="0"/>
              <a:t>Now assume that Bagwell took an aggressive tax position that reduced taxable income from $500,000 to $400,000, recorded a Liability—projected additional tax for $8,000, and in a later period learns that the entire position was upheld in court. Bagwell pays tax at a rate of 40%. Bagwell’s journal entry to account for taxes would include a:</a:t>
            </a:r>
          </a:p>
          <a:p>
            <a:pPr marL="457200" indent="-457200">
              <a:spcBef>
                <a:spcPts val="400"/>
              </a:spcBef>
              <a:buFont typeface="+mj-lt"/>
              <a:buAutoNum type="alphaLcPeriod"/>
              <a:tabLst>
                <a:tab pos="342900" algn="l"/>
              </a:tabLst>
            </a:pPr>
            <a:r>
              <a:rPr lang="en-US" sz="2400" dirty="0"/>
              <a:t>Debit to tax expense for $92,000</a:t>
            </a:r>
          </a:p>
          <a:p>
            <a:pPr marL="457200" indent="-457200">
              <a:spcBef>
                <a:spcPts val="400"/>
              </a:spcBef>
              <a:buFont typeface="+mj-lt"/>
              <a:buAutoNum type="alphaLcPeriod"/>
              <a:tabLst>
                <a:tab pos="342900" algn="l"/>
              </a:tabLst>
            </a:pPr>
            <a:r>
              <a:rPr lang="en-US" sz="2400" dirty="0"/>
              <a:t>Credit to tax benefit of $40,000</a:t>
            </a:r>
          </a:p>
          <a:p>
            <a:pPr marL="457200" lvl="0" indent="-457200">
              <a:spcBef>
                <a:spcPts val="400"/>
              </a:spcBef>
              <a:buFont typeface="+mj-lt"/>
              <a:buAutoNum type="alphaLcPeriod"/>
              <a:tabLst>
                <a:tab pos="342900" algn="l"/>
              </a:tabLst>
            </a:pPr>
            <a:r>
              <a:rPr lang="en-US" sz="2400" dirty="0">
                <a:solidFill>
                  <a:prstClr val="black"/>
                </a:solidFill>
              </a:rPr>
              <a:t>Debit to tax refund receivable of $8,000</a:t>
            </a:r>
          </a:p>
          <a:p>
            <a:pPr marL="457200" lvl="0" indent="-457200">
              <a:spcBef>
                <a:spcPts val="400"/>
              </a:spcBef>
              <a:buFont typeface="+mj-lt"/>
              <a:buAutoNum type="alphaLcPeriod"/>
              <a:tabLst>
                <a:tab pos="342900" algn="l"/>
              </a:tabLst>
            </a:pPr>
            <a:r>
              <a:rPr lang="en-US" sz="2400" b="1" dirty="0">
                <a:solidFill>
                  <a:prstClr val="black"/>
                </a:solidFill>
              </a:rPr>
              <a:t>Debit to Liability—projected additional tax of $8,000</a:t>
            </a:r>
          </a:p>
        </p:txBody>
      </p:sp>
    </p:spTree>
    <p:extLst>
      <p:ext uri="{BB962C8B-B14F-4D97-AF65-F5344CB8AC3E}">
        <p14:creationId xmlns:p14="http://schemas.microsoft.com/office/powerpoint/2010/main" val="3557470214"/>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r>
              <a:rPr lang="en-US" dirty="0"/>
              <a:t>Learning Objective 16-9</a:t>
            </a:r>
          </a:p>
        </p:txBody>
      </p:sp>
      <p:sp>
        <p:nvSpPr>
          <p:cNvPr id="8" name="Title 7"/>
          <p:cNvSpPr>
            <a:spLocks noGrp="1"/>
          </p:cNvSpPr>
          <p:nvPr>
            <p:ph type="title"/>
          </p:nvPr>
        </p:nvSpPr>
        <p:spPr/>
        <p:txBody>
          <a:bodyPr>
            <a:noAutofit/>
          </a:bodyPr>
          <a:lstStyle/>
          <a:p>
            <a:r>
              <a:rPr lang="en-US" altLang="en-US" dirty="0"/>
              <a:t>Concept Check: Uncertain Positions</a:t>
            </a:r>
            <a:r>
              <a:rPr lang="en-US" dirty="0"/>
              <a:t> </a:t>
            </a:r>
            <a:r>
              <a:rPr lang="en-US" altLang="en-US" dirty="0"/>
              <a:t>(2 of 2)</a:t>
            </a:r>
            <a:endParaRPr lang="en-US" dirty="0"/>
          </a:p>
        </p:txBody>
      </p:sp>
      <p:sp>
        <p:nvSpPr>
          <p:cNvPr id="9" name="Content Placeholder 8"/>
          <p:cNvSpPr>
            <a:spLocks noGrp="1"/>
          </p:cNvSpPr>
          <p:nvPr>
            <p:ph sz="quarter" idx="10"/>
          </p:nvPr>
        </p:nvSpPr>
        <p:spPr>
          <a:xfrm>
            <a:off x="533400" y="1752600"/>
            <a:ext cx="8305800" cy="457200"/>
          </a:xfrm>
        </p:spPr>
        <p:txBody>
          <a:bodyPr/>
          <a:lstStyle/>
          <a:p>
            <a:pPr marL="0" indent="0" fontAlgn="base">
              <a:spcBef>
                <a:spcPct val="0"/>
              </a:spcBef>
              <a:spcAft>
                <a:spcPts val="600"/>
              </a:spcAft>
              <a:buNone/>
            </a:pPr>
            <a:r>
              <a:rPr lang="en-US" sz="2400" dirty="0"/>
              <a:t>The correct answer is </a:t>
            </a:r>
            <a:r>
              <a:rPr lang="en-US" sz="2400" i="1" dirty="0"/>
              <a:t>d</a:t>
            </a:r>
            <a:r>
              <a:rPr lang="en-US" sz="2400" dirty="0"/>
              <a:t>:</a:t>
            </a:r>
          </a:p>
        </p:txBody>
      </p:sp>
      <p:pic>
        <p:nvPicPr>
          <p:cNvPr id="28674" name="Picture 2" descr="Liability projected additional tax is debited 8,000 and income tax expense is credited 8,0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0272" y="2514600"/>
            <a:ext cx="7823456" cy="780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0046920"/>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a:t>Learning Objective 16-9</a:t>
            </a:r>
          </a:p>
        </p:txBody>
      </p:sp>
      <p:sp>
        <p:nvSpPr>
          <p:cNvPr id="3" name="Title 2"/>
          <p:cNvSpPr>
            <a:spLocks noGrp="1"/>
          </p:cNvSpPr>
          <p:nvPr>
            <p:ph type="title"/>
          </p:nvPr>
        </p:nvSpPr>
        <p:spPr/>
        <p:txBody>
          <a:bodyPr>
            <a:noAutofit/>
          </a:bodyPr>
          <a:lstStyle/>
          <a:p>
            <a:r>
              <a:rPr lang="en-US" dirty="0"/>
              <a:t> Disclosure of Deferred Taxes—Staples, Inc.</a:t>
            </a:r>
          </a:p>
        </p:txBody>
      </p:sp>
      <p:sp>
        <p:nvSpPr>
          <p:cNvPr id="5" name="Content Placeholder 4"/>
          <p:cNvSpPr>
            <a:spLocks noGrp="1"/>
          </p:cNvSpPr>
          <p:nvPr>
            <p:ph sz="quarter" idx="10"/>
          </p:nvPr>
        </p:nvSpPr>
        <p:spPr>
          <a:xfrm>
            <a:off x="533400" y="1752600"/>
            <a:ext cx="8305800" cy="1143000"/>
          </a:xfrm>
        </p:spPr>
        <p:txBody>
          <a:bodyPr/>
          <a:lstStyle/>
          <a:p>
            <a:pPr marL="0" indent="0">
              <a:buNone/>
            </a:pPr>
            <a:r>
              <a:rPr lang="en-US" sz="2200" dirty="0"/>
              <a:t>The following summarizes the activity related to the Company’s unrecognized tax benefits, including those related to discontinued operations ($ in millions):</a:t>
            </a:r>
          </a:p>
        </p:txBody>
      </p:sp>
      <p:graphicFrame>
        <p:nvGraphicFramePr>
          <p:cNvPr id="12" name="Table 11"/>
          <p:cNvGraphicFramePr>
            <a:graphicFrameLocks noGrp="1"/>
          </p:cNvGraphicFramePr>
          <p:nvPr>
            <p:extLst>
              <p:ext uri="{D42A27DB-BD31-4B8C-83A1-F6EECF244321}">
                <p14:modId xmlns:p14="http://schemas.microsoft.com/office/powerpoint/2010/main" val="3541176003"/>
              </p:ext>
            </p:extLst>
          </p:nvPr>
        </p:nvGraphicFramePr>
        <p:xfrm>
          <a:off x="990600" y="3048000"/>
          <a:ext cx="7162800" cy="3322320"/>
        </p:xfrm>
        <a:graphic>
          <a:graphicData uri="http://schemas.openxmlformats.org/drawingml/2006/table">
            <a:tbl>
              <a:tblPr firstRow="1" bandRow="1">
                <a:tableStyleId>{5940675A-B579-460E-94D1-54222C63F5DA}</a:tableStyleId>
              </a:tblPr>
              <a:tblGrid>
                <a:gridCol w="3276600">
                  <a:extLst>
                    <a:ext uri="{9D8B030D-6E8A-4147-A177-3AD203B41FA5}">
                      <a16:colId xmlns:a16="http://schemas.microsoft.com/office/drawing/2014/main" val="20000"/>
                    </a:ext>
                  </a:extLst>
                </a:gridCol>
                <a:gridCol w="1219200">
                  <a:extLst>
                    <a:ext uri="{9D8B030D-6E8A-4147-A177-3AD203B41FA5}">
                      <a16:colId xmlns:a16="http://schemas.microsoft.com/office/drawing/2014/main" val="20001"/>
                    </a:ext>
                  </a:extLst>
                </a:gridCol>
                <a:gridCol w="1371600">
                  <a:extLst>
                    <a:ext uri="{9D8B030D-6E8A-4147-A177-3AD203B41FA5}">
                      <a16:colId xmlns:a16="http://schemas.microsoft.com/office/drawing/2014/main" val="20002"/>
                    </a:ext>
                  </a:extLst>
                </a:gridCol>
                <a:gridCol w="1295400">
                  <a:extLst>
                    <a:ext uri="{9D8B030D-6E8A-4147-A177-3AD203B41FA5}">
                      <a16:colId xmlns:a16="http://schemas.microsoft.com/office/drawing/2014/main" val="20003"/>
                    </a:ext>
                  </a:extLst>
                </a:gridCol>
              </a:tblGrid>
              <a:tr h="228600">
                <a:tc>
                  <a:txBody>
                    <a:bodyPr/>
                    <a:lstStyle/>
                    <a:p>
                      <a:endParaRPr lang="en-US" sz="1400" dirty="0">
                        <a:latin typeface="Verdana" pitchFamily="34" charset="0"/>
                        <a:ea typeface="Verdana" pitchFamily="34" charset="0"/>
                        <a:cs typeface="Verdana" pitchFamily="34" charset="0"/>
                      </a:endParaRPr>
                    </a:p>
                  </a:txBody>
                  <a:tcPr/>
                </a:tc>
                <a:tc>
                  <a:txBody>
                    <a:bodyPr/>
                    <a:lstStyle/>
                    <a:p>
                      <a:pPr algn="ctr"/>
                      <a:r>
                        <a:rPr lang="en-US" sz="1400" b="1" dirty="0">
                          <a:latin typeface="Verdana" pitchFamily="34" charset="0"/>
                          <a:ea typeface="Verdana" pitchFamily="34" charset="0"/>
                          <a:cs typeface="Verdana" pitchFamily="34" charset="0"/>
                        </a:rPr>
                        <a:t>2015</a:t>
                      </a:r>
                    </a:p>
                  </a:txBody>
                  <a:tcPr/>
                </a:tc>
                <a:tc>
                  <a:txBody>
                    <a:bodyPr/>
                    <a:lstStyle/>
                    <a:p>
                      <a:pPr algn="ctr"/>
                      <a:r>
                        <a:rPr lang="en-US" sz="1400" b="1" dirty="0">
                          <a:latin typeface="Verdana" pitchFamily="34" charset="0"/>
                          <a:ea typeface="Verdana" pitchFamily="34" charset="0"/>
                          <a:cs typeface="Verdana" pitchFamily="34" charset="0"/>
                        </a:rPr>
                        <a:t>2014</a:t>
                      </a:r>
                    </a:p>
                  </a:txBody>
                  <a:tcPr/>
                </a:tc>
                <a:tc>
                  <a:txBody>
                    <a:bodyPr/>
                    <a:lstStyle/>
                    <a:p>
                      <a:pPr algn="ctr"/>
                      <a:r>
                        <a:rPr lang="en-US" sz="1400" b="1" dirty="0">
                          <a:latin typeface="Verdana" pitchFamily="34" charset="0"/>
                          <a:ea typeface="Verdana" pitchFamily="34" charset="0"/>
                          <a:cs typeface="Verdana" pitchFamily="34" charset="0"/>
                        </a:rPr>
                        <a:t>2013</a:t>
                      </a:r>
                    </a:p>
                  </a:txBody>
                  <a:tcPr/>
                </a:tc>
                <a:extLst>
                  <a:ext uri="{0D108BD9-81ED-4DB2-BD59-A6C34878D82A}">
                    <a16:rowId xmlns:a16="http://schemas.microsoft.com/office/drawing/2014/main" val="10000"/>
                  </a:ext>
                </a:extLst>
              </a:tr>
              <a:tr h="259080">
                <a:tc>
                  <a:txBody>
                    <a:bodyPr/>
                    <a:lstStyle/>
                    <a:p>
                      <a:r>
                        <a:rPr lang="en-US" sz="1400" kern="1200" dirty="0">
                          <a:solidFill>
                            <a:schemeClr val="tx1"/>
                          </a:solidFill>
                          <a:effectLst/>
                          <a:latin typeface="Verdana" pitchFamily="34" charset="0"/>
                          <a:ea typeface="Verdana" pitchFamily="34" charset="0"/>
                          <a:cs typeface="Verdana" pitchFamily="34" charset="0"/>
                        </a:rPr>
                        <a:t>Balance at</a:t>
                      </a:r>
                      <a:r>
                        <a:rPr lang="en-US" sz="1400" kern="1200" baseline="0" dirty="0">
                          <a:solidFill>
                            <a:schemeClr val="tx1"/>
                          </a:solidFill>
                          <a:effectLst/>
                          <a:latin typeface="Verdana" pitchFamily="34" charset="0"/>
                          <a:ea typeface="Verdana" pitchFamily="34" charset="0"/>
                          <a:cs typeface="Verdana" pitchFamily="34" charset="0"/>
                        </a:rPr>
                        <a:t> </a:t>
                      </a:r>
                      <a:r>
                        <a:rPr lang="en-US" sz="1400" kern="1200" dirty="0">
                          <a:solidFill>
                            <a:schemeClr val="tx1"/>
                          </a:solidFill>
                          <a:effectLst/>
                          <a:latin typeface="Verdana" pitchFamily="34" charset="0"/>
                          <a:ea typeface="Verdana" pitchFamily="34" charset="0"/>
                          <a:cs typeface="Verdana" pitchFamily="34" charset="0"/>
                        </a:rPr>
                        <a:t>beginning of fiscal year</a:t>
                      </a:r>
                      <a:endParaRPr lang="en-US" sz="1400" dirty="0">
                        <a:latin typeface="Verdana" pitchFamily="34" charset="0"/>
                        <a:ea typeface="Verdana" pitchFamily="34" charset="0"/>
                        <a:cs typeface="Verdana" pitchFamily="34" charset="0"/>
                      </a:endParaRPr>
                    </a:p>
                  </a:txBody>
                  <a:tcPr/>
                </a:tc>
                <a:tc>
                  <a:txBody>
                    <a:bodyPr/>
                    <a:lstStyle/>
                    <a:p>
                      <a:pPr algn="r"/>
                      <a:r>
                        <a:rPr lang="en-US" sz="1400" dirty="0">
                          <a:latin typeface="Verdana" pitchFamily="34" charset="0"/>
                          <a:ea typeface="Verdana" pitchFamily="34" charset="0"/>
                          <a:cs typeface="Verdana" pitchFamily="34" charset="0"/>
                        </a:rPr>
                        <a:t>$216</a:t>
                      </a:r>
                    </a:p>
                  </a:txBody>
                  <a:tcPr/>
                </a:tc>
                <a:tc>
                  <a:txBody>
                    <a:bodyPr/>
                    <a:lstStyle/>
                    <a:p>
                      <a:pPr algn="r"/>
                      <a:r>
                        <a:rPr lang="en-US" sz="1400" dirty="0">
                          <a:latin typeface="Verdana" pitchFamily="34" charset="0"/>
                          <a:ea typeface="Verdana" pitchFamily="34" charset="0"/>
                          <a:cs typeface="Verdana" pitchFamily="34" charset="0"/>
                        </a:rPr>
                        <a:t>$281</a:t>
                      </a:r>
                    </a:p>
                  </a:txBody>
                  <a:tcPr/>
                </a:tc>
                <a:tc>
                  <a:txBody>
                    <a:bodyPr/>
                    <a:lstStyle/>
                    <a:p>
                      <a:pPr algn="r"/>
                      <a:r>
                        <a:rPr lang="en-US" sz="1400" dirty="0">
                          <a:latin typeface="Verdana" pitchFamily="34" charset="0"/>
                          <a:ea typeface="Verdana" pitchFamily="34" charset="0"/>
                          <a:cs typeface="Verdana" pitchFamily="34" charset="0"/>
                        </a:rPr>
                        <a:t>$255</a:t>
                      </a:r>
                    </a:p>
                  </a:txBody>
                  <a:tcPr/>
                </a:tc>
                <a:extLst>
                  <a:ext uri="{0D108BD9-81ED-4DB2-BD59-A6C34878D82A}">
                    <a16:rowId xmlns:a16="http://schemas.microsoft.com/office/drawing/2014/main" val="10001"/>
                  </a:ext>
                </a:extLst>
              </a:tr>
              <a:tr h="365760">
                <a:tc>
                  <a:txBody>
                    <a:bodyPr/>
                    <a:lstStyle/>
                    <a:p>
                      <a:pPr marL="231775" indent="0"/>
                      <a:r>
                        <a:rPr lang="en-US" sz="1400" kern="1200" dirty="0">
                          <a:solidFill>
                            <a:schemeClr val="tx1"/>
                          </a:solidFill>
                          <a:effectLst/>
                          <a:latin typeface="Verdana" pitchFamily="34" charset="0"/>
                          <a:ea typeface="Verdana" pitchFamily="34" charset="0"/>
                          <a:cs typeface="Verdana" pitchFamily="34" charset="0"/>
                        </a:rPr>
                        <a:t>Additions for tax positions related to Current</a:t>
                      </a:r>
                      <a:r>
                        <a:rPr lang="en-US" sz="1400" kern="1200" baseline="0" dirty="0">
                          <a:solidFill>
                            <a:schemeClr val="tx1"/>
                          </a:solidFill>
                          <a:effectLst/>
                          <a:latin typeface="Verdana" pitchFamily="34" charset="0"/>
                          <a:ea typeface="Verdana" pitchFamily="34" charset="0"/>
                          <a:cs typeface="Verdana" pitchFamily="34" charset="0"/>
                        </a:rPr>
                        <a:t> </a:t>
                      </a:r>
                      <a:r>
                        <a:rPr lang="en-US" sz="1400" kern="1200" dirty="0">
                          <a:solidFill>
                            <a:schemeClr val="tx1"/>
                          </a:solidFill>
                          <a:effectLst/>
                          <a:latin typeface="Verdana" pitchFamily="34" charset="0"/>
                          <a:ea typeface="Verdana" pitchFamily="34" charset="0"/>
                          <a:cs typeface="Verdana" pitchFamily="34" charset="0"/>
                        </a:rPr>
                        <a:t>year </a:t>
                      </a:r>
                      <a:endParaRPr lang="en-US" sz="1400" dirty="0">
                        <a:latin typeface="Verdana" pitchFamily="34" charset="0"/>
                        <a:ea typeface="Verdana" pitchFamily="34" charset="0"/>
                        <a:cs typeface="Verdana" pitchFamily="34" charset="0"/>
                      </a:endParaRPr>
                    </a:p>
                  </a:txBody>
                  <a:tcPr/>
                </a:tc>
                <a:tc>
                  <a:txBody>
                    <a:bodyPr/>
                    <a:lstStyle/>
                    <a:p>
                      <a:pPr algn="r"/>
                      <a:r>
                        <a:rPr lang="en-US" sz="1400" dirty="0">
                          <a:latin typeface="Verdana" pitchFamily="34" charset="0"/>
                          <a:ea typeface="Verdana" pitchFamily="34" charset="0"/>
                          <a:cs typeface="Verdana" pitchFamily="34" charset="0"/>
                        </a:rPr>
                        <a:t>19</a:t>
                      </a:r>
                    </a:p>
                  </a:txBody>
                  <a:tcPr/>
                </a:tc>
                <a:tc>
                  <a:txBody>
                    <a:bodyPr/>
                    <a:lstStyle/>
                    <a:p>
                      <a:pPr algn="r"/>
                      <a:r>
                        <a:rPr lang="en-US" sz="1400" dirty="0">
                          <a:latin typeface="Verdana" pitchFamily="34" charset="0"/>
                          <a:ea typeface="Verdana" pitchFamily="34" charset="0"/>
                          <a:cs typeface="Verdana" pitchFamily="34" charset="0"/>
                        </a:rPr>
                        <a:t>22</a:t>
                      </a:r>
                    </a:p>
                  </a:txBody>
                  <a:tcPr/>
                </a:tc>
                <a:tc>
                  <a:txBody>
                    <a:bodyPr/>
                    <a:lstStyle/>
                    <a:p>
                      <a:pPr algn="r"/>
                      <a:r>
                        <a:rPr lang="en-US" sz="1400" dirty="0">
                          <a:latin typeface="Verdana" pitchFamily="34" charset="0"/>
                          <a:ea typeface="Verdana" pitchFamily="34" charset="0"/>
                          <a:cs typeface="Verdana" pitchFamily="34" charset="0"/>
                        </a:rPr>
                        <a:t>28</a:t>
                      </a:r>
                    </a:p>
                  </a:txBody>
                  <a:tcPr/>
                </a:tc>
                <a:extLst>
                  <a:ext uri="{0D108BD9-81ED-4DB2-BD59-A6C34878D82A}">
                    <a16:rowId xmlns:a16="http://schemas.microsoft.com/office/drawing/2014/main" val="10002"/>
                  </a:ext>
                </a:extLst>
              </a:tr>
              <a:tr h="213360">
                <a:tc>
                  <a:txBody>
                    <a:bodyPr/>
                    <a:lstStyle/>
                    <a:p>
                      <a:pPr marL="231775" indent="0"/>
                      <a:r>
                        <a:rPr lang="en-US" sz="1400" kern="1200" dirty="0">
                          <a:solidFill>
                            <a:schemeClr val="tx1"/>
                          </a:solidFill>
                          <a:effectLst/>
                          <a:latin typeface="Verdana" pitchFamily="34" charset="0"/>
                          <a:ea typeface="Verdana" pitchFamily="34" charset="0"/>
                          <a:cs typeface="Verdana" pitchFamily="34" charset="0"/>
                        </a:rPr>
                        <a:t>Additions for tax positions</a:t>
                      </a:r>
                      <a:r>
                        <a:rPr lang="en-US" sz="1400" kern="1200" baseline="0" dirty="0">
                          <a:solidFill>
                            <a:schemeClr val="tx1"/>
                          </a:solidFill>
                          <a:effectLst/>
                          <a:latin typeface="Verdana" pitchFamily="34" charset="0"/>
                          <a:ea typeface="Verdana" pitchFamily="34" charset="0"/>
                          <a:cs typeface="Verdana" pitchFamily="34" charset="0"/>
                        </a:rPr>
                        <a:t> of prior </a:t>
                      </a:r>
                      <a:r>
                        <a:rPr lang="en-US" sz="1400" kern="1200" dirty="0">
                          <a:solidFill>
                            <a:schemeClr val="tx1"/>
                          </a:solidFill>
                          <a:effectLst/>
                          <a:latin typeface="Verdana" pitchFamily="34" charset="0"/>
                          <a:ea typeface="Verdana" pitchFamily="34" charset="0"/>
                          <a:cs typeface="Verdana" pitchFamily="34" charset="0"/>
                        </a:rPr>
                        <a:t>years</a:t>
                      </a:r>
                      <a:endParaRPr lang="en-US" sz="1400" dirty="0">
                        <a:latin typeface="Verdana" pitchFamily="34" charset="0"/>
                        <a:ea typeface="Verdana" pitchFamily="34" charset="0"/>
                        <a:cs typeface="Verdana" pitchFamily="34" charset="0"/>
                      </a:endParaRPr>
                    </a:p>
                  </a:txBody>
                  <a:tcPr/>
                </a:tc>
                <a:tc>
                  <a:txBody>
                    <a:bodyPr/>
                    <a:lstStyle/>
                    <a:p>
                      <a:pPr algn="r"/>
                      <a:r>
                        <a:rPr lang="en-US" sz="1400" dirty="0">
                          <a:latin typeface="Verdana" pitchFamily="34" charset="0"/>
                          <a:ea typeface="Verdana" pitchFamily="34" charset="0"/>
                          <a:cs typeface="Verdana" pitchFamily="34" charset="0"/>
                        </a:rPr>
                        <a:t>5</a:t>
                      </a:r>
                    </a:p>
                  </a:txBody>
                  <a:tcPr/>
                </a:tc>
                <a:tc>
                  <a:txBody>
                    <a:bodyPr/>
                    <a:lstStyle/>
                    <a:p>
                      <a:pPr algn="r"/>
                      <a:r>
                        <a:rPr lang="en-US" sz="1400" dirty="0">
                          <a:latin typeface="Verdana" pitchFamily="34" charset="0"/>
                          <a:ea typeface="Verdana" pitchFamily="34" charset="0"/>
                          <a:cs typeface="Verdana" pitchFamily="34" charset="0"/>
                        </a:rPr>
                        <a:t>36</a:t>
                      </a:r>
                    </a:p>
                  </a:txBody>
                  <a:tcPr/>
                </a:tc>
                <a:tc>
                  <a:txBody>
                    <a:bodyPr/>
                    <a:lstStyle/>
                    <a:p>
                      <a:pPr algn="r"/>
                      <a:r>
                        <a:rPr lang="en-US" sz="1400" dirty="0">
                          <a:latin typeface="Verdana" pitchFamily="34" charset="0"/>
                          <a:ea typeface="Verdana" pitchFamily="34" charset="0"/>
                          <a:cs typeface="Verdana" pitchFamily="34" charset="0"/>
                        </a:rPr>
                        <a:t>4</a:t>
                      </a:r>
                    </a:p>
                  </a:txBody>
                  <a:tcPr/>
                </a:tc>
                <a:extLst>
                  <a:ext uri="{0D108BD9-81ED-4DB2-BD59-A6C34878D82A}">
                    <a16:rowId xmlns:a16="http://schemas.microsoft.com/office/drawing/2014/main" val="10003"/>
                  </a:ext>
                </a:extLst>
              </a:tr>
              <a:tr h="533400">
                <a:tc>
                  <a:txBody>
                    <a:bodyPr/>
                    <a:lstStyle/>
                    <a:p>
                      <a:pPr marL="231775" indent="0"/>
                      <a:r>
                        <a:rPr lang="en-US" sz="1400" kern="1200" dirty="0">
                          <a:solidFill>
                            <a:schemeClr val="tx1"/>
                          </a:solidFill>
                          <a:effectLst/>
                          <a:latin typeface="Verdana" pitchFamily="34" charset="0"/>
                          <a:ea typeface="Verdana" pitchFamily="34" charset="0"/>
                          <a:cs typeface="Verdana" pitchFamily="34" charset="0"/>
                        </a:rPr>
                        <a:t>Reduction</a:t>
                      </a:r>
                      <a:r>
                        <a:rPr lang="en-US" sz="1400" kern="1200" baseline="0" dirty="0">
                          <a:solidFill>
                            <a:schemeClr val="tx1"/>
                          </a:solidFill>
                          <a:effectLst/>
                          <a:latin typeface="Verdana" pitchFamily="34" charset="0"/>
                          <a:ea typeface="Verdana" pitchFamily="34" charset="0"/>
                          <a:cs typeface="Verdana" pitchFamily="34" charset="0"/>
                        </a:rPr>
                        <a:t> for</a:t>
                      </a:r>
                      <a:r>
                        <a:rPr lang="en-US" sz="1400" kern="1200" dirty="0">
                          <a:solidFill>
                            <a:schemeClr val="tx1"/>
                          </a:solidFill>
                          <a:effectLst/>
                          <a:latin typeface="Verdana" pitchFamily="34" charset="0"/>
                          <a:ea typeface="Verdana" pitchFamily="34" charset="0"/>
                          <a:cs typeface="Verdana" pitchFamily="34" charset="0"/>
                        </a:rPr>
                        <a:t>  tax positions</a:t>
                      </a:r>
                      <a:r>
                        <a:rPr lang="en-US" sz="1400" kern="1200" baseline="0" dirty="0">
                          <a:solidFill>
                            <a:schemeClr val="tx1"/>
                          </a:solidFill>
                          <a:effectLst/>
                          <a:latin typeface="Verdana" pitchFamily="34" charset="0"/>
                          <a:ea typeface="Verdana" pitchFamily="34" charset="0"/>
                          <a:cs typeface="Verdana" pitchFamily="34" charset="0"/>
                        </a:rPr>
                        <a:t> of </a:t>
                      </a:r>
                      <a:r>
                        <a:rPr lang="en-US" sz="1400" kern="1200" dirty="0">
                          <a:solidFill>
                            <a:schemeClr val="tx1"/>
                          </a:solidFill>
                          <a:effectLst/>
                          <a:latin typeface="Verdana" pitchFamily="34" charset="0"/>
                          <a:ea typeface="Verdana" pitchFamily="34" charset="0"/>
                          <a:cs typeface="Verdana" pitchFamily="34" charset="0"/>
                        </a:rPr>
                        <a:t>prior years </a:t>
                      </a:r>
                      <a:endParaRPr lang="en-US" sz="1400" dirty="0">
                        <a:latin typeface="Verdana" pitchFamily="34" charset="0"/>
                        <a:ea typeface="Verdana" pitchFamily="34" charset="0"/>
                        <a:cs typeface="Verdana" pitchFamily="34" charset="0"/>
                      </a:endParaRPr>
                    </a:p>
                  </a:txBody>
                  <a:tcPr/>
                </a:tc>
                <a:tc>
                  <a:txBody>
                    <a:bodyPr/>
                    <a:lstStyle/>
                    <a:p>
                      <a:pPr algn="r"/>
                      <a:r>
                        <a:rPr lang="en-US" sz="1400" dirty="0">
                          <a:latin typeface="Verdana" pitchFamily="34" charset="0"/>
                          <a:ea typeface="Verdana" pitchFamily="34" charset="0"/>
                          <a:cs typeface="Verdana" pitchFamily="34" charset="0"/>
                        </a:rPr>
                        <a:t>(5)</a:t>
                      </a:r>
                    </a:p>
                  </a:txBody>
                  <a:tcPr/>
                </a:tc>
                <a:tc>
                  <a:txBody>
                    <a:bodyPr/>
                    <a:lstStyle/>
                    <a:p>
                      <a:pPr algn="r"/>
                      <a:r>
                        <a:rPr lang="en-US" sz="1400" dirty="0">
                          <a:latin typeface="Verdana" pitchFamily="34" charset="0"/>
                          <a:ea typeface="Verdana" pitchFamily="34" charset="0"/>
                          <a:cs typeface="Verdana" pitchFamily="34" charset="0"/>
                        </a:rPr>
                        <a:t>(88)</a:t>
                      </a:r>
                    </a:p>
                  </a:txBody>
                  <a:tcPr/>
                </a:tc>
                <a:tc>
                  <a:txBody>
                    <a:bodyPr/>
                    <a:lstStyle/>
                    <a:p>
                      <a:pPr algn="r"/>
                      <a:r>
                        <a:rPr lang="en-US" sz="1400" dirty="0">
                          <a:latin typeface="Verdana" pitchFamily="34" charset="0"/>
                          <a:ea typeface="Verdana" pitchFamily="34" charset="0"/>
                          <a:cs typeface="Verdana" pitchFamily="34" charset="0"/>
                        </a:rPr>
                        <a:t>-</a:t>
                      </a:r>
                    </a:p>
                  </a:txBody>
                  <a:tcPr/>
                </a:tc>
                <a:extLst>
                  <a:ext uri="{0D108BD9-81ED-4DB2-BD59-A6C34878D82A}">
                    <a16:rowId xmlns:a16="http://schemas.microsoft.com/office/drawing/2014/main" val="10004"/>
                  </a:ext>
                </a:extLst>
              </a:tr>
              <a:tr h="533400">
                <a:tc>
                  <a:txBody>
                    <a:bodyPr/>
                    <a:lstStyle/>
                    <a:p>
                      <a:pPr marL="231775" indent="0"/>
                      <a:r>
                        <a:rPr lang="en-US" sz="1400" kern="1200" dirty="0">
                          <a:solidFill>
                            <a:schemeClr val="tx1"/>
                          </a:solidFill>
                          <a:effectLst/>
                          <a:latin typeface="Verdana" pitchFamily="34" charset="0"/>
                          <a:ea typeface="Verdana" pitchFamily="34" charset="0"/>
                          <a:cs typeface="Verdana" pitchFamily="34" charset="0"/>
                        </a:rPr>
                        <a:t>Reduction </a:t>
                      </a:r>
                      <a:r>
                        <a:rPr lang="en-US" sz="1400" kern="1200" baseline="0" dirty="0">
                          <a:solidFill>
                            <a:schemeClr val="tx1"/>
                          </a:solidFill>
                          <a:effectLst/>
                          <a:latin typeface="Verdana" pitchFamily="34" charset="0"/>
                          <a:ea typeface="Verdana" pitchFamily="34" charset="0"/>
                          <a:cs typeface="Verdana" pitchFamily="34" charset="0"/>
                        </a:rPr>
                        <a:t> for </a:t>
                      </a:r>
                      <a:r>
                        <a:rPr lang="en-US" sz="1400" kern="1200" dirty="0">
                          <a:solidFill>
                            <a:schemeClr val="tx1"/>
                          </a:solidFill>
                          <a:effectLst/>
                          <a:latin typeface="Verdana" pitchFamily="34" charset="0"/>
                          <a:ea typeface="Verdana" pitchFamily="34" charset="0"/>
                          <a:cs typeface="Verdana" pitchFamily="34" charset="0"/>
                        </a:rPr>
                        <a:t>statute of limitations expiration</a:t>
                      </a:r>
                      <a:endParaRPr lang="en-US" sz="1400" dirty="0">
                        <a:latin typeface="Verdana" pitchFamily="34" charset="0"/>
                        <a:ea typeface="Verdana" pitchFamily="34" charset="0"/>
                        <a:cs typeface="Verdana" pitchFamily="34" charset="0"/>
                      </a:endParaRPr>
                    </a:p>
                  </a:txBody>
                  <a:tcPr/>
                </a:tc>
                <a:tc>
                  <a:txBody>
                    <a:bodyPr/>
                    <a:lstStyle/>
                    <a:p>
                      <a:pPr algn="r"/>
                      <a:r>
                        <a:rPr lang="en-US" sz="1400" dirty="0">
                          <a:latin typeface="Verdana" pitchFamily="34" charset="0"/>
                          <a:ea typeface="Verdana" pitchFamily="34" charset="0"/>
                          <a:cs typeface="Verdana" pitchFamily="34" charset="0"/>
                        </a:rPr>
                        <a:t>(69)</a:t>
                      </a:r>
                    </a:p>
                  </a:txBody>
                  <a:tcPr/>
                </a:tc>
                <a:tc>
                  <a:txBody>
                    <a:bodyPr/>
                    <a:lstStyle/>
                    <a:p>
                      <a:pPr algn="r"/>
                      <a:r>
                        <a:rPr lang="en-US" sz="1400" dirty="0">
                          <a:latin typeface="Verdana" pitchFamily="34" charset="0"/>
                          <a:ea typeface="Verdana" pitchFamily="34" charset="0"/>
                          <a:cs typeface="Verdana" pitchFamily="34" charset="0"/>
                        </a:rPr>
                        <a:t>(17)</a:t>
                      </a:r>
                    </a:p>
                  </a:txBody>
                  <a:tcPr/>
                </a:tc>
                <a:tc>
                  <a:txBody>
                    <a:bodyPr/>
                    <a:lstStyle/>
                    <a:p>
                      <a:pPr algn="r"/>
                      <a:r>
                        <a:rPr lang="en-US" sz="1400" dirty="0">
                          <a:latin typeface="Verdana" pitchFamily="34" charset="0"/>
                          <a:ea typeface="Verdana" pitchFamily="34" charset="0"/>
                          <a:cs typeface="Verdana" pitchFamily="34" charset="0"/>
                        </a:rPr>
                        <a:t>(6)</a:t>
                      </a:r>
                    </a:p>
                  </a:txBody>
                  <a:tcPr/>
                </a:tc>
                <a:extLst>
                  <a:ext uri="{0D108BD9-81ED-4DB2-BD59-A6C34878D82A}">
                    <a16:rowId xmlns:a16="http://schemas.microsoft.com/office/drawing/2014/main" val="10005"/>
                  </a:ext>
                </a:extLst>
              </a:tr>
              <a:tr h="243840">
                <a:tc>
                  <a:txBody>
                    <a:bodyPr/>
                    <a:lstStyle/>
                    <a:p>
                      <a:pPr marL="231775" marR="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effectLst/>
                          <a:latin typeface="Verdana" pitchFamily="34" charset="0"/>
                          <a:ea typeface="Verdana" pitchFamily="34" charset="0"/>
                          <a:cs typeface="Verdana" pitchFamily="34" charset="0"/>
                        </a:rPr>
                        <a:t>Settlements</a:t>
                      </a:r>
                    </a:p>
                  </a:txBody>
                  <a:tcPr/>
                </a:tc>
                <a:tc>
                  <a:txBody>
                    <a:bodyPr/>
                    <a:lstStyle/>
                    <a:p>
                      <a:pPr algn="r"/>
                      <a:r>
                        <a:rPr lang="en-US" sz="1400" u="sng" dirty="0">
                          <a:latin typeface="Verdana" pitchFamily="34" charset="0"/>
                          <a:ea typeface="Verdana" pitchFamily="34" charset="0"/>
                          <a:cs typeface="Verdana" pitchFamily="34" charset="0"/>
                        </a:rPr>
                        <a:t>(30)</a:t>
                      </a:r>
                    </a:p>
                  </a:txBody>
                  <a:tcPr/>
                </a:tc>
                <a:tc>
                  <a:txBody>
                    <a:bodyPr/>
                    <a:lstStyle/>
                    <a:p>
                      <a:pPr algn="r"/>
                      <a:r>
                        <a:rPr lang="en-US" sz="1400" u="sng" dirty="0">
                          <a:latin typeface="Verdana" pitchFamily="34" charset="0"/>
                          <a:ea typeface="Verdana" pitchFamily="34" charset="0"/>
                          <a:cs typeface="Verdana" pitchFamily="34" charset="0"/>
                        </a:rPr>
                        <a:t>(18)</a:t>
                      </a:r>
                    </a:p>
                  </a:txBody>
                  <a:tcPr/>
                </a:tc>
                <a:tc>
                  <a:txBody>
                    <a:bodyPr/>
                    <a:lstStyle/>
                    <a:p>
                      <a:pPr algn="r"/>
                      <a:r>
                        <a:rPr lang="en-US" sz="1400" u="sng" dirty="0">
                          <a:latin typeface="Verdana" pitchFamily="34" charset="0"/>
                          <a:ea typeface="Verdana" pitchFamily="34" charset="0"/>
                          <a:cs typeface="Verdana" pitchFamily="34" charset="0"/>
                        </a:rPr>
                        <a:t>_____-</a:t>
                      </a:r>
                    </a:p>
                  </a:txBody>
                  <a:tcPr/>
                </a:tc>
                <a:extLst>
                  <a:ext uri="{0D108BD9-81ED-4DB2-BD59-A6C34878D82A}">
                    <a16:rowId xmlns:a16="http://schemas.microsoft.com/office/drawing/2014/main" val="10006"/>
                  </a:ext>
                </a:extLst>
              </a:tr>
              <a:tr h="198120">
                <a:tc>
                  <a:txBody>
                    <a:bodyPr/>
                    <a:lstStyle/>
                    <a:p>
                      <a:r>
                        <a:rPr lang="en-US" sz="1400" kern="1200" dirty="0">
                          <a:solidFill>
                            <a:schemeClr val="tx1"/>
                          </a:solidFill>
                          <a:effectLst/>
                          <a:latin typeface="Verdana" pitchFamily="34" charset="0"/>
                          <a:ea typeface="Verdana" pitchFamily="34" charset="0"/>
                          <a:cs typeface="Verdana" pitchFamily="34" charset="0"/>
                        </a:rPr>
                        <a:t>Balance at end of fiscal year</a:t>
                      </a:r>
                      <a:endParaRPr lang="en-US" sz="1400" dirty="0">
                        <a:latin typeface="Verdana" pitchFamily="34" charset="0"/>
                        <a:ea typeface="Verdana" pitchFamily="34" charset="0"/>
                        <a:cs typeface="Verdana" pitchFamily="34" charset="0"/>
                      </a:endParaRPr>
                    </a:p>
                  </a:txBody>
                  <a:tcPr/>
                </a:tc>
                <a:tc>
                  <a:txBody>
                    <a:bodyPr/>
                    <a:lstStyle/>
                    <a:p>
                      <a:pPr algn="r"/>
                      <a:r>
                        <a:rPr lang="en-US" sz="1400" u="sng" dirty="0">
                          <a:latin typeface="Verdana" pitchFamily="34" charset="0"/>
                          <a:ea typeface="Verdana" pitchFamily="34" charset="0"/>
                          <a:cs typeface="Verdana" pitchFamily="34" charset="0"/>
                        </a:rPr>
                        <a:t>$136</a:t>
                      </a:r>
                    </a:p>
                  </a:txBody>
                  <a:tcPr/>
                </a:tc>
                <a:tc>
                  <a:txBody>
                    <a:bodyPr/>
                    <a:lstStyle/>
                    <a:p>
                      <a:pPr algn="r"/>
                      <a:r>
                        <a:rPr lang="en-US" sz="1400" u="sng" dirty="0">
                          <a:latin typeface="Verdana" pitchFamily="34" charset="0"/>
                          <a:ea typeface="Verdana" pitchFamily="34" charset="0"/>
                          <a:cs typeface="Verdana" pitchFamily="34" charset="0"/>
                        </a:rPr>
                        <a:t>$216</a:t>
                      </a:r>
                    </a:p>
                  </a:txBody>
                  <a:tcPr/>
                </a:tc>
                <a:tc>
                  <a:txBody>
                    <a:bodyPr/>
                    <a:lstStyle/>
                    <a:p>
                      <a:pPr algn="r"/>
                      <a:r>
                        <a:rPr lang="en-US" sz="1400" u="sng" dirty="0">
                          <a:latin typeface="Verdana" pitchFamily="34" charset="0"/>
                          <a:ea typeface="Verdana" pitchFamily="34" charset="0"/>
                          <a:cs typeface="Verdana" pitchFamily="34" charset="0"/>
                        </a:rPr>
                        <a:t>$281</a:t>
                      </a: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415631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16-1</a:t>
            </a:r>
          </a:p>
        </p:txBody>
      </p:sp>
      <p:sp>
        <p:nvSpPr>
          <p:cNvPr id="8" name="Title 7"/>
          <p:cNvSpPr>
            <a:spLocks noGrp="1"/>
          </p:cNvSpPr>
          <p:nvPr>
            <p:ph type="title"/>
          </p:nvPr>
        </p:nvSpPr>
        <p:spPr/>
        <p:txBody>
          <a:bodyPr>
            <a:noAutofit/>
          </a:bodyPr>
          <a:lstStyle/>
          <a:p>
            <a:r>
              <a:rPr lang="en-US" altLang="en-US" dirty="0"/>
              <a:t>Concept Check: Installment Sale (2 of 2)</a:t>
            </a:r>
            <a:endParaRPr lang="en-US" dirty="0"/>
          </a:p>
        </p:txBody>
      </p:sp>
      <p:sp>
        <p:nvSpPr>
          <p:cNvPr id="3" name="Content Placeholder 2"/>
          <p:cNvSpPr>
            <a:spLocks noGrp="1"/>
          </p:cNvSpPr>
          <p:nvPr>
            <p:ph sz="quarter" idx="10"/>
          </p:nvPr>
        </p:nvSpPr>
        <p:spPr>
          <a:xfrm>
            <a:off x="685800" y="1676400"/>
            <a:ext cx="6858000" cy="533400"/>
          </a:xfrm>
        </p:spPr>
        <p:txBody>
          <a:bodyPr/>
          <a:lstStyle/>
          <a:p>
            <a:pPr marL="0" indent="0">
              <a:buNone/>
              <a:tabLst>
                <a:tab pos="342900" algn="l"/>
              </a:tabLst>
            </a:pPr>
            <a:r>
              <a:rPr lang="en-US" dirty="0"/>
              <a:t>The correct answer is </a:t>
            </a:r>
            <a:r>
              <a:rPr lang="en-US" i="1" dirty="0"/>
              <a:t>d</a:t>
            </a:r>
            <a:r>
              <a:rPr lang="en-US" dirty="0"/>
              <a:t>:</a:t>
            </a:r>
            <a:r>
              <a:rPr lang="en-US" b="1" dirty="0"/>
              <a:t> </a:t>
            </a:r>
          </a:p>
        </p:txBody>
      </p:sp>
      <p:pic>
        <p:nvPicPr>
          <p:cNvPr id="6" name="Picture 2" descr="Journal entry showing tax expense (to balance) debited 160 and deferred tax liability credited  16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6360" y="2286000"/>
            <a:ext cx="6884640" cy="1029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descr="T account showing deferred tax liability with a beginning balance of 0, a credit of 160, and an ending balance of 160, which is 400 times 4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71339" y="3657600"/>
            <a:ext cx="2201323" cy="25240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1474192"/>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r>
              <a:rPr lang="en-US" dirty="0"/>
              <a:t>Learning Objective 16-10</a:t>
            </a:r>
          </a:p>
        </p:txBody>
      </p:sp>
      <p:sp>
        <p:nvSpPr>
          <p:cNvPr id="8" name="Title 7"/>
          <p:cNvSpPr>
            <a:spLocks noGrp="1"/>
          </p:cNvSpPr>
          <p:nvPr>
            <p:ph type="title"/>
          </p:nvPr>
        </p:nvSpPr>
        <p:spPr/>
        <p:txBody>
          <a:bodyPr>
            <a:normAutofit/>
          </a:bodyPr>
          <a:lstStyle/>
          <a:p>
            <a:r>
              <a:rPr lang="en-US" dirty="0" err="1"/>
              <a:t>Intraperiod</a:t>
            </a:r>
            <a:r>
              <a:rPr lang="en-US" dirty="0"/>
              <a:t> Tax Allocation </a:t>
            </a:r>
            <a:r>
              <a:rPr lang="en-US" altLang="en-US" dirty="0"/>
              <a:t>(1 of 5)</a:t>
            </a:r>
            <a:endParaRPr lang="en-US" dirty="0"/>
          </a:p>
        </p:txBody>
      </p:sp>
      <p:sp>
        <p:nvSpPr>
          <p:cNvPr id="9" name="Content Placeholder 8"/>
          <p:cNvSpPr>
            <a:spLocks noGrp="1"/>
          </p:cNvSpPr>
          <p:nvPr>
            <p:ph sz="quarter" idx="10"/>
          </p:nvPr>
        </p:nvSpPr>
        <p:spPr>
          <a:xfrm>
            <a:off x="533400" y="1676400"/>
            <a:ext cx="8229600" cy="4648200"/>
          </a:xfrm>
        </p:spPr>
        <p:txBody>
          <a:bodyPr/>
          <a:lstStyle/>
          <a:p>
            <a:pPr>
              <a:buClr>
                <a:schemeClr val="tx1"/>
              </a:buClr>
            </a:pPr>
            <a:r>
              <a:rPr lang="en-US" dirty="0"/>
              <a:t>Allocating income taxes </a:t>
            </a:r>
            <a:r>
              <a:rPr lang="en-US" b="1" i="1" dirty="0"/>
              <a:t>within</a:t>
            </a:r>
            <a:r>
              <a:rPr lang="en-US" dirty="0"/>
              <a:t> a particular reporting period</a:t>
            </a:r>
          </a:p>
          <a:p>
            <a:r>
              <a:rPr lang="en-IN" dirty="0"/>
              <a:t>Each of the following items should be reported </a:t>
            </a:r>
            <a:r>
              <a:rPr lang="en-IN" b="1" i="1" dirty="0"/>
              <a:t>net</a:t>
            </a:r>
            <a:r>
              <a:rPr lang="en-IN" dirty="0"/>
              <a:t> of its respective income tax effects:</a:t>
            </a:r>
          </a:p>
          <a:p>
            <a:pPr lvl="1">
              <a:buFont typeface="Lucida Grande"/>
              <a:buChar char="–"/>
            </a:pPr>
            <a:r>
              <a:rPr lang="en-IN" dirty="0"/>
              <a:t>Income (or loss) from continuing operations</a:t>
            </a:r>
          </a:p>
          <a:p>
            <a:pPr lvl="1">
              <a:buFont typeface="Lucida Grande"/>
              <a:buChar char="–"/>
            </a:pPr>
            <a:r>
              <a:rPr lang="en-US" dirty="0"/>
              <a:t>Discontinued operations</a:t>
            </a:r>
            <a:endParaRPr lang="en-US" sz="2000" dirty="0"/>
          </a:p>
        </p:txBody>
      </p:sp>
    </p:spTree>
    <p:extLst>
      <p:ext uri="{BB962C8B-B14F-4D97-AF65-F5344CB8AC3E}">
        <p14:creationId xmlns:p14="http://schemas.microsoft.com/office/powerpoint/2010/main" val="1215976059"/>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r>
              <a:rPr lang="en-US" dirty="0"/>
              <a:t>Learning Objective 16-10</a:t>
            </a:r>
          </a:p>
        </p:txBody>
      </p:sp>
      <p:sp>
        <p:nvSpPr>
          <p:cNvPr id="8" name="Title 7"/>
          <p:cNvSpPr>
            <a:spLocks noGrp="1"/>
          </p:cNvSpPr>
          <p:nvPr>
            <p:ph type="title"/>
          </p:nvPr>
        </p:nvSpPr>
        <p:spPr/>
        <p:txBody>
          <a:bodyPr>
            <a:normAutofit/>
          </a:bodyPr>
          <a:lstStyle/>
          <a:p>
            <a:r>
              <a:rPr lang="en-US" dirty="0" err="1"/>
              <a:t>Intraperiod</a:t>
            </a:r>
            <a:r>
              <a:rPr lang="en-US" dirty="0"/>
              <a:t> Tax Allocation </a:t>
            </a:r>
            <a:r>
              <a:rPr lang="en-US" altLang="en-US" dirty="0"/>
              <a:t>(2 of 5)</a:t>
            </a:r>
            <a:endParaRPr lang="en-US" dirty="0"/>
          </a:p>
        </p:txBody>
      </p:sp>
      <p:sp>
        <p:nvSpPr>
          <p:cNvPr id="9" name="Content Placeholder 8"/>
          <p:cNvSpPr>
            <a:spLocks noGrp="1"/>
          </p:cNvSpPr>
          <p:nvPr>
            <p:ph sz="quarter" idx="10"/>
          </p:nvPr>
        </p:nvSpPr>
        <p:spPr>
          <a:xfrm>
            <a:off x="533400" y="1676400"/>
            <a:ext cx="8366760" cy="3962400"/>
          </a:xfrm>
        </p:spPr>
        <p:txBody>
          <a:bodyPr/>
          <a:lstStyle/>
          <a:p>
            <a:r>
              <a:rPr lang="en-US" dirty="0"/>
              <a:t>A taxable gain </a:t>
            </a:r>
            <a:r>
              <a:rPr lang="en-IN" dirty="0"/>
              <a:t>on disposal of a discontinued operation increases a company’s taxable income, and therefore its tax expense</a:t>
            </a:r>
          </a:p>
          <a:p>
            <a:r>
              <a:rPr lang="en-IN" dirty="0"/>
              <a:t>A deductible loss on disposal reduces a company’s taxable income, and therefore its tax expense</a:t>
            </a:r>
            <a:endParaRPr lang="en-US" dirty="0"/>
          </a:p>
        </p:txBody>
      </p:sp>
    </p:spTree>
    <p:extLst>
      <p:ext uri="{BB962C8B-B14F-4D97-AF65-F5344CB8AC3E}">
        <p14:creationId xmlns:p14="http://schemas.microsoft.com/office/powerpoint/2010/main" val="226425844"/>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r>
              <a:rPr lang="en-US" dirty="0"/>
              <a:t>Learning Objective 16-10</a:t>
            </a:r>
          </a:p>
        </p:txBody>
      </p:sp>
      <p:sp>
        <p:nvSpPr>
          <p:cNvPr id="8" name="Title 7"/>
          <p:cNvSpPr>
            <a:spLocks noGrp="1"/>
          </p:cNvSpPr>
          <p:nvPr>
            <p:ph type="title"/>
          </p:nvPr>
        </p:nvSpPr>
        <p:spPr/>
        <p:txBody>
          <a:bodyPr>
            <a:normAutofit/>
          </a:bodyPr>
          <a:lstStyle/>
          <a:p>
            <a:r>
              <a:rPr lang="en-US" dirty="0" err="1"/>
              <a:t>Intraperiod</a:t>
            </a:r>
            <a:r>
              <a:rPr lang="en-US" dirty="0"/>
              <a:t> Tax Allocation </a:t>
            </a:r>
            <a:r>
              <a:rPr lang="en-US" altLang="en-US" dirty="0"/>
              <a:t>(3 of 5)</a:t>
            </a:r>
            <a:endParaRPr lang="en-US" dirty="0"/>
          </a:p>
        </p:txBody>
      </p:sp>
      <p:sp>
        <p:nvSpPr>
          <p:cNvPr id="7" name="Content Placeholder 6"/>
          <p:cNvSpPr>
            <a:spLocks noGrp="1"/>
          </p:cNvSpPr>
          <p:nvPr>
            <p:ph sz="quarter" idx="10"/>
          </p:nvPr>
        </p:nvSpPr>
        <p:spPr>
          <a:xfrm>
            <a:off x="609600" y="1676400"/>
            <a:ext cx="8153400" cy="533400"/>
          </a:xfrm>
        </p:spPr>
        <p:txBody>
          <a:bodyPr/>
          <a:lstStyle/>
          <a:p>
            <a:pPr marL="0" indent="0">
              <a:buNone/>
            </a:pPr>
            <a:r>
              <a:rPr lang="en-IN" sz="2400" b="1" dirty="0"/>
              <a:t>Gain on disposal</a:t>
            </a:r>
          </a:p>
        </p:txBody>
      </p:sp>
      <p:pic>
        <p:nvPicPr>
          <p:cNvPr id="29698" name="Picture 2" descr="Income tax before tax and discountinued operations: 90 million.&#10;Less income tax expense of 36 million.&#10;Gives an Income before discontinued operations of $54 million.&#10;Add gain on disposal of discontinued operations of 6 million for a net income of 60 mill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0193" y="2345721"/>
            <a:ext cx="7583615" cy="24548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23675595"/>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r>
              <a:rPr lang="en-US" dirty="0"/>
              <a:t>Learning Objective 16-10</a:t>
            </a:r>
          </a:p>
        </p:txBody>
      </p:sp>
      <p:sp>
        <p:nvSpPr>
          <p:cNvPr id="8" name="Title 7"/>
          <p:cNvSpPr>
            <a:spLocks noGrp="1"/>
          </p:cNvSpPr>
          <p:nvPr>
            <p:ph type="title"/>
          </p:nvPr>
        </p:nvSpPr>
        <p:spPr/>
        <p:txBody>
          <a:bodyPr>
            <a:normAutofit/>
          </a:bodyPr>
          <a:lstStyle/>
          <a:p>
            <a:r>
              <a:rPr lang="en-US" dirty="0" err="1"/>
              <a:t>Intraperiod</a:t>
            </a:r>
            <a:r>
              <a:rPr lang="en-US" dirty="0"/>
              <a:t> Tax Allocation </a:t>
            </a:r>
            <a:r>
              <a:rPr lang="en-US" altLang="en-US" dirty="0"/>
              <a:t>(4 of 5)</a:t>
            </a:r>
            <a:endParaRPr lang="en-US" dirty="0"/>
          </a:p>
        </p:txBody>
      </p:sp>
      <p:sp>
        <p:nvSpPr>
          <p:cNvPr id="4" name="Content Placeholder 3"/>
          <p:cNvSpPr>
            <a:spLocks noGrp="1"/>
          </p:cNvSpPr>
          <p:nvPr>
            <p:ph sz="quarter" idx="10"/>
          </p:nvPr>
        </p:nvSpPr>
        <p:spPr>
          <a:xfrm>
            <a:off x="533400" y="1676400"/>
            <a:ext cx="8305800" cy="685800"/>
          </a:xfrm>
        </p:spPr>
        <p:txBody>
          <a:bodyPr/>
          <a:lstStyle/>
          <a:p>
            <a:pPr marL="0" indent="0">
              <a:buNone/>
            </a:pPr>
            <a:r>
              <a:rPr lang="en-IN" sz="2400" b="1" dirty="0"/>
              <a:t>Loss on disposal</a:t>
            </a:r>
          </a:p>
        </p:txBody>
      </p:sp>
      <p:pic>
        <p:nvPicPr>
          <p:cNvPr id="30723" name="Picture 3" descr="Income tax before tax and discountinued operations: 110 million.&#10;Less income tax expense of 44 million.&#10;Gives an Income before discontinued operations of $66 million.&#10;Add gain on disposal of discontinued operations of 6 million for a net income of 60 mill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7993" y="2514600"/>
            <a:ext cx="7168015" cy="2314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35358714"/>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r>
              <a:rPr lang="en-US" dirty="0"/>
              <a:t>Learning Objective 16-10</a:t>
            </a:r>
          </a:p>
        </p:txBody>
      </p:sp>
      <p:sp>
        <p:nvSpPr>
          <p:cNvPr id="8" name="Title 7"/>
          <p:cNvSpPr>
            <a:spLocks noGrp="1"/>
          </p:cNvSpPr>
          <p:nvPr>
            <p:ph type="title"/>
          </p:nvPr>
        </p:nvSpPr>
        <p:spPr/>
        <p:txBody>
          <a:bodyPr>
            <a:normAutofit/>
          </a:bodyPr>
          <a:lstStyle/>
          <a:p>
            <a:r>
              <a:rPr lang="en-US" dirty="0" err="1"/>
              <a:t>Intraperiod</a:t>
            </a:r>
            <a:r>
              <a:rPr lang="en-US" dirty="0"/>
              <a:t> Tax Allocation </a:t>
            </a:r>
            <a:r>
              <a:rPr lang="en-US" altLang="en-US" dirty="0"/>
              <a:t>(5 of 5)</a:t>
            </a:r>
            <a:endParaRPr lang="en-US" dirty="0"/>
          </a:p>
        </p:txBody>
      </p:sp>
      <p:sp>
        <p:nvSpPr>
          <p:cNvPr id="9" name="Content Placeholder 8"/>
          <p:cNvSpPr>
            <a:spLocks noGrp="1"/>
          </p:cNvSpPr>
          <p:nvPr>
            <p:ph sz="quarter" idx="10"/>
          </p:nvPr>
        </p:nvSpPr>
        <p:spPr>
          <a:xfrm>
            <a:off x="685800" y="1676400"/>
            <a:ext cx="8214360" cy="4648200"/>
          </a:xfrm>
        </p:spPr>
        <p:txBody>
          <a:bodyPr/>
          <a:lstStyle/>
          <a:p>
            <a:pPr marL="0" indent="0">
              <a:buNone/>
            </a:pPr>
            <a:r>
              <a:rPr lang="en-US" sz="2400" b="1" dirty="0"/>
              <a:t>Other Comprehensive Income (OCI):</a:t>
            </a:r>
          </a:p>
          <a:p>
            <a:r>
              <a:rPr lang="en-US" sz="2400" dirty="0"/>
              <a:t>Four types of gains </a:t>
            </a:r>
            <a:r>
              <a:rPr lang="en-IN" sz="2400" dirty="0"/>
              <a:t>and losses that traditionally haven’t been included in income statements are OCI items related to: </a:t>
            </a:r>
            <a:endParaRPr lang="en-IN" dirty="0"/>
          </a:p>
          <a:p>
            <a:pPr lvl="1">
              <a:buFont typeface="Lucida Grande"/>
              <a:buChar char="–"/>
            </a:pPr>
            <a:r>
              <a:rPr lang="en-IN" sz="2200" dirty="0"/>
              <a:t>Investments </a:t>
            </a:r>
          </a:p>
          <a:p>
            <a:pPr lvl="1">
              <a:buFont typeface="Lucida Grande"/>
              <a:buChar char="–"/>
            </a:pPr>
            <a:r>
              <a:rPr lang="en-IN" sz="2200" dirty="0"/>
              <a:t>Postretirement benefit plans </a:t>
            </a:r>
          </a:p>
          <a:p>
            <a:pPr lvl="1">
              <a:buFont typeface="Lucida Grande"/>
              <a:buChar char="–"/>
            </a:pPr>
            <a:r>
              <a:rPr lang="en-IN" sz="2200" dirty="0"/>
              <a:t>Derivatives</a:t>
            </a:r>
          </a:p>
          <a:p>
            <a:pPr lvl="1">
              <a:buFont typeface="Lucida Grande"/>
              <a:buChar char="–"/>
            </a:pPr>
            <a:r>
              <a:rPr lang="en-US" sz="2200" dirty="0"/>
              <a:t>Foreign currency translation</a:t>
            </a:r>
          </a:p>
          <a:p>
            <a:r>
              <a:rPr lang="en-US" sz="2400" dirty="0"/>
              <a:t>These OCI items are reported net of </a:t>
            </a:r>
            <a:r>
              <a:rPr lang="en-IN" sz="2400" dirty="0"/>
              <a:t>their respective income tax effects</a:t>
            </a:r>
            <a:endParaRPr lang="en-US" sz="2400" dirty="0"/>
          </a:p>
        </p:txBody>
      </p:sp>
    </p:spTree>
    <p:extLst>
      <p:ext uri="{BB962C8B-B14F-4D97-AF65-F5344CB8AC3E}">
        <p14:creationId xmlns:p14="http://schemas.microsoft.com/office/powerpoint/2010/main" val="4229824973"/>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2772906"/>
            <a:ext cx="8229600" cy="1143000"/>
          </a:xfrm>
        </p:spPr>
        <p:txBody>
          <a:bodyPr/>
          <a:lstStyle/>
          <a:p>
            <a:r>
              <a:rPr lang="en-US" dirty="0"/>
              <a:t>End of Presentation</a:t>
            </a:r>
          </a:p>
        </p:txBody>
      </p:sp>
    </p:spTree>
    <p:extLst>
      <p:ext uri="{BB962C8B-B14F-4D97-AF65-F5344CB8AC3E}">
        <p14:creationId xmlns:p14="http://schemas.microsoft.com/office/powerpoint/2010/main" val="9563324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16-1</a:t>
            </a:r>
          </a:p>
        </p:txBody>
      </p:sp>
      <p:sp>
        <p:nvSpPr>
          <p:cNvPr id="8" name="Title 7"/>
          <p:cNvSpPr>
            <a:spLocks noGrp="1"/>
          </p:cNvSpPr>
          <p:nvPr>
            <p:ph type="title"/>
          </p:nvPr>
        </p:nvSpPr>
        <p:spPr/>
        <p:txBody>
          <a:bodyPr>
            <a:noAutofit/>
          </a:bodyPr>
          <a:lstStyle/>
          <a:p>
            <a:r>
              <a:rPr lang="en-US" altLang="en-US" dirty="0"/>
              <a:t>Concept Check: Deferred Tax Liability (1 of 2)</a:t>
            </a:r>
            <a:endParaRPr lang="en-US" dirty="0"/>
          </a:p>
        </p:txBody>
      </p:sp>
      <p:sp>
        <p:nvSpPr>
          <p:cNvPr id="3" name="Content Placeholder 2"/>
          <p:cNvSpPr>
            <a:spLocks noGrp="1"/>
          </p:cNvSpPr>
          <p:nvPr>
            <p:ph sz="quarter" idx="10"/>
          </p:nvPr>
        </p:nvSpPr>
        <p:spPr>
          <a:xfrm>
            <a:off x="609600" y="1676400"/>
            <a:ext cx="8153400" cy="4648200"/>
          </a:xfrm>
        </p:spPr>
        <p:txBody>
          <a:bodyPr/>
          <a:lstStyle/>
          <a:p>
            <a:pPr marL="0" indent="0">
              <a:spcAft>
                <a:spcPts val="1200"/>
              </a:spcAft>
              <a:buNone/>
            </a:pPr>
            <a:r>
              <a:rPr lang="en-US" sz="2400" dirty="0"/>
              <a:t>Windsor Company started 2018 with a deferred tax liability of $150. As of the end of the period, Windsor identifies future taxable amounts of $500. Windsor has a tax rate of 40%, and calculates that taxes payable will be $120. Windsor’s tax expense journal entry will include a:</a:t>
            </a:r>
          </a:p>
          <a:p>
            <a:pPr marL="457200" indent="-457200">
              <a:buFont typeface="+mj-lt"/>
              <a:buAutoNum type="alphaLcPeriod"/>
              <a:tabLst>
                <a:tab pos="342900" algn="l"/>
              </a:tabLst>
            </a:pPr>
            <a:r>
              <a:rPr lang="en-US" sz="2400" dirty="0"/>
              <a:t>Debit to tax expense for $200</a:t>
            </a:r>
          </a:p>
          <a:p>
            <a:pPr marL="457200" indent="-457200">
              <a:buFont typeface="+mj-lt"/>
              <a:buAutoNum type="alphaLcPeriod"/>
              <a:tabLst>
                <a:tab pos="342900" algn="l"/>
              </a:tabLst>
            </a:pPr>
            <a:r>
              <a:rPr lang="en-US" sz="2400" b="1" dirty="0"/>
              <a:t>Debit to tax expense for $170</a:t>
            </a:r>
          </a:p>
          <a:p>
            <a:pPr marL="457200" indent="-457200">
              <a:buFont typeface="+mj-lt"/>
              <a:buAutoNum type="alphaLcPeriod"/>
              <a:tabLst>
                <a:tab pos="342900" algn="l"/>
              </a:tabLst>
            </a:pPr>
            <a:r>
              <a:rPr lang="en-US" sz="2400" dirty="0"/>
              <a:t>Debit to tax expense for $50</a:t>
            </a:r>
          </a:p>
          <a:p>
            <a:pPr marL="457200" indent="-457200">
              <a:buFont typeface="+mj-lt"/>
              <a:buAutoNum type="alphaLcPeriod"/>
              <a:tabLst>
                <a:tab pos="342900" algn="l"/>
              </a:tabLst>
            </a:pPr>
            <a:r>
              <a:rPr lang="en-US" sz="2400" dirty="0"/>
              <a:t>Credit to tax for $30</a:t>
            </a:r>
          </a:p>
        </p:txBody>
      </p:sp>
    </p:spTree>
    <p:extLst>
      <p:ext uri="{BB962C8B-B14F-4D97-AF65-F5344CB8AC3E}">
        <p14:creationId xmlns:p14="http://schemas.microsoft.com/office/powerpoint/2010/main" val="15258672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16-1</a:t>
            </a:r>
          </a:p>
        </p:txBody>
      </p:sp>
      <p:sp>
        <p:nvSpPr>
          <p:cNvPr id="8" name="Title 7"/>
          <p:cNvSpPr>
            <a:spLocks noGrp="1"/>
          </p:cNvSpPr>
          <p:nvPr>
            <p:ph type="title"/>
          </p:nvPr>
        </p:nvSpPr>
        <p:spPr/>
        <p:txBody>
          <a:bodyPr>
            <a:noAutofit/>
          </a:bodyPr>
          <a:lstStyle/>
          <a:p>
            <a:r>
              <a:rPr lang="en-US" altLang="en-US" dirty="0"/>
              <a:t>Concept Check: Deferred Tax Liability (2 of 2)</a:t>
            </a:r>
            <a:endParaRPr lang="en-US" dirty="0"/>
          </a:p>
        </p:txBody>
      </p:sp>
      <p:sp>
        <p:nvSpPr>
          <p:cNvPr id="3" name="Content Placeholder 2"/>
          <p:cNvSpPr>
            <a:spLocks noGrp="1"/>
          </p:cNvSpPr>
          <p:nvPr>
            <p:ph sz="quarter" idx="10"/>
          </p:nvPr>
        </p:nvSpPr>
        <p:spPr>
          <a:xfrm>
            <a:off x="685800" y="1676400"/>
            <a:ext cx="5867400" cy="2133600"/>
          </a:xfrm>
        </p:spPr>
        <p:txBody>
          <a:bodyPr/>
          <a:lstStyle/>
          <a:p>
            <a:pPr marL="0" indent="0">
              <a:buNone/>
              <a:tabLst>
                <a:tab pos="342900" algn="l"/>
              </a:tabLst>
            </a:pPr>
            <a:r>
              <a:rPr lang="en-US" dirty="0">
                <a:latin typeface="Arial" charset="0"/>
                <a:cs typeface="Arial" charset="0"/>
              </a:rPr>
              <a:t>The correct answer is </a:t>
            </a:r>
            <a:r>
              <a:rPr lang="en-US" i="1" dirty="0">
                <a:latin typeface="Arial" charset="0"/>
                <a:cs typeface="Arial" charset="0"/>
              </a:rPr>
              <a:t>b</a:t>
            </a:r>
            <a:r>
              <a:rPr lang="en-US" dirty="0">
                <a:latin typeface="Arial" charset="0"/>
                <a:cs typeface="Arial" charset="0"/>
              </a:rPr>
              <a:t>:</a:t>
            </a:r>
            <a:r>
              <a:rPr lang="en-US" b="1" dirty="0">
                <a:latin typeface="Arial" charset="0"/>
                <a:cs typeface="Arial" charset="0"/>
              </a:rPr>
              <a:t> </a:t>
            </a:r>
          </a:p>
        </p:txBody>
      </p:sp>
      <p:pic>
        <p:nvPicPr>
          <p:cNvPr id="6" name="Picture 2" descr="Tax expense (to balance) is debited 170, taxes payable is credited 120, and deferred tax liability is credited 5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0925" y="2286000"/>
            <a:ext cx="6682151" cy="13499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descr="T account showing deferred tax liability with credits of 150 and 50 for an ending balance of 200, which is equivalent to 500 times 4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9000" y="3810000"/>
            <a:ext cx="2212848" cy="2535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91172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16-1</a:t>
            </a:r>
          </a:p>
        </p:txBody>
      </p:sp>
      <p:sp>
        <p:nvSpPr>
          <p:cNvPr id="5" name="Title 4"/>
          <p:cNvSpPr>
            <a:spLocks noGrp="1"/>
          </p:cNvSpPr>
          <p:nvPr>
            <p:ph type="title"/>
          </p:nvPr>
        </p:nvSpPr>
        <p:spPr>
          <a:xfrm>
            <a:off x="685800" y="381000"/>
            <a:ext cx="8001000" cy="1143000"/>
          </a:xfrm>
        </p:spPr>
        <p:txBody>
          <a:bodyPr>
            <a:noAutofit/>
          </a:bodyPr>
          <a:lstStyle/>
          <a:p>
            <a:r>
              <a:rPr lang="en-IN" dirty="0"/>
              <a:t>Balance Sheet and Income Statement Perspectives (1 of 2)</a:t>
            </a:r>
            <a:endParaRPr lang="en-US" dirty="0"/>
          </a:p>
        </p:txBody>
      </p:sp>
      <p:sp>
        <p:nvSpPr>
          <p:cNvPr id="6" name="Content Placeholder 5"/>
          <p:cNvSpPr>
            <a:spLocks noGrp="1"/>
          </p:cNvSpPr>
          <p:nvPr>
            <p:ph sz="quarter" idx="10"/>
          </p:nvPr>
        </p:nvSpPr>
        <p:spPr>
          <a:xfrm>
            <a:off x="609600" y="1752600"/>
            <a:ext cx="8229600" cy="4495800"/>
          </a:xfrm>
        </p:spPr>
        <p:txBody>
          <a:bodyPr/>
          <a:lstStyle/>
          <a:p>
            <a:r>
              <a:rPr lang="en-IN" sz="2400" dirty="0"/>
              <a:t>An assumption underlying a balance sheet is that assets will be recovered and liabilities will be settled</a:t>
            </a:r>
          </a:p>
          <a:p>
            <a:r>
              <a:rPr lang="en-IN" sz="2400" dirty="0"/>
              <a:t>When that happens, assets and liabilities typically create taxable or deductible amounts </a:t>
            </a:r>
          </a:p>
          <a:p>
            <a:r>
              <a:rPr lang="en-IN" sz="2400" dirty="0"/>
              <a:t>Deferred tax assets and liabilities can be computed from temporary book-tax differences</a:t>
            </a:r>
          </a:p>
        </p:txBody>
      </p:sp>
    </p:spTree>
    <p:extLst>
      <p:ext uri="{BB962C8B-B14F-4D97-AF65-F5344CB8AC3E}">
        <p14:creationId xmlns:p14="http://schemas.microsoft.com/office/powerpoint/2010/main" val="30411928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16-1</a:t>
            </a:r>
          </a:p>
        </p:txBody>
      </p:sp>
      <p:sp>
        <p:nvSpPr>
          <p:cNvPr id="5" name="Title 4"/>
          <p:cNvSpPr>
            <a:spLocks noGrp="1"/>
          </p:cNvSpPr>
          <p:nvPr>
            <p:ph type="title"/>
          </p:nvPr>
        </p:nvSpPr>
        <p:spPr>
          <a:xfrm>
            <a:off x="685800" y="381000"/>
            <a:ext cx="8001000" cy="1219200"/>
          </a:xfrm>
        </p:spPr>
        <p:txBody>
          <a:bodyPr>
            <a:noAutofit/>
          </a:bodyPr>
          <a:lstStyle/>
          <a:p>
            <a:r>
              <a:rPr lang="en-US" dirty="0"/>
              <a:t>Conceptual Underpinning (1 of 4)</a:t>
            </a:r>
          </a:p>
        </p:txBody>
      </p:sp>
      <p:sp>
        <p:nvSpPr>
          <p:cNvPr id="6" name="Content Placeholder 5"/>
          <p:cNvSpPr>
            <a:spLocks noGrp="1"/>
          </p:cNvSpPr>
          <p:nvPr>
            <p:ph sz="quarter" idx="10"/>
          </p:nvPr>
        </p:nvSpPr>
        <p:spPr>
          <a:xfrm>
            <a:off x="533400" y="1600200"/>
            <a:ext cx="8382000" cy="4724400"/>
          </a:xfrm>
        </p:spPr>
        <p:txBody>
          <a:bodyPr/>
          <a:lstStyle/>
          <a:p>
            <a:r>
              <a:rPr lang="en-IN" dirty="0"/>
              <a:t>The revenues and expenses (and gains and losses) included on the </a:t>
            </a:r>
            <a:r>
              <a:rPr lang="en-IN" b="1" dirty="0"/>
              <a:t>tax return </a:t>
            </a:r>
            <a:r>
              <a:rPr lang="en-IN" b="1" i="1" dirty="0"/>
              <a:t>may differ from</a:t>
            </a:r>
            <a:r>
              <a:rPr lang="en-IN" i="1" dirty="0"/>
              <a:t> </a:t>
            </a:r>
            <a:r>
              <a:rPr lang="en-IN" dirty="0"/>
              <a:t>those reported on the company’s </a:t>
            </a:r>
            <a:r>
              <a:rPr lang="en-IN" b="1" dirty="0"/>
              <a:t>income statement </a:t>
            </a:r>
            <a:r>
              <a:rPr lang="en-IN" dirty="0"/>
              <a:t>for the same year</a:t>
            </a:r>
          </a:p>
          <a:p>
            <a:pPr>
              <a:buClr>
                <a:schemeClr val="tx1"/>
              </a:buClr>
            </a:pPr>
            <a:r>
              <a:rPr lang="en-IN" b="1" dirty="0"/>
              <a:t>Why?</a:t>
            </a:r>
            <a:r>
              <a:rPr lang="en-IN" dirty="0"/>
              <a:t> The </a:t>
            </a:r>
            <a:r>
              <a:rPr lang="en-IN" b="1" dirty="0"/>
              <a:t>objectives</a:t>
            </a:r>
            <a:r>
              <a:rPr lang="en-IN" dirty="0"/>
              <a:t> of financial reporting and those of taxing authorities </a:t>
            </a:r>
            <a:r>
              <a:rPr lang="en-IN" b="1" dirty="0"/>
              <a:t>are not the same</a:t>
            </a:r>
          </a:p>
        </p:txBody>
      </p:sp>
    </p:spTree>
    <p:extLst>
      <p:ext uri="{BB962C8B-B14F-4D97-AF65-F5344CB8AC3E}">
        <p14:creationId xmlns:p14="http://schemas.microsoft.com/office/powerpoint/2010/main" val="14146659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16-1</a:t>
            </a:r>
          </a:p>
        </p:txBody>
      </p:sp>
      <p:sp>
        <p:nvSpPr>
          <p:cNvPr id="5" name="Title 4"/>
          <p:cNvSpPr>
            <a:spLocks noGrp="1"/>
          </p:cNvSpPr>
          <p:nvPr>
            <p:ph type="title"/>
          </p:nvPr>
        </p:nvSpPr>
        <p:spPr>
          <a:xfrm>
            <a:off x="685800" y="381000"/>
            <a:ext cx="8001000" cy="1143000"/>
          </a:xfrm>
        </p:spPr>
        <p:txBody>
          <a:bodyPr>
            <a:noAutofit/>
          </a:bodyPr>
          <a:lstStyle/>
          <a:p>
            <a:r>
              <a:rPr lang="en-IN" dirty="0"/>
              <a:t>Balance Sheet and Income Statement Perspectives (2 of 2)</a:t>
            </a:r>
            <a:endParaRPr lang="en-US" dirty="0"/>
          </a:p>
        </p:txBody>
      </p:sp>
      <p:sp>
        <p:nvSpPr>
          <p:cNvPr id="6" name="Content Placeholder 5"/>
          <p:cNvSpPr>
            <a:spLocks noGrp="1"/>
          </p:cNvSpPr>
          <p:nvPr>
            <p:ph sz="quarter" idx="10"/>
          </p:nvPr>
        </p:nvSpPr>
        <p:spPr>
          <a:xfrm>
            <a:off x="609600" y="1752600"/>
            <a:ext cx="8229600" cy="4495800"/>
          </a:xfrm>
        </p:spPr>
        <p:txBody>
          <a:bodyPr/>
          <a:lstStyle/>
          <a:p>
            <a:pPr lvl="1">
              <a:buFont typeface="Lucida Grande"/>
              <a:buChar char="–"/>
            </a:pPr>
            <a:r>
              <a:rPr lang="en-IN" sz="2200" b="1" i="1" dirty="0"/>
              <a:t>Book value </a:t>
            </a:r>
            <a:r>
              <a:rPr lang="en-IN" sz="2200" dirty="0"/>
              <a:t>of an asset or liability: Its original value reduced by amortization, impairment, or other amounts recognized for accounting purposes</a:t>
            </a:r>
          </a:p>
          <a:p>
            <a:pPr lvl="1">
              <a:buFont typeface="Lucida Grande"/>
              <a:buChar char="–"/>
            </a:pPr>
            <a:r>
              <a:rPr lang="en-IN" sz="2200" b="1" i="1" dirty="0"/>
              <a:t>Tax basis </a:t>
            </a:r>
            <a:r>
              <a:rPr lang="en-IN" sz="2200" dirty="0"/>
              <a:t>of an asset or liability: Its original value for tax purposes reduced by any amounts included to date on tax returns</a:t>
            </a:r>
            <a:endParaRPr lang="en-IN" sz="2200" b="1" dirty="0"/>
          </a:p>
          <a:p>
            <a:r>
              <a:rPr lang="en-IN" sz="2400" dirty="0"/>
              <a:t>The related deferred tax asset or liability balance can be calculated by multiplying the </a:t>
            </a:r>
            <a:r>
              <a:rPr lang="en-IN" sz="2400" b="1" dirty="0"/>
              <a:t>temporary book-tax difference</a:t>
            </a:r>
            <a:r>
              <a:rPr lang="en-IN" sz="2400" dirty="0"/>
              <a:t> by the applicable tax rate</a:t>
            </a:r>
          </a:p>
        </p:txBody>
      </p:sp>
    </p:spTree>
    <p:extLst>
      <p:ext uri="{BB962C8B-B14F-4D97-AF65-F5344CB8AC3E}">
        <p14:creationId xmlns:p14="http://schemas.microsoft.com/office/powerpoint/2010/main" val="32390007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16-1</a:t>
            </a:r>
          </a:p>
        </p:txBody>
      </p:sp>
      <p:sp>
        <p:nvSpPr>
          <p:cNvPr id="5" name="Title 4"/>
          <p:cNvSpPr>
            <a:spLocks noGrp="1"/>
          </p:cNvSpPr>
          <p:nvPr>
            <p:ph type="title"/>
          </p:nvPr>
        </p:nvSpPr>
        <p:spPr>
          <a:xfrm>
            <a:off x="685800" y="533400"/>
            <a:ext cx="8001000" cy="1143000"/>
          </a:xfrm>
        </p:spPr>
        <p:txBody>
          <a:bodyPr>
            <a:noAutofit/>
          </a:bodyPr>
          <a:lstStyle/>
          <a:p>
            <a:r>
              <a:rPr lang="en-US" dirty="0"/>
              <a:t> </a:t>
            </a:r>
            <a:r>
              <a:rPr lang="en-IN" dirty="0"/>
              <a:t>Temporary Book-Tax Difference (1 of 2)</a:t>
            </a:r>
            <a:endParaRPr lang="en-US" dirty="0"/>
          </a:p>
        </p:txBody>
      </p:sp>
      <p:sp>
        <p:nvSpPr>
          <p:cNvPr id="6" name="Content Placeholder 5"/>
          <p:cNvSpPr>
            <a:spLocks noGrp="1"/>
          </p:cNvSpPr>
          <p:nvPr>
            <p:ph sz="quarter" idx="10"/>
          </p:nvPr>
        </p:nvSpPr>
        <p:spPr>
          <a:xfrm>
            <a:off x="533400" y="1828800"/>
            <a:ext cx="8305800" cy="4648200"/>
          </a:xfrm>
        </p:spPr>
        <p:txBody>
          <a:bodyPr/>
          <a:lstStyle/>
          <a:p>
            <a:pPr marL="0" indent="0">
              <a:buNone/>
            </a:pPr>
            <a:r>
              <a:rPr lang="en-IN" sz="2400" dirty="0"/>
              <a:t>Kent Land Management reported </a:t>
            </a:r>
            <a:r>
              <a:rPr lang="en-IN" sz="2400" dirty="0" err="1"/>
              <a:t>pretax</a:t>
            </a:r>
            <a:r>
              <a:rPr lang="en-IN" sz="2400" dirty="0"/>
              <a:t> accounting income in 2018, 2019, and 2020 of $100 million, plus additional 2018 income of $40 million from </a:t>
            </a:r>
            <a:r>
              <a:rPr lang="en-IN" sz="2400" dirty="0" err="1"/>
              <a:t>installment</a:t>
            </a:r>
            <a:r>
              <a:rPr lang="en-IN" sz="2400" dirty="0"/>
              <a:t> sales of property. However, the </a:t>
            </a:r>
            <a:r>
              <a:rPr lang="en-IN" sz="2400" dirty="0" err="1"/>
              <a:t>installment</a:t>
            </a:r>
            <a:r>
              <a:rPr lang="en-IN" sz="2400" dirty="0"/>
              <a:t> sales income is reported on the tax return when collected, in 2019 ($10 million) and 2020 ($30 million). The enacted tax rate is 40% each year.</a:t>
            </a:r>
            <a:endParaRPr lang="en-US" sz="2400" dirty="0"/>
          </a:p>
        </p:txBody>
      </p:sp>
    </p:spTree>
    <p:extLst>
      <p:ext uri="{BB962C8B-B14F-4D97-AF65-F5344CB8AC3E}">
        <p14:creationId xmlns:p14="http://schemas.microsoft.com/office/powerpoint/2010/main" val="33518907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8"/>
          <p:cNvSpPr>
            <a:spLocks noGrp="1"/>
          </p:cNvSpPr>
          <p:nvPr>
            <p:ph type="body" sz="quarter" idx="13"/>
          </p:nvPr>
        </p:nvSpPr>
        <p:spPr/>
        <p:txBody>
          <a:bodyPr/>
          <a:lstStyle/>
          <a:p>
            <a:pPr marL="0" indent="0">
              <a:buNone/>
            </a:pPr>
            <a:r>
              <a:rPr lang="en-US" dirty="0"/>
              <a:t>Learning Objective 16-1</a:t>
            </a:r>
          </a:p>
        </p:txBody>
      </p:sp>
      <p:sp>
        <p:nvSpPr>
          <p:cNvPr id="5" name="Title 4"/>
          <p:cNvSpPr>
            <a:spLocks noGrp="1"/>
          </p:cNvSpPr>
          <p:nvPr>
            <p:ph type="title"/>
          </p:nvPr>
        </p:nvSpPr>
        <p:spPr>
          <a:xfrm>
            <a:off x="685800" y="609600"/>
            <a:ext cx="8001000" cy="990600"/>
          </a:xfrm>
        </p:spPr>
        <p:txBody>
          <a:bodyPr>
            <a:noAutofit/>
          </a:bodyPr>
          <a:lstStyle/>
          <a:p>
            <a:r>
              <a:rPr lang="en-US" dirty="0"/>
              <a:t> </a:t>
            </a:r>
            <a:r>
              <a:rPr lang="en-IN" dirty="0"/>
              <a:t>Temporary Book-Tax Difference (2 of 2)</a:t>
            </a:r>
            <a:endParaRPr lang="en-US" dirty="0"/>
          </a:p>
        </p:txBody>
      </p:sp>
      <p:pic>
        <p:nvPicPr>
          <p:cNvPr id="9218" name="Picture 2" descr="Diagram depicts the difference between actual and book taxes.&#10;(Amounts given in millions of dollars.) Under the heading of receivable from installment sales, the accounting book value for 2018 is $40, for 2019 is $30, and for 2020 is $0. The tax basis is $0 for each year. The temporary difference is $40 for 2018, $30 for 2019, and $0 for 2020. These amounts are multiplied by the tax rate applied for each year, which is 40 percent. The deferred tax liability, then, is $16 for 2018, $12 for 2019, and $0 for 2020.&#10;The originating difference in 2018 is $40. The reversing differences are $10 for 2019 and $30 for 2020.&#10;Margin note: The deferred tax liability each year is the tax rate times the temporary difference between the financial statement book value of the receivable and its tax basis.&#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944529"/>
            <a:ext cx="7267575" cy="3838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792500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16-1</a:t>
            </a:r>
          </a:p>
        </p:txBody>
      </p:sp>
      <p:sp>
        <p:nvSpPr>
          <p:cNvPr id="8" name="Title 7"/>
          <p:cNvSpPr>
            <a:spLocks noGrp="1"/>
          </p:cNvSpPr>
          <p:nvPr>
            <p:ph type="title"/>
          </p:nvPr>
        </p:nvSpPr>
        <p:spPr>
          <a:xfrm>
            <a:off x="685800" y="457200"/>
            <a:ext cx="8001000" cy="1066800"/>
          </a:xfrm>
        </p:spPr>
        <p:txBody>
          <a:bodyPr>
            <a:noAutofit/>
          </a:bodyPr>
          <a:lstStyle/>
          <a:p>
            <a:r>
              <a:rPr lang="en-US" altLang="en-US" dirty="0"/>
              <a:t>Concept Check: Balance Sheet Presentation (1 of 2)</a:t>
            </a:r>
            <a:endParaRPr lang="en-US" dirty="0"/>
          </a:p>
        </p:txBody>
      </p:sp>
      <p:sp>
        <p:nvSpPr>
          <p:cNvPr id="4" name="Content Placeholder 3"/>
          <p:cNvSpPr>
            <a:spLocks noGrp="1"/>
          </p:cNvSpPr>
          <p:nvPr>
            <p:ph sz="quarter" idx="10"/>
          </p:nvPr>
        </p:nvSpPr>
        <p:spPr>
          <a:xfrm>
            <a:off x="533400" y="1600200"/>
            <a:ext cx="8229600" cy="4800600"/>
          </a:xfrm>
        </p:spPr>
        <p:txBody>
          <a:bodyPr/>
          <a:lstStyle/>
          <a:p>
            <a:pPr marL="0" indent="0">
              <a:spcAft>
                <a:spcPts val="1200"/>
              </a:spcAft>
              <a:buNone/>
            </a:pPr>
            <a:r>
              <a:rPr lang="en-US" dirty="0" err="1"/>
              <a:t>Rikart</a:t>
            </a:r>
            <a:r>
              <a:rPr lang="en-US" dirty="0"/>
              <a:t> Real Estate has a $2,000,000 installment accounts receivable. </a:t>
            </a:r>
            <a:r>
              <a:rPr lang="en-US" dirty="0" err="1"/>
              <a:t>Rikart</a:t>
            </a:r>
            <a:r>
              <a:rPr lang="en-US" dirty="0"/>
              <a:t> recognizes income for tax purposes when cash is collected, and pays tax at a rate of 35%. </a:t>
            </a:r>
            <a:r>
              <a:rPr lang="en-US" dirty="0" err="1"/>
              <a:t>Rikart’s</a:t>
            </a:r>
            <a:r>
              <a:rPr lang="en-US" dirty="0"/>
              <a:t> balance sheet should include a deferred tax liability of: </a:t>
            </a:r>
          </a:p>
          <a:p>
            <a:pPr marL="457200" indent="-457200">
              <a:buFont typeface="+mj-lt"/>
              <a:buAutoNum type="alphaLcPeriod"/>
              <a:tabLst>
                <a:tab pos="342900" algn="l"/>
              </a:tabLst>
            </a:pPr>
            <a:r>
              <a:rPr lang="en-US" sz="2400" dirty="0"/>
              <a:t>$2,000,000</a:t>
            </a:r>
          </a:p>
          <a:p>
            <a:pPr marL="457200" indent="-457200">
              <a:buFont typeface="+mj-lt"/>
              <a:buAutoNum type="alphaLcPeriod"/>
              <a:tabLst>
                <a:tab pos="342900" algn="l"/>
              </a:tabLst>
            </a:pPr>
            <a:r>
              <a:rPr lang="en-US" sz="2400" b="1" dirty="0"/>
              <a:t>$700,000</a:t>
            </a:r>
          </a:p>
          <a:p>
            <a:pPr marL="457200" indent="-457200">
              <a:buFont typeface="+mj-lt"/>
              <a:buAutoNum type="alphaLcPeriod"/>
              <a:tabLst>
                <a:tab pos="342900" algn="l"/>
              </a:tabLst>
            </a:pPr>
            <a:r>
              <a:rPr lang="en-US" sz="2400" dirty="0"/>
              <a:t>$0</a:t>
            </a:r>
          </a:p>
          <a:p>
            <a:pPr marL="457200" indent="-457200">
              <a:buFont typeface="+mj-lt"/>
              <a:buAutoNum type="alphaLcPeriod"/>
              <a:tabLst>
                <a:tab pos="342900" algn="l"/>
              </a:tabLst>
            </a:pPr>
            <a:r>
              <a:rPr lang="en-US" sz="2400" dirty="0"/>
              <a:t>Insufficient information to answer</a:t>
            </a:r>
          </a:p>
        </p:txBody>
      </p:sp>
    </p:spTree>
    <p:extLst>
      <p:ext uri="{BB962C8B-B14F-4D97-AF65-F5344CB8AC3E}">
        <p14:creationId xmlns:p14="http://schemas.microsoft.com/office/powerpoint/2010/main" val="30769126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16-1</a:t>
            </a:r>
          </a:p>
        </p:txBody>
      </p:sp>
      <p:sp>
        <p:nvSpPr>
          <p:cNvPr id="8" name="Title 7"/>
          <p:cNvSpPr>
            <a:spLocks noGrp="1"/>
          </p:cNvSpPr>
          <p:nvPr>
            <p:ph type="title"/>
          </p:nvPr>
        </p:nvSpPr>
        <p:spPr>
          <a:xfrm>
            <a:off x="685800" y="457200"/>
            <a:ext cx="8001000" cy="1066800"/>
          </a:xfrm>
        </p:spPr>
        <p:txBody>
          <a:bodyPr>
            <a:noAutofit/>
          </a:bodyPr>
          <a:lstStyle/>
          <a:p>
            <a:r>
              <a:rPr lang="en-US" altLang="en-US" dirty="0"/>
              <a:t>Concept Check: Balance Sheet Presentation (2 of 2)</a:t>
            </a:r>
            <a:endParaRPr lang="en-US" dirty="0"/>
          </a:p>
        </p:txBody>
      </p:sp>
      <p:sp>
        <p:nvSpPr>
          <p:cNvPr id="4" name="Content Placeholder 3"/>
          <p:cNvSpPr>
            <a:spLocks noGrp="1"/>
          </p:cNvSpPr>
          <p:nvPr>
            <p:ph sz="quarter" idx="10"/>
          </p:nvPr>
        </p:nvSpPr>
        <p:spPr>
          <a:xfrm>
            <a:off x="533400" y="1676400"/>
            <a:ext cx="8382000" cy="4648200"/>
          </a:xfrm>
        </p:spPr>
        <p:txBody>
          <a:bodyPr/>
          <a:lstStyle/>
          <a:p>
            <a:pPr marL="0" indent="0" fontAlgn="base">
              <a:spcBef>
                <a:spcPct val="0"/>
              </a:spcBef>
              <a:spcAft>
                <a:spcPts val="1200"/>
              </a:spcAft>
              <a:buNone/>
            </a:pPr>
            <a:r>
              <a:rPr lang="en-US" sz="2400" dirty="0"/>
              <a:t>The correct answer is </a:t>
            </a:r>
            <a:r>
              <a:rPr lang="en-US" sz="2400" i="1" dirty="0"/>
              <a:t>b</a:t>
            </a:r>
            <a:r>
              <a:rPr lang="en-US" sz="2400" dirty="0"/>
              <a:t>: </a:t>
            </a:r>
          </a:p>
          <a:p>
            <a:pPr marL="0" indent="0" fontAlgn="base">
              <a:spcBef>
                <a:spcPct val="0"/>
              </a:spcBef>
              <a:spcAft>
                <a:spcPct val="0"/>
              </a:spcAft>
              <a:buNone/>
            </a:pPr>
            <a:r>
              <a:rPr lang="en-US" sz="2400" dirty="0"/>
              <a:t>$2,000,000 accounting basis − $0 tax basis = $2,000,000 total temporary difference</a:t>
            </a:r>
          </a:p>
          <a:p>
            <a:pPr marL="0" indent="0" fontAlgn="base">
              <a:spcBef>
                <a:spcPct val="0"/>
              </a:spcBef>
              <a:spcAft>
                <a:spcPct val="0"/>
              </a:spcAft>
              <a:buNone/>
            </a:pPr>
            <a:r>
              <a:rPr lang="en-US" sz="2400" dirty="0"/>
              <a:t>$2,000,000 × 35% = </a:t>
            </a:r>
            <a:r>
              <a:rPr lang="en-US" sz="2400" b="1" dirty="0"/>
              <a:t>$700,000</a:t>
            </a:r>
            <a:endParaRPr lang="en-US" sz="2400" dirty="0"/>
          </a:p>
        </p:txBody>
      </p:sp>
    </p:spTree>
    <p:extLst>
      <p:ext uri="{BB962C8B-B14F-4D97-AF65-F5344CB8AC3E}">
        <p14:creationId xmlns:p14="http://schemas.microsoft.com/office/powerpoint/2010/main" val="25773675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16-1</a:t>
            </a:r>
          </a:p>
        </p:txBody>
      </p:sp>
      <p:sp>
        <p:nvSpPr>
          <p:cNvPr id="8" name="Title 7"/>
          <p:cNvSpPr>
            <a:spLocks noGrp="1"/>
          </p:cNvSpPr>
          <p:nvPr>
            <p:ph type="title"/>
          </p:nvPr>
        </p:nvSpPr>
        <p:spPr/>
        <p:txBody>
          <a:bodyPr>
            <a:noAutofit/>
          </a:bodyPr>
          <a:lstStyle/>
          <a:p>
            <a:r>
              <a:rPr lang="en-US" dirty="0"/>
              <a:t> </a:t>
            </a:r>
            <a:r>
              <a:rPr lang="en-IN" dirty="0"/>
              <a:t>Types of Temporary Differences</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2263428479"/>
              </p:ext>
            </p:extLst>
          </p:nvPr>
        </p:nvGraphicFramePr>
        <p:xfrm>
          <a:off x="838200" y="1752600"/>
          <a:ext cx="8001000" cy="3840875"/>
        </p:xfrm>
        <a:graphic>
          <a:graphicData uri="http://schemas.openxmlformats.org/drawingml/2006/table">
            <a:tbl>
              <a:tblPr firstRow="1" bandRow="1">
                <a:tableStyleId>{5940675A-B579-460E-94D1-54222C63F5DA}</a:tableStyleId>
              </a:tblPr>
              <a:tblGrid>
                <a:gridCol w="2590800">
                  <a:extLst>
                    <a:ext uri="{9D8B030D-6E8A-4147-A177-3AD203B41FA5}">
                      <a16:colId xmlns:a16="http://schemas.microsoft.com/office/drawing/2014/main" val="20000"/>
                    </a:ext>
                  </a:extLst>
                </a:gridCol>
                <a:gridCol w="2378243">
                  <a:extLst>
                    <a:ext uri="{9D8B030D-6E8A-4147-A177-3AD203B41FA5}">
                      <a16:colId xmlns:a16="http://schemas.microsoft.com/office/drawing/2014/main" val="20001"/>
                    </a:ext>
                  </a:extLst>
                </a:gridCol>
                <a:gridCol w="3031957">
                  <a:extLst>
                    <a:ext uri="{9D8B030D-6E8A-4147-A177-3AD203B41FA5}">
                      <a16:colId xmlns:a16="http://schemas.microsoft.com/office/drawing/2014/main" val="20002"/>
                    </a:ext>
                  </a:extLst>
                </a:gridCol>
              </a:tblGrid>
              <a:tr h="457595">
                <a:tc>
                  <a:txBody>
                    <a:bodyPr/>
                    <a:lstStyle/>
                    <a:p>
                      <a:pPr algn="ct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400" b="1" dirty="0">
                          <a:latin typeface="Verdana" panose="020B0604030504040204" pitchFamily="34" charset="0"/>
                          <a:ea typeface="Verdana" panose="020B0604030504040204" pitchFamily="34" charset="0"/>
                          <a:cs typeface="Verdana" panose="020B0604030504040204" pitchFamily="34" charset="0"/>
                        </a:rPr>
                        <a:t>Revenues (or gains)</a:t>
                      </a:r>
                    </a:p>
                  </a:txBody>
                  <a:tcPr anchor="ctr"/>
                </a:tc>
                <a:tc>
                  <a:txBody>
                    <a:bodyPr/>
                    <a:lstStyle/>
                    <a:p>
                      <a:pPr algn="ctr"/>
                      <a:r>
                        <a:rPr lang="en-US" sz="1400" b="1" dirty="0">
                          <a:latin typeface="Verdana" panose="020B0604030504040204" pitchFamily="34" charset="0"/>
                          <a:ea typeface="Verdana" panose="020B0604030504040204" pitchFamily="34" charset="0"/>
                          <a:cs typeface="Verdana" panose="020B0604030504040204" pitchFamily="34" charset="0"/>
                        </a:rPr>
                        <a:t>Expenses</a:t>
                      </a:r>
                      <a:r>
                        <a:rPr lang="en-US" sz="1400" b="1" baseline="0" dirty="0">
                          <a:latin typeface="Verdana" panose="020B0604030504040204" pitchFamily="34" charset="0"/>
                          <a:ea typeface="Verdana" panose="020B0604030504040204" pitchFamily="34" charset="0"/>
                          <a:cs typeface="Verdana" panose="020B0604030504040204" pitchFamily="34" charset="0"/>
                        </a:rPr>
                        <a:t> (or losses)</a:t>
                      </a:r>
                      <a:endParaRPr lang="en-US" sz="1400" b="1"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1828405">
                <a:tc>
                  <a:txBody>
                    <a:bodyPr/>
                    <a:lstStyle/>
                    <a:p>
                      <a:pPr algn="l"/>
                      <a:r>
                        <a:rPr lang="en-US" sz="1400" dirty="0">
                          <a:latin typeface="Verdana" panose="020B0604030504040204" pitchFamily="34" charset="0"/>
                          <a:ea typeface="Verdana" panose="020B0604030504040204" pitchFamily="34" charset="0"/>
                          <a:cs typeface="Verdana" panose="020B0604030504040204" pitchFamily="34" charset="0"/>
                        </a:rPr>
                        <a:t>Reported in the income statement</a:t>
                      </a:r>
                      <a:r>
                        <a:rPr lang="en-US" sz="1400" baseline="0" dirty="0">
                          <a:latin typeface="Verdana" panose="020B0604030504040204" pitchFamily="34" charset="0"/>
                          <a:ea typeface="Verdana" panose="020B0604030504040204" pitchFamily="34" charset="0"/>
                          <a:cs typeface="Verdana" panose="020B0604030504040204" pitchFamily="34" charset="0"/>
                        </a:rPr>
                        <a:t> now, but on the tax return later</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339725" indent="-339725" algn="l">
                        <a:buFont typeface="Arial" panose="020B0604020202020204" pitchFamily="34" charset="0"/>
                        <a:buChar char="•"/>
                      </a:pPr>
                      <a:r>
                        <a:rPr lang="en-US" sz="1400" dirty="0">
                          <a:latin typeface="Verdana" panose="020B0604030504040204" pitchFamily="34" charset="0"/>
                          <a:ea typeface="Verdana" panose="020B0604030504040204" pitchFamily="34" charset="0"/>
                          <a:cs typeface="Verdana" panose="020B0604030504040204" pitchFamily="34" charset="0"/>
                        </a:rPr>
                        <a:t>Installment sales of</a:t>
                      </a:r>
                      <a:r>
                        <a:rPr lang="en-US" sz="1400" baseline="0" dirty="0">
                          <a:latin typeface="Verdana" panose="020B0604030504040204" pitchFamily="34" charset="0"/>
                          <a:ea typeface="Verdana" panose="020B0604030504040204" pitchFamily="34" charset="0"/>
                          <a:cs typeface="Verdana" panose="020B0604030504040204" pitchFamily="34" charset="0"/>
                        </a:rPr>
                        <a:t> property (installment method for taxes)</a:t>
                      </a:r>
                    </a:p>
                    <a:p>
                      <a:pPr marL="339725" indent="-339725" algn="l">
                        <a:buFont typeface="Arial" panose="020B0604020202020204" pitchFamily="34" charset="0"/>
                        <a:buChar char="•"/>
                      </a:pPr>
                      <a:r>
                        <a:rPr lang="en-US" sz="1400" baseline="0" dirty="0">
                          <a:latin typeface="Verdana" panose="020B0604030504040204" pitchFamily="34" charset="0"/>
                          <a:ea typeface="Verdana" panose="020B0604030504040204" pitchFamily="34" charset="0"/>
                          <a:cs typeface="Verdana" panose="020B0604030504040204" pitchFamily="34" charset="0"/>
                        </a:rPr>
                        <a:t>Unrealized gain from recording investments at fair value (taxable when asset is sold)</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341313" indent="-341313" algn="l">
                        <a:buFont typeface="Arial" panose="020B0604020202020204" pitchFamily="34" charset="0"/>
                        <a:buChar char="•"/>
                      </a:pPr>
                      <a:r>
                        <a:rPr lang="en-US" sz="1400" dirty="0">
                          <a:latin typeface="Verdana" panose="020B0604030504040204" pitchFamily="34" charset="0"/>
                          <a:ea typeface="Verdana" panose="020B0604030504040204" pitchFamily="34" charset="0"/>
                          <a:cs typeface="Verdana" panose="020B0604030504040204" pitchFamily="34" charset="0"/>
                        </a:rPr>
                        <a:t>Estimated expenses and losses (tax-deductible when paid)</a:t>
                      </a:r>
                    </a:p>
                    <a:p>
                      <a:pPr marL="341313" indent="-341313" algn="l">
                        <a:buFont typeface="Arial" panose="020B0604020202020204" pitchFamily="34" charset="0"/>
                        <a:buChar char="•"/>
                      </a:pPr>
                      <a:r>
                        <a:rPr lang="en-US" sz="1400" dirty="0">
                          <a:latin typeface="Verdana" panose="020B0604030504040204" pitchFamily="34" charset="0"/>
                          <a:ea typeface="Verdana" panose="020B0604030504040204" pitchFamily="34" charset="0"/>
                          <a:cs typeface="Verdana" panose="020B0604030504040204" pitchFamily="34" charset="0"/>
                        </a:rPr>
                        <a:t>Unrealized loss from recording investments</a:t>
                      </a:r>
                      <a:r>
                        <a:rPr lang="en-US" sz="1400" baseline="0" dirty="0">
                          <a:latin typeface="Verdana" panose="020B0604030504040204" pitchFamily="34" charset="0"/>
                          <a:ea typeface="Verdana" panose="020B0604030504040204" pitchFamily="34" charset="0"/>
                          <a:cs typeface="Verdana" panose="020B0604030504040204" pitchFamily="34" charset="0"/>
                        </a:rPr>
                        <a:t> at fair value or inventory at LCM (tax-deductible when asset is sold)</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1371600">
                <a:tc>
                  <a:txBody>
                    <a:bodyPr/>
                    <a:lstStyle/>
                    <a:p>
                      <a:pPr algn="l"/>
                      <a:r>
                        <a:rPr lang="en-US" sz="1400" dirty="0">
                          <a:latin typeface="Verdana" panose="020B0604030504040204" pitchFamily="34" charset="0"/>
                          <a:ea typeface="Verdana" panose="020B0604030504040204" pitchFamily="34" charset="0"/>
                          <a:cs typeface="Verdana" panose="020B0604030504040204" pitchFamily="34" charset="0"/>
                        </a:rPr>
                        <a:t>Reported on the tax</a:t>
                      </a:r>
                      <a:r>
                        <a:rPr lang="en-US" sz="1400" baseline="0" dirty="0">
                          <a:latin typeface="Verdana" panose="020B0604030504040204" pitchFamily="34" charset="0"/>
                          <a:ea typeface="Verdana" panose="020B0604030504040204" pitchFamily="34" charset="0"/>
                          <a:cs typeface="Verdana" panose="020B0604030504040204" pitchFamily="34" charset="0"/>
                        </a:rPr>
                        <a:t> return now, but in the income statement later</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341313" indent="-341313" algn="l">
                        <a:buFont typeface="Arial" panose="020B0604020202020204" pitchFamily="34" charset="0"/>
                        <a:buChar char="•"/>
                      </a:pPr>
                      <a:r>
                        <a:rPr lang="en-US" sz="1400" dirty="0">
                          <a:latin typeface="Verdana" panose="020B0604030504040204" pitchFamily="34" charset="0"/>
                          <a:ea typeface="Verdana" panose="020B0604030504040204" pitchFamily="34" charset="0"/>
                          <a:cs typeface="Verdana" panose="020B0604030504040204" pitchFamily="34" charset="0"/>
                        </a:rPr>
                        <a:t>Rent collected in advance</a:t>
                      </a:r>
                      <a:endParaRPr lang="en-US" sz="1400" baseline="0" dirty="0">
                        <a:latin typeface="Verdana" panose="020B0604030504040204" pitchFamily="34" charset="0"/>
                        <a:ea typeface="Verdana" panose="020B0604030504040204" pitchFamily="34" charset="0"/>
                        <a:cs typeface="Verdana" panose="020B0604030504040204" pitchFamily="34" charset="0"/>
                      </a:endParaRPr>
                    </a:p>
                    <a:p>
                      <a:pPr marL="341313" indent="-341313" algn="l">
                        <a:buFont typeface="Arial" panose="020B0604020202020204" pitchFamily="34" charset="0"/>
                        <a:buChar char="•"/>
                      </a:pPr>
                      <a:r>
                        <a:rPr lang="en-US" sz="1400" baseline="0" dirty="0">
                          <a:latin typeface="Verdana" panose="020B0604030504040204" pitchFamily="34" charset="0"/>
                          <a:ea typeface="Verdana" panose="020B0604030504040204" pitchFamily="34" charset="0"/>
                          <a:cs typeface="Verdana" panose="020B0604030504040204" pitchFamily="34" charset="0"/>
                        </a:rPr>
                        <a:t>Subscriptions collected in advance</a:t>
                      </a:r>
                    </a:p>
                    <a:p>
                      <a:pPr marL="341313" indent="-341313" algn="l">
                        <a:buFont typeface="Arial" panose="020B0604020202020204" pitchFamily="34" charset="0"/>
                        <a:buChar char="•"/>
                      </a:pPr>
                      <a:r>
                        <a:rPr lang="en-US" sz="1400" baseline="0" dirty="0">
                          <a:latin typeface="Verdana" panose="020B0604030504040204" pitchFamily="34" charset="0"/>
                          <a:ea typeface="Verdana" panose="020B0604030504040204" pitchFamily="34" charset="0"/>
                          <a:cs typeface="Verdana" panose="020B0604030504040204" pitchFamily="34" charset="0"/>
                        </a:rPr>
                        <a:t>Other revenue collected in advance</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341313" indent="-341313" algn="l">
                        <a:buFont typeface="Arial" panose="020B0604020202020204" pitchFamily="34" charset="0"/>
                        <a:buChar char="•"/>
                      </a:pPr>
                      <a:r>
                        <a:rPr lang="en-US" sz="1400" dirty="0">
                          <a:latin typeface="Verdana" panose="020B0604030504040204" pitchFamily="34" charset="0"/>
                          <a:ea typeface="Verdana" panose="020B0604030504040204" pitchFamily="34" charset="0"/>
                          <a:cs typeface="Verdana" panose="020B0604030504040204" pitchFamily="34" charset="0"/>
                        </a:rPr>
                        <a:t>Accelerated depreciation on the tax return in excess</a:t>
                      </a:r>
                      <a:r>
                        <a:rPr lang="en-US" sz="1400" baseline="0" dirty="0">
                          <a:latin typeface="Verdana" panose="020B0604030504040204" pitchFamily="34" charset="0"/>
                          <a:ea typeface="Verdana" panose="020B0604030504040204" pitchFamily="34" charset="0"/>
                          <a:cs typeface="Verdana" panose="020B0604030504040204" pitchFamily="34" charset="0"/>
                        </a:rPr>
                        <a:t> of straight-line depreciation in the income statement</a:t>
                      </a:r>
                    </a:p>
                    <a:p>
                      <a:pPr marL="341313" indent="-341313" algn="l">
                        <a:buFont typeface="Arial" panose="020B0604020202020204" pitchFamily="34" charset="0"/>
                        <a:buChar char="•"/>
                      </a:pPr>
                      <a:r>
                        <a:rPr lang="en-US" sz="1400" baseline="0" dirty="0">
                          <a:latin typeface="Verdana" panose="020B0604030504040204" pitchFamily="34" charset="0"/>
                          <a:ea typeface="Verdana" panose="020B0604030504040204" pitchFamily="34" charset="0"/>
                          <a:cs typeface="Verdana" panose="020B0604030504040204" pitchFamily="34" charset="0"/>
                        </a:rPr>
                        <a:t>Prepaid expenses (tax-deductible when paid)</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1465179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16-1</a:t>
            </a:r>
          </a:p>
        </p:txBody>
      </p:sp>
      <p:sp>
        <p:nvSpPr>
          <p:cNvPr id="5" name="Title 4"/>
          <p:cNvSpPr>
            <a:spLocks noGrp="1"/>
          </p:cNvSpPr>
          <p:nvPr>
            <p:ph type="title"/>
          </p:nvPr>
        </p:nvSpPr>
        <p:spPr>
          <a:xfrm>
            <a:off x="533400" y="457199"/>
            <a:ext cx="8553450" cy="1828801"/>
          </a:xfrm>
        </p:spPr>
        <p:txBody>
          <a:bodyPr>
            <a:noAutofit/>
          </a:bodyPr>
          <a:lstStyle/>
          <a:p>
            <a:r>
              <a:rPr lang="en-US" dirty="0"/>
              <a:t> Deferred Tax Liability from </a:t>
            </a:r>
            <a:r>
              <a:rPr lang="en-IN" dirty="0"/>
              <a:t>Expense Reported on the Tax Return </a:t>
            </a:r>
            <a:r>
              <a:rPr lang="en-IN" i="1" dirty="0"/>
              <a:t>before</a:t>
            </a:r>
            <a:r>
              <a:rPr lang="en-IN" dirty="0"/>
              <a:t> the Income Statement (1 of 2)</a:t>
            </a:r>
            <a:endParaRPr lang="en-US" dirty="0"/>
          </a:p>
        </p:txBody>
      </p:sp>
      <p:sp>
        <p:nvSpPr>
          <p:cNvPr id="6" name="Content Placeholder 5"/>
          <p:cNvSpPr>
            <a:spLocks noGrp="1"/>
          </p:cNvSpPr>
          <p:nvPr>
            <p:ph sz="quarter" idx="10"/>
          </p:nvPr>
        </p:nvSpPr>
        <p:spPr>
          <a:xfrm>
            <a:off x="533400" y="2438400"/>
            <a:ext cx="8305800" cy="4038600"/>
          </a:xfrm>
        </p:spPr>
        <p:txBody>
          <a:bodyPr/>
          <a:lstStyle/>
          <a:p>
            <a:pPr marL="0" indent="0">
              <a:buNone/>
            </a:pPr>
            <a:r>
              <a:rPr lang="en-IN" sz="2400" dirty="0"/>
              <a:t>Courts Temporary Services reported </a:t>
            </a:r>
            <a:r>
              <a:rPr lang="en-IN" sz="2400" dirty="0" err="1"/>
              <a:t>pretax</a:t>
            </a:r>
            <a:r>
              <a:rPr lang="en-IN" sz="2400" dirty="0"/>
              <a:t> accounting income in 2018, 2019, 2020, and 2021 of </a:t>
            </a:r>
            <a:r>
              <a:rPr lang="en-IN" sz="2400" u="sng" dirty="0"/>
              <a:t>$100 million</a:t>
            </a:r>
            <a:r>
              <a:rPr lang="en-IN" sz="2400" dirty="0"/>
              <a:t>. In 2018, an asset was acquired for $100 million. The asset is depreciated for financial reporting purposes over four years on a straight-line basis (no residual value). For tax purposes the asset’s cost is deducted (by MACRS) over 2018–2021 as follows: </a:t>
            </a:r>
            <a:r>
              <a:rPr lang="en-IN" sz="2400" u="sng" dirty="0"/>
              <a:t>$33 million</a:t>
            </a:r>
            <a:r>
              <a:rPr lang="en-IN" sz="2400" dirty="0"/>
              <a:t>, $44 million, $15 million, and $8 million. No other depreciable assets were acquired. The enacted tax rate is 40% each year.</a:t>
            </a:r>
            <a:endParaRPr lang="en-US" sz="2400" dirty="0"/>
          </a:p>
        </p:txBody>
      </p:sp>
    </p:spTree>
    <p:extLst>
      <p:ext uri="{BB962C8B-B14F-4D97-AF65-F5344CB8AC3E}">
        <p14:creationId xmlns:p14="http://schemas.microsoft.com/office/powerpoint/2010/main" val="42380033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8"/>
          <p:cNvSpPr>
            <a:spLocks noGrp="1"/>
          </p:cNvSpPr>
          <p:nvPr>
            <p:ph type="body" sz="quarter" idx="13"/>
          </p:nvPr>
        </p:nvSpPr>
        <p:spPr/>
        <p:txBody>
          <a:bodyPr/>
          <a:lstStyle/>
          <a:p>
            <a:pPr marL="0" indent="0">
              <a:buNone/>
            </a:pPr>
            <a:r>
              <a:rPr lang="en-US" dirty="0"/>
              <a:t>Learning Objective 16-1</a:t>
            </a:r>
          </a:p>
        </p:txBody>
      </p:sp>
      <p:sp>
        <p:nvSpPr>
          <p:cNvPr id="5" name="Title 4"/>
          <p:cNvSpPr>
            <a:spLocks noGrp="1"/>
          </p:cNvSpPr>
          <p:nvPr>
            <p:ph type="title"/>
          </p:nvPr>
        </p:nvSpPr>
        <p:spPr>
          <a:xfrm>
            <a:off x="533400" y="499872"/>
            <a:ext cx="8553450" cy="1709928"/>
          </a:xfrm>
        </p:spPr>
        <p:txBody>
          <a:bodyPr>
            <a:noAutofit/>
          </a:bodyPr>
          <a:lstStyle/>
          <a:p>
            <a:r>
              <a:rPr lang="en-US" dirty="0"/>
              <a:t> Deferred Tax Liability from </a:t>
            </a:r>
            <a:r>
              <a:rPr lang="en-IN" dirty="0"/>
              <a:t>Expense Reported on the Tax Return </a:t>
            </a:r>
            <a:r>
              <a:rPr lang="en-IN" i="1" dirty="0"/>
              <a:t>before</a:t>
            </a:r>
            <a:r>
              <a:rPr lang="en-IN" dirty="0"/>
              <a:t> the Income Statement (2 of 2)</a:t>
            </a:r>
            <a:endParaRPr lang="en-US" dirty="0"/>
          </a:p>
        </p:txBody>
      </p:sp>
      <p:sp>
        <p:nvSpPr>
          <p:cNvPr id="8" name="Content Placeholder 7"/>
          <p:cNvSpPr>
            <a:spLocks noGrp="1"/>
          </p:cNvSpPr>
          <p:nvPr>
            <p:ph sz="quarter" idx="12"/>
          </p:nvPr>
        </p:nvSpPr>
        <p:spPr>
          <a:xfrm>
            <a:off x="570165" y="5638800"/>
            <a:ext cx="8345235" cy="762000"/>
          </a:xfrm>
        </p:spPr>
        <p:txBody>
          <a:bodyPr/>
          <a:lstStyle/>
          <a:p>
            <a:pPr marL="0" lvl="1" indent="0">
              <a:buNone/>
            </a:pPr>
            <a:r>
              <a:rPr lang="en-IN" dirty="0"/>
              <a:t>$100 million ÷ 4 years</a:t>
            </a:r>
            <a:r>
              <a:rPr lang="en-US" dirty="0"/>
              <a:t> </a:t>
            </a:r>
            <a:r>
              <a:rPr lang="en-US" dirty="0">
                <a:sym typeface="Wingdings" pitchFamily="2" charset="2"/>
              </a:rPr>
              <a:t> </a:t>
            </a:r>
            <a:r>
              <a:rPr lang="en-US" b="1" dirty="0"/>
              <a:t>2018</a:t>
            </a:r>
            <a:r>
              <a:rPr lang="en-IN" dirty="0"/>
              <a:t>: income statement</a:t>
            </a:r>
            <a:r>
              <a:rPr lang="en-US" dirty="0"/>
              <a:t>: 25</a:t>
            </a:r>
          </a:p>
        </p:txBody>
      </p:sp>
      <p:pic>
        <p:nvPicPr>
          <p:cNvPr id="11266" name="Picture 2" descr="Table showing the taxable income  for 2018, 2019, 2020, and 2021 ($ in millions) &#10;&#10;Pretax accounting income for each year is $100.&#10;&#10;Depreciation on the income statement for each year is 25.&#10;&#10;Depreciation on the tax return is negative 33 in 2018, negative 44 in 2019, negative 15 in 2020, and negative 8 in 2021.&#10;&#10;Taxable income (tax return) is $92 in 2018, $81 in 2019, $110 in 2020, and $117 in 20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2545080"/>
            <a:ext cx="6998970" cy="3017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658030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16-1</a:t>
            </a:r>
          </a:p>
        </p:txBody>
      </p:sp>
      <p:sp>
        <p:nvSpPr>
          <p:cNvPr id="8" name="Title 7"/>
          <p:cNvSpPr>
            <a:spLocks noGrp="1"/>
          </p:cNvSpPr>
          <p:nvPr>
            <p:ph type="title"/>
          </p:nvPr>
        </p:nvSpPr>
        <p:spPr>
          <a:xfrm>
            <a:off x="609600" y="457200"/>
            <a:ext cx="8229600" cy="914400"/>
          </a:xfrm>
        </p:spPr>
        <p:txBody>
          <a:bodyPr>
            <a:noAutofit/>
          </a:bodyPr>
          <a:lstStyle/>
          <a:p>
            <a:r>
              <a:rPr lang="en-IN" dirty="0"/>
              <a:t>Determining and Recording Income Taxes—2018 (3 of 8)</a:t>
            </a:r>
            <a:endParaRPr lang="en-US" dirty="0"/>
          </a:p>
        </p:txBody>
      </p:sp>
      <p:pic>
        <p:nvPicPr>
          <p:cNvPr id="12293" name="Picture 5" descr="Taxable income for 2018 is $8 million less than accounting income because accelerated depreciation of $33 million is deducted on the 2018 tax return and straight-line depreciation of $25 million is reported in the income statement. Income tax expense of $40 million is comprised of two components: the $36.8 million payable currently and the $3.2 million deferred tax liability.&#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763737"/>
            <a:ext cx="7327755" cy="3980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994829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16-1</a:t>
            </a:r>
          </a:p>
        </p:txBody>
      </p:sp>
      <p:sp>
        <p:nvSpPr>
          <p:cNvPr id="8" name="Title 7"/>
          <p:cNvSpPr>
            <a:spLocks noGrp="1"/>
          </p:cNvSpPr>
          <p:nvPr>
            <p:ph type="title"/>
          </p:nvPr>
        </p:nvSpPr>
        <p:spPr>
          <a:xfrm>
            <a:off x="609600" y="457200"/>
            <a:ext cx="8229600" cy="914400"/>
          </a:xfrm>
        </p:spPr>
        <p:txBody>
          <a:bodyPr>
            <a:noAutofit/>
          </a:bodyPr>
          <a:lstStyle/>
          <a:p>
            <a:r>
              <a:rPr lang="en-IN" dirty="0"/>
              <a:t>Determining and Recording Income Taxes—2018 (4 of 8)</a:t>
            </a:r>
            <a:endParaRPr lang="en-US" dirty="0"/>
          </a:p>
        </p:txBody>
      </p:sp>
      <p:pic>
        <p:nvPicPr>
          <p:cNvPr id="12290" name="Picture 2" descr="T account showing deferred tax liability. The beginning balance is 0 and a credit of 3.2 is shown leaving an ending balance of 3.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34090" y="1981200"/>
            <a:ext cx="4019110" cy="15186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descr="Journal entry at the end of 2018 shwoing a debit of 40 to income tax expense (to balance), a credit of 36.8 to income tax payable (per above) and a credit of 3.2 to deferred tax liability (per abov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4257847"/>
            <a:ext cx="7237857" cy="13369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991623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16-1</a:t>
            </a:r>
          </a:p>
        </p:txBody>
      </p:sp>
      <p:sp>
        <p:nvSpPr>
          <p:cNvPr id="5" name="Title 4"/>
          <p:cNvSpPr>
            <a:spLocks noGrp="1"/>
          </p:cNvSpPr>
          <p:nvPr>
            <p:ph type="title"/>
          </p:nvPr>
        </p:nvSpPr>
        <p:spPr>
          <a:xfrm>
            <a:off x="685800" y="381000"/>
            <a:ext cx="8001000" cy="1219200"/>
          </a:xfrm>
        </p:spPr>
        <p:txBody>
          <a:bodyPr>
            <a:noAutofit/>
          </a:bodyPr>
          <a:lstStyle/>
          <a:p>
            <a:r>
              <a:rPr lang="en-US" dirty="0"/>
              <a:t>Conceptual Underpinning (2 of 4)</a:t>
            </a:r>
          </a:p>
        </p:txBody>
      </p:sp>
      <p:sp>
        <p:nvSpPr>
          <p:cNvPr id="6" name="Content Placeholder 5"/>
          <p:cNvSpPr>
            <a:spLocks noGrp="1"/>
          </p:cNvSpPr>
          <p:nvPr>
            <p:ph sz="quarter" idx="10"/>
          </p:nvPr>
        </p:nvSpPr>
        <p:spPr>
          <a:xfrm>
            <a:off x="609600" y="1905000"/>
            <a:ext cx="8305800" cy="4419600"/>
          </a:xfrm>
        </p:spPr>
        <p:txBody>
          <a:bodyPr/>
          <a:lstStyle/>
          <a:p>
            <a:pPr lvl="1">
              <a:buFont typeface="Lucida Grande"/>
              <a:buChar char="–"/>
            </a:pPr>
            <a:r>
              <a:rPr lang="en-IN" dirty="0"/>
              <a:t>Financial accounting standards are established to provide useful information to investors and creditors</a:t>
            </a:r>
          </a:p>
          <a:p>
            <a:pPr lvl="1">
              <a:buFont typeface="Lucida Grande"/>
              <a:buChar char="–"/>
            </a:pPr>
            <a:r>
              <a:rPr lang="en-IN" dirty="0"/>
              <a:t>Congress establishes tax regulations to </a:t>
            </a:r>
          </a:p>
          <a:p>
            <a:pPr lvl="2"/>
            <a:r>
              <a:rPr lang="en-IN" dirty="0"/>
              <a:t>Allow it to raise funds in a socially acceptable manner</a:t>
            </a:r>
          </a:p>
          <a:p>
            <a:pPr lvl="2"/>
            <a:r>
              <a:rPr lang="en-IN" dirty="0"/>
              <a:t>Influence the </a:t>
            </a:r>
            <a:r>
              <a:rPr lang="en-US" dirty="0"/>
              <a:t>behavior</a:t>
            </a:r>
            <a:r>
              <a:rPr lang="en-IN" dirty="0"/>
              <a:t> of taxpayers</a:t>
            </a:r>
          </a:p>
        </p:txBody>
      </p:sp>
    </p:spTree>
    <p:extLst>
      <p:ext uri="{BB962C8B-B14F-4D97-AF65-F5344CB8AC3E}">
        <p14:creationId xmlns:p14="http://schemas.microsoft.com/office/powerpoint/2010/main" val="17111347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16-1</a:t>
            </a:r>
          </a:p>
        </p:txBody>
      </p:sp>
      <p:sp>
        <p:nvSpPr>
          <p:cNvPr id="8" name="Title 7"/>
          <p:cNvSpPr>
            <a:spLocks noGrp="1"/>
          </p:cNvSpPr>
          <p:nvPr>
            <p:ph type="title"/>
          </p:nvPr>
        </p:nvSpPr>
        <p:spPr>
          <a:xfrm>
            <a:off x="609600" y="457200"/>
            <a:ext cx="8229600" cy="914400"/>
          </a:xfrm>
        </p:spPr>
        <p:txBody>
          <a:bodyPr>
            <a:noAutofit/>
          </a:bodyPr>
          <a:lstStyle/>
          <a:p>
            <a:r>
              <a:rPr lang="en-IN" dirty="0"/>
              <a:t>Determining and Recording Income Taxes—2019 (1 of 4)</a:t>
            </a:r>
            <a:endParaRPr lang="en-US" dirty="0"/>
          </a:p>
        </p:txBody>
      </p:sp>
      <p:pic>
        <p:nvPicPr>
          <p:cNvPr id="13316" name="Picture 4" descr="In this table, in which values are provided in millions, each year the appropriate balance is determined for the deferred tax liability  That amount is compared with any existing balance to determine whether the account must be either increased or decreased.&#10;The cumulative temporary difference ($27 million) is both &#10;the sum of the amounts originating in 2018  negative $8 million and in 2019  negative $19 million and&#10;the sum of the amounts reversing in 2020 negative $10 million and in 2021  negative $17 million.&#10;Since a balance of $3.2 million already exists, and a balance of $10.8 is needed, $7.6 million must be added.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2192655"/>
            <a:ext cx="6998970" cy="3729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886762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16-1</a:t>
            </a:r>
          </a:p>
        </p:txBody>
      </p:sp>
      <p:sp>
        <p:nvSpPr>
          <p:cNvPr id="8" name="Title 7"/>
          <p:cNvSpPr>
            <a:spLocks noGrp="1"/>
          </p:cNvSpPr>
          <p:nvPr>
            <p:ph type="title"/>
          </p:nvPr>
        </p:nvSpPr>
        <p:spPr>
          <a:xfrm>
            <a:off x="609600" y="457200"/>
            <a:ext cx="8229600" cy="914400"/>
          </a:xfrm>
        </p:spPr>
        <p:txBody>
          <a:bodyPr>
            <a:noAutofit/>
          </a:bodyPr>
          <a:lstStyle/>
          <a:p>
            <a:r>
              <a:rPr lang="en-IN" dirty="0"/>
              <a:t>Determining and Recording Income Taxes—2019 (2 of 4)</a:t>
            </a:r>
            <a:endParaRPr lang="en-US" dirty="0"/>
          </a:p>
        </p:txBody>
      </p:sp>
      <p:pic>
        <p:nvPicPr>
          <p:cNvPr id="13314" name="Picture 2" descr="T account showing deferred tax liability. The begining balance is 3.2, a credit of 7.6 is shown leaving an ending balance of 10.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3950" y="2215122"/>
            <a:ext cx="3988428" cy="1580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descr="Journal entry at the end of 2019 debiting income tax expense (to balance) 40, crediting income tax payable 32.4 and crediting deferred tax liability 7.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16974" y="4699616"/>
            <a:ext cx="6527483" cy="12153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923892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16-1</a:t>
            </a:r>
          </a:p>
        </p:txBody>
      </p:sp>
      <p:sp>
        <p:nvSpPr>
          <p:cNvPr id="8" name="Title 7"/>
          <p:cNvSpPr>
            <a:spLocks noGrp="1"/>
          </p:cNvSpPr>
          <p:nvPr>
            <p:ph type="title"/>
          </p:nvPr>
        </p:nvSpPr>
        <p:spPr>
          <a:xfrm>
            <a:off x="609600" y="457200"/>
            <a:ext cx="8229600" cy="914400"/>
          </a:xfrm>
        </p:spPr>
        <p:txBody>
          <a:bodyPr>
            <a:noAutofit/>
          </a:bodyPr>
          <a:lstStyle/>
          <a:p>
            <a:r>
              <a:rPr lang="en-IN" dirty="0"/>
              <a:t>Determining and Recording Income Taxes—2020 (1 of 2)</a:t>
            </a:r>
            <a:endParaRPr lang="en-US" dirty="0"/>
          </a:p>
        </p:txBody>
      </p:sp>
      <p:pic>
        <p:nvPicPr>
          <p:cNvPr id="14340" name="Picture 4" descr="For 2020, a credit balance of $6.8 million is needed in the deferred tax liability account. Since a credit balance of $10.8 million already exists, $4 million must be deducted (debited). A portion of the tax deferred from 2018 and 2019 is now payable in 2020. Thus, even though tax currently payable is $44, after considering the $4 debit to deferred tax liability, tax expense is only $40.&#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0617" y="2057400"/>
            <a:ext cx="6946583" cy="3897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090012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16-1</a:t>
            </a:r>
          </a:p>
        </p:txBody>
      </p:sp>
      <p:sp>
        <p:nvSpPr>
          <p:cNvPr id="8" name="Title 7"/>
          <p:cNvSpPr>
            <a:spLocks noGrp="1"/>
          </p:cNvSpPr>
          <p:nvPr>
            <p:ph type="title"/>
          </p:nvPr>
        </p:nvSpPr>
        <p:spPr>
          <a:xfrm>
            <a:off x="609600" y="457200"/>
            <a:ext cx="8229600" cy="914400"/>
          </a:xfrm>
        </p:spPr>
        <p:txBody>
          <a:bodyPr>
            <a:noAutofit/>
          </a:bodyPr>
          <a:lstStyle/>
          <a:p>
            <a:r>
              <a:rPr lang="en-IN" dirty="0"/>
              <a:t>Determining and Recording Income Taxes—2020 (2 of 2)</a:t>
            </a:r>
            <a:endParaRPr lang="en-US" dirty="0"/>
          </a:p>
        </p:txBody>
      </p:sp>
      <p:pic>
        <p:nvPicPr>
          <p:cNvPr id="14338" name="Picture 2" descr="Journal entry at the end of 2020 debiting income tax expense 40, debiting deferred tax liability 4, and crediting income tax payable 4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4302585"/>
            <a:ext cx="7226332" cy="13484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9" name="Picture 3" descr="T account showing deferred tax liability. The beginning balance is 10.8 and a debit of 4 is shown leaving an ending balance of 6.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78365" y="2081967"/>
            <a:ext cx="4387271" cy="16367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066402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16-1</a:t>
            </a:r>
          </a:p>
        </p:txBody>
      </p:sp>
      <p:sp>
        <p:nvSpPr>
          <p:cNvPr id="8" name="Title 7"/>
          <p:cNvSpPr>
            <a:spLocks noGrp="1"/>
          </p:cNvSpPr>
          <p:nvPr>
            <p:ph type="title"/>
          </p:nvPr>
        </p:nvSpPr>
        <p:spPr>
          <a:xfrm>
            <a:off x="609600" y="457200"/>
            <a:ext cx="8229600" cy="914400"/>
          </a:xfrm>
        </p:spPr>
        <p:txBody>
          <a:bodyPr>
            <a:noAutofit/>
          </a:bodyPr>
          <a:lstStyle/>
          <a:p>
            <a:r>
              <a:rPr lang="en-IN" dirty="0"/>
              <a:t>Determining and Recording Income Taxes—2021 (1 of 2)</a:t>
            </a:r>
            <a:endParaRPr lang="en-US" dirty="0"/>
          </a:p>
        </p:txBody>
      </p:sp>
      <p:pic>
        <p:nvPicPr>
          <p:cNvPr id="15364" name="Picture 4" descr="Income taxes for 2021. Because the entire temporary difference has now reversed, there is a zero cumulative temporary difference, and the balance in the deferred tax liability should be zero. Since a credit balance of $6.8 million exists, that amount must be deducted (debited). The final portion of the tax deferred from 2018 and 2019 is payable in 2021.&#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1857375"/>
            <a:ext cx="6936105" cy="408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620657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16-1</a:t>
            </a:r>
          </a:p>
        </p:txBody>
      </p:sp>
      <p:sp>
        <p:nvSpPr>
          <p:cNvPr id="8" name="Title 7"/>
          <p:cNvSpPr>
            <a:spLocks noGrp="1"/>
          </p:cNvSpPr>
          <p:nvPr>
            <p:ph type="title"/>
          </p:nvPr>
        </p:nvSpPr>
        <p:spPr>
          <a:xfrm>
            <a:off x="609600" y="457200"/>
            <a:ext cx="8229600" cy="914400"/>
          </a:xfrm>
        </p:spPr>
        <p:txBody>
          <a:bodyPr>
            <a:noAutofit/>
          </a:bodyPr>
          <a:lstStyle/>
          <a:p>
            <a:r>
              <a:rPr lang="en-IN" dirty="0"/>
              <a:t>Determining and Recording Income Taxes—2021 (2 of 2)</a:t>
            </a:r>
            <a:endParaRPr lang="en-US" dirty="0"/>
          </a:p>
        </p:txBody>
      </p:sp>
      <p:pic>
        <p:nvPicPr>
          <p:cNvPr id="15362" name="Picture 2" descr="T account showing deferred tax liability. The beginning balance is 6.8, a debit of 6.8 is shown leaving an ending balance of 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1878" y="3754120"/>
            <a:ext cx="4900245" cy="193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descr="Journal entry at the end of 2021 debiting income tax expense 40, debiting deferred tax liability 6.8 and crediting income tax payable 46.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1971270"/>
            <a:ext cx="7214807" cy="1325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514906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16-1</a:t>
            </a:r>
          </a:p>
        </p:txBody>
      </p:sp>
      <p:sp>
        <p:nvSpPr>
          <p:cNvPr id="8" name="Title 7"/>
          <p:cNvSpPr>
            <a:spLocks noGrp="1"/>
          </p:cNvSpPr>
          <p:nvPr>
            <p:ph type="title"/>
          </p:nvPr>
        </p:nvSpPr>
        <p:spPr>
          <a:xfrm>
            <a:off x="685800" y="457200"/>
            <a:ext cx="8001000" cy="1066800"/>
          </a:xfrm>
        </p:spPr>
        <p:txBody>
          <a:bodyPr>
            <a:noAutofit/>
          </a:bodyPr>
          <a:lstStyle/>
          <a:p>
            <a:r>
              <a:rPr lang="en-US" dirty="0"/>
              <a:t>Deferred Tax Liability</a:t>
            </a:r>
          </a:p>
        </p:txBody>
      </p:sp>
      <p:pic>
        <p:nvPicPr>
          <p:cNvPr id="1026" name="Picture 2" descr="Illustration showing how the deferred tax liability changed over time. The deferred tax liability is increased in 2018–2019 (the image shows credits of 3.2 and 7.6 respectively) and decreased in 2020–2021 (shown by debits of 4.0 and 6.8 respectively).&#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4769" y="1867329"/>
            <a:ext cx="7514463" cy="3123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670348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16-1</a:t>
            </a:r>
          </a:p>
        </p:txBody>
      </p:sp>
      <p:sp>
        <p:nvSpPr>
          <p:cNvPr id="8" name="Title 7"/>
          <p:cNvSpPr>
            <a:spLocks noGrp="1"/>
          </p:cNvSpPr>
          <p:nvPr>
            <p:ph type="title"/>
          </p:nvPr>
        </p:nvSpPr>
        <p:spPr>
          <a:xfrm>
            <a:off x="609600" y="457200"/>
            <a:ext cx="8229600" cy="1219200"/>
          </a:xfrm>
        </p:spPr>
        <p:txBody>
          <a:bodyPr>
            <a:noAutofit/>
          </a:bodyPr>
          <a:lstStyle/>
          <a:p>
            <a:r>
              <a:rPr lang="en-US" sz="3400" dirty="0"/>
              <a:t>Alternate Perspective </a:t>
            </a:r>
            <a:r>
              <a:rPr lang="en-IN" sz="3400" dirty="0"/>
              <a:t>of Looking at the Temporary Book–Tax Difference</a:t>
            </a:r>
            <a:endParaRPr lang="en-US" sz="3400" dirty="0"/>
          </a:p>
        </p:txBody>
      </p:sp>
      <p:pic>
        <p:nvPicPr>
          <p:cNvPr id="12290" name="Picture 2" descr="We also can calculate this deferred tax liability each year using the alternate perspective of looking at the temporary book–tax difference that exists for the depreciable asset. Its book value is its cost minus accumulated straight-line depreciation. Its tax basis is its cost minus accumulated depreciation deductions taken on its tax return. The values in this table for years 2018 through 2021 are detailed in the text on page 915."/>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914400" y="2066011"/>
            <a:ext cx="7340566" cy="4200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660921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16-1</a:t>
            </a:r>
          </a:p>
        </p:txBody>
      </p:sp>
      <p:sp>
        <p:nvSpPr>
          <p:cNvPr id="5" name="Title 4"/>
          <p:cNvSpPr>
            <a:spLocks noGrp="1"/>
          </p:cNvSpPr>
          <p:nvPr>
            <p:ph type="title"/>
          </p:nvPr>
        </p:nvSpPr>
        <p:spPr>
          <a:xfrm>
            <a:off x="1066800" y="457200"/>
            <a:ext cx="7239000" cy="914400"/>
          </a:xfrm>
        </p:spPr>
        <p:txBody>
          <a:bodyPr>
            <a:noAutofit/>
          </a:bodyPr>
          <a:lstStyle/>
          <a:p>
            <a:r>
              <a:rPr lang="en-US" altLang="en-US" dirty="0"/>
              <a:t>Concept Check: Depreciation (1 of 2)</a:t>
            </a:r>
            <a:endParaRPr lang="en-US" dirty="0"/>
          </a:p>
        </p:txBody>
      </p:sp>
      <p:sp>
        <p:nvSpPr>
          <p:cNvPr id="6" name="Content Placeholder 5"/>
          <p:cNvSpPr>
            <a:spLocks noGrp="1"/>
          </p:cNvSpPr>
          <p:nvPr>
            <p:ph sz="quarter" idx="10"/>
          </p:nvPr>
        </p:nvSpPr>
        <p:spPr>
          <a:xfrm>
            <a:off x="609600" y="1752600"/>
            <a:ext cx="8229600" cy="4648200"/>
          </a:xfrm>
        </p:spPr>
        <p:txBody>
          <a:bodyPr/>
          <a:lstStyle/>
          <a:p>
            <a:pPr marL="0" indent="0">
              <a:spcAft>
                <a:spcPts val="1200"/>
              </a:spcAft>
              <a:buNone/>
            </a:pPr>
            <a:r>
              <a:rPr lang="en-US" sz="2400" dirty="0"/>
              <a:t>Western Mountain Sports started 2018 having recognized $5,000,000 more depreciation for tax purposes than for accounting purposes since the company began. It ended 2018 having recognized $4,000,000 more depreciation for tax purposes than for accounting purposes since the company began. Assume a tax rate of 40%. With respect to depreciation, Western’s tax expense journal entry for 2018 would include a:</a:t>
            </a:r>
          </a:p>
          <a:p>
            <a:pPr marL="457200" indent="-457200">
              <a:buFont typeface="+mj-lt"/>
              <a:buAutoNum type="alphaLcPeriod"/>
              <a:tabLst>
                <a:tab pos="342900" algn="l"/>
              </a:tabLst>
            </a:pPr>
            <a:r>
              <a:rPr lang="en-US" sz="2400" b="1" dirty="0"/>
              <a:t>Debit to deferred tax liability for $400,000</a:t>
            </a:r>
          </a:p>
          <a:p>
            <a:pPr marL="457200" indent="-457200">
              <a:buFont typeface="+mj-lt"/>
              <a:buAutoNum type="alphaLcPeriod"/>
              <a:tabLst>
                <a:tab pos="342900" algn="l"/>
              </a:tabLst>
            </a:pPr>
            <a:r>
              <a:rPr lang="en-US" sz="2400" dirty="0"/>
              <a:t>Credit to deferred tax liability for $400,000</a:t>
            </a:r>
          </a:p>
        </p:txBody>
      </p:sp>
    </p:spTree>
    <p:extLst>
      <p:ext uri="{BB962C8B-B14F-4D97-AF65-F5344CB8AC3E}">
        <p14:creationId xmlns:p14="http://schemas.microsoft.com/office/powerpoint/2010/main" val="5023829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16-1</a:t>
            </a:r>
          </a:p>
        </p:txBody>
      </p:sp>
      <p:sp>
        <p:nvSpPr>
          <p:cNvPr id="8" name="Title 7"/>
          <p:cNvSpPr>
            <a:spLocks noGrp="1"/>
          </p:cNvSpPr>
          <p:nvPr>
            <p:ph type="title"/>
          </p:nvPr>
        </p:nvSpPr>
        <p:spPr>
          <a:xfrm>
            <a:off x="1049482" y="457200"/>
            <a:ext cx="7273636" cy="914400"/>
          </a:xfrm>
        </p:spPr>
        <p:txBody>
          <a:bodyPr>
            <a:noAutofit/>
          </a:bodyPr>
          <a:lstStyle/>
          <a:p>
            <a:r>
              <a:rPr lang="en-US" altLang="en-US" dirty="0"/>
              <a:t>Concept Check: Depreciation</a:t>
            </a:r>
            <a:r>
              <a:rPr lang="en-US" altLang="en-US" baseline="0" dirty="0"/>
              <a:t> </a:t>
            </a:r>
            <a:r>
              <a:rPr lang="en-US" altLang="en-US" dirty="0"/>
              <a:t>(2 of 2)</a:t>
            </a:r>
            <a:endParaRPr lang="en-US" dirty="0"/>
          </a:p>
        </p:txBody>
      </p:sp>
      <p:sp>
        <p:nvSpPr>
          <p:cNvPr id="4" name="Content Placeholder 3"/>
          <p:cNvSpPr>
            <a:spLocks noGrp="1"/>
          </p:cNvSpPr>
          <p:nvPr>
            <p:ph sz="quarter" idx="10"/>
          </p:nvPr>
        </p:nvSpPr>
        <p:spPr>
          <a:xfrm>
            <a:off x="609600" y="1524000"/>
            <a:ext cx="8229600" cy="2362200"/>
          </a:xfrm>
        </p:spPr>
        <p:txBody>
          <a:bodyPr/>
          <a:lstStyle/>
          <a:p>
            <a:pPr marL="457200" lvl="0" indent="-457200">
              <a:buFont typeface="+mj-lt"/>
              <a:buAutoNum type="alphaLcPeriod" startAt="3"/>
              <a:tabLst>
                <a:tab pos="342900" algn="l"/>
              </a:tabLst>
            </a:pPr>
            <a:r>
              <a:rPr lang="en-US" sz="2400" dirty="0"/>
              <a:t>Debit to deferred tax liability for $1,600,000</a:t>
            </a:r>
          </a:p>
          <a:p>
            <a:pPr marL="457200" indent="-457200">
              <a:buFont typeface="+mj-lt"/>
              <a:buAutoNum type="alphaLcPeriod" startAt="3"/>
              <a:tabLst>
                <a:tab pos="342900" algn="l"/>
              </a:tabLst>
            </a:pPr>
            <a:r>
              <a:rPr lang="en-US" sz="2400" dirty="0"/>
              <a:t>Credit to deferred tax liability for $1,600,000</a:t>
            </a:r>
          </a:p>
          <a:p>
            <a:pPr marL="0" indent="0">
              <a:buNone/>
              <a:tabLst>
                <a:tab pos="342900" algn="l"/>
              </a:tabLst>
            </a:pPr>
            <a:r>
              <a:rPr lang="en-US" sz="2400" dirty="0"/>
              <a:t>The correct answer is </a:t>
            </a:r>
            <a:r>
              <a:rPr lang="en-US" sz="2400" i="1" dirty="0"/>
              <a:t>a</a:t>
            </a:r>
            <a:r>
              <a:rPr lang="en-US" sz="2400" dirty="0"/>
              <a:t>. To adjust the Deferred tax liability from $2,000,000 to $1,600,000, Western will have to debit it for </a:t>
            </a:r>
            <a:r>
              <a:rPr lang="en-US" sz="2400" b="1" dirty="0"/>
              <a:t>$400,000</a:t>
            </a:r>
            <a:r>
              <a:rPr lang="en-US" sz="2400" dirty="0"/>
              <a:t>.</a:t>
            </a:r>
          </a:p>
        </p:txBody>
      </p:sp>
      <p:pic>
        <p:nvPicPr>
          <p:cNvPr id="1026" name="Picture 2" descr="T account showing deferred tax liability with a 2 million credit, which is 5 million times 40%, and a 400,000 debit, leaving an ending balance of 1.6 mill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5200" y="3733800"/>
            <a:ext cx="2104511" cy="2497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28205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16-1</a:t>
            </a:r>
          </a:p>
        </p:txBody>
      </p:sp>
      <p:sp>
        <p:nvSpPr>
          <p:cNvPr id="5" name="Title 4"/>
          <p:cNvSpPr>
            <a:spLocks noGrp="1"/>
          </p:cNvSpPr>
          <p:nvPr>
            <p:ph type="title"/>
          </p:nvPr>
        </p:nvSpPr>
        <p:spPr>
          <a:xfrm>
            <a:off x="685800" y="703045"/>
            <a:ext cx="8001000" cy="516155"/>
          </a:xfrm>
        </p:spPr>
        <p:txBody>
          <a:bodyPr>
            <a:noAutofit/>
          </a:bodyPr>
          <a:lstStyle/>
          <a:p>
            <a:r>
              <a:rPr lang="en-US" dirty="0"/>
              <a:t>Conceptual Underpinning (3 of 4)</a:t>
            </a:r>
          </a:p>
        </p:txBody>
      </p:sp>
      <p:sp>
        <p:nvSpPr>
          <p:cNvPr id="6" name="Content Placeholder 5"/>
          <p:cNvSpPr>
            <a:spLocks noGrp="1"/>
          </p:cNvSpPr>
          <p:nvPr>
            <p:ph sz="quarter" idx="10"/>
          </p:nvPr>
        </p:nvSpPr>
        <p:spPr>
          <a:xfrm>
            <a:off x="533400" y="1600200"/>
            <a:ext cx="8458200" cy="4572000"/>
          </a:xfrm>
        </p:spPr>
        <p:txBody>
          <a:bodyPr/>
          <a:lstStyle/>
          <a:p>
            <a:pPr marL="0" indent="0">
              <a:lnSpc>
                <a:spcPct val="110000"/>
              </a:lnSpc>
              <a:buNone/>
            </a:pPr>
            <a:r>
              <a:rPr lang="en-IN" sz="2400" b="1" dirty="0"/>
              <a:t>Temporary differences</a:t>
            </a:r>
          </a:p>
          <a:p>
            <a:pPr>
              <a:lnSpc>
                <a:spcPct val="110000"/>
              </a:lnSpc>
            </a:pPr>
            <a:r>
              <a:rPr lang="en-IN" sz="2400" dirty="0"/>
              <a:t>Arise when </a:t>
            </a:r>
            <a:r>
              <a:rPr lang="en-US" sz="2400" dirty="0"/>
              <a:t>pretax</a:t>
            </a:r>
            <a:r>
              <a:rPr lang="en-IN" sz="2400" dirty="0"/>
              <a:t> accounting income and taxable income are recognized in different periods</a:t>
            </a:r>
          </a:p>
          <a:p>
            <a:pPr>
              <a:lnSpc>
                <a:spcPct val="110000"/>
              </a:lnSpc>
            </a:pPr>
            <a:r>
              <a:rPr lang="en-IN" sz="2400" dirty="0"/>
              <a:t>Are </a:t>
            </a:r>
            <a:r>
              <a:rPr lang="en-IN" sz="2400" b="1" i="1" dirty="0"/>
              <a:t>differences</a:t>
            </a:r>
            <a:r>
              <a:rPr lang="en-IN" sz="2400" dirty="0"/>
              <a:t> between the </a:t>
            </a:r>
            <a:r>
              <a:rPr lang="en-IN" sz="2400" b="1" i="1" dirty="0"/>
              <a:t>amount of an asset or liability</a:t>
            </a:r>
            <a:r>
              <a:rPr lang="en-IN" sz="2400" i="1" dirty="0"/>
              <a:t> </a:t>
            </a:r>
            <a:r>
              <a:rPr lang="en-IN" sz="2400" dirty="0"/>
              <a:t>that is reported in the financial statements and the equivalent amount, called the </a:t>
            </a:r>
            <a:r>
              <a:rPr lang="en-IN" sz="2400" b="1" i="1" dirty="0"/>
              <a:t>tax basis</a:t>
            </a:r>
            <a:r>
              <a:rPr lang="en-IN" sz="2400" i="1" dirty="0"/>
              <a:t> </a:t>
            </a:r>
            <a:r>
              <a:rPr lang="en-IN" sz="2400" dirty="0"/>
              <a:t>of an asset or a liability</a:t>
            </a:r>
            <a:r>
              <a:rPr lang="en-IN" sz="2400" i="1" dirty="0"/>
              <a:t>, </a:t>
            </a:r>
            <a:r>
              <a:rPr lang="en-IN" sz="2400" dirty="0"/>
              <a:t>that is included in the company’s tax records</a:t>
            </a:r>
          </a:p>
          <a:p>
            <a:pPr>
              <a:lnSpc>
                <a:spcPct val="110000"/>
              </a:lnSpc>
              <a:buClr>
                <a:schemeClr val="tx1"/>
              </a:buClr>
            </a:pPr>
            <a:r>
              <a:rPr lang="en-IN" sz="2400" b="1" i="1" dirty="0"/>
              <a:t>Originate</a:t>
            </a:r>
            <a:r>
              <a:rPr lang="en-IN" sz="2400" i="1" dirty="0"/>
              <a:t> </a:t>
            </a:r>
            <a:r>
              <a:rPr lang="en-IN" sz="2400" dirty="0"/>
              <a:t>in one period and </a:t>
            </a:r>
            <a:r>
              <a:rPr lang="en-IN" sz="2400" b="1" i="1" dirty="0"/>
              <a:t>reverse</a:t>
            </a:r>
            <a:r>
              <a:rPr lang="en-IN" sz="2400" i="1" dirty="0"/>
              <a:t>, </a:t>
            </a:r>
            <a:r>
              <a:rPr lang="en-IN" sz="2400" dirty="0"/>
              <a:t>or turn around, in one or more subsequent periods</a:t>
            </a:r>
          </a:p>
        </p:txBody>
      </p:sp>
    </p:spTree>
    <p:extLst>
      <p:ext uri="{BB962C8B-B14F-4D97-AF65-F5344CB8AC3E}">
        <p14:creationId xmlns:p14="http://schemas.microsoft.com/office/powerpoint/2010/main" val="118951416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16-2</a:t>
            </a:r>
          </a:p>
        </p:txBody>
      </p:sp>
      <p:sp>
        <p:nvSpPr>
          <p:cNvPr id="5" name="Title 4"/>
          <p:cNvSpPr>
            <a:spLocks noGrp="1"/>
          </p:cNvSpPr>
          <p:nvPr>
            <p:ph type="title"/>
          </p:nvPr>
        </p:nvSpPr>
        <p:spPr>
          <a:xfrm>
            <a:off x="1066800" y="457200"/>
            <a:ext cx="7239000" cy="914400"/>
          </a:xfrm>
        </p:spPr>
        <p:txBody>
          <a:bodyPr>
            <a:noAutofit/>
          </a:bodyPr>
          <a:lstStyle/>
          <a:p>
            <a:r>
              <a:rPr lang="en-IN" dirty="0"/>
              <a:t>Deferred Tax Assets</a:t>
            </a:r>
            <a:endParaRPr lang="en-US" dirty="0"/>
          </a:p>
        </p:txBody>
      </p:sp>
      <p:sp>
        <p:nvSpPr>
          <p:cNvPr id="6" name="Content Placeholder 5"/>
          <p:cNvSpPr>
            <a:spLocks noGrp="1"/>
          </p:cNvSpPr>
          <p:nvPr>
            <p:ph sz="quarter" idx="10"/>
          </p:nvPr>
        </p:nvSpPr>
        <p:spPr>
          <a:xfrm>
            <a:off x="609600" y="1371600"/>
            <a:ext cx="8229600" cy="5029200"/>
          </a:xfrm>
        </p:spPr>
        <p:txBody>
          <a:bodyPr/>
          <a:lstStyle/>
          <a:p>
            <a:pPr>
              <a:buClr>
                <a:schemeClr val="tx1"/>
              </a:buClr>
            </a:pPr>
            <a:r>
              <a:rPr lang="en-IN" b="1" dirty="0"/>
              <a:t>Deferred tax assets </a:t>
            </a:r>
            <a:r>
              <a:rPr lang="en-IN" dirty="0"/>
              <a:t>are recognized for the future tax benefits of temporary differences that create </a:t>
            </a:r>
            <a:r>
              <a:rPr lang="en-IN" b="1" dirty="0"/>
              <a:t>future deductible amounts</a:t>
            </a:r>
          </a:p>
          <a:p>
            <a:r>
              <a:rPr lang="en-IN" dirty="0"/>
              <a:t>Future deductible amounts</a:t>
            </a:r>
          </a:p>
          <a:p>
            <a:pPr lvl="1"/>
            <a:r>
              <a:rPr lang="en-IN" dirty="0"/>
              <a:t>Situations where future tax consequence of a temporary difference will be to </a:t>
            </a:r>
            <a:r>
              <a:rPr lang="en-IN" b="1" dirty="0"/>
              <a:t>decrease</a:t>
            </a:r>
            <a:r>
              <a:rPr lang="en-IN" dirty="0"/>
              <a:t> taxable income relative to accounting income</a:t>
            </a:r>
          </a:p>
          <a:p>
            <a:pPr lvl="1"/>
            <a:r>
              <a:rPr lang="en-IN" dirty="0"/>
              <a:t>For example,</a:t>
            </a:r>
          </a:p>
          <a:p>
            <a:pPr lvl="2"/>
            <a:r>
              <a:rPr lang="en-IN" dirty="0"/>
              <a:t>Recognizing more future expense for tax purposes</a:t>
            </a:r>
          </a:p>
          <a:p>
            <a:pPr lvl="2"/>
            <a:r>
              <a:rPr lang="en-IN" dirty="0"/>
              <a:t>Recognizing less future revenue for tax purposes</a:t>
            </a:r>
          </a:p>
        </p:txBody>
      </p:sp>
    </p:spTree>
    <p:extLst>
      <p:ext uri="{BB962C8B-B14F-4D97-AF65-F5344CB8AC3E}">
        <p14:creationId xmlns:p14="http://schemas.microsoft.com/office/powerpoint/2010/main" val="408558694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16-2</a:t>
            </a:r>
          </a:p>
        </p:txBody>
      </p:sp>
      <p:sp>
        <p:nvSpPr>
          <p:cNvPr id="5" name="Title 4"/>
          <p:cNvSpPr>
            <a:spLocks noGrp="1"/>
          </p:cNvSpPr>
          <p:nvPr>
            <p:ph type="title"/>
          </p:nvPr>
        </p:nvSpPr>
        <p:spPr>
          <a:xfrm>
            <a:off x="533400" y="533400"/>
            <a:ext cx="8153400" cy="1676400"/>
          </a:xfrm>
        </p:spPr>
        <p:txBody>
          <a:bodyPr>
            <a:noAutofit/>
          </a:bodyPr>
          <a:lstStyle/>
          <a:p>
            <a:r>
              <a:rPr lang="en-US" dirty="0"/>
              <a:t> Deferred Tax Asset from </a:t>
            </a:r>
            <a:r>
              <a:rPr lang="en-IN" dirty="0"/>
              <a:t>Expense Reported on the Tax Return </a:t>
            </a:r>
            <a:r>
              <a:rPr lang="en-IN" i="1" dirty="0"/>
              <a:t>after</a:t>
            </a:r>
            <a:r>
              <a:rPr lang="en-IN" dirty="0"/>
              <a:t> the Income Statement (1 of 2)</a:t>
            </a:r>
            <a:endParaRPr lang="en-US" dirty="0"/>
          </a:p>
        </p:txBody>
      </p:sp>
      <p:sp>
        <p:nvSpPr>
          <p:cNvPr id="6" name="Content Placeholder 5"/>
          <p:cNvSpPr>
            <a:spLocks noGrp="1"/>
          </p:cNvSpPr>
          <p:nvPr>
            <p:ph sz="quarter" idx="10"/>
          </p:nvPr>
        </p:nvSpPr>
        <p:spPr>
          <a:xfrm>
            <a:off x="533400" y="2209800"/>
            <a:ext cx="8305800" cy="4114800"/>
          </a:xfrm>
        </p:spPr>
        <p:txBody>
          <a:bodyPr/>
          <a:lstStyle/>
          <a:p>
            <a:pPr marL="0" indent="0">
              <a:buNone/>
            </a:pPr>
            <a:r>
              <a:rPr lang="en-IN" sz="2400" dirty="0"/>
              <a:t>RDP Networking reported </a:t>
            </a:r>
            <a:r>
              <a:rPr lang="en-IN" sz="2400" dirty="0" err="1"/>
              <a:t>pretax</a:t>
            </a:r>
            <a:r>
              <a:rPr lang="en-IN" sz="2400" dirty="0"/>
              <a:t> accounting income in 2018, 2019, and 2020 of $70 million, $100 million, and $100 million, respectively. The 2018 income statement includes a $30 million warranty expense that is deducted for tax purposes when paid in 2019 ($15 million) and 2020 ($15 million). The income tax rate is 40% each year.</a:t>
            </a:r>
            <a:endParaRPr lang="en-US" sz="2400" dirty="0"/>
          </a:p>
        </p:txBody>
      </p:sp>
    </p:spTree>
    <p:extLst>
      <p:ext uri="{BB962C8B-B14F-4D97-AF65-F5344CB8AC3E}">
        <p14:creationId xmlns:p14="http://schemas.microsoft.com/office/powerpoint/2010/main" val="272105068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16-2</a:t>
            </a:r>
          </a:p>
        </p:txBody>
      </p:sp>
      <p:sp>
        <p:nvSpPr>
          <p:cNvPr id="8" name="Title 7"/>
          <p:cNvSpPr>
            <a:spLocks noGrp="1"/>
          </p:cNvSpPr>
          <p:nvPr>
            <p:ph type="title"/>
          </p:nvPr>
        </p:nvSpPr>
        <p:spPr>
          <a:xfrm>
            <a:off x="609600" y="533400"/>
            <a:ext cx="8001000" cy="1659636"/>
          </a:xfrm>
        </p:spPr>
        <p:txBody>
          <a:bodyPr>
            <a:noAutofit/>
          </a:bodyPr>
          <a:lstStyle/>
          <a:p>
            <a:r>
              <a:rPr lang="en-US" dirty="0"/>
              <a:t> Deferred Tax Asset from </a:t>
            </a:r>
            <a:r>
              <a:rPr lang="en-IN" dirty="0"/>
              <a:t>Expense Reported on the Tax Return </a:t>
            </a:r>
            <a:r>
              <a:rPr lang="en-IN" i="1" dirty="0"/>
              <a:t>after</a:t>
            </a:r>
            <a:r>
              <a:rPr lang="en-IN" dirty="0"/>
              <a:t> the Income Statement (2 of 2)</a:t>
            </a:r>
            <a:endParaRPr lang="en-US" dirty="0"/>
          </a:p>
        </p:txBody>
      </p:sp>
      <p:pic>
        <p:nvPicPr>
          <p:cNvPr id="2050" name="Picture 2" descr="RDP Networking reported pretax accounting income in 2018, 2019, and 2020 of $70 million, $100 million, and $100 million, respectively. The 2018 income statement includes a $30 million warranty expense that is deducted for tax purposes when paid in 2019 negative $15 million and 2020 negative $15 million. The income tax rate is 40% each ye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2699861"/>
            <a:ext cx="6957060" cy="2839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2543428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16-2</a:t>
            </a:r>
          </a:p>
        </p:txBody>
      </p:sp>
      <p:sp>
        <p:nvSpPr>
          <p:cNvPr id="8" name="Title 7"/>
          <p:cNvSpPr>
            <a:spLocks noGrp="1"/>
          </p:cNvSpPr>
          <p:nvPr>
            <p:ph type="title"/>
          </p:nvPr>
        </p:nvSpPr>
        <p:spPr>
          <a:xfrm>
            <a:off x="609600" y="457200"/>
            <a:ext cx="8229600" cy="914400"/>
          </a:xfrm>
        </p:spPr>
        <p:txBody>
          <a:bodyPr>
            <a:noAutofit/>
          </a:bodyPr>
          <a:lstStyle/>
          <a:p>
            <a:r>
              <a:rPr lang="en-IN" dirty="0"/>
              <a:t>Determining and Recording Income Taxes—2018 (5 of 8)</a:t>
            </a:r>
            <a:endParaRPr lang="en-US" dirty="0"/>
          </a:p>
        </p:txBody>
      </p:sp>
      <p:pic>
        <p:nvPicPr>
          <p:cNvPr id="3076" name="Picture 4" descr="This illustration shows the amounts needed to record income tax for 2018.&#10;&#10;Because the warranty expense, 30, is subtracted in the 2018 income statement but isn’t deductible on the 2018 tax return, it is added back to pretax accounting income to find taxable income. The amounts deductible in 2019 and 2020, each negative 15, will later produce tax benefits that are recognized now as a deferred tax asset.&#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2031683"/>
            <a:ext cx="6957060" cy="3918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784506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16-2</a:t>
            </a:r>
          </a:p>
        </p:txBody>
      </p:sp>
      <p:sp>
        <p:nvSpPr>
          <p:cNvPr id="8" name="Title 7"/>
          <p:cNvSpPr>
            <a:spLocks noGrp="1"/>
          </p:cNvSpPr>
          <p:nvPr>
            <p:ph type="title"/>
          </p:nvPr>
        </p:nvSpPr>
        <p:spPr>
          <a:xfrm>
            <a:off x="609600" y="457200"/>
            <a:ext cx="8229600" cy="914400"/>
          </a:xfrm>
        </p:spPr>
        <p:txBody>
          <a:bodyPr>
            <a:noAutofit/>
          </a:bodyPr>
          <a:lstStyle/>
          <a:p>
            <a:r>
              <a:rPr lang="en-IN" dirty="0"/>
              <a:t>Determining and Recording Income Taxes—2018 (6 of 8)</a:t>
            </a:r>
            <a:endParaRPr lang="en-US" dirty="0"/>
          </a:p>
        </p:txBody>
      </p:sp>
      <p:pic>
        <p:nvPicPr>
          <p:cNvPr id="3074" name="Picture 2" descr="Journal entry at the end of 2018 debiting income tax expense 28, debiting deferred tax asset 12 and crediting income tax payable 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0118" y="2124823"/>
            <a:ext cx="7203282" cy="13484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descr="T account showing deferred tax asset. The beginning balance is 0 and a debit of 12 is shown leaving an ending balance of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94529" y="4332387"/>
            <a:ext cx="4387271" cy="1687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294008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16-2</a:t>
            </a:r>
          </a:p>
        </p:txBody>
      </p:sp>
      <p:sp>
        <p:nvSpPr>
          <p:cNvPr id="8" name="Title 7"/>
          <p:cNvSpPr>
            <a:spLocks noGrp="1"/>
          </p:cNvSpPr>
          <p:nvPr>
            <p:ph type="title"/>
          </p:nvPr>
        </p:nvSpPr>
        <p:spPr>
          <a:xfrm>
            <a:off x="609600" y="457200"/>
            <a:ext cx="8229600" cy="914400"/>
          </a:xfrm>
        </p:spPr>
        <p:txBody>
          <a:bodyPr>
            <a:noAutofit/>
          </a:bodyPr>
          <a:lstStyle/>
          <a:p>
            <a:r>
              <a:rPr lang="en-IN" dirty="0"/>
              <a:t> Journal Entries to Record Income Taxes for 2019 and 2020 (1 of 2)</a:t>
            </a:r>
            <a:r>
              <a:rPr lang="en-US" dirty="0">
                <a:cs typeface="Arial" charset="0"/>
              </a:rPr>
              <a:t> </a:t>
            </a:r>
            <a:endParaRPr lang="en-US" dirty="0"/>
          </a:p>
        </p:txBody>
      </p:sp>
      <p:pic>
        <p:nvPicPr>
          <p:cNvPr id="4098" name="Picture 2" descr="Journal entry for 2019. Values are in millions.&#10;Income tax expense is debited 40, deferred tax asset is credited 6, and income tax payable is credited 34.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9800" y="1600200"/>
            <a:ext cx="4652010" cy="1718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descr="T account showing deferred tax asset. The beginning balance is a debit of 12 and a credit of 6 is shown leaving an ending balance of 6 on 12/31/20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41382" y="4458502"/>
            <a:ext cx="2273618" cy="2001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ontent Placeholder 6"/>
          <p:cNvSpPr>
            <a:spLocks noGrp="1"/>
          </p:cNvSpPr>
          <p:nvPr>
            <p:ph sz="quarter" idx="12"/>
          </p:nvPr>
        </p:nvSpPr>
        <p:spPr>
          <a:xfrm>
            <a:off x="609600" y="3581400"/>
            <a:ext cx="8305800" cy="838200"/>
          </a:xfrm>
        </p:spPr>
        <p:txBody>
          <a:bodyPr/>
          <a:lstStyle/>
          <a:p>
            <a:r>
              <a:rPr lang="en-IN" sz="2200" dirty="0"/>
              <a:t>$15 million </a:t>
            </a:r>
            <a:r>
              <a:rPr lang="en-US" sz="2200" dirty="0"/>
              <a:t>×</a:t>
            </a:r>
            <a:r>
              <a:rPr lang="en-IN" sz="2200" dirty="0"/>
              <a:t> 40%</a:t>
            </a:r>
            <a:r>
              <a:rPr lang="en-US" sz="2200" dirty="0"/>
              <a:t> </a:t>
            </a:r>
            <a:r>
              <a:rPr lang="en-US" sz="2200" dirty="0">
                <a:sym typeface="Wingdings" pitchFamily="2" charset="2"/>
              </a:rPr>
              <a:t> </a:t>
            </a:r>
            <a:r>
              <a:rPr lang="en-US" sz="2200" b="1" dirty="0">
                <a:sym typeface="Wingdings" pitchFamily="2" charset="2"/>
              </a:rPr>
              <a:t>6</a:t>
            </a:r>
          </a:p>
          <a:p>
            <a:r>
              <a:rPr lang="en-IN" sz="2200" dirty="0"/>
              <a:t>$85 million </a:t>
            </a:r>
            <a:r>
              <a:rPr lang="en-US" sz="2200" dirty="0"/>
              <a:t>× </a:t>
            </a:r>
            <a:r>
              <a:rPr lang="en-IN" sz="2200" dirty="0"/>
              <a:t>40%</a:t>
            </a:r>
            <a:r>
              <a:rPr lang="en-US" sz="2200" dirty="0"/>
              <a:t> </a:t>
            </a:r>
            <a:r>
              <a:rPr lang="en-US" sz="2200" dirty="0">
                <a:sym typeface="Wingdings" pitchFamily="2" charset="2"/>
              </a:rPr>
              <a:t> 34</a:t>
            </a:r>
            <a:endParaRPr lang="en-US" sz="2200" dirty="0"/>
          </a:p>
        </p:txBody>
      </p:sp>
    </p:spTree>
    <p:extLst>
      <p:ext uri="{BB962C8B-B14F-4D97-AF65-F5344CB8AC3E}">
        <p14:creationId xmlns:p14="http://schemas.microsoft.com/office/powerpoint/2010/main" val="338418481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16-2</a:t>
            </a:r>
          </a:p>
        </p:txBody>
      </p:sp>
      <p:sp>
        <p:nvSpPr>
          <p:cNvPr id="8" name="Title 7"/>
          <p:cNvSpPr>
            <a:spLocks noGrp="1"/>
          </p:cNvSpPr>
          <p:nvPr>
            <p:ph type="title"/>
          </p:nvPr>
        </p:nvSpPr>
        <p:spPr>
          <a:xfrm>
            <a:off x="609600" y="457200"/>
            <a:ext cx="8229600" cy="914400"/>
          </a:xfrm>
        </p:spPr>
        <p:txBody>
          <a:bodyPr>
            <a:noAutofit/>
          </a:bodyPr>
          <a:lstStyle/>
          <a:p>
            <a:r>
              <a:rPr lang="en-IN" dirty="0"/>
              <a:t> Journal Entries to Record Income Taxes for 2019 and 2020 (2 of 2)</a:t>
            </a:r>
            <a:r>
              <a:rPr lang="en-US" dirty="0">
                <a:cs typeface="Arial" charset="0"/>
              </a:rPr>
              <a:t> </a:t>
            </a:r>
            <a:endParaRPr lang="en-US" dirty="0"/>
          </a:p>
        </p:txBody>
      </p:sp>
      <p:pic>
        <p:nvPicPr>
          <p:cNvPr id="5122" name="Picture 2" descr="Journal entry for 2020. Values are in millions.&#10;Income tax expense is debited 40, deferred tax asset is credited 6, and income tax payable is credited 3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1781175"/>
            <a:ext cx="4210050" cy="157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descr="T account showng deferred tax asset.&#10;The beginning balance is a debit of 6 on 1/1/2020. A credit of 6 is applied so the ending balance is 0 on 12/31/20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5200" y="4343400"/>
            <a:ext cx="2158365" cy="2032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ontent Placeholder 3"/>
          <p:cNvSpPr>
            <a:spLocks noGrp="1"/>
          </p:cNvSpPr>
          <p:nvPr>
            <p:ph sz="quarter" idx="10"/>
          </p:nvPr>
        </p:nvSpPr>
        <p:spPr>
          <a:xfrm>
            <a:off x="533400" y="3505200"/>
            <a:ext cx="8305800" cy="838200"/>
          </a:xfrm>
        </p:spPr>
        <p:txBody>
          <a:bodyPr/>
          <a:lstStyle/>
          <a:p>
            <a:r>
              <a:rPr lang="en-IN" sz="2200" dirty="0"/>
              <a:t>$15 million × 40%</a:t>
            </a:r>
            <a:r>
              <a:rPr lang="en-US" sz="2200" dirty="0"/>
              <a:t> </a:t>
            </a:r>
            <a:r>
              <a:rPr lang="en-US" sz="2200" dirty="0">
                <a:sym typeface="Wingdings" pitchFamily="2" charset="2"/>
              </a:rPr>
              <a:t> </a:t>
            </a:r>
            <a:r>
              <a:rPr lang="en-US" sz="2200" b="1" dirty="0">
                <a:sym typeface="Wingdings" pitchFamily="2" charset="2"/>
              </a:rPr>
              <a:t>6</a:t>
            </a:r>
          </a:p>
          <a:p>
            <a:r>
              <a:rPr lang="en-IN" sz="2200" dirty="0"/>
              <a:t>$85 million </a:t>
            </a:r>
            <a:r>
              <a:rPr lang="en-US" sz="2200" dirty="0"/>
              <a:t>×</a:t>
            </a:r>
            <a:r>
              <a:rPr lang="en-IN" sz="2200" dirty="0"/>
              <a:t> 40%</a:t>
            </a:r>
            <a:r>
              <a:rPr lang="en-US" sz="2200" dirty="0"/>
              <a:t> </a:t>
            </a:r>
            <a:r>
              <a:rPr lang="en-US" sz="2200" dirty="0">
                <a:sym typeface="Wingdings" pitchFamily="2" charset="2"/>
              </a:rPr>
              <a:t> 34</a:t>
            </a:r>
            <a:endParaRPr lang="en-US" sz="2200" dirty="0"/>
          </a:p>
        </p:txBody>
      </p:sp>
    </p:spTree>
    <p:extLst>
      <p:ext uri="{BB962C8B-B14F-4D97-AF65-F5344CB8AC3E}">
        <p14:creationId xmlns:p14="http://schemas.microsoft.com/office/powerpoint/2010/main" val="77253391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16-2</a:t>
            </a:r>
          </a:p>
        </p:txBody>
      </p:sp>
      <p:sp>
        <p:nvSpPr>
          <p:cNvPr id="8" name="Title 7"/>
          <p:cNvSpPr>
            <a:spLocks noGrp="1"/>
          </p:cNvSpPr>
          <p:nvPr>
            <p:ph type="title"/>
          </p:nvPr>
        </p:nvSpPr>
        <p:spPr>
          <a:xfrm>
            <a:off x="685800" y="533400"/>
            <a:ext cx="8001000" cy="1600200"/>
          </a:xfrm>
        </p:spPr>
        <p:txBody>
          <a:bodyPr>
            <a:noAutofit/>
          </a:bodyPr>
          <a:lstStyle/>
          <a:p>
            <a:r>
              <a:rPr lang="en-IN" dirty="0"/>
              <a:t> Temporary Difference Originating in 2018 and Reversing in 2019 and 2020</a:t>
            </a:r>
            <a:endParaRPr lang="en-US" dirty="0"/>
          </a:p>
        </p:txBody>
      </p:sp>
      <p:pic>
        <p:nvPicPr>
          <p:cNvPr id="6146" name="Picture 2" descr="T account labeled deferred tax asset showing an opening balance of a debit of 12 in 2018. Credits of 6 are applied in 2019 and 2020 bringing the balance to zero after 3 years.&#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2807970"/>
            <a:ext cx="7456837" cy="27660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54744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16-2</a:t>
            </a:r>
          </a:p>
        </p:txBody>
      </p:sp>
      <p:sp>
        <p:nvSpPr>
          <p:cNvPr id="8" name="Title 7"/>
          <p:cNvSpPr>
            <a:spLocks noGrp="1"/>
          </p:cNvSpPr>
          <p:nvPr>
            <p:ph type="title"/>
          </p:nvPr>
        </p:nvSpPr>
        <p:spPr>
          <a:xfrm>
            <a:off x="533400" y="457200"/>
            <a:ext cx="8305800" cy="1524000"/>
          </a:xfrm>
        </p:spPr>
        <p:txBody>
          <a:bodyPr>
            <a:noAutofit/>
          </a:bodyPr>
          <a:lstStyle/>
          <a:p>
            <a:r>
              <a:rPr lang="en-IN" dirty="0"/>
              <a:t>Determining and Recording Income Taxes (</a:t>
            </a:r>
            <a:r>
              <a:rPr lang="en-US" dirty="0"/>
              <a:t>Alternative Perspective</a:t>
            </a:r>
            <a:r>
              <a:rPr lang="en-IN" dirty="0"/>
              <a:t>)</a:t>
            </a:r>
            <a:endParaRPr lang="en-US" dirty="0"/>
          </a:p>
        </p:txBody>
      </p:sp>
      <p:pic>
        <p:nvPicPr>
          <p:cNvPr id="7170" name="Picture 2" descr="This illustration shows the calculation of the deferred tax asset each year using the alternative perspective of looking at the “temporary book-tax difference” that exists for the warranty liability. The warranty liability starts with a book value of $30 in the balance sheet, but a tax basis of $0. The temporary book-tax difference of $30 in 2018 falls to $15 in 2019 and then $0 in 2020 as the warranty liability is satisfied.&#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2345531"/>
            <a:ext cx="7061835" cy="3719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2975224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16-2</a:t>
            </a:r>
          </a:p>
        </p:txBody>
      </p:sp>
      <p:sp>
        <p:nvSpPr>
          <p:cNvPr id="8" name="Title 7"/>
          <p:cNvSpPr>
            <a:spLocks noGrp="1"/>
          </p:cNvSpPr>
          <p:nvPr>
            <p:ph type="title"/>
          </p:nvPr>
        </p:nvSpPr>
        <p:spPr>
          <a:xfrm>
            <a:off x="685800" y="457200"/>
            <a:ext cx="8001000" cy="914400"/>
          </a:xfrm>
        </p:spPr>
        <p:txBody>
          <a:bodyPr>
            <a:noAutofit/>
          </a:bodyPr>
          <a:lstStyle/>
          <a:p>
            <a:r>
              <a:rPr lang="en-US" altLang="en-US" dirty="0"/>
              <a:t>Concept Check: Deferred Tax Asset (1 of 2)</a:t>
            </a:r>
            <a:endParaRPr lang="en-US" dirty="0"/>
          </a:p>
        </p:txBody>
      </p:sp>
      <p:sp>
        <p:nvSpPr>
          <p:cNvPr id="4" name="Content Placeholder 3"/>
          <p:cNvSpPr>
            <a:spLocks noGrp="1"/>
          </p:cNvSpPr>
          <p:nvPr>
            <p:ph sz="quarter" idx="10"/>
          </p:nvPr>
        </p:nvSpPr>
        <p:spPr>
          <a:xfrm>
            <a:off x="609600" y="1600200"/>
            <a:ext cx="8229600" cy="4800600"/>
          </a:xfrm>
        </p:spPr>
        <p:txBody>
          <a:bodyPr/>
          <a:lstStyle/>
          <a:p>
            <a:pPr marL="0" indent="0">
              <a:spcAft>
                <a:spcPts val="1200"/>
              </a:spcAft>
              <a:buNone/>
            </a:pPr>
            <a:r>
              <a:rPr lang="en-US" sz="2400" dirty="0"/>
              <a:t>Duchess Company started the period with a deferred tax asset of $400. As of the end of the period, Duchess identifies future deductible amounts of $700. Duchess has a tax rate of 40%, and calculates that taxes payable will be $200. Duchess’s tax expense journal entry would include a:</a:t>
            </a:r>
          </a:p>
          <a:p>
            <a:pPr marL="457200" indent="-457200">
              <a:buFont typeface="+mj-lt"/>
              <a:buAutoNum type="alphaLcPeriod"/>
              <a:tabLst>
                <a:tab pos="342900" algn="l"/>
              </a:tabLst>
            </a:pPr>
            <a:r>
              <a:rPr lang="en-US" sz="2400" dirty="0"/>
              <a:t>Debit to tax expense of $280</a:t>
            </a:r>
          </a:p>
          <a:p>
            <a:pPr marL="457200" indent="-457200">
              <a:buFont typeface="+mj-lt"/>
              <a:buAutoNum type="alphaLcPeriod"/>
              <a:tabLst>
                <a:tab pos="342900" algn="l"/>
              </a:tabLst>
            </a:pPr>
            <a:r>
              <a:rPr lang="en-US" sz="2400" dirty="0">
                <a:solidFill>
                  <a:prstClr val="black"/>
                </a:solidFill>
              </a:rPr>
              <a:t>Credit to tax expense of $120</a:t>
            </a:r>
            <a:endParaRPr lang="en-US" sz="2400" dirty="0"/>
          </a:p>
          <a:p>
            <a:pPr marL="457200" lvl="0" indent="-457200">
              <a:buFont typeface="+mj-lt"/>
              <a:buAutoNum type="alphaLcPeriod"/>
              <a:tabLst>
                <a:tab pos="342900" algn="l"/>
              </a:tabLst>
            </a:pPr>
            <a:r>
              <a:rPr lang="en-US" sz="2400" b="1" dirty="0"/>
              <a:t>Debit to </a:t>
            </a:r>
            <a:r>
              <a:rPr lang="en-US" sz="2400" b="1" dirty="0">
                <a:solidFill>
                  <a:prstClr val="black"/>
                </a:solidFill>
              </a:rPr>
              <a:t>tax expense of $320</a:t>
            </a:r>
          </a:p>
          <a:p>
            <a:pPr marL="457200" indent="-457200">
              <a:buFont typeface="+mj-lt"/>
              <a:buAutoNum type="alphaLcPeriod"/>
              <a:tabLst>
                <a:tab pos="342900" algn="l"/>
              </a:tabLst>
            </a:pPr>
            <a:r>
              <a:rPr lang="en-US" sz="2400" dirty="0"/>
              <a:t>Credit </a:t>
            </a:r>
            <a:r>
              <a:rPr lang="en-US" sz="2400" dirty="0">
                <a:solidFill>
                  <a:prstClr val="black"/>
                </a:solidFill>
              </a:rPr>
              <a:t>to tax expense of $320</a:t>
            </a:r>
            <a:endParaRPr lang="en-US" sz="2400" dirty="0"/>
          </a:p>
        </p:txBody>
      </p:sp>
    </p:spTree>
    <p:extLst>
      <p:ext uri="{BB962C8B-B14F-4D97-AF65-F5344CB8AC3E}">
        <p14:creationId xmlns:p14="http://schemas.microsoft.com/office/powerpoint/2010/main" val="21145730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16-1</a:t>
            </a:r>
          </a:p>
        </p:txBody>
      </p:sp>
      <p:sp>
        <p:nvSpPr>
          <p:cNvPr id="5" name="Title 4"/>
          <p:cNvSpPr>
            <a:spLocks noGrp="1"/>
          </p:cNvSpPr>
          <p:nvPr>
            <p:ph type="title"/>
          </p:nvPr>
        </p:nvSpPr>
        <p:spPr>
          <a:xfrm>
            <a:off x="685800" y="533400"/>
            <a:ext cx="8001000" cy="914400"/>
          </a:xfrm>
        </p:spPr>
        <p:txBody>
          <a:bodyPr>
            <a:noAutofit/>
          </a:bodyPr>
          <a:lstStyle/>
          <a:p>
            <a:r>
              <a:rPr lang="en-US" dirty="0"/>
              <a:t>Conceptual Underpinning (4 of 4)</a:t>
            </a:r>
          </a:p>
        </p:txBody>
      </p:sp>
      <p:sp>
        <p:nvSpPr>
          <p:cNvPr id="6" name="Content Placeholder 5"/>
          <p:cNvSpPr>
            <a:spLocks noGrp="1"/>
          </p:cNvSpPr>
          <p:nvPr>
            <p:ph sz="quarter" idx="10"/>
          </p:nvPr>
        </p:nvSpPr>
        <p:spPr>
          <a:xfrm>
            <a:off x="609600" y="1524000"/>
            <a:ext cx="8305800" cy="4953000"/>
          </a:xfrm>
        </p:spPr>
        <p:txBody>
          <a:bodyPr/>
          <a:lstStyle/>
          <a:p>
            <a:pPr marL="0" lvl="1" indent="0">
              <a:spcBef>
                <a:spcPts val="400"/>
              </a:spcBef>
              <a:buNone/>
            </a:pPr>
            <a:r>
              <a:rPr lang="en-IN" b="1" dirty="0"/>
              <a:t>Example</a:t>
            </a:r>
          </a:p>
          <a:p>
            <a:pPr marL="0" indent="0">
              <a:spcBef>
                <a:spcPts val="400"/>
              </a:spcBef>
              <a:buNone/>
            </a:pPr>
            <a:r>
              <a:rPr lang="en-IN" sz="2400" dirty="0"/>
              <a:t>Income from selling properties on an </a:t>
            </a:r>
            <a:r>
              <a:rPr lang="en-IN" sz="2400" dirty="0" err="1"/>
              <a:t>installment</a:t>
            </a:r>
            <a:r>
              <a:rPr lang="en-IN" sz="2400" dirty="0"/>
              <a:t> basis is </a:t>
            </a:r>
          </a:p>
          <a:p>
            <a:pPr>
              <a:spcBef>
                <a:spcPts val="400"/>
              </a:spcBef>
            </a:pPr>
            <a:r>
              <a:rPr lang="en-IN" sz="2400" dirty="0"/>
              <a:t>Reported for financial reporting purposes in the year of the sale </a:t>
            </a:r>
          </a:p>
          <a:p>
            <a:pPr>
              <a:spcBef>
                <a:spcPts val="400"/>
              </a:spcBef>
            </a:pPr>
            <a:r>
              <a:rPr lang="en-IN" sz="2400" dirty="0"/>
              <a:t>Reported for tax purposes as it actually is received</a:t>
            </a:r>
          </a:p>
          <a:p>
            <a:pPr>
              <a:spcBef>
                <a:spcPts val="400"/>
              </a:spcBef>
            </a:pPr>
            <a:r>
              <a:rPr lang="en-IN" sz="2400" dirty="0"/>
              <a:t>The temporary difference </a:t>
            </a:r>
          </a:p>
          <a:p>
            <a:pPr lvl="1">
              <a:spcBef>
                <a:spcPts val="400"/>
              </a:spcBef>
              <a:buFont typeface="Lucida Grande"/>
              <a:buChar char="–"/>
            </a:pPr>
            <a:r>
              <a:rPr lang="en-IN" sz="2200" dirty="0"/>
              <a:t>Originates in the year the </a:t>
            </a:r>
            <a:r>
              <a:rPr lang="en-US" sz="2200" dirty="0"/>
              <a:t>installment</a:t>
            </a:r>
            <a:r>
              <a:rPr lang="en-IN" sz="2200" dirty="0"/>
              <a:t> sales are made and are reported in the </a:t>
            </a:r>
            <a:r>
              <a:rPr lang="en-IN" sz="2200" i="1" dirty="0"/>
              <a:t>income statement </a:t>
            </a:r>
            <a:endParaRPr lang="en-IN" sz="2200" dirty="0"/>
          </a:p>
          <a:p>
            <a:pPr lvl="1">
              <a:spcBef>
                <a:spcPts val="400"/>
              </a:spcBef>
              <a:buFont typeface="Lucida Grande"/>
              <a:buChar char="–"/>
            </a:pPr>
            <a:r>
              <a:rPr lang="en-IN" sz="2200" dirty="0"/>
              <a:t>Reverses in a future period when the </a:t>
            </a:r>
            <a:r>
              <a:rPr lang="en-US" sz="2200" dirty="0"/>
              <a:t>installments</a:t>
            </a:r>
            <a:r>
              <a:rPr lang="en-IN" sz="2200" dirty="0"/>
              <a:t> are collected and income is reported on the </a:t>
            </a:r>
            <a:r>
              <a:rPr lang="en-IN" sz="2200" i="1" dirty="0"/>
              <a:t>tax return</a:t>
            </a:r>
            <a:endParaRPr lang="en-US" sz="2200" dirty="0"/>
          </a:p>
        </p:txBody>
      </p:sp>
    </p:spTree>
    <p:extLst>
      <p:ext uri="{BB962C8B-B14F-4D97-AF65-F5344CB8AC3E}">
        <p14:creationId xmlns:p14="http://schemas.microsoft.com/office/powerpoint/2010/main" val="40300766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16-2</a:t>
            </a:r>
          </a:p>
        </p:txBody>
      </p:sp>
      <p:sp>
        <p:nvSpPr>
          <p:cNvPr id="8" name="Title 7"/>
          <p:cNvSpPr>
            <a:spLocks noGrp="1"/>
          </p:cNvSpPr>
          <p:nvPr>
            <p:ph type="title"/>
          </p:nvPr>
        </p:nvSpPr>
        <p:spPr/>
        <p:txBody>
          <a:bodyPr>
            <a:noAutofit/>
          </a:bodyPr>
          <a:lstStyle/>
          <a:p>
            <a:r>
              <a:rPr lang="en-US" altLang="en-US" dirty="0"/>
              <a:t>Concept Check: Deferred Tax Asset (2 of 2)</a:t>
            </a:r>
            <a:endParaRPr lang="en-US" dirty="0"/>
          </a:p>
        </p:txBody>
      </p:sp>
      <p:sp>
        <p:nvSpPr>
          <p:cNvPr id="4" name="Content Placeholder 3"/>
          <p:cNvSpPr>
            <a:spLocks noGrp="1"/>
          </p:cNvSpPr>
          <p:nvPr>
            <p:ph sz="quarter" idx="10"/>
          </p:nvPr>
        </p:nvSpPr>
        <p:spPr>
          <a:xfrm>
            <a:off x="609600" y="1676400"/>
            <a:ext cx="8305800" cy="685800"/>
          </a:xfrm>
        </p:spPr>
        <p:txBody>
          <a:bodyPr/>
          <a:lstStyle/>
          <a:p>
            <a:pPr marL="0" indent="0" fontAlgn="base">
              <a:spcBef>
                <a:spcPct val="0"/>
              </a:spcBef>
              <a:spcAft>
                <a:spcPts val="1200"/>
              </a:spcAft>
              <a:buNone/>
            </a:pPr>
            <a:r>
              <a:rPr lang="en-US" dirty="0"/>
              <a:t>The correct answer is </a:t>
            </a:r>
            <a:r>
              <a:rPr lang="en-US" i="1" dirty="0"/>
              <a:t>c</a:t>
            </a:r>
            <a:r>
              <a:rPr lang="en-US" dirty="0"/>
              <a:t>:</a:t>
            </a:r>
            <a:r>
              <a:rPr lang="en-US" b="1" dirty="0"/>
              <a:t> </a:t>
            </a:r>
          </a:p>
        </p:txBody>
      </p:sp>
      <p:pic>
        <p:nvPicPr>
          <p:cNvPr id="8194" name="Picture 2" descr="Journal entry debiting tax expense 320 and crediting taxes payable 200 and deferred tax asset 1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2902" y="2209800"/>
            <a:ext cx="5804698" cy="11811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descr="T account showing deferred tax asset showing a 400 debit, a 120 credit, and an ending balance of a debit of 28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5200" y="3816862"/>
            <a:ext cx="2167900" cy="239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344412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16-2</a:t>
            </a:r>
          </a:p>
        </p:txBody>
      </p:sp>
      <p:sp>
        <p:nvSpPr>
          <p:cNvPr id="8" name="Title 7"/>
          <p:cNvSpPr>
            <a:spLocks noGrp="1"/>
          </p:cNvSpPr>
          <p:nvPr>
            <p:ph type="title"/>
          </p:nvPr>
        </p:nvSpPr>
        <p:spPr>
          <a:xfrm>
            <a:off x="533400" y="609600"/>
            <a:ext cx="8305800" cy="1447800"/>
          </a:xfrm>
        </p:spPr>
        <p:txBody>
          <a:bodyPr>
            <a:noAutofit/>
          </a:bodyPr>
          <a:lstStyle/>
          <a:p>
            <a:r>
              <a:rPr lang="en-US" dirty="0"/>
              <a:t> Deferred Tax Asset from </a:t>
            </a:r>
            <a:r>
              <a:rPr lang="en-IN" dirty="0"/>
              <a:t>Revenue Reported on the Tax Return </a:t>
            </a:r>
            <a:r>
              <a:rPr lang="en-IN" i="1" dirty="0"/>
              <a:t>before</a:t>
            </a:r>
            <a:r>
              <a:rPr lang="en-IN" dirty="0"/>
              <a:t> the Income Statement (1 of 2)</a:t>
            </a:r>
            <a:endParaRPr lang="en-US" dirty="0"/>
          </a:p>
        </p:txBody>
      </p:sp>
      <p:sp>
        <p:nvSpPr>
          <p:cNvPr id="4" name="Content Placeholder 3"/>
          <p:cNvSpPr>
            <a:spLocks noGrp="1"/>
          </p:cNvSpPr>
          <p:nvPr>
            <p:ph sz="quarter" idx="10"/>
          </p:nvPr>
        </p:nvSpPr>
        <p:spPr>
          <a:xfrm>
            <a:off x="533400" y="2209800"/>
            <a:ext cx="8305800" cy="4191000"/>
          </a:xfrm>
        </p:spPr>
        <p:txBody>
          <a:bodyPr/>
          <a:lstStyle/>
          <a:p>
            <a:pPr marL="0" indent="0">
              <a:buNone/>
            </a:pPr>
            <a:r>
              <a:rPr lang="en-IN" sz="2400" dirty="0"/>
              <a:t>Tomorrow Publications reported </a:t>
            </a:r>
            <a:r>
              <a:rPr lang="en-IN" sz="2400" dirty="0" err="1"/>
              <a:t>pretax</a:t>
            </a:r>
            <a:r>
              <a:rPr lang="en-IN" sz="2400" dirty="0"/>
              <a:t> accounting income in 2018, 2019, and 2020 of </a:t>
            </a:r>
            <a:r>
              <a:rPr lang="en-IN" sz="2400" u="sng" dirty="0"/>
              <a:t>$80 million, $115 million, and $105 million</a:t>
            </a:r>
            <a:r>
              <a:rPr lang="en-IN" sz="2400" dirty="0"/>
              <a:t>, respectively. The 2018 income statement does </a:t>
            </a:r>
            <a:r>
              <a:rPr lang="en-IN" sz="2400" b="1" dirty="0"/>
              <a:t>not</a:t>
            </a:r>
            <a:r>
              <a:rPr lang="en-IN" sz="2400" i="1" dirty="0"/>
              <a:t> </a:t>
            </a:r>
            <a:r>
              <a:rPr lang="en-IN" sz="2400" dirty="0"/>
              <a:t>include $20 million of magazine subscriptions received that year for one- and two-year subscriptions. The subscription revenue is reported for tax purposes in 2018. The revenue will be recognized in 2019 ($15 million) and 2020 ($5 million). The income tax rate is 40% each year.</a:t>
            </a:r>
            <a:endParaRPr lang="en-US" sz="2400" dirty="0"/>
          </a:p>
        </p:txBody>
      </p:sp>
    </p:spTree>
    <p:extLst>
      <p:ext uri="{BB962C8B-B14F-4D97-AF65-F5344CB8AC3E}">
        <p14:creationId xmlns:p14="http://schemas.microsoft.com/office/powerpoint/2010/main" val="53115840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16-2</a:t>
            </a:r>
          </a:p>
        </p:txBody>
      </p:sp>
      <p:sp>
        <p:nvSpPr>
          <p:cNvPr id="8" name="Title 7"/>
          <p:cNvSpPr>
            <a:spLocks noGrp="1"/>
          </p:cNvSpPr>
          <p:nvPr>
            <p:ph type="title"/>
          </p:nvPr>
        </p:nvSpPr>
        <p:spPr>
          <a:xfrm>
            <a:off x="609600" y="541020"/>
            <a:ext cx="8153400" cy="1592580"/>
          </a:xfrm>
        </p:spPr>
        <p:txBody>
          <a:bodyPr>
            <a:noAutofit/>
          </a:bodyPr>
          <a:lstStyle/>
          <a:p>
            <a:r>
              <a:rPr lang="en-US" dirty="0"/>
              <a:t> Deferred Tax Asset from </a:t>
            </a:r>
            <a:r>
              <a:rPr lang="en-IN" dirty="0"/>
              <a:t>Revenue Reported on the Tax Return </a:t>
            </a:r>
            <a:r>
              <a:rPr lang="en-IN" i="1" dirty="0"/>
              <a:t>before</a:t>
            </a:r>
            <a:r>
              <a:rPr lang="en-IN" dirty="0"/>
              <a:t> the Income Statement (2 of 2)</a:t>
            </a:r>
            <a:endParaRPr lang="en-US" dirty="0"/>
          </a:p>
        </p:txBody>
      </p:sp>
      <p:pic>
        <p:nvPicPr>
          <p:cNvPr id="9219" name="Picture 3" descr="Tomorrow Publications reported pretax accounting income in 2018, 2019, and 2020 of $80 million, $115 million, and $105 million, respectively. The 2018 income statement does not include $20 million of magazine subscriptions received that year for one and two-year subscriptions. The subscription revenue is reported for tax purposes in 2018. The revenue will be recognized in 2019 ($15 million) and 2020 ($5 million). The income tax rate is 40% each ye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2667000"/>
            <a:ext cx="7225191" cy="3190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6793481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16-2</a:t>
            </a:r>
          </a:p>
        </p:txBody>
      </p:sp>
      <p:sp>
        <p:nvSpPr>
          <p:cNvPr id="8" name="Title 7"/>
          <p:cNvSpPr>
            <a:spLocks noGrp="1"/>
          </p:cNvSpPr>
          <p:nvPr>
            <p:ph type="title"/>
          </p:nvPr>
        </p:nvSpPr>
        <p:spPr>
          <a:xfrm>
            <a:off x="609600" y="457200"/>
            <a:ext cx="8229600" cy="914400"/>
          </a:xfrm>
        </p:spPr>
        <p:txBody>
          <a:bodyPr>
            <a:noAutofit/>
          </a:bodyPr>
          <a:lstStyle/>
          <a:p>
            <a:r>
              <a:rPr lang="en-IN" dirty="0"/>
              <a:t>Determining and Recording Income Taxes—2018 (7 of 8)</a:t>
            </a:r>
            <a:endParaRPr lang="en-US" dirty="0"/>
          </a:p>
        </p:txBody>
      </p:sp>
      <p:pic>
        <p:nvPicPr>
          <p:cNvPr id="10244" name="Picture 4" descr="This illustration shows the amounts needed to record income tax for 2018. Twenty million dollars of subscription revenue is taxable in 2018, but not yet recognized in the income statement. It is shown in 2019 as negative 15 and 2020 as negative 5. The change in balance is $8 million.&#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1879283"/>
            <a:ext cx="6978015" cy="3918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489721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16-2</a:t>
            </a:r>
          </a:p>
        </p:txBody>
      </p:sp>
      <p:sp>
        <p:nvSpPr>
          <p:cNvPr id="8" name="Title 7"/>
          <p:cNvSpPr>
            <a:spLocks noGrp="1"/>
          </p:cNvSpPr>
          <p:nvPr>
            <p:ph type="title"/>
          </p:nvPr>
        </p:nvSpPr>
        <p:spPr>
          <a:xfrm>
            <a:off x="609600" y="457200"/>
            <a:ext cx="8229600" cy="914400"/>
          </a:xfrm>
        </p:spPr>
        <p:txBody>
          <a:bodyPr>
            <a:noAutofit/>
          </a:bodyPr>
          <a:lstStyle/>
          <a:p>
            <a:r>
              <a:rPr lang="en-IN" dirty="0"/>
              <a:t>Determining and Recording Income Taxes—2018 (8 of 8)</a:t>
            </a:r>
            <a:endParaRPr lang="en-US" dirty="0"/>
          </a:p>
        </p:txBody>
      </p:sp>
      <p:pic>
        <p:nvPicPr>
          <p:cNvPr id="10242" name="Picture 2" descr="Journal entry at the end of 2018 debiting income tax expense 32, debiting deferred tax asset 8, and crediting income tax payable 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4114800"/>
            <a:ext cx="7203282" cy="13369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descr="T account showing deferered tax asset. The begining balance is 0 and a debit of 8 is applied leaving an ending balance of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64772" y="1992336"/>
            <a:ext cx="3988428" cy="1549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842717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16-2</a:t>
            </a:r>
          </a:p>
        </p:txBody>
      </p:sp>
      <p:sp>
        <p:nvSpPr>
          <p:cNvPr id="8" name="Title 7"/>
          <p:cNvSpPr>
            <a:spLocks noGrp="1"/>
          </p:cNvSpPr>
          <p:nvPr>
            <p:ph type="title"/>
          </p:nvPr>
        </p:nvSpPr>
        <p:spPr>
          <a:xfrm>
            <a:off x="609600" y="457200"/>
            <a:ext cx="8229600" cy="1066800"/>
          </a:xfrm>
        </p:spPr>
        <p:txBody>
          <a:bodyPr>
            <a:noAutofit/>
          </a:bodyPr>
          <a:lstStyle/>
          <a:p>
            <a:r>
              <a:rPr lang="en-IN" dirty="0"/>
              <a:t> Journal Entries to Record Income Taxes for 2019 and 2020 (1 of 2)</a:t>
            </a:r>
            <a:endParaRPr lang="en-US" dirty="0"/>
          </a:p>
        </p:txBody>
      </p:sp>
      <p:sp>
        <p:nvSpPr>
          <p:cNvPr id="6" name="Content Placeholder 6"/>
          <p:cNvSpPr>
            <a:spLocks noGrp="1"/>
          </p:cNvSpPr>
          <p:nvPr>
            <p:ph sz="quarter" idx="12"/>
          </p:nvPr>
        </p:nvSpPr>
        <p:spPr>
          <a:xfrm>
            <a:off x="609600" y="3581400"/>
            <a:ext cx="8229600" cy="762000"/>
          </a:xfrm>
        </p:spPr>
        <p:txBody>
          <a:bodyPr/>
          <a:lstStyle/>
          <a:p>
            <a:r>
              <a:rPr lang="en-IN" sz="2200" dirty="0">
                <a:solidFill>
                  <a:prstClr val="black"/>
                </a:solidFill>
              </a:rPr>
              <a:t>$15 million </a:t>
            </a:r>
            <a:r>
              <a:rPr lang="en-US" sz="2200" dirty="0">
                <a:solidFill>
                  <a:prstClr val="black"/>
                </a:solidFill>
              </a:rPr>
              <a:t>×</a:t>
            </a:r>
            <a:r>
              <a:rPr lang="en-IN" sz="2200" dirty="0">
                <a:solidFill>
                  <a:prstClr val="black"/>
                </a:solidFill>
              </a:rPr>
              <a:t> 40%</a:t>
            </a:r>
            <a:r>
              <a:rPr lang="en-US" sz="2200" dirty="0"/>
              <a:t> </a:t>
            </a:r>
            <a:r>
              <a:rPr lang="en-US" sz="2200" dirty="0">
                <a:sym typeface="Wingdings" pitchFamily="2" charset="2"/>
              </a:rPr>
              <a:t> </a:t>
            </a:r>
            <a:r>
              <a:rPr lang="en-US" sz="2200" b="1" dirty="0">
                <a:sym typeface="Wingdings" pitchFamily="2" charset="2"/>
              </a:rPr>
              <a:t>6</a:t>
            </a:r>
          </a:p>
          <a:p>
            <a:r>
              <a:rPr lang="en-IN" sz="2200" dirty="0">
                <a:solidFill>
                  <a:prstClr val="black"/>
                </a:solidFill>
              </a:rPr>
              <a:t>$100 million </a:t>
            </a:r>
            <a:r>
              <a:rPr lang="en-US" sz="2200" dirty="0">
                <a:solidFill>
                  <a:prstClr val="black"/>
                </a:solidFill>
              </a:rPr>
              <a:t>× </a:t>
            </a:r>
            <a:r>
              <a:rPr lang="en-IN" sz="2200" dirty="0">
                <a:solidFill>
                  <a:prstClr val="black"/>
                </a:solidFill>
              </a:rPr>
              <a:t>40%</a:t>
            </a:r>
            <a:r>
              <a:rPr lang="en-US" sz="2200" b="1" dirty="0">
                <a:solidFill>
                  <a:prstClr val="black"/>
                </a:solidFill>
              </a:rPr>
              <a:t> </a:t>
            </a:r>
            <a:r>
              <a:rPr lang="en-US" sz="2200" dirty="0">
                <a:solidFill>
                  <a:prstClr val="black"/>
                </a:solidFill>
                <a:sym typeface="Wingdings" pitchFamily="2" charset="2"/>
              </a:rPr>
              <a:t> 40</a:t>
            </a:r>
            <a:endParaRPr lang="en-US" sz="2200" dirty="0">
              <a:solidFill>
                <a:prstClr val="black"/>
              </a:solidFill>
            </a:endParaRPr>
          </a:p>
        </p:txBody>
      </p:sp>
      <p:pic>
        <p:nvPicPr>
          <p:cNvPr id="11266" name="Picture 2" descr="Journal entry for 2019 in millions of dollars debiting income tax expense 46, crediting deferred tax asset 6 and creditng income tax payable 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7450" y="1752600"/>
            <a:ext cx="4229100" cy="158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descr="T account showing deferred tax asset with a beginning balance of 8 on 1/1/2019, a credit of 6 leaving an ending balance of 2 on 12/31/20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7600" y="4419600"/>
            <a:ext cx="2057400" cy="195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9188784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16-2</a:t>
            </a:r>
          </a:p>
        </p:txBody>
      </p:sp>
      <p:sp>
        <p:nvSpPr>
          <p:cNvPr id="8" name="Title 7"/>
          <p:cNvSpPr>
            <a:spLocks noGrp="1"/>
          </p:cNvSpPr>
          <p:nvPr>
            <p:ph type="title"/>
          </p:nvPr>
        </p:nvSpPr>
        <p:spPr>
          <a:xfrm>
            <a:off x="609600" y="457200"/>
            <a:ext cx="8229600" cy="1066800"/>
          </a:xfrm>
        </p:spPr>
        <p:txBody>
          <a:bodyPr>
            <a:noAutofit/>
          </a:bodyPr>
          <a:lstStyle/>
          <a:p>
            <a:r>
              <a:rPr lang="en-IN" dirty="0"/>
              <a:t> Journal Entries to Record Income Taxes for 2019 and 2020 (2 of 2)</a:t>
            </a:r>
            <a:endParaRPr lang="en-US" dirty="0"/>
          </a:p>
        </p:txBody>
      </p:sp>
      <p:sp>
        <p:nvSpPr>
          <p:cNvPr id="4" name="Content Placeholder 3"/>
          <p:cNvSpPr>
            <a:spLocks noGrp="1"/>
          </p:cNvSpPr>
          <p:nvPr>
            <p:ph sz="quarter" idx="10"/>
          </p:nvPr>
        </p:nvSpPr>
        <p:spPr>
          <a:xfrm>
            <a:off x="533400" y="3581400"/>
            <a:ext cx="8153400" cy="762000"/>
          </a:xfrm>
        </p:spPr>
        <p:txBody>
          <a:bodyPr/>
          <a:lstStyle/>
          <a:p>
            <a:r>
              <a:rPr lang="en-IN" sz="2200" dirty="0">
                <a:solidFill>
                  <a:prstClr val="black"/>
                </a:solidFill>
              </a:rPr>
              <a:t>$5 million × 40%</a:t>
            </a:r>
            <a:r>
              <a:rPr lang="en-US" sz="2200" dirty="0"/>
              <a:t> </a:t>
            </a:r>
            <a:r>
              <a:rPr lang="en-US" sz="2200" dirty="0">
                <a:sym typeface="Wingdings" pitchFamily="2" charset="2"/>
              </a:rPr>
              <a:t> </a:t>
            </a:r>
            <a:r>
              <a:rPr lang="en-US" sz="2200" b="1" dirty="0">
                <a:sym typeface="Wingdings" pitchFamily="2" charset="2"/>
              </a:rPr>
              <a:t>2</a:t>
            </a:r>
          </a:p>
          <a:p>
            <a:r>
              <a:rPr lang="en-IN" sz="2200" dirty="0">
                <a:solidFill>
                  <a:prstClr val="black"/>
                </a:solidFill>
              </a:rPr>
              <a:t>$100 million </a:t>
            </a:r>
            <a:r>
              <a:rPr lang="en-US" sz="2200" dirty="0">
                <a:solidFill>
                  <a:prstClr val="black"/>
                </a:solidFill>
              </a:rPr>
              <a:t>×</a:t>
            </a:r>
            <a:r>
              <a:rPr lang="en-IN" sz="2200" dirty="0">
                <a:solidFill>
                  <a:prstClr val="black"/>
                </a:solidFill>
              </a:rPr>
              <a:t> 40%</a:t>
            </a:r>
            <a:r>
              <a:rPr lang="en-US" sz="2200" dirty="0">
                <a:solidFill>
                  <a:prstClr val="black"/>
                </a:solidFill>
              </a:rPr>
              <a:t> </a:t>
            </a:r>
            <a:r>
              <a:rPr lang="en-US" sz="2200" dirty="0">
                <a:solidFill>
                  <a:prstClr val="black"/>
                </a:solidFill>
                <a:sym typeface="Wingdings" pitchFamily="2" charset="2"/>
              </a:rPr>
              <a:t> 40</a:t>
            </a:r>
            <a:endParaRPr lang="en-US" sz="2200" dirty="0">
              <a:solidFill>
                <a:prstClr val="black"/>
              </a:solidFill>
            </a:endParaRPr>
          </a:p>
        </p:txBody>
      </p:sp>
      <p:pic>
        <p:nvPicPr>
          <p:cNvPr id="12290" name="Picture 2" descr="Journal entry for 2020 in millions of dollars debiting income tax expense 42 and crediting deferred tax asset 2 and income tax payable 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4281" y="1748790"/>
            <a:ext cx="4267200"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descr="T account showing deferred tax asset with a beginning balance of 2 on 1/1/2020, a credit of 2, leaving an ending balance of 0 on 12/31/20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63936" y="4397096"/>
            <a:ext cx="2147888" cy="207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5095339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16-2</a:t>
            </a:r>
          </a:p>
        </p:txBody>
      </p:sp>
      <p:sp>
        <p:nvSpPr>
          <p:cNvPr id="8" name="Title 7"/>
          <p:cNvSpPr>
            <a:spLocks noGrp="1"/>
          </p:cNvSpPr>
          <p:nvPr>
            <p:ph type="title"/>
          </p:nvPr>
        </p:nvSpPr>
        <p:spPr>
          <a:xfrm>
            <a:off x="685800" y="457200"/>
            <a:ext cx="8001000" cy="1600200"/>
          </a:xfrm>
        </p:spPr>
        <p:txBody>
          <a:bodyPr>
            <a:noAutofit/>
          </a:bodyPr>
          <a:lstStyle/>
          <a:p>
            <a:r>
              <a:rPr lang="en-IN" dirty="0"/>
              <a:t>Revenue Reported on the Tax Return before the Income Statement</a:t>
            </a:r>
            <a:endParaRPr lang="en-US" dirty="0"/>
          </a:p>
        </p:txBody>
      </p:sp>
      <p:pic>
        <p:nvPicPr>
          <p:cNvPr id="13314" name="Picture 2" descr="T account showing deferred tax asset with an opening balance of 8 in 2018, which is $20 times 40%. A credit of 6 is applied in 2019 and a credit of 2 is applied in 2020 leaving an ending balance of 0 after 3 year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2346950"/>
            <a:ext cx="7456837" cy="2743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6990399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16-2</a:t>
            </a:r>
          </a:p>
        </p:txBody>
      </p:sp>
      <p:sp>
        <p:nvSpPr>
          <p:cNvPr id="8" name="Title 7"/>
          <p:cNvSpPr>
            <a:spLocks noGrp="1"/>
          </p:cNvSpPr>
          <p:nvPr>
            <p:ph type="title"/>
          </p:nvPr>
        </p:nvSpPr>
        <p:spPr>
          <a:xfrm>
            <a:off x="609600" y="457200"/>
            <a:ext cx="8229600" cy="1676400"/>
          </a:xfrm>
        </p:spPr>
        <p:txBody>
          <a:bodyPr>
            <a:noAutofit/>
          </a:bodyPr>
          <a:lstStyle/>
          <a:p>
            <a:r>
              <a:rPr lang="en-US" dirty="0"/>
              <a:t>Determining and Recording Income Taxes (Alternative Perspective)</a:t>
            </a:r>
            <a:r>
              <a:rPr lang="en-US" dirty="0">
                <a:cs typeface="Arial" charset="0"/>
              </a:rPr>
              <a:t> </a:t>
            </a:r>
            <a:endParaRPr lang="en-US" dirty="0"/>
          </a:p>
        </p:txBody>
      </p:sp>
      <p:pic>
        <p:nvPicPr>
          <p:cNvPr id="14338" name="Picture 2" descr="Table showing the deferred tax asset for 2018 of $8, 2019 of $2, and 2020 of $0 millions of dollars. The originating difference is 20 million, which is reversed over two year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2471976"/>
            <a:ext cx="7040880" cy="3719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912527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16-2</a:t>
            </a:r>
          </a:p>
        </p:txBody>
      </p:sp>
      <p:sp>
        <p:nvSpPr>
          <p:cNvPr id="8" name="Title 7"/>
          <p:cNvSpPr>
            <a:spLocks noGrp="1"/>
          </p:cNvSpPr>
          <p:nvPr>
            <p:ph type="title"/>
          </p:nvPr>
        </p:nvSpPr>
        <p:spPr>
          <a:xfrm>
            <a:off x="609600" y="457200"/>
            <a:ext cx="8305800" cy="1066800"/>
          </a:xfrm>
        </p:spPr>
        <p:txBody>
          <a:bodyPr>
            <a:noAutofit/>
          </a:bodyPr>
          <a:lstStyle/>
          <a:p>
            <a:r>
              <a:rPr lang="en-US" altLang="en-US" dirty="0"/>
              <a:t>Concept Check: Deferred Revenue (1 of 2)</a:t>
            </a:r>
            <a:endParaRPr lang="en-US" dirty="0"/>
          </a:p>
        </p:txBody>
      </p:sp>
      <p:sp>
        <p:nvSpPr>
          <p:cNvPr id="4" name="Content Placeholder 3"/>
          <p:cNvSpPr>
            <a:spLocks noGrp="1"/>
          </p:cNvSpPr>
          <p:nvPr>
            <p:ph sz="quarter" idx="10"/>
          </p:nvPr>
        </p:nvSpPr>
        <p:spPr>
          <a:xfrm>
            <a:off x="533400" y="1676400"/>
            <a:ext cx="8153400" cy="4572000"/>
          </a:xfrm>
        </p:spPr>
        <p:txBody>
          <a:bodyPr/>
          <a:lstStyle/>
          <a:p>
            <a:pPr marL="0" indent="0">
              <a:buNone/>
            </a:pPr>
            <a:r>
              <a:rPr lang="en-US" sz="2400" dirty="0" err="1"/>
              <a:t>NewsMonth</a:t>
            </a:r>
            <a:r>
              <a:rPr lang="en-US" sz="2400" dirty="0"/>
              <a:t> has $10 million of deferred revenue—subscriptions. </a:t>
            </a:r>
            <a:r>
              <a:rPr lang="en-US" sz="2400" dirty="0" err="1"/>
              <a:t>NewsMonth</a:t>
            </a:r>
            <a:r>
              <a:rPr lang="en-US" sz="2400" dirty="0"/>
              <a:t> recognizes income for tax purposes when cash is collected, and pays tax at a rate of 35%. </a:t>
            </a:r>
            <a:r>
              <a:rPr lang="en-US" sz="2400" dirty="0" err="1"/>
              <a:t>NewsMonth’s</a:t>
            </a:r>
            <a:r>
              <a:rPr lang="en-US" sz="2400" dirty="0"/>
              <a:t> balance sheet should include a:  </a:t>
            </a:r>
          </a:p>
          <a:p>
            <a:pPr marL="457200" indent="-457200">
              <a:buFont typeface="+mj-lt"/>
              <a:buAutoNum type="alphaLcPeriod"/>
              <a:tabLst>
                <a:tab pos="342900" algn="l"/>
              </a:tabLst>
            </a:pPr>
            <a:r>
              <a:rPr lang="en-US" sz="2400" b="1" dirty="0"/>
              <a:t>Deferred tax asset of $3,500,000</a:t>
            </a:r>
          </a:p>
          <a:p>
            <a:pPr marL="457200" indent="-457200">
              <a:buFont typeface="+mj-lt"/>
              <a:buAutoNum type="alphaLcPeriod"/>
              <a:tabLst>
                <a:tab pos="342900" algn="l"/>
              </a:tabLst>
            </a:pPr>
            <a:r>
              <a:rPr lang="en-US" sz="2400" dirty="0"/>
              <a:t>Deferred tax asset of $6,500,000</a:t>
            </a:r>
          </a:p>
          <a:p>
            <a:pPr marL="457200" indent="-457200">
              <a:buFont typeface="+mj-lt"/>
              <a:buAutoNum type="alphaLcPeriod"/>
              <a:tabLst>
                <a:tab pos="342900" algn="l"/>
              </a:tabLst>
            </a:pPr>
            <a:r>
              <a:rPr lang="en-US" sz="2400" dirty="0"/>
              <a:t>Deferred tax liability of $3,500,000</a:t>
            </a:r>
          </a:p>
          <a:p>
            <a:pPr marL="457200" indent="-457200">
              <a:buFont typeface="+mj-lt"/>
              <a:buAutoNum type="alphaLcPeriod"/>
              <a:tabLst>
                <a:tab pos="342900" algn="l"/>
              </a:tabLst>
            </a:pPr>
            <a:r>
              <a:rPr lang="en-US" sz="2400" dirty="0"/>
              <a:t>Deferred tax liability of $6,500,000</a:t>
            </a:r>
          </a:p>
        </p:txBody>
      </p:sp>
    </p:spTree>
    <p:extLst>
      <p:ext uri="{BB962C8B-B14F-4D97-AF65-F5344CB8AC3E}">
        <p14:creationId xmlns:p14="http://schemas.microsoft.com/office/powerpoint/2010/main" val="19739136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16-1</a:t>
            </a:r>
          </a:p>
        </p:txBody>
      </p:sp>
      <p:sp>
        <p:nvSpPr>
          <p:cNvPr id="5" name="Title 4"/>
          <p:cNvSpPr>
            <a:spLocks noGrp="1"/>
          </p:cNvSpPr>
          <p:nvPr>
            <p:ph type="title"/>
          </p:nvPr>
        </p:nvSpPr>
        <p:spPr>
          <a:xfrm>
            <a:off x="609600" y="609600"/>
            <a:ext cx="8153400" cy="990600"/>
          </a:xfrm>
        </p:spPr>
        <p:txBody>
          <a:bodyPr>
            <a:noAutofit/>
          </a:bodyPr>
          <a:lstStyle/>
          <a:p>
            <a:r>
              <a:rPr lang="en-IN" dirty="0"/>
              <a:t>Deferred Tax Assets and Deferred Tax Liabilities (1 of 2)</a:t>
            </a:r>
            <a:endParaRPr lang="en-US" dirty="0"/>
          </a:p>
        </p:txBody>
      </p:sp>
      <p:sp>
        <p:nvSpPr>
          <p:cNvPr id="6" name="Content Placeholder 5"/>
          <p:cNvSpPr>
            <a:spLocks noGrp="1"/>
          </p:cNvSpPr>
          <p:nvPr>
            <p:ph sz="quarter" idx="10"/>
          </p:nvPr>
        </p:nvSpPr>
        <p:spPr>
          <a:xfrm>
            <a:off x="533400" y="1828800"/>
            <a:ext cx="8382000" cy="4648200"/>
          </a:xfrm>
        </p:spPr>
        <p:txBody>
          <a:bodyPr/>
          <a:lstStyle/>
          <a:p>
            <a:pPr marL="0" indent="0">
              <a:spcBef>
                <a:spcPts val="600"/>
              </a:spcBef>
              <a:buNone/>
              <a:defRPr/>
            </a:pPr>
            <a:r>
              <a:rPr lang="en-US" sz="2400" b="1" dirty="0"/>
              <a:t>Deferred tax liability:</a:t>
            </a:r>
          </a:p>
          <a:p>
            <a:pPr algn="just">
              <a:spcBef>
                <a:spcPts val="600"/>
              </a:spcBef>
            </a:pPr>
            <a:r>
              <a:rPr lang="en-IN" sz="2400" dirty="0"/>
              <a:t>If tax laws allow a company to avoid a current tax payment by postponing when an amount increases taxable income, the company must report a deferred tax liability based on the future taxable </a:t>
            </a:r>
            <a:r>
              <a:rPr lang="en-US" sz="2400" dirty="0"/>
              <a:t>amount</a:t>
            </a:r>
          </a:p>
          <a:p>
            <a:pPr marL="0" indent="0">
              <a:spcBef>
                <a:spcPts val="600"/>
              </a:spcBef>
              <a:buNone/>
            </a:pPr>
            <a:r>
              <a:rPr lang="en-US" sz="2400" b="1" dirty="0"/>
              <a:t>Deferred tax asset:</a:t>
            </a:r>
          </a:p>
          <a:p>
            <a:pPr algn="just">
              <a:spcBef>
                <a:spcPts val="600"/>
              </a:spcBef>
            </a:pPr>
            <a:r>
              <a:rPr lang="en-IN" sz="2400" dirty="0"/>
              <a:t>If tax laws require the company to wait until a future period to take a tax deduction that reduces</a:t>
            </a:r>
            <a:r>
              <a:rPr lang="en-IN" sz="2400" i="1" dirty="0"/>
              <a:t> </a:t>
            </a:r>
            <a:r>
              <a:rPr lang="en-IN" sz="2400" dirty="0"/>
              <a:t>taxable income, the company reports a deferred tax asset reflecting the benefit of that future deductible amount </a:t>
            </a:r>
          </a:p>
        </p:txBody>
      </p:sp>
    </p:spTree>
    <p:extLst>
      <p:ext uri="{BB962C8B-B14F-4D97-AF65-F5344CB8AC3E}">
        <p14:creationId xmlns:p14="http://schemas.microsoft.com/office/powerpoint/2010/main" val="283301671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16-2</a:t>
            </a:r>
          </a:p>
        </p:txBody>
      </p:sp>
      <p:sp>
        <p:nvSpPr>
          <p:cNvPr id="8" name="Title 7"/>
          <p:cNvSpPr>
            <a:spLocks noGrp="1"/>
          </p:cNvSpPr>
          <p:nvPr>
            <p:ph type="title"/>
          </p:nvPr>
        </p:nvSpPr>
        <p:spPr>
          <a:xfrm>
            <a:off x="609600" y="457200"/>
            <a:ext cx="8305800" cy="1066800"/>
          </a:xfrm>
        </p:spPr>
        <p:txBody>
          <a:bodyPr>
            <a:noAutofit/>
          </a:bodyPr>
          <a:lstStyle/>
          <a:p>
            <a:r>
              <a:rPr lang="en-US" altLang="en-US" dirty="0"/>
              <a:t>Concept Check: Deferred Revenue (2 of 2)</a:t>
            </a:r>
            <a:endParaRPr lang="en-US" dirty="0"/>
          </a:p>
        </p:txBody>
      </p:sp>
      <p:sp>
        <p:nvSpPr>
          <p:cNvPr id="4" name="Content Placeholder 3"/>
          <p:cNvSpPr>
            <a:spLocks noGrp="1"/>
          </p:cNvSpPr>
          <p:nvPr>
            <p:ph sz="quarter" idx="10"/>
          </p:nvPr>
        </p:nvSpPr>
        <p:spPr>
          <a:xfrm>
            <a:off x="609600" y="1752600"/>
            <a:ext cx="8229600" cy="4648200"/>
          </a:xfrm>
        </p:spPr>
        <p:txBody>
          <a:bodyPr/>
          <a:lstStyle/>
          <a:p>
            <a:pPr marL="0" indent="0" fontAlgn="base">
              <a:spcBef>
                <a:spcPct val="0"/>
              </a:spcBef>
              <a:spcAft>
                <a:spcPct val="0"/>
              </a:spcAft>
              <a:buNone/>
            </a:pPr>
            <a:r>
              <a:rPr lang="en-US" sz="2400" dirty="0"/>
              <a:t>The correct answer is </a:t>
            </a:r>
            <a:r>
              <a:rPr lang="en-US" sz="2400" i="1" dirty="0"/>
              <a:t>a</a:t>
            </a:r>
            <a:r>
              <a:rPr lang="en-US" sz="2400" dirty="0"/>
              <a:t>. In the future, </a:t>
            </a:r>
            <a:r>
              <a:rPr lang="en-US" sz="2400" dirty="0" err="1"/>
              <a:t>NewsMonth</a:t>
            </a:r>
            <a:r>
              <a:rPr lang="en-US" sz="2400" dirty="0"/>
              <a:t> will recognize accounting income for the $10,000,000 of deferred revenue, but it already has recognized taxable income for that amount. Therefore, future taxable income will be lower than future accounting income, and we treat this as a future deductible amount of $10,000,000. </a:t>
            </a:r>
          </a:p>
          <a:p>
            <a:pPr marL="0" indent="0" fontAlgn="base">
              <a:spcBef>
                <a:spcPct val="0"/>
              </a:spcBef>
              <a:spcAft>
                <a:spcPct val="0"/>
              </a:spcAft>
              <a:buNone/>
            </a:pPr>
            <a:r>
              <a:rPr lang="en-US" sz="2400" dirty="0"/>
              <a:t>$10,000,000 × 35% = </a:t>
            </a:r>
            <a:r>
              <a:rPr lang="en-US" sz="2400" b="1" dirty="0"/>
              <a:t>$3,500,000</a:t>
            </a:r>
            <a:endParaRPr lang="en-US" sz="2400" dirty="0"/>
          </a:p>
        </p:txBody>
      </p:sp>
    </p:spTree>
    <p:extLst>
      <p:ext uri="{BB962C8B-B14F-4D97-AF65-F5344CB8AC3E}">
        <p14:creationId xmlns:p14="http://schemas.microsoft.com/office/powerpoint/2010/main" val="37276222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16-3</a:t>
            </a:r>
          </a:p>
        </p:txBody>
      </p:sp>
      <p:sp>
        <p:nvSpPr>
          <p:cNvPr id="8" name="Title 7"/>
          <p:cNvSpPr>
            <a:spLocks noGrp="1"/>
          </p:cNvSpPr>
          <p:nvPr>
            <p:ph type="title"/>
          </p:nvPr>
        </p:nvSpPr>
        <p:spPr>
          <a:xfrm>
            <a:off x="609600" y="533400"/>
            <a:ext cx="8305800" cy="762000"/>
          </a:xfrm>
        </p:spPr>
        <p:txBody>
          <a:bodyPr>
            <a:noAutofit/>
          </a:bodyPr>
          <a:lstStyle/>
          <a:p>
            <a:r>
              <a:rPr lang="en-IN" dirty="0"/>
              <a:t>Valuation Allowance (1 of 7)</a:t>
            </a:r>
            <a:endParaRPr lang="en-US" dirty="0"/>
          </a:p>
        </p:txBody>
      </p:sp>
      <p:sp>
        <p:nvSpPr>
          <p:cNvPr id="4" name="Content Placeholder 3"/>
          <p:cNvSpPr>
            <a:spLocks noGrp="1"/>
          </p:cNvSpPr>
          <p:nvPr>
            <p:ph sz="quarter" idx="10"/>
          </p:nvPr>
        </p:nvSpPr>
        <p:spPr>
          <a:xfrm>
            <a:off x="533400" y="1524000"/>
            <a:ext cx="8305800" cy="4953000"/>
          </a:xfrm>
        </p:spPr>
        <p:txBody>
          <a:bodyPr/>
          <a:lstStyle/>
          <a:p>
            <a:pPr marL="0" indent="0">
              <a:buNone/>
            </a:pPr>
            <a:r>
              <a:rPr lang="en-IN" sz="2400" dirty="0"/>
              <a:t>Needed if it is </a:t>
            </a:r>
            <a:r>
              <a:rPr lang="en-IN" sz="2400" b="1" dirty="0"/>
              <a:t>more </a:t>
            </a:r>
            <a:r>
              <a:rPr lang="en-US" sz="2400" b="1" dirty="0"/>
              <a:t>likely than not </a:t>
            </a:r>
            <a:r>
              <a:rPr lang="en-US" sz="2400" dirty="0"/>
              <a:t>that </a:t>
            </a:r>
            <a:r>
              <a:rPr lang="en-IN" sz="2400" dirty="0"/>
              <a:t>some portion or all of a </a:t>
            </a:r>
            <a:r>
              <a:rPr lang="en-US" sz="2400" dirty="0"/>
              <a:t>deferred tax asset </a:t>
            </a:r>
            <a:r>
              <a:rPr lang="en-US" sz="2400" b="1" dirty="0"/>
              <a:t>will not be realized</a:t>
            </a:r>
          </a:p>
          <a:p>
            <a:pPr marL="0" indent="0">
              <a:buNone/>
            </a:pPr>
            <a:r>
              <a:rPr lang="en-IN" sz="2400" b="1" dirty="0"/>
              <a:t>Example:</a:t>
            </a:r>
          </a:p>
          <a:p>
            <a:pPr marL="0" indent="0">
              <a:buNone/>
            </a:pPr>
            <a:r>
              <a:rPr lang="en-IN" sz="2400" dirty="0"/>
              <a:t>Tomorrow Publications reported </a:t>
            </a:r>
            <a:r>
              <a:rPr lang="en-IN" sz="2400" dirty="0" err="1"/>
              <a:t>pretax</a:t>
            </a:r>
            <a:r>
              <a:rPr lang="en-IN" sz="2400" dirty="0"/>
              <a:t> accounting income in 2018, 2019, and 2020 of $80 million, $115 million, and $105 million, respectively. The 2018 income statement does </a:t>
            </a:r>
            <a:r>
              <a:rPr lang="en-IN" sz="2400" b="1" dirty="0"/>
              <a:t>not</a:t>
            </a:r>
            <a:r>
              <a:rPr lang="en-IN" sz="2400" i="1" dirty="0"/>
              <a:t> </a:t>
            </a:r>
            <a:r>
              <a:rPr lang="en-IN" sz="2400" dirty="0"/>
              <a:t>include $20 million of magazine subscriptions received that year for one- and two-year subscriptions. The subscription revenue is reported for tax purposes in 2018.</a:t>
            </a:r>
            <a:endParaRPr lang="en-IN" sz="2400" b="1" dirty="0"/>
          </a:p>
        </p:txBody>
      </p:sp>
    </p:spTree>
    <p:extLst>
      <p:ext uri="{BB962C8B-B14F-4D97-AF65-F5344CB8AC3E}">
        <p14:creationId xmlns:p14="http://schemas.microsoft.com/office/powerpoint/2010/main" val="61746462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16-3</a:t>
            </a:r>
          </a:p>
        </p:txBody>
      </p:sp>
      <p:sp>
        <p:nvSpPr>
          <p:cNvPr id="8" name="Title 7"/>
          <p:cNvSpPr>
            <a:spLocks noGrp="1"/>
          </p:cNvSpPr>
          <p:nvPr>
            <p:ph type="title"/>
          </p:nvPr>
        </p:nvSpPr>
        <p:spPr>
          <a:xfrm>
            <a:off x="762000" y="457200"/>
            <a:ext cx="8001000" cy="914400"/>
          </a:xfrm>
        </p:spPr>
        <p:txBody>
          <a:bodyPr>
            <a:noAutofit/>
          </a:bodyPr>
          <a:lstStyle/>
          <a:p>
            <a:r>
              <a:rPr lang="en-IN" dirty="0"/>
              <a:t>Valuation Allowance (2 of 7)</a:t>
            </a:r>
            <a:endParaRPr lang="en-US" dirty="0"/>
          </a:p>
        </p:txBody>
      </p:sp>
      <p:sp>
        <p:nvSpPr>
          <p:cNvPr id="4" name="Content Placeholder 3"/>
          <p:cNvSpPr>
            <a:spLocks noGrp="1"/>
          </p:cNvSpPr>
          <p:nvPr>
            <p:ph sz="quarter" idx="10"/>
          </p:nvPr>
        </p:nvSpPr>
        <p:spPr>
          <a:xfrm>
            <a:off x="533400" y="1524000"/>
            <a:ext cx="8305800" cy="2667000"/>
          </a:xfrm>
        </p:spPr>
        <p:txBody>
          <a:bodyPr/>
          <a:lstStyle/>
          <a:p>
            <a:pPr marL="0" indent="0">
              <a:buNone/>
            </a:pPr>
            <a:r>
              <a:rPr lang="en-IN" sz="2400" dirty="0"/>
              <a:t>The revenue will be recognized in 2019 ($15 million) and 2020 ($5 million). The income tax rate is 40% each year. </a:t>
            </a:r>
            <a:r>
              <a:rPr lang="en-US" sz="2400" dirty="0"/>
              <a:t>Management determines that it’s </a:t>
            </a:r>
            <a:r>
              <a:rPr lang="en-IN" sz="2400" dirty="0"/>
              <a:t>more likely than not that </a:t>
            </a:r>
            <a:r>
              <a:rPr lang="en-IN" sz="2400" b="1" dirty="0"/>
              <a:t>$3 </a:t>
            </a:r>
            <a:r>
              <a:rPr lang="en-IN" sz="2400" dirty="0"/>
              <a:t>million of the deferred tax asset ultimately will </a:t>
            </a:r>
            <a:r>
              <a:rPr lang="en-IN" sz="2400" b="1" dirty="0"/>
              <a:t>not</a:t>
            </a:r>
            <a:r>
              <a:rPr lang="en-IN" sz="2400" dirty="0"/>
              <a:t> be realized at the end of 2018.</a:t>
            </a:r>
            <a:endParaRPr lang="en-US" sz="2400" dirty="0"/>
          </a:p>
        </p:txBody>
      </p:sp>
      <p:pic>
        <p:nvPicPr>
          <p:cNvPr id="15362" name="Picture 2" descr="Journal entry for 2018 in millions of dollars debiting income tax expense 3 million and crediting valuation allowance, deferred tax asset 3 mill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5358" y="3978630"/>
            <a:ext cx="7260908" cy="12908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0393432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16-3</a:t>
            </a:r>
          </a:p>
        </p:txBody>
      </p:sp>
      <p:sp>
        <p:nvSpPr>
          <p:cNvPr id="8" name="Title 7"/>
          <p:cNvSpPr>
            <a:spLocks noGrp="1"/>
          </p:cNvSpPr>
          <p:nvPr>
            <p:ph type="title"/>
          </p:nvPr>
        </p:nvSpPr>
        <p:spPr>
          <a:xfrm>
            <a:off x="609600" y="533400"/>
            <a:ext cx="8305800" cy="762000"/>
          </a:xfrm>
        </p:spPr>
        <p:txBody>
          <a:bodyPr>
            <a:noAutofit/>
          </a:bodyPr>
          <a:lstStyle/>
          <a:p>
            <a:r>
              <a:rPr lang="en-IN" dirty="0"/>
              <a:t>Valuation Allowance (3 of 7)</a:t>
            </a:r>
            <a:endParaRPr lang="en-US" dirty="0"/>
          </a:p>
        </p:txBody>
      </p:sp>
      <p:sp>
        <p:nvSpPr>
          <p:cNvPr id="4" name="Content Placeholder 3"/>
          <p:cNvSpPr>
            <a:spLocks noGrp="1"/>
          </p:cNvSpPr>
          <p:nvPr>
            <p:ph sz="quarter" idx="10"/>
          </p:nvPr>
        </p:nvSpPr>
        <p:spPr>
          <a:xfrm>
            <a:off x="533400" y="1447800"/>
            <a:ext cx="8305800" cy="2438400"/>
          </a:xfrm>
        </p:spPr>
        <p:txBody>
          <a:bodyPr/>
          <a:lstStyle/>
          <a:p>
            <a:pPr marL="0" indent="0">
              <a:buNone/>
            </a:pPr>
            <a:r>
              <a:rPr lang="en-IN" sz="2400" b="1" dirty="0"/>
              <a:t>Reducing accounts receivable using a valuation allowance</a:t>
            </a:r>
          </a:p>
          <a:p>
            <a:pPr marL="0" indent="0">
              <a:buNone/>
            </a:pPr>
            <a:r>
              <a:rPr lang="en-IN" sz="2400" b="1" dirty="0"/>
              <a:t>Example:</a:t>
            </a:r>
          </a:p>
          <a:p>
            <a:pPr marL="0" indent="0">
              <a:buNone/>
            </a:pPr>
            <a:r>
              <a:rPr lang="en-IN" sz="2400" dirty="0"/>
              <a:t>A company has accounts receivable of $8 million but it expects that </a:t>
            </a:r>
            <a:r>
              <a:rPr lang="en-IN" sz="2400" b="1" dirty="0"/>
              <a:t>$3</a:t>
            </a:r>
            <a:r>
              <a:rPr lang="en-IN" sz="2400" dirty="0"/>
              <a:t> million of that amount will not ultimately be collected from their customers.</a:t>
            </a:r>
            <a:r>
              <a:rPr lang="en-IN" dirty="0"/>
              <a:t>						</a:t>
            </a:r>
          </a:p>
        </p:txBody>
      </p:sp>
      <p:graphicFrame>
        <p:nvGraphicFramePr>
          <p:cNvPr id="2" name="Table 1"/>
          <p:cNvGraphicFramePr>
            <a:graphicFrameLocks noGrp="1"/>
          </p:cNvGraphicFramePr>
          <p:nvPr>
            <p:extLst>
              <p:ext uri="{D42A27DB-BD31-4B8C-83A1-F6EECF244321}">
                <p14:modId xmlns:p14="http://schemas.microsoft.com/office/powerpoint/2010/main" val="4155078353"/>
              </p:ext>
            </p:extLst>
          </p:nvPr>
        </p:nvGraphicFramePr>
        <p:xfrm>
          <a:off x="1219200" y="4191000"/>
          <a:ext cx="6934200" cy="1219200"/>
        </p:xfrm>
        <a:graphic>
          <a:graphicData uri="http://schemas.openxmlformats.org/drawingml/2006/table">
            <a:tbl>
              <a:tblPr firstRow="1" bandRow="1">
                <a:tableStyleId>{5940675A-B579-460E-94D1-54222C63F5DA}</a:tableStyleId>
              </a:tblPr>
              <a:tblGrid>
                <a:gridCol w="5638800">
                  <a:extLst>
                    <a:ext uri="{9D8B030D-6E8A-4147-A177-3AD203B41FA5}">
                      <a16:colId xmlns:a16="http://schemas.microsoft.com/office/drawing/2014/main" val="20000"/>
                    </a:ext>
                  </a:extLst>
                </a:gridCol>
                <a:gridCol w="1295400">
                  <a:extLst>
                    <a:ext uri="{9D8B030D-6E8A-4147-A177-3AD203B41FA5}">
                      <a16:colId xmlns:a16="http://schemas.microsoft.com/office/drawing/2014/main" val="20001"/>
                    </a:ext>
                  </a:extLst>
                </a:gridCol>
              </a:tblGrid>
              <a:tr h="470367">
                <a:tc>
                  <a:txBody>
                    <a:bodyPr/>
                    <a:lstStyle/>
                    <a:p>
                      <a:r>
                        <a:rPr lang="en-US" dirty="0">
                          <a:latin typeface="Verdana" pitchFamily="34" charset="0"/>
                          <a:ea typeface="Verdana" pitchFamily="34" charset="0"/>
                          <a:cs typeface="Verdana" pitchFamily="34" charset="0"/>
                        </a:rPr>
                        <a:t>Accounts receivable </a:t>
                      </a:r>
                    </a:p>
                  </a:txBody>
                  <a:tcPr anchor="ctr"/>
                </a:tc>
                <a:tc>
                  <a:txBody>
                    <a:bodyPr/>
                    <a:lstStyle/>
                    <a:p>
                      <a:pPr algn="r"/>
                      <a:r>
                        <a:rPr lang="en-US" dirty="0">
                          <a:latin typeface="Verdana" pitchFamily="34" charset="0"/>
                          <a:ea typeface="Verdana" pitchFamily="34" charset="0"/>
                          <a:cs typeface="Verdana" pitchFamily="34" charset="0"/>
                        </a:rPr>
                        <a:t> </a:t>
                      </a:r>
                      <a:r>
                        <a:rPr lang="en-IN" dirty="0">
                          <a:latin typeface="Verdana" pitchFamily="34" charset="0"/>
                          <a:ea typeface="Verdana" pitchFamily="34" charset="0"/>
                          <a:cs typeface="Verdana" pitchFamily="34" charset="0"/>
                        </a:rPr>
                        <a:t>$8</a:t>
                      </a:r>
                      <a:endParaRPr lang="en-US"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0"/>
                  </a:ext>
                </a:extLst>
              </a:tr>
              <a:tr h="367833">
                <a:tc>
                  <a:txBody>
                    <a:bodyPr/>
                    <a:lstStyle/>
                    <a:p>
                      <a:r>
                        <a:rPr lang="en-IN" dirty="0">
                          <a:latin typeface="Verdana" pitchFamily="34" charset="0"/>
                          <a:ea typeface="Verdana" pitchFamily="34" charset="0"/>
                          <a:cs typeface="Verdana" pitchFamily="34" charset="0"/>
                        </a:rPr>
                        <a:t>Less: Allowance for uncollectible accounts</a:t>
                      </a:r>
                      <a:endParaRPr lang="en-US"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dirty="0">
                          <a:latin typeface="Verdana" pitchFamily="34" charset="0"/>
                          <a:ea typeface="Verdana" pitchFamily="34" charset="0"/>
                          <a:cs typeface="Verdana" pitchFamily="34" charset="0"/>
                        </a:rPr>
                        <a:t> </a:t>
                      </a:r>
                      <a:r>
                        <a:rPr lang="en-IN" b="1" u="sng" dirty="0">
                          <a:latin typeface="Verdana" pitchFamily="34" charset="0"/>
                          <a:ea typeface="Verdana" pitchFamily="34" charset="0"/>
                          <a:cs typeface="Verdana" pitchFamily="34" charset="0"/>
                        </a:rPr>
                        <a:t>(3)</a:t>
                      </a:r>
                    </a:p>
                  </a:txBody>
                  <a:tcPr anchor="ctr"/>
                </a:tc>
                <a:extLst>
                  <a:ext uri="{0D108BD9-81ED-4DB2-BD59-A6C34878D82A}">
                    <a16:rowId xmlns:a16="http://schemas.microsoft.com/office/drawing/2014/main" val="10001"/>
                  </a:ext>
                </a:extLst>
              </a:tr>
              <a:tr h="381000">
                <a:tc>
                  <a:txBody>
                    <a:bodyPr/>
                    <a:lstStyle/>
                    <a:p>
                      <a:endParaRPr lang="en-US" dirty="0">
                        <a:latin typeface="Verdana" pitchFamily="34" charset="0"/>
                        <a:ea typeface="Verdana" pitchFamily="34" charset="0"/>
                        <a:cs typeface="Verdana" pitchFamily="34" charset="0"/>
                      </a:endParaRPr>
                    </a:p>
                  </a:txBody>
                  <a:tcPr anchor="ctr"/>
                </a:tc>
                <a:tc>
                  <a:txBody>
                    <a:bodyPr/>
                    <a:lstStyle/>
                    <a:p>
                      <a:pPr algn="r"/>
                      <a:r>
                        <a:rPr lang="en-IN" dirty="0">
                          <a:latin typeface="Verdana" pitchFamily="34" charset="0"/>
                          <a:ea typeface="Verdana" pitchFamily="34" charset="0"/>
                          <a:cs typeface="Verdana" pitchFamily="34" charset="0"/>
                        </a:rPr>
                        <a:t>$5</a:t>
                      </a:r>
                      <a:endParaRPr lang="en-US"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45952539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16-3</a:t>
            </a:r>
          </a:p>
        </p:txBody>
      </p:sp>
      <p:sp>
        <p:nvSpPr>
          <p:cNvPr id="8" name="Title 7"/>
          <p:cNvSpPr>
            <a:spLocks noGrp="1"/>
          </p:cNvSpPr>
          <p:nvPr>
            <p:ph type="title"/>
          </p:nvPr>
        </p:nvSpPr>
        <p:spPr>
          <a:xfrm>
            <a:off x="609600" y="533400"/>
            <a:ext cx="8305800" cy="762000"/>
          </a:xfrm>
        </p:spPr>
        <p:txBody>
          <a:bodyPr>
            <a:noAutofit/>
          </a:bodyPr>
          <a:lstStyle/>
          <a:p>
            <a:r>
              <a:rPr lang="en-IN" dirty="0"/>
              <a:t>Valuation Allowance (4 of 7)</a:t>
            </a:r>
            <a:endParaRPr lang="en-US" dirty="0"/>
          </a:p>
        </p:txBody>
      </p:sp>
      <p:sp>
        <p:nvSpPr>
          <p:cNvPr id="4" name="Content Placeholder 3"/>
          <p:cNvSpPr>
            <a:spLocks noGrp="1"/>
          </p:cNvSpPr>
          <p:nvPr>
            <p:ph sz="quarter" idx="10"/>
          </p:nvPr>
        </p:nvSpPr>
        <p:spPr>
          <a:xfrm>
            <a:off x="533400" y="1447800"/>
            <a:ext cx="8458200" cy="4953000"/>
          </a:xfrm>
        </p:spPr>
        <p:txBody>
          <a:bodyPr/>
          <a:lstStyle/>
          <a:p>
            <a:pPr marL="0" indent="0">
              <a:buNone/>
            </a:pPr>
            <a:r>
              <a:rPr lang="en-IN" sz="2400" b="1" dirty="0"/>
              <a:t>Example:</a:t>
            </a:r>
          </a:p>
          <a:p>
            <a:pPr marL="0" indent="0">
              <a:buNone/>
            </a:pPr>
            <a:r>
              <a:rPr lang="en-IN" sz="2400" dirty="0"/>
              <a:t>Tomorrow Publications reported </a:t>
            </a:r>
            <a:r>
              <a:rPr lang="en-IN" sz="2400" dirty="0" err="1"/>
              <a:t>pretax</a:t>
            </a:r>
            <a:r>
              <a:rPr lang="en-IN" sz="2400" dirty="0"/>
              <a:t> accounting income in 2018, 2019, and 2020 of $80 million, $115 million, and $105 million, respectively. The 2018 income statement does </a:t>
            </a:r>
            <a:r>
              <a:rPr lang="en-IN" sz="2400" b="1" dirty="0"/>
              <a:t>not</a:t>
            </a:r>
            <a:r>
              <a:rPr lang="en-IN" sz="2400" i="1" dirty="0"/>
              <a:t> </a:t>
            </a:r>
            <a:r>
              <a:rPr lang="en-IN" sz="2400" dirty="0"/>
              <a:t>include $20 million of magazine subscriptions received that year for one- and two-year subscriptions. The subscription revenue is reported for tax purposes in 2018. The revenue will be recognized in 2019 ($15 million) and 2020 ($5 million). The income tax rate is 40% each year. </a:t>
            </a:r>
            <a:r>
              <a:rPr lang="en-US" sz="2400" dirty="0"/>
              <a:t>Management determines that it’s </a:t>
            </a:r>
            <a:r>
              <a:rPr lang="en-IN" sz="2400" dirty="0"/>
              <a:t>more likely than not that </a:t>
            </a:r>
            <a:r>
              <a:rPr lang="en-IN" sz="2400" b="1" dirty="0"/>
              <a:t>$3 </a:t>
            </a:r>
            <a:r>
              <a:rPr lang="en-IN" sz="2400" dirty="0"/>
              <a:t>million of the deferred tax asset ultimately will not be realized at the end of 2018.</a:t>
            </a:r>
          </a:p>
        </p:txBody>
      </p:sp>
    </p:spTree>
    <p:extLst>
      <p:ext uri="{BB962C8B-B14F-4D97-AF65-F5344CB8AC3E}">
        <p14:creationId xmlns:p14="http://schemas.microsoft.com/office/powerpoint/2010/main" val="160390140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16-3</a:t>
            </a:r>
          </a:p>
        </p:txBody>
      </p:sp>
      <p:sp>
        <p:nvSpPr>
          <p:cNvPr id="8" name="Title 7"/>
          <p:cNvSpPr>
            <a:spLocks noGrp="1"/>
          </p:cNvSpPr>
          <p:nvPr>
            <p:ph type="title"/>
          </p:nvPr>
        </p:nvSpPr>
        <p:spPr>
          <a:xfrm>
            <a:off x="609600" y="533400"/>
            <a:ext cx="8305800" cy="762000"/>
          </a:xfrm>
        </p:spPr>
        <p:txBody>
          <a:bodyPr>
            <a:noAutofit/>
          </a:bodyPr>
          <a:lstStyle/>
          <a:p>
            <a:r>
              <a:rPr lang="en-IN" dirty="0"/>
              <a:t>Valuation Allowance (5 of 7)</a:t>
            </a:r>
            <a:endParaRPr lang="en-US" dirty="0"/>
          </a:p>
        </p:txBody>
      </p:sp>
      <p:sp>
        <p:nvSpPr>
          <p:cNvPr id="4" name="Content Placeholder 3"/>
          <p:cNvSpPr>
            <a:spLocks noGrp="1"/>
          </p:cNvSpPr>
          <p:nvPr>
            <p:ph sz="quarter" idx="10"/>
          </p:nvPr>
        </p:nvSpPr>
        <p:spPr>
          <a:xfrm>
            <a:off x="533400" y="1447800"/>
            <a:ext cx="8458200" cy="838200"/>
          </a:xfrm>
        </p:spPr>
        <p:txBody>
          <a:bodyPr/>
          <a:lstStyle/>
          <a:p>
            <a:pPr marL="0" indent="0">
              <a:buNone/>
            </a:pPr>
            <a:r>
              <a:rPr lang="en-US" sz="2400" b="1" dirty="0"/>
              <a:t>Reporting of deferred tax asset in the 2018 balance sheet</a:t>
            </a:r>
            <a:r>
              <a:rPr lang="en-IN" sz="2400" dirty="0">
                <a:latin typeface="Calibri" pitchFamily="34" charset="0"/>
              </a:rPr>
              <a:t>	</a:t>
            </a:r>
            <a:endParaRPr lang="en-IN" sz="2400" dirty="0"/>
          </a:p>
        </p:txBody>
      </p:sp>
      <p:graphicFrame>
        <p:nvGraphicFramePr>
          <p:cNvPr id="2" name="Table 1"/>
          <p:cNvGraphicFramePr>
            <a:graphicFrameLocks noGrp="1"/>
          </p:cNvGraphicFramePr>
          <p:nvPr>
            <p:extLst>
              <p:ext uri="{D42A27DB-BD31-4B8C-83A1-F6EECF244321}">
                <p14:modId xmlns:p14="http://schemas.microsoft.com/office/powerpoint/2010/main" val="2522154418"/>
              </p:ext>
            </p:extLst>
          </p:nvPr>
        </p:nvGraphicFramePr>
        <p:xfrm>
          <a:off x="1219200" y="2743200"/>
          <a:ext cx="6629400" cy="1964671"/>
        </p:xfrm>
        <a:graphic>
          <a:graphicData uri="http://schemas.openxmlformats.org/drawingml/2006/table">
            <a:tbl>
              <a:tblPr firstRow="1" bandRow="1">
                <a:tableStyleId>{5940675A-B579-460E-94D1-54222C63F5DA}</a:tableStyleId>
              </a:tblPr>
              <a:tblGrid>
                <a:gridCol w="55626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tblGrid>
              <a:tr h="593071">
                <a:tc>
                  <a:txBody>
                    <a:bodyPr/>
                    <a:lstStyle/>
                    <a:p>
                      <a:r>
                        <a:rPr lang="en-US" sz="1800" dirty="0">
                          <a:latin typeface="Verdana" pitchFamily="34" charset="0"/>
                          <a:ea typeface="Verdana" pitchFamily="34" charset="0"/>
                          <a:cs typeface="Verdana" pitchFamily="34" charset="0"/>
                        </a:rPr>
                        <a:t>Deferred tax asset</a:t>
                      </a:r>
                      <a:endParaRPr lang="en-US" dirty="0">
                        <a:latin typeface="Verdana" pitchFamily="34" charset="0"/>
                        <a:ea typeface="Verdana" pitchFamily="34" charset="0"/>
                        <a:cs typeface="Verdana" pitchFamily="34" charset="0"/>
                      </a:endParaRPr>
                    </a:p>
                  </a:txBody>
                  <a:tcPr anchor="ctr"/>
                </a:tc>
                <a:tc>
                  <a:txBody>
                    <a:bodyPr/>
                    <a:lstStyle/>
                    <a:p>
                      <a:pPr algn="r"/>
                      <a:r>
                        <a:rPr lang="en-IN" sz="1800" dirty="0">
                          <a:latin typeface="Verdana" pitchFamily="34" charset="0"/>
                          <a:ea typeface="Verdana" pitchFamily="34" charset="0"/>
                          <a:cs typeface="Verdana" pitchFamily="34" charset="0"/>
                        </a:rPr>
                        <a:t>$8</a:t>
                      </a:r>
                      <a:endParaRPr lang="en-US"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0"/>
                  </a:ext>
                </a:extLst>
              </a:tr>
              <a:tr h="778529">
                <a:tc>
                  <a:txBody>
                    <a:bodyPr/>
                    <a:lstStyle/>
                    <a:p>
                      <a:r>
                        <a:rPr lang="en-IN" sz="1800" dirty="0">
                          <a:latin typeface="Verdana" pitchFamily="34" charset="0"/>
                          <a:ea typeface="Verdana" pitchFamily="34" charset="0"/>
                          <a:cs typeface="Verdana" pitchFamily="34" charset="0"/>
                        </a:rPr>
                        <a:t>Less: Valuation allowance—deferred tax asset</a:t>
                      </a:r>
                      <a:endParaRPr lang="en-US"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800" dirty="0">
                          <a:latin typeface="Verdana" pitchFamily="34" charset="0"/>
                          <a:ea typeface="Verdana" pitchFamily="34" charset="0"/>
                          <a:cs typeface="Verdana" pitchFamily="34" charset="0"/>
                        </a:rPr>
                        <a:t> </a:t>
                      </a:r>
                      <a:r>
                        <a:rPr lang="en-IN" sz="1800" b="1" u="sng" dirty="0">
                          <a:latin typeface="Verdana" pitchFamily="34" charset="0"/>
                          <a:ea typeface="Verdana" pitchFamily="34" charset="0"/>
                          <a:cs typeface="Verdana" pitchFamily="34" charset="0"/>
                        </a:rPr>
                        <a:t>(3)</a:t>
                      </a:r>
                    </a:p>
                  </a:txBody>
                  <a:tcPr anchor="ctr"/>
                </a:tc>
                <a:extLst>
                  <a:ext uri="{0D108BD9-81ED-4DB2-BD59-A6C34878D82A}">
                    <a16:rowId xmlns:a16="http://schemas.microsoft.com/office/drawing/2014/main" val="10001"/>
                  </a:ext>
                </a:extLst>
              </a:tr>
              <a:tr h="593071">
                <a:tc>
                  <a:txBody>
                    <a:bodyPr/>
                    <a:lstStyle/>
                    <a:p>
                      <a:r>
                        <a:rPr lang="en-US" sz="1800" dirty="0">
                          <a:latin typeface="Verdana" pitchFamily="34" charset="0"/>
                          <a:ea typeface="Verdana" pitchFamily="34" charset="0"/>
                          <a:cs typeface="Verdana" pitchFamily="34" charset="0"/>
                        </a:rPr>
                        <a:t>Estimated net realizable value</a:t>
                      </a:r>
                      <a:endParaRPr lang="en-US"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800" dirty="0">
                          <a:latin typeface="Verdana" pitchFamily="34" charset="0"/>
                          <a:ea typeface="Verdana" pitchFamily="34" charset="0"/>
                          <a:cs typeface="Verdana" pitchFamily="34" charset="0"/>
                        </a:rPr>
                        <a:t>$5</a:t>
                      </a:r>
                    </a:p>
                  </a:txBody>
                  <a:tcPr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73016823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16-3</a:t>
            </a:r>
          </a:p>
        </p:txBody>
      </p:sp>
      <p:sp>
        <p:nvSpPr>
          <p:cNvPr id="8" name="Title 7"/>
          <p:cNvSpPr>
            <a:spLocks noGrp="1"/>
          </p:cNvSpPr>
          <p:nvPr>
            <p:ph type="title"/>
          </p:nvPr>
        </p:nvSpPr>
        <p:spPr>
          <a:xfrm>
            <a:off x="609600" y="533400"/>
            <a:ext cx="8305800" cy="762000"/>
          </a:xfrm>
        </p:spPr>
        <p:txBody>
          <a:bodyPr>
            <a:noAutofit/>
          </a:bodyPr>
          <a:lstStyle/>
          <a:p>
            <a:r>
              <a:rPr lang="en-IN" dirty="0"/>
              <a:t>Valuation Allowance (6 of 7)</a:t>
            </a:r>
            <a:endParaRPr lang="en-US" dirty="0"/>
          </a:p>
        </p:txBody>
      </p:sp>
      <p:sp>
        <p:nvSpPr>
          <p:cNvPr id="4" name="Content Placeholder 3"/>
          <p:cNvSpPr>
            <a:spLocks noGrp="1"/>
          </p:cNvSpPr>
          <p:nvPr>
            <p:ph sz="quarter" idx="10"/>
          </p:nvPr>
        </p:nvSpPr>
        <p:spPr>
          <a:xfrm>
            <a:off x="533400" y="1524000"/>
            <a:ext cx="8382000" cy="4876800"/>
          </a:xfrm>
        </p:spPr>
        <p:txBody>
          <a:bodyPr/>
          <a:lstStyle/>
          <a:p>
            <a:pPr marL="0" indent="0">
              <a:buNone/>
            </a:pPr>
            <a:r>
              <a:rPr lang="en-IN" sz="2400" b="1" dirty="0"/>
              <a:t>Example:</a:t>
            </a:r>
          </a:p>
          <a:p>
            <a:pPr marL="0" indent="0">
              <a:buNone/>
            </a:pPr>
            <a:r>
              <a:rPr lang="en-IN" sz="2400" dirty="0"/>
              <a:t>Recall that the management of Tomorrow Publications </a:t>
            </a:r>
            <a:r>
              <a:rPr lang="en-US" sz="2400" dirty="0"/>
              <a:t>determined that it’s </a:t>
            </a:r>
            <a:r>
              <a:rPr lang="en-IN" sz="2400" dirty="0"/>
              <a:t>more likely than not that </a:t>
            </a:r>
            <a:r>
              <a:rPr lang="en-IN" sz="2400" b="1" dirty="0"/>
              <a:t>$3 </a:t>
            </a:r>
            <a:r>
              <a:rPr lang="en-IN" sz="2400" dirty="0"/>
              <a:t>million of the deferred tax asset ultimately will not be realized at the end of 2018. At the end of the following year, 2019, available evidence now indicates that </a:t>
            </a:r>
            <a:r>
              <a:rPr lang="en-IN" sz="2400" b="1" dirty="0"/>
              <a:t>$500,000 </a:t>
            </a:r>
            <a:r>
              <a:rPr lang="en-IN" sz="2400" dirty="0"/>
              <a:t>of the deferred tax asset at the end of 2019 ultimately will </a:t>
            </a:r>
            <a:r>
              <a:rPr lang="en-US" sz="2400" dirty="0"/>
              <a:t>not be realized.</a:t>
            </a:r>
          </a:p>
        </p:txBody>
      </p:sp>
    </p:spTree>
    <p:extLst>
      <p:ext uri="{BB962C8B-B14F-4D97-AF65-F5344CB8AC3E}">
        <p14:creationId xmlns:p14="http://schemas.microsoft.com/office/powerpoint/2010/main" val="209784028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16-3</a:t>
            </a:r>
          </a:p>
        </p:txBody>
      </p:sp>
      <p:sp>
        <p:nvSpPr>
          <p:cNvPr id="8" name="Title 7"/>
          <p:cNvSpPr>
            <a:spLocks noGrp="1"/>
          </p:cNvSpPr>
          <p:nvPr>
            <p:ph type="title"/>
          </p:nvPr>
        </p:nvSpPr>
        <p:spPr>
          <a:xfrm>
            <a:off x="762000" y="457200"/>
            <a:ext cx="8001000" cy="914400"/>
          </a:xfrm>
        </p:spPr>
        <p:txBody>
          <a:bodyPr>
            <a:noAutofit/>
          </a:bodyPr>
          <a:lstStyle/>
          <a:p>
            <a:r>
              <a:rPr lang="en-IN" dirty="0"/>
              <a:t>Valuation Allowance (7 of 7)</a:t>
            </a:r>
            <a:endParaRPr lang="en-US" dirty="0"/>
          </a:p>
        </p:txBody>
      </p:sp>
      <p:pic>
        <p:nvPicPr>
          <p:cNvPr id="16386" name="Picture 2" descr="Journal entry for 2019 in millions of dollars debiting valuation allowance - deferred tax asset 2.5 million and crediting income tax expense 2.5 mill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972423"/>
            <a:ext cx="7330059" cy="13484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7" name="Picture 3" descr="T account showing valuation allowance, deferred tax asset with a balance of positive 3 on 1/1/2019, a debit of 2.5, leaving a balance of 0.5 on 12/31/20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3810000"/>
            <a:ext cx="6858677" cy="1965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2998307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16-3</a:t>
            </a:r>
          </a:p>
        </p:txBody>
      </p:sp>
      <p:sp>
        <p:nvSpPr>
          <p:cNvPr id="8" name="Title 7"/>
          <p:cNvSpPr>
            <a:spLocks noGrp="1"/>
          </p:cNvSpPr>
          <p:nvPr>
            <p:ph type="title"/>
          </p:nvPr>
        </p:nvSpPr>
        <p:spPr>
          <a:xfrm>
            <a:off x="914400" y="457200"/>
            <a:ext cx="7696200" cy="990600"/>
          </a:xfrm>
        </p:spPr>
        <p:txBody>
          <a:bodyPr>
            <a:noAutofit/>
          </a:bodyPr>
          <a:lstStyle/>
          <a:p>
            <a:r>
              <a:rPr lang="en-US" altLang="en-US" dirty="0"/>
              <a:t>Concept Check: Valuation Allowance (1 of 3)</a:t>
            </a:r>
            <a:endParaRPr lang="en-US" dirty="0"/>
          </a:p>
        </p:txBody>
      </p:sp>
      <p:sp>
        <p:nvSpPr>
          <p:cNvPr id="4" name="Content Placeholder 3"/>
          <p:cNvSpPr>
            <a:spLocks noGrp="1"/>
          </p:cNvSpPr>
          <p:nvPr>
            <p:ph sz="quarter" idx="10"/>
          </p:nvPr>
        </p:nvSpPr>
        <p:spPr>
          <a:xfrm>
            <a:off x="533400" y="1752600"/>
            <a:ext cx="8382000" cy="4648200"/>
          </a:xfrm>
        </p:spPr>
        <p:txBody>
          <a:bodyPr/>
          <a:lstStyle/>
          <a:p>
            <a:pPr marL="0" indent="0">
              <a:buNone/>
            </a:pPr>
            <a:r>
              <a:rPr lang="en-US" sz="2400" dirty="0"/>
              <a:t>As of the end of </a:t>
            </a:r>
            <a:r>
              <a:rPr lang="en-US" sz="2400" b="1" dirty="0"/>
              <a:t>2018</a:t>
            </a:r>
            <a:r>
              <a:rPr lang="en-US" sz="2400" dirty="0"/>
              <a:t>, Elliott had a deferred tax asset of $100,000 and believed it </a:t>
            </a:r>
            <a:r>
              <a:rPr lang="en-US" sz="2400" b="1" i="1" dirty="0"/>
              <a:t>was not </a:t>
            </a:r>
            <a:r>
              <a:rPr lang="en-US" sz="2400" dirty="0"/>
              <a:t>more likely than not that it could realize </a:t>
            </a:r>
            <a:r>
              <a:rPr lang="en-US" sz="2400" b="1" i="1" dirty="0"/>
              <a:t>any</a:t>
            </a:r>
            <a:r>
              <a:rPr lang="en-US" sz="2400" dirty="0"/>
              <a:t> of the tax deductions associated with the deferred tax asset. </a:t>
            </a:r>
          </a:p>
          <a:p>
            <a:pPr marL="0" indent="0">
              <a:spcBef>
                <a:spcPts val="600"/>
              </a:spcBef>
              <a:buNone/>
            </a:pPr>
            <a:r>
              <a:rPr lang="en-US" sz="2400" dirty="0"/>
              <a:t>As of the end of </a:t>
            </a:r>
            <a:r>
              <a:rPr lang="en-US" sz="2400" b="1" dirty="0"/>
              <a:t>2019</a:t>
            </a:r>
            <a:r>
              <a:rPr lang="en-US" sz="2400" dirty="0"/>
              <a:t>, Elliott needed to show a deferred tax asset of $150,000, and believed it </a:t>
            </a:r>
            <a:r>
              <a:rPr lang="en-US" sz="2400" b="1" i="1" dirty="0"/>
              <a:t>was</a:t>
            </a:r>
            <a:r>
              <a:rPr lang="en-US" sz="2400" dirty="0"/>
              <a:t> more likely than not that it would realize $20,000 of that deferred tax asset. Assuming tax payable of $300,000 and no deferred tax liabilities, Elliott’s 2019 tax expense journal entry includes a:  </a:t>
            </a:r>
          </a:p>
        </p:txBody>
      </p:sp>
    </p:spTree>
    <p:extLst>
      <p:ext uri="{BB962C8B-B14F-4D97-AF65-F5344CB8AC3E}">
        <p14:creationId xmlns:p14="http://schemas.microsoft.com/office/powerpoint/2010/main" val="245236793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16-3</a:t>
            </a:r>
          </a:p>
        </p:txBody>
      </p:sp>
      <p:sp>
        <p:nvSpPr>
          <p:cNvPr id="8" name="Title 7"/>
          <p:cNvSpPr>
            <a:spLocks noGrp="1"/>
          </p:cNvSpPr>
          <p:nvPr>
            <p:ph type="title"/>
          </p:nvPr>
        </p:nvSpPr>
        <p:spPr>
          <a:xfrm>
            <a:off x="914400" y="457200"/>
            <a:ext cx="7696200" cy="990600"/>
          </a:xfrm>
        </p:spPr>
        <p:txBody>
          <a:bodyPr>
            <a:noAutofit/>
          </a:bodyPr>
          <a:lstStyle/>
          <a:p>
            <a:r>
              <a:rPr lang="en-US" altLang="en-US" dirty="0"/>
              <a:t>Concept Check: Valuation Allowance (2 of 3)</a:t>
            </a:r>
            <a:endParaRPr lang="en-US" dirty="0"/>
          </a:p>
        </p:txBody>
      </p:sp>
      <p:sp>
        <p:nvSpPr>
          <p:cNvPr id="4" name="Content Placeholder 3"/>
          <p:cNvSpPr>
            <a:spLocks noGrp="1"/>
          </p:cNvSpPr>
          <p:nvPr>
            <p:ph sz="quarter" idx="10"/>
          </p:nvPr>
        </p:nvSpPr>
        <p:spPr>
          <a:xfrm>
            <a:off x="533400" y="1676400"/>
            <a:ext cx="8382000" cy="2209800"/>
          </a:xfrm>
        </p:spPr>
        <p:txBody>
          <a:bodyPr/>
          <a:lstStyle/>
          <a:p>
            <a:pPr marL="457200" indent="-457200">
              <a:buFont typeface="+mj-lt"/>
              <a:buAutoNum type="alphaLcPeriod"/>
              <a:tabLst>
                <a:tab pos="342900" algn="l"/>
              </a:tabLst>
            </a:pPr>
            <a:r>
              <a:rPr lang="en-US" sz="2400" dirty="0"/>
              <a:t>Debit to tax expense for $330,000</a:t>
            </a:r>
          </a:p>
          <a:p>
            <a:pPr marL="457200" indent="-457200">
              <a:buFont typeface="+mj-lt"/>
              <a:buAutoNum type="alphaLcPeriod"/>
              <a:tabLst>
                <a:tab pos="342900" algn="l"/>
              </a:tabLst>
            </a:pPr>
            <a:r>
              <a:rPr lang="en-US" sz="2400" b="1" dirty="0"/>
              <a:t>Debit to tax expense for $280,000</a:t>
            </a:r>
          </a:p>
          <a:p>
            <a:pPr marL="457200" lvl="0" indent="-457200">
              <a:buFont typeface="+mj-lt"/>
              <a:buAutoNum type="alphaLcPeriod"/>
              <a:tabLst>
                <a:tab pos="342900" algn="l"/>
              </a:tabLst>
            </a:pPr>
            <a:r>
              <a:rPr lang="en-US" sz="2400" dirty="0"/>
              <a:t>Debit to tax expense for $250,000</a:t>
            </a:r>
          </a:p>
          <a:p>
            <a:pPr marL="457200" indent="-457200">
              <a:buFont typeface="+mj-lt"/>
              <a:buAutoNum type="alphaLcPeriod"/>
              <a:tabLst>
                <a:tab pos="342900" algn="l"/>
              </a:tabLst>
            </a:pPr>
            <a:r>
              <a:rPr lang="en-US" sz="2400" dirty="0"/>
              <a:t>Credit to tax expense for $230,000</a:t>
            </a:r>
            <a:endParaRPr lang="en-US" sz="2400" b="1" dirty="0"/>
          </a:p>
          <a:p>
            <a:pPr marL="0" indent="0" fontAlgn="base">
              <a:spcBef>
                <a:spcPct val="0"/>
              </a:spcBef>
              <a:spcAft>
                <a:spcPct val="0"/>
              </a:spcAft>
              <a:buNone/>
            </a:pPr>
            <a:r>
              <a:rPr lang="en-US" sz="2400" dirty="0"/>
              <a:t>The correct answer is </a:t>
            </a:r>
            <a:r>
              <a:rPr lang="en-US" sz="2400" i="1" dirty="0"/>
              <a:t>b</a:t>
            </a:r>
            <a:r>
              <a:rPr lang="en-US" sz="2400" dirty="0"/>
              <a:t>:</a:t>
            </a:r>
            <a:r>
              <a:rPr lang="en-US" sz="2400" b="1" dirty="0"/>
              <a:t> </a:t>
            </a:r>
          </a:p>
        </p:txBody>
      </p:sp>
      <p:pic>
        <p:nvPicPr>
          <p:cNvPr id="17411" name="Picture 3" descr="Journal entry debiting Tax expense (to balance) $280,000, debiting deferred tax asset 50,000, crediting taxes payable 300,000 and crediting valuation allowance 30,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4202288"/>
            <a:ext cx="6038425" cy="1575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8066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16-1</a:t>
            </a:r>
          </a:p>
        </p:txBody>
      </p:sp>
      <p:sp>
        <p:nvSpPr>
          <p:cNvPr id="5" name="Title 4"/>
          <p:cNvSpPr>
            <a:spLocks noGrp="1"/>
          </p:cNvSpPr>
          <p:nvPr>
            <p:ph type="title"/>
          </p:nvPr>
        </p:nvSpPr>
        <p:spPr>
          <a:xfrm>
            <a:off x="609600" y="457200"/>
            <a:ext cx="8153400" cy="1295400"/>
          </a:xfrm>
        </p:spPr>
        <p:txBody>
          <a:bodyPr>
            <a:noAutofit/>
          </a:bodyPr>
          <a:lstStyle/>
          <a:p>
            <a:r>
              <a:rPr lang="en-IN" dirty="0"/>
              <a:t>Deferred Tax Assets and Deferred Tax Liabilities (2 of 2)</a:t>
            </a:r>
            <a:endParaRPr lang="en-US" dirty="0"/>
          </a:p>
        </p:txBody>
      </p:sp>
      <p:sp>
        <p:nvSpPr>
          <p:cNvPr id="6" name="Content Placeholder 5"/>
          <p:cNvSpPr>
            <a:spLocks noGrp="1"/>
          </p:cNvSpPr>
          <p:nvPr>
            <p:ph sz="quarter" idx="10"/>
          </p:nvPr>
        </p:nvSpPr>
        <p:spPr>
          <a:xfrm>
            <a:off x="609600" y="1828800"/>
            <a:ext cx="8229600" cy="3733800"/>
          </a:xfrm>
        </p:spPr>
        <p:txBody>
          <a:bodyPr/>
          <a:lstStyle/>
          <a:p>
            <a:pPr marL="0" indent="0" algn="just">
              <a:lnSpc>
                <a:spcPct val="110000"/>
              </a:lnSpc>
              <a:buNone/>
            </a:pPr>
            <a:r>
              <a:rPr lang="en-IN" sz="2400" b="1" dirty="0"/>
              <a:t>Tax expense:</a:t>
            </a:r>
          </a:p>
          <a:p>
            <a:pPr algn="just">
              <a:lnSpc>
                <a:spcPct val="110000"/>
              </a:lnSpc>
              <a:spcBef>
                <a:spcPts val="0"/>
              </a:spcBef>
            </a:pPr>
            <a:r>
              <a:rPr lang="en-IN" sz="2400" dirty="0"/>
              <a:t>Includes taxes payable as well as changes in deferred tax assets and liabilities</a:t>
            </a:r>
          </a:p>
          <a:p>
            <a:pPr lvl="1" algn="just">
              <a:lnSpc>
                <a:spcPct val="110000"/>
              </a:lnSpc>
              <a:spcBef>
                <a:spcPts val="0"/>
              </a:spcBef>
              <a:buFont typeface="Lucida Grande"/>
              <a:buChar char="–"/>
            </a:pPr>
            <a:r>
              <a:rPr lang="en-IN" sz="2200" dirty="0"/>
              <a:t>That means </a:t>
            </a:r>
            <a:r>
              <a:rPr lang="en-IN" sz="2200" b="1" dirty="0"/>
              <a:t>tax expense is a “plug” figure </a:t>
            </a:r>
            <a:r>
              <a:rPr lang="en-IN" sz="2200" dirty="0"/>
              <a:t>that balances the journal entry after accounting for tax payable and changes in deferred tax assets and liabilities</a:t>
            </a:r>
          </a:p>
        </p:txBody>
      </p:sp>
    </p:spTree>
    <p:extLst>
      <p:ext uri="{BB962C8B-B14F-4D97-AF65-F5344CB8AC3E}">
        <p14:creationId xmlns:p14="http://schemas.microsoft.com/office/powerpoint/2010/main" val="138202574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16-3</a:t>
            </a:r>
          </a:p>
        </p:txBody>
      </p:sp>
      <p:sp>
        <p:nvSpPr>
          <p:cNvPr id="8" name="Title 7"/>
          <p:cNvSpPr>
            <a:spLocks noGrp="1"/>
          </p:cNvSpPr>
          <p:nvPr>
            <p:ph type="title"/>
          </p:nvPr>
        </p:nvSpPr>
        <p:spPr>
          <a:xfrm>
            <a:off x="781050" y="533400"/>
            <a:ext cx="8001000" cy="914400"/>
          </a:xfrm>
        </p:spPr>
        <p:txBody>
          <a:bodyPr>
            <a:noAutofit/>
          </a:bodyPr>
          <a:lstStyle/>
          <a:p>
            <a:r>
              <a:rPr lang="en-US" altLang="en-US" dirty="0"/>
              <a:t>Concept Check: Valuation Allowance (3 of 3)</a:t>
            </a:r>
            <a:endParaRPr lang="en-US" dirty="0"/>
          </a:p>
        </p:txBody>
      </p:sp>
      <p:pic>
        <p:nvPicPr>
          <p:cNvPr id="18434" name="Picture 2" descr="T account showing deferred tax asset with a beginning balance of 100,000, a debit of 50,000, and an ending balance of 150,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1822492"/>
            <a:ext cx="2883940" cy="1641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5" name="Picture 3" descr="T account showing valuation allowance with 100,000, a credit of 30,000 and a final balance of 130,0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4200" y="3829668"/>
            <a:ext cx="2853261" cy="16567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ontent Placeholder 6"/>
          <p:cNvSpPr>
            <a:spLocks noGrp="1"/>
          </p:cNvSpPr>
          <p:nvPr>
            <p:ph sz="quarter" idx="12"/>
          </p:nvPr>
        </p:nvSpPr>
        <p:spPr>
          <a:xfrm>
            <a:off x="609600" y="5562600"/>
            <a:ext cx="8229600" cy="533400"/>
          </a:xfrm>
        </p:spPr>
        <p:txBody>
          <a:bodyPr/>
          <a:lstStyle/>
          <a:p>
            <a:pPr marL="0" indent="0">
              <a:buNone/>
            </a:pPr>
            <a:r>
              <a:rPr lang="en-US" sz="2400" kern="0" dirty="0">
                <a:solidFill>
                  <a:prstClr val="black"/>
                </a:solidFill>
              </a:rPr>
              <a:t>$150,000 − $20,000 </a:t>
            </a:r>
            <a:r>
              <a:rPr lang="en-US" sz="2400" kern="0" dirty="0">
                <a:solidFill>
                  <a:prstClr val="black"/>
                </a:solidFill>
                <a:sym typeface="Wingdings" pitchFamily="2" charset="2"/>
              </a:rPr>
              <a:t> </a:t>
            </a:r>
            <a:r>
              <a:rPr lang="en-US" sz="2400" dirty="0">
                <a:solidFill>
                  <a:prstClr val="black"/>
                </a:solidFill>
              </a:rPr>
              <a:t>130,000</a:t>
            </a:r>
          </a:p>
        </p:txBody>
      </p:sp>
    </p:spTree>
    <p:extLst>
      <p:ext uri="{BB962C8B-B14F-4D97-AF65-F5344CB8AC3E}">
        <p14:creationId xmlns:p14="http://schemas.microsoft.com/office/powerpoint/2010/main" val="206075274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16-3</a:t>
            </a:r>
          </a:p>
        </p:txBody>
      </p:sp>
      <p:sp>
        <p:nvSpPr>
          <p:cNvPr id="8" name="Title 7"/>
          <p:cNvSpPr>
            <a:spLocks noGrp="1"/>
          </p:cNvSpPr>
          <p:nvPr>
            <p:ph type="title"/>
          </p:nvPr>
        </p:nvSpPr>
        <p:spPr>
          <a:xfrm>
            <a:off x="1125682" y="457200"/>
            <a:ext cx="7273636" cy="1595372"/>
          </a:xfrm>
        </p:spPr>
        <p:txBody>
          <a:bodyPr>
            <a:noAutofit/>
          </a:bodyPr>
          <a:lstStyle/>
          <a:p>
            <a:r>
              <a:rPr lang="en-US" dirty="0"/>
              <a:t> Explanation for Valuation Allowance—Sears Holding Corporation</a:t>
            </a:r>
          </a:p>
        </p:txBody>
      </p:sp>
      <p:sp>
        <p:nvSpPr>
          <p:cNvPr id="4" name="Content Placeholder 3"/>
          <p:cNvSpPr>
            <a:spLocks noGrp="1"/>
          </p:cNvSpPr>
          <p:nvPr>
            <p:ph sz="quarter" idx="10"/>
          </p:nvPr>
        </p:nvSpPr>
        <p:spPr>
          <a:xfrm>
            <a:off x="533400" y="2514600"/>
            <a:ext cx="8382000" cy="3581400"/>
          </a:xfrm>
        </p:spPr>
        <p:txBody>
          <a:bodyPr/>
          <a:lstStyle/>
          <a:p>
            <a:pPr marL="0" indent="0">
              <a:buNone/>
            </a:pPr>
            <a:r>
              <a:rPr lang="en-US" sz="2400" b="1" dirty="0"/>
              <a:t>Note 10 – Income Taxes (in part)</a:t>
            </a:r>
          </a:p>
          <a:p>
            <a:pPr marL="0" indent="0">
              <a:buNone/>
            </a:pPr>
            <a:r>
              <a:rPr lang="en-US" sz="2400" dirty="0"/>
              <a:t>Management assesses the available positive and negative evidence to estimate if sufficient future taxable income will be generated to use the existing deferred tax assets. A significant piece of objective negative evidence evaluated was the cumulative loss incurred over the three-year periods ended January 30, 2016, January 31, 2015, and February 1, 2014.</a:t>
            </a:r>
          </a:p>
        </p:txBody>
      </p:sp>
    </p:spTree>
    <p:extLst>
      <p:ext uri="{BB962C8B-B14F-4D97-AF65-F5344CB8AC3E}">
        <p14:creationId xmlns:p14="http://schemas.microsoft.com/office/powerpoint/2010/main" val="165343533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16-3</a:t>
            </a:r>
          </a:p>
        </p:txBody>
      </p:sp>
      <p:sp>
        <p:nvSpPr>
          <p:cNvPr id="8" name="Title 7"/>
          <p:cNvSpPr>
            <a:spLocks noGrp="1"/>
          </p:cNvSpPr>
          <p:nvPr>
            <p:ph type="title"/>
          </p:nvPr>
        </p:nvSpPr>
        <p:spPr>
          <a:xfrm>
            <a:off x="762000" y="533400"/>
            <a:ext cx="8001000" cy="990600"/>
          </a:xfrm>
        </p:spPr>
        <p:txBody>
          <a:bodyPr>
            <a:noAutofit/>
          </a:bodyPr>
          <a:lstStyle/>
          <a:p>
            <a:r>
              <a:rPr lang="en-US" dirty="0"/>
              <a:t>International Financial Reporting Standards: Valuation Allowance</a:t>
            </a:r>
          </a:p>
        </p:txBody>
      </p:sp>
      <p:sp>
        <p:nvSpPr>
          <p:cNvPr id="4" name="Content Placeholder 3"/>
          <p:cNvSpPr>
            <a:spLocks noGrp="1"/>
          </p:cNvSpPr>
          <p:nvPr>
            <p:ph sz="quarter" idx="10"/>
          </p:nvPr>
        </p:nvSpPr>
        <p:spPr>
          <a:xfrm>
            <a:off x="533400" y="1676400"/>
            <a:ext cx="8382000" cy="4648200"/>
          </a:xfrm>
        </p:spPr>
        <p:txBody>
          <a:bodyPr/>
          <a:lstStyle/>
          <a:p>
            <a:pPr marL="0" indent="0">
              <a:buNone/>
            </a:pPr>
            <a:r>
              <a:rPr lang="en-US" sz="2400" b="1" dirty="0"/>
              <a:t>Valuation Allowances. </a:t>
            </a:r>
            <a:r>
              <a:rPr lang="en-US" sz="2400" dirty="0"/>
              <a:t>Under U.S. GAAP, companies recognize deferred tax assets and then reduce those assets with an offsetting valuation allowance if it is not “more likely that not” that the asset will be realized. In contrast, under IFRS, deferred tax assets only are recognized if it is probable (defined as “more likely than not”) that they will be realized. Thus, while the end result is the same, under U.S. GAAP, gross deferred tax assets may be larger and offset with valuation allowances as compared to how the same company would appear under IFRS.</a:t>
            </a:r>
          </a:p>
        </p:txBody>
      </p:sp>
    </p:spTree>
    <p:extLst>
      <p:ext uri="{BB962C8B-B14F-4D97-AF65-F5344CB8AC3E}">
        <p14:creationId xmlns:p14="http://schemas.microsoft.com/office/powerpoint/2010/main" val="360607389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16-3</a:t>
            </a:r>
          </a:p>
        </p:txBody>
      </p:sp>
      <p:sp>
        <p:nvSpPr>
          <p:cNvPr id="8" name="Title 7"/>
          <p:cNvSpPr>
            <a:spLocks noGrp="1"/>
          </p:cNvSpPr>
          <p:nvPr>
            <p:ph type="title"/>
          </p:nvPr>
        </p:nvSpPr>
        <p:spPr/>
        <p:txBody>
          <a:bodyPr>
            <a:noAutofit/>
          </a:bodyPr>
          <a:lstStyle/>
          <a:p>
            <a:r>
              <a:rPr lang="en-US" dirty="0"/>
              <a:t> </a:t>
            </a:r>
            <a:r>
              <a:rPr lang="en-IN" dirty="0"/>
              <a:t>Disclosure of Tax Expense—Shoe Carnival, Inc. (1 of 2)</a:t>
            </a:r>
            <a:endParaRPr lang="en-US" dirty="0"/>
          </a:p>
        </p:txBody>
      </p:sp>
      <p:sp>
        <p:nvSpPr>
          <p:cNvPr id="5" name="Content Placeholder 4"/>
          <p:cNvSpPr>
            <a:spLocks noGrp="1"/>
          </p:cNvSpPr>
          <p:nvPr>
            <p:ph sz="quarter" idx="10"/>
          </p:nvPr>
        </p:nvSpPr>
        <p:spPr>
          <a:xfrm>
            <a:off x="609600" y="1600200"/>
            <a:ext cx="8305800" cy="838200"/>
          </a:xfrm>
        </p:spPr>
        <p:txBody>
          <a:bodyPr/>
          <a:lstStyle/>
          <a:p>
            <a:pPr marL="0" indent="0">
              <a:buNone/>
            </a:pPr>
            <a:r>
              <a:rPr lang="en-US" sz="2400" b="1" dirty="0"/>
              <a:t>Note 7 – Income Taxes (in part)</a:t>
            </a:r>
          </a:p>
          <a:p>
            <a:pPr marL="0" indent="0">
              <a:buNone/>
            </a:pPr>
            <a:r>
              <a:rPr lang="en-US" sz="2400" dirty="0"/>
              <a:t>The provision for income taxes consisted of:</a:t>
            </a:r>
          </a:p>
        </p:txBody>
      </p:sp>
      <p:graphicFrame>
        <p:nvGraphicFramePr>
          <p:cNvPr id="10" name="Table 2"/>
          <p:cNvGraphicFramePr>
            <a:graphicFrameLocks noGrp="1"/>
          </p:cNvGraphicFramePr>
          <p:nvPr>
            <p:ph sz="quarter" idx="12"/>
            <p:extLst>
              <p:ext uri="{D42A27DB-BD31-4B8C-83A1-F6EECF244321}">
                <p14:modId xmlns:p14="http://schemas.microsoft.com/office/powerpoint/2010/main" val="3346968258"/>
              </p:ext>
            </p:extLst>
          </p:nvPr>
        </p:nvGraphicFramePr>
        <p:xfrm>
          <a:off x="1142998" y="2590800"/>
          <a:ext cx="7239002" cy="3810001"/>
        </p:xfrm>
        <a:graphic>
          <a:graphicData uri="http://schemas.openxmlformats.org/drawingml/2006/table">
            <a:tbl>
              <a:tblPr firstRow="1" bandRow="1">
                <a:tableStyleId>{5940675A-B579-460E-94D1-54222C63F5DA}</a:tableStyleId>
              </a:tblPr>
              <a:tblGrid>
                <a:gridCol w="2514602">
                  <a:extLst>
                    <a:ext uri="{9D8B030D-6E8A-4147-A177-3AD203B41FA5}">
                      <a16:colId xmlns:a16="http://schemas.microsoft.com/office/drawing/2014/main" val="20000"/>
                    </a:ext>
                  </a:extLst>
                </a:gridCol>
                <a:gridCol w="1676400">
                  <a:extLst>
                    <a:ext uri="{9D8B030D-6E8A-4147-A177-3AD203B41FA5}">
                      <a16:colId xmlns:a16="http://schemas.microsoft.com/office/drawing/2014/main" val="20001"/>
                    </a:ext>
                  </a:extLst>
                </a:gridCol>
                <a:gridCol w="1447800">
                  <a:extLst>
                    <a:ext uri="{9D8B030D-6E8A-4147-A177-3AD203B41FA5}">
                      <a16:colId xmlns:a16="http://schemas.microsoft.com/office/drawing/2014/main" val="20002"/>
                    </a:ext>
                  </a:extLst>
                </a:gridCol>
                <a:gridCol w="1600200">
                  <a:extLst>
                    <a:ext uri="{9D8B030D-6E8A-4147-A177-3AD203B41FA5}">
                      <a16:colId xmlns:a16="http://schemas.microsoft.com/office/drawing/2014/main" val="20003"/>
                    </a:ext>
                  </a:extLst>
                </a:gridCol>
              </a:tblGrid>
              <a:tr h="293077">
                <a:tc>
                  <a:txBody>
                    <a:bodyPr/>
                    <a:lstStyle/>
                    <a:p>
                      <a:pPr algn="l"/>
                      <a:r>
                        <a:rPr lang="en-US" sz="1200" b="0" dirty="0">
                          <a:latin typeface="Verdana" panose="020B0604030504040204" pitchFamily="34" charset="0"/>
                          <a:ea typeface="Verdana" panose="020B0604030504040204" pitchFamily="34" charset="0"/>
                          <a:cs typeface="Verdana" panose="020B0604030504040204" pitchFamily="34" charset="0"/>
                        </a:rPr>
                        <a:t>($ in thousands)</a:t>
                      </a:r>
                      <a:endParaRPr lang="en-IN" sz="1200" b="0" baseline="30000" dirty="0">
                        <a:latin typeface="Verdana" panose="020B0604030504040204" pitchFamily="34" charset="0"/>
                        <a:ea typeface="Verdana" panose="020B0604030504040204" pitchFamily="34" charset="0"/>
                        <a:cs typeface="Verdana" panose="020B0604030504040204" pitchFamily="34" charset="0"/>
                      </a:endParaRPr>
                    </a:p>
                  </a:txBody>
                  <a:tcPr marL="69904" marR="69904" anchor="ctr"/>
                </a:tc>
                <a:tc>
                  <a:txBody>
                    <a:bodyPr/>
                    <a:lstStyle/>
                    <a:p>
                      <a:pPr algn="ctr"/>
                      <a:r>
                        <a:rPr lang="en-US" sz="1200" b="1" dirty="0">
                          <a:latin typeface="Verdana" panose="020B0604030504040204" pitchFamily="34" charset="0"/>
                          <a:ea typeface="Verdana" panose="020B0604030504040204" pitchFamily="34" charset="0"/>
                          <a:cs typeface="Verdana" panose="020B0604030504040204" pitchFamily="34" charset="0"/>
                        </a:rPr>
                        <a:t>2014</a:t>
                      </a:r>
                      <a:endParaRPr lang="en-IN" sz="1200" b="1" baseline="30000" dirty="0">
                        <a:latin typeface="Verdana" panose="020B0604030504040204" pitchFamily="34" charset="0"/>
                        <a:ea typeface="Verdana" panose="020B0604030504040204" pitchFamily="34" charset="0"/>
                        <a:cs typeface="Verdana" panose="020B0604030504040204" pitchFamily="34" charset="0"/>
                      </a:endParaRPr>
                    </a:p>
                  </a:txBody>
                  <a:tcPr marL="69904" marR="69904"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2013</a:t>
                      </a:r>
                      <a:endParaRPr lang="en-IN" sz="1200" b="1" baseline="30000" dirty="0">
                        <a:latin typeface="Verdana" panose="020B0604030504040204" pitchFamily="34" charset="0"/>
                        <a:ea typeface="Verdana" panose="020B0604030504040204" pitchFamily="34" charset="0"/>
                        <a:cs typeface="Verdana" panose="020B0604030504040204" pitchFamily="34" charset="0"/>
                      </a:endParaRPr>
                    </a:p>
                  </a:txBody>
                  <a:tcPr marL="69904" marR="69904"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2012</a:t>
                      </a:r>
                      <a:endParaRPr lang="en-IN" sz="1200" b="1" baseline="30000" dirty="0">
                        <a:latin typeface="Verdana" panose="020B0604030504040204" pitchFamily="34" charset="0"/>
                        <a:ea typeface="Verdana" panose="020B0604030504040204" pitchFamily="34" charset="0"/>
                        <a:cs typeface="Verdana" panose="020B0604030504040204" pitchFamily="34" charset="0"/>
                      </a:endParaRPr>
                    </a:p>
                  </a:txBody>
                  <a:tcPr marL="69904" marR="69904" anchor="ctr"/>
                </a:tc>
                <a:extLst>
                  <a:ext uri="{0D108BD9-81ED-4DB2-BD59-A6C34878D82A}">
                    <a16:rowId xmlns:a16="http://schemas.microsoft.com/office/drawing/2014/main" val="10000"/>
                  </a:ext>
                </a:extLst>
              </a:tr>
              <a:tr h="293077">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200" dirty="0">
                          <a:latin typeface="Verdana" panose="020B0604030504040204" pitchFamily="34" charset="0"/>
                          <a:ea typeface="Verdana" panose="020B0604030504040204" pitchFamily="34" charset="0"/>
                          <a:cs typeface="Verdana" panose="020B0604030504040204" pitchFamily="34" charset="0"/>
                        </a:rPr>
                        <a:t>Current:</a:t>
                      </a:r>
                    </a:p>
                  </a:txBody>
                  <a:tcPr marL="69904" marR="69904"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69904" marR="69904"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69904" marR="69904"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69904" marR="69904" anchor="ctr"/>
                </a:tc>
                <a:extLst>
                  <a:ext uri="{0D108BD9-81ED-4DB2-BD59-A6C34878D82A}">
                    <a16:rowId xmlns:a16="http://schemas.microsoft.com/office/drawing/2014/main" val="10001"/>
                  </a:ext>
                </a:extLst>
              </a:tr>
              <a:tr h="293077">
                <a:tc>
                  <a:txBody>
                    <a:bodyPr/>
                    <a:lstStyle/>
                    <a:p>
                      <a:pPr marL="231775" marR="0" lvl="1" indent="0" algn="l" defTabSz="914400" rtl="0" eaLnBrk="1" fontAlgn="auto" latinLnBrk="0" hangingPunct="1">
                        <a:lnSpc>
                          <a:spcPct val="100000"/>
                        </a:lnSpc>
                        <a:spcBef>
                          <a:spcPts val="0"/>
                        </a:spcBef>
                        <a:spcAft>
                          <a:spcPts val="0"/>
                        </a:spcAft>
                        <a:buClrTx/>
                        <a:buSzTx/>
                        <a:buFontTx/>
                        <a:buNone/>
                        <a:tabLst/>
                        <a:defRPr/>
                      </a:pPr>
                      <a:r>
                        <a:rPr lang="en-US" sz="1200" dirty="0">
                          <a:latin typeface="Verdana" panose="020B0604030504040204" pitchFamily="34" charset="0"/>
                          <a:ea typeface="Verdana" panose="020B0604030504040204" pitchFamily="34" charset="0"/>
                          <a:cs typeface="Verdana" panose="020B0604030504040204" pitchFamily="34" charset="0"/>
                        </a:rPr>
                        <a:t>Federal</a:t>
                      </a:r>
                      <a:endParaRPr lang="en-IN" sz="1200" dirty="0">
                        <a:latin typeface="Verdana" panose="020B0604030504040204" pitchFamily="34" charset="0"/>
                        <a:ea typeface="Verdana" panose="020B0604030504040204" pitchFamily="34" charset="0"/>
                        <a:cs typeface="Verdana" panose="020B0604030504040204" pitchFamily="34" charset="0"/>
                      </a:endParaRPr>
                    </a:p>
                  </a:txBody>
                  <a:tcPr marL="69904" marR="69904"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  14,575</a:t>
                      </a:r>
                    </a:p>
                  </a:txBody>
                  <a:tcPr marL="69904" marR="69904"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  15,366</a:t>
                      </a:r>
                    </a:p>
                  </a:txBody>
                  <a:tcPr marL="69904" marR="69904"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a:t>
                      </a:r>
                      <a:r>
                        <a:rPr lang="en-US" sz="1200" b="0" baseline="0" dirty="0">
                          <a:solidFill>
                            <a:schemeClr val="tx1"/>
                          </a:solidFill>
                          <a:latin typeface="Verdana" panose="020B0604030504040204" pitchFamily="34" charset="0"/>
                          <a:ea typeface="Verdana" panose="020B0604030504040204" pitchFamily="34" charset="0"/>
                          <a:cs typeface="Verdana" panose="020B0604030504040204" pitchFamily="34" charset="0"/>
                        </a:rPr>
                        <a:t> 19,581</a:t>
                      </a:r>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69904" marR="69904" anchor="ctr"/>
                </a:tc>
                <a:extLst>
                  <a:ext uri="{0D108BD9-81ED-4DB2-BD59-A6C34878D82A}">
                    <a16:rowId xmlns:a16="http://schemas.microsoft.com/office/drawing/2014/main" val="10002"/>
                  </a:ext>
                </a:extLst>
              </a:tr>
              <a:tr h="293077">
                <a:tc>
                  <a:txBody>
                    <a:bodyPr/>
                    <a:lstStyle/>
                    <a:p>
                      <a:pPr marL="231775" marR="0" lvl="1" indent="0" algn="l" defTabSz="914400" rtl="0" eaLnBrk="1" fontAlgn="auto" latinLnBrk="0" hangingPunct="1">
                        <a:lnSpc>
                          <a:spcPct val="100000"/>
                        </a:lnSpc>
                        <a:spcBef>
                          <a:spcPts val="0"/>
                        </a:spcBef>
                        <a:spcAft>
                          <a:spcPts val="0"/>
                        </a:spcAft>
                        <a:buClrTx/>
                        <a:buSzTx/>
                        <a:buFontTx/>
                        <a:buNone/>
                        <a:tabLst/>
                        <a:defRPr/>
                      </a:pPr>
                      <a:r>
                        <a:rPr lang="en-US" sz="1200" dirty="0">
                          <a:latin typeface="Verdana" panose="020B0604030504040204" pitchFamily="34" charset="0"/>
                          <a:ea typeface="Verdana" panose="020B0604030504040204" pitchFamily="34" charset="0"/>
                          <a:cs typeface="Verdana" panose="020B0604030504040204" pitchFamily="34" charset="0"/>
                        </a:rPr>
                        <a:t>State</a:t>
                      </a:r>
                      <a:endParaRPr lang="en-IN" sz="1200" dirty="0">
                        <a:latin typeface="Verdana" panose="020B0604030504040204" pitchFamily="34" charset="0"/>
                        <a:ea typeface="Verdana" panose="020B0604030504040204" pitchFamily="34" charset="0"/>
                        <a:cs typeface="Verdana" panose="020B0604030504040204" pitchFamily="34" charset="0"/>
                      </a:endParaRPr>
                    </a:p>
                  </a:txBody>
                  <a:tcPr marL="69904" marR="69904"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1,800</a:t>
                      </a:r>
                    </a:p>
                  </a:txBody>
                  <a:tcPr marL="69904" marR="69904"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1,805</a:t>
                      </a:r>
                    </a:p>
                  </a:txBody>
                  <a:tcPr marL="69904" marR="69904"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2,601</a:t>
                      </a:r>
                    </a:p>
                  </a:txBody>
                  <a:tcPr marL="69904" marR="69904" anchor="ctr"/>
                </a:tc>
                <a:extLst>
                  <a:ext uri="{0D108BD9-81ED-4DB2-BD59-A6C34878D82A}">
                    <a16:rowId xmlns:a16="http://schemas.microsoft.com/office/drawing/2014/main" val="10003"/>
                  </a:ext>
                </a:extLst>
              </a:tr>
              <a:tr h="293077">
                <a:tc>
                  <a:txBody>
                    <a:bodyPr/>
                    <a:lstStyle/>
                    <a:p>
                      <a:pPr marL="231775" marR="0" lvl="1" indent="0" algn="l"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Puerto Rico</a:t>
                      </a:r>
                    </a:p>
                  </a:txBody>
                  <a:tcPr marL="69904" marR="69904"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u="sng" dirty="0">
                          <a:solidFill>
                            <a:schemeClr val="tx1"/>
                          </a:solidFill>
                          <a:latin typeface="Verdana" panose="020B0604030504040204" pitchFamily="34" charset="0"/>
                          <a:ea typeface="Verdana" panose="020B0604030504040204" pitchFamily="34" charset="0"/>
                          <a:cs typeface="Verdana" panose="020B0604030504040204" pitchFamily="34" charset="0"/>
                        </a:rPr>
                        <a:t>350</a:t>
                      </a:r>
                    </a:p>
                  </a:txBody>
                  <a:tcPr marL="69904" marR="69904"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u="sng" dirty="0">
                          <a:solidFill>
                            <a:schemeClr val="tx1"/>
                          </a:solidFill>
                          <a:latin typeface="Verdana" panose="020B0604030504040204" pitchFamily="34" charset="0"/>
                          <a:ea typeface="Verdana" panose="020B0604030504040204" pitchFamily="34" charset="0"/>
                          <a:cs typeface="Verdana" panose="020B0604030504040204" pitchFamily="34" charset="0"/>
                        </a:rPr>
                        <a:t>185</a:t>
                      </a:r>
                    </a:p>
                  </a:txBody>
                  <a:tcPr marL="69904" marR="69904"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u="sng" dirty="0">
                          <a:solidFill>
                            <a:schemeClr val="tx1"/>
                          </a:solidFill>
                          <a:latin typeface="Verdana" panose="020B0604030504040204" pitchFamily="34" charset="0"/>
                          <a:ea typeface="Verdana" panose="020B0604030504040204" pitchFamily="34" charset="0"/>
                          <a:cs typeface="Verdana" panose="020B0604030504040204" pitchFamily="34" charset="0"/>
                        </a:rPr>
                        <a:t>79</a:t>
                      </a:r>
                    </a:p>
                  </a:txBody>
                  <a:tcPr marL="69904" marR="69904" anchor="ctr"/>
                </a:tc>
                <a:extLst>
                  <a:ext uri="{0D108BD9-81ED-4DB2-BD59-A6C34878D82A}">
                    <a16:rowId xmlns:a16="http://schemas.microsoft.com/office/drawing/2014/main" val="10004"/>
                  </a:ext>
                </a:extLst>
              </a:tr>
              <a:tr h="293077">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Total current</a:t>
                      </a:r>
                    </a:p>
                  </a:txBody>
                  <a:tcPr marL="69904" marR="69904"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1" u="sng" dirty="0">
                          <a:solidFill>
                            <a:schemeClr val="tx1"/>
                          </a:solidFill>
                          <a:latin typeface="Verdana" panose="020B0604030504040204" pitchFamily="34" charset="0"/>
                          <a:ea typeface="Verdana" panose="020B0604030504040204" pitchFamily="34" charset="0"/>
                          <a:cs typeface="Verdana" panose="020B0604030504040204" pitchFamily="34" charset="0"/>
                        </a:rPr>
                        <a:t>16,725</a:t>
                      </a:r>
                    </a:p>
                  </a:txBody>
                  <a:tcPr marL="69904" marR="69904"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u="sng" dirty="0">
                          <a:solidFill>
                            <a:schemeClr val="tx1"/>
                          </a:solidFill>
                          <a:latin typeface="Verdana" panose="020B0604030504040204" pitchFamily="34" charset="0"/>
                          <a:ea typeface="Verdana" panose="020B0604030504040204" pitchFamily="34" charset="0"/>
                          <a:cs typeface="Verdana" panose="020B0604030504040204" pitchFamily="34" charset="0"/>
                        </a:rPr>
                        <a:t>17,356</a:t>
                      </a:r>
                    </a:p>
                  </a:txBody>
                  <a:tcPr marL="69904" marR="69904"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u="sng" dirty="0">
                          <a:solidFill>
                            <a:schemeClr val="tx1"/>
                          </a:solidFill>
                          <a:latin typeface="Verdana" panose="020B0604030504040204" pitchFamily="34" charset="0"/>
                          <a:ea typeface="Verdana" panose="020B0604030504040204" pitchFamily="34" charset="0"/>
                          <a:cs typeface="Verdana" panose="020B0604030504040204" pitchFamily="34" charset="0"/>
                        </a:rPr>
                        <a:t>22,261</a:t>
                      </a:r>
                    </a:p>
                  </a:txBody>
                  <a:tcPr marL="69904" marR="69904" anchor="ctr"/>
                </a:tc>
                <a:extLst>
                  <a:ext uri="{0D108BD9-81ED-4DB2-BD59-A6C34878D82A}">
                    <a16:rowId xmlns:a16="http://schemas.microsoft.com/office/drawing/2014/main" val="10005"/>
                  </a:ext>
                </a:extLst>
              </a:tr>
              <a:tr h="293077">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Deferred:</a:t>
                      </a:r>
                    </a:p>
                  </a:txBody>
                  <a:tcPr marL="69904" marR="69904"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69904" marR="69904"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69904" marR="69904"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69904" marR="69904" anchor="ctr"/>
                </a:tc>
                <a:extLst>
                  <a:ext uri="{0D108BD9-81ED-4DB2-BD59-A6C34878D82A}">
                    <a16:rowId xmlns:a16="http://schemas.microsoft.com/office/drawing/2014/main" val="10006"/>
                  </a:ext>
                </a:extLst>
              </a:tr>
              <a:tr h="293077">
                <a:tc>
                  <a:txBody>
                    <a:bodyPr/>
                    <a:lstStyle/>
                    <a:p>
                      <a:pPr marL="231775" marR="0" lvl="1" indent="0" algn="l"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Federal</a:t>
                      </a:r>
                    </a:p>
                  </a:txBody>
                  <a:tcPr marL="69904" marR="69904"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(1,229)</a:t>
                      </a:r>
                    </a:p>
                  </a:txBody>
                  <a:tcPr marL="69904" marR="69904"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(139)</a:t>
                      </a:r>
                    </a:p>
                  </a:txBody>
                  <a:tcPr marL="69904" marR="69904"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(2,692)</a:t>
                      </a:r>
                    </a:p>
                  </a:txBody>
                  <a:tcPr marL="69904" marR="69904" anchor="ctr"/>
                </a:tc>
                <a:extLst>
                  <a:ext uri="{0D108BD9-81ED-4DB2-BD59-A6C34878D82A}">
                    <a16:rowId xmlns:a16="http://schemas.microsoft.com/office/drawing/2014/main" val="10007"/>
                  </a:ext>
                </a:extLst>
              </a:tr>
              <a:tr h="293077">
                <a:tc>
                  <a:txBody>
                    <a:bodyPr/>
                    <a:lstStyle/>
                    <a:p>
                      <a:pPr marL="231775" marR="0" lvl="1" indent="0" algn="l"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State</a:t>
                      </a:r>
                    </a:p>
                  </a:txBody>
                  <a:tcPr marL="69904" marR="69904"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(115)</a:t>
                      </a:r>
                    </a:p>
                  </a:txBody>
                  <a:tcPr marL="69904" marR="69904"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(138)</a:t>
                      </a:r>
                    </a:p>
                  </a:txBody>
                  <a:tcPr marL="69904" marR="69904"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(304)</a:t>
                      </a:r>
                    </a:p>
                  </a:txBody>
                  <a:tcPr marL="69904" marR="69904" anchor="ctr"/>
                </a:tc>
                <a:extLst>
                  <a:ext uri="{0D108BD9-81ED-4DB2-BD59-A6C34878D82A}">
                    <a16:rowId xmlns:a16="http://schemas.microsoft.com/office/drawing/2014/main" val="10008"/>
                  </a:ext>
                </a:extLst>
              </a:tr>
              <a:tr h="293077">
                <a:tc>
                  <a:txBody>
                    <a:bodyPr/>
                    <a:lstStyle/>
                    <a:p>
                      <a:pPr marL="231775" marR="0" lvl="1" indent="0" algn="l"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Puerto Rico</a:t>
                      </a:r>
                    </a:p>
                  </a:txBody>
                  <a:tcPr marL="69904" marR="69904"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u="sng" dirty="0">
                          <a:solidFill>
                            <a:schemeClr val="tx1"/>
                          </a:solidFill>
                          <a:latin typeface="Verdana" panose="020B0604030504040204" pitchFamily="34" charset="0"/>
                          <a:ea typeface="Verdana" panose="020B0604030504040204" pitchFamily="34" charset="0"/>
                          <a:cs typeface="Verdana" panose="020B0604030504040204" pitchFamily="34" charset="0"/>
                        </a:rPr>
                        <a:t>(1,149)</a:t>
                      </a:r>
                    </a:p>
                  </a:txBody>
                  <a:tcPr marL="69904" marR="69904"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u="sng" dirty="0">
                          <a:solidFill>
                            <a:schemeClr val="tx1"/>
                          </a:solidFill>
                          <a:latin typeface="Verdana" panose="020B0604030504040204" pitchFamily="34" charset="0"/>
                          <a:ea typeface="Verdana" panose="020B0604030504040204" pitchFamily="34" charset="0"/>
                          <a:cs typeface="Verdana" panose="020B0604030504040204" pitchFamily="34" charset="0"/>
                        </a:rPr>
                        <a:t>(444)</a:t>
                      </a:r>
                    </a:p>
                  </a:txBody>
                  <a:tcPr marL="69904" marR="69904"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u="sng" dirty="0">
                          <a:solidFill>
                            <a:schemeClr val="tx1"/>
                          </a:solidFill>
                          <a:latin typeface="Verdana" panose="020B0604030504040204" pitchFamily="34" charset="0"/>
                          <a:ea typeface="Verdana" panose="020B0604030504040204" pitchFamily="34" charset="0"/>
                          <a:cs typeface="Verdana" panose="020B0604030504040204" pitchFamily="34" charset="0"/>
                        </a:rPr>
                        <a:t>(350)</a:t>
                      </a:r>
                    </a:p>
                  </a:txBody>
                  <a:tcPr marL="69904" marR="69904" anchor="ctr"/>
                </a:tc>
                <a:extLst>
                  <a:ext uri="{0D108BD9-81ED-4DB2-BD59-A6C34878D82A}">
                    <a16:rowId xmlns:a16="http://schemas.microsoft.com/office/drawing/2014/main" val="10009"/>
                  </a:ext>
                </a:extLst>
              </a:tr>
              <a:tr h="293077">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Total deferred</a:t>
                      </a:r>
                    </a:p>
                  </a:txBody>
                  <a:tcPr marL="79121" marR="79121"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1" u="sng" dirty="0">
                          <a:solidFill>
                            <a:schemeClr val="tx1"/>
                          </a:solidFill>
                          <a:latin typeface="Verdana" panose="020B0604030504040204" pitchFamily="34" charset="0"/>
                          <a:ea typeface="Verdana" panose="020B0604030504040204" pitchFamily="34" charset="0"/>
                          <a:cs typeface="Verdana" panose="020B0604030504040204" pitchFamily="34" charset="0"/>
                        </a:rPr>
                        <a:t>(2,493)</a:t>
                      </a:r>
                    </a:p>
                  </a:txBody>
                  <a:tcPr marL="79121" marR="79121"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u="sng" dirty="0">
                          <a:solidFill>
                            <a:schemeClr val="tx1"/>
                          </a:solidFill>
                          <a:latin typeface="Verdana" panose="020B0604030504040204" pitchFamily="34" charset="0"/>
                          <a:ea typeface="Verdana" panose="020B0604030504040204" pitchFamily="34" charset="0"/>
                          <a:cs typeface="Verdana" panose="020B0604030504040204" pitchFamily="34" charset="0"/>
                        </a:rPr>
                        <a:t>(721)</a:t>
                      </a:r>
                    </a:p>
                  </a:txBody>
                  <a:tcPr marL="79121" marR="79121"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u="sng" dirty="0">
                          <a:solidFill>
                            <a:schemeClr val="tx1"/>
                          </a:solidFill>
                          <a:latin typeface="Verdana" panose="020B0604030504040204" pitchFamily="34" charset="0"/>
                          <a:ea typeface="Verdana" panose="020B0604030504040204" pitchFamily="34" charset="0"/>
                          <a:cs typeface="Verdana" panose="020B0604030504040204" pitchFamily="34" charset="0"/>
                        </a:rPr>
                        <a:t>(3,346)</a:t>
                      </a:r>
                    </a:p>
                  </a:txBody>
                  <a:tcPr marL="79121" marR="79121" anchor="ctr"/>
                </a:tc>
                <a:extLst>
                  <a:ext uri="{0D108BD9-81ED-4DB2-BD59-A6C34878D82A}">
                    <a16:rowId xmlns:a16="http://schemas.microsoft.com/office/drawing/2014/main" val="10010"/>
                  </a:ext>
                </a:extLst>
              </a:tr>
              <a:tr h="293077">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Valuation allowance</a:t>
                      </a:r>
                    </a:p>
                  </a:txBody>
                  <a:tcPr marL="79121" marR="79121"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1" u="sng" dirty="0">
                          <a:solidFill>
                            <a:schemeClr val="tx1"/>
                          </a:solidFill>
                          <a:latin typeface="Verdana" panose="020B0604030504040204" pitchFamily="34" charset="0"/>
                          <a:ea typeface="Verdana" panose="020B0604030504040204" pitchFamily="34" charset="0"/>
                          <a:cs typeface="Verdana" panose="020B0604030504040204" pitchFamily="34" charset="0"/>
                        </a:rPr>
                        <a:t>1,943</a:t>
                      </a:r>
                    </a:p>
                  </a:txBody>
                  <a:tcPr marL="79121" marR="79121"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u="sng" dirty="0">
                          <a:solidFill>
                            <a:schemeClr val="tx1"/>
                          </a:solidFill>
                          <a:latin typeface="Verdana" panose="020B0604030504040204" pitchFamily="34" charset="0"/>
                          <a:ea typeface="Verdana" panose="020B0604030504040204" pitchFamily="34" charset="0"/>
                          <a:cs typeface="Verdana" panose="020B0604030504040204" pitchFamily="34" charset="0"/>
                        </a:rPr>
                        <a:t>_______0</a:t>
                      </a:r>
                    </a:p>
                  </a:txBody>
                  <a:tcPr marL="79121" marR="79121"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u="sng" dirty="0">
                          <a:solidFill>
                            <a:schemeClr val="tx1"/>
                          </a:solidFill>
                          <a:latin typeface="Verdana" panose="020B0604030504040204" pitchFamily="34" charset="0"/>
                          <a:ea typeface="Verdana" panose="020B0604030504040204" pitchFamily="34" charset="0"/>
                          <a:cs typeface="Verdana" panose="020B0604030504040204" pitchFamily="34" charset="0"/>
                        </a:rPr>
                        <a:t>________0</a:t>
                      </a:r>
                    </a:p>
                  </a:txBody>
                  <a:tcPr marL="79121" marR="79121" anchor="ctr"/>
                </a:tc>
                <a:extLst>
                  <a:ext uri="{0D108BD9-81ED-4DB2-BD59-A6C34878D82A}">
                    <a16:rowId xmlns:a16="http://schemas.microsoft.com/office/drawing/2014/main" val="10011"/>
                  </a:ext>
                </a:extLst>
              </a:tr>
              <a:tr h="293077">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Total provision</a:t>
                      </a:r>
                    </a:p>
                  </a:txBody>
                  <a:tcPr marL="79121" marR="79121"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1" u="sng" dirty="0">
                          <a:solidFill>
                            <a:schemeClr val="tx1"/>
                          </a:solidFill>
                          <a:latin typeface="Verdana" panose="020B0604030504040204" pitchFamily="34" charset="0"/>
                          <a:ea typeface="Verdana" panose="020B0604030504040204" pitchFamily="34" charset="0"/>
                          <a:cs typeface="Verdana" panose="020B0604030504040204" pitchFamily="34" charset="0"/>
                        </a:rPr>
                        <a:t>$  16,175</a:t>
                      </a:r>
                    </a:p>
                  </a:txBody>
                  <a:tcPr marL="79121" marR="79121"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u="sng" dirty="0">
                          <a:solidFill>
                            <a:schemeClr val="tx1"/>
                          </a:solidFill>
                          <a:latin typeface="Verdana" panose="020B0604030504040204" pitchFamily="34" charset="0"/>
                          <a:ea typeface="Verdana" panose="020B0604030504040204" pitchFamily="34" charset="0"/>
                          <a:cs typeface="Verdana" panose="020B0604030504040204" pitchFamily="34" charset="0"/>
                        </a:rPr>
                        <a:t>$</a:t>
                      </a:r>
                      <a:r>
                        <a:rPr lang="en-US" sz="1200" b="0" u="sng" baseline="0" dirty="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US" sz="1200" b="0" u="sng" dirty="0">
                          <a:solidFill>
                            <a:schemeClr val="tx1"/>
                          </a:solidFill>
                          <a:latin typeface="Verdana" panose="020B0604030504040204" pitchFamily="34" charset="0"/>
                          <a:ea typeface="Verdana" panose="020B0604030504040204" pitchFamily="34" charset="0"/>
                          <a:cs typeface="Verdana" panose="020B0604030504040204" pitchFamily="34" charset="0"/>
                        </a:rPr>
                        <a:t>16,635</a:t>
                      </a:r>
                    </a:p>
                  </a:txBody>
                  <a:tcPr marL="79121" marR="79121"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u="sng" dirty="0">
                          <a:solidFill>
                            <a:schemeClr val="tx1"/>
                          </a:solidFill>
                          <a:latin typeface="Verdana" panose="020B0604030504040204" pitchFamily="34" charset="0"/>
                          <a:ea typeface="Verdana" panose="020B0604030504040204" pitchFamily="34" charset="0"/>
                          <a:cs typeface="Verdana" panose="020B0604030504040204" pitchFamily="34" charset="0"/>
                        </a:rPr>
                        <a:t>$  18,915</a:t>
                      </a:r>
                    </a:p>
                  </a:txBody>
                  <a:tcPr marL="79121" marR="79121" anchor="ct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80987076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16-3</a:t>
            </a:r>
          </a:p>
        </p:txBody>
      </p:sp>
      <p:sp>
        <p:nvSpPr>
          <p:cNvPr id="8" name="Title 7"/>
          <p:cNvSpPr>
            <a:spLocks noGrp="1"/>
          </p:cNvSpPr>
          <p:nvPr>
            <p:ph type="title"/>
          </p:nvPr>
        </p:nvSpPr>
        <p:spPr/>
        <p:txBody>
          <a:bodyPr>
            <a:noAutofit/>
          </a:bodyPr>
          <a:lstStyle/>
          <a:p>
            <a:r>
              <a:rPr lang="en-US" dirty="0"/>
              <a:t> </a:t>
            </a:r>
            <a:r>
              <a:rPr lang="en-IN" dirty="0"/>
              <a:t>Disclosure of Tax Expense—Shoe Carnival, Inc. (2 of 2)</a:t>
            </a:r>
            <a:endParaRPr lang="en-US" dirty="0"/>
          </a:p>
        </p:txBody>
      </p:sp>
      <p:pic>
        <p:nvPicPr>
          <p:cNvPr id="9218" name="Picture 2" descr="Journal entry debiting income tax expense 16,175, debiting deferred tax assets and liabilities 2,493, crediting valuation allowance 1,943, and crediting income tax payable 16,725."/>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914400" y="2165311"/>
            <a:ext cx="7295025" cy="2158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563974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16-3</a:t>
            </a:r>
          </a:p>
        </p:txBody>
      </p:sp>
      <p:sp>
        <p:nvSpPr>
          <p:cNvPr id="8" name="Title 7"/>
          <p:cNvSpPr>
            <a:spLocks noGrp="1"/>
          </p:cNvSpPr>
          <p:nvPr>
            <p:ph type="title"/>
          </p:nvPr>
        </p:nvSpPr>
        <p:spPr>
          <a:xfrm>
            <a:off x="685800" y="427893"/>
            <a:ext cx="8001000" cy="1781907"/>
          </a:xfrm>
        </p:spPr>
        <p:txBody>
          <a:bodyPr>
            <a:noAutofit/>
          </a:bodyPr>
          <a:lstStyle/>
          <a:p>
            <a:r>
              <a:rPr lang="en-IN" dirty="0"/>
              <a:t>Disclosure of Deferred Tax Assets and Liabilities—Shoe Carnival, Inc. (1 of 3)</a:t>
            </a:r>
            <a:endParaRPr lang="en-US" dirty="0"/>
          </a:p>
        </p:txBody>
      </p:sp>
      <p:sp>
        <p:nvSpPr>
          <p:cNvPr id="4" name="Content Placeholder 3"/>
          <p:cNvSpPr>
            <a:spLocks noGrp="1"/>
          </p:cNvSpPr>
          <p:nvPr>
            <p:ph sz="quarter" idx="10"/>
          </p:nvPr>
        </p:nvSpPr>
        <p:spPr>
          <a:xfrm>
            <a:off x="609600" y="2514600"/>
            <a:ext cx="8305800" cy="3733800"/>
          </a:xfrm>
        </p:spPr>
        <p:txBody>
          <a:bodyPr/>
          <a:lstStyle/>
          <a:p>
            <a:pPr marL="0" indent="0">
              <a:buNone/>
            </a:pPr>
            <a:r>
              <a:rPr lang="en-US" sz="2400" b="1" dirty="0"/>
              <a:t>Note 7 — income Taxes (in part)</a:t>
            </a:r>
          </a:p>
          <a:p>
            <a:pPr marL="0" indent="0">
              <a:buNone/>
            </a:pPr>
            <a:r>
              <a:rPr lang="en-US" sz="2400" dirty="0"/>
              <a:t>Deferred income taxes are</a:t>
            </a:r>
            <a:r>
              <a:rPr lang="en-US" sz="2400" baseline="30000" dirty="0"/>
              <a:t> </a:t>
            </a:r>
            <a:r>
              <a:rPr lang="en-US" sz="2400" dirty="0"/>
              <a:t>the result of temporary differences in the recognition of revenue and expense for tax and financial reporting purposes. The sources of these differences and the tax effect of each are as follows:</a:t>
            </a:r>
          </a:p>
        </p:txBody>
      </p:sp>
    </p:spTree>
    <p:extLst>
      <p:ext uri="{BB962C8B-B14F-4D97-AF65-F5344CB8AC3E}">
        <p14:creationId xmlns:p14="http://schemas.microsoft.com/office/powerpoint/2010/main" val="176125557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16-3</a:t>
            </a:r>
          </a:p>
        </p:txBody>
      </p:sp>
      <p:sp>
        <p:nvSpPr>
          <p:cNvPr id="8" name="Title 7"/>
          <p:cNvSpPr>
            <a:spLocks noGrp="1"/>
          </p:cNvSpPr>
          <p:nvPr>
            <p:ph type="title"/>
          </p:nvPr>
        </p:nvSpPr>
        <p:spPr>
          <a:xfrm>
            <a:off x="685800" y="513685"/>
            <a:ext cx="8001000" cy="1619915"/>
          </a:xfrm>
        </p:spPr>
        <p:txBody>
          <a:bodyPr>
            <a:noAutofit/>
          </a:bodyPr>
          <a:lstStyle/>
          <a:p>
            <a:r>
              <a:rPr lang="en-IN" dirty="0"/>
              <a:t>Disclosure of Deferred Tax Assets and Liabilities—Shoe Carnival, Inc. (2 of 3)</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4013706523"/>
              </p:ext>
            </p:extLst>
          </p:nvPr>
        </p:nvGraphicFramePr>
        <p:xfrm>
          <a:off x="1066800" y="2246769"/>
          <a:ext cx="7391400" cy="4154031"/>
        </p:xfrm>
        <a:graphic>
          <a:graphicData uri="http://schemas.openxmlformats.org/drawingml/2006/table">
            <a:tbl>
              <a:tblPr firstRow="1" bandRow="1">
                <a:tableStyleId>{5940675A-B579-460E-94D1-54222C63F5DA}</a:tableStyleId>
              </a:tblPr>
              <a:tblGrid>
                <a:gridCol w="3276600">
                  <a:extLst>
                    <a:ext uri="{9D8B030D-6E8A-4147-A177-3AD203B41FA5}">
                      <a16:colId xmlns:a16="http://schemas.microsoft.com/office/drawing/2014/main" val="20000"/>
                    </a:ext>
                  </a:extLst>
                </a:gridCol>
                <a:gridCol w="2286000">
                  <a:extLst>
                    <a:ext uri="{9D8B030D-6E8A-4147-A177-3AD203B41FA5}">
                      <a16:colId xmlns:a16="http://schemas.microsoft.com/office/drawing/2014/main" val="20001"/>
                    </a:ext>
                  </a:extLst>
                </a:gridCol>
                <a:gridCol w="1828800">
                  <a:extLst>
                    <a:ext uri="{9D8B030D-6E8A-4147-A177-3AD203B41FA5}">
                      <a16:colId xmlns:a16="http://schemas.microsoft.com/office/drawing/2014/main" val="20002"/>
                    </a:ext>
                  </a:extLst>
                </a:gridCol>
              </a:tblGrid>
              <a:tr h="445663">
                <a:tc>
                  <a:txBody>
                    <a:bodyPr/>
                    <a:lstStyle/>
                    <a:p>
                      <a:r>
                        <a:rPr lang="en-US" sz="1200" dirty="0">
                          <a:latin typeface="Verdana" pitchFamily="34" charset="0"/>
                          <a:ea typeface="Verdana" pitchFamily="34" charset="0"/>
                          <a:cs typeface="Verdana" pitchFamily="34" charset="0"/>
                        </a:rPr>
                        <a:t>($ in thousands)</a:t>
                      </a:r>
                    </a:p>
                  </a:txBody>
                  <a:tcPr anchor="ctr"/>
                </a:tc>
                <a:tc>
                  <a:txBody>
                    <a:bodyPr/>
                    <a:lstStyle/>
                    <a:p>
                      <a:pPr algn="ctr"/>
                      <a:r>
                        <a:rPr lang="en-US" sz="1200" b="1" dirty="0">
                          <a:latin typeface="Verdana" pitchFamily="34" charset="0"/>
                          <a:ea typeface="Verdana" pitchFamily="34" charset="0"/>
                          <a:cs typeface="Verdana" pitchFamily="34" charset="0"/>
                        </a:rPr>
                        <a:t>January 31,</a:t>
                      </a:r>
                    </a:p>
                    <a:p>
                      <a:pPr algn="ctr"/>
                      <a:r>
                        <a:rPr lang="en-US" sz="1200" b="1" dirty="0">
                          <a:latin typeface="Verdana" pitchFamily="34" charset="0"/>
                          <a:ea typeface="Verdana" pitchFamily="34" charset="0"/>
                          <a:cs typeface="Verdana" pitchFamily="34" charset="0"/>
                        </a:rPr>
                        <a:t>2015</a:t>
                      </a:r>
                    </a:p>
                  </a:txBody>
                  <a:tcPr anchor="ctr"/>
                </a:tc>
                <a:tc>
                  <a:txBody>
                    <a:bodyPr/>
                    <a:lstStyle/>
                    <a:p>
                      <a:pPr algn="ctr"/>
                      <a:r>
                        <a:rPr lang="en-US" sz="1200" b="1" dirty="0">
                          <a:latin typeface="Verdana" pitchFamily="34" charset="0"/>
                          <a:ea typeface="Verdana" pitchFamily="34" charset="0"/>
                          <a:cs typeface="Verdana" pitchFamily="34" charset="0"/>
                        </a:rPr>
                        <a:t>February</a:t>
                      </a:r>
                      <a:r>
                        <a:rPr lang="en-US" sz="1200" b="1" baseline="0" dirty="0">
                          <a:latin typeface="Verdana" pitchFamily="34" charset="0"/>
                          <a:ea typeface="Verdana" pitchFamily="34" charset="0"/>
                          <a:cs typeface="Verdana" pitchFamily="34" charset="0"/>
                        </a:rPr>
                        <a:t> 1,</a:t>
                      </a:r>
                    </a:p>
                    <a:p>
                      <a:pPr algn="ctr"/>
                      <a:r>
                        <a:rPr lang="en-US" sz="1200" b="1" baseline="0" dirty="0">
                          <a:latin typeface="Verdana" pitchFamily="34" charset="0"/>
                          <a:ea typeface="Verdana" pitchFamily="34" charset="0"/>
                          <a:cs typeface="Verdana" pitchFamily="34" charset="0"/>
                        </a:rPr>
                        <a:t>2014</a:t>
                      </a:r>
                      <a:endParaRPr lang="en-US" sz="1200" b="1"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0"/>
                  </a:ext>
                </a:extLst>
              </a:tr>
              <a:tr h="356530">
                <a:tc>
                  <a:txBody>
                    <a:bodyPr/>
                    <a:lstStyle/>
                    <a:p>
                      <a:r>
                        <a:rPr lang="en-US" sz="1200" b="1" dirty="0">
                          <a:latin typeface="Verdana" pitchFamily="34" charset="0"/>
                          <a:ea typeface="Verdana" pitchFamily="34" charset="0"/>
                          <a:cs typeface="Verdana" pitchFamily="34" charset="0"/>
                        </a:rPr>
                        <a:t>Deferred tax assets:</a:t>
                      </a:r>
                    </a:p>
                  </a:txBody>
                  <a:tcPr anchor="ctr"/>
                </a:tc>
                <a:tc>
                  <a:txBody>
                    <a:bodyPr/>
                    <a:lstStyle/>
                    <a:p>
                      <a:endParaRPr lang="en-US"/>
                    </a:p>
                  </a:txBody>
                  <a:tcPr anchor="ctr"/>
                </a:tc>
                <a:tc>
                  <a:txBody>
                    <a:bodyPr/>
                    <a:lstStyle/>
                    <a:p>
                      <a:endParaRPr lang="en-US"/>
                    </a:p>
                  </a:txBody>
                  <a:tcPr anchor="ctr"/>
                </a:tc>
                <a:extLst>
                  <a:ext uri="{0D108BD9-81ED-4DB2-BD59-A6C34878D82A}">
                    <a16:rowId xmlns:a16="http://schemas.microsoft.com/office/drawing/2014/main" val="10001"/>
                  </a:ext>
                </a:extLst>
              </a:tr>
              <a:tr h="288839">
                <a:tc>
                  <a:txBody>
                    <a:bodyPr/>
                    <a:lstStyle/>
                    <a:p>
                      <a:r>
                        <a:rPr lang="en-US" sz="1200" dirty="0">
                          <a:latin typeface="Verdana" pitchFamily="34" charset="0"/>
                          <a:ea typeface="Verdana" pitchFamily="34" charset="0"/>
                          <a:cs typeface="Verdana" pitchFamily="34" charset="0"/>
                        </a:rPr>
                        <a:t>Accrued rent</a:t>
                      </a:r>
                    </a:p>
                  </a:txBody>
                  <a:tcPr anchor="ctr"/>
                </a:tc>
                <a:tc>
                  <a:txBody>
                    <a:bodyPr/>
                    <a:lstStyle/>
                    <a:p>
                      <a:pPr algn="r"/>
                      <a:r>
                        <a:rPr lang="en-US" sz="1200" dirty="0">
                          <a:latin typeface="Verdana" pitchFamily="34" charset="0"/>
                          <a:ea typeface="Verdana" pitchFamily="34" charset="0"/>
                          <a:cs typeface="Verdana" pitchFamily="34" charset="0"/>
                        </a:rPr>
                        <a:t>$ 4,045</a:t>
                      </a:r>
                    </a:p>
                  </a:txBody>
                  <a:tcPr anchor="ctr"/>
                </a:tc>
                <a:tc>
                  <a:txBody>
                    <a:bodyPr/>
                    <a:lstStyle/>
                    <a:p>
                      <a:pPr algn="r"/>
                      <a:r>
                        <a:rPr lang="en-US" sz="1200" dirty="0">
                          <a:latin typeface="Verdana" pitchFamily="34" charset="0"/>
                          <a:ea typeface="Verdana" pitchFamily="34" charset="0"/>
                          <a:cs typeface="Verdana" pitchFamily="34" charset="0"/>
                        </a:rPr>
                        <a:t>$ 3,543</a:t>
                      </a:r>
                    </a:p>
                  </a:txBody>
                  <a:tcPr anchor="ctr"/>
                </a:tc>
                <a:extLst>
                  <a:ext uri="{0D108BD9-81ED-4DB2-BD59-A6C34878D82A}">
                    <a16:rowId xmlns:a16="http://schemas.microsoft.com/office/drawing/2014/main" val="10002"/>
                  </a:ext>
                </a:extLst>
              </a:tr>
              <a:tr h="288839">
                <a:tc>
                  <a:txBody>
                    <a:bodyPr/>
                    <a:lstStyle/>
                    <a:p>
                      <a:r>
                        <a:rPr lang="en-US" sz="1200" dirty="0">
                          <a:latin typeface="Verdana" pitchFamily="34" charset="0"/>
                          <a:ea typeface="Verdana" pitchFamily="34" charset="0"/>
                          <a:cs typeface="Verdana" pitchFamily="34" charset="0"/>
                        </a:rPr>
                        <a:t>Accrued compensation</a:t>
                      </a:r>
                    </a:p>
                  </a:txBody>
                  <a:tcPr anchor="ctr"/>
                </a:tc>
                <a:tc>
                  <a:txBody>
                    <a:bodyPr/>
                    <a:lstStyle/>
                    <a:p>
                      <a:pPr algn="r"/>
                      <a:r>
                        <a:rPr lang="en-US" sz="1200" dirty="0">
                          <a:latin typeface="Verdana" pitchFamily="34" charset="0"/>
                          <a:ea typeface="Verdana" pitchFamily="34" charset="0"/>
                          <a:cs typeface="Verdana" pitchFamily="34" charset="0"/>
                        </a:rPr>
                        <a:t>5,896</a:t>
                      </a:r>
                    </a:p>
                  </a:txBody>
                  <a:tcPr anchor="ctr"/>
                </a:tc>
                <a:tc>
                  <a:txBody>
                    <a:bodyPr/>
                    <a:lstStyle/>
                    <a:p>
                      <a:pPr algn="r"/>
                      <a:r>
                        <a:rPr lang="en-US" sz="1200" dirty="0">
                          <a:latin typeface="Verdana" pitchFamily="34" charset="0"/>
                          <a:ea typeface="Verdana" pitchFamily="34" charset="0"/>
                          <a:cs typeface="Verdana" pitchFamily="34" charset="0"/>
                        </a:rPr>
                        <a:t>5,625</a:t>
                      </a:r>
                    </a:p>
                  </a:txBody>
                  <a:tcPr anchor="ctr"/>
                </a:tc>
                <a:extLst>
                  <a:ext uri="{0D108BD9-81ED-4DB2-BD59-A6C34878D82A}">
                    <a16:rowId xmlns:a16="http://schemas.microsoft.com/office/drawing/2014/main" val="10003"/>
                  </a:ext>
                </a:extLst>
              </a:tr>
              <a:tr h="288839">
                <a:tc>
                  <a:txBody>
                    <a:bodyPr/>
                    <a:lstStyle/>
                    <a:p>
                      <a:r>
                        <a:rPr lang="en-US" sz="1200" dirty="0">
                          <a:latin typeface="Verdana" pitchFamily="34" charset="0"/>
                          <a:ea typeface="Verdana" pitchFamily="34" charset="0"/>
                          <a:cs typeface="Verdana" pitchFamily="34" charset="0"/>
                        </a:rPr>
                        <a:t>Accrued employee</a:t>
                      </a:r>
                      <a:r>
                        <a:rPr lang="en-US" sz="1200" baseline="0" dirty="0">
                          <a:latin typeface="Verdana" pitchFamily="34" charset="0"/>
                          <a:ea typeface="Verdana" pitchFamily="34" charset="0"/>
                          <a:cs typeface="Verdana" pitchFamily="34" charset="0"/>
                        </a:rPr>
                        <a:t> benefits</a:t>
                      </a:r>
                      <a:endParaRPr lang="en-US" sz="1200" dirty="0">
                        <a:latin typeface="Verdana" pitchFamily="34" charset="0"/>
                        <a:ea typeface="Verdana" pitchFamily="34" charset="0"/>
                        <a:cs typeface="Verdana" pitchFamily="34" charset="0"/>
                      </a:endParaRPr>
                    </a:p>
                  </a:txBody>
                  <a:tcPr anchor="ctr"/>
                </a:tc>
                <a:tc>
                  <a:txBody>
                    <a:bodyPr/>
                    <a:lstStyle/>
                    <a:p>
                      <a:pPr algn="r"/>
                      <a:r>
                        <a:rPr lang="en-US" sz="1200" dirty="0">
                          <a:latin typeface="Verdana" pitchFamily="34" charset="0"/>
                          <a:ea typeface="Verdana" pitchFamily="34" charset="0"/>
                          <a:cs typeface="Verdana" pitchFamily="34" charset="0"/>
                        </a:rPr>
                        <a:t>523</a:t>
                      </a:r>
                    </a:p>
                  </a:txBody>
                  <a:tcPr anchor="ctr"/>
                </a:tc>
                <a:tc>
                  <a:txBody>
                    <a:bodyPr/>
                    <a:lstStyle/>
                    <a:p>
                      <a:pPr algn="r"/>
                      <a:r>
                        <a:rPr lang="en-US" sz="1200" dirty="0">
                          <a:latin typeface="Verdana" pitchFamily="34" charset="0"/>
                          <a:ea typeface="Verdana" pitchFamily="34" charset="0"/>
                          <a:cs typeface="Verdana" pitchFamily="34" charset="0"/>
                        </a:rPr>
                        <a:t>506</a:t>
                      </a:r>
                    </a:p>
                  </a:txBody>
                  <a:tcPr anchor="ctr"/>
                </a:tc>
                <a:extLst>
                  <a:ext uri="{0D108BD9-81ED-4DB2-BD59-A6C34878D82A}">
                    <a16:rowId xmlns:a16="http://schemas.microsoft.com/office/drawing/2014/main" val="10004"/>
                  </a:ext>
                </a:extLst>
              </a:tr>
              <a:tr h="288839">
                <a:tc>
                  <a:txBody>
                    <a:bodyPr/>
                    <a:lstStyle/>
                    <a:p>
                      <a:r>
                        <a:rPr lang="en-US" sz="1200" dirty="0">
                          <a:latin typeface="Verdana" pitchFamily="34" charset="0"/>
                          <a:ea typeface="Verdana" pitchFamily="34" charset="0"/>
                          <a:cs typeface="Verdana" pitchFamily="34" charset="0"/>
                        </a:rPr>
                        <a:t>Inventory</a:t>
                      </a:r>
                    </a:p>
                  </a:txBody>
                  <a:tcPr anchor="ctr"/>
                </a:tc>
                <a:tc>
                  <a:txBody>
                    <a:bodyPr/>
                    <a:lstStyle/>
                    <a:p>
                      <a:pPr algn="r"/>
                      <a:r>
                        <a:rPr lang="en-US" sz="1200" dirty="0">
                          <a:latin typeface="Verdana" pitchFamily="34" charset="0"/>
                          <a:ea typeface="Verdana" pitchFamily="34" charset="0"/>
                          <a:cs typeface="Verdana" pitchFamily="34" charset="0"/>
                        </a:rPr>
                        <a:t>740</a:t>
                      </a:r>
                    </a:p>
                  </a:txBody>
                  <a:tcPr anchor="ctr"/>
                </a:tc>
                <a:tc>
                  <a:txBody>
                    <a:bodyPr/>
                    <a:lstStyle/>
                    <a:p>
                      <a:pPr algn="r"/>
                      <a:r>
                        <a:rPr lang="en-US" sz="1200" dirty="0">
                          <a:latin typeface="Verdana" pitchFamily="34" charset="0"/>
                          <a:ea typeface="Verdana" pitchFamily="34" charset="0"/>
                          <a:cs typeface="Verdana" pitchFamily="34" charset="0"/>
                        </a:rPr>
                        <a:t>411</a:t>
                      </a:r>
                    </a:p>
                  </a:txBody>
                  <a:tcPr anchor="ctr"/>
                </a:tc>
                <a:extLst>
                  <a:ext uri="{0D108BD9-81ED-4DB2-BD59-A6C34878D82A}">
                    <a16:rowId xmlns:a16="http://schemas.microsoft.com/office/drawing/2014/main" val="10005"/>
                  </a:ext>
                </a:extLst>
              </a:tr>
              <a:tr h="288839">
                <a:tc>
                  <a:txBody>
                    <a:bodyPr/>
                    <a:lstStyle/>
                    <a:p>
                      <a:r>
                        <a:rPr lang="en-US" sz="1200" dirty="0">
                          <a:latin typeface="Verdana" pitchFamily="34" charset="0"/>
                          <a:ea typeface="Verdana" pitchFamily="34" charset="0"/>
                          <a:cs typeface="Verdana" pitchFamily="34" charset="0"/>
                        </a:rPr>
                        <a:t>Self-insurance reserves</a:t>
                      </a:r>
                    </a:p>
                  </a:txBody>
                  <a:tcPr anchor="ctr"/>
                </a:tc>
                <a:tc>
                  <a:txBody>
                    <a:bodyPr/>
                    <a:lstStyle/>
                    <a:p>
                      <a:pPr algn="r"/>
                      <a:r>
                        <a:rPr lang="en-US" sz="1200" dirty="0">
                          <a:latin typeface="Verdana" pitchFamily="34" charset="0"/>
                          <a:ea typeface="Verdana" pitchFamily="34" charset="0"/>
                          <a:cs typeface="Verdana" pitchFamily="34" charset="0"/>
                        </a:rPr>
                        <a:t>592</a:t>
                      </a:r>
                    </a:p>
                  </a:txBody>
                  <a:tcPr anchor="ctr"/>
                </a:tc>
                <a:tc>
                  <a:txBody>
                    <a:bodyPr/>
                    <a:lstStyle/>
                    <a:p>
                      <a:pPr algn="r"/>
                      <a:r>
                        <a:rPr lang="en-US" sz="1200" dirty="0">
                          <a:latin typeface="Verdana" pitchFamily="34" charset="0"/>
                          <a:ea typeface="Verdana" pitchFamily="34" charset="0"/>
                          <a:cs typeface="Verdana" pitchFamily="34" charset="0"/>
                        </a:rPr>
                        <a:t>593</a:t>
                      </a:r>
                    </a:p>
                  </a:txBody>
                  <a:tcPr anchor="ctr"/>
                </a:tc>
                <a:extLst>
                  <a:ext uri="{0D108BD9-81ED-4DB2-BD59-A6C34878D82A}">
                    <a16:rowId xmlns:a16="http://schemas.microsoft.com/office/drawing/2014/main" val="10006"/>
                  </a:ext>
                </a:extLst>
              </a:tr>
              <a:tr h="288839">
                <a:tc>
                  <a:txBody>
                    <a:bodyPr/>
                    <a:lstStyle/>
                    <a:p>
                      <a:r>
                        <a:rPr lang="en-US" sz="1200" dirty="0">
                          <a:latin typeface="Verdana" pitchFamily="34" charset="0"/>
                          <a:ea typeface="Verdana" pitchFamily="34" charset="0"/>
                          <a:cs typeface="Verdana" pitchFamily="34" charset="0"/>
                        </a:rPr>
                        <a:t>Lease incentives</a:t>
                      </a:r>
                    </a:p>
                  </a:txBody>
                  <a:tcPr anchor="ctr"/>
                </a:tc>
                <a:tc>
                  <a:txBody>
                    <a:bodyPr/>
                    <a:lstStyle/>
                    <a:p>
                      <a:pPr algn="r"/>
                      <a:r>
                        <a:rPr lang="en-US" sz="1200" dirty="0">
                          <a:latin typeface="Verdana" pitchFamily="34" charset="0"/>
                          <a:ea typeface="Verdana" pitchFamily="34" charset="0"/>
                          <a:cs typeface="Verdana" pitchFamily="34" charset="0"/>
                        </a:rPr>
                        <a:t>12,073</a:t>
                      </a:r>
                    </a:p>
                  </a:txBody>
                  <a:tcPr anchor="ctr"/>
                </a:tc>
                <a:tc>
                  <a:txBody>
                    <a:bodyPr/>
                    <a:lstStyle/>
                    <a:p>
                      <a:pPr algn="r"/>
                      <a:r>
                        <a:rPr lang="en-US" sz="1200" dirty="0">
                          <a:latin typeface="Verdana" pitchFamily="34" charset="0"/>
                          <a:ea typeface="Verdana" pitchFamily="34" charset="0"/>
                          <a:cs typeface="Verdana" pitchFamily="34" charset="0"/>
                        </a:rPr>
                        <a:t>10,003</a:t>
                      </a:r>
                    </a:p>
                  </a:txBody>
                  <a:tcPr anchor="ctr"/>
                </a:tc>
                <a:extLst>
                  <a:ext uri="{0D108BD9-81ED-4DB2-BD59-A6C34878D82A}">
                    <a16:rowId xmlns:a16="http://schemas.microsoft.com/office/drawing/2014/main" val="10007"/>
                  </a:ext>
                </a:extLst>
              </a:tr>
              <a:tr h="267398">
                <a:tc>
                  <a:txBody>
                    <a:bodyPr/>
                    <a:lstStyle/>
                    <a:p>
                      <a:r>
                        <a:rPr lang="en-US" sz="1200" dirty="0">
                          <a:latin typeface="Verdana" pitchFamily="34" charset="0"/>
                          <a:ea typeface="Verdana" pitchFamily="34" charset="0"/>
                          <a:cs typeface="Verdana" pitchFamily="34" charset="0"/>
                        </a:rPr>
                        <a:t>Net operating loss carry forward</a:t>
                      </a:r>
                    </a:p>
                  </a:txBody>
                  <a:tcPr anchor="ctr"/>
                </a:tc>
                <a:tc>
                  <a:txBody>
                    <a:bodyPr/>
                    <a:lstStyle/>
                    <a:p>
                      <a:pPr algn="r"/>
                      <a:r>
                        <a:rPr lang="en-US" sz="1200" dirty="0">
                          <a:latin typeface="Verdana" pitchFamily="34" charset="0"/>
                          <a:ea typeface="Verdana" pitchFamily="34" charset="0"/>
                          <a:cs typeface="Verdana" pitchFamily="34" charset="0"/>
                        </a:rPr>
                        <a:t>1,943</a:t>
                      </a:r>
                    </a:p>
                  </a:txBody>
                  <a:tcPr anchor="ctr"/>
                </a:tc>
                <a:tc>
                  <a:txBody>
                    <a:bodyPr/>
                    <a:lstStyle/>
                    <a:p>
                      <a:pPr algn="r"/>
                      <a:r>
                        <a:rPr lang="en-US" sz="1200" dirty="0">
                          <a:latin typeface="Verdana" pitchFamily="34" charset="0"/>
                          <a:ea typeface="Verdana" pitchFamily="34" charset="0"/>
                          <a:cs typeface="Verdana" pitchFamily="34" charset="0"/>
                        </a:rPr>
                        <a:t>449</a:t>
                      </a:r>
                    </a:p>
                  </a:txBody>
                  <a:tcPr anchor="ctr"/>
                </a:tc>
                <a:extLst>
                  <a:ext uri="{0D108BD9-81ED-4DB2-BD59-A6C34878D82A}">
                    <a16:rowId xmlns:a16="http://schemas.microsoft.com/office/drawing/2014/main" val="10008"/>
                  </a:ext>
                </a:extLst>
              </a:tr>
              <a:tr h="288839">
                <a:tc>
                  <a:txBody>
                    <a:bodyPr/>
                    <a:lstStyle/>
                    <a:p>
                      <a:r>
                        <a:rPr lang="en-US" sz="1200" dirty="0">
                          <a:latin typeface="Verdana" pitchFamily="34" charset="0"/>
                          <a:ea typeface="Verdana" pitchFamily="34" charset="0"/>
                          <a:cs typeface="Verdana" pitchFamily="34" charset="0"/>
                        </a:rPr>
                        <a:t>Others</a:t>
                      </a:r>
                    </a:p>
                  </a:txBody>
                  <a:tcPr anchor="ctr"/>
                </a:tc>
                <a:tc>
                  <a:txBody>
                    <a:bodyPr/>
                    <a:lstStyle/>
                    <a:p>
                      <a:pPr algn="r"/>
                      <a:r>
                        <a:rPr lang="en-US" sz="1200" u="sng" dirty="0">
                          <a:latin typeface="Verdana" pitchFamily="34" charset="0"/>
                          <a:ea typeface="Verdana" pitchFamily="34" charset="0"/>
                          <a:cs typeface="Verdana" pitchFamily="34" charset="0"/>
                        </a:rPr>
                        <a:t>367</a:t>
                      </a:r>
                    </a:p>
                  </a:txBody>
                  <a:tcPr anchor="ctr"/>
                </a:tc>
                <a:tc>
                  <a:txBody>
                    <a:bodyPr/>
                    <a:lstStyle/>
                    <a:p>
                      <a:pPr algn="r"/>
                      <a:r>
                        <a:rPr lang="en-US" sz="1200" u="sng" dirty="0">
                          <a:latin typeface="Verdana" pitchFamily="34" charset="0"/>
                          <a:ea typeface="Verdana" pitchFamily="34" charset="0"/>
                          <a:cs typeface="Verdana" pitchFamily="34" charset="0"/>
                        </a:rPr>
                        <a:t>396</a:t>
                      </a:r>
                    </a:p>
                  </a:txBody>
                  <a:tcPr anchor="ctr"/>
                </a:tc>
                <a:extLst>
                  <a:ext uri="{0D108BD9-81ED-4DB2-BD59-A6C34878D82A}">
                    <a16:rowId xmlns:a16="http://schemas.microsoft.com/office/drawing/2014/main" val="10009"/>
                  </a:ext>
                </a:extLst>
              </a:tr>
              <a:tr h="288839">
                <a:tc>
                  <a:txBody>
                    <a:bodyPr/>
                    <a:lstStyle/>
                    <a:p>
                      <a:pPr marL="231775" indent="0"/>
                      <a:r>
                        <a:rPr lang="en-US" sz="1200" i="1" dirty="0">
                          <a:latin typeface="Verdana" pitchFamily="34" charset="0"/>
                          <a:ea typeface="Verdana" pitchFamily="34" charset="0"/>
                          <a:cs typeface="Verdana" pitchFamily="34" charset="0"/>
                        </a:rPr>
                        <a:t>Total deferred tax assets</a:t>
                      </a:r>
                    </a:p>
                  </a:txBody>
                  <a:tcPr anchor="ctr"/>
                </a:tc>
                <a:tc>
                  <a:txBody>
                    <a:bodyPr/>
                    <a:lstStyle/>
                    <a:p>
                      <a:pPr algn="r"/>
                      <a:r>
                        <a:rPr lang="en-US" sz="1200" dirty="0">
                          <a:latin typeface="Verdana" pitchFamily="34" charset="0"/>
                          <a:ea typeface="Verdana" pitchFamily="34" charset="0"/>
                          <a:cs typeface="Verdana" pitchFamily="34" charset="0"/>
                        </a:rPr>
                        <a:t>26,179</a:t>
                      </a:r>
                    </a:p>
                  </a:txBody>
                  <a:tcPr anchor="ctr"/>
                </a:tc>
                <a:tc>
                  <a:txBody>
                    <a:bodyPr/>
                    <a:lstStyle/>
                    <a:p>
                      <a:pPr algn="r"/>
                      <a:r>
                        <a:rPr lang="en-US" sz="1200" dirty="0">
                          <a:latin typeface="Verdana" pitchFamily="34" charset="0"/>
                          <a:ea typeface="Verdana" pitchFamily="34" charset="0"/>
                          <a:cs typeface="Verdana" pitchFamily="34" charset="0"/>
                        </a:rPr>
                        <a:t>21,526</a:t>
                      </a:r>
                    </a:p>
                  </a:txBody>
                  <a:tcPr anchor="ctr"/>
                </a:tc>
                <a:extLst>
                  <a:ext uri="{0D108BD9-81ED-4DB2-BD59-A6C34878D82A}">
                    <a16:rowId xmlns:a16="http://schemas.microsoft.com/office/drawing/2014/main" val="10010"/>
                  </a:ext>
                </a:extLst>
              </a:tr>
              <a:tr h="288839">
                <a:tc>
                  <a:txBody>
                    <a:bodyPr/>
                    <a:lstStyle/>
                    <a:p>
                      <a:r>
                        <a:rPr lang="en-US" sz="1200" dirty="0">
                          <a:latin typeface="Verdana" pitchFamily="34" charset="0"/>
                          <a:ea typeface="Verdana" pitchFamily="34" charset="0"/>
                          <a:cs typeface="Verdana" pitchFamily="34" charset="0"/>
                        </a:rPr>
                        <a:t>Valuation allowance</a:t>
                      </a:r>
                    </a:p>
                  </a:txBody>
                  <a:tcPr anchor="ctr"/>
                </a:tc>
                <a:tc>
                  <a:txBody>
                    <a:bodyPr/>
                    <a:lstStyle/>
                    <a:p>
                      <a:pPr algn="r"/>
                      <a:r>
                        <a:rPr lang="en-US" sz="1200" u="sng" dirty="0">
                          <a:latin typeface="Verdana" pitchFamily="34" charset="0"/>
                          <a:ea typeface="Verdana" pitchFamily="34" charset="0"/>
                          <a:cs typeface="Verdana" pitchFamily="34" charset="0"/>
                        </a:rPr>
                        <a:t>(1,943)</a:t>
                      </a:r>
                    </a:p>
                  </a:txBody>
                  <a:tcPr anchor="ctr"/>
                </a:tc>
                <a:tc>
                  <a:txBody>
                    <a:bodyPr/>
                    <a:lstStyle/>
                    <a:p>
                      <a:pPr algn="r"/>
                      <a:r>
                        <a:rPr lang="en-US" sz="1200" u="sng" dirty="0">
                          <a:latin typeface="Verdana" pitchFamily="34" charset="0"/>
                          <a:ea typeface="Verdana" pitchFamily="34" charset="0"/>
                          <a:cs typeface="Verdana" pitchFamily="34" charset="0"/>
                        </a:rPr>
                        <a:t>_______0</a:t>
                      </a:r>
                    </a:p>
                  </a:txBody>
                  <a:tcPr anchor="ctr"/>
                </a:tc>
                <a:extLst>
                  <a:ext uri="{0D108BD9-81ED-4DB2-BD59-A6C34878D82A}">
                    <a16:rowId xmlns:a16="http://schemas.microsoft.com/office/drawing/2014/main" val="10011"/>
                  </a:ext>
                </a:extLst>
              </a:tr>
              <a:tr h="445663">
                <a:tc>
                  <a:txBody>
                    <a:bodyPr/>
                    <a:lstStyle/>
                    <a:p>
                      <a:pPr marL="109538" indent="-109538"/>
                      <a:r>
                        <a:rPr lang="en-US" sz="1200" i="1" dirty="0">
                          <a:latin typeface="Verdana" pitchFamily="34" charset="0"/>
                          <a:ea typeface="Verdana" pitchFamily="34" charset="0"/>
                          <a:cs typeface="Verdana" pitchFamily="34" charset="0"/>
                        </a:rPr>
                        <a:t>Total deferred tax assets—net of</a:t>
                      </a:r>
                      <a:r>
                        <a:rPr lang="en-US" sz="1200" i="1" baseline="0" dirty="0">
                          <a:latin typeface="Verdana" pitchFamily="34" charset="0"/>
                          <a:ea typeface="Verdana" pitchFamily="34" charset="0"/>
                          <a:cs typeface="Verdana" pitchFamily="34" charset="0"/>
                        </a:rPr>
                        <a:t> </a:t>
                      </a:r>
                      <a:r>
                        <a:rPr lang="en-US" sz="1200" i="1" dirty="0">
                          <a:latin typeface="Verdana" pitchFamily="34" charset="0"/>
                          <a:ea typeface="Verdana" pitchFamily="34" charset="0"/>
                          <a:cs typeface="Verdana" pitchFamily="34" charset="0"/>
                        </a:rPr>
                        <a:t>valuation allowance</a:t>
                      </a:r>
                    </a:p>
                  </a:txBody>
                  <a:tcPr anchor="ctr"/>
                </a:tc>
                <a:tc>
                  <a:txBody>
                    <a:bodyPr/>
                    <a:lstStyle/>
                    <a:p>
                      <a:pPr algn="r"/>
                      <a:r>
                        <a:rPr lang="en-US" sz="1200" u="sng" dirty="0">
                          <a:latin typeface="Verdana" pitchFamily="34" charset="0"/>
                          <a:ea typeface="Verdana" pitchFamily="34" charset="0"/>
                          <a:cs typeface="Verdana" pitchFamily="34" charset="0"/>
                        </a:rPr>
                        <a:t>24,236</a:t>
                      </a:r>
                    </a:p>
                  </a:txBody>
                  <a:tcPr anchor="ctr"/>
                </a:tc>
                <a:tc>
                  <a:txBody>
                    <a:bodyPr/>
                    <a:lstStyle/>
                    <a:p>
                      <a:pPr algn="r"/>
                      <a:r>
                        <a:rPr lang="en-US" sz="1200" u="sng" dirty="0">
                          <a:latin typeface="Verdana" pitchFamily="34" charset="0"/>
                          <a:ea typeface="Verdana" pitchFamily="34" charset="0"/>
                          <a:cs typeface="Verdana" pitchFamily="34" charset="0"/>
                        </a:rPr>
                        <a:t>21,526</a:t>
                      </a:r>
                    </a:p>
                  </a:txBody>
                  <a:tcPr anchor="ct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245397726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16-3</a:t>
            </a:r>
          </a:p>
        </p:txBody>
      </p:sp>
      <p:sp>
        <p:nvSpPr>
          <p:cNvPr id="8" name="Title 7"/>
          <p:cNvSpPr>
            <a:spLocks noGrp="1"/>
          </p:cNvSpPr>
          <p:nvPr>
            <p:ph type="title"/>
          </p:nvPr>
        </p:nvSpPr>
        <p:spPr>
          <a:xfrm>
            <a:off x="685800" y="533400"/>
            <a:ext cx="8001000" cy="1619915"/>
          </a:xfrm>
        </p:spPr>
        <p:txBody>
          <a:bodyPr>
            <a:noAutofit/>
          </a:bodyPr>
          <a:lstStyle/>
          <a:p>
            <a:r>
              <a:rPr lang="en-IN" dirty="0"/>
              <a:t>Disclosure of Deferred Tax Assets and Liabilities—Shoe Carnival, Inc. (3 of 3)</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072622201"/>
              </p:ext>
            </p:extLst>
          </p:nvPr>
        </p:nvGraphicFramePr>
        <p:xfrm>
          <a:off x="990600" y="2686984"/>
          <a:ext cx="7467600" cy="2723216"/>
        </p:xfrm>
        <a:graphic>
          <a:graphicData uri="http://schemas.openxmlformats.org/drawingml/2006/table">
            <a:tbl>
              <a:tblPr firstRow="1" bandRow="1">
                <a:tableStyleId>{5940675A-B579-460E-94D1-54222C63F5DA}</a:tableStyleId>
              </a:tblPr>
              <a:tblGrid>
                <a:gridCol w="3505200">
                  <a:extLst>
                    <a:ext uri="{9D8B030D-6E8A-4147-A177-3AD203B41FA5}">
                      <a16:colId xmlns:a16="http://schemas.microsoft.com/office/drawing/2014/main" val="20000"/>
                    </a:ext>
                  </a:extLst>
                </a:gridCol>
                <a:gridCol w="1447800">
                  <a:extLst>
                    <a:ext uri="{9D8B030D-6E8A-4147-A177-3AD203B41FA5}">
                      <a16:colId xmlns:a16="http://schemas.microsoft.com/office/drawing/2014/main" val="20001"/>
                    </a:ext>
                  </a:extLst>
                </a:gridCol>
                <a:gridCol w="381000">
                  <a:extLst>
                    <a:ext uri="{9D8B030D-6E8A-4147-A177-3AD203B41FA5}">
                      <a16:colId xmlns:a16="http://schemas.microsoft.com/office/drawing/2014/main" val="20002"/>
                    </a:ext>
                  </a:extLst>
                </a:gridCol>
                <a:gridCol w="1295400">
                  <a:extLst>
                    <a:ext uri="{9D8B030D-6E8A-4147-A177-3AD203B41FA5}">
                      <a16:colId xmlns:a16="http://schemas.microsoft.com/office/drawing/2014/main" val="20003"/>
                    </a:ext>
                  </a:extLst>
                </a:gridCol>
                <a:gridCol w="838200">
                  <a:extLst>
                    <a:ext uri="{9D8B030D-6E8A-4147-A177-3AD203B41FA5}">
                      <a16:colId xmlns:a16="http://schemas.microsoft.com/office/drawing/2014/main" val="20004"/>
                    </a:ext>
                  </a:extLst>
                </a:gridCol>
              </a:tblGrid>
              <a:tr h="486222">
                <a:tc>
                  <a:txBody>
                    <a:bodyPr/>
                    <a:lstStyle/>
                    <a:p>
                      <a:r>
                        <a:rPr lang="en-US" sz="1200" dirty="0">
                          <a:latin typeface="Verdana" pitchFamily="34" charset="0"/>
                          <a:ea typeface="Verdana" pitchFamily="34" charset="0"/>
                          <a:cs typeface="Verdana" pitchFamily="34" charset="0"/>
                        </a:rPr>
                        <a:t>($ in thousands)</a:t>
                      </a:r>
                    </a:p>
                  </a:txBody>
                  <a:tcPr anchor="ctr"/>
                </a:tc>
                <a:tc>
                  <a:txBody>
                    <a:bodyPr/>
                    <a:lstStyle/>
                    <a:p>
                      <a:pPr algn="ctr"/>
                      <a:r>
                        <a:rPr lang="en-US" sz="1200" b="1" dirty="0">
                          <a:latin typeface="Verdana" pitchFamily="34" charset="0"/>
                          <a:ea typeface="Verdana" pitchFamily="34" charset="0"/>
                          <a:cs typeface="Verdana" pitchFamily="34" charset="0"/>
                        </a:rPr>
                        <a:t>January 31,</a:t>
                      </a:r>
                    </a:p>
                    <a:p>
                      <a:pPr algn="ctr"/>
                      <a:r>
                        <a:rPr lang="en-US" sz="1200" b="1" dirty="0">
                          <a:latin typeface="Verdana" pitchFamily="34" charset="0"/>
                          <a:ea typeface="Verdana" pitchFamily="34" charset="0"/>
                          <a:cs typeface="Verdana" pitchFamily="34" charset="0"/>
                        </a:rPr>
                        <a:t>2015</a:t>
                      </a:r>
                    </a:p>
                  </a:txBody>
                  <a:tcPr anchor="ctr"/>
                </a:tc>
                <a:tc>
                  <a:txBody>
                    <a:bodyPr/>
                    <a:lstStyle/>
                    <a:p>
                      <a:pPr algn="ctr"/>
                      <a:endParaRPr lang="en-US" sz="1200" b="1" dirty="0">
                        <a:latin typeface="Verdana" pitchFamily="34" charset="0"/>
                        <a:ea typeface="Verdana" pitchFamily="34" charset="0"/>
                        <a:cs typeface="Verdana" pitchFamily="34" charset="0"/>
                      </a:endParaRPr>
                    </a:p>
                  </a:txBody>
                  <a:tcPr anchor="ctr"/>
                </a:tc>
                <a:tc>
                  <a:txBody>
                    <a:bodyPr/>
                    <a:lstStyle/>
                    <a:p>
                      <a:pPr algn="ctr"/>
                      <a:r>
                        <a:rPr lang="en-US" sz="1200" b="1" dirty="0">
                          <a:latin typeface="Verdana" pitchFamily="34" charset="0"/>
                          <a:ea typeface="Verdana" pitchFamily="34" charset="0"/>
                          <a:cs typeface="Verdana" pitchFamily="34" charset="0"/>
                        </a:rPr>
                        <a:t>February</a:t>
                      </a:r>
                      <a:r>
                        <a:rPr lang="en-US" sz="1200" b="1" baseline="0" dirty="0">
                          <a:latin typeface="Verdana" pitchFamily="34" charset="0"/>
                          <a:ea typeface="Verdana" pitchFamily="34" charset="0"/>
                          <a:cs typeface="Verdana" pitchFamily="34" charset="0"/>
                        </a:rPr>
                        <a:t> 1,</a:t>
                      </a:r>
                    </a:p>
                    <a:p>
                      <a:pPr algn="ctr"/>
                      <a:r>
                        <a:rPr lang="en-US" sz="1200" b="1" baseline="0" dirty="0">
                          <a:latin typeface="Verdana" pitchFamily="34" charset="0"/>
                          <a:ea typeface="Verdana" pitchFamily="34" charset="0"/>
                          <a:cs typeface="Verdana" pitchFamily="34" charset="0"/>
                        </a:rPr>
                        <a:t>2014</a:t>
                      </a:r>
                      <a:endParaRPr lang="en-US" sz="1200" b="1" dirty="0">
                        <a:latin typeface="Verdana" pitchFamily="34" charset="0"/>
                        <a:ea typeface="Verdana" pitchFamily="34" charset="0"/>
                        <a:cs typeface="Verdana" pitchFamily="34" charset="0"/>
                      </a:endParaRPr>
                    </a:p>
                  </a:txBody>
                  <a:tcPr anchor="ctr"/>
                </a:tc>
                <a:tc>
                  <a:txBody>
                    <a:bodyPr/>
                    <a:lstStyle/>
                    <a:p>
                      <a:endParaRPr lang="en-US" sz="12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0"/>
                  </a:ext>
                </a:extLst>
              </a:tr>
              <a:tr h="310234">
                <a:tc>
                  <a:txBody>
                    <a:bodyPr/>
                    <a:lstStyle/>
                    <a:p>
                      <a:r>
                        <a:rPr lang="en-US" sz="1200" b="1" dirty="0">
                          <a:latin typeface="Verdana" pitchFamily="34" charset="0"/>
                          <a:ea typeface="Verdana" pitchFamily="34" charset="0"/>
                          <a:cs typeface="Verdana" pitchFamily="34" charset="0"/>
                        </a:rPr>
                        <a:t>Deferred tax liabilities:</a:t>
                      </a:r>
                    </a:p>
                  </a:txBody>
                  <a:tcPr anchor="ctr"/>
                </a:tc>
                <a:tc>
                  <a:txBody>
                    <a:bodyPr/>
                    <a:lstStyle/>
                    <a:p>
                      <a:endParaRPr lang="en-US" sz="1200">
                        <a:latin typeface="Verdana" pitchFamily="34" charset="0"/>
                        <a:ea typeface="Verdana" pitchFamily="34" charset="0"/>
                        <a:cs typeface="Verdana"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Verdana" pitchFamily="34" charset="0"/>
                        <a:ea typeface="Verdana" pitchFamily="34" charset="0"/>
                        <a:cs typeface="Verdana" pitchFamily="34" charset="0"/>
                      </a:endParaRPr>
                    </a:p>
                  </a:txBody>
                  <a:tcPr anchor="ctr"/>
                </a:tc>
                <a:tc>
                  <a:txBody>
                    <a:bodyPr/>
                    <a:lstStyle/>
                    <a:p>
                      <a:endParaRPr lang="en-US" sz="1200">
                        <a:latin typeface="Verdana" pitchFamily="34" charset="0"/>
                        <a:ea typeface="Verdana" pitchFamily="34" charset="0"/>
                        <a:cs typeface="Verdana" pitchFamily="34" charset="0"/>
                      </a:endParaRPr>
                    </a:p>
                  </a:txBody>
                  <a:tcPr anchor="ctr"/>
                </a:tc>
                <a:tc>
                  <a:txBody>
                    <a:bodyPr/>
                    <a:lstStyle/>
                    <a:p>
                      <a:endParaRPr lang="en-US" sz="12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1"/>
                  </a:ext>
                </a:extLst>
              </a:tr>
              <a:tr h="324387">
                <a:tc>
                  <a:txBody>
                    <a:bodyPr/>
                    <a:lstStyle/>
                    <a:p>
                      <a:r>
                        <a:rPr lang="en-US" sz="1200" dirty="0">
                          <a:latin typeface="Verdana" pitchFamily="34" charset="0"/>
                          <a:ea typeface="Verdana" pitchFamily="34" charset="0"/>
                          <a:cs typeface="Verdana" pitchFamily="34" charset="0"/>
                        </a:rPr>
                        <a:t>Depreciation</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latin typeface="Verdana" pitchFamily="34" charset="0"/>
                          <a:ea typeface="Verdana" pitchFamily="34" charset="0"/>
                          <a:cs typeface="Verdana" pitchFamily="34" charset="0"/>
                        </a:rPr>
                        <a:t>17,767</a:t>
                      </a: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latin typeface="Verdana" pitchFamily="34" charset="0"/>
                          <a:ea typeface="Verdana" pitchFamily="34" charset="0"/>
                          <a:cs typeface="Verdana" pitchFamily="34" charset="0"/>
                        </a:rPr>
                        <a:t>15,625</a:t>
                      </a: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2"/>
                  </a:ext>
                </a:extLst>
              </a:tr>
              <a:tr h="262340">
                <a:tc>
                  <a:txBody>
                    <a:bodyPr/>
                    <a:lstStyle/>
                    <a:p>
                      <a:r>
                        <a:rPr lang="en-US" sz="1200" dirty="0">
                          <a:latin typeface="Verdana" pitchFamily="34" charset="0"/>
                          <a:ea typeface="Verdana" pitchFamily="34" charset="0"/>
                          <a:cs typeface="Verdana" pitchFamily="34" charset="0"/>
                        </a:rPr>
                        <a:t>Capitalized costs</a:t>
                      </a:r>
                    </a:p>
                  </a:txBody>
                  <a:tcPr anchor="ctr"/>
                </a:tc>
                <a:tc>
                  <a:txBody>
                    <a:bodyPr/>
                    <a:lstStyle/>
                    <a:p>
                      <a:pPr algn="r"/>
                      <a:r>
                        <a:rPr lang="en-US" sz="1200" dirty="0">
                          <a:latin typeface="Verdana" pitchFamily="34" charset="0"/>
                          <a:ea typeface="Verdana" pitchFamily="34" charset="0"/>
                          <a:cs typeface="Verdana" pitchFamily="34" charset="0"/>
                        </a:rPr>
                        <a:t>1,284</a:t>
                      </a:r>
                    </a:p>
                  </a:txBody>
                  <a:tcPr anchor="ctr"/>
                </a:tc>
                <a:tc>
                  <a:txBody>
                    <a:bodyPr/>
                    <a:lstStyle/>
                    <a:p>
                      <a:pPr algn="r"/>
                      <a:endParaRPr lang="en-US" sz="1200">
                        <a:latin typeface="Verdana" pitchFamily="34" charset="0"/>
                        <a:ea typeface="Verdana" pitchFamily="34" charset="0"/>
                        <a:cs typeface="Verdana" pitchFamily="34" charset="0"/>
                      </a:endParaRPr>
                    </a:p>
                  </a:txBody>
                  <a:tcPr anchor="ctr"/>
                </a:tc>
                <a:tc>
                  <a:txBody>
                    <a:bodyPr/>
                    <a:lstStyle/>
                    <a:p>
                      <a:pPr algn="r"/>
                      <a:r>
                        <a:rPr lang="en-US" sz="1200" dirty="0">
                          <a:latin typeface="Verdana" pitchFamily="34" charset="0"/>
                          <a:ea typeface="Verdana" pitchFamily="34" charset="0"/>
                          <a:cs typeface="Verdana" pitchFamily="34" charset="0"/>
                        </a:rPr>
                        <a:t>1,180</a:t>
                      </a: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3"/>
                  </a:ext>
                </a:extLst>
              </a:tr>
              <a:tr h="413653">
                <a:tc>
                  <a:txBody>
                    <a:bodyPr/>
                    <a:lstStyle/>
                    <a:p>
                      <a:pPr marL="109538" indent="-109538"/>
                      <a:r>
                        <a:rPr lang="en-US" sz="1200" dirty="0">
                          <a:latin typeface="Verdana" pitchFamily="34" charset="0"/>
                          <a:ea typeface="Verdana" pitchFamily="34" charset="0"/>
                          <a:cs typeface="Verdana" pitchFamily="34" charset="0"/>
                        </a:rPr>
                        <a:t>Puerto Rico net operating loss carry</a:t>
                      </a:r>
                      <a:r>
                        <a:rPr lang="en-US" sz="1200" baseline="0" dirty="0">
                          <a:latin typeface="Verdana" pitchFamily="34" charset="0"/>
                          <a:ea typeface="Verdana" pitchFamily="34" charset="0"/>
                          <a:cs typeface="Verdana" pitchFamily="34" charset="0"/>
                        </a:rPr>
                        <a:t> </a:t>
                      </a:r>
                      <a:r>
                        <a:rPr lang="en-US" sz="1200" dirty="0">
                          <a:latin typeface="Verdana" pitchFamily="34" charset="0"/>
                          <a:ea typeface="Verdana" pitchFamily="34" charset="0"/>
                          <a:cs typeface="Verdana" pitchFamily="34" charset="0"/>
                        </a:rPr>
                        <a:t>forward impact to</a:t>
                      </a:r>
                      <a:r>
                        <a:rPr lang="en-US" sz="1200" baseline="0" dirty="0">
                          <a:latin typeface="Verdana" pitchFamily="34" charset="0"/>
                          <a:ea typeface="Verdana" pitchFamily="34" charset="0"/>
                          <a:cs typeface="Verdana" pitchFamily="34" charset="0"/>
                        </a:rPr>
                        <a:t> federal taxes</a:t>
                      </a:r>
                      <a:endParaRPr lang="en-US" sz="1200" dirty="0">
                        <a:latin typeface="Verdana" pitchFamily="34" charset="0"/>
                        <a:ea typeface="Verdana" pitchFamily="34" charset="0"/>
                        <a:cs typeface="Verdana" pitchFamily="34" charset="0"/>
                      </a:endParaRPr>
                    </a:p>
                  </a:txBody>
                  <a:tcPr anchor="ctr"/>
                </a:tc>
                <a:tc>
                  <a:txBody>
                    <a:bodyPr/>
                    <a:lstStyle/>
                    <a:p>
                      <a:pPr algn="r"/>
                      <a:r>
                        <a:rPr lang="en-US" sz="1200" dirty="0">
                          <a:latin typeface="Verdana" pitchFamily="34" charset="0"/>
                          <a:ea typeface="Verdana" pitchFamily="34" charset="0"/>
                          <a:cs typeface="Verdana" pitchFamily="34" charset="0"/>
                        </a:rPr>
                        <a:t>0</a:t>
                      </a: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tc>
                  <a:txBody>
                    <a:bodyPr/>
                    <a:lstStyle/>
                    <a:p>
                      <a:pPr algn="r"/>
                      <a:r>
                        <a:rPr lang="en-US" sz="1200" dirty="0">
                          <a:latin typeface="Verdana" pitchFamily="34" charset="0"/>
                          <a:ea typeface="Verdana" pitchFamily="34" charset="0"/>
                          <a:cs typeface="Verdana" pitchFamily="34" charset="0"/>
                        </a:rPr>
                        <a:t>444</a:t>
                      </a: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4"/>
                  </a:ext>
                </a:extLst>
              </a:tr>
              <a:tr h="322213">
                <a:tc>
                  <a:txBody>
                    <a:bodyPr/>
                    <a:lstStyle/>
                    <a:p>
                      <a:r>
                        <a:rPr lang="en-US" sz="1200" dirty="0">
                          <a:latin typeface="Verdana" pitchFamily="34" charset="0"/>
                          <a:ea typeface="Verdana" pitchFamily="34" charset="0"/>
                          <a:cs typeface="Verdana" pitchFamily="34" charset="0"/>
                        </a:rPr>
                        <a:t>Others</a:t>
                      </a:r>
                    </a:p>
                  </a:txBody>
                  <a:tcPr anchor="ctr"/>
                </a:tc>
                <a:tc>
                  <a:txBody>
                    <a:bodyPr/>
                    <a:lstStyle/>
                    <a:p>
                      <a:pPr algn="r"/>
                      <a:r>
                        <a:rPr lang="en-US" sz="1200" i="0" u="sng" dirty="0">
                          <a:latin typeface="Verdana" pitchFamily="34" charset="0"/>
                          <a:ea typeface="Verdana" pitchFamily="34" charset="0"/>
                          <a:cs typeface="Verdana" pitchFamily="34" charset="0"/>
                        </a:rPr>
                        <a:t>1</a:t>
                      </a:r>
                    </a:p>
                  </a:txBody>
                  <a:tcPr anchor="ctr"/>
                </a:tc>
                <a:tc>
                  <a:txBody>
                    <a:bodyPr/>
                    <a:lstStyle/>
                    <a:p>
                      <a:pPr algn="r"/>
                      <a:endParaRPr lang="en-US" sz="1200" i="0" u="sng" dirty="0">
                        <a:latin typeface="Verdana" pitchFamily="34" charset="0"/>
                        <a:ea typeface="Verdana" pitchFamily="34" charset="0"/>
                        <a:cs typeface="Verdana" pitchFamily="34" charset="0"/>
                      </a:endParaRPr>
                    </a:p>
                  </a:txBody>
                  <a:tcPr anchor="ctr"/>
                </a:tc>
                <a:tc>
                  <a:txBody>
                    <a:bodyPr/>
                    <a:lstStyle/>
                    <a:p>
                      <a:pPr algn="r"/>
                      <a:r>
                        <a:rPr lang="en-US" sz="1200" i="0" u="sng" dirty="0">
                          <a:latin typeface="Verdana" pitchFamily="34" charset="0"/>
                          <a:ea typeface="Verdana" pitchFamily="34" charset="0"/>
                          <a:cs typeface="Verdana" pitchFamily="34" charset="0"/>
                        </a:rPr>
                        <a:t>3</a:t>
                      </a:r>
                    </a:p>
                  </a:txBody>
                  <a:tcPr anchor="ctr"/>
                </a:tc>
                <a:tc>
                  <a:txBody>
                    <a:bodyPr/>
                    <a:lstStyle/>
                    <a:p>
                      <a:pPr algn="r"/>
                      <a:endParaRPr lang="en-US" sz="1200" b="1"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5"/>
                  </a:ext>
                </a:extLst>
              </a:tr>
              <a:tr h="260166">
                <a:tc>
                  <a:txBody>
                    <a:bodyPr/>
                    <a:lstStyle/>
                    <a:p>
                      <a:pPr marL="231775" indent="0"/>
                      <a:r>
                        <a:rPr lang="en-US" sz="1200" i="1" dirty="0">
                          <a:latin typeface="Verdana" pitchFamily="34" charset="0"/>
                          <a:ea typeface="Verdana" pitchFamily="34" charset="0"/>
                          <a:cs typeface="Verdana" pitchFamily="34" charset="0"/>
                        </a:rPr>
                        <a:t>Total deferred</a:t>
                      </a:r>
                      <a:r>
                        <a:rPr lang="en-US" sz="1200" i="1" baseline="0" dirty="0">
                          <a:latin typeface="Verdana" pitchFamily="34" charset="0"/>
                          <a:ea typeface="Verdana" pitchFamily="34" charset="0"/>
                          <a:cs typeface="Verdana" pitchFamily="34" charset="0"/>
                        </a:rPr>
                        <a:t> tax liabilities</a:t>
                      </a:r>
                      <a:endParaRPr lang="en-US" sz="1200" i="1" dirty="0">
                        <a:latin typeface="Verdana" pitchFamily="34" charset="0"/>
                        <a:ea typeface="Verdana" pitchFamily="34" charset="0"/>
                        <a:cs typeface="Verdana" pitchFamily="34" charset="0"/>
                      </a:endParaRPr>
                    </a:p>
                  </a:txBody>
                  <a:tcPr anchor="ctr"/>
                </a:tc>
                <a:tc>
                  <a:txBody>
                    <a:bodyPr/>
                    <a:lstStyle/>
                    <a:p>
                      <a:pPr algn="r"/>
                      <a:r>
                        <a:rPr lang="en-US" sz="1200" i="0" u="sng" dirty="0">
                          <a:latin typeface="Verdana" pitchFamily="34" charset="0"/>
                          <a:ea typeface="Verdana" pitchFamily="34" charset="0"/>
                          <a:cs typeface="Verdana" pitchFamily="34" charset="0"/>
                        </a:rPr>
                        <a:t>19,052</a:t>
                      </a:r>
                    </a:p>
                  </a:txBody>
                  <a:tcPr anchor="ctr"/>
                </a:tc>
                <a:tc>
                  <a:txBody>
                    <a:bodyPr/>
                    <a:lstStyle/>
                    <a:p>
                      <a:pPr algn="r"/>
                      <a:endParaRPr lang="en-US" sz="1200" i="0" u="sng" dirty="0">
                        <a:latin typeface="Verdana" pitchFamily="34" charset="0"/>
                        <a:ea typeface="Verdana" pitchFamily="34" charset="0"/>
                        <a:cs typeface="Verdana" pitchFamily="34" charset="0"/>
                      </a:endParaRPr>
                    </a:p>
                  </a:txBody>
                  <a:tcPr anchor="ctr"/>
                </a:tc>
                <a:tc>
                  <a:txBody>
                    <a:bodyPr/>
                    <a:lstStyle/>
                    <a:p>
                      <a:pPr algn="r"/>
                      <a:r>
                        <a:rPr lang="en-US" sz="1200" i="0" u="sng" dirty="0">
                          <a:latin typeface="Verdana" pitchFamily="34" charset="0"/>
                          <a:ea typeface="Verdana" pitchFamily="34" charset="0"/>
                          <a:cs typeface="Verdana" pitchFamily="34" charset="0"/>
                        </a:rPr>
                        <a:t>16,892</a:t>
                      </a: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6"/>
                  </a:ext>
                </a:extLst>
              </a:tr>
              <a:tr h="245297">
                <a:tc>
                  <a:txBody>
                    <a:bodyPr/>
                    <a:lstStyle/>
                    <a:p>
                      <a:r>
                        <a:rPr lang="en-US" sz="1200" b="1" dirty="0">
                          <a:latin typeface="Verdana" pitchFamily="34" charset="0"/>
                          <a:ea typeface="Verdana" pitchFamily="34" charset="0"/>
                          <a:cs typeface="Verdana" pitchFamily="34" charset="0"/>
                        </a:rPr>
                        <a:t>Net deferred tax asset</a:t>
                      </a:r>
                    </a:p>
                  </a:txBody>
                  <a:tcPr anchor="ctr"/>
                </a:tc>
                <a:tc>
                  <a:txBody>
                    <a:bodyPr/>
                    <a:lstStyle/>
                    <a:p>
                      <a:pPr algn="r"/>
                      <a:r>
                        <a:rPr lang="en-US" sz="1200" b="1" i="0" u="sng" dirty="0">
                          <a:latin typeface="Verdana" pitchFamily="34" charset="0"/>
                          <a:ea typeface="Verdana" pitchFamily="34" charset="0"/>
                          <a:cs typeface="Verdana" pitchFamily="34" charset="0"/>
                        </a:rPr>
                        <a:t>$5,184</a:t>
                      </a:r>
                    </a:p>
                  </a:txBody>
                  <a:tcPr anchor="ctr"/>
                </a:tc>
                <a:tc>
                  <a:txBody>
                    <a:bodyPr/>
                    <a:lstStyle/>
                    <a:p>
                      <a:pPr algn="ctr"/>
                      <a:r>
                        <a:rPr lang="en-US" sz="1200" i="0" u="none" dirty="0">
                          <a:latin typeface="Verdana" pitchFamily="34" charset="0"/>
                          <a:ea typeface="Verdana" pitchFamily="34" charset="0"/>
                          <a:cs typeface="Verdana" pitchFamily="34" charset="0"/>
                        </a:rPr>
                        <a:t>−</a:t>
                      </a:r>
                    </a:p>
                  </a:txBody>
                  <a:tcPr anchor="ctr"/>
                </a:tc>
                <a:tc>
                  <a:txBody>
                    <a:bodyPr/>
                    <a:lstStyle/>
                    <a:p>
                      <a:pPr algn="r"/>
                      <a:r>
                        <a:rPr lang="en-US" sz="1200" b="1" i="0" u="sng" dirty="0">
                          <a:latin typeface="Verdana" pitchFamily="34" charset="0"/>
                          <a:ea typeface="Verdana" pitchFamily="34" charset="0"/>
                          <a:cs typeface="Verdana" pitchFamily="34" charset="0"/>
                        </a:rPr>
                        <a:t>$ 4,634</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1" dirty="0">
                          <a:latin typeface="Verdana" pitchFamily="34" charset="0"/>
                          <a:ea typeface="Verdana" pitchFamily="34" charset="0"/>
                          <a:cs typeface="Verdana" pitchFamily="34" charset="0"/>
                        </a:rPr>
                        <a:t>= $550</a:t>
                      </a:r>
                    </a:p>
                  </a:txBody>
                  <a:tcPr anchor="ct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27198030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16-4</a:t>
            </a:r>
          </a:p>
        </p:txBody>
      </p:sp>
      <p:sp>
        <p:nvSpPr>
          <p:cNvPr id="8" name="Title 7"/>
          <p:cNvSpPr>
            <a:spLocks noGrp="1"/>
          </p:cNvSpPr>
          <p:nvPr>
            <p:ph type="title"/>
          </p:nvPr>
        </p:nvSpPr>
        <p:spPr>
          <a:xfrm>
            <a:off x="914400" y="457200"/>
            <a:ext cx="7696200" cy="533400"/>
          </a:xfrm>
        </p:spPr>
        <p:txBody>
          <a:bodyPr>
            <a:noAutofit/>
          </a:bodyPr>
          <a:lstStyle/>
          <a:p>
            <a:r>
              <a:rPr lang="en-IN" dirty="0"/>
              <a:t>Permanent Differences (1 of 2)</a:t>
            </a:r>
            <a:endParaRPr lang="en-US" dirty="0"/>
          </a:p>
        </p:txBody>
      </p:sp>
      <p:sp>
        <p:nvSpPr>
          <p:cNvPr id="4" name="Content Placeholder 3"/>
          <p:cNvSpPr>
            <a:spLocks noGrp="1"/>
          </p:cNvSpPr>
          <p:nvPr>
            <p:ph sz="quarter" idx="10"/>
          </p:nvPr>
        </p:nvSpPr>
        <p:spPr>
          <a:xfrm>
            <a:off x="533400" y="1219200"/>
            <a:ext cx="8305800" cy="5181600"/>
          </a:xfrm>
        </p:spPr>
        <p:txBody>
          <a:bodyPr/>
          <a:lstStyle/>
          <a:p>
            <a:r>
              <a:rPr lang="en-IN" sz="2400" dirty="0"/>
              <a:t>Differences caused by transactions and events that under existing tax law will </a:t>
            </a:r>
            <a:r>
              <a:rPr lang="en-IN" sz="2400" b="1" i="1" dirty="0"/>
              <a:t>never</a:t>
            </a:r>
            <a:r>
              <a:rPr lang="en-IN" sz="2400" i="1" dirty="0"/>
              <a:t> </a:t>
            </a:r>
            <a:r>
              <a:rPr lang="en-IN" sz="2400" dirty="0"/>
              <a:t>affect taxable income or taxes payable</a:t>
            </a:r>
          </a:p>
          <a:p>
            <a:r>
              <a:rPr lang="en-IN" sz="2400" dirty="0"/>
              <a:t>The tax-free income will </a:t>
            </a:r>
            <a:r>
              <a:rPr lang="en-IN" sz="2400" b="1" i="1" dirty="0"/>
              <a:t>never</a:t>
            </a:r>
            <a:r>
              <a:rPr lang="en-IN" sz="2400" i="1" dirty="0"/>
              <a:t> </a:t>
            </a:r>
            <a:r>
              <a:rPr lang="en-IN" sz="2400" dirty="0"/>
              <a:t>be reported on the tax return</a:t>
            </a:r>
          </a:p>
          <a:p>
            <a:pPr>
              <a:buClr>
                <a:schemeClr val="tx1"/>
              </a:buClr>
            </a:pPr>
            <a:r>
              <a:rPr lang="en-IN" sz="2400" b="1" dirty="0"/>
              <a:t>Example: </a:t>
            </a:r>
            <a:r>
              <a:rPr lang="en-IN" sz="2400" dirty="0"/>
              <a:t>Interest received from investments in bonds issued by state and municipal governments is exempt from taxation</a:t>
            </a:r>
          </a:p>
          <a:p>
            <a:pPr lvl="1">
              <a:buFont typeface="Lucida Grande"/>
              <a:buChar char="–"/>
            </a:pPr>
            <a:r>
              <a:rPr lang="en-IN" sz="2200" dirty="0"/>
              <a:t>This interest revenue is reported as revenue on the recipient’s income statement but not on its tax return</a:t>
            </a:r>
          </a:p>
          <a:p>
            <a:pPr lvl="1">
              <a:buFont typeface="Lucida Grande"/>
              <a:buChar char="–"/>
            </a:pPr>
            <a:r>
              <a:rPr lang="en-IN" sz="2200" dirty="0"/>
              <a:t>There is a permanent difference between </a:t>
            </a:r>
            <a:r>
              <a:rPr lang="en-US" sz="2200" dirty="0"/>
              <a:t>pretax</a:t>
            </a:r>
            <a:r>
              <a:rPr lang="en-IN" sz="2200" dirty="0"/>
              <a:t> accounting income and taxable income</a:t>
            </a:r>
          </a:p>
        </p:txBody>
      </p:sp>
    </p:spTree>
    <p:extLst>
      <p:ext uri="{BB962C8B-B14F-4D97-AF65-F5344CB8AC3E}">
        <p14:creationId xmlns:p14="http://schemas.microsoft.com/office/powerpoint/2010/main" val="142884812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16-4</a:t>
            </a:r>
          </a:p>
        </p:txBody>
      </p:sp>
      <p:sp>
        <p:nvSpPr>
          <p:cNvPr id="8" name="Title 7"/>
          <p:cNvSpPr>
            <a:spLocks noGrp="1"/>
          </p:cNvSpPr>
          <p:nvPr>
            <p:ph type="title"/>
          </p:nvPr>
        </p:nvSpPr>
        <p:spPr>
          <a:xfrm>
            <a:off x="762000" y="304800"/>
            <a:ext cx="8001000" cy="914400"/>
          </a:xfrm>
        </p:spPr>
        <p:txBody>
          <a:bodyPr>
            <a:noAutofit/>
          </a:bodyPr>
          <a:lstStyle/>
          <a:p>
            <a:r>
              <a:rPr lang="en-IN" dirty="0"/>
              <a:t>Permanent Differences (2 of 2)</a:t>
            </a:r>
            <a:endParaRPr lang="en-US" dirty="0"/>
          </a:p>
        </p:txBody>
      </p:sp>
      <p:sp>
        <p:nvSpPr>
          <p:cNvPr id="4" name="Content Placeholder 3"/>
          <p:cNvSpPr>
            <a:spLocks noGrp="1"/>
          </p:cNvSpPr>
          <p:nvPr>
            <p:ph sz="quarter" idx="10"/>
          </p:nvPr>
        </p:nvSpPr>
        <p:spPr>
          <a:xfrm>
            <a:off x="533400" y="1524000"/>
            <a:ext cx="8458200" cy="4800600"/>
          </a:xfrm>
        </p:spPr>
        <p:txBody>
          <a:bodyPr/>
          <a:lstStyle/>
          <a:p>
            <a:pPr>
              <a:buClr>
                <a:schemeClr val="tx1"/>
              </a:buClr>
            </a:pPr>
            <a:r>
              <a:rPr lang="en-IN" sz="2400" dirty="0"/>
              <a:t>It’s easy to account for permanent differences</a:t>
            </a:r>
          </a:p>
          <a:p>
            <a:r>
              <a:rPr lang="en-IN" sz="2400" dirty="0"/>
              <a:t>Taxes payable are calculated according to the tax law, and since permanent differences are never taxable, no deferred </a:t>
            </a:r>
            <a:r>
              <a:rPr lang="en-US" sz="2400" dirty="0"/>
              <a:t>tax asset or liability is created</a:t>
            </a:r>
          </a:p>
          <a:p>
            <a:r>
              <a:rPr lang="en-US" sz="2400" dirty="0"/>
              <a:t>Permanent differences affect the effective tax rate, because they affect the relationship between tax expense and pretax accounting income</a:t>
            </a:r>
          </a:p>
          <a:p>
            <a:pPr marL="0" indent="0">
              <a:buNone/>
            </a:pPr>
            <a:r>
              <a:rPr lang="en-US" sz="2400" dirty="0"/>
              <a:t>Effective tax rate = Tax expense ÷ Pretax accounting income</a:t>
            </a:r>
          </a:p>
        </p:txBody>
      </p:sp>
    </p:spTree>
    <p:extLst>
      <p:ext uri="{BB962C8B-B14F-4D97-AF65-F5344CB8AC3E}">
        <p14:creationId xmlns:p14="http://schemas.microsoft.com/office/powerpoint/2010/main" val="20995726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16-1</a:t>
            </a:r>
          </a:p>
        </p:txBody>
      </p:sp>
      <p:sp>
        <p:nvSpPr>
          <p:cNvPr id="5" name="Title 4"/>
          <p:cNvSpPr>
            <a:spLocks noGrp="1"/>
          </p:cNvSpPr>
          <p:nvPr>
            <p:ph type="title"/>
          </p:nvPr>
        </p:nvSpPr>
        <p:spPr>
          <a:xfrm>
            <a:off x="533400" y="381000"/>
            <a:ext cx="8610600" cy="1981200"/>
          </a:xfrm>
        </p:spPr>
        <p:txBody>
          <a:bodyPr>
            <a:noAutofit/>
          </a:bodyPr>
          <a:lstStyle/>
          <a:p>
            <a:r>
              <a:rPr lang="en-US" dirty="0"/>
              <a:t> Deferred Tax Liability from </a:t>
            </a:r>
            <a:r>
              <a:rPr lang="en-IN" dirty="0"/>
              <a:t>Revenue Reported on the Tax Return </a:t>
            </a:r>
            <a:r>
              <a:rPr lang="en-IN" i="1" dirty="0"/>
              <a:t>after</a:t>
            </a:r>
            <a:r>
              <a:rPr lang="en-IN" dirty="0"/>
              <a:t> the Income Statement (1 of 2)</a:t>
            </a:r>
            <a:endParaRPr lang="en-US" dirty="0"/>
          </a:p>
        </p:txBody>
      </p:sp>
      <p:sp>
        <p:nvSpPr>
          <p:cNvPr id="6" name="Content Placeholder 5"/>
          <p:cNvSpPr>
            <a:spLocks noGrp="1"/>
          </p:cNvSpPr>
          <p:nvPr>
            <p:ph sz="quarter" idx="10"/>
          </p:nvPr>
        </p:nvSpPr>
        <p:spPr>
          <a:xfrm>
            <a:off x="533400" y="2514600"/>
            <a:ext cx="8305800" cy="3733800"/>
          </a:xfrm>
        </p:spPr>
        <p:txBody>
          <a:bodyPr/>
          <a:lstStyle/>
          <a:p>
            <a:pPr marL="0" indent="0">
              <a:buNone/>
            </a:pPr>
            <a:r>
              <a:rPr lang="en-IN" sz="2400" dirty="0"/>
              <a:t>Kent Land Management reported </a:t>
            </a:r>
            <a:r>
              <a:rPr lang="en-IN" sz="2400" dirty="0" err="1"/>
              <a:t>pretax</a:t>
            </a:r>
            <a:r>
              <a:rPr lang="en-IN" sz="2400" dirty="0"/>
              <a:t> accounting income in 2018, 2019, and 2020 of </a:t>
            </a:r>
            <a:r>
              <a:rPr lang="en-IN" sz="2400" u="sng" dirty="0"/>
              <a:t>$100 million</a:t>
            </a:r>
            <a:r>
              <a:rPr lang="en-IN" sz="2400" dirty="0"/>
              <a:t>, plus additional 2018 income of </a:t>
            </a:r>
            <a:r>
              <a:rPr lang="en-IN" sz="2400" u="sng" dirty="0"/>
              <a:t>$40 million </a:t>
            </a:r>
            <a:r>
              <a:rPr lang="en-IN" sz="2400" dirty="0"/>
              <a:t>from </a:t>
            </a:r>
            <a:r>
              <a:rPr lang="en-IN" sz="2400" dirty="0" err="1"/>
              <a:t>installment</a:t>
            </a:r>
            <a:r>
              <a:rPr lang="en-IN" sz="2400" dirty="0"/>
              <a:t> sales of property. However, the </a:t>
            </a:r>
            <a:r>
              <a:rPr lang="en-IN" sz="2400" dirty="0" err="1"/>
              <a:t>installment</a:t>
            </a:r>
            <a:r>
              <a:rPr lang="en-IN" sz="2400" dirty="0"/>
              <a:t> sales income is reported on the tax return when collected, in 2019 </a:t>
            </a:r>
            <a:r>
              <a:rPr lang="en-IN" sz="2400" u="sng" dirty="0"/>
              <a:t>($10 million) </a:t>
            </a:r>
            <a:r>
              <a:rPr lang="en-IN" sz="2400" dirty="0"/>
              <a:t>and 2020 </a:t>
            </a:r>
            <a:r>
              <a:rPr lang="en-IN" sz="2400" u="sng" dirty="0"/>
              <a:t>($30 million)</a:t>
            </a:r>
            <a:r>
              <a:rPr lang="en-IN" sz="2400" dirty="0"/>
              <a:t>. The enacted tax rate is 40% each year.</a:t>
            </a:r>
            <a:endParaRPr lang="en-US" sz="2400" dirty="0"/>
          </a:p>
        </p:txBody>
      </p:sp>
    </p:spTree>
    <p:extLst>
      <p:ext uri="{BB962C8B-B14F-4D97-AF65-F5344CB8AC3E}">
        <p14:creationId xmlns:p14="http://schemas.microsoft.com/office/powerpoint/2010/main" val="1570805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16-4</a:t>
            </a:r>
          </a:p>
        </p:txBody>
      </p:sp>
      <p:sp>
        <p:nvSpPr>
          <p:cNvPr id="8" name="Title 7"/>
          <p:cNvSpPr>
            <a:spLocks noGrp="1"/>
          </p:cNvSpPr>
          <p:nvPr>
            <p:ph type="title"/>
          </p:nvPr>
        </p:nvSpPr>
        <p:spPr>
          <a:xfrm>
            <a:off x="914400" y="381000"/>
            <a:ext cx="7696200" cy="1066800"/>
          </a:xfrm>
        </p:spPr>
        <p:txBody>
          <a:bodyPr>
            <a:noAutofit/>
          </a:bodyPr>
          <a:lstStyle/>
          <a:p>
            <a:r>
              <a:rPr lang="en-US" dirty="0"/>
              <a:t> Differences without Deferred Tax Consequences (1 of 3)</a:t>
            </a:r>
          </a:p>
        </p:txBody>
      </p:sp>
      <p:sp>
        <p:nvSpPr>
          <p:cNvPr id="4" name="Content Placeholder 3"/>
          <p:cNvSpPr>
            <a:spLocks noGrp="1"/>
          </p:cNvSpPr>
          <p:nvPr>
            <p:ph sz="quarter" idx="10"/>
          </p:nvPr>
        </p:nvSpPr>
        <p:spPr>
          <a:xfrm>
            <a:off x="533400" y="1524000"/>
            <a:ext cx="8229600" cy="4876800"/>
          </a:xfrm>
        </p:spPr>
        <p:txBody>
          <a:bodyPr/>
          <a:lstStyle/>
          <a:p>
            <a:pPr>
              <a:spcBef>
                <a:spcPts val="0"/>
              </a:spcBef>
            </a:pPr>
            <a:r>
              <a:rPr lang="en-IN" sz="2400" dirty="0"/>
              <a:t>Interest received from investments in bonds issued by state and municipal governments (not taxable).</a:t>
            </a:r>
          </a:p>
          <a:p>
            <a:pPr>
              <a:spcBef>
                <a:spcPts val="0"/>
              </a:spcBef>
            </a:pPr>
            <a:r>
              <a:rPr lang="en-IN" sz="2400" dirty="0"/>
              <a:t>Investment expenses incurred to obtain tax-exempt income (not tax deductible).</a:t>
            </a:r>
          </a:p>
          <a:p>
            <a:pPr>
              <a:spcBef>
                <a:spcPts val="0"/>
              </a:spcBef>
            </a:pPr>
            <a:r>
              <a:rPr lang="en-IN" sz="2400" dirty="0"/>
              <a:t>Life insurance proceeds on the death of an insured executive (not taxable).</a:t>
            </a:r>
          </a:p>
          <a:p>
            <a:pPr>
              <a:spcBef>
                <a:spcPts val="0"/>
              </a:spcBef>
            </a:pPr>
            <a:r>
              <a:rPr lang="en-IN" sz="2400" dirty="0"/>
              <a:t>Premiums paid for life insurance policies when the payer is the beneficiary (not tax deducible).</a:t>
            </a:r>
          </a:p>
          <a:p>
            <a:pPr>
              <a:spcBef>
                <a:spcPts val="0"/>
              </a:spcBef>
            </a:pPr>
            <a:r>
              <a:rPr lang="en-IN" sz="2400" dirty="0"/>
              <a:t>Expenses due to violations of the law (not tax deductible.</a:t>
            </a:r>
          </a:p>
        </p:txBody>
      </p:sp>
    </p:spTree>
    <p:extLst>
      <p:ext uri="{BB962C8B-B14F-4D97-AF65-F5344CB8AC3E}">
        <p14:creationId xmlns:p14="http://schemas.microsoft.com/office/powerpoint/2010/main" val="11377954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16-4</a:t>
            </a:r>
          </a:p>
        </p:txBody>
      </p:sp>
      <p:sp>
        <p:nvSpPr>
          <p:cNvPr id="8" name="Title 7"/>
          <p:cNvSpPr>
            <a:spLocks noGrp="1"/>
          </p:cNvSpPr>
          <p:nvPr>
            <p:ph type="title"/>
          </p:nvPr>
        </p:nvSpPr>
        <p:spPr>
          <a:xfrm>
            <a:off x="914400" y="381000"/>
            <a:ext cx="7696200" cy="1066800"/>
          </a:xfrm>
        </p:spPr>
        <p:txBody>
          <a:bodyPr>
            <a:noAutofit/>
          </a:bodyPr>
          <a:lstStyle/>
          <a:p>
            <a:r>
              <a:rPr lang="en-US" dirty="0"/>
              <a:t> Differences without Deferred Tax Consequences (2 of 3)</a:t>
            </a:r>
          </a:p>
        </p:txBody>
      </p:sp>
      <p:sp>
        <p:nvSpPr>
          <p:cNvPr id="4" name="Content Placeholder 3"/>
          <p:cNvSpPr>
            <a:spLocks noGrp="1"/>
          </p:cNvSpPr>
          <p:nvPr>
            <p:ph sz="quarter" idx="10"/>
          </p:nvPr>
        </p:nvSpPr>
        <p:spPr>
          <a:xfrm>
            <a:off x="609600" y="1600200"/>
            <a:ext cx="8382000" cy="4800600"/>
          </a:xfrm>
        </p:spPr>
        <p:txBody>
          <a:bodyPr/>
          <a:lstStyle/>
          <a:p>
            <a:r>
              <a:rPr lang="en-IN" sz="2400" dirty="0"/>
              <a:t>Difference in tax paid on foreign income permanently reinvested in the foreign country and the amount that would have been paid if taxed at U.S. rates.</a:t>
            </a:r>
          </a:p>
          <a:p>
            <a:r>
              <a:rPr lang="en-IN" sz="2400" dirty="0"/>
              <a:t>Portion of dividends received from U.S. corporations that is not taxable due to the dividends received deduction.*</a:t>
            </a:r>
          </a:p>
          <a:p>
            <a:r>
              <a:rPr lang="en-IN" sz="2400" dirty="0"/>
              <a:t>Tax deduction for depletion of natural resources (percentage depletion) that is allowed in excess of an already full-depleted asset’s cost.</a:t>
            </a:r>
            <a:endParaRPr lang="en-IN" dirty="0"/>
          </a:p>
        </p:txBody>
      </p:sp>
    </p:spTree>
    <p:extLst>
      <p:ext uri="{BB962C8B-B14F-4D97-AF65-F5344CB8AC3E}">
        <p14:creationId xmlns:p14="http://schemas.microsoft.com/office/powerpoint/2010/main" val="196828086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16-4</a:t>
            </a:r>
          </a:p>
        </p:txBody>
      </p:sp>
      <p:sp>
        <p:nvSpPr>
          <p:cNvPr id="8" name="Title 7"/>
          <p:cNvSpPr>
            <a:spLocks noGrp="1"/>
          </p:cNvSpPr>
          <p:nvPr>
            <p:ph type="title"/>
          </p:nvPr>
        </p:nvSpPr>
        <p:spPr>
          <a:xfrm>
            <a:off x="914400" y="381000"/>
            <a:ext cx="7696200" cy="1066800"/>
          </a:xfrm>
        </p:spPr>
        <p:txBody>
          <a:bodyPr>
            <a:noAutofit/>
          </a:bodyPr>
          <a:lstStyle/>
          <a:p>
            <a:r>
              <a:rPr lang="en-US" dirty="0"/>
              <a:t> Differences without Deferred Tax Consequences (3 of 3)</a:t>
            </a:r>
          </a:p>
        </p:txBody>
      </p:sp>
      <p:sp>
        <p:nvSpPr>
          <p:cNvPr id="4" name="Content Placeholder 3"/>
          <p:cNvSpPr>
            <a:spLocks noGrp="1"/>
          </p:cNvSpPr>
          <p:nvPr>
            <p:ph sz="quarter" idx="10"/>
          </p:nvPr>
        </p:nvSpPr>
        <p:spPr>
          <a:xfrm>
            <a:off x="533400" y="1600200"/>
            <a:ext cx="8458200" cy="4876800"/>
          </a:xfrm>
        </p:spPr>
        <p:txBody>
          <a:bodyPr/>
          <a:lstStyle/>
          <a:p>
            <a:pPr marL="0" indent="0">
              <a:spcBef>
                <a:spcPts val="200"/>
              </a:spcBef>
              <a:buNone/>
            </a:pPr>
            <a:r>
              <a:rPr lang="en-IN" sz="2200" dirty="0"/>
              <a:t>*When a corporation owns shares of another U.S. corporation, a percentage of the dividends from those shares is exempt from taxation due to the dividends received deduction. The percentage is 70% if the investor owns less than 20% of the investee’s shares, 80% for 20% to 80% ownership, and 100% for more than 80% ownership.</a:t>
            </a:r>
          </a:p>
          <a:p>
            <a:pPr marL="0" indent="0">
              <a:spcBef>
                <a:spcPts val="200"/>
              </a:spcBef>
              <a:buNone/>
            </a:pPr>
            <a:r>
              <a:rPr lang="en-IN" sz="2200" baseline="30000" dirty="0"/>
              <a:t>†</a:t>
            </a:r>
            <a:r>
              <a:rPr lang="en-IN" sz="2200" dirty="0"/>
              <a:t>The cost of natural resources is reported as depletion expenses over their extraction period for financial reporting purposes, but tax rules prescribe sometimes different percentages of cost to be deducted for tax purposes. There usually is a difference between the cost depletion and percentage depletion that doesn’t eventually reverse.</a:t>
            </a:r>
          </a:p>
        </p:txBody>
      </p:sp>
    </p:spTree>
    <p:extLst>
      <p:ext uri="{BB962C8B-B14F-4D97-AF65-F5344CB8AC3E}">
        <p14:creationId xmlns:p14="http://schemas.microsoft.com/office/powerpoint/2010/main" val="304008619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16-4</a:t>
            </a:r>
          </a:p>
        </p:txBody>
      </p:sp>
      <p:sp>
        <p:nvSpPr>
          <p:cNvPr id="8" name="Title 7"/>
          <p:cNvSpPr>
            <a:spLocks noGrp="1"/>
          </p:cNvSpPr>
          <p:nvPr>
            <p:ph type="title"/>
          </p:nvPr>
        </p:nvSpPr>
        <p:spPr>
          <a:xfrm>
            <a:off x="914400" y="381000"/>
            <a:ext cx="7696200" cy="990600"/>
          </a:xfrm>
        </p:spPr>
        <p:txBody>
          <a:bodyPr>
            <a:noAutofit/>
          </a:bodyPr>
          <a:lstStyle/>
          <a:p>
            <a:r>
              <a:rPr lang="en-US" altLang="en-US" dirty="0"/>
              <a:t>Concept Check: Municipal Bond Interest (1 of 2)</a:t>
            </a:r>
            <a:endParaRPr lang="en-US" dirty="0"/>
          </a:p>
        </p:txBody>
      </p:sp>
      <p:sp>
        <p:nvSpPr>
          <p:cNvPr id="4" name="Content Placeholder 3"/>
          <p:cNvSpPr>
            <a:spLocks noGrp="1"/>
          </p:cNvSpPr>
          <p:nvPr>
            <p:ph sz="quarter" idx="10"/>
          </p:nvPr>
        </p:nvSpPr>
        <p:spPr>
          <a:xfrm>
            <a:off x="533400" y="1524000"/>
            <a:ext cx="8458200" cy="4876800"/>
          </a:xfrm>
        </p:spPr>
        <p:txBody>
          <a:bodyPr/>
          <a:lstStyle/>
          <a:p>
            <a:pPr marL="0" indent="0">
              <a:spcAft>
                <a:spcPts val="1200"/>
              </a:spcAft>
              <a:buNone/>
            </a:pPr>
            <a:r>
              <a:rPr lang="en-US" sz="2400" dirty="0" err="1"/>
              <a:t>Tanzier</a:t>
            </a:r>
            <a:r>
              <a:rPr lang="en-US" sz="2400" dirty="0"/>
              <a:t> Trading earned municipal bond interest of $50,000 during 2018. That interest is not taxable. </a:t>
            </a:r>
            <a:r>
              <a:rPr lang="en-US" sz="2400" dirty="0" err="1"/>
              <a:t>Tanzier</a:t>
            </a:r>
            <a:r>
              <a:rPr lang="en-US" sz="2400" dirty="0"/>
              <a:t> pays tax at a rate of $40%. Which of the following is true?  </a:t>
            </a:r>
          </a:p>
          <a:p>
            <a:pPr marL="457200" indent="-457200">
              <a:buFont typeface="+mj-lt"/>
              <a:buAutoNum type="alphaLcPeriod"/>
              <a:tabLst>
                <a:tab pos="342900" algn="l"/>
              </a:tabLst>
            </a:pPr>
            <a:r>
              <a:rPr lang="en-US" sz="2400" b="1" dirty="0" err="1"/>
              <a:t>Tanzier’s</a:t>
            </a:r>
            <a:r>
              <a:rPr lang="en-US" sz="2400" b="1" dirty="0"/>
              <a:t> tax expense will not be affected by the muni-bond interest</a:t>
            </a:r>
          </a:p>
          <a:p>
            <a:pPr marL="457200" indent="-457200">
              <a:buFont typeface="+mj-lt"/>
              <a:buAutoNum type="alphaLcPeriod"/>
              <a:tabLst>
                <a:tab pos="342900" algn="l"/>
              </a:tabLst>
            </a:pPr>
            <a:r>
              <a:rPr lang="en-US" sz="2400" dirty="0" err="1"/>
              <a:t>Tanzier</a:t>
            </a:r>
            <a:r>
              <a:rPr lang="en-US" sz="2400" dirty="0"/>
              <a:t> will recognize a deferred tax asset of $20,000</a:t>
            </a:r>
          </a:p>
          <a:p>
            <a:pPr marL="457200" indent="-457200">
              <a:buFont typeface="+mj-lt"/>
              <a:buAutoNum type="alphaLcPeriod"/>
              <a:tabLst>
                <a:tab pos="342900" algn="l"/>
              </a:tabLst>
            </a:pPr>
            <a:r>
              <a:rPr lang="en-US" sz="2400" dirty="0" err="1"/>
              <a:t>Tanzier</a:t>
            </a:r>
            <a:r>
              <a:rPr lang="en-US" sz="2400" dirty="0"/>
              <a:t> will recognize tax payable of $20,000</a:t>
            </a:r>
          </a:p>
          <a:p>
            <a:pPr marL="457200" indent="-457200">
              <a:buFont typeface="+mj-lt"/>
              <a:buAutoNum type="alphaLcPeriod"/>
              <a:tabLst>
                <a:tab pos="176213" algn="l"/>
              </a:tabLst>
            </a:pPr>
            <a:r>
              <a:rPr lang="en-US" sz="2400" dirty="0" err="1"/>
              <a:t>Tanzier’s</a:t>
            </a:r>
            <a:r>
              <a:rPr lang="en-US" sz="2400" dirty="0"/>
              <a:t> taxable income will be $50,000 higher than its accounting income</a:t>
            </a:r>
          </a:p>
        </p:txBody>
      </p:sp>
    </p:spTree>
    <p:extLst>
      <p:ext uri="{BB962C8B-B14F-4D97-AF65-F5344CB8AC3E}">
        <p14:creationId xmlns:p14="http://schemas.microsoft.com/office/powerpoint/2010/main" val="143810151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16-4</a:t>
            </a:r>
          </a:p>
        </p:txBody>
      </p:sp>
      <p:sp>
        <p:nvSpPr>
          <p:cNvPr id="8" name="Title 7"/>
          <p:cNvSpPr>
            <a:spLocks noGrp="1"/>
          </p:cNvSpPr>
          <p:nvPr>
            <p:ph type="title"/>
          </p:nvPr>
        </p:nvSpPr>
        <p:spPr>
          <a:xfrm>
            <a:off x="914400" y="381000"/>
            <a:ext cx="7696200" cy="990600"/>
          </a:xfrm>
        </p:spPr>
        <p:txBody>
          <a:bodyPr>
            <a:noAutofit/>
          </a:bodyPr>
          <a:lstStyle/>
          <a:p>
            <a:r>
              <a:rPr lang="en-US" altLang="en-US" dirty="0"/>
              <a:t>Concept Check: Municipal Bond Interest (2 of 2)</a:t>
            </a:r>
            <a:endParaRPr lang="en-US" dirty="0"/>
          </a:p>
        </p:txBody>
      </p:sp>
      <p:sp>
        <p:nvSpPr>
          <p:cNvPr id="4" name="Content Placeholder 3"/>
          <p:cNvSpPr>
            <a:spLocks noGrp="1"/>
          </p:cNvSpPr>
          <p:nvPr>
            <p:ph sz="quarter" idx="10"/>
          </p:nvPr>
        </p:nvSpPr>
        <p:spPr>
          <a:xfrm>
            <a:off x="609600" y="1524000"/>
            <a:ext cx="8305800" cy="4876800"/>
          </a:xfrm>
        </p:spPr>
        <p:txBody>
          <a:bodyPr/>
          <a:lstStyle/>
          <a:p>
            <a:pPr marL="0" indent="0" fontAlgn="base">
              <a:spcBef>
                <a:spcPct val="0"/>
              </a:spcBef>
              <a:spcAft>
                <a:spcPts val="600"/>
              </a:spcAft>
              <a:buNone/>
            </a:pPr>
            <a:r>
              <a:rPr lang="en-US" sz="2400" dirty="0"/>
              <a:t>The correct answer is </a:t>
            </a:r>
            <a:r>
              <a:rPr lang="en-US" sz="2400" i="1" dirty="0"/>
              <a:t>a</a:t>
            </a:r>
            <a:r>
              <a:rPr lang="en-US" sz="2400" dirty="0"/>
              <a:t>. The muni-bond interest </a:t>
            </a:r>
            <a:r>
              <a:rPr lang="en-US" sz="2400" b="1" dirty="0"/>
              <a:t>will not be included in taxable income</a:t>
            </a:r>
            <a:r>
              <a:rPr lang="en-US" sz="2400" dirty="0"/>
              <a:t>, and therefore will not affect tax payable. This is a </a:t>
            </a:r>
            <a:r>
              <a:rPr lang="en-US" sz="2400" b="1" dirty="0"/>
              <a:t>permanent difference</a:t>
            </a:r>
            <a:r>
              <a:rPr lang="en-US" sz="2400" dirty="0"/>
              <a:t>, rather than a temporary difference, so no deferred tax assets or liabilities are affected. Therefore, tax expense also will not be affected by the muni-bond interest.</a:t>
            </a:r>
          </a:p>
        </p:txBody>
      </p:sp>
    </p:spTree>
    <p:extLst>
      <p:ext uri="{BB962C8B-B14F-4D97-AF65-F5344CB8AC3E}">
        <p14:creationId xmlns:p14="http://schemas.microsoft.com/office/powerpoint/2010/main" val="161454827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16-4</a:t>
            </a:r>
          </a:p>
        </p:txBody>
      </p:sp>
      <p:sp>
        <p:nvSpPr>
          <p:cNvPr id="8" name="Title 7"/>
          <p:cNvSpPr>
            <a:spLocks noGrp="1"/>
          </p:cNvSpPr>
          <p:nvPr>
            <p:ph type="title"/>
          </p:nvPr>
        </p:nvSpPr>
        <p:spPr/>
        <p:txBody>
          <a:bodyPr>
            <a:noAutofit/>
          </a:bodyPr>
          <a:lstStyle/>
          <a:p>
            <a:r>
              <a:rPr lang="en-US" dirty="0"/>
              <a:t> Temporary and Permanent Differences</a:t>
            </a:r>
            <a:r>
              <a:rPr lang="en-US" altLang="en-US" dirty="0"/>
              <a:t> (1 of 3)</a:t>
            </a:r>
            <a:endParaRPr lang="en-US" dirty="0"/>
          </a:p>
        </p:txBody>
      </p:sp>
      <p:pic>
        <p:nvPicPr>
          <p:cNvPr id="21507" name="Picture 3" descr="Kent Land Management reported pretax accounting income in 2018 of $100 million except for additional income of $40 million from installment sales of property and $5 million interest from investments in municipal bonds in 2018. The installment sales income is reported for tax purposes in 2019 ($10 million) and 2020 ($30 million). The enacted tax rate is 40% each ye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1858851"/>
            <a:ext cx="6978015" cy="4180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2943614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16-4</a:t>
            </a:r>
          </a:p>
        </p:txBody>
      </p:sp>
      <p:sp>
        <p:nvSpPr>
          <p:cNvPr id="8" name="Title 7"/>
          <p:cNvSpPr>
            <a:spLocks noGrp="1"/>
          </p:cNvSpPr>
          <p:nvPr>
            <p:ph type="title"/>
          </p:nvPr>
        </p:nvSpPr>
        <p:spPr/>
        <p:txBody>
          <a:bodyPr>
            <a:noAutofit/>
          </a:bodyPr>
          <a:lstStyle/>
          <a:p>
            <a:r>
              <a:rPr lang="en-US" dirty="0"/>
              <a:t> Temporary and Permanent Differences</a:t>
            </a:r>
            <a:r>
              <a:rPr lang="en-US" altLang="en-US" dirty="0"/>
              <a:t> (2 of 3)</a:t>
            </a:r>
            <a:endParaRPr lang="en-US" dirty="0"/>
          </a:p>
        </p:txBody>
      </p:sp>
      <p:sp>
        <p:nvSpPr>
          <p:cNvPr id="3" name="Content Placeholder 2"/>
          <p:cNvSpPr>
            <a:spLocks noGrp="1"/>
          </p:cNvSpPr>
          <p:nvPr>
            <p:ph sz="quarter" idx="12"/>
          </p:nvPr>
        </p:nvSpPr>
        <p:spPr>
          <a:xfrm>
            <a:off x="533400" y="3352800"/>
            <a:ext cx="8458200" cy="3200400"/>
          </a:xfrm>
        </p:spPr>
        <p:txBody>
          <a:bodyPr/>
          <a:lstStyle/>
          <a:p>
            <a:pPr marL="0" indent="0">
              <a:spcBef>
                <a:spcPts val="400"/>
              </a:spcBef>
              <a:buNone/>
            </a:pPr>
            <a:r>
              <a:rPr lang="en-US" sz="2400" b="1" dirty="0"/>
              <a:t>Effective tax rate with $5 </a:t>
            </a:r>
            <a:r>
              <a:rPr lang="en-IN" sz="2400" b="1" dirty="0"/>
              <a:t>million of municipal bond interest included</a:t>
            </a:r>
          </a:p>
          <a:p>
            <a:pPr marL="0" indent="0">
              <a:spcBef>
                <a:spcPts val="400"/>
              </a:spcBef>
              <a:buNone/>
            </a:pPr>
            <a:r>
              <a:rPr lang="en-US" sz="2400" dirty="0"/>
              <a:t>Effective tax rate =</a:t>
            </a:r>
            <a:r>
              <a:rPr lang="en-US" sz="2400" b="1" dirty="0"/>
              <a:t> </a:t>
            </a:r>
            <a:r>
              <a:rPr lang="en-US" sz="2400" dirty="0"/>
              <a:t>$56 million ÷ $145 million = 38.6%</a:t>
            </a:r>
          </a:p>
          <a:p>
            <a:pPr marL="0" indent="0">
              <a:spcBef>
                <a:spcPts val="400"/>
              </a:spcBef>
              <a:buNone/>
            </a:pPr>
            <a:r>
              <a:rPr lang="en-US" sz="2400" b="1" dirty="0"/>
              <a:t>Effective tax rate with $5 </a:t>
            </a:r>
            <a:r>
              <a:rPr lang="en-IN" sz="2400" b="1" dirty="0"/>
              <a:t>million of municipal bond interest excluded</a:t>
            </a:r>
            <a:endParaRPr lang="en-US" sz="2400" b="1" dirty="0"/>
          </a:p>
          <a:p>
            <a:pPr marL="0" indent="0">
              <a:spcBef>
                <a:spcPts val="400"/>
              </a:spcBef>
              <a:buNone/>
            </a:pPr>
            <a:r>
              <a:rPr lang="en-US" sz="2400" dirty="0"/>
              <a:t>Effective tax rate = $56 million ÷ $140 million = 40%</a:t>
            </a:r>
          </a:p>
        </p:txBody>
      </p:sp>
      <p:pic>
        <p:nvPicPr>
          <p:cNvPr id="21506" name="Picture 2" descr="T account showing deferred tax liability with a beginning balance of 0, a credit of 16, and an ending balance of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9933" y="1676400"/>
            <a:ext cx="3927067" cy="15646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971625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16-4</a:t>
            </a:r>
          </a:p>
        </p:txBody>
      </p:sp>
      <p:sp>
        <p:nvSpPr>
          <p:cNvPr id="8" name="Title 7"/>
          <p:cNvSpPr>
            <a:spLocks noGrp="1"/>
          </p:cNvSpPr>
          <p:nvPr>
            <p:ph type="title"/>
          </p:nvPr>
        </p:nvSpPr>
        <p:spPr/>
        <p:txBody>
          <a:bodyPr>
            <a:noAutofit/>
          </a:bodyPr>
          <a:lstStyle/>
          <a:p>
            <a:r>
              <a:rPr lang="en-US" dirty="0"/>
              <a:t> Temporary and Permanent Differences</a:t>
            </a:r>
            <a:r>
              <a:rPr lang="en-US" altLang="en-US" dirty="0"/>
              <a:t> (3 of 3)</a:t>
            </a:r>
            <a:endParaRPr lang="en-US" dirty="0"/>
          </a:p>
        </p:txBody>
      </p:sp>
      <p:pic>
        <p:nvPicPr>
          <p:cNvPr id="22530" name="Picture 2" descr="Journal entry at the end of 2018 debiting income tax expense 56, crediting income tax payable 40, and crediting deferred tax liability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2177625"/>
            <a:ext cx="7226332" cy="13369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4344402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a:t>Learning Objective 16-4</a:t>
            </a:r>
          </a:p>
        </p:txBody>
      </p:sp>
      <p:sp>
        <p:nvSpPr>
          <p:cNvPr id="3" name="Title 2"/>
          <p:cNvSpPr>
            <a:spLocks noGrp="1"/>
          </p:cNvSpPr>
          <p:nvPr>
            <p:ph type="title"/>
          </p:nvPr>
        </p:nvSpPr>
        <p:spPr/>
        <p:txBody>
          <a:bodyPr/>
          <a:lstStyle/>
          <a:p>
            <a:r>
              <a:rPr lang="en-US" dirty="0"/>
              <a:t> </a:t>
            </a:r>
            <a:r>
              <a:rPr lang="en-IN" dirty="0"/>
              <a:t>Effective Tax Rate—</a:t>
            </a:r>
            <a:r>
              <a:rPr lang="en-IN" dirty="0" err="1"/>
              <a:t>Walmart</a:t>
            </a:r>
            <a:endParaRPr lang="en-US" dirty="0"/>
          </a:p>
        </p:txBody>
      </p:sp>
      <p:sp>
        <p:nvSpPr>
          <p:cNvPr id="4" name="Content Placeholder 3"/>
          <p:cNvSpPr>
            <a:spLocks noGrp="1"/>
          </p:cNvSpPr>
          <p:nvPr>
            <p:ph sz="quarter" idx="10"/>
          </p:nvPr>
        </p:nvSpPr>
        <p:spPr>
          <a:xfrm>
            <a:off x="609600" y="1447800"/>
            <a:ext cx="8305800" cy="990600"/>
          </a:xfrm>
        </p:spPr>
        <p:txBody>
          <a:bodyPr/>
          <a:lstStyle/>
          <a:p>
            <a:pPr marL="0" indent="0">
              <a:buNone/>
            </a:pPr>
            <a:r>
              <a:rPr lang="en-US" sz="2400" b="1" dirty="0"/>
              <a:t>Note 9: Taxes (in part)</a:t>
            </a:r>
          </a:p>
          <a:p>
            <a:pPr marL="0" indent="0">
              <a:buNone/>
            </a:pPr>
            <a:r>
              <a:rPr lang="en-US" sz="2400" i="1" dirty="0"/>
              <a:t>Effective Tax Rate Reconciliation</a:t>
            </a:r>
            <a:endParaRPr lang="en-US" sz="2400" b="1" dirty="0"/>
          </a:p>
        </p:txBody>
      </p:sp>
      <p:graphicFrame>
        <p:nvGraphicFramePr>
          <p:cNvPr id="8" name="Table 2"/>
          <p:cNvGraphicFramePr>
            <a:graphicFrameLocks noGrp="1"/>
          </p:cNvGraphicFramePr>
          <p:nvPr>
            <p:ph sz="quarter" idx="12"/>
            <p:extLst>
              <p:ext uri="{D42A27DB-BD31-4B8C-83A1-F6EECF244321}">
                <p14:modId xmlns:p14="http://schemas.microsoft.com/office/powerpoint/2010/main" val="420319418"/>
              </p:ext>
            </p:extLst>
          </p:nvPr>
        </p:nvGraphicFramePr>
        <p:xfrm>
          <a:off x="762000" y="2773680"/>
          <a:ext cx="8077200" cy="3322320"/>
        </p:xfrm>
        <a:graphic>
          <a:graphicData uri="http://schemas.openxmlformats.org/drawingml/2006/table">
            <a:tbl>
              <a:tblPr firstRow="1" bandRow="1">
                <a:tableStyleId>{5940675A-B579-460E-94D1-54222C63F5DA}</a:tableStyleId>
              </a:tblPr>
              <a:tblGrid>
                <a:gridCol w="358140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gridCol w="1447800">
                  <a:extLst>
                    <a:ext uri="{9D8B030D-6E8A-4147-A177-3AD203B41FA5}">
                      <a16:colId xmlns:a16="http://schemas.microsoft.com/office/drawing/2014/main" val="20003"/>
                    </a:ext>
                  </a:extLst>
                </a:gridCol>
              </a:tblGrid>
              <a:tr h="982980">
                <a:tc>
                  <a:txBody>
                    <a:bodyPr/>
                    <a:lstStyle/>
                    <a:p>
                      <a:pPr algn="l"/>
                      <a:endParaRPr lang="en-IN" sz="1400" b="0" baseline="300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400" b="1" dirty="0">
                          <a:latin typeface="Verdana" panose="020B0604030504040204" pitchFamily="34" charset="0"/>
                          <a:ea typeface="Verdana" panose="020B0604030504040204" pitchFamily="34" charset="0"/>
                          <a:cs typeface="Verdana" panose="020B0604030504040204" pitchFamily="34" charset="0"/>
                        </a:rPr>
                        <a:t>Fiscal Year Ended January 31,</a:t>
                      </a:r>
                    </a:p>
                    <a:p>
                      <a:pPr algn="ctr"/>
                      <a:r>
                        <a:rPr lang="en-US" sz="1400" b="1" dirty="0">
                          <a:latin typeface="Verdana" panose="020B0604030504040204" pitchFamily="34" charset="0"/>
                          <a:ea typeface="Verdana" panose="020B0604030504040204" pitchFamily="34" charset="0"/>
                          <a:cs typeface="Verdana" panose="020B0604030504040204" pitchFamily="34" charset="0"/>
                        </a:rPr>
                        <a:t>2016</a:t>
                      </a:r>
                      <a:endParaRPr lang="en-IN" sz="1400" b="1" baseline="300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Fiscal Year Ended January 31,</a:t>
                      </a:r>
                    </a:p>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2015</a:t>
                      </a:r>
                      <a:endParaRPr lang="en-IN" sz="1400" b="1" baseline="300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Fiscal Year Ended January 31,</a:t>
                      </a:r>
                    </a:p>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2014</a:t>
                      </a:r>
                      <a:endParaRPr lang="en-IN" sz="1400" b="1" baseline="300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381000">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U.S. statutory tax rate</a:t>
                      </a:r>
                      <a:endParaRPr lang="en-IN"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35.0%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35.0%</a:t>
                      </a:r>
                    </a:p>
                  </a:txBody>
                  <a:tcPr anchor="ctr"/>
                </a:tc>
                <a:tc>
                  <a:txBody>
                    <a:bodyPr/>
                    <a:lstStyle/>
                    <a:p>
                      <a:pPr algn="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35.0%</a:t>
                      </a:r>
                      <a:endParaRPr lang="en-US" sz="14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1"/>
                  </a:ext>
                </a:extLst>
              </a:tr>
              <a:tr h="307340">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U.S. state income taxes, net of federal</a:t>
                      </a:r>
                      <a:r>
                        <a:rPr lang="en-US" sz="1400" baseline="0" dirty="0">
                          <a:latin typeface="Verdana" panose="020B0604030504040204" pitchFamily="34" charset="0"/>
                          <a:ea typeface="Verdana" panose="020B0604030504040204" pitchFamily="34" charset="0"/>
                          <a:cs typeface="Verdana" panose="020B0604030504040204" pitchFamily="34" charset="0"/>
                        </a:rPr>
                        <a:t> income tax benefit</a:t>
                      </a:r>
                      <a:endParaRPr lang="en-IN"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1.8%</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1.8%</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2.0%</a:t>
                      </a:r>
                    </a:p>
                  </a:txBody>
                  <a:tcPr anchor="ctr"/>
                </a:tc>
                <a:extLst>
                  <a:ext uri="{0D108BD9-81ED-4DB2-BD59-A6C34878D82A}">
                    <a16:rowId xmlns:a16="http://schemas.microsoft.com/office/drawing/2014/main" val="10002"/>
                  </a:ext>
                </a:extLst>
              </a:tr>
              <a:tr h="307340">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IN" sz="1400" dirty="0">
                          <a:latin typeface="Verdana" panose="020B0604030504040204" pitchFamily="34" charset="0"/>
                          <a:ea typeface="Verdana" panose="020B0604030504040204" pitchFamily="34" charset="0"/>
                          <a:cs typeface="Verdana" panose="020B0604030504040204" pitchFamily="34" charset="0"/>
                        </a:rPr>
                        <a:t>Income taxed outside the U.S.</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(4.0)%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(2.7)%</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(2.8)%</a:t>
                      </a:r>
                    </a:p>
                  </a:txBody>
                  <a:tcPr anchor="ctr"/>
                </a:tc>
                <a:extLst>
                  <a:ext uri="{0D108BD9-81ED-4DB2-BD59-A6C34878D82A}">
                    <a16:rowId xmlns:a16="http://schemas.microsoft.com/office/drawing/2014/main" val="10003"/>
                  </a:ext>
                </a:extLst>
              </a:tr>
              <a:tr h="307340">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IN" sz="1400" dirty="0">
                          <a:latin typeface="Verdana" panose="020B0604030504040204" pitchFamily="34" charset="0"/>
                          <a:ea typeface="Verdana" panose="020B0604030504040204" pitchFamily="34" charset="0"/>
                          <a:cs typeface="Verdana" panose="020B0604030504040204" pitchFamily="34" charset="0"/>
                        </a:rPr>
                        <a:t>Net impact of</a:t>
                      </a:r>
                      <a:r>
                        <a:rPr lang="en-IN" sz="1400" baseline="0" dirty="0">
                          <a:latin typeface="Verdana" panose="020B0604030504040204" pitchFamily="34" charset="0"/>
                          <a:ea typeface="Verdana" panose="020B0604030504040204" pitchFamily="34" charset="0"/>
                          <a:cs typeface="Verdana" panose="020B0604030504040204" pitchFamily="34" charset="0"/>
                        </a:rPr>
                        <a:t> repatriated international earnings</a:t>
                      </a:r>
                      <a:endParaRPr lang="en-IN"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0.1%</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(1.5)%</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(1.4)%</a:t>
                      </a:r>
                    </a:p>
                  </a:txBody>
                  <a:tcPr anchor="ctr"/>
                </a:tc>
                <a:extLst>
                  <a:ext uri="{0D108BD9-81ED-4DB2-BD59-A6C34878D82A}">
                    <a16:rowId xmlns:a16="http://schemas.microsoft.com/office/drawing/2014/main" val="10004"/>
                  </a:ext>
                </a:extLst>
              </a:tr>
              <a:tr h="307340">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IN" sz="1400" dirty="0">
                          <a:latin typeface="Verdana" panose="020B0604030504040204" pitchFamily="34" charset="0"/>
                          <a:ea typeface="Verdana" panose="020B0604030504040204" pitchFamily="34" charset="0"/>
                          <a:cs typeface="Verdana" panose="020B0604030504040204" pitchFamily="34" charset="0"/>
                        </a:rPr>
                        <a:t>Other, net</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u="sng" dirty="0">
                          <a:solidFill>
                            <a:schemeClr val="tx1"/>
                          </a:solidFill>
                          <a:latin typeface="Verdana" panose="020B0604030504040204" pitchFamily="34" charset="0"/>
                          <a:ea typeface="Verdana" panose="020B0604030504040204" pitchFamily="34" charset="0"/>
                          <a:cs typeface="Verdana" panose="020B0604030504040204" pitchFamily="34" charset="0"/>
                        </a:rPr>
                        <a:t>(2.6)%</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u="sng" dirty="0">
                          <a:solidFill>
                            <a:schemeClr val="tx1"/>
                          </a:solidFill>
                          <a:latin typeface="Verdana" panose="020B0604030504040204" pitchFamily="34" charset="0"/>
                          <a:ea typeface="Verdana" panose="020B0604030504040204" pitchFamily="34" charset="0"/>
                          <a:cs typeface="Verdana" panose="020B0604030504040204" pitchFamily="34" charset="0"/>
                        </a:rPr>
                        <a:t>(0.4)%</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u="sng" dirty="0">
                          <a:solidFill>
                            <a:schemeClr val="tx1"/>
                          </a:solidFill>
                          <a:latin typeface="Verdana" panose="020B0604030504040204" pitchFamily="34" charset="0"/>
                          <a:ea typeface="Verdana" panose="020B0604030504040204" pitchFamily="34" charset="0"/>
                          <a:cs typeface="Verdana" panose="020B0604030504040204" pitchFamily="34" charset="0"/>
                        </a:rPr>
                        <a:t>0.1%</a:t>
                      </a:r>
                    </a:p>
                  </a:txBody>
                  <a:tcPr anchor="ctr"/>
                </a:tc>
                <a:extLst>
                  <a:ext uri="{0D108BD9-81ED-4DB2-BD59-A6C34878D82A}">
                    <a16:rowId xmlns:a16="http://schemas.microsoft.com/office/drawing/2014/main" val="10005"/>
                  </a:ext>
                </a:extLst>
              </a:tr>
              <a:tr h="307340">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IN" sz="1400" b="1" dirty="0">
                          <a:latin typeface="Verdana" panose="020B0604030504040204" pitchFamily="34" charset="0"/>
                          <a:ea typeface="Verdana" panose="020B0604030504040204" pitchFamily="34" charset="0"/>
                          <a:cs typeface="Verdana" panose="020B0604030504040204" pitchFamily="34" charset="0"/>
                        </a:rPr>
                        <a:t>Effective income tax rate</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u="sng" dirty="0">
                          <a:solidFill>
                            <a:schemeClr val="tx1"/>
                          </a:solidFill>
                          <a:latin typeface="Verdana" panose="020B0604030504040204" pitchFamily="34" charset="0"/>
                          <a:ea typeface="Verdana" panose="020B0604030504040204" pitchFamily="34" charset="0"/>
                          <a:cs typeface="Verdana" panose="020B0604030504040204" pitchFamily="34" charset="0"/>
                        </a:rPr>
                        <a:t>30.3%</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u="sng" dirty="0">
                          <a:solidFill>
                            <a:schemeClr val="tx1"/>
                          </a:solidFill>
                          <a:latin typeface="Verdana" panose="020B0604030504040204" pitchFamily="34" charset="0"/>
                          <a:ea typeface="Verdana" panose="020B0604030504040204" pitchFamily="34" charset="0"/>
                          <a:cs typeface="Verdana" panose="020B0604030504040204" pitchFamily="34" charset="0"/>
                        </a:rPr>
                        <a:t>32.2%</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u="sng" dirty="0">
                          <a:solidFill>
                            <a:schemeClr val="tx1"/>
                          </a:solidFill>
                          <a:latin typeface="Verdana" panose="020B0604030504040204" pitchFamily="34" charset="0"/>
                          <a:ea typeface="Verdana" panose="020B0604030504040204" pitchFamily="34" charset="0"/>
                          <a:cs typeface="Verdana" panose="020B0604030504040204" pitchFamily="34" charset="0"/>
                        </a:rPr>
                        <a:t>32.9%</a:t>
                      </a:r>
                    </a:p>
                  </a:txBody>
                  <a:tcPr anchor="ct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4671306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16-11</a:t>
            </a:r>
          </a:p>
        </p:txBody>
      </p:sp>
      <p:sp>
        <p:nvSpPr>
          <p:cNvPr id="8" name="Title 7"/>
          <p:cNvSpPr>
            <a:spLocks noGrp="1"/>
          </p:cNvSpPr>
          <p:nvPr>
            <p:ph type="title"/>
          </p:nvPr>
        </p:nvSpPr>
        <p:spPr/>
        <p:txBody>
          <a:bodyPr>
            <a:noAutofit/>
          </a:bodyPr>
          <a:lstStyle/>
          <a:p>
            <a:r>
              <a:rPr lang="en-US" dirty="0"/>
              <a:t>Differences between IFRS and U.S. GAAP</a:t>
            </a:r>
          </a:p>
        </p:txBody>
      </p:sp>
      <p:graphicFrame>
        <p:nvGraphicFramePr>
          <p:cNvPr id="10" name="Table 2"/>
          <p:cNvGraphicFramePr>
            <a:graphicFrameLocks noGrp="1"/>
          </p:cNvGraphicFramePr>
          <p:nvPr>
            <p:ph sz="quarter" idx="10"/>
            <p:extLst>
              <p:ext uri="{D42A27DB-BD31-4B8C-83A1-F6EECF244321}">
                <p14:modId xmlns:p14="http://schemas.microsoft.com/office/powerpoint/2010/main" val="2297474031"/>
              </p:ext>
            </p:extLst>
          </p:nvPr>
        </p:nvGraphicFramePr>
        <p:xfrm>
          <a:off x="914400" y="1752600"/>
          <a:ext cx="7772400" cy="3368040"/>
        </p:xfrm>
        <a:graphic>
          <a:graphicData uri="http://schemas.openxmlformats.org/drawingml/2006/table">
            <a:tbl>
              <a:tblPr firstRow="1" bandRow="1">
                <a:tableStyleId>{5940675A-B579-460E-94D1-54222C63F5DA}</a:tableStyleId>
              </a:tblPr>
              <a:tblGrid>
                <a:gridCol w="36576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35755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rPr>
                        <a:t>U.S. GAAP</a:t>
                      </a:r>
                      <a:endParaRPr lang="en-IN" sz="1600" b="1" dirty="0">
                        <a:latin typeface="Verdana" panose="020B0604030504040204" pitchFamily="34" charset="0"/>
                        <a:ea typeface="Verdana" panose="020B0604030504040204" pitchFamily="34" charset="0"/>
                        <a:cs typeface="Verdana" panose="020B0604030504040204" pitchFamily="34" charset="0"/>
                      </a:endParaRPr>
                    </a:p>
                  </a:txBody>
                  <a:tcPr marL="96354" marR="96354"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rPr>
                        <a:t>IFRS</a:t>
                      </a:r>
                      <a:endParaRPr lang="en-IN" sz="1600" b="1" dirty="0">
                        <a:latin typeface="Verdana" panose="020B0604030504040204" pitchFamily="34" charset="0"/>
                        <a:ea typeface="Verdana" panose="020B0604030504040204" pitchFamily="34" charset="0"/>
                        <a:cs typeface="Verdana" panose="020B0604030504040204" pitchFamily="34" charset="0"/>
                      </a:endParaRPr>
                    </a:p>
                  </a:txBody>
                  <a:tcPr marL="96354" marR="96354" anchor="ctr"/>
                </a:tc>
                <a:extLst>
                  <a:ext uri="{0D108BD9-81ED-4DB2-BD59-A6C34878D82A}">
                    <a16:rowId xmlns:a16="http://schemas.microsoft.com/office/drawing/2014/main" val="10000"/>
                  </a:ext>
                </a:extLst>
              </a:tr>
              <a:tr h="63304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i="0" u="none" strike="noStrike" kern="1200" baseline="0" dirty="0">
                          <a:solidFill>
                            <a:schemeClr val="tx1"/>
                          </a:solidFill>
                          <a:latin typeface="Verdana" pitchFamily="34" charset="0"/>
                          <a:ea typeface="Verdana" pitchFamily="34" charset="0"/>
                          <a:cs typeface="Verdana" pitchFamily="34" charset="0"/>
                        </a:rPr>
                        <a:t>Example of Nontax Differences Affecting Taxes</a:t>
                      </a:r>
                      <a:endParaRPr lang="en-IN" sz="1600" b="1" dirty="0">
                        <a:latin typeface="Verdana" pitchFamily="34" charset="0"/>
                        <a:ea typeface="Verdana" pitchFamily="34" charset="0"/>
                        <a:cs typeface="Verdana" pitchFamily="34" charset="0"/>
                      </a:endParaRPr>
                    </a:p>
                  </a:txBody>
                  <a:tcPr marL="96354" marR="96354"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600" b="1" dirty="0">
                        <a:latin typeface="Verdana" panose="020B0604030504040204" pitchFamily="34" charset="0"/>
                        <a:ea typeface="Verdana" panose="020B0604030504040204" pitchFamily="34" charset="0"/>
                        <a:cs typeface="Verdana" panose="020B0604030504040204" pitchFamily="34" charset="0"/>
                      </a:endParaRPr>
                    </a:p>
                  </a:txBody>
                  <a:tcPr marL="96354" marR="96354" anchor="ctr"/>
                </a:tc>
                <a:extLst>
                  <a:ext uri="{0D108BD9-81ED-4DB2-BD59-A6C34878D82A}">
                    <a16:rowId xmlns:a16="http://schemas.microsoft.com/office/drawing/2014/main" val="10001"/>
                  </a:ext>
                </a:extLst>
              </a:tr>
              <a:tr h="1066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We accrue a loss contingency if it’s both probable and can be reasonably estimated.</a:t>
                      </a:r>
                      <a:endParaRPr lang="en-IN" sz="1600" dirty="0">
                        <a:latin typeface="Verdana" panose="020B0604030504040204" pitchFamily="34" charset="0"/>
                        <a:ea typeface="Verdana" panose="020B0604030504040204" pitchFamily="34" charset="0"/>
                        <a:cs typeface="Verdana" panose="020B0604030504040204" pitchFamily="34" charset="0"/>
                      </a:endParaRPr>
                    </a:p>
                  </a:txBody>
                  <a:tcPr marL="96354" marR="96354"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Guidelines </a:t>
                      </a:r>
                      <a:r>
                        <a:rPr lang="en-IN" sz="16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are similar, but the threshold is “more likely than not.” This is a lower threshold than </a:t>
                      </a:r>
                      <a:r>
                        <a:rPr lang="en-US" sz="16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“probable.”</a:t>
                      </a:r>
                      <a:endParaRPr lang="en-IN" sz="1600" dirty="0">
                        <a:latin typeface="Verdana" panose="020B0604030504040204" pitchFamily="34" charset="0"/>
                        <a:ea typeface="Verdana" panose="020B0604030504040204" pitchFamily="34" charset="0"/>
                        <a:cs typeface="Verdana" panose="020B0604030504040204" pitchFamily="34" charset="0"/>
                      </a:endParaRPr>
                    </a:p>
                  </a:txBody>
                  <a:tcPr marL="96354" marR="96354" anchor="ctr"/>
                </a:tc>
                <a:extLst>
                  <a:ext uri="{0D108BD9-81ED-4DB2-BD59-A6C34878D82A}">
                    <a16:rowId xmlns:a16="http://schemas.microsoft.com/office/drawing/2014/main" val="10002"/>
                  </a:ext>
                </a:extLst>
              </a:tr>
              <a:tr h="12954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Under the higher definition</a:t>
                      </a:r>
                    </a:p>
                    <a:p>
                      <a:pPr marL="0" marR="0" indent="0" algn="l" defTabSz="914400" rtl="0" eaLnBrk="1" fontAlgn="auto" latinLnBrk="0" hangingPunct="1">
                        <a:lnSpc>
                          <a:spcPct val="100000"/>
                        </a:lnSpc>
                        <a:spcBef>
                          <a:spcPts val="0"/>
                        </a:spcBef>
                        <a:spcAft>
                          <a:spcPts val="0"/>
                        </a:spcAft>
                        <a:buClrTx/>
                        <a:buSzTx/>
                        <a:buFontTx/>
                        <a:buNone/>
                        <a:tabLst/>
                        <a:defRPr/>
                      </a:pPr>
                      <a:r>
                        <a:rPr lang="en-IN" sz="16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of “probable” used in U.S. GAAP, we might </a:t>
                      </a:r>
                      <a:r>
                        <a:rPr lang="en-US" sz="16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not record a loss contingency.</a:t>
                      </a:r>
                      <a:endParaRPr lang="en-IN" sz="1600" dirty="0">
                        <a:latin typeface="Verdana" panose="020B0604030504040204" pitchFamily="34" charset="0"/>
                        <a:ea typeface="Verdana" panose="020B0604030504040204" pitchFamily="34" charset="0"/>
                        <a:cs typeface="Verdana" panose="020B0604030504040204" pitchFamily="34" charset="0"/>
                      </a:endParaRPr>
                    </a:p>
                  </a:txBody>
                  <a:tcPr marL="96354" marR="96354" anchor="ctr"/>
                </a:tc>
                <a:tc>
                  <a:txBody>
                    <a:bodyPr/>
                    <a:lstStyle/>
                    <a:p>
                      <a:r>
                        <a:rPr lang="en-IN" sz="1600" dirty="0">
                          <a:latin typeface="Verdana" panose="020B0604030504040204" pitchFamily="34" charset="0"/>
                          <a:ea typeface="Verdana" panose="020B0604030504040204" pitchFamily="34" charset="0"/>
                          <a:cs typeface="Verdana" panose="020B0604030504040204" pitchFamily="34" charset="0"/>
                        </a:rPr>
                        <a:t>Under the lower threshold used in IFRS,</a:t>
                      </a:r>
                      <a:r>
                        <a:rPr lang="en-IN" sz="1600" baseline="0" dirty="0">
                          <a:latin typeface="Verdana" panose="020B0604030504040204" pitchFamily="34" charset="0"/>
                          <a:ea typeface="Verdana" panose="020B0604030504040204" pitchFamily="34" charset="0"/>
                          <a:cs typeface="Verdana" panose="020B0604030504040204" pitchFamily="34" charset="0"/>
                        </a:rPr>
                        <a:t> </a:t>
                      </a:r>
                      <a:r>
                        <a:rPr lang="en-IN" sz="1600" dirty="0">
                          <a:latin typeface="Verdana" panose="020B0604030504040204" pitchFamily="34" charset="0"/>
                          <a:ea typeface="Verdana" panose="020B0604030504040204" pitchFamily="34" charset="0"/>
                          <a:cs typeface="Verdana" panose="020B0604030504040204" pitchFamily="34" charset="0"/>
                        </a:rPr>
                        <a:t>we might record a loss</a:t>
                      </a:r>
                      <a:r>
                        <a:rPr lang="en-IN" sz="1600" baseline="0" dirty="0">
                          <a:latin typeface="Verdana" panose="020B0604030504040204" pitchFamily="34" charset="0"/>
                          <a:ea typeface="Verdana" panose="020B0604030504040204" pitchFamily="34" charset="0"/>
                          <a:cs typeface="Verdana" panose="020B0604030504040204" pitchFamily="34" charset="0"/>
                        </a:rPr>
                        <a:t> </a:t>
                      </a:r>
                      <a:r>
                        <a:rPr lang="en-IN" sz="1600" dirty="0">
                          <a:latin typeface="Verdana" panose="020B0604030504040204" pitchFamily="34" charset="0"/>
                          <a:ea typeface="Verdana" panose="020B0604030504040204" pitchFamily="34" charset="0"/>
                          <a:cs typeface="Verdana" panose="020B0604030504040204" pitchFamily="34" charset="0"/>
                        </a:rPr>
                        <a:t>contingency,</a:t>
                      </a:r>
                      <a:r>
                        <a:rPr lang="en-IN" sz="1600" baseline="0" dirty="0">
                          <a:latin typeface="Verdana" panose="020B0604030504040204" pitchFamily="34" charset="0"/>
                          <a:ea typeface="Verdana" panose="020B0604030504040204" pitchFamily="34" charset="0"/>
                          <a:cs typeface="Verdana" panose="020B0604030504040204" pitchFamily="34" charset="0"/>
                        </a:rPr>
                        <a:t> and thus a deferred tax asset, that isn’t recorded under U.S. GAAP.</a:t>
                      </a:r>
                      <a:endParaRPr lang="en-IN" sz="1600" dirty="0">
                        <a:latin typeface="Verdana" panose="020B0604030504040204" pitchFamily="34" charset="0"/>
                        <a:ea typeface="Verdana" panose="020B0604030504040204" pitchFamily="34" charset="0"/>
                        <a:cs typeface="Verdana" panose="020B0604030504040204" pitchFamily="34" charset="0"/>
                      </a:endParaRPr>
                    </a:p>
                  </a:txBody>
                  <a:tcPr marL="96354" marR="96354"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8688639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16-1</a:t>
            </a:r>
          </a:p>
        </p:txBody>
      </p:sp>
      <p:sp>
        <p:nvSpPr>
          <p:cNvPr id="5" name="Title 4"/>
          <p:cNvSpPr>
            <a:spLocks noGrp="1"/>
          </p:cNvSpPr>
          <p:nvPr>
            <p:ph type="title"/>
          </p:nvPr>
        </p:nvSpPr>
        <p:spPr>
          <a:xfrm>
            <a:off x="533400" y="381000"/>
            <a:ext cx="8610600" cy="1981200"/>
          </a:xfrm>
        </p:spPr>
        <p:txBody>
          <a:bodyPr>
            <a:noAutofit/>
          </a:bodyPr>
          <a:lstStyle/>
          <a:p>
            <a:r>
              <a:rPr lang="en-US" dirty="0"/>
              <a:t> Deferred Tax Liability from </a:t>
            </a:r>
            <a:r>
              <a:rPr lang="en-IN" dirty="0"/>
              <a:t>Revenue Reported on the Tax Return </a:t>
            </a:r>
            <a:r>
              <a:rPr lang="en-IN" i="1" dirty="0"/>
              <a:t>after</a:t>
            </a:r>
            <a:r>
              <a:rPr lang="en-IN" dirty="0"/>
              <a:t> the Income Statement (2 of 2)</a:t>
            </a:r>
            <a:endParaRPr lang="en-US" dirty="0"/>
          </a:p>
        </p:txBody>
      </p:sp>
      <p:sp>
        <p:nvSpPr>
          <p:cNvPr id="7" name="Content Placeholder 6"/>
          <p:cNvSpPr>
            <a:spLocks noGrp="1"/>
          </p:cNvSpPr>
          <p:nvPr>
            <p:ph sz="quarter" idx="12"/>
          </p:nvPr>
        </p:nvSpPr>
        <p:spPr>
          <a:xfrm>
            <a:off x="533400" y="5943600"/>
            <a:ext cx="8382000" cy="533400"/>
          </a:xfrm>
        </p:spPr>
        <p:txBody>
          <a:bodyPr/>
          <a:lstStyle/>
          <a:p>
            <a:pPr marL="0" indent="0">
              <a:buNone/>
            </a:pPr>
            <a:r>
              <a:rPr lang="en-IN" sz="2400" dirty="0"/>
              <a:t>$100 million + $40 million</a:t>
            </a:r>
            <a:r>
              <a:rPr lang="en-US" sz="2400" dirty="0"/>
              <a:t> </a:t>
            </a:r>
            <a:r>
              <a:rPr lang="en-US" sz="2400" dirty="0">
                <a:sym typeface="Wingdings" pitchFamily="2" charset="2"/>
              </a:rPr>
              <a:t> </a:t>
            </a:r>
            <a:r>
              <a:rPr lang="en-US" sz="2400" dirty="0"/>
              <a:t>$140</a:t>
            </a:r>
          </a:p>
        </p:txBody>
      </p:sp>
      <p:pic>
        <p:nvPicPr>
          <p:cNvPr id="3" name="Picture 2" descr="The information detailed in this table is detailed on page 909 of the text in Illustration 16-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2559653"/>
            <a:ext cx="7641241" cy="33077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4252966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16-11</a:t>
            </a:r>
          </a:p>
        </p:txBody>
      </p:sp>
      <p:sp>
        <p:nvSpPr>
          <p:cNvPr id="8" name="Title 7"/>
          <p:cNvSpPr>
            <a:spLocks noGrp="1"/>
          </p:cNvSpPr>
          <p:nvPr>
            <p:ph type="title"/>
          </p:nvPr>
        </p:nvSpPr>
        <p:spPr/>
        <p:txBody>
          <a:bodyPr>
            <a:noAutofit/>
          </a:bodyPr>
          <a:lstStyle/>
          <a:p>
            <a:r>
              <a:rPr lang="en-US" dirty="0"/>
              <a:t>Tax Rate Considerations</a:t>
            </a:r>
          </a:p>
        </p:txBody>
      </p:sp>
      <p:sp>
        <p:nvSpPr>
          <p:cNvPr id="4" name="Content Placeholder 3"/>
          <p:cNvSpPr>
            <a:spLocks noGrp="1"/>
          </p:cNvSpPr>
          <p:nvPr>
            <p:ph sz="quarter" idx="12"/>
          </p:nvPr>
        </p:nvSpPr>
        <p:spPr>
          <a:xfrm>
            <a:off x="533400" y="1524000"/>
            <a:ext cx="8382000" cy="4876800"/>
          </a:xfrm>
        </p:spPr>
        <p:txBody>
          <a:bodyPr/>
          <a:lstStyle/>
          <a:p>
            <a:pPr marL="0" indent="0">
              <a:buNone/>
            </a:pPr>
            <a:r>
              <a:rPr lang="en-US" sz="2400" dirty="0"/>
              <a:t>Deferred tax liability or asset = Temporary difference × </a:t>
            </a:r>
            <a:r>
              <a:rPr lang="en-IN" sz="2400" b="1" i="1" dirty="0"/>
              <a:t>Currently enacted </a:t>
            </a:r>
            <a:r>
              <a:rPr lang="en-IN" sz="2400" dirty="0"/>
              <a:t>tax rate effective in the year(s) the temporary difference </a:t>
            </a:r>
            <a:r>
              <a:rPr lang="en-US" sz="2400" b="1" i="1" dirty="0"/>
              <a:t>reverses</a:t>
            </a:r>
            <a:endParaRPr lang="en-IN" sz="2400" dirty="0"/>
          </a:p>
          <a:p>
            <a:r>
              <a:rPr lang="en-IN" sz="2400" dirty="0"/>
              <a:t>Calculations are </a:t>
            </a:r>
            <a:r>
              <a:rPr lang="en-IN" sz="2400" b="1" dirty="0"/>
              <a:t>not</a:t>
            </a:r>
            <a:r>
              <a:rPr lang="en-IN" sz="2400" dirty="0"/>
              <a:t> based on </a:t>
            </a:r>
            <a:r>
              <a:rPr lang="en-IN" sz="2400" b="1" i="1" dirty="0"/>
              <a:t>anticipated</a:t>
            </a:r>
            <a:r>
              <a:rPr lang="en-IN" sz="2400" i="1" dirty="0"/>
              <a:t> </a:t>
            </a:r>
            <a:r>
              <a:rPr lang="en-IN" sz="2400" dirty="0"/>
              <a:t>legislation that would alter the </a:t>
            </a:r>
            <a:r>
              <a:rPr lang="en-US" sz="2400" dirty="0"/>
              <a:t>company’s tax rate</a:t>
            </a:r>
          </a:p>
          <a:p>
            <a:pPr marL="0" indent="0">
              <a:buNone/>
            </a:pPr>
            <a:r>
              <a:rPr lang="en-IN" sz="2400" b="1" dirty="0"/>
              <a:t>When Enacted Tax Rates Differ</a:t>
            </a:r>
          </a:p>
          <a:p>
            <a:pPr marL="347663" indent="-347663"/>
            <a:r>
              <a:rPr lang="en-IN" sz="2400" dirty="0"/>
              <a:t>Existing tax laws may call for enacted tax rates to be different in future years in which a temporary difference is expected to reverse</a:t>
            </a:r>
          </a:p>
          <a:p>
            <a:pPr marL="347663" indent="-347663"/>
            <a:r>
              <a:rPr lang="en-IN" sz="2400" dirty="0"/>
              <a:t>Specific tax rates of each future year are multiplied by the amounts reversing in </a:t>
            </a:r>
            <a:r>
              <a:rPr lang="en-US" sz="2400" dirty="0"/>
              <a:t>each of those years</a:t>
            </a:r>
          </a:p>
        </p:txBody>
      </p:sp>
    </p:spTree>
    <p:extLst>
      <p:ext uri="{BB962C8B-B14F-4D97-AF65-F5344CB8AC3E}">
        <p14:creationId xmlns:p14="http://schemas.microsoft.com/office/powerpoint/2010/main" val="189100836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16-5</a:t>
            </a:r>
          </a:p>
        </p:txBody>
      </p:sp>
      <p:sp>
        <p:nvSpPr>
          <p:cNvPr id="8" name="Title 7"/>
          <p:cNvSpPr>
            <a:spLocks noGrp="1"/>
          </p:cNvSpPr>
          <p:nvPr>
            <p:ph type="title"/>
          </p:nvPr>
        </p:nvSpPr>
        <p:spPr/>
        <p:txBody>
          <a:bodyPr>
            <a:noAutofit/>
          </a:bodyPr>
          <a:lstStyle/>
          <a:p>
            <a:r>
              <a:rPr lang="en-US" dirty="0"/>
              <a:t> Already </a:t>
            </a:r>
            <a:r>
              <a:rPr lang="en-IN" dirty="0"/>
              <a:t>Scheduled Difference in Tax Rates</a:t>
            </a:r>
            <a:r>
              <a:rPr lang="en-US" altLang="en-US" dirty="0"/>
              <a:t> (1 of 2)</a:t>
            </a:r>
            <a:endParaRPr lang="en-US" dirty="0"/>
          </a:p>
        </p:txBody>
      </p:sp>
      <p:pic>
        <p:nvPicPr>
          <p:cNvPr id="23557" name="Picture 5" descr="Kent Land Management reported pretax accounting income in 2018 of $100 million except for additional income of $40 million from installment sales of property and $5 million interest from investments in municipal bonds in 2018. The installment sales income is reported for tax purposes in 2019 negative $10 million and 2020 negative $30 million. The enacted tax rates are 40% for 2018 and 2019, and 35% for 20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1738789"/>
            <a:ext cx="6904673" cy="429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2787050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16-5</a:t>
            </a:r>
          </a:p>
        </p:txBody>
      </p:sp>
      <p:sp>
        <p:nvSpPr>
          <p:cNvPr id="8" name="Title 7"/>
          <p:cNvSpPr>
            <a:spLocks noGrp="1"/>
          </p:cNvSpPr>
          <p:nvPr>
            <p:ph type="title"/>
          </p:nvPr>
        </p:nvSpPr>
        <p:spPr/>
        <p:txBody>
          <a:bodyPr>
            <a:noAutofit/>
          </a:bodyPr>
          <a:lstStyle/>
          <a:p>
            <a:r>
              <a:rPr lang="en-US" dirty="0"/>
              <a:t> Already </a:t>
            </a:r>
            <a:r>
              <a:rPr lang="en-IN" dirty="0"/>
              <a:t>Scheduled Difference in Tax Rates</a:t>
            </a:r>
            <a:r>
              <a:rPr lang="en-US" altLang="en-US" dirty="0"/>
              <a:t> (2 of 2)</a:t>
            </a:r>
            <a:endParaRPr lang="en-US" dirty="0"/>
          </a:p>
        </p:txBody>
      </p:sp>
      <p:pic>
        <p:nvPicPr>
          <p:cNvPr id="23554" name="Picture 2" descr="T account showing deferred tax liability with a beginning balance of 0, a credit of 14.5, and an ending balance of 1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2254882"/>
            <a:ext cx="4387271" cy="1653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5" name="Picture 3" descr="Journal entry at the end of 2018 debiting income tax expense 54.5, crediting income tax payable 40, and crediting deferred tax liability 14.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4482989"/>
            <a:ext cx="7272433" cy="1267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9203830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16-5</a:t>
            </a:r>
          </a:p>
        </p:txBody>
      </p:sp>
      <p:sp>
        <p:nvSpPr>
          <p:cNvPr id="8" name="Title 7"/>
          <p:cNvSpPr>
            <a:spLocks noGrp="1"/>
          </p:cNvSpPr>
          <p:nvPr>
            <p:ph type="title"/>
          </p:nvPr>
        </p:nvSpPr>
        <p:spPr>
          <a:xfrm>
            <a:off x="1049482" y="457200"/>
            <a:ext cx="7273636" cy="914400"/>
          </a:xfrm>
        </p:spPr>
        <p:txBody>
          <a:bodyPr>
            <a:noAutofit/>
          </a:bodyPr>
          <a:lstStyle/>
          <a:p>
            <a:r>
              <a:rPr lang="en-IN" dirty="0"/>
              <a:t>Changes in Tax Laws or Rates</a:t>
            </a:r>
            <a:r>
              <a:rPr lang="en-US" baseline="0" dirty="0"/>
              <a:t> </a:t>
            </a:r>
            <a:r>
              <a:rPr lang="en-US" altLang="en-US" dirty="0"/>
              <a:t>(1 of 2)</a:t>
            </a:r>
            <a:endParaRPr lang="en-US" dirty="0"/>
          </a:p>
        </p:txBody>
      </p:sp>
      <p:sp>
        <p:nvSpPr>
          <p:cNvPr id="5" name="Content Placeholder 4"/>
          <p:cNvSpPr>
            <a:spLocks noGrp="1"/>
          </p:cNvSpPr>
          <p:nvPr>
            <p:ph sz="quarter" idx="10"/>
          </p:nvPr>
        </p:nvSpPr>
        <p:spPr>
          <a:xfrm>
            <a:off x="533400" y="1676400"/>
            <a:ext cx="8305800" cy="4724400"/>
          </a:xfrm>
        </p:spPr>
        <p:txBody>
          <a:bodyPr/>
          <a:lstStyle/>
          <a:p>
            <a:pPr>
              <a:buClr>
                <a:schemeClr val="tx1"/>
              </a:buClr>
            </a:pPr>
            <a:r>
              <a:rPr lang="en-IN" b="1" dirty="0"/>
              <a:t>When tax rates change, any existing tax liability or asset must be </a:t>
            </a:r>
            <a:r>
              <a:rPr lang="en-US" b="1" dirty="0"/>
              <a:t>adjusted to reflect </a:t>
            </a:r>
            <a:r>
              <a:rPr lang="en-IN" b="1" dirty="0"/>
              <a:t>the change </a:t>
            </a:r>
            <a:endParaRPr lang="en-US" b="1" dirty="0"/>
          </a:p>
          <a:p>
            <a:pPr lvl="1">
              <a:buFont typeface="Lucida Grande"/>
              <a:buChar char="–"/>
            </a:pPr>
            <a:r>
              <a:rPr lang="en-IN" dirty="0"/>
              <a:t>A deferred tax liability or asset reflects the amount to be paid or recovered in the future</a:t>
            </a:r>
          </a:p>
          <a:p>
            <a:pPr lvl="1">
              <a:buFont typeface="Lucida Grande"/>
              <a:buChar char="–"/>
            </a:pPr>
            <a:r>
              <a:rPr lang="en-IN" dirty="0"/>
              <a:t>The deferred tax liability or asset should change if legislation changes that amount</a:t>
            </a:r>
          </a:p>
        </p:txBody>
      </p:sp>
    </p:spTree>
    <p:extLst>
      <p:ext uri="{BB962C8B-B14F-4D97-AF65-F5344CB8AC3E}">
        <p14:creationId xmlns:p14="http://schemas.microsoft.com/office/powerpoint/2010/main" val="98181595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a:t>Learning Objective 16-5</a:t>
            </a:r>
            <a:endParaRPr lang="en-US" dirty="0"/>
          </a:p>
        </p:txBody>
      </p:sp>
      <p:sp>
        <p:nvSpPr>
          <p:cNvPr id="8" name="Title 7"/>
          <p:cNvSpPr>
            <a:spLocks noGrp="1"/>
          </p:cNvSpPr>
          <p:nvPr>
            <p:ph type="title"/>
          </p:nvPr>
        </p:nvSpPr>
        <p:spPr>
          <a:xfrm>
            <a:off x="1049482" y="457200"/>
            <a:ext cx="7273636" cy="914400"/>
          </a:xfrm>
        </p:spPr>
        <p:txBody>
          <a:bodyPr>
            <a:noAutofit/>
          </a:bodyPr>
          <a:lstStyle/>
          <a:p>
            <a:r>
              <a:rPr lang="en-IN" dirty="0"/>
              <a:t>Changes in Tax Laws or Rates</a:t>
            </a:r>
            <a:r>
              <a:rPr lang="en-US" baseline="0" dirty="0"/>
              <a:t> </a:t>
            </a:r>
            <a:r>
              <a:rPr lang="en-US" altLang="en-US" dirty="0"/>
              <a:t>(2 of 2)</a:t>
            </a:r>
            <a:endParaRPr lang="en-US" dirty="0"/>
          </a:p>
        </p:txBody>
      </p:sp>
      <p:sp>
        <p:nvSpPr>
          <p:cNvPr id="5" name="Content Placeholder 4"/>
          <p:cNvSpPr>
            <a:spLocks noGrp="1"/>
          </p:cNvSpPr>
          <p:nvPr>
            <p:ph sz="quarter" idx="10"/>
          </p:nvPr>
        </p:nvSpPr>
        <p:spPr>
          <a:xfrm>
            <a:off x="533400" y="1752600"/>
            <a:ext cx="8305800" cy="4495800"/>
          </a:xfrm>
        </p:spPr>
        <p:txBody>
          <a:bodyPr/>
          <a:lstStyle/>
          <a:p>
            <a:pPr>
              <a:buClr>
                <a:schemeClr val="tx1"/>
              </a:buClr>
            </a:pPr>
            <a:r>
              <a:rPr lang="en-IN" b="1" dirty="0"/>
              <a:t>Effect is reflected in operating income in the year the change is enacted </a:t>
            </a:r>
          </a:p>
          <a:p>
            <a:pPr lvl="1">
              <a:buFont typeface="Lucida Grande"/>
              <a:buChar char="–"/>
            </a:pPr>
            <a:r>
              <a:rPr lang="en-IN" dirty="0"/>
              <a:t>The change affects the amount that should be in the ending balance of the deferred tax asset or liability</a:t>
            </a:r>
          </a:p>
          <a:p>
            <a:pPr lvl="1">
              <a:buFont typeface="Lucida Grande"/>
              <a:buChar char="–"/>
            </a:pPr>
            <a:r>
              <a:rPr lang="en-IN" dirty="0"/>
              <a:t>The change affects the adjustment necessary to reach that balance</a:t>
            </a:r>
          </a:p>
          <a:p>
            <a:pPr lvl="1">
              <a:buFont typeface="Lucida Grande"/>
              <a:buChar char="–"/>
            </a:pPr>
            <a:r>
              <a:rPr lang="en-IN" dirty="0"/>
              <a:t>The change affects income tax expense in that year</a:t>
            </a:r>
          </a:p>
        </p:txBody>
      </p:sp>
    </p:spTree>
    <p:extLst>
      <p:ext uri="{BB962C8B-B14F-4D97-AF65-F5344CB8AC3E}">
        <p14:creationId xmlns:p14="http://schemas.microsoft.com/office/powerpoint/2010/main" val="285504774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16-5</a:t>
            </a:r>
          </a:p>
        </p:txBody>
      </p:sp>
      <p:sp>
        <p:nvSpPr>
          <p:cNvPr id="8" name="Title 7"/>
          <p:cNvSpPr>
            <a:spLocks noGrp="1"/>
          </p:cNvSpPr>
          <p:nvPr>
            <p:ph type="title"/>
          </p:nvPr>
        </p:nvSpPr>
        <p:spPr>
          <a:xfrm>
            <a:off x="533400" y="609600"/>
            <a:ext cx="8477250" cy="1143000"/>
          </a:xfrm>
        </p:spPr>
        <p:txBody>
          <a:bodyPr>
            <a:noAutofit/>
          </a:bodyPr>
          <a:lstStyle/>
          <a:p>
            <a:r>
              <a:rPr lang="en-US" dirty="0"/>
              <a:t> </a:t>
            </a:r>
            <a:r>
              <a:rPr lang="en-IN" dirty="0"/>
              <a:t>Reversal of Temporary Difference </a:t>
            </a:r>
            <a:r>
              <a:rPr lang="en-IN" i="1" dirty="0"/>
              <a:t>without</a:t>
            </a:r>
            <a:r>
              <a:rPr lang="en-IN" dirty="0"/>
              <a:t> a Tax Rate Change (1 of 2)</a:t>
            </a:r>
            <a:endParaRPr lang="en-US" dirty="0"/>
          </a:p>
        </p:txBody>
      </p:sp>
      <p:pic>
        <p:nvPicPr>
          <p:cNvPr id="1027" name="Picture 3" descr="The 40% 2019 rate and the 35% 2020 rate are established by previously enacted legislation. Given a 35% enacted tax rate for 2020, the balance necessary in the deferred tax liability at the end of 2019 is $10.5, so a debit adjustment of $4 is necessary to move from the $14.5 beginning balance to the necessary $10.5 ending balance. The income tax expense is computed as $40 which is the amount needed to balance the journal entry.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1948338"/>
            <a:ext cx="6967538" cy="4075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996912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16-5</a:t>
            </a:r>
          </a:p>
        </p:txBody>
      </p:sp>
      <p:sp>
        <p:nvSpPr>
          <p:cNvPr id="8" name="Title 7"/>
          <p:cNvSpPr>
            <a:spLocks noGrp="1"/>
          </p:cNvSpPr>
          <p:nvPr>
            <p:ph type="title"/>
          </p:nvPr>
        </p:nvSpPr>
        <p:spPr>
          <a:xfrm>
            <a:off x="533400" y="457200"/>
            <a:ext cx="8477250" cy="1371600"/>
          </a:xfrm>
        </p:spPr>
        <p:txBody>
          <a:bodyPr>
            <a:noAutofit/>
          </a:bodyPr>
          <a:lstStyle/>
          <a:p>
            <a:r>
              <a:rPr lang="en-US" dirty="0"/>
              <a:t> </a:t>
            </a:r>
            <a:r>
              <a:rPr lang="en-IN" dirty="0"/>
              <a:t>Reversal of Temporary Difference </a:t>
            </a:r>
            <a:r>
              <a:rPr lang="en-IN" i="1" dirty="0"/>
              <a:t>without</a:t>
            </a:r>
            <a:r>
              <a:rPr lang="en-IN" dirty="0"/>
              <a:t> a Tax Rate Change (2 of 2) </a:t>
            </a:r>
            <a:endParaRPr lang="en-US" dirty="0"/>
          </a:p>
        </p:txBody>
      </p:sp>
      <p:pic>
        <p:nvPicPr>
          <p:cNvPr id="5" name="Picture 2" descr="T account showing deferred tax liability. The beginning balance is 14.5, a debit of 4 leaves the ending balance of 1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9926" y="2198787"/>
            <a:ext cx="4404146" cy="1687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descr="Journal entry at the end of 2019 debiting income tax expense 40, debiting deferred tax liability 4, and crediting income tax payable 4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4267200"/>
            <a:ext cx="7642163" cy="13248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5636102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16-5</a:t>
            </a:r>
          </a:p>
        </p:txBody>
      </p:sp>
      <p:sp>
        <p:nvSpPr>
          <p:cNvPr id="8" name="Title 7"/>
          <p:cNvSpPr>
            <a:spLocks noGrp="1"/>
          </p:cNvSpPr>
          <p:nvPr>
            <p:ph type="title"/>
          </p:nvPr>
        </p:nvSpPr>
        <p:spPr>
          <a:xfrm>
            <a:off x="685800" y="685800"/>
            <a:ext cx="8001000" cy="914400"/>
          </a:xfrm>
        </p:spPr>
        <p:txBody>
          <a:bodyPr>
            <a:noAutofit/>
          </a:bodyPr>
          <a:lstStyle/>
          <a:p>
            <a:r>
              <a:rPr lang="en-IN" dirty="0"/>
              <a:t>Reversal of Temporary Difference </a:t>
            </a:r>
            <a:r>
              <a:rPr lang="en-IN" i="1" dirty="0"/>
              <a:t>with</a:t>
            </a:r>
            <a:r>
              <a:rPr lang="en-IN" dirty="0"/>
              <a:t> a Tax Rate Change</a:t>
            </a:r>
            <a:r>
              <a:rPr lang="en-US" altLang="en-US" dirty="0"/>
              <a:t> (1 of 4)</a:t>
            </a:r>
            <a:endParaRPr lang="en-US" dirty="0"/>
          </a:p>
        </p:txBody>
      </p:sp>
      <p:pic>
        <p:nvPicPr>
          <p:cNvPr id="3075" name="Picture 3" descr="This illustration shows how the ending balance changes if the tax rate is changed from 35% to 30%. Because a deferred tax liability was established in 2018 with the expectation that the 2020 taxable amount would be taxed at 35%, it would now be adjusted to reflect taxation at 30%, instead. The balance necessary in the deferred tax liability at the end of 2019 is $9, so a debit adjustment of $5.5 is necessary to move from the $14.5 beginning balance to the necessary $9 ending balance.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1946053"/>
            <a:ext cx="6925628" cy="4170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0385462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16-5</a:t>
            </a:r>
          </a:p>
        </p:txBody>
      </p:sp>
      <p:sp>
        <p:nvSpPr>
          <p:cNvPr id="8" name="Title 7"/>
          <p:cNvSpPr>
            <a:spLocks noGrp="1"/>
          </p:cNvSpPr>
          <p:nvPr>
            <p:ph type="title"/>
          </p:nvPr>
        </p:nvSpPr>
        <p:spPr>
          <a:xfrm>
            <a:off x="685800" y="685800"/>
            <a:ext cx="8001000" cy="914400"/>
          </a:xfrm>
        </p:spPr>
        <p:txBody>
          <a:bodyPr>
            <a:noAutofit/>
          </a:bodyPr>
          <a:lstStyle/>
          <a:p>
            <a:r>
              <a:rPr lang="en-IN" dirty="0"/>
              <a:t>Reversal of Temporary Difference </a:t>
            </a:r>
            <a:r>
              <a:rPr lang="en-IN" i="1" dirty="0"/>
              <a:t>with</a:t>
            </a:r>
            <a:r>
              <a:rPr lang="en-IN" dirty="0"/>
              <a:t> a Tax Rate Change</a:t>
            </a:r>
            <a:r>
              <a:rPr lang="en-US" altLang="en-US" dirty="0"/>
              <a:t> (2 of 4)</a:t>
            </a:r>
            <a:r>
              <a:rPr lang="en-US" dirty="0">
                <a:cs typeface="Arial" charset="0"/>
              </a:rPr>
              <a:t> </a:t>
            </a:r>
            <a:endParaRPr lang="en-US" dirty="0"/>
          </a:p>
        </p:txBody>
      </p:sp>
      <p:pic>
        <p:nvPicPr>
          <p:cNvPr id="3" name="Picture Placeholder 2" descr="Journal entry at the end of 2019 debiting income tax expense 38.5, debiting deferred tax liability 5.5, and crediting income tax payable 44."/>
          <p:cNvPicPr>
            <a:picLocks noGrp="1" noChangeAspect="1"/>
          </p:cNvPicPr>
          <p:nvPr>
            <p:ph type="pic" sz="quarter" idx="14"/>
          </p:nvPr>
        </p:nvPicPr>
        <p:blipFill>
          <a:blip r:embed="rId3">
            <a:extLst>
              <a:ext uri="{28A0092B-C50C-407E-A947-70E740481C1C}">
                <a14:useLocalDpi xmlns:a14="http://schemas.microsoft.com/office/drawing/2010/main" val="0"/>
              </a:ext>
            </a:extLst>
          </a:blip>
          <a:stretch>
            <a:fillRect/>
          </a:stretch>
        </p:blipFill>
        <p:spPr>
          <a:xfrm>
            <a:off x="838200" y="4035576"/>
            <a:ext cx="7421334" cy="1463524"/>
          </a:xfrm>
        </p:spPr>
      </p:pic>
      <p:pic>
        <p:nvPicPr>
          <p:cNvPr id="5" name="Picture 2" descr="T account showing deferred tax liability with a beginning balance of positive 14.5, a debit of 5.5, leaving an ending balance of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50882" y="2284974"/>
            <a:ext cx="3842237" cy="1503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913983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0"/>
          <p:cNvSpPr>
            <a:spLocks noGrp="1"/>
          </p:cNvSpPr>
          <p:nvPr>
            <p:ph type="body" sz="quarter" idx="13"/>
          </p:nvPr>
        </p:nvSpPr>
        <p:spPr/>
        <p:txBody>
          <a:bodyPr/>
          <a:lstStyle/>
          <a:p>
            <a:pPr marL="0" indent="0">
              <a:buNone/>
            </a:pPr>
            <a:r>
              <a:rPr lang="en-US" dirty="0"/>
              <a:t>Learning Objective 16-5</a:t>
            </a:r>
          </a:p>
        </p:txBody>
      </p:sp>
      <p:sp>
        <p:nvSpPr>
          <p:cNvPr id="8" name="Title 7"/>
          <p:cNvSpPr>
            <a:spLocks noGrp="1"/>
          </p:cNvSpPr>
          <p:nvPr>
            <p:ph type="title"/>
          </p:nvPr>
        </p:nvSpPr>
        <p:spPr>
          <a:xfrm>
            <a:off x="685800" y="685800"/>
            <a:ext cx="8001000" cy="914400"/>
          </a:xfrm>
        </p:spPr>
        <p:txBody>
          <a:bodyPr>
            <a:noAutofit/>
          </a:bodyPr>
          <a:lstStyle/>
          <a:p>
            <a:r>
              <a:rPr lang="en-US" dirty="0"/>
              <a:t>Reversal of Temporary Difference </a:t>
            </a:r>
            <a:r>
              <a:rPr lang="en-US" i="1" dirty="0"/>
              <a:t>with</a:t>
            </a:r>
            <a:r>
              <a:rPr lang="en-US" dirty="0"/>
              <a:t> a Tax Rate Change</a:t>
            </a:r>
            <a:r>
              <a:rPr lang="en-US" altLang="en-US" dirty="0"/>
              <a:t> (3 of 4)</a:t>
            </a:r>
            <a:endParaRPr lang="en-US" dirty="0"/>
          </a:p>
        </p:txBody>
      </p:sp>
      <p:sp>
        <p:nvSpPr>
          <p:cNvPr id="6" name="Content Placeholder 5"/>
          <p:cNvSpPr>
            <a:spLocks noGrp="1"/>
          </p:cNvSpPr>
          <p:nvPr>
            <p:ph sz="quarter" idx="10"/>
          </p:nvPr>
        </p:nvSpPr>
        <p:spPr>
          <a:xfrm>
            <a:off x="609600" y="2133600"/>
            <a:ext cx="8153400" cy="4343400"/>
          </a:xfrm>
        </p:spPr>
        <p:txBody>
          <a:bodyPr/>
          <a:lstStyle/>
          <a:p>
            <a:pPr marL="0" indent="0">
              <a:buNone/>
            </a:pPr>
            <a:r>
              <a:rPr lang="en-IN" b="1" dirty="0"/>
              <a:t>To highlight we break our prior journal entry into two pieces:</a:t>
            </a:r>
          </a:p>
          <a:p>
            <a:r>
              <a:rPr lang="en-IN" dirty="0"/>
              <a:t>One at the original </a:t>
            </a:r>
            <a:r>
              <a:rPr lang="en-IN" b="1" dirty="0"/>
              <a:t>35% </a:t>
            </a:r>
            <a:r>
              <a:rPr lang="en-IN" dirty="0"/>
              <a:t>rate </a:t>
            </a:r>
          </a:p>
          <a:p>
            <a:r>
              <a:rPr lang="en-IN" dirty="0"/>
              <a:t>One to record the adjustment to a </a:t>
            </a:r>
            <a:r>
              <a:rPr lang="en-IN" b="1" dirty="0"/>
              <a:t>30% </a:t>
            </a:r>
            <a:r>
              <a:rPr lang="en-IN" dirty="0"/>
              <a:t>future rate</a:t>
            </a:r>
            <a:endParaRPr lang="en-US" dirty="0"/>
          </a:p>
        </p:txBody>
      </p:sp>
    </p:spTree>
    <p:extLst>
      <p:ext uri="{BB962C8B-B14F-4D97-AF65-F5344CB8AC3E}">
        <p14:creationId xmlns:p14="http://schemas.microsoft.com/office/powerpoint/2010/main" val="367398714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3689</TotalTime>
  <Words>19072</Words>
  <Application>Microsoft Office PowerPoint</Application>
  <PresentationFormat>On-screen Show (4:3)</PresentationFormat>
  <Paragraphs>1348</Paragraphs>
  <Slides>165</Slides>
  <Notes>160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165</vt:i4>
      </vt:variant>
    </vt:vector>
  </HeadingPairs>
  <TitlesOfParts>
    <vt:vector size="172" baseType="lpstr">
      <vt:lpstr>Arial</vt:lpstr>
      <vt:lpstr>Calibri</vt:lpstr>
      <vt:lpstr>Courier New</vt:lpstr>
      <vt:lpstr>Lucida Grande</vt:lpstr>
      <vt:lpstr>Verdana</vt:lpstr>
      <vt:lpstr>Wingdings</vt:lpstr>
      <vt:lpstr>Office Theme</vt:lpstr>
      <vt:lpstr>Chapter 16</vt:lpstr>
      <vt:lpstr>Conceptual Underpinning (1 of 4)</vt:lpstr>
      <vt:lpstr>Conceptual Underpinning (2 of 4)</vt:lpstr>
      <vt:lpstr>Conceptual Underpinning (3 of 4)</vt:lpstr>
      <vt:lpstr>Conceptual Underpinning (4 of 4)</vt:lpstr>
      <vt:lpstr>Deferred Tax Assets and Deferred Tax Liabilities (1 of 2)</vt:lpstr>
      <vt:lpstr>Deferred Tax Assets and Deferred Tax Liabilities (2 of 2)</vt:lpstr>
      <vt:lpstr> Deferred Tax Liability from Revenue Reported on the Tax Return after the Income Statement (1 of 2)</vt:lpstr>
      <vt:lpstr> Deferred Tax Liability from Revenue Reported on the Tax Return after the Income Statement (2 of 2)</vt:lpstr>
      <vt:lpstr>Determining and Recording Income Taxes—2018 (1 of 8)</vt:lpstr>
      <vt:lpstr>Determining and Recording Income Taxes—2018 (2 of 8)</vt:lpstr>
      <vt:lpstr>Journal Entries to Record Income Taxes for 2019 and 2020 (1 of 2)</vt:lpstr>
      <vt:lpstr>Journal Entries to Record Income Taxes for 2019 and 2020 (2 of 2)</vt:lpstr>
      <vt:lpstr>Temporary Difference Originating in 2018 and Reversing in 2019 and 2020 </vt:lpstr>
      <vt:lpstr>Concept Check: Installment Sale (1 of 2)</vt:lpstr>
      <vt:lpstr>Concept Check: Installment Sale (2 of 2)</vt:lpstr>
      <vt:lpstr>Concept Check: Deferred Tax Liability (1 of 2)</vt:lpstr>
      <vt:lpstr>Concept Check: Deferred Tax Liability (2 of 2)</vt:lpstr>
      <vt:lpstr>Balance Sheet and Income Statement Perspectives (1 of 2)</vt:lpstr>
      <vt:lpstr>Balance Sheet and Income Statement Perspectives (2 of 2)</vt:lpstr>
      <vt:lpstr> Temporary Book-Tax Difference (1 of 2)</vt:lpstr>
      <vt:lpstr> Temporary Book-Tax Difference (2 of 2)</vt:lpstr>
      <vt:lpstr>Concept Check: Balance Sheet Presentation (1 of 2)</vt:lpstr>
      <vt:lpstr>Concept Check: Balance Sheet Presentation (2 of 2)</vt:lpstr>
      <vt:lpstr> Types of Temporary Differences</vt:lpstr>
      <vt:lpstr> Deferred Tax Liability from Expense Reported on the Tax Return before the Income Statement (1 of 2)</vt:lpstr>
      <vt:lpstr> Deferred Tax Liability from Expense Reported on the Tax Return before the Income Statement (2 of 2)</vt:lpstr>
      <vt:lpstr>Determining and Recording Income Taxes—2018 (3 of 8)</vt:lpstr>
      <vt:lpstr>Determining and Recording Income Taxes—2018 (4 of 8)</vt:lpstr>
      <vt:lpstr>Determining and Recording Income Taxes—2019 (1 of 4)</vt:lpstr>
      <vt:lpstr>Determining and Recording Income Taxes—2019 (2 of 4)</vt:lpstr>
      <vt:lpstr>Determining and Recording Income Taxes—2020 (1 of 2)</vt:lpstr>
      <vt:lpstr>Determining and Recording Income Taxes—2020 (2 of 2)</vt:lpstr>
      <vt:lpstr>Determining and Recording Income Taxes—2021 (1 of 2)</vt:lpstr>
      <vt:lpstr>Determining and Recording Income Taxes—2021 (2 of 2)</vt:lpstr>
      <vt:lpstr>Deferred Tax Liability</vt:lpstr>
      <vt:lpstr>Alternate Perspective of Looking at the Temporary Book–Tax Difference</vt:lpstr>
      <vt:lpstr>Concept Check: Depreciation (1 of 2)</vt:lpstr>
      <vt:lpstr>Concept Check: Depreciation (2 of 2)</vt:lpstr>
      <vt:lpstr>Deferred Tax Assets</vt:lpstr>
      <vt:lpstr> Deferred Tax Asset from Expense Reported on the Tax Return after the Income Statement (1 of 2)</vt:lpstr>
      <vt:lpstr> Deferred Tax Asset from Expense Reported on the Tax Return after the Income Statement (2 of 2)</vt:lpstr>
      <vt:lpstr>Determining and Recording Income Taxes—2018 (5 of 8)</vt:lpstr>
      <vt:lpstr>Determining and Recording Income Taxes—2018 (6 of 8)</vt:lpstr>
      <vt:lpstr> Journal Entries to Record Income Taxes for 2019 and 2020 (1 of 2) </vt:lpstr>
      <vt:lpstr> Journal Entries to Record Income Taxes for 2019 and 2020 (2 of 2) </vt:lpstr>
      <vt:lpstr> Temporary Difference Originating in 2018 and Reversing in 2019 and 2020</vt:lpstr>
      <vt:lpstr>Determining and Recording Income Taxes (Alternative Perspective)</vt:lpstr>
      <vt:lpstr>Concept Check: Deferred Tax Asset (1 of 2)</vt:lpstr>
      <vt:lpstr>Concept Check: Deferred Tax Asset (2 of 2)</vt:lpstr>
      <vt:lpstr> Deferred Tax Asset from Revenue Reported on the Tax Return before the Income Statement (1 of 2)</vt:lpstr>
      <vt:lpstr> Deferred Tax Asset from Revenue Reported on the Tax Return before the Income Statement (2 of 2)</vt:lpstr>
      <vt:lpstr>Determining and Recording Income Taxes—2018 (7 of 8)</vt:lpstr>
      <vt:lpstr>Determining and Recording Income Taxes—2018 (8 of 8)</vt:lpstr>
      <vt:lpstr> Journal Entries to Record Income Taxes for 2019 and 2020 (1 of 2)</vt:lpstr>
      <vt:lpstr> Journal Entries to Record Income Taxes for 2019 and 2020 (2 of 2)</vt:lpstr>
      <vt:lpstr>Revenue Reported on the Tax Return before the Income Statement</vt:lpstr>
      <vt:lpstr>Determining and Recording Income Taxes (Alternative Perspective) </vt:lpstr>
      <vt:lpstr>Concept Check: Deferred Revenue (1 of 2)</vt:lpstr>
      <vt:lpstr>Concept Check: Deferred Revenue (2 of 2)</vt:lpstr>
      <vt:lpstr>Valuation Allowance (1 of 7)</vt:lpstr>
      <vt:lpstr>Valuation Allowance (2 of 7)</vt:lpstr>
      <vt:lpstr>Valuation Allowance (3 of 7)</vt:lpstr>
      <vt:lpstr>Valuation Allowance (4 of 7)</vt:lpstr>
      <vt:lpstr>Valuation Allowance (5 of 7)</vt:lpstr>
      <vt:lpstr>Valuation Allowance (6 of 7)</vt:lpstr>
      <vt:lpstr>Valuation Allowance (7 of 7)</vt:lpstr>
      <vt:lpstr>Concept Check: Valuation Allowance (1 of 3)</vt:lpstr>
      <vt:lpstr>Concept Check: Valuation Allowance (2 of 3)</vt:lpstr>
      <vt:lpstr>Concept Check: Valuation Allowance (3 of 3)</vt:lpstr>
      <vt:lpstr> Explanation for Valuation Allowance—Sears Holding Corporation</vt:lpstr>
      <vt:lpstr>International Financial Reporting Standards: Valuation Allowance</vt:lpstr>
      <vt:lpstr> Disclosure of Tax Expense—Shoe Carnival, Inc. (1 of 2)</vt:lpstr>
      <vt:lpstr> Disclosure of Tax Expense—Shoe Carnival, Inc. (2 of 2)</vt:lpstr>
      <vt:lpstr>Disclosure of Deferred Tax Assets and Liabilities—Shoe Carnival, Inc. (1 of 3)</vt:lpstr>
      <vt:lpstr>Disclosure of Deferred Tax Assets and Liabilities—Shoe Carnival, Inc. (2 of 3)</vt:lpstr>
      <vt:lpstr>Disclosure of Deferred Tax Assets and Liabilities—Shoe Carnival, Inc. (3 of 3)</vt:lpstr>
      <vt:lpstr>Permanent Differences (1 of 2)</vt:lpstr>
      <vt:lpstr>Permanent Differences (2 of 2)</vt:lpstr>
      <vt:lpstr> Differences without Deferred Tax Consequences (1 of 3)</vt:lpstr>
      <vt:lpstr> Differences without Deferred Tax Consequences (2 of 3)</vt:lpstr>
      <vt:lpstr> Differences without Deferred Tax Consequences (3 of 3)</vt:lpstr>
      <vt:lpstr>Concept Check: Municipal Bond Interest (1 of 2)</vt:lpstr>
      <vt:lpstr>Concept Check: Municipal Bond Interest (2 of 2)</vt:lpstr>
      <vt:lpstr> Temporary and Permanent Differences (1 of 3)</vt:lpstr>
      <vt:lpstr> Temporary and Permanent Differences (2 of 3)</vt:lpstr>
      <vt:lpstr> Temporary and Permanent Differences (3 of 3)</vt:lpstr>
      <vt:lpstr> Effective Tax Rate—Walmart</vt:lpstr>
      <vt:lpstr>Differences between IFRS and U.S. GAAP</vt:lpstr>
      <vt:lpstr>Tax Rate Considerations</vt:lpstr>
      <vt:lpstr> Already Scheduled Difference in Tax Rates (1 of 2)</vt:lpstr>
      <vt:lpstr> Already Scheduled Difference in Tax Rates (2 of 2)</vt:lpstr>
      <vt:lpstr>Changes in Tax Laws or Rates (1 of 2)</vt:lpstr>
      <vt:lpstr>Changes in Tax Laws or Rates (2 of 2)</vt:lpstr>
      <vt:lpstr> Reversal of Temporary Difference without a Tax Rate Change (1 of 2)</vt:lpstr>
      <vt:lpstr> Reversal of Temporary Difference without a Tax Rate Change (2 of 2) </vt:lpstr>
      <vt:lpstr>Reversal of Temporary Difference with a Tax Rate Change (1 of 4)</vt:lpstr>
      <vt:lpstr>Reversal of Temporary Difference with a Tax Rate Change (2 of 4) </vt:lpstr>
      <vt:lpstr>Reversal of Temporary Difference with a Tax Rate Change (3 of 4)</vt:lpstr>
      <vt:lpstr>Reversal of Temporary Difference with a Tax Rate Change (4 of 4)</vt:lpstr>
      <vt:lpstr>Concept Check: Deferred Tax Liability Based on Tax Rate (1 of 2)</vt:lpstr>
      <vt:lpstr>Concept Check: Deferred Tax Liability Based on Tax Rate (2 of 2)</vt:lpstr>
      <vt:lpstr>Concept Check: Change in Tax Rate (1 of 2)</vt:lpstr>
      <vt:lpstr>Concept Check: Change in Tax Rate (2 of 2)</vt:lpstr>
      <vt:lpstr>Multiple Temporary Differences (1 of 6)</vt:lpstr>
      <vt:lpstr>Multiple Temporary Differences (2 of 6)</vt:lpstr>
      <vt:lpstr>Multiple Temporary Differences (3 of 6)</vt:lpstr>
      <vt:lpstr>Multiple Temporary Differences (4 of 6)</vt:lpstr>
      <vt:lpstr>Multiple Temporary Differences (5 of 6)</vt:lpstr>
      <vt:lpstr>Multiple Temporary Differences (6 of 6)</vt:lpstr>
      <vt:lpstr>Multiple Temporary Differences—2018 (1 of 3)</vt:lpstr>
      <vt:lpstr>Multiple Temporary Differences—2018 (2 of 3)</vt:lpstr>
      <vt:lpstr>Multiple Temporary Differences—2018 (3 of 3)</vt:lpstr>
      <vt:lpstr>Multiple Temporary Differences—2019 (1 of 4)</vt:lpstr>
      <vt:lpstr>Multiple Temporary Differences—2019 (2 of 4)</vt:lpstr>
      <vt:lpstr>Multiple Temporary Differences—2019 (3 of 4)</vt:lpstr>
      <vt:lpstr>Multiple Temporary Differences—2019 (4 of 4)</vt:lpstr>
      <vt:lpstr>Net Operating Losses (NOLs) (1 of 2)</vt:lpstr>
      <vt:lpstr>Net Operating Losses (NOLs) (2 of 2)</vt:lpstr>
      <vt:lpstr> Net Operating Loss Carryforward (1 of 3)</vt:lpstr>
      <vt:lpstr> Net Operating Loss Carryforward (2 of 3)</vt:lpstr>
      <vt:lpstr>Net Operating Loss Carryforward (3 of 3)</vt:lpstr>
      <vt:lpstr>Concept Check: Net Operating Loss (1 of 2)</vt:lpstr>
      <vt:lpstr>Concept Check: Net Operating Loss (2 of 2)</vt:lpstr>
      <vt:lpstr> Net Operating Loss Carryback and Carryforward (1 of 3)</vt:lpstr>
      <vt:lpstr> Net Operating Loss Carryback and Carryforward (2 of 3)</vt:lpstr>
      <vt:lpstr> Net Operating Loss Carryback and Carryforward (3 of 3)</vt:lpstr>
      <vt:lpstr> Net Operating Loss Carryback and Carryforward</vt:lpstr>
      <vt:lpstr>Determining and Recording Income Taxes—2019 (3 of 4)</vt:lpstr>
      <vt:lpstr>Determining and Recording Income Taxes—2019 (4 of 4)</vt:lpstr>
      <vt:lpstr>Concept Check: NOL Carryback (1 of 2)</vt:lpstr>
      <vt:lpstr>Concept Check: NOL Carryback (2 of 2)</vt:lpstr>
      <vt:lpstr>Financial Statement Presentation (1 of 2)</vt:lpstr>
      <vt:lpstr>Financial Statement Presentation (2 of 2)</vt:lpstr>
      <vt:lpstr>Disclosure Notes (1 of 3)</vt:lpstr>
      <vt:lpstr>Disclosure Notes (2 of 3)</vt:lpstr>
      <vt:lpstr>Disclosure Notes (3 of 3)</vt:lpstr>
      <vt:lpstr>Disclosure Notes: Net Operating Loss Carryforwards (1 of 2)</vt:lpstr>
      <vt:lpstr>Disclosure Notes: Net Operating Loss Carryforwards (2 of 2)</vt:lpstr>
      <vt:lpstr>Coping with Uncertainty in Income Taxes (1 of 7)</vt:lpstr>
      <vt:lpstr>Coping with Uncertainty in Income Taxes (2 of 7)</vt:lpstr>
      <vt:lpstr>Coping with Uncertainty in Income Taxes (3 of 7)</vt:lpstr>
      <vt:lpstr>Coping with Uncertainty in Income Taxes (4 of 7)</vt:lpstr>
      <vt:lpstr>Coping with Uncertainty in Income Taxes (5 of 7)</vt:lpstr>
      <vt:lpstr>Coping with Uncertainty in Income Taxes (6 of 7)</vt:lpstr>
      <vt:lpstr>Coping with Uncertainty in Income Taxes (7 of 7)</vt:lpstr>
      <vt:lpstr>Concept Check: Not “More Likely Than Not” (1 of 2)</vt:lpstr>
      <vt:lpstr>Concept Check: Not “More Likely Than Not” (2 of 2)</vt:lpstr>
      <vt:lpstr>Concept Check: “More Likely Than Not” (1 of 3)</vt:lpstr>
      <vt:lpstr>Concept Check: “More Likely Than Not” (2 of 3)</vt:lpstr>
      <vt:lpstr>Concept Check: “More Likely Than Not” (3 of 3)</vt:lpstr>
      <vt:lpstr>Coping with Uncertainty in Income Taxes (1 of 5)</vt:lpstr>
      <vt:lpstr>Coping with Uncertainty in Income Taxes (2 of 5)</vt:lpstr>
      <vt:lpstr>Coping with Uncertainty in Income Taxes (3 of 5)</vt:lpstr>
      <vt:lpstr>Coping with Uncertainty in Income Taxes (4 of 5)</vt:lpstr>
      <vt:lpstr>Coping with Uncertainty in Income Taxes (5 of 5)</vt:lpstr>
      <vt:lpstr>Concept Check: Uncertain Positions (1 of 2)</vt:lpstr>
      <vt:lpstr>Concept Check: Uncertain Positions (2 of 2)</vt:lpstr>
      <vt:lpstr> Disclosure of Deferred Taxes—Staples, Inc.</vt:lpstr>
      <vt:lpstr>Intraperiod Tax Allocation (1 of 5)</vt:lpstr>
      <vt:lpstr>Intraperiod Tax Allocation (2 of 5)</vt:lpstr>
      <vt:lpstr>Intraperiod Tax Allocation (3 of 5)</vt:lpstr>
      <vt:lpstr>Intraperiod Tax Allocation (4 of 5)</vt:lpstr>
      <vt:lpstr>Intraperiod Tax Allocation (5 of 5)</vt:lpstr>
      <vt:lpstr>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16 Accounting for Income Taxes</dc:title>
  <dc:creator>Spiceland</dc:creator>
  <cp:lastModifiedBy>Malvine Litten</cp:lastModifiedBy>
  <cp:revision>433</cp:revision>
  <dcterms:created xsi:type="dcterms:W3CDTF">2017-03-16T02:07:36Z</dcterms:created>
  <dcterms:modified xsi:type="dcterms:W3CDTF">2017-07-13T12:37:42Z</dcterms:modified>
</cp:coreProperties>
</file>