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139"/>
  </p:notesMasterIdLst>
  <p:sldIdLst>
    <p:sldId id="474" r:id="rId2"/>
    <p:sldId id="259" r:id="rId3"/>
    <p:sldId id="475" r:id="rId4"/>
    <p:sldId id="262" r:id="rId5"/>
    <p:sldId id="258" r:id="rId6"/>
    <p:sldId id="265" r:id="rId7"/>
    <p:sldId id="266" r:id="rId8"/>
    <p:sldId id="269" r:id="rId9"/>
    <p:sldId id="270" r:id="rId10"/>
    <p:sldId id="454" r:id="rId11"/>
    <p:sldId id="274" r:id="rId12"/>
    <p:sldId id="272" r:id="rId13"/>
    <p:sldId id="476" r:id="rId14"/>
    <p:sldId id="273" r:id="rId15"/>
    <p:sldId id="276" r:id="rId16"/>
    <p:sldId id="277" r:id="rId17"/>
    <p:sldId id="278" r:id="rId18"/>
    <p:sldId id="280" r:id="rId19"/>
    <p:sldId id="281" r:id="rId20"/>
    <p:sldId id="466" r:id="rId21"/>
    <p:sldId id="467" r:id="rId22"/>
    <p:sldId id="285" r:id="rId23"/>
    <p:sldId id="286" r:id="rId24"/>
    <p:sldId id="455" r:id="rId25"/>
    <p:sldId id="456" r:id="rId26"/>
    <p:sldId id="459" r:id="rId27"/>
    <p:sldId id="460" r:id="rId28"/>
    <p:sldId id="290" r:id="rId29"/>
    <p:sldId id="289" r:id="rId30"/>
    <p:sldId id="287" r:id="rId31"/>
    <p:sldId id="291" r:id="rId32"/>
    <p:sldId id="292" r:id="rId33"/>
    <p:sldId id="461" r:id="rId34"/>
    <p:sldId id="293" r:id="rId35"/>
    <p:sldId id="295" r:id="rId36"/>
    <p:sldId id="294" r:id="rId37"/>
    <p:sldId id="296" r:id="rId38"/>
    <p:sldId id="297" r:id="rId39"/>
    <p:sldId id="302" r:id="rId40"/>
    <p:sldId id="301" r:id="rId41"/>
    <p:sldId id="300" r:id="rId42"/>
    <p:sldId id="299" r:id="rId43"/>
    <p:sldId id="304" r:id="rId44"/>
    <p:sldId id="307" r:id="rId45"/>
    <p:sldId id="306" r:id="rId46"/>
    <p:sldId id="305" r:id="rId47"/>
    <p:sldId id="311" r:id="rId48"/>
    <p:sldId id="309" r:id="rId49"/>
    <p:sldId id="308" r:id="rId50"/>
    <p:sldId id="312" r:id="rId51"/>
    <p:sldId id="315" r:id="rId52"/>
    <p:sldId id="313" r:id="rId53"/>
    <p:sldId id="468" r:id="rId54"/>
    <p:sldId id="316" r:id="rId55"/>
    <p:sldId id="319" r:id="rId56"/>
    <p:sldId id="318" r:id="rId57"/>
    <p:sldId id="317" r:id="rId58"/>
    <p:sldId id="324" r:id="rId59"/>
    <p:sldId id="323" r:id="rId60"/>
    <p:sldId id="322" r:id="rId61"/>
    <p:sldId id="321" r:id="rId62"/>
    <p:sldId id="463" r:id="rId63"/>
    <p:sldId id="326" r:id="rId64"/>
    <p:sldId id="464" r:id="rId65"/>
    <p:sldId id="325" r:id="rId66"/>
    <p:sldId id="320" r:id="rId67"/>
    <p:sldId id="330" r:id="rId68"/>
    <p:sldId id="329" r:id="rId69"/>
    <p:sldId id="328" r:id="rId70"/>
    <p:sldId id="333" r:id="rId71"/>
    <p:sldId id="332" r:id="rId72"/>
    <p:sldId id="469" r:id="rId73"/>
    <p:sldId id="331" r:id="rId74"/>
    <p:sldId id="334" r:id="rId75"/>
    <p:sldId id="336" r:id="rId76"/>
    <p:sldId id="337" r:id="rId77"/>
    <p:sldId id="339" r:id="rId78"/>
    <p:sldId id="340" r:id="rId79"/>
    <p:sldId id="341" r:id="rId80"/>
    <p:sldId id="342" r:id="rId81"/>
    <p:sldId id="343" r:id="rId82"/>
    <p:sldId id="344" r:id="rId83"/>
    <p:sldId id="346" r:id="rId84"/>
    <p:sldId id="345" r:id="rId85"/>
    <p:sldId id="383" r:id="rId86"/>
    <p:sldId id="385" r:id="rId87"/>
    <p:sldId id="386" r:id="rId88"/>
    <p:sldId id="387" r:id="rId89"/>
    <p:sldId id="388" r:id="rId90"/>
    <p:sldId id="390" r:id="rId91"/>
    <p:sldId id="391" r:id="rId92"/>
    <p:sldId id="392" r:id="rId93"/>
    <p:sldId id="393" r:id="rId94"/>
    <p:sldId id="394" r:id="rId95"/>
    <p:sldId id="395" r:id="rId96"/>
    <p:sldId id="396" r:id="rId97"/>
    <p:sldId id="398" r:id="rId98"/>
    <p:sldId id="399" r:id="rId99"/>
    <p:sldId id="400" r:id="rId100"/>
    <p:sldId id="402" r:id="rId101"/>
    <p:sldId id="403" r:id="rId102"/>
    <p:sldId id="470" r:id="rId103"/>
    <p:sldId id="405" r:id="rId104"/>
    <p:sldId id="406" r:id="rId105"/>
    <p:sldId id="407" r:id="rId106"/>
    <p:sldId id="408" r:id="rId107"/>
    <p:sldId id="409" r:id="rId108"/>
    <p:sldId id="410" r:id="rId109"/>
    <p:sldId id="411" r:id="rId110"/>
    <p:sldId id="412" r:id="rId111"/>
    <p:sldId id="413" r:id="rId112"/>
    <p:sldId id="415" r:id="rId113"/>
    <p:sldId id="416" r:id="rId114"/>
    <p:sldId id="417" r:id="rId115"/>
    <p:sldId id="418" r:id="rId116"/>
    <p:sldId id="420" r:id="rId117"/>
    <p:sldId id="422" r:id="rId118"/>
    <p:sldId id="424" r:id="rId119"/>
    <p:sldId id="427" r:id="rId120"/>
    <p:sldId id="426" r:id="rId121"/>
    <p:sldId id="428" r:id="rId122"/>
    <p:sldId id="430" r:id="rId123"/>
    <p:sldId id="432" r:id="rId124"/>
    <p:sldId id="433" r:id="rId125"/>
    <p:sldId id="434" r:id="rId126"/>
    <p:sldId id="435" r:id="rId127"/>
    <p:sldId id="436" r:id="rId128"/>
    <p:sldId id="437" r:id="rId129"/>
    <p:sldId id="439" r:id="rId130"/>
    <p:sldId id="440" r:id="rId131"/>
    <p:sldId id="443" r:id="rId132"/>
    <p:sldId id="444" r:id="rId133"/>
    <p:sldId id="445" r:id="rId134"/>
    <p:sldId id="448" r:id="rId135"/>
    <p:sldId id="471" r:id="rId136"/>
    <p:sldId id="450" r:id="rId137"/>
    <p:sldId id="473" r:id="rId13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STeam" initials="E"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29EA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40" autoAdjust="0"/>
    <p:restoredTop sz="87176" autoAdjust="0"/>
  </p:normalViewPr>
  <p:slideViewPr>
    <p:cSldViewPr>
      <p:cViewPr varScale="1">
        <p:scale>
          <a:sx n="61" d="100"/>
          <a:sy n="61" d="100"/>
        </p:scale>
        <p:origin x="1536" y="42"/>
      </p:cViewPr>
      <p:guideLst>
        <p:guide orient="horz" pos="2160"/>
        <p:guide pos="2880"/>
      </p:guideLst>
    </p:cSldViewPr>
  </p:slideViewPr>
  <p:outlineViewPr>
    <p:cViewPr>
      <p:scale>
        <a:sx n="33" d="100"/>
        <a:sy n="33" d="100"/>
      </p:scale>
      <p:origin x="48" y="86322"/>
    </p:cViewPr>
  </p:outlineViewPr>
  <p:notesTextViewPr>
    <p:cViewPr>
      <p:scale>
        <a:sx n="1" d="1"/>
        <a:sy n="1" d="1"/>
      </p:scale>
      <p:origin x="0" y="0"/>
    </p:cViewPr>
  </p:notesTextViewPr>
  <p:sorterViewPr>
    <p:cViewPr>
      <p:scale>
        <a:sx n="150" d="100"/>
        <a:sy n="150" d="100"/>
      </p:scale>
      <p:origin x="0" y="14448"/>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tableStyles" Target="tableStyle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notesMaster" Target="notesMasters/notesMaster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commentAuthors" Target="commentAuthors.xml"/><Relationship Id="rId145"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8.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9.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0.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1.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2.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4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EB68A98-6923-44D9-BC77-CC0C70723484}" type="datetimeFigureOut">
              <a:rPr lang="en-US" smtClean="0"/>
              <a:t>7/13/2017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5D5A280-AB61-4228-B8B9-B2988F4D0222}" type="slidenum">
              <a:rPr lang="en-US" smtClean="0"/>
              <a:t>‹#›</a:t>
            </a:fld>
            <a:endParaRPr lang="en-US"/>
          </a:p>
        </p:txBody>
      </p:sp>
    </p:spTree>
    <p:extLst>
      <p:ext uri="{BB962C8B-B14F-4D97-AF65-F5344CB8AC3E}">
        <p14:creationId xmlns:p14="http://schemas.microsoft.com/office/powerpoint/2010/main" val="13704641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chapter continues the presentation of liabilities. While the discussion focuses on the accounting treatment of long-term liabilities, the borrowers’ side of the same transactions is presented as well. </a:t>
            </a:r>
            <a:r>
              <a:rPr lang="en-US"/>
              <a:t>Long-term notes and bonds are discussed, as well as the extinguishment of debt and debt</a:t>
            </a:r>
            <a:r>
              <a:rPr lang="en-US" baseline="0"/>
              <a:t> convertible into stock.</a:t>
            </a:r>
            <a:endParaRPr lang="en-US"/>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29581971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11</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IN" b="0" i="0" u="none" strike="noStrike" kern="1200" baseline="0" dirty="0"/>
              <a:t>Illustration 14A–1 Bonds Sold at Face Amount between Interest Dates</a:t>
            </a:r>
          </a:p>
          <a:p>
            <a:pPr>
              <a:spcBef>
                <a:spcPts val="0"/>
              </a:spcBef>
            </a:pPr>
            <a:endParaRPr lang="en-IN" b="0" i="0" u="none" strike="noStrike" kern="1200" baseline="0" dirty="0"/>
          </a:p>
          <a:p>
            <a:pPr>
              <a:spcBef>
                <a:spcPts val="0"/>
              </a:spcBef>
            </a:pPr>
            <a:r>
              <a:rPr lang="en-IN" b="0" i="0" u="none" strike="noStrike" kern="1200" baseline="0" dirty="0"/>
              <a:t>Assume that </a:t>
            </a:r>
            <a:r>
              <a:rPr lang="en-IN" dirty="0" err="1"/>
              <a:t>Masterwear</a:t>
            </a:r>
            <a:r>
              <a:rPr lang="en-IN" dirty="0"/>
              <a:t> </a:t>
            </a:r>
            <a:r>
              <a:rPr lang="en-US" b="0" i="0" u="none" strike="noStrike" kern="1200" baseline="0" dirty="0"/>
              <a:t>was unable to </a:t>
            </a:r>
            <a:r>
              <a:rPr lang="en-IN" b="0" i="0" u="none" strike="noStrike" kern="1200" baseline="0" dirty="0"/>
              <a:t>sell the bonds until March 1—two months after they are dated. </a:t>
            </a:r>
            <a:r>
              <a:rPr lang="en-US" sz="1200" b="0" i="0" u="none" strike="noStrike" kern="1200" baseline="0" dirty="0">
                <a:solidFill>
                  <a:schemeClr val="tx1"/>
                </a:solidFill>
                <a:latin typeface="+mn-lt"/>
                <a:ea typeface="+mn-ea"/>
                <a:cs typeface="+mn-cs"/>
              </a:rPr>
              <a:t>United would pay the price of the bonds ($700,000) plus </a:t>
            </a:r>
            <a:r>
              <a:rPr lang="en-US" sz="1200" b="1" i="0" u="none" strike="noStrike" kern="1200" baseline="0" dirty="0">
                <a:solidFill>
                  <a:schemeClr val="tx1"/>
                </a:solidFill>
                <a:latin typeface="+mn-lt"/>
                <a:ea typeface="+mn-ea"/>
                <a:cs typeface="+mn-cs"/>
              </a:rPr>
              <a:t>$14,000 </a:t>
            </a:r>
            <a:r>
              <a:rPr lang="en-US" sz="1200" b="0" i="0" u="none" strike="noStrike" kern="1200" baseline="0" dirty="0">
                <a:solidFill>
                  <a:schemeClr val="tx1"/>
                </a:solidFill>
                <a:latin typeface="+mn-lt"/>
                <a:ea typeface="+mn-ea"/>
                <a:cs typeface="+mn-cs"/>
              </a:rPr>
              <a:t>accrued interest as calculated here.</a:t>
            </a:r>
          </a:p>
          <a:p>
            <a:pPr>
              <a:spcBef>
                <a:spcPts val="0"/>
              </a:spcBef>
            </a:pPr>
            <a:endParaRPr lang="en-IN" b="0" i="0" u="none" strike="noStrike" kern="1200" baseline="0" dirty="0"/>
          </a:p>
          <a:p>
            <a:pPr>
              <a:spcBef>
                <a:spcPts val="0"/>
              </a:spcBef>
            </a:pPr>
            <a:r>
              <a:rPr lang="en-US" b="0" i="0" u="none" strike="noStrike" kern="1200" baseline="0" dirty="0"/>
              <a:t>Since the investor will </a:t>
            </a:r>
            <a:r>
              <a:rPr lang="en-IN" b="0" i="0" u="none" strike="noStrike" kern="1200" baseline="0" dirty="0"/>
              <a:t>hold the bonds for only </a:t>
            </a:r>
            <a:r>
              <a:rPr lang="en-US" b="0" i="0" u="none" strike="noStrike" kern="1200" baseline="0" dirty="0"/>
              <a:t>four months before receiving six months’ interest, two months’ accrued interest must be </a:t>
            </a:r>
            <a:r>
              <a:rPr lang="en-IN" b="0" i="0" u="none" strike="noStrike" kern="1200" baseline="0" dirty="0"/>
              <a:t>added to the price paid.</a:t>
            </a:r>
          </a:p>
          <a:p>
            <a:pPr>
              <a:spcBef>
                <a:spcPts val="0"/>
              </a:spcBef>
            </a:pPr>
            <a:endParaRPr lang="en-IN" b="0" i="0" u="none" strike="noStrike" kern="1200" baseline="0" dirty="0"/>
          </a:p>
          <a:p>
            <a:pPr marL="0" marR="0" lvl="1" indent="0" algn="l" defTabSz="914400" rtl="0" eaLnBrk="1" fontAlgn="base" latinLnBrk="0" hangingPunct="1">
              <a:lnSpc>
                <a:spcPct val="100000"/>
              </a:lnSpc>
              <a:spcBef>
                <a:spcPts val="0"/>
              </a:spcBef>
              <a:spcAft>
                <a:spcPct val="0"/>
              </a:spcAft>
              <a:buClrTx/>
              <a:buSzTx/>
              <a:buFontTx/>
              <a:buNone/>
              <a:tabLst/>
              <a:defRPr/>
            </a:pPr>
            <a:r>
              <a:rPr lang="en-IN" b="0" i="0" u="none" strike="noStrike" kern="1200" baseline="0" dirty="0"/>
              <a:t>On March 1, for the issue, </a:t>
            </a:r>
            <a:r>
              <a:rPr lang="en-IN" b="0" i="0" u="none" strike="noStrike" kern="1200" baseline="0" dirty="0" err="1"/>
              <a:t>Masterwear</a:t>
            </a:r>
            <a:r>
              <a:rPr lang="en-IN" b="0" i="0" u="none" strike="noStrike" kern="1200" baseline="0" dirty="0"/>
              <a:t>, the issuer, debits </a:t>
            </a:r>
            <a:r>
              <a:rPr lang="en-US" dirty="0"/>
              <a:t>cash</a:t>
            </a:r>
            <a:r>
              <a:rPr lang="en-US" b="0" baseline="0" dirty="0"/>
              <a:t> for $714,000, calculated as $700,000 + $14,000, and credits </a:t>
            </a:r>
            <a:r>
              <a:rPr lang="en-US" dirty="0"/>
              <a:t>bonds payable</a:t>
            </a:r>
            <a:r>
              <a:rPr lang="en-IN" baseline="0" dirty="0"/>
              <a:t> for $700,000. The accrued interest </a:t>
            </a:r>
            <a:r>
              <a:rPr lang="en-US" baseline="0" noProof="0" dirty="0"/>
              <a:t>amount is recorded as a credit to </a:t>
            </a:r>
            <a:r>
              <a:rPr lang="en-US" noProof="0" dirty="0" err="1"/>
              <a:t>i</a:t>
            </a:r>
            <a:r>
              <a:rPr lang="en-US" dirty="0" err="1"/>
              <a:t>nterest</a:t>
            </a:r>
            <a:r>
              <a:rPr lang="en-US" dirty="0"/>
              <a:t> payable</a:t>
            </a:r>
            <a:r>
              <a:rPr lang="en-IN" baseline="0" dirty="0"/>
              <a:t> </a:t>
            </a:r>
            <a:r>
              <a:rPr lang="en-US" baseline="0" noProof="0" dirty="0"/>
              <a:t>for $14,000.</a:t>
            </a:r>
          </a:p>
          <a:p>
            <a:pPr marL="0" marR="0" lvl="1" indent="0" algn="l" defTabSz="914400" rtl="0" eaLnBrk="1" fontAlgn="base" latinLnBrk="0" hangingPunct="1">
              <a:lnSpc>
                <a:spcPct val="100000"/>
              </a:lnSpc>
              <a:spcBef>
                <a:spcPts val="0"/>
              </a:spcBef>
              <a:spcAft>
                <a:spcPct val="0"/>
              </a:spcAft>
              <a:buClrTx/>
              <a:buSzTx/>
              <a:buFontTx/>
              <a:buNone/>
              <a:tabLst/>
              <a:defRPr/>
            </a:pPr>
            <a:endParaRPr lang="en-US" b="0" i="0" u="none" strike="noStrike" kern="1200" baseline="0" noProof="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115</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base" latinLnBrk="0" hangingPunct="1">
              <a:lnSpc>
                <a:spcPct val="100000"/>
              </a:lnSpc>
              <a:spcBef>
                <a:spcPts val="0"/>
              </a:spcBef>
              <a:spcAft>
                <a:spcPct val="0"/>
              </a:spcAft>
              <a:buClrTx/>
              <a:buSzTx/>
              <a:buFontTx/>
              <a:buNone/>
              <a:tabLst/>
              <a:defRPr/>
            </a:pPr>
            <a:r>
              <a:rPr lang="en-IN" b="0" i="0" u="none" strike="noStrike" kern="1200" baseline="0" dirty="0"/>
              <a:t>Similarly, for the issue, United, the investor, debits </a:t>
            </a:r>
            <a:r>
              <a:rPr lang="en-US" dirty="0"/>
              <a:t>investment in bonds</a:t>
            </a:r>
            <a:r>
              <a:rPr lang="en-US" b="0" baseline="0" dirty="0"/>
              <a:t> for $700,000 and credits </a:t>
            </a:r>
            <a:r>
              <a:rPr lang="en-IN" dirty="0"/>
              <a:t>cash </a:t>
            </a:r>
            <a:r>
              <a:rPr lang="en-IN" baseline="0" dirty="0"/>
              <a:t>for $714,000, </a:t>
            </a:r>
            <a:r>
              <a:rPr lang="en-US" b="0" baseline="0" dirty="0"/>
              <a:t>calculated as $700,000 + $14,000</a:t>
            </a:r>
            <a:r>
              <a:rPr lang="en-IN" baseline="0" dirty="0"/>
              <a:t>. The accrued interest </a:t>
            </a:r>
            <a:r>
              <a:rPr lang="en-US" baseline="0" noProof="0" dirty="0"/>
              <a:t>amount is recorded as a debit to </a:t>
            </a:r>
            <a:r>
              <a:rPr lang="en-US" noProof="0" dirty="0" err="1"/>
              <a:t>i</a:t>
            </a:r>
            <a:r>
              <a:rPr lang="en-US" dirty="0" err="1"/>
              <a:t>nterest</a:t>
            </a:r>
            <a:r>
              <a:rPr lang="en-US" dirty="0"/>
              <a:t> </a:t>
            </a:r>
            <a:r>
              <a:rPr lang="en-IN" dirty="0"/>
              <a:t>receivable </a:t>
            </a:r>
            <a:r>
              <a:rPr lang="en-US" baseline="0" noProof="0" dirty="0"/>
              <a:t>for $14,000.</a:t>
            </a:r>
            <a:endParaRPr lang="en-US" b="0" i="0" u="none" strike="noStrike" kern="1200" baseline="0" dirty="0"/>
          </a:p>
          <a:p>
            <a:pPr>
              <a:spcBef>
                <a:spcPts val="0"/>
              </a:spcBef>
            </a:pP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116</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IN" sz="1200" b="0" i="0" u="none" strike="noStrike" kern="1200" baseline="0" dirty="0">
                <a:latin typeface="+mn-lt"/>
                <a:ea typeface="+mn-ea"/>
                <a:cs typeface="+mn-cs"/>
              </a:rPr>
              <a:t>When </a:t>
            </a:r>
            <a:r>
              <a:rPr lang="en-IN" sz="1200" b="0" i="0" u="none" strike="noStrike" kern="1200" baseline="0" dirty="0" err="1">
                <a:latin typeface="+mn-lt"/>
                <a:ea typeface="+mn-ea"/>
                <a:cs typeface="+mn-cs"/>
              </a:rPr>
              <a:t>Masterwear</a:t>
            </a:r>
            <a:r>
              <a:rPr lang="en-IN" sz="1200" b="0" i="0" u="none" strike="noStrike" kern="1200" baseline="0" dirty="0">
                <a:latin typeface="+mn-lt"/>
                <a:ea typeface="+mn-ea"/>
                <a:cs typeface="+mn-cs"/>
              </a:rPr>
              <a:t> pays </a:t>
            </a:r>
            <a:r>
              <a:rPr lang="en-US" sz="1200" b="0" i="0" u="none" strike="noStrike" kern="1200" baseline="0" noProof="0" dirty="0">
                <a:latin typeface="+mn-lt"/>
                <a:ea typeface="+mn-ea"/>
                <a:cs typeface="+mn-cs"/>
              </a:rPr>
              <a:t>semiannual</a:t>
            </a:r>
            <a:r>
              <a:rPr lang="en-IN" sz="1200" b="0" i="0" u="none" strike="noStrike" kern="1200" baseline="0" dirty="0">
                <a:latin typeface="+mn-lt"/>
                <a:ea typeface="+mn-ea"/>
                <a:cs typeface="+mn-cs"/>
              </a:rPr>
              <a:t> interest on June 30, a full six months’ interest is paid. But having received two months’ accrued interest in advance, </a:t>
            </a:r>
            <a:r>
              <a:rPr lang="en-IN" sz="1200" b="0" i="0" u="none" strike="noStrike" kern="1200" baseline="0" dirty="0" err="1">
                <a:latin typeface="+mn-lt"/>
                <a:ea typeface="+mn-ea"/>
                <a:cs typeface="+mn-cs"/>
              </a:rPr>
              <a:t>Masterwear’s</a:t>
            </a:r>
            <a:r>
              <a:rPr lang="en-IN" sz="1200" b="0" i="0" u="none" strike="noStrike" kern="1200" baseline="0" dirty="0">
                <a:latin typeface="+mn-lt"/>
                <a:ea typeface="+mn-ea"/>
                <a:cs typeface="+mn-cs"/>
              </a:rPr>
              <a:t> net interest expense will be four months’ interest, for the four months the bonds have been outstanding at </a:t>
            </a:r>
            <a:r>
              <a:rPr lang="en-US" sz="1200" b="0" i="0" u="none" strike="noStrike" kern="1200" baseline="0" dirty="0">
                <a:latin typeface="+mn-lt"/>
                <a:ea typeface="+mn-ea"/>
                <a:cs typeface="+mn-cs"/>
              </a:rPr>
              <a:t>that time.</a:t>
            </a:r>
          </a:p>
          <a:p>
            <a:pPr>
              <a:spcBef>
                <a:spcPts val="0"/>
              </a:spcBef>
            </a:pPr>
            <a:endParaRPr lang="en-IN" sz="1200" b="0" i="0" u="none" strike="noStrike" kern="1200" baseline="0" dirty="0">
              <a:latin typeface="+mn-lt"/>
              <a:ea typeface="+mn-ea"/>
              <a:cs typeface="+mn-cs"/>
            </a:endParaRPr>
          </a:p>
          <a:p>
            <a:pPr marL="0" marR="0" lvl="1" indent="0" algn="l" defTabSz="914400" rtl="0" eaLnBrk="1" fontAlgn="base" latinLnBrk="0" hangingPunct="1">
              <a:lnSpc>
                <a:spcPct val="100000"/>
              </a:lnSpc>
              <a:spcBef>
                <a:spcPts val="0"/>
              </a:spcBef>
              <a:spcAft>
                <a:spcPct val="0"/>
              </a:spcAft>
              <a:buClrTx/>
              <a:buSzTx/>
              <a:buFontTx/>
              <a:buNone/>
              <a:tabLst/>
              <a:defRPr/>
            </a:pPr>
            <a:r>
              <a:rPr lang="en-IN" sz="1200" b="0" i="0" u="none" strike="noStrike" kern="1200" baseline="0" dirty="0">
                <a:latin typeface="+mn-lt"/>
                <a:ea typeface="+mn-ea"/>
                <a:cs typeface="+mn-cs"/>
              </a:rPr>
              <a:t>On June 30, the first interest date, </a:t>
            </a:r>
            <a:r>
              <a:rPr lang="en-IN" sz="1200" b="0" i="0" u="none" strike="noStrike" kern="1200" baseline="0" dirty="0" err="1">
                <a:latin typeface="+mn-lt"/>
                <a:ea typeface="+mn-ea"/>
                <a:cs typeface="+mn-cs"/>
              </a:rPr>
              <a:t>Masterwear</a:t>
            </a:r>
            <a:r>
              <a:rPr lang="en-IN" sz="1200" b="0" i="0" u="none" strike="noStrike" kern="1200" baseline="0" dirty="0">
                <a:latin typeface="+mn-lt"/>
                <a:ea typeface="+mn-ea"/>
                <a:cs typeface="+mn-cs"/>
              </a:rPr>
              <a:t> debits </a:t>
            </a:r>
            <a:r>
              <a:rPr lang="en-US" dirty="0"/>
              <a:t>i</a:t>
            </a:r>
            <a:r>
              <a:rPr lang="en-US" sz="1200" dirty="0">
                <a:latin typeface="+mn-lt"/>
              </a:rPr>
              <a:t>nterest expense</a:t>
            </a:r>
            <a:r>
              <a:rPr lang="en-US" sz="1200" baseline="0" dirty="0">
                <a:latin typeface="+mn-lt"/>
              </a:rPr>
              <a:t> for $28,000, calculated as $700,000 × </a:t>
            </a:r>
            <a:r>
              <a:rPr lang="en-IN" sz="1200" dirty="0">
                <a:latin typeface="+mn-lt"/>
              </a:rPr>
              <a:t>12 × [(6 − 2) ÷ 12]</a:t>
            </a:r>
            <a:r>
              <a:rPr lang="en-US" sz="1200" dirty="0">
                <a:latin typeface="+mn-lt"/>
              </a:rPr>
              <a:t>,</a:t>
            </a:r>
            <a:r>
              <a:rPr lang="en-US" sz="1200" baseline="0" dirty="0">
                <a:latin typeface="+mn-lt"/>
              </a:rPr>
              <a:t> and credits </a:t>
            </a:r>
            <a:r>
              <a:rPr lang="en-US" dirty="0"/>
              <a:t>c</a:t>
            </a:r>
            <a:r>
              <a:rPr lang="en-US" sz="1200" dirty="0">
                <a:latin typeface="+mn-lt"/>
              </a:rPr>
              <a:t>ash for $42,000.</a:t>
            </a:r>
            <a:r>
              <a:rPr lang="en-US" sz="1200" baseline="0" dirty="0">
                <a:latin typeface="+mn-lt"/>
              </a:rPr>
              <a:t> </a:t>
            </a:r>
            <a:r>
              <a:rPr lang="en-IN" sz="1200" baseline="0" dirty="0">
                <a:latin typeface="+mn-lt"/>
              </a:rPr>
              <a:t>The accrued interest </a:t>
            </a:r>
            <a:r>
              <a:rPr lang="en-US" baseline="0" noProof="0" dirty="0"/>
              <a:t>amount for two months is recorded as a debit to </a:t>
            </a:r>
            <a:r>
              <a:rPr lang="en-US" noProof="0" dirty="0" err="1"/>
              <a:t>i</a:t>
            </a:r>
            <a:r>
              <a:rPr lang="en-US" sz="1200" dirty="0" err="1">
                <a:latin typeface="+mn-lt"/>
              </a:rPr>
              <a:t>nterest</a:t>
            </a:r>
            <a:r>
              <a:rPr lang="en-US" sz="1200" dirty="0">
                <a:latin typeface="+mn-lt"/>
              </a:rPr>
              <a:t> payable</a:t>
            </a:r>
            <a:r>
              <a:rPr lang="en-IN" sz="1200" baseline="0" dirty="0">
                <a:latin typeface="+mn-lt"/>
              </a:rPr>
              <a:t> </a:t>
            </a:r>
            <a:r>
              <a:rPr lang="en-US" baseline="0" noProof="0" dirty="0"/>
              <a:t>for $14,000.</a:t>
            </a:r>
            <a:endParaRPr lang="en-US" sz="1200" b="0" i="0" u="none" strike="noStrike" kern="1200" baseline="0" dirty="0"/>
          </a:p>
          <a:p>
            <a:pPr marL="0" marR="0" indent="0" algn="l" defTabSz="914400" rtl="0" eaLnBrk="1" fontAlgn="base" latinLnBrk="0" hangingPunct="1">
              <a:lnSpc>
                <a:spcPct val="100000"/>
              </a:lnSpc>
              <a:spcBef>
                <a:spcPts val="0"/>
              </a:spcBef>
              <a:spcAft>
                <a:spcPct val="0"/>
              </a:spcAft>
              <a:buClrTx/>
              <a:buSzTx/>
              <a:buFontTx/>
              <a:buNone/>
              <a:tabLst/>
              <a:defRPr/>
            </a:pPr>
            <a:endParaRPr lang="en-IN" sz="1200" dirty="0">
              <a:latin typeface="+mn-lt"/>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117</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IN" sz="1200" b="0" i="0" u="none" strike="noStrike" kern="1200" baseline="0" dirty="0">
                <a:latin typeface="+mn-lt"/>
                <a:ea typeface="+mn-ea"/>
                <a:cs typeface="+mn-cs"/>
              </a:rPr>
              <a:t>Likewise, when United receives six months’ interest—after holding the bonds for only four months—United will net only the four months’ interest to which it is entitled.</a:t>
            </a:r>
          </a:p>
          <a:p>
            <a:pPr>
              <a:spcBef>
                <a:spcPts val="0"/>
              </a:spcBef>
            </a:pPr>
            <a:endParaRPr lang="en-IN" sz="1200" b="0" i="0" u="none" strike="noStrike" kern="1200" baseline="0" dirty="0">
              <a:latin typeface="+mn-lt"/>
              <a:ea typeface="+mn-ea"/>
              <a:cs typeface="+mn-cs"/>
            </a:endParaRPr>
          </a:p>
          <a:p>
            <a:pPr marL="0" marR="0" lvl="1" indent="0" algn="l" defTabSz="914400" rtl="0" eaLnBrk="1" fontAlgn="base" latinLnBrk="0" hangingPunct="1">
              <a:lnSpc>
                <a:spcPct val="100000"/>
              </a:lnSpc>
              <a:spcBef>
                <a:spcPts val="0"/>
              </a:spcBef>
              <a:spcAft>
                <a:spcPct val="0"/>
              </a:spcAft>
              <a:buClrTx/>
              <a:buSzTx/>
              <a:buFontTx/>
              <a:buNone/>
              <a:tabLst/>
              <a:defRPr/>
            </a:pPr>
            <a:r>
              <a:rPr lang="en-IN" sz="1200" b="0" i="0" u="none" strike="noStrike" kern="1200" baseline="0" dirty="0">
                <a:latin typeface="+mn-lt"/>
                <a:ea typeface="+mn-ea"/>
                <a:cs typeface="+mn-cs"/>
              </a:rPr>
              <a:t>Here, United debits </a:t>
            </a:r>
            <a:r>
              <a:rPr lang="en-US" dirty="0"/>
              <a:t>c</a:t>
            </a:r>
            <a:r>
              <a:rPr lang="en-US" sz="1200" dirty="0">
                <a:latin typeface="+mn-lt"/>
              </a:rPr>
              <a:t>ash </a:t>
            </a:r>
            <a:r>
              <a:rPr lang="en-US" sz="1200" baseline="0" dirty="0">
                <a:latin typeface="+mn-lt"/>
              </a:rPr>
              <a:t>for $42,000 and credits </a:t>
            </a:r>
            <a:r>
              <a:rPr lang="en-US" dirty="0"/>
              <a:t>i</a:t>
            </a:r>
            <a:r>
              <a:rPr lang="en-US" sz="1200" dirty="0">
                <a:latin typeface="+mn-lt"/>
              </a:rPr>
              <a:t>nterest revenue</a:t>
            </a:r>
            <a:r>
              <a:rPr lang="en-IN" sz="1200" baseline="0" dirty="0">
                <a:latin typeface="+mn-lt"/>
              </a:rPr>
              <a:t> </a:t>
            </a:r>
            <a:r>
              <a:rPr lang="en-US" sz="1200" dirty="0">
                <a:latin typeface="+mn-lt"/>
              </a:rPr>
              <a:t>for $28,000</a:t>
            </a:r>
            <a:r>
              <a:rPr lang="en-US" sz="1200" baseline="0" dirty="0">
                <a:latin typeface="+mn-lt"/>
              </a:rPr>
              <a:t>, calculated as $700,000 × </a:t>
            </a:r>
            <a:r>
              <a:rPr lang="en-IN" sz="1200" dirty="0">
                <a:latin typeface="+mn-lt"/>
              </a:rPr>
              <a:t>12 × [(6-2) ÷ 12]</a:t>
            </a:r>
            <a:r>
              <a:rPr lang="en-US" sz="1200" dirty="0">
                <a:latin typeface="+mn-lt"/>
              </a:rPr>
              <a:t>.</a:t>
            </a:r>
            <a:r>
              <a:rPr lang="en-US" sz="1200" baseline="0" dirty="0">
                <a:latin typeface="+mn-lt"/>
              </a:rPr>
              <a:t> </a:t>
            </a:r>
            <a:r>
              <a:rPr lang="en-IN" sz="1200" baseline="0" dirty="0">
                <a:latin typeface="+mn-lt"/>
              </a:rPr>
              <a:t>The accrued interest </a:t>
            </a:r>
            <a:r>
              <a:rPr lang="en-US" baseline="0" noProof="0" dirty="0"/>
              <a:t>amount for two months is recorded as a credit to </a:t>
            </a:r>
            <a:r>
              <a:rPr lang="en-US" noProof="0" dirty="0" err="1"/>
              <a:t>i</a:t>
            </a:r>
            <a:r>
              <a:rPr lang="en-US" sz="1200" dirty="0" err="1">
                <a:latin typeface="+mn-lt"/>
              </a:rPr>
              <a:t>nterest</a:t>
            </a:r>
            <a:r>
              <a:rPr lang="en-US" sz="1200" dirty="0">
                <a:latin typeface="+mn-lt"/>
              </a:rPr>
              <a:t> receivable</a:t>
            </a:r>
            <a:r>
              <a:rPr lang="en-IN" sz="1200" baseline="0" dirty="0">
                <a:latin typeface="+mn-lt"/>
              </a:rPr>
              <a:t> </a:t>
            </a:r>
            <a:r>
              <a:rPr lang="en-US" baseline="0" noProof="0" dirty="0"/>
              <a:t>for $14,000.</a:t>
            </a:r>
          </a:p>
          <a:p>
            <a:pPr marL="0" marR="0" lvl="1" indent="0" algn="l" defTabSz="914400" rtl="0" eaLnBrk="1" fontAlgn="base" latinLnBrk="0" hangingPunct="1">
              <a:lnSpc>
                <a:spcPct val="100000"/>
              </a:lnSpc>
              <a:spcBef>
                <a:spcPts val="0"/>
              </a:spcBef>
              <a:spcAft>
                <a:spcPct val="0"/>
              </a:spcAft>
              <a:buClrTx/>
              <a:buSzTx/>
              <a:buFontTx/>
              <a:buNone/>
              <a:tabLst/>
              <a:defRPr/>
            </a:pPr>
            <a:endParaRPr lang="en-US" sz="1200" b="0" i="0" u="none" strike="noStrike" kern="1200" baseline="0" noProof="0" dirty="0"/>
          </a:p>
          <a:p>
            <a:pPr marL="0" marR="0" lvl="1" indent="0" algn="l" defTabSz="914400" rtl="0" eaLnBrk="1" fontAlgn="base" latinLnBrk="0" hangingPunct="1">
              <a:lnSpc>
                <a:spcPct val="100000"/>
              </a:lnSpc>
              <a:spcBef>
                <a:spcPts val="0"/>
              </a:spcBef>
              <a:spcAft>
                <a:spcPct val="0"/>
              </a:spcAft>
              <a:buClrTx/>
              <a:buSzTx/>
              <a:buFontTx/>
              <a:buNone/>
              <a:tabLst/>
              <a:defRPr/>
            </a:pPr>
            <a:r>
              <a:rPr lang="en-US" sz="1200" b="0" kern="1200" dirty="0">
                <a:solidFill>
                  <a:schemeClr val="tx1"/>
                </a:solidFill>
                <a:effectLst/>
                <a:latin typeface="+mn-lt"/>
                <a:ea typeface="+mn-ea"/>
                <a:cs typeface="+mn-cs"/>
              </a:rPr>
              <a:t>The issuer incurs interest expense, and the investor recognizes interest revenue, for only the four months the bonds are outstanding.</a:t>
            </a:r>
            <a:r>
              <a:rPr lang="en-US" sz="1200" kern="1200" dirty="0">
                <a:solidFill>
                  <a:schemeClr val="tx1"/>
                </a:solidFill>
                <a:effectLst/>
                <a:latin typeface="+mn-lt"/>
                <a:ea typeface="+mn-ea"/>
                <a:cs typeface="+mn-cs"/>
              </a:rPr>
              <a:t/>
            </a:r>
            <a:br>
              <a:rPr lang="en-US" sz="1200" kern="1200" dirty="0">
                <a:solidFill>
                  <a:schemeClr val="tx1"/>
                </a:solidFill>
                <a:effectLst/>
                <a:latin typeface="+mn-lt"/>
                <a:ea typeface="+mn-ea"/>
                <a:cs typeface="+mn-cs"/>
              </a:rPr>
            </a:br>
            <a:r>
              <a:rPr lang="en-US" sz="1200" i="0" kern="1200" dirty="0">
                <a:solidFill>
                  <a:schemeClr val="tx1"/>
                </a:solidFill>
                <a:effectLst/>
                <a:latin typeface="+mn-lt"/>
                <a:ea typeface="+mn-ea"/>
                <a:cs typeface="+mn-cs"/>
              </a:rPr>
              <a:t/>
            </a:r>
            <a:br>
              <a:rPr lang="en-US" sz="1200" i="0" kern="1200" dirty="0">
                <a:solidFill>
                  <a:schemeClr val="tx1"/>
                </a:solidFill>
                <a:effectLst/>
                <a:latin typeface="+mn-lt"/>
                <a:ea typeface="+mn-ea"/>
                <a:cs typeface="+mn-cs"/>
              </a:rPr>
            </a:br>
            <a:r>
              <a:rPr lang="en-US" sz="1200" i="0" kern="1200" dirty="0">
                <a:solidFill>
                  <a:srgbClr val="000000"/>
                </a:solidFill>
                <a:effectLst/>
                <a:latin typeface="+mn-lt"/>
                <a:ea typeface="+mn-ea"/>
                <a:cs typeface="+mn-cs"/>
              </a:rPr>
              <a:t>Some accountants prefer to credit interest expense, rather than interest payable, when the bonds are sold. When that is done, this entry would require a debit to interest expense and a credit to cash for $42,000. The interest expense account would then reflect the same net debit of four months’ interest ($42,000 – </a:t>
            </a:r>
            <a:r>
              <a:rPr lang="en-US" sz="1200" b="1" i="0" kern="1200" dirty="0">
                <a:solidFill>
                  <a:srgbClr val="000000"/>
                </a:solidFill>
                <a:effectLst/>
                <a:latin typeface="+mn-lt"/>
                <a:ea typeface="+mn-ea"/>
                <a:cs typeface="+mn-cs"/>
              </a:rPr>
              <a:t>$14,000</a:t>
            </a:r>
            <a:r>
              <a:rPr lang="en-US" sz="1200" i="0" kern="1200" dirty="0">
                <a:solidFill>
                  <a:srgbClr val="000000"/>
                </a:solidFill>
                <a:effectLst/>
                <a:latin typeface="+mn-lt"/>
                <a:ea typeface="+mn-ea"/>
                <a:cs typeface="+mn-cs"/>
              </a:rPr>
              <a:t>).</a:t>
            </a:r>
            <a:br>
              <a:rPr lang="en-US" sz="1200" i="0" kern="1200" dirty="0">
                <a:solidFill>
                  <a:srgbClr val="000000"/>
                </a:solidFill>
                <a:effectLst/>
                <a:latin typeface="+mn-lt"/>
                <a:ea typeface="+mn-ea"/>
                <a:cs typeface="+mn-cs"/>
              </a:rPr>
            </a:br>
            <a:r>
              <a:rPr lang="en-US" sz="1200" i="0" kern="1200" dirty="0">
                <a:solidFill>
                  <a:srgbClr val="000000"/>
                </a:solidFill>
                <a:effectLst/>
                <a:latin typeface="+mn-lt"/>
                <a:ea typeface="+mn-ea"/>
                <a:cs typeface="+mn-cs"/>
              </a:rPr>
              <a:t/>
            </a:r>
            <a:br>
              <a:rPr lang="en-US" sz="1200" i="0" kern="1200" dirty="0">
                <a:solidFill>
                  <a:srgbClr val="000000"/>
                </a:solidFill>
                <a:effectLst/>
                <a:latin typeface="+mn-lt"/>
                <a:ea typeface="+mn-ea"/>
                <a:cs typeface="+mn-cs"/>
              </a:rPr>
            </a:br>
            <a:r>
              <a:rPr lang="en-US" sz="1200" i="0" kern="1200" dirty="0">
                <a:solidFill>
                  <a:srgbClr val="000000"/>
                </a:solidFill>
                <a:effectLst/>
                <a:latin typeface="+mn-lt"/>
                <a:ea typeface="+mn-ea"/>
                <a:cs typeface="+mn-cs"/>
              </a:rPr>
              <a:t>Similarly, the investor could debit interest revenue, rather than interest receivable when buying the bonds.</a:t>
            </a:r>
          </a:p>
          <a:p>
            <a:pPr marL="0" marR="0" lvl="1" indent="0" algn="l" defTabSz="914400" rtl="0" eaLnBrk="1" fontAlgn="base" latinLnBrk="0" hangingPunct="1">
              <a:lnSpc>
                <a:spcPct val="100000"/>
              </a:lnSpc>
              <a:spcBef>
                <a:spcPts val="0"/>
              </a:spcBef>
              <a:spcAft>
                <a:spcPct val="0"/>
              </a:spcAft>
              <a:buClrTx/>
              <a:buSzTx/>
              <a:buFontTx/>
              <a:buNone/>
              <a:tabLst/>
              <a:defRPr/>
            </a:pPr>
            <a:endParaRPr lang="en-US" sz="1200" b="0" i="0" u="none" strike="noStrike" kern="1200" baseline="0" dirty="0"/>
          </a:p>
          <a:p>
            <a:pPr marL="0" marR="0" indent="0" algn="l" defTabSz="914400" rtl="0" eaLnBrk="1" fontAlgn="base" latinLnBrk="0" hangingPunct="1">
              <a:lnSpc>
                <a:spcPct val="100000"/>
              </a:lnSpc>
              <a:spcBef>
                <a:spcPts val="0"/>
              </a:spcBef>
              <a:spcAft>
                <a:spcPct val="0"/>
              </a:spcAft>
              <a:buClrTx/>
              <a:buSzTx/>
              <a:buFontTx/>
              <a:buNone/>
              <a:tabLst/>
              <a:defRPr/>
            </a:pPr>
            <a:endParaRPr lang="en-IN" sz="1200" dirty="0">
              <a:latin typeface="+mn-lt"/>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118</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IN" b="0" i="0" u="none" strike="noStrike" kern="1200" baseline="0" dirty="0"/>
              <a:t>Illustration 14A-2 Bonds Sold at a Discount between Interest Dates</a:t>
            </a:r>
          </a:p>
          <a:p>
            <a:pPr>
              <a:spcBef>
                <a:spcPts val="0"/>
              </a:spcBef>
            </a:pPr>
            <a:endParaRPr lang="en-IN" b="0" i="0" u="none" strike="noStrike" kern="1200" baseline="0" dirty="0"/>
          </a:p>
          <a:p>
            <a:pPr>
              <a:spcBef>
                <a:spcPts val="0"/>
              </a:spcBef>
            </a:pPr>
            <a:r>
              <a:rPr lang="en-IN" b="0" i="0" u="none" strike="noStrike" kern="1200" baseline="0" dirty="0"/>
              <a:t>Our objective is the same when the bonds are not issued at </a:t>
            </a:r>
            <a:r>
              <a:rPr lang="en-IN" b="0" dirty="0"/>
              <a:t>their face amount</a:t>
            </a:r>
            <a:r>
              <a:rPr lang="en-US" b="0" i="0" u="none" strike="noStrike" kern="1200" baseline="0" dirty="0"/>
              <a:t>. In the illustration, the $700,000 of 12% </a:t>
            </a:r>
            <a:r>
              <a:rPr lang="en-IN" b="0" i="0" u="none" strike="noStrike" kern="1200" baseline="0" dirty="0"/>
              <a:t>bonds were issued when the market rate was 14% and thus were priced at a discount, $666,633. If those bonds were issued March 1, two months after they are dated, the investor would pay the price of the bonds </a:t>
            </a:r>
            <a:r>
              <a:rPr lang="en-US" b="0" i="0" u="none" strike="noStrike" kern="1200" baseline="0" noProof="0" dirty="0"/>
              <a:t>($666,633) plus $14,000</a:t>
            </a:r>
            <a:r>
              <a:rPr lang="fr-FR" b="0" i="0" u="none" strike="noStrike" kern="1200" baseline="0" dirty="0"/>
              <a:t> </a:t>
            </a:r>
            <a:r>
              <a:rPr lang="en-US" b="0" i="0" u="none" strike="noStrike" kern="1200" baseline="0" noProof="0" dirty="0"/>
              <a:t>accrued</a:t>
            </a:r>
            <a:r>
              <a:rPr lang="fr-FR" b="0" i="0" u="none" strike="noStrike" kern="1200" baseline="0" dirty="0"/>
              <a:t> </a:t>
            </a:r>
            <a:r>
              <a:rPr lang="en-US" b="0" i="0" u="none" strike="noStrike" kern="1200" baseline="0" noProof="0" dirty="0"/>
              <a:t>interest.</a:t>
            </a:r>
          </a:p>
          <a:p>
            <a:pPr>
              <a:spcBef>
                <a:spcPts val="0"/>
              </a:spcBef>
            </a:pPr>
            <a:endParaRPr lang="en-IN" b="0" i="0" u="none" strike="noStrike" kern="1200" baseline="0" noProof="0" dirty="0"/>
          </a:p>
          <a:p>
            <a:pPr marL="0" marR="0" lvl="1" indent="0" algn="l" defTabSz="914400" rtl="0" eaLnBrk="1" fontAlgn="base" latinLnBrk="0" hangingPunct="1">
              <a:lnSpc>
                <a:spcPct val="100000"/>
              </a:lnSpc>
              <a:spcBef>
                <a:spcPts val="0"/>
              </a:spcBef>
              <a:spcAft>
                <a:spcPct val="0"/>
              </a:spcAft>
              <a:buClrTx/>
              <a:buSzTx/>
              <a:buFontTx/>
              <a:buNone/>
              <a:tabLst/>
              <a:defRPr/>
            </a:pPr>
            <a:r>
              <a:rPr lang="en-IN" b="0" i="0" u="none" strike="noStrike" kern="1200" baseline="0" dirty="0"/>
              <a:t>On March 1, </a:t>
            </a:r>
            <a:r>
              <a:rPr lang="en-IN" b="0" i="0" u="none" strike="noStrike" kern="1200" baseline="0" dirty="0" err="1"/>
              <a:t>Masterwear</a:t>
            </a:r>
            <a:r>
              <a:rPr lang="en-IN" b="0" i="0" u="none" strike="noStrike" kern="1200" baseline="0" dirty="0"/>
              <a:t>, the issuer, debits </a:t>
            </a:r>
            <a:r>
              <a:rPr lang="en-US" dirty="0"/>
              <a:t>cash</a:t>
            </a:r>
            <a:r>
              <a:rPr lang="en-US" b="0" baseline="0" dirty="0"/>
              <a:t> for $680,633 calculated as </a:t>
            </a:r>
            <a:r>
              <a:rPr lang="en-US" b="0" i="0" u="none" strike="noStrike" kern="1200" baseline="0" noProof="0" dirty="0"/>
              <a:t>$666,633 + $14,000</a:t>
            </a:r>
            <a:r>
              <a:rPr lang="en-US" b="0" baseline="0" dirty="0"/>
              <a:t>, and credits </a:t>
            </a:r>
            <a:r>
              <a:rPr lang="en-US" dirty="0"/>
              <a:t>bonds payable</a:t>
            </a:r>
            <a:r>
              <a:rPr lang="en-IN" baseline="0" dirty="0"/>
              <a:t> for $700,000. The accrued interest </a:t>
            </a:r>
            <a:r>
              <a:rPr lang="en-US" baseline="0" noProof="0" dirty="0"/>
              <a:t>amount is recorded as a credit to </a:t>
            </a:r>
            <a:r>
              <a:rPr lang="en-US" noProof="0" dirty="0"/>
              <a:t>i</a:t>
            </a:r>
            <a:r>
              <a:rPr lang="en-US" dirty="0" err="1"/>
              <a:t>nterest</a:t>
            </a:r>
            <a:r>
              <a:rPr lang="en-US" dirty="0"/>
              <a:t> payable</a:t>
            </a:r>
            <a:r>
              <a:rPr lang="en-IN" baseline="0" dirty="0"/>
              <a:t> </a:t>
            </a:r>
            <a:r>
              <a:rPr lang="en-US" baseline="0" noProof="0" dirty="0"/>
              <a:t>for $14,000. The difference amount is recorded as a debit to discount on bonds payable for $33,367.</a:t>
            </a:r>
            <a:endParaRPr lang="en-US" b="0" i="0" u="none" strike="noStrike" kern="1200" baseline="0" dirty="0"/>
          </a:p>
          <a:p>
            <a:pPr marL="0" marR="0" lvl="1" indent="0" algn="l" defTabSz="914400" rtl="0" eaLnBrk="1" fontAlgn="base" latinLnBrk="0" hangingPunct="1">
              <a:lnSpc>
                <a:spcPct val="100000"/>
              </a:lnSpc>
              <a:spcBef>
                <a:spcPts val="0"/>
              </a:spcBef>
              <a:spcAft>
                <a:spcPct val="0"/>
              </a:spcAft>
              <a:buClrTx/>
              <a:buSzTx/>
              <a:buFontTx/>
              <a:buNone/>
              <a:tabLst/>
              <a:defRPr/>
            </a:pPr>
            <a:endParaRPr lang="en-IN" b="0" i="0" u="none" strike="noStrike" kern="1200" baseline="0" dirty="0"/>
          </a:p>
          <a:p>
            <a:pPr marL="0" marR="0" lvl="1" indent="0" algn="l" defTabSz="914400" rtl="0" eaLnBrk="1" fontAlgn="base" latinLnBrk="0" hangingPunct="1">
              <a:lnSpc>
                <a:spcPct val="100000"/>
              </a:lnSpc>
              <a:spcBef>
                <a:spcPts val="0"/>
              </a:spcBef>
              <a:spcAft>
                <a:spcPct val="0"/>
              </a:spcAft>
              <a:buClrTx/>
              <a:buSzTx/>
              <a:buFontTx/>
              <a:buNone/>
              <a:tabLst/>
              <a:defRPr/>
            </a:pPr>
            <a:r>
              <a:rPr lang="en-IN" b="0" i="0" u="none" strike="noStrike" kern="1200" baseline="0" dirty="0"/>
              <a:t>Similarly, for the issue, United, the investor, debits </a:t>
            </a:r>
            <a:r>
              <a:rPr lang="en-US" dirty="0"/>
              <a:t>investment in bonds</a:t>
            </a:r>
            <a:r>
              <a:rPr lang="en-US" b="0" baseline="0" dirty="0"/>
              <a:t> for $700,000 and credits </a:t>
            </a:r>
            <a:r>
              <a:rPr lang="en-IN" dirty="0"/>
              <a:t>cash </a:t>
            </a:r>
            <a:r>
              <a:rPr lang="en-IN" baseline="0" dirty="0"/>
              <a:t>for $680,633, </a:t>
            </a:r>
            <a:r>
              <a:rPr lang="en-US" b="0" baseline="0" dirty="0"/>
              <a:t>calculated as </a:t>
            </a:r>
            <a:r>
              <a:rPr lang="en-US" b="0" i="0" u="none" strike="noStrike" kern="1200" baseline="0" noProof="0" dirty="0"/>
              <a:t>$666,633 + $14,000</a:t>
            </a:r>
            <a:r>
              <a:rPr lang="en-IN" baseline="0" dirty="0"/>
              <a:t>. The accrued interest </a:t>
            </a:r>
            <a:r>
              <a:rPr lang="en-US" baseline="0" noProof="0" dirty="0"/>
              <a:t>amount is recorded as a debit to </a:t>
            </a:r>
            <a:r>
              <a:rPr lang="en-US" noProof="0" dirty="0" err="1"/>
              <a:t>i</a:t>
            </a:r>
            <a:r>
              <a:rPr lang="en-US" dirty="0" err="1"/>
              <a:t>nterest</a:t>
            </a:r>
            <a:r>
              <a:rPr lang="en-US" dirty="0"/>
              <a:t> </a:t>
            </a:r>
            <a:r>
              <a:rPr lang="en-IN" dirty="0"/>
              <a:t>receivable </a:t>
            </a:r>
            <a:r>
              <a:rPr lang="en-US" baseline="0" noProof="0" dirty="0"/>
              <a:t>for $14,000. The difference amount is recorded as a credit to </a:t>
            </a:r>
            <a:r>
              <a:rPr lang="en-US" dirty="0"/>
              <a:t>di</a:t>
            </a:r>
            <a:r>
              <a:rPr lang="en-US" baseline="0" noProof="0" dirty="0" err="1"/>
              <a:t>scount</a:t>
            </a:r>
            <a:r>
              <a:rPr lang="en-US" baseline="0" noProof="0" dirty="0"/>
              <a:t> on bonds payable for $33,367.</a:t>
            </a:r>
            <a:endParaRPr lang="en-US" b="0" i="0" u="none" strike="noStrike" kern="1200" baseline="0" dirty="0"/>
          </a:p>
          <a:p>
            <a:pPr marL="0" marR="0" lvl="1" indent="0" algn="l" defTabSz="914400" rtl="0" eaLnBrk="1" fontAlgn="base" latinLnBrk="0" hangingPunct="1">
              <a:lnSpc>
                <a:spcPct val="100000"/>
              </a:lnSpc>
              <a:spcBef>
                <a:spcPts val="0"/>
              </a:spcBef>
              <a:spcAft>
                <a:spcPct val="0"/>
              </a:spcAft>
              <a:buClrTx/>
              <a:buSzTx/>
              <a:buFontTx/>
              <a:buNone/>
              <a:tabLst/>
              <a:defRPr/>
            </a:pPr>
            <a:r>
              <a:rPr lang="en-IN" b="0" i="0" u="none" strike="noStrike" kern="1200" baseline="0" dirty="0"/>
              <a:t>Similarly, for the issue, United, the investor, debits </a:t>
            </a:r>
            <a:r>
              <a:rPr lang="en-US" dirty="0"/>
              <a:t>investment in bonds</a:t>
            </a:r>
            <a:r>
              <a:rPr lang="en-US" b="0" baseline="0" dirty="0"/>
              <a:t> for $700,000 and credits </a:t>
            </a:r>
            <a:r>
              <a:rPr lang="en-IN" dirty="0"/>
              <a:t>cash </a:t>
            </a:r>
            <a:r>
              <a:rPr lang="en-IN" baseline="0" dirty="0"/>
              <a:t>for $680,633, </a:t>
            </a:r>
            <a:r>
              <a:rPr lang="en-US" b="0" baseline="0" dirty="0"/>
              <a:t>calculated as </a:t>
            </a:r>
            <a:r>
              <a:rPr lang="en-US" b="0" i="0" u="none" strike="noStrike" kern="1200" baseline="0" noProof="0" dirty="0"/>
              <a:t>$666,633 + $14,000</a:t>
            </a:r>
            <a:r>
              <a:rPr lang="en-IN" baseline="0" dirty="0"/>
              <a:t>. The accrued interest </a:t>
            </a:r>
            <a:r>
              <a:rPr lang="en-US" baseline="0" noProof="0" dirty="0"/>
              <a:t>amount is recorded as a debit to </a:t>
            </a:r>
            <a:r>
              <a:rPr lang="en-US" noProof="0" dirty="0"/>
              <a:t>i</a:t>
            </a:r>
            <a:r>
              <a:rPr lang="en-US" dirty="0" err="1"/>
              <a:t>nterest</a:t>
            </a:r>
            <a:r>
              <a:rPr lang="en-US" dirty="0"/>
              <a:t> </a:t>
            </a:r>
            <a:r>
              <a:rPr lang="en-IN" dirty="0"/>
              <a:t>receivable </a:t>
            </a:r>
            <a:r>
              <a:rPr lang="en-US" baseline="0" noProof="0" dirty="0"/>
              <a:t>for $14,000. The difference amount is recorded as a credit to </a:t>
            </a:r>
            <a:r>
              <a:rPr lang="en-US" dirty="0"/>
              <a:t>di</a:t>
            </a:r>
            <a:r>
              <a:rPr lang="en-US" baseline="0" noProof="0" dirty="0" err="1"/>
              <a:t>scount</a:t>
            </a:r>
            <a:r>
              <a:rPr lang="en-US" baseline="0" noProof="0" dirty="0"/>
              <a:t> on bonds payable for $33,367.</a:t>
            </a:r>
            <a:endParaRPr lang="en-US" b="0" i="0" u="none" strike="noStrike" kern="1200" baseline="0" dirty="0"/>
          </a:p>
          <a:p>
            <a:pPr>
              <a:spcBef>
                <a:spcPts val="0"/>
              </a:spcBef>
            </a:pPr>
            <a:r>
              <a:rPr lang="en-IN" sz="1200" b="0" i="0" u="none" strike="noStrike" kern="1200" baseline="0" dirty="0">
                <a:latin typeface="+mn-lt"/>
                <a:ea typeface="+mn-ea"/>
                <a:cs typeface="+mn-cs"/>
              </a:rPr>
              <a:t>On June 30, full six months’ interest is paid at the </a:t>
            </a:r>
            <a:r>
              <a:rPr lang="en-IN" sz="1200" b="0" i="1" u="none" strike="noStrike" kern="1200" baseline="0" dirty="0">
                <a:latin typeface="+mn-lt"/>
                <a:ea typeface="+mn-ea"/>
                <a:cs typeface="+mn-cs"/>
              </a:rPr>
              <a:t>stated </a:t>
            </a:r>
            <a:r>
              <a:rPr lang="en-IN" sz="1200" b="0" i="0" u="none" strike="noStrike" kern="1200" baseline="0" dirty="0">
                <a:latin typeface="+mn-lt"/>
                <a:ea typeface="+mn-ea"/>
                <a:cs typeface="+mn-cs"/>
              </a:rPr>
              <a:t>rate times the face amount. But having received two months’ accrued interest in advance, </a:t>
            </a:r>
            <a:r>
              <a:rPr lang="en-IN" sz="1200" b="0" i="0" u="none" strike="noStrike" kern="1200" baseline="0" dirty="0" err="1">
                <a:latin typeface="+mn-lt"/>
                <a:ea typeface="+mn-ea"/>
                <a:cs typeface="+mn-cs"/>
              </a:rPr>
              <a:t>Masterwear’s</a:t>
            </a:r>
            <a:r>
              <a:rPr lang="en-IN" sz="1200" b="0" i="0" u="none" strike="noStrike" kern="1200" baseline="0" dirty="0">
                <a:latin typeface="+mn-lt"/>
                <a:ea typeface="+mn-ea"/>
                <a:cs typeface="+mn-cs"/>
              </a:rPr>
              <a:t> </a:t>
            </a:r>
            <a:r>
              <a:rPr lang="en-IN" sz="1200" b="0" i="1" u="none" strike="noStrike" kern="1200" baseline="0" dirty="0">
                <a:latin typeface="+mn-lt"/>
                <a:ea typeface="+mn-ea"/>
                <a:cs typeface="+mn-cs"/>
              </a:rPr>
              <a:t>net </a:t>
            </a:r>
            <a:r>
              <a:rPr lang="en-IN" sz="1200" b="0" i="0" u="none" strike="noStrike" kern="1200" baseline="0" dirty="0">
                <a:latin typeface="+mn-lt"/>
                <a:ea typeface="+mn-ea"/>
                <a:cs typeface="+mn-cs"/>
              </a:rPr>
              <a:t>interest expense will be four months’ interest, for the four months the bonds have been outstanding at that time. Interest is calculated on the outstanding debt balance at the effective (or market) </a:t>
            </a:r>
            <a:r>
              <a:rPr lang="en-US" sz="1200" b="0" i="0" u="none" strike="noStrike" kern="1200" baseline="0" dirty="0">
                <a:latin typeface="+mn-lt"/>
                <a:ea typeface="+mn-ea"/>
                <a:cs typeface="+mn-cs"/>
              </a:rPr>
              <a:t>rate.</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Interest for the first six months, then, would be $666,633 × 14% × 1⁄2 = $46,664. But because on June 30 only four months have passed, only four months’ interest, </a:t>
            </a:r>
            <a:r>
              <a:rPr lang="en-US" sz="1200" b="1" i="0" u="none" strike="noStrike" kern="1200" baseline="0" dirty="0">
                <a:solidFill>
                  <a:schemeClr val="tx1"/>
                </a:solidFill>
                <a:latin typeface="+mn-lt"/>
                <a:ea typeface="+mn-ea"/>
                <a:cs typeface="+mn-cs"/>
              </a:rPr>
              <a:t>4⁄6 </a:t>
            </a:r>
            <a:r>
              <a:rPr lang="en-US" sz="1200" b="0" i="0" u="none" strike="noStrike" kern="1200" baseline="0" dirty="0">
                <a:solidFill>
                  <a:schemeClr val="tx1"/>
                </a:solidFill>
                <a:latin typeface="+mn-lt"/>
                <a:ea typeface="+mn-ea"/>
                <a:cs typeface="+mn-cs"/>
              </a:rPr>
              <a:t>× 46,664, or $31,109, is recorded as interest expense. Similarly, the reduction of the discount, which for a full six-month interest period would be $46,664 − 42,000, or $4,664, will be only </a:t>
            </a:r>
            <a:r>
              <a:rPr lang="en-US" sz="1200" b="1" i="0" u="none" strike="noStrike" kern="1200" baseline="0" dirty="0">
                <a:solidFill>
                  <a:schemeClr val="tx1"/>
                </a:solidFill>
                <a:latin typeface="+mn-lt"/>
                <a:ea typeface="+mn-ea"/>
                <a:cs typeface="+mn-cs"/>
              </a:rPr>
              <a:t>4⁄6 </a:t>
            </a:r>
            <a:r>
              <a:rPr lang="en-US" sz="1200" b="0" i="0" u="none" strike="noStrike" kern="1200" baseline="0" dirty="0">
                <a:solidFill>
                  <a:schemeClr val="tx1"/>
                </a:solidFill>
                <a:latin typeface="+mn-lt"/>
                <a:ea typeface="+mn-ea"/>
                <a:cs typeface="+mn-cs"/>
              </a:rPr>
              <a:t>of that amount. </a:t>
            </a:r>
            <a:endParaRPr lang="en-US" sz="1200" b="0" i="0" u="none" strike="noStrike" kern="1200" baseline="0" dirty="0"/>
          </a:p>
          <a:p>
            <a:pPr marL="0" marR="0" lvl="1" indent="0" algn="l" defTabSz="914400" rtl="0" eaLnBrk="1" fontAlgn="base" latinLnBrk="0" hangingPunct="1">
              <a:lnSpc>
                <a:spcPct val="100000"/>
              </a:lnSpc>
              <a:spcBef>
                <a:spcPts val="0"/>
              </a:spcBef>
              <a:spcAft>
                <a:spcPct val="0"/>
              </a:spcAft>
              <a:buClrTx/>
              <a:buSzTx/>
              <a:buFontTx/>
              <a:buNone/>
              <a:tabLst/>
              <a:defRPr/>
            </a:pPr>
            <a:r>
              <a:rPr lang="en-IN" sz="1200" b="0" i="0" u="none" strike="noStrike" kern="1200" baseline="0" dirty="0">
                <a:solidFill>
                  <a:schemeClr val="tx1"/>
                </a:solidFill>
                <a:latin typeface="+mn-lt"/>
                <a:ea typeface="+mn-ea"/>
                <a:cs typeface="+mn-cs"/>
              </a:rPr>
              <a:t>Next, United debits </a:t>
            </a:r>
            <a:r>
              <a:rPr lang="en-US" dirty="0"/>
              <a:t>c</a:t>
            </a:r>
            <a:r>
              <a:rPr lang="en-US" sz="1200" dirty="0">
                <a:latin typeface="+mn-lt"/>
              </a:rPr>
              <a:t>ash </a:t>
            </a:r>
            <a:r>
              <a:rPr lang="en-US" sz="1200" baseline="0" dirty="0">
                <a:latin typeface="+mn-lt"/>
              </a:rPr>
              <a:t>for $42,000 and credits </a:t>
            </a:r>
            <a:r>
              <a:rPr lang="en-US" dirty="0"/>
              <a:t>i</a:t>
            </a:r>
            <a:r>
              <a:rPr lang="en-US" sz="1200" dirty="0">
                <a:latin typeface="+mn-lt"/>
              </a:rPr>
              <a:t>nterest revenue</a:t>
            </a:r>
            <a:r>
              <a:rPr lang="en-IN" sz="1200" baseline="0" dirty="0">
                <a:latin typeface="+mn-lt"/>
              </a:rPr>
              <a:t> </a:t>
            </a:r>
            <a:r>
              <a:rPr lang="en-US" sz="1200" dirty="0">
                <a:latin typeface="+mn-lt"/>
              </a:rPr>
              <a:t>for $31,109</a:t>
            </a:r>
            <a:r>
              <a:rPr lang="en-US" sz="1200" baseline="0" dirty="0">
                <a:latin typeface="+mn-lt"/>
              </a:rPr>
              <a:t>, calculated as </a:t>
            </a:r>
            <a:r>
              <a:rPr lang="en-IN" sz="1200" dirty="0">
                <a:latin typeface="+mn-lt"/>
              </a:rPr>
              <a:t>$666,633 × 14% × [1 ÷ 2] × [4 ÷ 6]</a:t>
            </a:r>
            <a:r>
              <a:rPr lang="en-US" sz="1200" dirty="0">
                <a:latin typeface="+mn-lt"/>
              </a:rPr>
              <a:t>.</a:t>
            </a:r>
            <a:r>
              <a:rPr lang="en-US" sz="1200" baseline="0" dirty="0">
                <a:latin typeface="+mn-lt"/>
              </a:rPr>
              <a:t> </a:t>
            </a:r>
            <a:r>
              <a:rPr lang="en-IN" sz="1200" baseline="0" dirty="0">
                <a:latin typeface="+mn-lt"/>
              </a:rPr>
              <a:t>The accrued interest </a:t>
            </a:r>
            <a:r>
              <a:rPr lang="en-US" baseline="0" noProof="0" dirty="0"/>
              <a:t>amount for two months is recorded as a credit to </a:t>
            </a:r>
            <a:r>
              <a:rPr lang="en-US" noProof="0" dirty="0"/>
              <a:t>i</a:t>
            </a:r>
            <a:r>
              <a:rPr lang="en-US" sz="1200" dirty="0" err="1">
                <a:latin typeface="+mn-lt"/>
              </a:rPr>
              <a:t>nterest</a:t>
            </a:r>
            <a:r>
              <a:rPr lang="en-US" sz="1200" dirty="0">
                <a:latin typeface="+mn-lt"/>
              </a:rPr>
              <a:t> receivable</a:t>
            </a:r>
            <a:r>
              <a:rPr lang="en-IN" sz="1200" baseline="0" dirty="0">
                <a:latin typeface="+mn-lt"/>
              </a:rPr>
              <a:t> </a:t>
            </a:r>
            <a:r>
              <a:rPr lang="en-US" baseline="0" noProof="0" dirty="0"/>
              <a:t>for $14,000. The difference amount is recorded as a debit to discount on bonds payable for $3,109.</a:t>
            </a:r>
          </a:p>
          <a:p>
            <a:pPr marL="0" marR="0" lvl="1" indent="0" algn="l" defTabSz="914400" rtl="0" eaLnBrk="1" fontAlgn="base" latinLnBrk="0" hangingPunct="1">
              <a:lnSpc>
                <a:spcPct val="100000"/>
              </a:lnSpc>
              <a:spcBef>
                <a:spcPts val="0"/>
              </a:spcBef>
              <a:spcAft>
                <a:spcPct val="0"/>
              </a:spcAft>
              <a:buClrTx/>
              <a:buSzTx/>
              <a:buFontTx/>
              <a:buNone/>
              <a:tabLst/>
              <a:defRPr/>
            </a:pPr>
            <a:endParaRPr lang="en-US" sz="1200" b="0" i="0" u="none" strike="noStrike" kern="1200" baseline="0" noProof="0" dirty="0">
              <a:solidFill>
                <a:schemeClr val="tx1"/>
              </a:solidFill>
              <a:latin typeface="+mn-lt"/>
              <a:ea typeface="+mn-ea"/>
              <a:cs typeface="+mn-cs"/>
            </a:endParaRPr>
          </a:p>
          <a:p>
            <a:pPr marL="0" marR="0" lvl="1" indent="0" algn="l" defTabSz="914400" rtl="0" eaLnBrk="1" fontAlgn="base" latinLnBrk="0" hangingPunct="1">
              <a:lnSpc>
                <a:spcPct val="100000"/>
              </a:lnSpc>
              <a:spcBef>
                <a:spcPts val="0"/>
              </a:spcBef>
              <a:spcAft>
                <a:spcPct val="0"/>
              </a:spcAft>
              <a:buClrTx/>
              <a:buSzTx/>
              <a:buFontTx/>
              <a:buNone/>
              <a:tabLst/>
              <a:defRPr/>
            </a:pPr>
            <a:r>
              <a:rPr lang="en-US" sz="1200" b="0" i="0" kern="1200" dirty="0">
                <a:solidFill>
                  <a:schemeClr val="tx1"/>
                </a:solidFill>
                <a:effectLst/>
                <a:latin typeface="+mn-lt"/>
                <a:ea typeface="+mn-ea"/>
                <a:cs typeface="+mn-cs"/>
              </a:rPr>
              <a:t>Only four months’ interest is recorded because the bonds were outstanding only four months</a:t>
            </a:r>
            <a:r>
              <a:rPr lang="en-US" sz="1200" i="0" kern="1200" dirty="0">
                <a:solidFill>
                  <a:schemeClr val="tx1"/>
                </a:solidFill>
                <a:effectLst/>
                <a:latin typeface="+mn-lt"/>
                <a:ea typeface="+mn-ea"/>
                <a:cs typeface="+mn-cs"/>
              </a:rPr>
              <a:t>.</a:t>
            </a:r>
            <a:endParaRPr lang="en-US" sz="1200" i="0" u="none" strike="noStrike" kern="1200" baseline="0" dirty="0">
              <a:solidFill>
                <a:schemeClr val="tx1"/>
              </a:solidFill>
              <a:latin typeface="+mn-lt"/>
              <a:ea typeface="+mn-ea"/>
              <a:cs typeface="+mn-cs"/>
            </a:endParaRPr>
          </a:p>
          <a:p>
            <a:pPr marL="0" marR="0" lvl="1" indent="0" algn="l" defTabSz="914400" rtl="0" eaLnBrk="1" fontAlgn="base" latinLnBrk="0" hangingPunct="1">
              <a:lnSpc>
                <a:spcPct val="100000"/>
              </a:lnSpc>
              <a:spcBef>
                <a:spcPts val="0"/>
              </a:spcBef>
              <a:spcAft>
                <a:spcPct val="0"/>
              </a:spcAft>
              <a:buClrTx/>
              <a:buSzTx/>
              <a:buFontTx/>
              <a:buNone/>
              <a:tabLst/>
              <a:defRPr/>
            </a:pPr>
            <a:endParaRPr lang="en-US" b="0" i="0" u="none" strike="noStrike" kern="1200" baseline="0" dirty="0"/>
          </a:p>
          <a:p>
            <a:pPr>
              <a:spcBef>
                <a:spcPts val="0"/>
              </a:spcBef>
            </a:pPr>
            <a:endParaRPr lang="en-US" dirty="0"/>
          </a:p>
          <a:p>
            <a:pPr marL="0" marR="0" lvl="1" indent="0" algn="l" defTabSz="914400" rtl="0" eaLnBrk="1" fontAlgn="base" latinLnBrk="0" hangingPunct="1">
              <a:lnSpc>
                <a:spcPct val="100000"/>
              </a:lnSpc>
              <a:spcBef>
                <a:spcPts val="0"/>
              </a:spcBef>
              <a:spcAft>
                <a:spcPct val="0"/>
              </a:spcAft>
              <a:buClrTx/>
              <a:buSzTx/>
              <a:buFontTx/>
              <a:buNone/>
              <a:tabLst/>
              <a:defRPr/>
            </a:pPr>
            <a:endParaRPr lang="en-US" b="0" i="0" u="none" strike="noStrike" kern="1200" baseline="0" dirty="0"/>
          </a:p>
          <a:p>
            <a:pPr>
              <a:spcBef>
                <a:spcPts val="0"/>
              </a:spcBef>
            </a:pPr>
            <a:endParaRPr lang="en-US" dirty="0"/>
          </a:p>
          <a:p>
            <a:pPr marL="0" marR="0" indent="0" algn="l" defTabSz="914400" rtl="0" eaLnBrk="1" fontAlgn="base" latinLnBrk="0" hangingPunct="1">
              <a:lnSpc>
                <a:spcPct val="100000"/>
              </a:lnSpc>
              <a:spcBef>
                <a:spcPts val="0"/>
              </a:spcBef>
              <a:spcAft>
                <a:spcPct val="0"/>
              </a:spcAft>
              <a:buClrTx/>
              <a:buSzTx/>
              <a:buFontTx/>
              <a:buNone/>
              <a:tabLst/>
              <a:defRPr/>
            </a:pPr>
            <a:endParaRPr lang="en-IN" sz="1200" dirty="0">
              <a:latin typeface="+mn-lt"/>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119</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ts val="0"/>
              </a:spcBef>
              <a:spcAft>
                <a:spcPct val="0"/>
              </a:spcAft>
              <a:buClrTx/>
              <a:buSzTx/>
              <a:buFontTx/>
              <a:buNone/>
              <a:tabLst/>
              <a:defRPr/>
            </a:pPr>
            <a:endParaRPr lang="en-IN" sz="1200" dirty="0">
              <a:latin typeface="+mn-lt"/>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120</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ts val="0"/>
              </a:spcBef>
              <a:spcAft>
                <a:spcPct val="0"/>
              </a:spcAft>
              <a:buClrTx/>
              <a:buSzTx/>
              <a:buFontTx/>
              <a:buNone/>
              <a:tabLst/>
              <a:defRPr/>
            </a:pPr>
            <a:endParaRPr lang="en-IN" sz="1200" dirty="0">
              <a:latin typeface="+mn-lt"/>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121</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IN" sz="1200" b="0" i="0" u="none" strike="noStrike" kern="1200" baseline="0" dirty="0">
                <a:latin typeface="+mn-lt"/>
                <a:ea typeface="+mn-ea"/>
                <a:cs typeface="+mn-cs"/>
              </a:rPr>
              <a:t>On June 30, full six months’ interest is paid at the </a:t>
            </a:r>
            <a:r>
              <a:rPr lang="en-IN" sz="1200" b="0" i="1" u="none" strike="noStrike" kern="1200" baseline="0" dirty="0">
                <a:latin typeface="+mn-lt"/>
                <a:ea typeface="+mn-ea"/>
                <a:cs typeface="+mn-cs"/>
              </a:rPr>
              <a:t>stated </a:t>
            </a:r>
            <a:r>
              <a:rPr lang="en-IN" sz="1200" b="0" i="0" u="none" strike="noStrike" kern="1200" baseline="0" dirty="0">
                <a:latin typeface="+mn-lt"/>
                <a:ea typeface="+mn-ea"/>
                <a:cs typeface="+mn-cs"/>
              </a:rPr>
              <a:t>rate times the face amount. But having received two months’ accrued interest in advance, </a:t>
            </a:r>
            <a:r>
              <a:rPr lang="en-IN" sz="1200" b="0" i="0" u="none" strike="noStrike" kern="1200" baseline="0" dirty="0" err="1">
                <a:latin typeface="+mn-lt"/>
                <a:ea typeface="+mn-ea"/>
                <a:cs typeface="+mn-cs"/>
              </a:rPr>
              <a:t>Masterwear’s</a:t>
            </a:r>
            <a:r>
              <a:rPr lang="en-IN" sz="1200" b="0" i="0" u="none" strike="noStrike" kern="1200" baseline="0" dirty="0">
                <a:latin typeface="+mn-lt"/>
                <a:ea typeface="+mn-ea"/>
                <a:cs typeface="+mn-cs"/>
              </a:rPr>
              <a:t> </a:t>
            </a:r>
            <a:r>
              <a:rPr lang="en-IN" sz="1200" b="0" i="1" u="none" strike="noStrike" kern="1200" baseline="0" dirty="0">
                <a:latin typeface="+mn-lt"/>
                <a:ea typeface="+mn-ea"/>
                <a:cs typeface="+mn-cs"/>
              </a:rPr>
              <a:t>net </a:t>
            </a:r>
            <a:r>
              <a:rPr lang="en-IN" sz="1200" b="0" i="0" u="none" strike="noStrike" kern="1200" baseline="0" dirty="0">
                <a:latin typeface="+mn-lt"/>
                <a:ea typeface="+mn-ea"/>
                <a:cs typeface="+mn-cs"/>
              </a:rPr>
              <a:t>interest expense will be four months’ interest, for the four months the bonds have been outstanding at that time. Interest is calculated on the outstanding debt balance at the effective (or market) </a:t>
            </a:r>
            <a:r>
              <a:rPr lang="en-US" sz="1200" b="0" i="0" u="none" strike="noStrike" kern="1200" baseline="0" dirty="0">
                <a:latin typeface="+mn-lt"/>
                <a:ea typeface="+mn-ea"/>
                <a:cs typeface="+mn-cs"/>
              </a:rPr>
              <a:t>rate.</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Interest for the first six months, then, would be $666,633 × 14% × 1⁄2 = $46,664. But because on June 30 only four months have passed, only four months’ interest, </a:t>
            </a:r>
            <a:r>
              <a:rPr lang="en-US" sz="1200" b="1" i="0" u="none" strike="noStrike" kern="1200" baseline="0" dirty="0">
                <a:solidFill>
                  <a:schemeClr val="tx1"/>
                </a:solidFill>
                <a:latin typeface="+mn-lt"/>
                <a:ea typeface="+mn-ea"/>
                <a:cs typeface="+mn-cs"/>
              </a:rPr>
              <a:t>4⁄6 </a:t>
            </a:r>
            <a:r>
              <a:rPr lang="en-US" sz="1200" b="0" i="0" u="none" strike="noStrike" kern="1200" baseline="0" dirty="0">
                <a:solidFill>
                  <a:schemeClr val="tx1"/>
                </a:solidFill>
                <a:latin typeface="+mn-lt"/>
                <a:ea typeface="+mn-ea"/>
                <a:cs typeface="+mn-cs"/>
              </a:rPr>
              <a:t>× 46,664, or $31,109, is recorded as interest expense. Similarly, the reduction of the discount, which for a full six-month interest period would be $46,664 − 42,000, or $4,664, will be only </a:t>
            </a:r>
            <a:r>
              <a:rPr lang="en-US" sz="1200" b="1" i="0" u="none" strike="noStrike" kern="1200" baseline="0" dirty="0">
                <a:solidFill>
                  <a:schemeClr val="tx1"/>
                </a:solidFill>
                <a:latin typeface="+mn-lt"/>
                <a:ea typeface="+mn-ea"/>
                <a:cs typeface="+mn-cs"/>
              </a:rPr>
              <a:t>4⁄6 </a:t>
            </a:r>
            <a:r>
              <a:rPr lang="en-US" sz="1200" b="0" i="0" u="none" strike="noStrike" kern="1200" baseline="0" dirty="0">
                <a:solidFill>
                  <a:schemeClr val="tx1"/>
                </a:solidFill>
                <a:latin typeface="+mn-lt"/>
                <a:ea typeface="+mn-ea"/>
                <a:cs typeface="+mn-cs"/>
              </a:rPr>
              <a:t>of that amount. </a:t>
            </a:r>
            <a:endParaRPr lang="en-US" sz="1200" b="0" i="0" u="none" strike="noStrike" kern="1200" baseline="0" dirty="0"/>
          </a:p>
          <a:p>
            <a:pPr marL="0" marR="0" indent="0" algn="l" defTabSz="914400" rtl="0" eaLnBrk="1" fontAlgn="base" latinLnBrk="0" hangingPunct="1">
              <a:lnSpc>
                <a:spcPct val="100000"/>
              </a:lnSpc>
              <a:spcBef>
                <a:spcPts val="0"/>
              </a:spcBef>
              <a:spcAft>
                <a:spcPct val="0"/>
              </a:spcAft>
              <a:buClrTx/>
              <a:buSzTx/>
              <a:buFontTx/>
              <a:buNone/>
              <a:tabLst/>
              <a:defRPr/>
            </a:pPr>
            <a:endParaRPr lang="en-IN" sz="1200" dirty="0">
              <a:latin typeface="+mn-lt"/>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122</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base" latinLnBrk="0" hangingPunct="1">
              <a:lnSpc>
                <a:spcPct val="100000"/>
              </a:lnSpc>
              <a:spcBef>
                <a:spcPts val="0"/>
              </a:spcBef>
              <a:spcAft>
                <a:spcPct val="0"/>
              </a:spcAft>
              <a:buClrTx/>
              <a:buSzTx/>
              <a:buFontTx/>
              <a:buNone/>
              <a:tabLst/>
              <a:defRPr/>
            </a:pPr>
            <a:endParaRPr lang="en-US" sz="120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123</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IN" sz="1200" b="0" i="0" u="none" strike="noStrike" kern="1200" baseline="0" dirty="0">
                <a:solidFill>
                  <a:schemeClr val="tx1"/>
                </a:solidFill>
                <a:latin typeface="+mn-lt"/>
                <a:ea typeface="+mn-ea"/>
                <a:cs typeface="+mn-cs"/>
              </a:rPr>
              <a:t>When changing the original terms of a debt agreement is motivated by financial difficulties experienced by the debtor (borrower), the new arrangement is referred to as a troubled debt restructuring. By definition, a troubled debt restructuring involves some concessions on the part of the creditor (lender). </a:t>
            </a:r>
            <a:r>
              <a:rPr lang="en-US" sz="1200" b="0" i="0" u="none" strike="noStrike" kern="1200" baseline="0" dirty="0">
                <a:solidFill>
                  <a:schemeClr val="tx1"/>
                </a:solidFill>
                <a:latin typeface="+mn-lt"/>
                <a:ea typeface="+mn-ea"/>
                <a:cs typeface="+mn-cs"/>
              </a:rPr>
              <a:t>A troubled debt restructuring </a:t>
            </a:r>
            <a:r>
              <a:rPr lang="en-IN" sz="1200" b="0" i="0" u="none" strike="noStrike" kern="1200" baseline="0" dirty="0">
                <a:solidFill>
                  <a:schemeClr val="tx1"/>
                </a:solidFill>
                <a:latin typeface="+mn-lt"/>
                <a:ea typeface="+mn-ea"/>
                <a:cs typeface="+mn-cs"/>
              </a:rPr>
              <a:t>may be achieved in either of two ways:</a:t>
            </a:r>
          </a:p>
          <a:p>
            <a:pPr>
              <a:spcBef>
                <a:spcPts val="400"/>
              </a:spcBef>
            </a:pPr>
            <a:r>
              <a:rPr lang="en-IN" sz="1200" b="0" i="0" u="none" strike="noStrike" kern="1200" baseline="0" dirty="0">
                <a:solidFill>
                  <a:schemeClr val="tx1"/>
                </a:solidFill>
                <a:latin typeface="+mn-lt"/>
                <a:ea typeface="+mn-ea"/>
                <a:cs typeface="+mn-cs"/>
              </a:rPr>
              <a:t>(1) The debt may be </a:t>
            </a:r>
            <a:r>
              <a:rPr lang="en-IN" sz="1200" b="0" i="1" u="none" strike="noStrike" kern="1200" baseline="0" dirty="0">
                <a:solidFill>
                  <a:schemeClr val="tx1"/>
                </a:solidFill>
                <a:latin typeface="+mn-lt"/>
                <a:ea typeface="+mn-ea"/>
                <a:cs typeface="+mn-cs"/>
              </a:rPr>
              <a:t>settled </a:t>
            </a:r>
            <a:r>
              <a:rPr lang="en-IN" sz="1200" b="0" i="0" u="none" strike="noStrike" kern="1200" baseline="0" dirty="0">
                <a:solidFill>
                  <a:schemeClr val="tx1"/>
                </a:solidFill>
                <a:latin typeface="+mn-lt"/>
                <a:ea typeface="+mn-ea"/>
                <a:cs typeface="+mn-cs"/>
              </a:rPr>
              <a:t>at the time of the restructuring</a:t>
            </a:r>
          </a:p>
          <a:p>
            <a:pPr>
              <a:spcBef>
                <a:spcPts val="400"/>
              </a:spcBef>
            </a:pPr>
            <a:r>
              <a:rPr lang="en-IN" sz="1200" b="0" i="0" u="none" strike="noStrike" kern="1200" baseline="0" dirty="0">
                <a:solidFill>
                  <a:schemeClr val="tx1"/>
                </a:solidFill>
                <a:latin typeface="+mn-lt"/>
                <a:ea typeface="+mn-ea"/>
                <a:cs typeface="+mn-cs"/>
              </a:rPr>
              <a:t>(2) The debt may be </a:t>
            </a:r>
            <a:r>
              <a:rPr lang="en-IN" sz="1200" b="0" i="1" u="none" strike="noStrike" kern="1200" baseline="0" dirty="0">
                <a:solidFill>
                  <a:schemeClr val="tx1"/>
                </a:solidFill>
                <a:latin typeface="+mn-lt"/>
                <a:ea typeface="+mn-ea"/>
                <a:cs typeface="+mn-cs"/>
              </a:rPr>
              <a:t>continued, </a:t>
            </a:r>
            <a:r>
              <a:rPr lang="en-IN" sz="1200" b="0" i="0" u="none" strike="noStrike" kern="1200" baseline="0" dirty="0">
                <a:solidFill>
                  <a:schemeClr val="tx1"/>
                </a:solidFill>
                <a:latin typeface="+mn-lt"/>
                <a:ea typeface="+mn-ea"/>
                <a:cs typeface="+mn-cs"/>
              </a:rPr>
              <a:t>but with </a:t>
            </a:r>
            <a:r>
              <a:rPr lang="en-IN" sz="1200" b="0" i="1" u="none" strike="noStrike" kern="1200" baseline="0" dirty="0">
                <a:solidFill>
                  <a:schemeClr val="tx1"/>
                </a:solidFill>
                <a:latin typeface="+mn-lt"/>
                <a:ea typeface="+mn-ea"/>
                <a:cs typeface="+mn-cs"/>
              </a:rPr>
              <a:t>modified terms</a:t>
            </a:r>
            <a:endParaRPr lang="en-US" dirty="0"/>
          </a:p>
          <a:p>
            <a:pPr marL="0" marR="0" lvl="1" indent="0" algn="l" defTabSz="914400" rtl="0" eaLnBrk="1" fontAlgn="base" latinLnBrk="0" hangingPunct="1">
              <a:lnSpc>
                <a:spcPct val="100000"/>
              </a:lnSpc>
              <a:spcBef>
                <a:spcPts val="0"/>
              </a:spcBef>
              <a:spcAft>
                <a:spcPct val="0"/>
              </a:spcAft>
              <a:buClrTx/>
              <a:buSzTx/>
              <a:buFontTx/>
              <a:buNone/>
              <a:tabLst/>
              <a:defRPr/>
            </a:pPr>
            <a:endParaRPr lang="en-US" sz="120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124</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US" sz="1200" b="0" i="0" u="none" strike="noStrike" kern="1200" baseline="0" dirty="0">
                <a:solidFill>
                  <a:schemeClr val="tx1"/>
                </a:solidFill>
                <a:latin typeface="+mn-lt"/>
                <a:ea typeface="+mn-ea"/>
                <a:cs typeface="+mn-cs"/>
              </a:rPr>
              <a:t>The price of a bond issue at any particular time is not necessarily equal to its face amount. For example, the $700,000, 12% bond issue in the previous illustration may sell for more than face amount (at a premium) or less than face amount (at a discount), depending on how the 12% </a:t>
            </a:r>
            <a:r>
              <a:rPr lang="en-US" sz="1200" b="0" i="1" u="none" strike="noStrike" kern="1200" baseline="0" dirty="0">
                <a:solidFill>
                  <a:schemeClr val="tx1"/>
                </a:solidFill>
                <a:latin typeface="+mn-lt"/>
                <a:ea typeface="+mn-ea"/>
                <a:cs typeface="+mn-cs"/>
              </a:rPr>
              <a:t>stated </a:t>
            </a:r>
            <a:r>
              <a:rPr lang="en-US" sz="1200" b="0" i="0" u="none" strike="noStrike" kern="1200" baseline="0" dirty="0">
                <a:solidFill>
                  <a:schemeClr val="tx1"/>
                </a:solidFill>
                <a:latin typeface="+mn-lt"/>
                <a:ea typeface="+mn-ea"/>
                <a:cs typeface="+mn-cs"/>
              </a:rPr>
              <a:t>interest rate compares with the prevailing </a:t>
            </a:r>
            <a:r>
              <a:rPr lang="en-US" sz="1200" b="0" i="1" u="none" strike="noStrike" kern="1200" baseline="0" dirty="0">
                <a:solidFill>
                  <a:schemeClr val="tx1"/>
                </a:solidFill>
                <a:latin typeface="+mn-lt"/>
                <a:ea typeface="+mn-ea"/>
                <a:cs typeface="+mn-cs"/>
              </a:rPr>
              <a:t>market </a:t>
            </a:r>
            <a:r>
              <a:rPr lang="en-US" sz="1200" b="0" i="0" u="none" strike="noStrike" kern="1200" baseline="0" dirty="0">
                <a:solidFill>
                  <a:schemeClr val="tx1"/>
                </a:solidFill>
                <a:latin typeface="+mn-lt"/>
                <a:ea typeface="+mn-ea"/>
                <a:cs typeface="+mn-cs"/>
              </a:rPr>
              <a:t>or </a:t>
            </a:r>
            <a:r>
              <a:rPr lang="en-US" sz="1200" b="0" i="1" u="none" strike="noStrike" kern="1200" baseline="0" dirty="0">
                <a:solidFill>
                  <a:schemeClr val="tx1"/>
                </a:solidFill>
                <a:latin typeface="+mn-lt"/>
                <a:ea typeface="+mn-ea"/>
                <a:cs typeface="+mn-cs"/>
              </a:rPr>
              <a:t>effective rate </a:t>
            </a:r>
            <a:r>
              <a:rPr lang="en-US" sz="1200" b="0" i="0" u="none" strike="noStrike" kern="1200" baseline="0" dirty="0">
                <a:solidFill>
                  <a:schemeClr val="tx1"/>
                </a:solidFill>
                <a:latin typeface="+mn-lt"/>
                <a:ea typeface="+mn-ea"/>
                <a:cs typeface="+mn-cs"/>
              </a:rPr>
              <a:t>of interest (for securities of similar risk and maturity). For instance, if the 12% bonds are competing in a market in which similar bonds are providing a 14% return, the bonds could be sold only at a price less than $700,000. </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On the other hand, if the market rate is only 10%, the 12% stated rate would seem relatively attractive and the bonds would sell at a premium over face amount. The reason the stated rate often differs from the market rate, resulting in a </a:t>
            </a:r>
            <a:r>
              <a:rPr lang="en-US" sz="1200" b="0" i="1" u="none" strike="noStrike" kern="1200" baseline="0" dirty="0">
                <a:solidFill>
                  <a:schemeClr val="tx1"/>
                </a:solidFill>
                <a:latin typeface="+mn-lt"/>
                <a:ea typeface="+mn-ea"/>
                <a:cs typeface="+mn-cs"/>
              </a:rPr>
              <a:t>discount </a:t>
            </a:r>
            <a:r>
              <a:rPr lang="en-US" sz="1200" b="0" i="0" u="none" strike="noStrike" kern="1200" baseline="0" dirty="0">
                <a:solidFill>
                  <a:schemeClr val="tx1"/>
                </a:solidFill>
                <a:latin typeface="+mn-lt"/>
                <a:ea typeface="+mn-ea"/>
                <a:cs typeface="+mn-cs"/>
              </a:rPr>
              <a:t>or </a:t>
            </a:r>
            <a:r>
              <a:rPr lang="en-US" sz="1200" b="0" i="1" u="none" strike="noStrike" kern="1200" baseline="0" dirty="0">
                <a:solidFill>
                  <a:schemeClr val="tx1"/>
                </a:solidFill>
                <a:latin typeface="+mn-lt"/>
                <a:ea typeface="+mn-ea"/>
                <a:cs typeface="+mn-cs"/>
              </a:rPr>
              <a:t>premium</a:t>
            </a:r>
            <a:r>
              <a:rPr lang="en-US" sz="1200" b="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is the inevitable delay between the date the terms of the issue are established and the date the issue comes to market.</a:t>
            </a: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12</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IN" b="0" i="0" u="none" strike="noStrike" kern="1200" baseline="0" dirty="0">
                <a:solidFill>
                  <a:schemeClr val="tx1"/>
                </a:solidFill>
              </a:rPr>
              <a:t>Illustration 14B–1 Debt Settled</a:t>
            </a:r>
          </a:p>
          <a:p>
            <a:pPr>
              <a:spcBef>
                <a:spcPts val="0"/>
              </a:spcBef>
            </a:pPr>
            <a:endParaRPr lang="en-IN" b="0" i="0" u="none" strike="noStrike" kern="1200" baseline="0" dirty="0">
              <a:solidFill>
                <a:schemeClr val="tx1"/>
              </a:solidFill>
            </a:endParaRPr>
          </a:p>
          <a:p>
            <a:pPr>
              <a:spcBef>
                <a:spcPts val="0"/>
              </a:spcBef>
            </a:pPr>
            <a:r>
              <a:rPr lang="en-IN" b="0" i="0" u="none" strike="noStrike" kern="1200" baseline="0" dirty="0">
                <a:solidFill>
                  <a:schemeClr val="tx1"/>
                </a:solidFill>
              </a:rPr>
              <a:t>One choice the bankers have is to try to actually settle the debt outright at the time of the troubled debt restructuring. The debtor may need to adjust the book value of an asset to its fair value prior to recording its exchange for a debt. </a:t>
            </a:r>
          </a:p>
          <a:p>
            <a:pPr>
              <a:spcBef>
                <a:spcPts val="0"/>
              </a:spcBef>
            </a:pPr>
            <a:endParaRPr lang="en-IN" b="0" i="0" u="none" strike="noStrike" kern="1200" baseline="0" dirty="0">
              <a:solidFill>
                <a:schemeClr val="tx1"/>
              </a:solidFill>
            </a:endParaRPr>
          </a:p>
          <a:p>
            <a:pPr marL="0" marR="0" lvl="1" indent="0" algn="l" defTabSz="914400" rtl="0" eaLnBrk="1" fontAlgn="base" latinLnBrk="0" hangingPunct="1">
              <a:lnSpc>
                <a:spcPct val="100000"/>
              </a:lnSpc>
              <a:spcBef>
                <a:spcPts val="0"/>
              </a:spcBef>
              <a:spcAft>
                <a:spcPct val="0"/>
              </a:spcAft>
              <a:buClrTx/>
              <a:buSzTx/>
              <a:buFontTx/>
              <a:buNone/>
              <a:tabLst/>
              <a:defRPr/>
            </a:pPr>
            <a:r>
              <a:rPr lang="en-IN" b="0" i="0" u="none" strike="noStrike" kern="1200" baseline="0" dirty="0">
                <a:solidFill>
                  <a:schemeClr val="tx1"/>
                </a:solidFill>
              </a:rPr>
              <a:t>For example, </a:t>
            </a:r>
            <a:r>
              <a:rPr lang="en-IN" dirty="0"/>
              <a:t>First Prudent Bank agrees to settle </a:t>
            </a:r>
            <a:r>
              <a:rPr lang="en-IN" dirty="0" err="1"/>
              <a:t>Brillard’s</a:t>
            </a:r>
            <a:r>
              <a:rPr lang="en-IN" dirty="0"/>
              <a:t> $30 million debt in exchange for property having a fair value of $20 million. The book value of the property on </a:t>
            </a:r>
            <a:r>
              <a:rPr lang="en-IN" dirty="0" err="1"/>
              <a:t>Brillard’s</a:t>
            </a:r>
            <a:r>
              <a:rPr lang="en-IN" dirty="0"/>
              <a:t> books is </a:t>
            </a:r>
            <a:r>
              <a:rPr lang="en-US" dirty="0"/>
              <a:t>$17 million. Here, the company debits land</a:t>
            </a:r>
            <a:r>
              <a:rPr lang="en-US" baseline="0" dirty="0"/>
              <a:t> for $3 million, calculated as </a:t>
            </a:r>
            <a:r>
              <a:rPr lang="en-US" b="0" i="0" u="none" strike="noStrike" kern="1200" baseline="0" dirty="0">
                <a:solidFill>
                  <a:schemeClr val="tx1"/>
                </a:solidFill>
              </a:rPr>
              <a:t>$20 million − $17 million and credits </a:t>
            </a:r>
            <a:r>
              <a:rPr lang="en-IN" dirty="0"/>
              <a:t>gain on disposition of assets</a:t>
            </a:r>
            <a:r>
              <a:rPr lang="en-US" baseline="0" dirty="0"/>
              <a:t> for the same amount. </a:t>
            </a:r>
          </a:p>
          <a:p>
            <a:pPr marL="0" marR="0" lvl="1" indent="0" algn="l" defTabSz="914400" rtl="0" eaLnBrk="1" fontAlgn="base" latinLnBrk="0" hangingPunct="1">
              <a:lnSpc>
                <a:spcPct val="100000"/>
              </a:lnSpc>
              <a:spcBef>
                <a:spcPts val="0"/>
              </a:spcBef>
              <a:spcAft>
                <a:spcPct val="0"/>
              </a:spcAft>
              <a:buClrTx/>
              <a:buSzTx/>
              <a:buFontTx/>
              <a:buNone/>
              <a:tabLst/>
              <a:defRPr/>
            </a:pPr>
            <a:endParaRPr lang="en-IN" baseline="0" dirty="0"/>
          </a:p>
          <a:p>
            <a:pPr marL="0" marR="0" lvl="1" indent="0" algn="l" defTabSz="914400" rtl="0" eaLnBrk="1" fontAlgn="base" latinLnBrk="0" hangingPunct="1">
              <a:lnSpc>
                <a:spcPct val="100000"/>
              </a:lnSpc>
              <a:spcBef>
                <a:spcPts val="0"/>
              </a:spcBef>
              <a:spcAft>
                <a:spcPct val="0"/>
              </a:spcAft>
              <a:buClrTx/>
              <a:buSzTx/>
              <a:buFontTx/>
              <a:buNone/>
              <a:tabLst/>
              <a:defRPr/>
            </a:pPr>
            <a:r>
              <a:rPr lang="en-IN" baseline="0" dirty="0"/>
              <a:t>Next, the company debits </a:t>
            </a:r>
            <a:r>
              <a:rPr lang="en-US" dirty="0"/>
              <a:t>note payable</a:t>
            </a:r>
            <a:r>
              <a:rPr lang="en-IN" baseline="0" dirty="0"/>
              <a:t> for $30 million and credits land for $20 million. </a:t>
            </a:r>
            <a:r>
              <a:rPr lang="en-US" baseline="0" noProof="0" dirty="0"/>
              <a:t>The difference amount is recorded as a credit to </a:t>
            </a:r>
            <a:r>
              <a:rPr lang="en-IN" noProof="0" dirty="0"/>
              <a:t>g</a:t>
            </a:r>
            <a:r>
              <a:rPr lang="en-IN" dirty="0" err="1"/>
              <a:t>ain</a:t>
            </a:r>
            <a:r>
              <a:rPr lang="en-IN" dirty="0"/>
              <a:t> on troubled debt restructuring</a:t>
            </a:r>
            <a:r>
              <a:rPr lang="en-IN" baseline="0" dirty="0"/>
              <a:t> </a:t>
            </a:r>
            <a:r>
              <a:rPr lang="en-US" baseline="0" noProof="0" dirty="0"/>
              <a:t>for $10 million.</a:t>
            </a:r>
          </a:p>
          <a:p>
            <a:pPr marL="0" marR="0" lvl="1" indent="0" algn="l" defTabSz="914400" rtl="0" eaLnBrk="1" fontAlgn="base" latinLnBrk="0" hangingPunct="1">
              <a:lnSpc>
                <a:spcPct val="100000"/>
              </a:lnSpc>
              <a:spcBef>
                <a:spcPts val="0"/>
              </a:spcBef>
              <a:spcAft>
                <a:spcPct val="0"/>
              </a:spcAft>
              <a:buClrTx/>
              <a:buSzTx/>
              <a:buFontTx/>
              <a:buNone/>
              <a:tabLst/>
              <a:defRPr/>
            </a:pPr>
            <a:endParaRPr lang="en-US" b="0" i="0" u="none" strike="noStrike" kern="1200" baseline="0" noProof="0" dirty="0">
              <a:solidFill>
                <a:schemeClr val="tx1"/>
              </a:solidFill>
            </a:endParaRPr>
          </a:p>
          <a:p>
            <a:pPr>
              <a:spcBef>
                <a:spcPts val="0"/>
              </a:spcBef>
            </a:pPr>
            <a:r>
              <a:rPr lang="en-IN" b="0" i="0" u="none" strike="noStrike" kern="1200" baseline="0" dirty="0">
                <a:solidFill>
                  <a:schemeClr val="tx1"/>
                </a:solidFill>
              </a:rPr>
              <a:t>The payment to settle a debt in a troubled debt restructuring might be cash, or a noncash asset, or even shares of the debtor’s stock. </a:t>
            </a:r>
          </a:p>
          <a:p>
            <a:pPr>
              <a:spcBef>
                <a:spcPts val="0"/>
              </a:spcBef>
            </a:pPr>
            <a:endParaRPr lang="en-IN" b="0" i="0" u="none" strike="noStrike" kern="1200" baseline="0" dirty="0">
              <a:solidFill>
                <a:schemeClr val="tx1"/>
              </a:solidFill>
            </a:endParaRPr>
          </a:p>
          <a:p>
            <a:pPr>
              <a:spcBef>
                <a:spcPts val="0"/>
              </a:spcBef>
            </a:pPr>
            <a:r>
              <a:rPr lang="en-US" sz="1200" b="0" i="0" kern="1200" dirty="0">
                <a:solidFill>
                  <a:schemeClr val="tx1"/>
                </a:solidFill>
                <a:effectLst/>
                <a:latin typeface="+mn-lt"/>
                <a:ea typeface="+mn-ea"/>
                <a:cs typeface="+mn-cs"/>
              </a:rPr>
              <a:t>An asset is adjusted to fair value prior to recording its exchange for a debt.</a:t>
            </a:r>
            <a:endParaRPr lang="en-US" b="0" i="0" u="none" strike="noStrike" kern="1200" baseline="0" dirty="0">
              <a:solidFill>
                <a:schemeClr val="tx1"/>
              </a:solidFill>
            </a:endParaRPr>
          </a:p>
          <a:p>
            <a:pPr marL="0" marR="0" lvl="1" indent="0" algn="l" defTabSz="914400" rtl="0" eaLnBrk="1" fontAlgn="base" latinLnBrk="0" hangingPunct="1">
              <a:lnSpc>
                <a:spcPct val="100000"/>
              </a:lnSpc>
              <a:spcBef>
                <a:spcPts val="0"/>
              </a:spcBef>
              <a:spcAft>
                <a:spcPct val="0"/>
              </a:spcAft>
              <a:buClrTx/>
              <a:buSzTx/>
              <a:buFontTx/>
              <a:buNone/>
              <a:tabLst/>
              <a:defRPr/>
            </a:pPr>
            <a:endParaRPr lang="en-US" sz="120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125</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base" latinLnBrk="0" hangingPunct="1">
              <a:lnSpc>
                <a:spcPct val="100000"/>
              </a:lnSpc>
              <a:spcBef>
                <a:spcPts val="0"/>
              </a:spcBef>
              <a:spcAft>
                <a:spcPct val="0"/>
              </a:spcAft>
              <a:buClrTx/>
              <a:buSzTx/>
              <a:buFontTx/>
              <a:buNone/>
              <a:tabLst/>
              <a:defRPr/>
            </a:pPr>
            <a:endParaRPr lang="en-US" sz="120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126</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IN" sz="1200" b="0" i="0" u="none" strike="noStrike" kern="1200" baseline="0" dirty="0">
                <a:solidFill>
                  <a:schemeClr val="tx1"/>
                </a:solidFill>
                <a:latin typeface="+mn-lt"/>
                <a:ea typeface="+mn-ea"/>
                <a:cs typeface="+mn-cs"/>
              </a:rPr>
              <a:t>We assumed in the previous example that First Prudent Bank agreed to accept property in full settlement of the debt. A more likely occurrence would be that the bank allows the debt to continue, but modifies the terms of the debt agreement to make it easier for the debtor to comply. The bank might agree to reduce or delay the scheduled </a:t>
            </a:r>
            <a:r>
              <a:rPr lang="en-IN" sz="1200" b="0" i="1" u="none" strike="noStrike" kern="1200" baseline="0" dirty="0">
                <a:solidFill>
                  <a:schemeClr val="tx1"/>
                </a:solidFill>
                <a:latin typeface="+mn-lt"/>
                <a:ea typeface="+mn-ea"/>
                <a:cs typeface="+mn-cs"/>
              </a:rPr>
              <a:t>interest payments. </a:t>
            </a:r>
            <a:r>
              <a:rPr lang="en-IN" sz="1200" b="0" i="0" u="none" strike="noStrike" kern="1200" baseline="0" dirty="0">
                <a:solidFill>
                  <a:schemeClr val="tx1"/>
                </a:solidFill>
                <a:latin typeface="+mn-lt"/>
                <a:ea typeface="+mn-ea"/>
                <a:cs typeface="+mn-cs"/>
              </a:rPr>
              <a:t>Or, it may agree to reduce or delay the </a:t>
            </a:r>
            <a:r>
              <a:rPr lang="en-IN" sz="1200" b="0" i="1" u="none" strike="noStrike" kern="1200" baseline="0" dirty="0">
                <a:solidFill>
                  <a:schemeClr val="tx1"/>
                </a:solidFill>
                <a:latin typeface="+mn-lt"/>
                <a:ea typeface="+mn-ea"/>
                <a:cs typeface="+mn-cs"/>
              </a:rPr>
              <a:t>maturity amount. </a:t>
            </a:r>
            <a:r>
              <a:rPr lang="en-IN" sz="1200" b="0" i="0" u="none" strike="noStrike" kern="1200" baseline="0" dirty="0">
                <a:solidFill>
                  <a:schemeClr val="tx1"/>
                </a:solidFill>
                <a:latin typeface="+mn-lt"/>
                <a:ea typeface="+mn-ea"/>
                <a:cs typeface="+mn-cs"/>
              </a:rPr>
              <a:t>Often a troubled debt restructuring will call for some combination of these concessions. The book value of a debt </a:t>
            </a:r>
            <a:r>
              <a:rPr lang="en-US" sz="1200" b="0" i="0" u="none" strike="noStrike" kern="1200" baseline="0" dirty="0">
                <a:solidFill>
                  <a:schemeClr val="tx1"/>
                </a:solidFill>
                <a:latin typeface="+mn-lt"/>
                <a:ea typeface="+mn-ea"/>
                <a:cs typeface="+mn-cs"/>
              </a:rPr>
              <a:t>is the current balance </a:t>
            </a:r>
            <a:r>
              <a:rPr lang="en-IN" sz="1200" b="0" i="0" u="none" strike="noStrike" kern="1200" baseline="0" dirty="0">
                <a:solidFill>
                  <a:schemeClr val="tx1"/>
                </a:solidFill>
                <a:latin typeface="+mn-lt"/>
                <a:ea typeface="+mn-ea"/>
                <a:cs typeface="+mn-cs"/>
              </a:rPr>
              <a:t>of the primary debt plus </a:t>
            </a:r>
            <a:r>
              <a:rPr lang="en-US" sz="1200" b="0" i="0" u="none" strike="noStrike" kern="1200" baseline="0" dirty="0">
                <a:solidFill>
                  <a:schemeClr val="tx1"/>
                </a:solidFill>
                <a:latin typeface="+mn-lt"/>
                <a:ea typeface="+mn-ea"/>
                <a:cs typeface="+mn-cs"/>
              </a:rPr>
              <a:t>any accrued (unpaid) interest.</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US" sz="1200" kern="1200" dirty="0">
                <a:solidFill>
                  <a:schemeClr val="tx1"/>
                </a:solidFill>
                <a:latin typeface="+mn-lt"/>
                <a:ea typeface="+mn-ea"/>
                <a:cs typeface="+mn-cs"/>
              </a:rPr>
              <a:t>Distressed by the 2008-2009 economic downturn, amusement park operator Six Flags</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persuaded a group of creditors to trim its debt by 5%, or $130 million, a restructuring designed to give Six Flags a financial cushion going into its busy 2009 summer season and an opportunity to recover its interest-paying ability. Let’s say the stated interest rate on the note in question is 10% and annual interest payments of $3 million (10% ×</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$30 million) are payable in December of each of two remaining years to maturity. Also assume that the developer was unable to pay the $3 million interest payment for the year just ended. This means that the amount owed—the carrying amount (or book value) of the debt—is $33 million ($30 million plus one year’s accrued interest).</a:t>
            </a:r>
            <a:endParaRPr lang="en-IN" sz="1200" b="0" i="0" u="none" strike="noStrike" kern="1200" baseline="0" dirty="0">
              <a:solidFill>
                <a:schemeClr val="tx1"/>
              </a:solidFill>
              <a:latin typeface="+mn-lt"/>
              <a:ea typeface="+mn-ea"/>
              <a:cs typeface="+mn-cs"/>
            </a:endParaRP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The way the debtor accounts for the restructuring depends on the extent of the reduction in cash payments called for by the restructured arrangement. More specifically, the accounting procedure depends on whether, under the new agreement, total cash payments </a:t>
            </a:r>
          </a:p>
          <a:p>
            <a:pPr marL="228600" indent="-228600">
              <a:spcBef>
                <a:spcPts val="400"/>
              </a:spcBef>
              <a:buAutoNum type="alphaLcParenBoth"/>
            </a:pPr>
            <a:r>
              <a:rPr lang="en-IN" sz="1200" b="0" i="0" u="none" strike="noStrike" kern="1200" baseline="0" dirty="0">
                <a:solidFill>
                  <a:schemeClr val="tx1"/>
                </a:solidFill>
                <a:latin typeface="+mn-lt"/>
                <a:ea typeface="+mn-ea"/>
                <a:cs typeface="+mn-cs"/>
              </a:rPr>
              <a:t>are </a:t>
            </a:r>
            <a:r>
              <a:rPr lang="en-IN" sz="1200" b="0" i="1" u="none" strike="noStrike" kern="1200" baseline="0" dirty="0">
                <a:solidFill>
                  <a:schemeClr val="tx1"/>
                </a:solidFill>
                <a:latin typeface="+mn-lt"/>
                <a:ea typeface="+mn-ea"/>
                <a:cs typeface="+mn-cs"/>
              </a:rPr>
              <a:t>less than </a:t>
            </a:r>
            <a:r>
              <a:rPr lang="en-IN" sz="1200" b="0" i="0" u="none" strike="noStrike" kern="1200" baseline="0" dirty="0">
                <a:solidFill>
                  <a:schemeClr val="tx1"/>
                </a:solidFill>
                <a:latin typeface="+mn-lt"/>
                <a:ea typeface="+mn-ea"/>
                <a:cs typeface="+mn-cs"/>
              </a:rPr>
              <a:t>the book value of the debt or </a:t>
            </a:r>
          </a:p>
          <a:p>
            <a:pPr marL="228600" indent="-228600">
              <a:spcBef>
                <a:spcPts val="400"/>
              </a:spcBef>
              <a:buAutoNum type="alphaLcParenBoth"/>
            </a:pPr>
            <a:r>
              <a:rPr lang="en-IN" sz="1200" b="0" i="0" u="none" strike="noStrike" kern="1200" baseline="0" dirty="0">
                <a:solidFill>
                  <a:schemeClr val="tx1"/>
                </a:solidFill>
                <a:latin typeface="+mn-lt"/>
                <a:ea typeface="+mn-ea"/>
                <a:cs typeface="+mn-cs"/>
              </a:rPr>
              <a:t>still </a:t>
            </a:r>
            <a:r>
              <a:rPr lang="en-IN" sz="1200" b="0" i="1" u="none" strike="noStrike" kern="1200" baseline="0" dirty="0">
                <a:solidFill>
                  <a:schemeClr val="tx1"/>
                </a:solidFill>
                <a:latin typeface="+mn-lt"/>
                <a:ea typeface="+mn-ea"/>
                <a:cs typeface="+mn-cs"/>
              </a:rPr>
              <a:t>exceed </a:t>
            </a:r>
            <a:r>
              <a:rPr lang="en-IN" sz="1200" b="0" i="0" u="none" strike="noStrike" kern="1200" baseline="0" dirty="0">
                <a:solidFill>
                  <a:schemeClr val="tx1"/>
                </a:solidFill>
                <a:latin typeface="+mn-lt"/>
                <a:ea typeface="+mn-ea"/>
                <a:cs typeface="+mn-cs"/>
              </a:rPr>
              <a:t>the book value of the debt.</a:t>
            </a:r>
            <a:endParaRPr lang="en-US" b="0" dirty="0"/>
          </a:p>
          <a:p>
            <a:pPr marL="0" marR="0" lvl="1" indent="0" algn="l" defTabSz="914400" rtl="0" eaLnBrk="1" fontAlgn="base" latinLnBrk="0" hangingPunct="1">
              <a:lnSpc>
                <a:spcPct val="100000"/>
              </a:lnSpc>
              <a:spcBef>
                <a:spcPts val="0"/>
              </a:spcBef>
              <a:spcAft>
                <a:spcPct val="0"/>
              </a:spcAft>
              <a:buClrTx/>
              <a:buSzTx/>
              <a:buFontTx/>
              <a:buNone/>
              <a:tabLst/>
              <a:defRPr/>
            </a:pPr>
            <a:endParaRPr lang="en-US" sz="120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127</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base" latinLnBrk="0" hangingPunct="1">
              <a:lnSpc>
                <a:spcPct val="100000"/>
              </a:lnSpc>
              <a:spcBef>
                <a:spcPts val="0"/>
              </a:spcBef>
              <a:spcAft>
                <a:spcPct val="0"/>
              </a:spcAft>
              <a:buClrTx/>
              <a:buSzTx/>
              <a:buFontTx/>
              <a:buNone/>
              <a:tabLst/>
              <a:defRPr/>
            </a:pPr>
            <a:endParaRPr lang="en-US" sz="120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128</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IN" dirty="0"/>
              <a:t>Illustration 14B–2 Cash Payments Less than the Debt</a:t>
            </a:r>
          </a:p>
          <a:p>
            <a:pPr>
              <a:spcBef>
                <a:spcPts val="0"/>
              </a:spcBef>
            </a:pPr>
            <a:endParaRPr lang="en-IN" dirty="0"/>
          </a:p>
          <a:p>
            <a:pPr>
              <a:spcBef>
                <a:spcPts val="0"/>
              </a:spcBef>
            </a:pPr>
            <a:r>
              <a:rPr lang="en-IN" dirty="0"/>
              <a:t>By the original agreement, the debtor was able to pay at maturity the $30 million loaned, plus enough periodic interest to provide a 10% effective rate of return</a:t>
            </a:r>
            <a:r>
              <a:rPr lang="en-IN" baseline="0" dirty="0"/>
              <a:t>. </a:t>
            </a:r>
            <a:r>
              <a:rPr lang="en-IN" dirty="0"/>
              <a:t>If the new agreement calls for less cash than the $33 million now owed, interest is presumed to have been eliminated.</a:t>
            </a:r>
          </a:p>
          <a:p>
            <a:pPr>
              <a:spcBef>
                <a:spcPts val="0"/>
              </a:spcBef>
            </a:pPr>
            <a:endParaRPr lang="en-IN" dirty="0"/>
          </a:p>
          <a:p>
            <a:pPr>
              <a:spcBef>
                <a:spcPts val="0"/>
              </a:spcBef>
            </a:pPr>
            <a:r>
              <a:rPr lang="en-IN" dirty="0"/>
              <a:t>As one of many possibilities, the bank agrees to:</a:t>
            </a:r>
          </a:p>
          <a:p>
            <a:pPr marL="228600" indent="-228600">
              <a:spcBef>
                <a:spcPts val="400"/>
              </a:spcBef>
              <a:buFont typeface="+mj-lt"/>
              <a:buAutoNum type="arabicPeriod"/>
            </a:pPr>
            <a:r>
              <a:rPr lang="en-IN" dirty="0"/>
              <a:t>Forgive the interest accrued from last year.</a:t>
            </a:r>
          </a:p>
          <a:p>
            <a:pPr marL="228600" indent="-228600">
              <a:spcBef>
                <a:spcPts val="400"/>
              </a:spcBef>
              <a:buFont typeface="+mj-lt"/>
              <a:buAutoNum type="arabicPeriod"/>
            </a:pPr>
            <a:r>
              <a:rPr lang="en-IN" b="0" i="0" u="none" strike="noStrike" kern="1200" baseline="0" dirty="0"/>
              <a:t>Reduce the two remaining interest payments from $3 million each to </a:t>
            </a:r>
            <a:r>
              <a:rPr lang="en-US" b="0" i="0" u="none" strike="noStrike" kern="1200" baseline="0" dirty="0"/>
              <a:t>$2 million each, and</a:t>
            </a:r>
          </a:p>
          <a:p>
            <a:pPr marL="228600" indent="-228600">
              <a:spcBef>
                <a:spcPts val="400"/>
              </a:spcBef>
              <a:buFont typeface="+mj-lt"/>
              <a:buAutoNum type="arabicPeriod"/>
            </a:pPr>
            <a:r>
              <a:rPr lang="en-IN" b="0" i="0" u="none" strike="noStrike" kern="1200" baseline="0" dirty="0"/>
              <a:t>Reduce the face amount from $30 million to $25 million</a:t>
            </a:r>
            <a:r>
              <a:rPr lang="en-IN" dirty="0"/>
              <a:t>.</a:t>
            </a:r>
          </a:p>
          <a:p>
            <a:pPr>
              <a:spcBef>
                <a:spcPts val="0"/>
              </a:spcBef>
            </a:pPr>
            <a:endParaRPr lang="en-IN" dirty="0"/>
          </a:p>
          <a:p>
            <a:pPr>
              <a:spcBef>
                <a:spcPts val="0"/>
              </a:spcBef>
            </a:pPr>
            <a:r>
              <a:rPr lang="en-US" b="0" i="0" u="none" strike="noStrike" kern="1200" baseline="0" dirty="0"/>
              <a:t>Clearly, </a:t>
            </a:r>
            <a:r>
              <a:rPr lang="en-IN" b="0" i="0" u="none" strike="noStrike" kern="1200" baseline="0" dirty="0"/>
              <a:t>the debtor</a:t>
            </a:r>
            <a:r>
              <a:rPr lang="en-IN" b="0" i="0" u="none" strike="noStrike" kern="1200" dirty="0"/>
              <a:t> will pay less </a:t>
            </a:r>
            <a:r>
              <a:rPr lang="en-IN" b="0" i="0" u="none" strike="noStrike" kern="1200" baseline="0" dirty="0"/>
              <a:t>by the new agreement than by the original one. In fact, if we add up the total payments called for by the new agreement, the total [($2 million × 2) + $25 million] is less than the $33 million book value, calculated as $30 million + $3 million.</a:t>
            </a:r>
          </a:p>
          <a:p>
            <a:pPr>
              <a:spcBef>
                <a:spcPts val="0"/>
              </a:spcBef>
            </a:pPr>
            <a:endParaRPr lang="en-IN" b="0" i="0" u="none" strike="noStrike" kern="1200" baseline="0" dirty="0"/>
          </a:p>
          <a:p>
            <a:pPr>
              <a:spcBef>
                <a:spcPts val="0"/>
              </a:spcBef>
            </a:pPr>
            <a:r>
              <a:rPr lang="en-IN" b="0" i="0" u="none" strike="noStrike" kern="1200" baseline="0" dirty="0"/>
              <a:t>Because the $29 million does not exceed the amount owed, the restructured debt agreement no longer provides interest on the debt. Actually, the new payments are $4 million short of covering the debt itself. So, after the debt restructuring, no interest expense is recorded. All subsequent cash payments are considered to be payment of the debt itself. Consider the </a:t>
            </a:r>
            <a:r>
              <a:rPr lang="en-IN" b="0" i="0" u="none" strike="noStrike" kern="1200" baseline="0" dirty="0" err="1"/>
              <a:t>Brillard</a:t>
            </a:r>
            <a:r>
              <a:rPr lang="en-IN" b="0" i="0" u="none" strike="noStrike" kern="1200" baseline="0" dirty="0"/>
              <a:t> Properties illustration.</a:t>
            </a:r>
          </a:p>
          <a:p>
            <a:pPr>
              <a:spcBef>
                <a:spcPts val="0"/>
              </a:spcBef>
            </a:pPr>
            <a:endParaRPr lang="en-IN" b="0" i="0" u="none" strike="noStrike" kern="1200" baseline="0" dirty="0"/>
          </a:p>
          <a:p>
            <a:pPr marL="0" marR="0" lvl="1" indent="0" algn="l" defTabSz="914400" rtl="0" eaLnBrk="1" fontAlgn="base" latinLnBrk="0" hangingPunct="1">
              <a:lnSpc>
                <a:spcPct val="100000"/>
              </a:lnSpc>
              <a:spcBef>
                <a:spcPts val="0"/>
              </a:spcBef>
              <a:spcAft>
                <a:spcPct val="0"/>
              </a:spcAft>
              <a:buClrTx/>
              <a:buSzTx/>
              <a:buFontTx/>
              <a:buNone/>
              <a:tabLst/>
              <a:defRPr/>
            </a:pPr>
            <a:r>
              <a:rPr lang="en-IN" b="0" i="0" u="none" strike="noStrike" kern="1200" baseline="0" dirty="0"/>
              <a:t>The company debits cash for $3 million, calculated as 10% × $30 million and credits </a:t>
            </a:r>
            <a:r>
              <a:rPr lang="en-US" dirty="0"/>
              <a:t>gain on debt restructuring</a:t>
            </a:r>
            <a:r>
              <a:rPr lang="en-US" baseline="0" dirty="0"/>
              <a:t> for $4 million. It also debits a </a:t>
            </a:r>
            <a:r>
              <a:rPr lang="en-US" dirty="0"/>
              <a:t>note payable</a:t>
            </a:r>
            <a:r>
              <a:rPr lang="en-IN" baseline="0" dirty="0"/>
              <a:t> for $1 million, calculated as </a:t>
            </a:r>
            <a:r>
              <a:rPr lang="en-IN" dirty="0"/>
              <a:t>$30 million − $29 million.</a:t>
            </a:r>
          </a:p>
          <a:p>
            <a:pPr marL="0" marR="0" indent="0" algn="l" defTabSz="914400" rtl="0" eaLnBrk="1" fontAlgn="base" latinLnBrk="0" hangingPunct="1">
              <a:lnSpc>
                <a:spcPct val="100000"/>
              </a:lnSpc>
              <a:spcBef>
                <a:spcPts val="0"/>
              </a:spcBef>
              <a:spcAft>
                <a:spcPct val="0"/>
              </a:spcAft>
              <a:buClrTx/>
              <a:buSzTx/>
              <a:buFontTx/>
              <a:buNone/>
              <a:tabLst/>
              <a:defRPr/>
            </a:pPr>
            <a:r>
              <a:rPr lang="en-IN" sz="1200" b="0" i="0" u="none" strike="noStrike" kern="1200" baseline="0" dirty="0">
                <a:latin typeface="+mn-lt"/>
                <a:ea typeface="+mn-ea"/>
                <a:cs typeface="+mn-cs"/>
              </a:rPr>
              <a:t>When the total future cash payments are less than the book value of the debt, the difference is recorded as a gain at the date of restructure. No interest should be recorded thereafter. That is, all subsequent cash payments result in reduction of principal.</a:t>
            </a:r>
          </a:p>
          <a:p>
            <a:pPr marL="0" marR="0" indent="0" algn="l" defTabSz="914400" rtl="0" eaLnBrk="1" fontAlgn="base" latinLnBrk="0" hangingPunct="1">
              <a:lnSpc>
                <a:spcPct val="100000"/>
              </a:lnSpc>
              <a:spcBef>
                <a:spcPts val="0"/>
              </a:spcBef>
              <a:spcAft>
                <a:spcPct val="0"/>
              </a:spcAft>
              <a:buClrTx/>
              <a:buSzTx/>
              <a:buFontTx/>
              <a:buNone/>
              <a:tabLst/>
              <a:defRPr/>
            </a:pPr>
            <a:endParaRPr lang="en-US" sz="1200" b="0" i="0" u="none" strike="noStrike" kern="1200" baseline="0" dirty="0">
              <a:latin typeface="+mn-lt"/>
              <a:ea typeface="+mn-ea"/>
              <a:cs typeface="+mn-cs"/>
            </a:endParaRPr>
          </a:p>
          <a:p>
            <a:pPr marL="0" marR="0" indent="0" algn="l" defTabSz="914400" rtl="0" eaLnBrk="1" fontAlgn="base" latinLnBrk="0" hangingPunct="1">
              <a:lnSpc>
                <a:spcPct val="100000"/>
              </a:lnSpc>
              <a:spcBef>
                <a:spcPts val="0"/>
              </a:spcBef>
              <a:spcAft>
                <a:spcPct val="0"/>
              </a:spcAft>
              <a:buClrTx/>
              <a:buSzTx/>
              <a:buFontTx/>
              <a:buNone/>
              <a:tabLst/>
              <a:defRPr/>
            </a:pPr>
            <a:r>
              <a:rPr lang="en-IN" sz="1200" b="0" dirty="0"/>
              <a:t>At each of the two interest dates, the company debits </a:t>
            </a:r>
            <a:r>
              <a:rPr lang="en-US" dirty="0"/>
              <a:t>n</a:t>
            </a:r>
            <a:r>
              <a:rPr lang="en-US" sz="1200" dirty="0">
                <a:latin typeface="+mn-lt"/>
              </a:rPr>
              <a:t>ote payable</a:t>
            </a:r>
            <a:r>
              <a:rPr lang="en-US" sz="1200" b="0" baseline="0" dirty="0">
                <a:latin typeface="+mn-lt"/>
              </a:rPr>
              <a:t> for $2 million and credits cash for the same amount. </a:t>
            </a:r>
          </a:p>
          <a:p>
            <a:pPr marL="0" marR="0" indent="0" algn="l" defTabSz="914400" rtl="0" eaLnBrk="1" fontAlgn="base" latinLnBrk="0" hangingPunct="1">
              <a:lnSpc>
                <a:spcPct val="100000"/>
              </a:lnSpc>
              <a:spcBef>
                <a:spcPts val="0"/>
              </a:spcBef>
              <a:spcAft>
                <a:spcPct val="0"/>
              </a:spcAft>
              <a:buClrTx/>
              <a:buSzTx/>
              <a:buFontTx/>
              <a:buNone/>
              <a:tabLst/>
              <a:defRPr/>
            </a:pPr>
            <a:endParaRPr lang="en-US" sz="1200" b="0" baseline="0" dirty="0">
              <a:latin typeface="+mn-lt"/>
            </a:endParaRPr>
          </a:p>
          <a:p>
            <a:pPr>
              <a:spcBef>
                <a:spcPts val="0"/>
              </a:spcBef>
            </a:pPr>
            <a:r>
              <a:rPr lang="en-US" sz="1200" b="0" baseline="0" dirty="0">
                <a:latin typeface="+mn-lt"/>
              </a:rPr>
              <a:t>Next, at maturity, the company debits </a:t>
            </a:r>
            <a:r>
              <a:rPr lang="en-US" dirty="0"/>
              <a:t>n</a:t>
            </a:r>
            <a:r>
              <a:rPr lang="en-US" sz="1200" dirty="0">
                <a:latin typeface="+mn-lt"/>
              </a:rPr>
              <a:t>ote payable</a:t>
            </a:r>
            <a:r>
              <a:rPr lang="en-US" sz="1200" b="0" baseline="0" dirty="0">
                <a:latin typeface="+mn-lt"/>
              </a:rPr>
              <a:t> for $25 million and credits cash for the same amount. </a:t>
            </a:r>
            <a:r>
              <a:rPr lang="en-US" sz="1200" b="0" i="0" u="none" strike="noStrike" kern="1200" baseline="0" dirty="0">
                <a:latin typeface="+mn-lt"/>
              </a:rPr>
              <a:t>The $25 million payment at maturity reduces the note to zero.</a:t>
            </a:r>
            <a:endParaRPr lang="en-US" b="0" i="0" u="none" strike="noStrike" kern="1200" baseline="0" noProof="0" dirty="0"/>
          </a:p>
          <a:p>
            <a:pPr marL="0" marR="0" lvl="1" indent="0" algn="l" defTabSz="914400" rtl="0" eaLnBrk="1" fontAlgn="base" latinLnBrk="0" hangingPunct="1">
              <a:lnSpc>
                <a:spcPct val="100000"/>
              </a:lnSpc>
              <a:spcBef>
                <a:spcPts val="0"/>
              </a:spcBef>
              <a:spcAft>
                <a:spcPct val="0"/>
              </a:spcAft>
              <a:buClrTx/>
              <a:buSzTx/>
              <a:buFontTx/>
              <a:buNone/>
              <a:tabLst/>
              <a:defRPr/>
            </a:pPr>
            <a:endParaRPr lang="en-US" sz="120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129</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base" latinLnBrk="0" hangingPunct="1">
              <a:lnSpc>
                <a:spcPct val="100000"/>
              </a:lnSpc>
              <a:spcBef>
                <a:spcPts val="0"/>
              </a:spcBef>
              <a:spcAft>
                <a:spcPct val="0"/>
              </a:spcAft>
              <a:buClrTx/>
              <a:buSzTx/>
              <a:buFontTx/>
              <a:buNone/>
              <a:tabLst/>
              <a:defRPr/>
            </a:pPr>
            <a:endParaRPr lang="en-US" sz="120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130</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ts val="0"/>
              </a:spcBef>
              <a:spcAft>
                <a:spcPct val="0"/>
              </a:spcAft>
              <a:buClrTx/>
              <a:buSzTx/>
              <a:buFontTx/>
              <a:buNone/>
              <a:tabLst/>
              <a:defRPr/>
            </a:pPr>
            <a:r>
              <a:rPr lang="en-IN" sz="1200" b="0" i="0" u="none" strike="noStrike" kern="1200" baseline="0" dirty="0">
                <a:latin typeface="+mn-lt"/>
                <a:ea typeface="+mn-ea"/>
                <a:cs typeface="+mn-cs"/>
              </a:rPr>
              <a:t>When the total future cash payments are less than the book value of the debt, the difference is recorded as a gain at the date of restructure. No interest should be recorded thereafter. That is, all subsequent cash payments result in reduction of principal.</a:t>
            </a:r>
          </a:p>
          <a:p>
            <a:pPr marL="0" marR="0" indent="0" algn="l" defTabSz="914400" rtl="0" eaLnBrk="1" fontAlgn="base" latinLnBrk="0" hangingPunct="1">
              <a:lnSpc>
                <a:spcPct val="100000"/>
              </a:lnSpc>
              <a:spcBef>
                <a:spcPts val="0"/>
              </a:spcBef>
              <a:spcAft>
                <a:spcPct val="0"/>
              </a:spcAft>
              <a:buClrTx/>
              <a:buSzTx/>
              <a:buFontTx/>
              <a:buNone/>
              <a:tabLst/>
              <a:defRPr/>
            </a:pPr>
            <a:endParaRPr lang="en-US" sz="1200" b="0" i="0" u="none" strike="noStrike" kern="1200" baseline="0" dirty="0">
              <a:latin typeface="+mn-lt"/>
              <a:ea typeface="+mn-ea"/>
              <a:cs typeface="+mn-cs"/>
            </a:endParaRPr>
          </a:p>
          <a:p>
            <a:pPr marL="0" marR="0" indent="0" algn="l" defTabSz="914400" rtl="0" eaLnBrk="1" fontAlgn="base" latinLnBrk="0" hangingPunct="1">
              <a:lnSpc>
                <a:spcPct val="100000"/>
              </a:lnSpc>
              <a:spcBef>
                <a:spcPts val="0"/>
              </a:spcBef>
              <a:spcAft>
                <a:spcPct val="0"/>
              </a:spcAft>
              <a:buClrTx/>
              <a:buSzTx/>
              <a:buFontTx/>
              <a:buNone/>
              <a:tabLst/>
              <a:defRPr/>
            </a:pPr>
            <a:r>
              <a:rPr lang="en-IN" sz="1200" b="0" dirty="0"/>
              <a:t>At each of the two interest dates, the company debits </a:t>
            </a:r>
            <a:r>
              <a:rPr lang="en-US" dirty="0"/>
              <a:t>n</a:t>
            </a:r>
            <a:r>
              <a:rPr lang="en-US" sz="1200" dirty="0">
                <a:latin typeface="+mn-lt"/>
              </a:rPr>
              <a:t>ote payable</a:t>
            </a:r>
            <a:r>
              <a:rPr lang="en-US" sz="1200" b="0" baseline="0" dirty="0">
                <a:latin typeface="+mn-lt"/>
              </a:rPr>
              <a:t> for $2 million and credits cash for the same amount. </a:t>
            </a:r>
          </a:p>
          <a:p>
            <a:pPr marL="0" marR="0" indent="0" algn="l" defTabSz="914400" rtl="0" eaLnBrk="1" fontAlgn="base" latinLnBrk="0" hangingPunct="1">
              <a:lnSpc>
                <a:spcPct val="100000"/>
              </a:lnSpc>
              <a:spcBef>
                <a:spcPts val="0"/>
              </a:spcBef>
              <a:spcAft>
                <a:spcPct val="0"/>
              </a:spcAft>
              <a:buClrTx/>
              <a:buSzTx/>
              <a:buFontTx/>
              <a:buNone/>
              <a:tabLst/>
              <a:defRPr/>
            </a:pPr>
            <a:endParaRPr lang="en-US" sz="1200" b="0" baseline="0" dirty="0">
              <a:latin typeface="+mn-lt"/>
            </a:endParaRPr>
          </a:p>
          <a:p>
            <a:pPr>
              <a:spcBef>
                <a:spcPts val="0"/>
              </a:spcBef>
            </a:pPr>
            <a:r>
              <a:rPr lang="en-US" sz="1200" b="0" baseline="0" dirty="0">
                <a:latin typeface="+mn-lt"/>
              </a:rPr>
              <a:t>Next, at maturity, the company debits </a:t>
            </a:r>
            <a:r>
              <a:rPr lang="en-US" dirty="0"/>
              <a:t>n</a:t>
            </a:r>
            <a:r>
              <a:rPr lang="en-US" sz="1200" dirty="0">
                <a:latin typeface="+mn-lt"/>
              </a:rPr>
              <a:t>ote payable</a:t>
            </a:r>
            <a:r>
              <a:rPr lang="en-US" sz="1200" b="0" baseline="0" dirty="0">
                <a:latin typeface="+mn-lt"/>
              </a:rPr>
              <a:t> for $25 million and credits cash for the same amount. </a:t>
            </a:r>
            <a:r>
              <a:rPr lang="en-US" sz="1200" b="0" i="0" u="none" strike="noStrike" kern="1200" baseline="0" dirty="0">
                <a:latin typeface="+mn-lt"/>
              </a:rPr>
              <a:t>The $25 million payment at maturity reduces the note to zero.</a:t>
            </a:r>
            <a:endParaRPr lang="en-IN" sz="1200" b="0" dirty="0">
              <a:latin typeface="+mn-lt"/>
            </a:endParaRPr>
          </a:p>
          <a:p>
            <a:pPr marL="0" marR="0" lvl="1" indent="0" algn="l" defTabSz="914400" rtl="0" eaLnBrk="1" fontAlgn="base" latinLnBrk="0" hangingPunct="1">
              <a:lnSpc>
                <a:spcPct val="100000"/>
              </a:lnSpc>
              <a:spcBef>
                <a:spcPts val="0"/>
              </a:spcBef>
              <a:spcAft>
                <a:spcPct val="0"/>
              </a:spcAft>
              <a:buClrTx/>
              <a:buSzTx/>
              <a:buFontTx/>
              <a:buNone/>
              <a:tabLst/>
              <a:defRPr/>
            </a:pPr>
            <a:endParaRPr lang="en-US" sz="120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131</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ct val="0"/>
              </a:spcAft>
              <a:buClrTx/>
              <a:buSzTx/>
              <a:buFontTx/>
              <a:buNone/>
              <a:tabLst/>
              <a:defRPr/>
            </a:pPr>
            <a:r>
              <a:rPr lang="en-IN" b="0" i="0" u="none" strike="noStrike" kern="1200" baseline="0" dirty="0">
                <a:latin typeface="+mn-lt"/>
              </a:rPr>
              <a:t>Illustration 14B–3 Cash Payments More than the Debt</a:t>
            </a:r>
          </a:p>
          <a:p>
            <a:pPr>
              <a:spcBef>
                <a:spcPts val="0"/>
              </a:spcBef>
            </a:pPr>
            <a:r>
              <a:rPr lang="en-IN" b="0" i="0" u="none" strike="noStrike" kern="1200" baseline="0" dirty="0">
                <a:latin typeface="+mn-lt"/>
              </a:rPr>
              <a:t>Because the total future cash payments are not less than the book value of the debt, no reduction of the existing debt is necessary and no entry is required at the time of the debt </a:t>
            </a:r>
            <a:r>
              <a:rPr lang="en-US" b="0" i="0" u="none" strike="noStrike" kern="1200" baseline="0" dirty="0">
                <a:latin typeface="+mn-lt"/>
              </a:rPr>
              <a:t>restructuring. </a:t>
            </a:r>
            <a:r>
              <a:rPr lang="en-IN" b="0" i="0" u="none" strike="noStrike" kern="1200" baseline="0" dirty="0">
                <a:latin typeface="+mn-lt"/>
              </a:rPr>
              <a:t>Even though no cash is paid until maturity under the restructured debt agreement, interest expense still is recorded annually—but at the new rate.</a:t>
            </a:r>
          </a:p>
          <a:p>
            <a:pPr>
              <a:spcBef>
                <a:spcPts val="0"/>
              </a:spcBef>
            </a:pPr>
            <a:endParaRPr lang="en-IN" b="0" i="0" u="none" strike="noStrike" kern="1200" baseline="0" dirty="0">
              <a:latin typeface="+mn-lt"/>
            </a:endParaRPr>
          </a:p>
          <a:p>
            <a:pPr marL="0" marR="0" lvl="1" indent="0" algn="l" defTabSz="914400" rtl="0" eaLnBrk="1" fontAlgn="base" latinLnBrk="0" hangingPunct="1">
              <a:lnSpc>
                <a:spcPct val="100000"/>
              </a:lnSpc>
              <a:spcBef>
                <a:spcPts val="0"/>
              </a:spcBef>
              <a:spcAft>
                <a:spcPct val="0"/>
              </a:spcAft>
              <a:buClrTx/>
              <a:buSzTx/>
              <a:buFontTx/>
              <a:buNone/>
              <a:tabLst/>
              <a:defRPr/>
            </a:pPr>
            <a:r>
              <a:rPr lang="en-IN" b="0" i="0" u="none" strike="noStrike" kern="1200" baseline="0" dirty="0">
                <a:latin typeface="+mn-lt"/>
              </a:rPr>
              <a:t>At the end of the first year, the company debits </a:t>
            </a:r>
            <a:r>
              <a:rPr lang="en-US" dirty="0"/>
              <a:t>i</a:t>
            </a:r>
            <a:r>
              <a:rPr lang="en-US" dirty="0">
                <a:latin typeface="+mn-lt"/>
              </a:rPr>
              <a:t>nterest expense</a:t>
            </a:r>
            <a:r>
              <a:rPr lang="en-US" baseline="0" dirty="0">
                <a:latin typeface="+mn-lt"/>
              </a:rPr>
              <a:t> for $660,000, calculated as </a:t>
            </a:r>
            <a:r>
              <a:rPr lang="en-IN" b="1" dirty="0">
                <a:latin typeface="+mn-lt"/>
              </a:rPr>
              <a:t>2% </a:t>
            </a:r>
            <a:r>
              <a:rPr lang="en-IN" dirty="0">
                <a:latin typeface="+mn-lt"/>
              </a:rPr>
              <a:t>× ($30,000,000 + 3,000,000),</a:t>
            </a:r>
            <a:r>
              <a:rPr lang="en-IN" baseline="0" dirty="0">
                <a:latin typeface="+mn-lt"/>
              </a:rPr>
              <a:t> and credits </a:t>
            </a:r>
            <a:r>
              <a:rPr lang="en-US" dirty="0"/>
              <a:t>a</a:t>
            </a:r>
            <a:r>
              <a:rPr lang="en-US" dirty="0">
                <a:latin typeface="+mn-lt"/>
              </a:rPr>
              <a:t>ccrued interest payable</a:t>
            </a:r>
            <a:r>
              <a:rPr lang="en-US" baseline="0" dirty="0">
                <a:latin typeface="+mn-lt"/>
              </a:rPr>
              <a:t> for the same amount.</a:t>
            </a:r>
          </a:p>
          <a:p>
            <a:pPr marL="0" marR="0" lvl="1" indent="0" algn="l" defTabSz="914400" rtl="0" eaLnBrk="1" fontAlgn="base" latinLnBrk="0" hangingPunct="1">
              <a:lnSpc>
                <a:spcPct val="100000"/>
              </a:lnSpc>
              <a:spcBef>
                <a:spcPts val="0"/>
              </a:spcBef>
              <a:spcAft>
                <a:spcPct val="0"/>
              </a:spcAft>
              <a:buClrTx/>
              <a:buSzTx/>
              <a:buFontTx/>
              <a:buNone/>
              <a:tabLst/>
              <a:defRPr/>
            </a:pPr>
            <a:endParaRPr lang="en-US" baseline="0" dirty="0">
              <a:latin typeface="+mn-lt"/>
            </a:endParaRPr>
          </a:p>
          <a:p>
            <a:pPr marL="0" marR="0" lvl="1" indent="0" algn="l" defTabSz="914400" rtl="0" eaLnBrk="1" fontAlgn="base" latinLnBrk="0" hangingPunct="1">
              <a:lnSpc>
                <a:spcPct val="100000"/>
              </a:lnSpc>
              <a:spcBef>
                <a:spcPts val="0"/>
              </a:spcBef>
              <a:spcAft>
                <a:spcPct val="0"/>
              </a:spcAft>
              <a:buClrTx/>
              <a:buSzTx/>
              <a:buFontTx/>
              <a:buNone/>
              <a:tabLst/>
              <a:defRPr/>
            </a:pPr>
            <a:r>
              <a:rPr lang="en-US" sz="1200" b="0" i="0" kern="1200" dirty="0">
                <a:solidFill>
                  <a:schemeClr val="tx1"/>
                </a:solidFill>
                <a:effectLst/>
                <a:latin typeface="+mn-lt"/>
                <a:ea typeface="+mn-ea"/>
                <a:cs typeface="+mn-cs"/>
              </a:rPr>
              <a:t>The discount rate that equates the present value on the debt ($33 million) and its future value ($34,333,200) is the effective rate of interest.</a:t>
            </a:r>
            <a:endParaRPr lang="en-US" b="0" baseline="0" dirty="0">
              <a:latin typeface="+mn-lt"/>
            </a:endParaRPr>
          </a:p>
          <a:p>
            <a:pPr>
              <a:spcBef>
                <a:spcPts val="0"/>
              </a:spcBef>
            </a:pPr>
            <a:endParaRPr lang="en-IN" dirty="0"/>
          </a:p>
          <a:p>
            <a:pPr>
              <a:spcBef>
                <a:spcPts val="0"/>
              </a:spcBef>
            </a:pPr>
            <a:r>
              <a:rPr lang="en-IN" dirty="0"/>
              <a:t>Let’s modify the example in the previous</a:t>
            </a:r>
            <a:r>
              <a:rPr lang="en-IN" baseline="0" dirty="0"/>
              <a:t> section. Now suppose </a:t>
            </a:r>
            <a:r>
              <a:rPr lang="en-US" sz="1200" b="0" i="0" u="none" strike="noStrike" kern="1200" baseline="0" dirty="0">
                <a:solidFill>
                  <a:schemeClr val="tx1"/>
                </a:solidFill>
                <a:latin typeface="+mn-lt"/>
                <a:ea typeface="+mn-ea"/>
                <a:cs typeface="+mn-cs"/>
              </a:rPr>
              <a:t>the bank agrees to </a:t>
            </a:r>
            <a:r>
              <a:rPr lang="en-IN" sz="1200" b="0" i="0" u="none" strike="noStrike" kern="1200" baseline="0" dirty="0">
                <a:solidFill>
                  <a:schemeClr val="tx1"/>
                </a:solidFill>
                <a:latin typeface="+mn-lt"/>
                <a:ea typeface="+mn-ea"/>
                <a:cs typeface="+mn-cs"/>
              </a:rPr>
              <a:t>delay the due date for all cash payments until maturity and accept $34,333,200 at that time in full settlement of the debt. Rather than just reducing the cash payments as in the previous illustration, the payments are delayed. It is not the nature of the change that creates the need to account differently for this situation, but the amount of the total cash payments under the agreement relative to the book value of the debt. This situation is illustrated on this slide.</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Now the total payments called for by the new agreement, $34,333,200, exceed the $33 million book value. Because the payments exceed the amount owed, the restructured debt agreement still provides interest on the debt—but less than before the agreement was revised. No longer is the effective rate 10%. The accounting objective now is to determine what the new effective rate is and </a:t>
            </a:r>
            <a:r>
              <a:rPr lang="en-IN" sz="1200" b="0" i="1" u="none" strike="noStrike" kern="1200" baseline="0" dirty="0">
                <a:solidFill>
                  <a:schemeClr val="tx1"/>
                </a:solidFill>
                <a:latin typeface="+mn-lt"/>
                <a:ea typeface="+mn-ea"/>
                <a:cs typeface="+mn-cs"/>
              </a:rPr>
              <a:t>record interest for the remaining term of the loan at that </a:t>
            </a:r>
            <a:r>
              <a:rPr lang="en-US" sz="1200" b="0" i="1" u="none" strike="noStrike" kern="1200" baseline="0" dirty="0">
                <a:solidFill>
                  <a:schemeClr val="tx1"/>
                </a:solidFill>
                <a:latin typeface="+mn-lt"/>
                <a:ea typeface="+mn-ea"/>
                <a:cs typeface="+mn-cs"/>
              </a:rPr>
              <a:t>new, lower rate, </a:t>
            </a:r>
            <a:r>
              <a:rPr lang="en-US" sz="1200" b="0" i="0" u="none" strike="noStrike" kern="1200" baseline="0" dirty="0">
                <a:solidFill>
                  <a:schemeClr val="tx1"/>
                </a:solidFill>
                <a:latin typeface="+mn-lt"/>
                <a:ea typeface="+mn-ea"/>
                <a:cs typeface="+mn-cs"/>
              </a:rPr>
              <a:t>as shown in this slide.</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By dividing </a:t>
            </a:r>
            <a:r>
              <a:rPr lang="en-US" sz="1200" baseline="0" dirty="0">
                <a:latin typeface="+mn-lt"/>
              </a:rPr>
              <a:t>$</a:t>
            </a:r>
            <a:r>
              <a:rPr lang="en-US" sz="1200" dirty="0">
                <a:latin typeface="+mn-lt"/>
              </a:rPr>
              <a:t>33,000,000 </a:t>
            </a:r>
            <a:r>
              <a:rPr lang="en-US" sz="1200" baseline="0" dirty="0">
                <a:latin typeface="+mn-lt"/>
              </a:rPr>
              <a:t>by </a:t>
            </a:r>
            <a:r>
              <a:rPr lang="en-US" sz="1200" dirty="0">
                <a:latin typeface="+mn-lt"/>
              </a:rPr>
              <a:t>$34,333,200,</a:t>
            </a:r>
            <a:r>
              <a:rPr lang="en-US" sz="1200" baseline="0" dirty="0">
                <a:latin typeface="+mn-lt"/>
              </a:rPr>
              <a:t> we get the table 2 value of .9612 for </a:t>
            </a:r>
            <a:r>
              <a:rPr lang="en-US" sz="1200" i="1" baseline="0" dirty="0">
                <a:latin typeface="+mn-lt"/>
              </a:rPr>
              <a:t>n</a:t>
            </a:r>
            <a:r>
              <a:rPr lang="en-US" sz="1200" baseline="0" dirty="0">
                <a:latin typeface="+mn-lt"/>
              </a:rPr>
              <a:t> = 2 and</a:t>
            </a:r>
            <a:r>
              <a:rPr lang="en-US" sz="1200" i="1" baseline="0" dirty="0">
                <a:latin typeface="+mn-lt"/>
              </a:rPr>
              <a:t> </a:t>
            </a:r>
            <a:r>
              <a:rPr lang="en-US" sz="1200" i="1" baseline="0" dirty="0" err="1">
                <a:latin typeface="+mn-lt"/>
              </a:rPr>
              <a:t>i</a:t>
            </a:r>
            <a:r>
              <a:rPr lang="en-US" sz="1200" i="1" baseline="0" dirty="0">
                <a:latin typeface="+mn-lt"/>
              </a:rPr>
              <a:t> </a:t>
            </a:r>
            <a:r>
              <a:rPr lang="en-US" sz="1200" baseline="0" dirty="0">
                <a:latin typeface="+mn-lt"/>
              </a:rPr>
              <a:t>unknown. In </a:t>
            </a:r>
            <a:r>
              <a:rPr lang="en-IN" sz="1200" b="0" i="0" u="none" strike="noStrike" kern="1200" baseline="0" dirty="0">
                <a:solidFill>
                  <a:schemeClr val="tx1"/>
                </a:solidFill>
                <a:latin typeface="+mn-lt"/>
                <a:ea typeface="+mn-ea"/>
                <a:cs typeface="+mn-cs"/>
              </a:rPr>
              <a:t>row 2 of Table 2, the number .9612 is in the </a:t>
            </a:r>
            <a:r>
              <a:rPr lang="en-IN" sz="1200" b="1" i="0" u="none" strike="noStrike" kern="1200" baseline="0" dirty="0">
                <a:solidFill>
                  <a:schemeClr val="tx1"/>
                </a:solidFill>
                <a:latin typeface="+mn-lt"/>
                <a:ea typeface="+mn-ea"/>
                <a:cs typeface="+mn-cs"/>
              </a:rPr>
              <a:t>2% </a:t>
            </a:r>
            <a:r>
              <a:rPr lang="en-IN" sz="1200" b="0" i="0" u="none" strike="noStrike" kern="1200" baseline="0" dirty="0">
                <a:solidFill>
                  <a:schemeClr val="tx1"/>
                </a:solidFill>
                <a:latin typeface="+mn-lt"/>
                <a:ea typeface="+mn-ea"/>
                <a:cs typeface="+mn-cs"/>
              </a:rPr>
              <a:t>column. So, the new effective </a:t>
            </a:r>
            <a:r>
              <a:rPr lang="en-US" sz="1200" b="0" i="0" u="none" strike="noStrike" kern="1200" baseline="0" dirty="0">
                <a:solidFill>
                  <a:schemeClr val="tx1"/>
                </a:solidFill>
                <a:latin typeface="+mn-lt"/>
                <a:ea typeface="+mn-ea"/>
                <a:cs typeface="+mn-cs"/>
              </a:rPr>
              <a:t>interest rate is 2%.</a:t>
            </a:r>
            <a:endParaRPr lang="en-IN" sz="1200" b="0" i="0" u="none" strike="noStrike" kern="1200" baseline="0" dirty="0">
              <a:solidFill>
                <a:schemeClr val="tx1"/>
              </a:solidFill>
              <a:latin typeface="+mn-lt"/>
              <a:ea typeface="+mn-ea"/>
              <a:cs typeface="+mn-cs"/>
            </a:endParaRPr>
          </a:p>
          <a:p>
            <a:pPr marL="0" marR="0" lvl="1" indent="0" algn="l" defTabSz="914400" rtl="0" eaLnBrk="1" fontAlgn="base" latinLnBrk="0" hangingPunct="1">
              <a:lnSpc>
                <a:spcPct val="100000"/>
              </a:lnSpc>
              <a:spcBef>
                <a:spcPts val="0"/>
              </a:spcBef>
              <a:spcAft>
                <a:spcPct val="0"/>
              </a:spcAft>
              <a:buClrTx/>
              <a:buSzTx/>
              <a:buFontTx/>
              <a:buNone/>
              <a:tabLst/>
              <a:defRPr/>
            </a:pPr>
            <a:endParaRPr lang="en-US" sz="120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latin typeface="+mn-lt"/>
                <a:ea typeface="+mn-ea"/>
                <a:cs typeface="+mn-cs"/>
              </a:rPr>
              <a:t>The total of the accrued </a:t>
            </a:r>
            <a:r>
              <a:rPr lang="en-US" sz="1200" b="0" i="0" u="none" strike="noStrike" kern="1200" baseline="0" dirty="0">
                <a:latin typeface="+mn-lt"/>
                <a:ea typeface="+mn-ea"/>
                <a:cs typeface="+mn-cs"/>
              </a:rPr>
              <a:t>interest account plus the </a:t>
            </a:r>
            <a:r>
              <a:rPr lang="en-IN" sz="1200" b="0" i="0" u="none" strike="noStrike" kern="1200" baseline="0" dirty="0">
                <a:latin typeface="+mn-lt"/>
                <a:ea typeface="+mn-ea"/>
                <a:cs typeface="+mn-cs"/>
              </a:rPr>
              <a:t>note account is equal to </a:t>
            </a:r>
            <a:r>
              <a:rPr lang="en-US" sz="1200" b="0" i="0" u="none" strike="noStrike" kern="1200" baseline="0" dirty="0">
                <a:latin typeface="+mn-lt"/>
                <a:ea typeface="+mn-ea"/>
                <a:cs typeface="+mn-cs"/>
              </a:rPr>
              <a:t>the amount scheduled to be paid at maturity.</a:t>
            </a:r>
            <a:r>
              <a:rPr lang="en-IN" sz="1200" b="0" i="0" u="none" strike="noStrike" kern="1200" baseline="0" dirty="0">
                <a:latin typeface="+mn-lt"/>
                <a:ea typeface="+mn-ea"/>
                <a:cs typeface="+mn-cs"/>
              </a:rPr>
              <a:t> </a:t>
            </a:r>
            <a:r>
              <a:rPr lang="en-IN" dirty="0"/>
              <a:t>At maturity,</a:t>
            </a:r>
            <a:r>
              <a:rPr lang="en-IN" baseline="0" dirty="0"/>
              <a:t> the company debits </a:t>
            </a:r>
            <a:r>
              <a:rPr lang="en-US" dirty="0"/>
              <a:t>n</a:t>
            </a:r>
            <a:r>
              <a:rPr lang="en-US" sz="1200" dirty="0">
                <a:latin typeface="+mn-lt"/>
              </a:rPr>
              <a:t>ote payable</a:t>
            </a:r>
            <a:r>
              <a:rPr lang="en-US" sz="1200" baseline="0" dirty="0">
                <a:latin typeface="+mn-lt"/>
              </a:rPr>
              <a:t> for $30,000,000 and credits cash for $</a:t>
            </a:r>
            <a:r>
              <a:rPr lang="en-IN" sz="1200" dirty="0">
                <a:latin typeface="+mn-lt"/>
              </a:rPr>
              <a:t>34,333,200.</a:t>
            </a:r>
            <a:r>
              <a:rPr lang="en-IN" sz="1200" baseline="0" dirty="0">
                <a:latin typeface="+mn-lt"/>
              </a:rPr>
              <a:t> The company also debits </a:t>
            </a:r>
            <a:r>
              <a:rPr lang="en-US" dirty="0"/>
              <a:t>a</a:t>
            </a:r>
            <a:r>
              <a:rPr lang="en-US" sz="1200" dirty="0">
                <a:latin typeface="+mn-lt"/>
              </a:rPr>
              <a:t>ccrued interest payable</a:t>
            </a:r>
            <a:r>
              <a:rPr lang="en-IN" sz="1200" baseline="0" dirty="0">
                <a:latin typeface="+mn-lt"/>
              </a:rPr>
              <a:t> for $</a:t>
            </a:r>
            <a:r>
              <a:rPr lang="en-IN" sz="1200" dirty="0">
                <a:latin typeface="+mn-lt"/>
              </a:rPr>
              <a:t>4,333,200</a:t>
            </a:r>
            <a:r>
              <a:rPr lang="en-IN" sz="1200" baseline="0" dirty="0">
                <a:latin typeface="+mn-lt"/>
              </a:rPr>
              <a:t>, calculated as </a:t>
            </a:r>
            <a:r>
              <a:rPr lang="en-IN" sz="1200" dirty="0">
                <a:latin typeface="+mn-lt"/>
              </a:rPr>
              <a:t>$3,000,000 + $660,000 + $673,200.</a:t>
            </a:r>
          </a:p>
          <a:p>
            <a:pPr>
              <a:spcBef>
                <a:spcPts val="0"/>
              </a:spcBef>
            </a:pPr>
            <a:endParaRPr lang="en-IN" sz="1200" dirty="0">
              <a:latin typeface="+mn-lt"/>
            </a:endParaRPr>
          </a:p>
          <a:p>
            <a:pPr>
              <a:spcBef>
                <a:spcPts val="0"/>
              </a:spcBef>
            </a:pPr>
            <a:r>
              <a:rPr lang="en-US" sz="1200" kern="1200" dirty="0">
                <a:latin typeface="+mn-lt"/>
                <a:ea typeface="+mn-ea"/>
                <a:cs typeface="+mn-cs"/>
              </a:rPr>
              <a:t>In our example, the restructured debt agreement called for a single cash payment at maturity ($34,333,200). If more than one cash payment is required (as in the agreement in our earlier example), calculating the new effective rate is more difficult. The concept</a:t>
            </a:r>
            <a:r>
              <a:rPr lang="en-US" sz="1200" kern="1200" baseline="0" dirty="0">
                <a:latin typeface="+mn-lt"/>
                <a:ea typeface="+mn-ea"/>
                <a:cs typeface="+mn-cs"/>
              </a:rPr>
              <a:t> </a:t>
            </a:r>
            <a:r>
              <a:rPr lang="en-US" sz="1200" kern="1200" dirty="0">
                <a:latin typeface="+mn-lt"/>
                <a:ea typeface="+mn-ea"/>
                <a:cs typeface="+mn-cs"/>
              </a:rPr>
              <a:t>would remain straightforward: (1) determine the interest rate that provides a present value of all future cash payments that is equal to the current book value and (2) record the interest at that rate thereafter. Mechanically, though, the computation by hand would be </a:t>
            </a:r>
            <a:r>
              <a:rPr lang="en-US" sz="1200" kern="1200" dirty="0">
                <a:latin typeface="+mn-lt"/>
              </a:rPr>
              <a:t>cumbersome, requiring a time-consuming trial-and-error calculation. Since our primary interest is understanding the concepts involved, we will avoid the mathematical complexities of such a situation.</a:t>
            </a:r>
          </a:p>
          <a:p>
            <a:pPr>
              <a:spcBef>
                <a:spcPts val="0"/>
              </a:spcBef>
            </a:pPr>
            <a:r>
              <a:rPr lang="en-IN" sz="1200" b="0" i="0" u="none" strike="noStrike" kern="1200" baseline="0" dirty="0">
                <a:latin typeface="+mn-lt"/>
                <a:ea typeface="+mn-ea"/>
                <a:cs typeface="+mn-cs"/>
              </a:rPr>
              <a:t>The total of the accrued </a:t>
            </a:r>
            <a:r>
              <a:rPr lang="en-US" sz="1200" b="0" i="0" u="none" strike="noStrike" kern="1200" baseline="0" dirty="0">
                <a:latin typeface="+mn-lt"/>
                <a:ea typeface="+mn-ea"/>
                <a:cs typeface="+mn-cs"/>
              </a:rPr>
              <a:t>interest account plus the </a:t>
            </a:r>
            <a:r>
              <a:rPr lang="en-IN" sz="1200" b="0" i="0" u="none" strike="noStrike" kern="1200" baseline="0" dirty="0">
                <a:latin typeface="+mn-lt"/>
                <a:ea typeface="+mn-ea"/>
                <a:cs typeface="+mn-cs"/>
              </a:rPr>
              <a:t>note account is equal to </a:t>
            </a:r>
            <a:r>
              <a:rPr lang="en-US" sz="1200" b="0" i="0" u="none" strike="noStrike" kern="1200" baseline="0" dirty="0">
                <a:latin typeface="+mn-lt"/>
                <a:ea typeface="+mn-ea"/>
                <a:cs typeface="+mn-cs"/>
              </a:rPr>
              <a:t>the amount scheduled to be paid at maturity.</a:t>
            </a:r>
            <a:r>
              <a:rPr lang="en-IN" sz="1200" b="0" i="0" u="none" strike="noStrike" kern="1200" baseline="0" dirty="0">
                <a:latin typeface="+mn-lt"/>
                <a:ea typeface="+mn-ea"/>
                <a:cs typeface="+mn-cs"/>
              </a:rPr>
              <a:t> </a:t>
            </a:r>
            <a:r>
              <a:rPr lang="en-IN" dirty="0"/>
              <a:t>At maturity,</a:t>
            </a:r>
            <a:r>
              <a:rPr lang="en-IN" baseline="0" dirty="0"/>
              <a:t> the company debits </a:t>
            </a:r>
            <a:r>
              <a:rPr lang="en-US" dirty="0"/>
              <a:t>n</a:t>
            </a:r>
            <a:r>
              <a:rPr lang="en-US" sz="1200" dirty="0">
                <a:latin typeface="+mn-lt"/>
              </a:rPr>
              <a:t>ote payable</a:t>
            </a:r>
            <a:r>
              <a:rPr lang="en-US" sz="1200" baseline="0" dirty="0">
                <a:latin typeface="+mn-lt"/>
              </a:rPr>
              <a:t> for $30,000,000 and credits cash for $</a:t>
            </a:r>
            <a:r>
              <a:rPr lang="en-IN" sz="1200" dirty="0">
                <a:latin typeface="+mn-lt"/>
              </a:rPr>
              <a:t>34,333,200.</a:t>
            </a:r>
            <a:r>
              <a:rPr lang="en-IN" sz="1200" baseline="0" dirty="0">
                <a:latin typeface="+mn-lt"/>
              </a:rPr>
              <a:t> The company also debits </a:t>
            </a:r>
            <a:r>
              <a:rPr lang="en-US" dirty="0"/>
              <a:t>a</a:t>
            </a:r>
            <a:r>
              <a:rPr lang="en-US" sz="1200" dirty="0">
                <a:latin typeface="+mn-lt"/>
              </a:rPr>
              <a:t>ccrued interest payable</a:t>
            </a:r>
            <a:r>
              <a:rPr lang="en-IN" sz="1200" baseline="0" dirty="0">
                <a:latin typeface="+mn-lt"/>
              </a:rPr>
              <a:t> for $</a:t>
            </a:r>
            <a:r>
              <a:rPr lang="en-IN" sz="1200" dirty="0">
                <a:latin typeface="+mn-lt"/>
              </a:rPr>
              <a:t>4,333,200</a:t>
            </a:r>
            <a:r>
              <a:rPr lang="en-IN" sz="1200" baseline="0" dirty="0">
                <a:latin typeface="+mn-lt"/>
              </a:rPr>
              <a:t>, calculated as </a:t>
            </a:r>
            <a:r>
              <a:rPr lang="en-IN" sz="1200" dirty="0">
                <a:latin typeface="+mn-lt"/>
              </a:rPr>
              <a:t>$3,000,000 + $660,000 + $673,200.</a:t>
            </a:r>
          </a:p>
          <a:p>
            <a:pPr>
              <a:spcBef>
                <a:spcPts val="0"/>
              </a:spcBef>
            </a:pPr>
            <a:endParaRPr lang="en-IN" sz="1200" dirty="0">
              <a:latin typeface="+mn-lt"/>
            </a:endParaRPr>
          </a:p>
          <a:p>
            <a:pPr>
              <a:spcBef>
                <a:spcPts val="0"/>
              </a:spcBef>
            </a:pPr>
            <a:r>
              <a:rPr lang="en-US" sz="1200" kern="1200" dirty="0">
                <a:latin typeface="+mn-lt"/>
                <a:ea typeface="+mn-ea"/>
                <a:cs typeface="+mn-cs"/>
              </a:rPr>
              <a:t>In our example, the restructured debt agreement called for a single cash payment at maturity ($34,333,200). If more than one cash payment is required (as in the agreement in our earlier example), calculating the new effective rate is more difficult. The concept</a:t>
            </a:r>
            <a:r>
              <a:rPr lang="en-US" sz="1200" kern="1200" baseline="0" dirty="0">
                <a:latin typeface="+mn-lt"/>
                <a:ea typeface="+mn-ea"/>
                <a:cs typeface="+mn-cs"/>
              </a:rPr>
              <a:t> </a:t>
            </a:r>
            <a:r>
              <a:rPr lang="en-US" sz="1200" kern="1200" dirty="0">
                <a:latin typeface="+mn-lt"/>
                <a:ea typeface="+mn-ea"/>
                <a:cs typeface="+mn-cs"/>
              </a:rPr>
              <a:t>would remain straightforward: (1) determine the interest rate that provides a present value of all future cash payments that is equal to the current book value and (2) record the interest at that rate thereafter. Mechanically, though, the computation by hand would be </a:t>
            </a:r>
            <a:r>
              <a:rPr lang="en-US" sz="1200" kern="1200" dirty="0">
                <a:latin typeface="+mn-lt"/>
              </a:rPr>
              <a:t>cumbersome, requiring a time-consuming trial-and-error calculation. Since our primary interest is understanding the concepts involved, we will avoid the mathematical complexities of such a situation.</a:t>
            </a:r>
            <a:endParaRPr lang="en-US" sz="1200" dirty="0">
              <a:latin typeface="+mn-lt"/>
            </a:endParaRPr>
          </a:p>
          <a:p>
            <a:pPr>
              <a:spcBef>
                <a:spcPts val="0"/>
              </a:spcBef>
            </a:pPr>
            <a:endParaRPr lang="en-US" sz="1200" dirty="0">
              <a:latin typeface="+mn-lt"/>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132</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ct val="0"/>
              </a:spcAft>
              <a:buClrTx/>
              <a:buSzTx/>
              <a:buFontTx/>
              <a:buNone/>
              <a:tabLst/>
              <a:defRPr/>
            </a:pPr>
            <a:r>
              <a:rPr lang="en-IN" b="0" i="0" u="none" strike="noStrike" kern="1200" baseline="0" dirty="0">
                <a:latin typeface="+mn-lt"/>
              </a:rPr>
              <a:t>Illustration 14B–3 Cash Payments More than the Debt</a:t>
            </a:r>
          </a:p>
          <a:p>
            <a:pPr>
              <a:spcBef>
                <a:spcPts val="0"/>
              </a:spcBef>
            </a:pPr>
            <a:endParaRPr lang="en-IN" dirty="0"/>
          </a:p>
          <a:p>
            <a:pPr>
              <a:spcBef>
                <a:spcPts val="0"/>
              </a:spcBef>
            </a:pPr>
            <a:r>
              <a:rPr lang="en-IN" dirty="0"/>
              <a:t>Let’s modify the example in the previous</a:t>
            </a:r>
            <a:r>
              <a:rPr lang="en-IN" baseline="0" dirty="0"/>
              <a:t> section. Now suppose </a:t>
            </a:r>
            <a:r>
              <a:rPr lang="en-US" sz="1200" b="0" i="0" u="none" strike="noStrike" kern="1200" baseline="0" dirty="0">
                <a:solidFill>
                  <a:schemeClr val="tx1"/>
                </a:solidFill>
                <a:latin typeface="+mn-lt"/>
                <a:ea typeface="+mn-ea"/>
                <a:cs typeface="+mn-cs"/>
              </a:rPr>
              <a:t>the bank agrees to </a:t>
            </a:r>
            <a:r>
              <a:rPr lang="en-IN" sz="1200" b="0" i="0" u="none" strike="noStrike" kern="1200" baseline="0" dirty="0">
                <a:solidFill>
                  <a:schemeClr val="tx1"/>
                </a:solidFill>
                <a:latin typeface="+mn-lt"/>
                <a:ea typeface="+mn-ea"/>
                <a:cs typeface="+mn-cs"/>
              </a:rPr>
              <a:t>delay the due date for all cash payments until maturity and accept $34,333,200 at that time in full settlement of the debt. Rather than just reducing the cash payments as in the previous illustration, the payments are delayed. It is not the nature of the change that creates the need to account differently for this situation, but the amount of the total cash payments under the agreement relative to the book value of the debt. This situation is illustrated on this slide.</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Now the total payments called for by the new agreement, $34,333,200, exceed the $33 million book value. Because the payments exceed the amount owed, the restructured debt agreement still provides interest on the debt—but less than before the agreement was revised. No longer is the effective rate 10%. The accounting objective now is to determine what the new effective rate is and </a:t>
            </a:r>
            <a:r>
              <a:rPr lang="en-IN" sz="1200" b="0" i="1" u="none" strike="noStrike" kern="1200" baseline="0" dirty="0">
                <a:solidFill>
                  <a:schemeClr val="tx1"/>
                </a:solidFill>
                <a:latin typeface="+mn-lt"/>
                <a:ea typeface="+mn-ea"/>
                <a:cs typeface="+mn-cs"/>
              </a:rPr>
              <a:t>record interest for the remaining term of the loan at that </a:t>
            </a:r>
            <a:r>
              <a:rPr lang="en-US" sz="1200" b="0" i="1" u="none" strike="noStrike" kern="1200" baseline="0" dirty="0">
                <a:solidFill>
                  <a:schemeClr val="tx1"/>
                </a:solidFill>
                <a:latin typeface="+mn-lt"/>
                <a:ea typeface="+mn-ea"/>
                <a:cs typeface="+mn-cs"/>
              </a:rPr>
              <a:t>new, lower rate, </a:t>
            </a:r>
            <a:r>
              <a:rPr lang="en-US" sz="1200" b="0" i="0" u="none" strike="noStrike" kern="1200" baseline="0" dirty="0">
                <a:solidFill>
                  <a:schemeClr val="tx1"/>
                </a:solidFill>
                <a:latin typeface="+mn-lt"/>
                <a:ea typeface="+mn-ea"/>
                <a:cs typeface="+mn-cs"/>
              </a:rPr>
              <a:t>as shown in this slide.</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By dividing </a:t>
            </a:r>
            <a:r>
              <a:rPr lang="en-US" sz="1200" baseline="0" dirty="0">
                <a:latin typeface="+mn-lt"/>
              </a:rPr>
              <a:t>$</a:t>
            </a:r>
            <a:r>
              <a:rPr lang="en-US" sz="1200" dirty="0">
                <a:latin typeface="+mn-lt"/>
              </a:rPr>
              <a:t>33,000,000 </a:t>
            </a:r>
            <a:r>
              <a:rPr lang="en-US" sz="1200" baseline="0" dirty="0">
                <a:latin typeface="+mn-lt"/>
              </a:rPr>
              <a:t>by </a:t>
            </a:r>
            <a:r>
              <a:rPr lang="en-US" sz="1200" dirty="0">
                <a:latin typeface="+mn-lt"/>
              </a:rPr>
              <a:t>$34,333,200,</a:t>
            </a:r>
            <a:r>
              <a:rPr lang="en-US" sz="1200" baseline="0" dirty="0">
                <a:latin typeface="+mn-lt"/>
              </a:rPr>
              <a:t> we get the table 2 value of .9612 for </a:t>
            </a:r>
            <a:r>
              <a:rPr lang="en-US" sz="1200" i="1" baseline="0" dirty="0">
                <a:latin typeface="+mn-lt"/>
              </a:rPr>
              <a:t>n</a:t>
            </a:r>
            <a:r>
              <a:rPr lang="en-US" sz="1200" baseline="0" dirty="0">
                <a:latin typeface="+mn-lt"/>
              </a:rPr>
              <a:t> = 2 and</a:t>
            </a:r>
            <a:r>
              <a:rPr lang="en-US" sz="1200" i="1" baseline="0" dirty="0">
                <a:latin typeface="+mn-lt"/>
              </a:rPr>
              <a:t> </a:t>
            </a:r>
            <a:r>
              <a:rPr lang="en-US" sz="1200" i="1" baseline="0" dirty="0" err="1">
                <a:latin typeface="+mn-lt"/>
              </a:rPr>
              <a:t>i</a:t>
            </a:r>
            <a:r>
              <a:rPr lang="en-US" sz="1200" i="1" baseline="0" dirty="0">
                <a:latin typeface="+mn-lt"/>
              </a:rPr>
              <a:t> </a:t>
            </a:r>
            <a:r>
              <a:rPr lang="en-US" sz="1200" baseline="0" dirty="0">
                <a:latin typeface="+mn-lt"/>
              </a:rPr>
              <a:t>unknown. In </a:t>
            </a:r>
            <a:r>
              <a:rPr lang="en-IN" sz="1200" b="0" i="0" u="none" strike="noStrike" kern="1200" baseline="0" dirty="0">
                <a:solidFill>
                  <a:schemeClr val="tx1"/>
                </a:solidFill>
                <a:latin typeface="+mn-lt"/>
                <a:ea typeface="+mn-ea"/>
                <a:cs typeface="+mn-cs"/>
              </a:rPr>
              <a:t>row 2 of Table 2, the number .9612 is in the </a:t>
            </a:r>
            <a:r>
              <a:rPr lang="en-IN" sz="1200" b="1" i="0" u="none" strike="noStrike" kern="1200" baseline="0" dirty="0">
                <a:solidFill>
                  <a:schemeClr val="tx1"/>
                </a:solidFill>
                <a:latin typeface="+mn-lt"/>
                <a:ea typeface="+mn-ea"/>
                <a:cs typeface="+mn-cs"/>
              </a:rPr>
              <a:t>2% </a:t>
            </a:r>
            <a:r>
              <a:rPr lang="en-IN" sz="1200" b="0" i="0" u="none" strike="noStrike" kern="1200" baseline="0" dirty="0">
                <a:solidFill>
                  <a:schemeClr val="tx1"/>
                </a:solidFill>
                <a:latin typeface="+mn-lt"/>
                <a:ea typeface="+mn-ea"/>
                <a:cs typeface="+mn-cs"/>
              </a:rPr>
              <a:t>column. So, the new effective </a:t>
            </a:r>
            <a:r>
              <a:rPr lang="en-US" sz="1200" b="0" i="0" u="none" strike="noStrike" kern="1200" baseline="0" dirty="0">
                <a:solidFill>
                  <a:schemeClr val="tx1"/>
                </a:solidFill>
                <a:latin typeface="+mn-lt"/>
                <a:ea typeface="+mn-ea"/>
                <a:cs typeface="+mn-cs"/>
              </a:rPr>
              <a:t>interest rate is 2%.</a:t>
            </a:r>
            <a:endParaRPr lang="en-IN" sz="1200" b="0" i="0" u="none" strike="noStrike" kern="1200" baseline="0" dirty="0">
              <a:solidFill>
                <a:schemeClr val="tx1"/>
              </a:solidFill>
              <a:latin typeface="+mn-lt"/>
              <a:ea typeface="+mn-ea"/>
              <a:cs typeface="+mn-cs"/>
            </a:endParaRPr>
          </a:p>
          <a:p>
            <a:pPr marL="0" marR="0" lvl="1" indent="0" algn="l" defTabSz="914400" rtl="0" eaLnBrk="1" fontAlgn="base" latinLnBrk="0" hangingPunct="1">
              <a:lnSpc>
                <a:spcPct val="100000"/>
              </a:lnSpc>
              <a:spcBef>
                <a:spcPts val="0"/>
              </a:spcBef>
              <a:spcAft>
                <a:spcPct val="0"/>
              </a:spcAft>
              <a:buClrTx/>
              <a:buSzTx/>
              <a:buFontTx/>
              <a:buNone/>
              <a:tabLst/>
              <a:defRPr/>
            </a:pPr>
            <a:endParaRPr lang="en-US" sz="120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133</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IN" b="0" i="0" u="none" strike="noStrike" kern="1200" baseline="0" dirty="0">
                <a:latin typeface="+mn-lt"/>
              </a:rPr>
              <a:t>Because the total future cash payments are not less than the book value of the debt, no reduction of the existing debt is necessary and no entry is required at the time of the debt </a:t>
            </a:r>
            <a:r>
              <a:rPr lang="en-US" b="0" i="0" u="none" strike="noStrike" kern="1200" baseline="0" dirty="0">
                <a:latin typeface="+mn-lt"/>
              </a:rPr>
              <a:t>restructuring. </a:t>
            </a:r>
            <a:r>
              <a:rPr lang="en-IN" b="0" i="0" u="none" strike="noStrike" kern="1200" baseline="0" dirty="0">
                <a:latin typeface="+mn-lt"/>
              </a:rPr>
              <a:t>Even though no cash is paid until maturity under the restructured debt agreement, interest expense still is recorded annually—but at the new rate.</a:t>
            </a:r>
          </a:p>
          <a:p>
            <a:pPr>
              <a:spcBef>
                <a:spcPts val="0"/>
              </a:spcBef>
            </a:pPr>
            <a:endParaRPr lang="en-IN" b="0" i="0" u="none" strike="noStrike" kern="1200" baseline="0" dirty="0">
              <a:latin typeface="+mn-lt"/>
            </a:endParaRPr>
          </a:p>
          <a:p>
            <a:pPr marL="0" marR="0" lvl="1" indent="0" algn="l" defTabSz="914400" rtl="0" eaLnBrk="1" fontAlgn="base" latinLnBrk="0" hangingPunct="1">
              <a:lnSpc>
                <a:spcPct val="100000"/>
              </a:lnSpc>
              <a:spcBef>
                <a:spcPts val="0"/>
              </a:spcBef>
              <a:spcAft>
                <a:spcPct val="0"/>
              </a:spcAft>
              <a:buClrTx/>
              <a:buSzTx/>
              <a:buFontTx/>
              <a:buNone/>
              <a:tabLst/>
              <a:defRPr/>
            </a:pPr>
            <a:r>
              <a:rPr lang="en-IN" b="0" i="0" u="none" strike="noStrike" kern="1200" baseline="0" dirty="0">
                <a:latin typeface="+mn-lt"/>
              </a:rPr>
              <a:t>At the end of the first year, the company debits </a:t>
            </a:r>
            <a:r>
              <a:rPr lang="en-US" dirty="0"/>
              <a:t>i</a:t>
            </a:r>
            <a:r>
              <a:rPr lang="en-US" dirty="0">
                <a:latin typeface="+mn-lt"/>
              </a:rPr>
              <a:t>nterest expense</a:t>
            </a:r>
            <a:r>
              <a:rPr lang="en-US" baseline="0" dirty="0">
                <a:latin typeface="+mn-lt"/>
              </a:rPr>
              <a:t> for $660,000, calculated as </a:t>
            </a:r>
            <a:r>
              <a:rPr lang="en-IN" b="1" dirty="0">
                <a:latin typeface="+mn-lt"/>
              </a:rPr>
              <a:t>2% </a:t>
            </a:r>
            <a:r>
              <a:rPr lang="en-IN" dirty="0">
                <a:latin typeface="+mn-lt"/>
              </a:rPr>
              <a:t>× ($30,000,000 + 3,000,000),</a:t>
            </a:r>
            <a:r>
              <a:rPr lang="en-IN" baseline="0" dirty="0">
                <a:latin typeface="+mn-lt"/>
              </a:rPr>
              <a:t> and credits </a:t>
            </a:r>
            <a:r>
              <a:rPr lang="en-US" dirty="0"/>
              <a:t>a</a:t>
            </a:r>
            <a:r>
              <a:rPr lang="en-US" dirty="0">
                <a:latin typeface="+mn-lt"/>
              </a:rPr>
              <a:t>ccrued interest payable</a:t>
            </a:r>
            <a:r>
              <a:rPr lang="en-US" baseline="0" dirty="0">
                <a:latin typeface="+mn-lt"/>
              </a:rPr>
              <a:t> for the same amount.</a:t>
            </a:r>
          </a:p>
          <a:p>
            <a:pPr marL="0" marR="0" lvl="1" indent="0" algn="l" defTabSz="914400" rtl="0" eaLnBrk="1" fontAlgn="base" latinLnBrk="0" hangingPunct="1">
              <a:lnSpc>
                <a:spcPct val="100000"/>
              </a:lnSpc>
              <a:spcBef>
                <a:spcPts val="0"/>
              </a:spcBef>
              <a:spcAft>
                <a:spcPct val="0"/>
              </a:spcAft>
              <a:buClrTx/>
              <a:buSzTx/>
              <a:buFontTx/>
              <a:buNone/>
              <a:tabLst/>
              <a:defRPr/>
            </a:pPr>
            <a:endParaRPr lang="en-US" baseline="0" dirty="0">
              <a:latin typeface="+mn-lt"/>
            </a:endParaRPr>
          </a:p>
          <a:p>
            <a:pPr marL="0" marR="0" lvl="1" indent="0" algn="l" defTabSz="914400" rtl="0" eaLnBrk="1" fontAlgn="base" latinLnBrk="0" hangingPunct="1">
              <a:lnSpc>
                <a:spcPct val="100000"/>
              </a:lnSpc>
              <a:spcBef>
                <a:spcPts val="0"/>
              </a:spcBef>
              <a:spcAft>
                <a:spcPct val="0"/>
              </a:spcAft>
              <a:buClrTx/>
              <a:buSzTx/>
              <a:buFontTx/>
              <a:buNone/>
              <a:tabLst/>
              <a:defRPr/>
            </a:pPr>
            <a:r>
              <a:rPr lang="en-US" sz="1200" b="0" i="0" kern="1200" dirty="0">
                <a:solidFill>
                  <a:schemeClr val="tx1"/>
                </a:solidFill>
                <a:effectLst/>
                <a:latin typeface="+mn-lt"/>
                <a:ea typeface="+mn-ea"/>
                <a:cs typeface="+mn-cs"/>
              </a:rPr>
              <a:t>The discount rate that equates the present value on the debt ($33 million) and its future value ($34,333,200) is the effective rate of interest.</a:t>
            </a:r>
            <a:endParaRPr lang="en-US" b="0" baseline="0" dirty="0">
              <a:latin typeface="+mn-lt"/>
            </a:endParaRPr>
          </a:p>
          <a:p>
            <a:pPr marL="0" marR="0" lvl="1" indent="0" algn="l" defTabSz="914400" rtl="0" eaLnBrk="1" fontAlgn="base" latinLnBrk="0" hangingPunct="1">
              <a:lnSpc>
                <a:spcPct val="100000"/>
              </a:lnSpc>
              <a:spcBef>
                <a:spcPts val="0"/>
              </a:spcBef>
              <a:spcAft>
                <a:spcPct val="0"/>
              </a:spcAft>
              <a:buClrTx/>
              <a:buSzTx/>
              <a:buFontTx/>
              <a:buNone/>
              <a:tabLst/>
              <a:defRPr/>
            </a:pPr>
            <a:endParaRPr lang="en-IN" b="0" dirty="0">
              <a:latin typeface="+mn-lt"/>
            </a:endParaRPr>
          </a:p>
          <a:p>
            <a:pPr marL="0" marR="0" lvl="1" indent="0" algn="l" defTabSz="914400" rtl="0" eaLnBrk="1" fontAlgn="base" latinLnBrk="0" hangingPunct="1">
              <a:lnSpc>
                <a:spcPct val="100000"/>
              </a:lnSpc>
              <a:spcBef>
                <a:spcPts val="0"/>
              </a:spcBef>
              <a:spcAft>
                <a:spcPct val="0"/>
              </a:spcAft>
              <a:buClrTx/>
              <a:buSzTx/>
              <a:buFontTx/>
              <a:buNone/>
              <a:tabLst/>
              <a:defRPr/>
            </a:pPr>
            <a:endParaRPr lang="en-US" sz="120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134</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IN" sz="1200" b="0" i="0" u="none" strike="noStrike" kern="1200" baseline="0" dirty="0">
                <a:solidFill>
                  <a:schemeClr val="tx1"/>
                </a:solidFill>
                <a:latin typeface="+mn-lt"/>
                <a:ea typeface="+mn-ea"/>
                <a:cs typeface="+mn-cs"/>
              </a:rPr>
              <a:t>Forces of supply and demand cause a bond issue to be </a:t>
            </a:r>
            <a:r>
              <a:rPr lang="en-IN" sz="1200" b="0" i="1" u="none" strike="noStrike" kern="1200" baseline="0" dirty="0">
                <a:solidFill>
                  <a:schemeClr val="tx1"/>
                </a:solidFill>
                <a:latin typeface="+mn-lt"/>
                <a:ea typeface="+mn-ea"/>
                <a:cs typeface="+mn-cs"/>
              </a:rPr>
              <a:t>priced to yield the market rate</a:t>
            </a:r>
            <a:r>
              <a:rPr lang="en-IN" sz="1200" b="0" i="0" u="none" strike="noStrike" kern="1200" baseline="0" dirty="0">
                <a:solidFill>
                  <a:schemeClr val="tx1"/>
                </a:solidFill>
                <a:latin typeface="+mn-lt"/>
                <a:ea typeface="+mn-ea"/>
                <a:cs typeface="+mn-cs"/>
              </a:rPr>
              <a:t>. In other words, an investor paying that price will earn an effective rate of return on the investment equal to the market rate. The price is calculated as the present value of all the cash flows required on the bonds, where the discount rate used in the present value calculation is the market rate. Specifically, the price will be the present value of the periodic cash interest payments (face amount × stated rate) plus the present value of the principal payable at maturity, both discounted at the market rate. </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When bond prices are quoted in financial media, they typically are stated in terms of a percentage of face amounts. Thus, a price quote of 98 means a $1,000 bond will sell for $980; a bond priced at 101 will sell for $1,010.</a:t>
            </a:r>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13</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base" latinLnBrk="0" hangingPunct="1">
              <a:lnSpc>
                <a:spcPct val="100000"/>
              </a:lnSpc>
              <a:spcBef>
                <a:spcPts val="0"/>
              </a:spcBef>
              <a:spcAft>
                <a:spcPct val="0"/>
              </a:spcAft>
              <a:buClrTx/>
              <a:buSzTx/>
              <a:buFontTx/>
              <a:buNone/>
              <a:tabLst/>
              <a:defRPr/>
            </a:pPr>
            <a:endParaRPr lang="en-US" sz="120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135</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base" latinLnBrk="0" hangingPunct="1">
              <a:lnSpc>
                <a:spcPct val="100000"/>
              </a:lnSpc>
              <a:spcBef>
                <a:spcPts val="0"/>
              </a:spcBef>
              <a:spcAft>
                <a:spcPct val="0"/>
              </a:spcAft>
              <a:buClrTx/>
              <a:buSzTx/>
              <a:buFontTx/>
              <a:buNone/>
              <a:tabLst/>
              <a:defRPr/>
            </a:pPr>
            <a:endParaRPr lang="en-US" sz="120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136</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14–2 Bond Ratings</a:t>
            </a:r>
          </a:p>
          <a:p>
            <a:pPr marL="0" marR="0" lvl="0" indent="0" algn="l" defTabSz="914400" rtl="0" eaLnBrk="1" fontAlgn="base" latinLnBrk="0" hangingPunct="1">
              <a:lnSpc>
                <a:spcPct val="100000"/>
              </a:lnSpc>
              <a:spcBef>
                <a:spcPts val="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ts val="0"/>
              </a:spcBef>
              <a:spcAft>
                <a:spcPct val="0"/>
              </a:spcAft>
              <a:buClrTx/>
              <a:buSzTx/>
              <a:buFontTx/>
              <a:buNone/>
              <a:tabLst/>
              <a:defRPr/>
            </a:pPr>
            <a:r>
              <a:rPr lang="en-US" sz="1200" b="0" i="0" u="none" strike="noStrike" kern="1200" baseline="0" dirty="0">
                <a:solidFill>
                  <a:schemeClr val="tx1"/>
                </a:solidFill>
                <a:latin typeface="+mn-lt"/>
                <a:ea typeface="+mn-ea"/>
                <a:cs typeface="+mn-cs"/>
              </a:rPr>
              <a:t>Other things being equal, the lower the perceived riskiness of the corporation issuing bonds, the higher the price those bonds will command.</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In addition to the characteristic terms of a bond agreement as specified in the indenture, the market rate for a specific bond issue is influenced by the creditworthiness of the company issuing the bonds. To evaluate the risk and quality of an individual bond issue, investors rely heavily on bond ratings provided by Standard &amp; Poor’s Corporation and by </a:t>
            </a:r>
            <a:r>
              <a:rPr lang="en-US" sz="1200" b="0" i="0" u="none" strike="noStrike" kern="1200" baseline="0" dirty="0">
                <a:solidFill>
                  <a:schemeClr val="tx1"/>
                </a:solidFill>
                <a:latin typeface="+mn-lt"/>
                <a:ea typeface="+mn-ea"/>
                <a:cs typeface="+mn-cs"/>
              </a:rPr>
              <a:t>Moody’s Investors Service, Inc.</a:t>
            </a:r>
          </a:p>
        </p:txBody>
      </p:sp>
      <p:sp>
        <p:nvSpPr>
          <p:cNvPr id="4" name="Slide Number Placeholder 3"/>
          <p:cNvSpPr>
            <a:spLocks noGrp="1"/>
          </p:cNvSpPr>
          <p:nvPr>
            <p:ph type="sldNum" sz="quarter" idx="10"/>
          </p:nvPr>
        </p:nvSpPr>
        <p:spPr/>
        <p:txBody>
          <a:bodyPr/>
          <a:lstStyle/>
          <a:p>
            <a:fld id="{E5D5A280-AB61-4228-B8B9-B2988F4D0222}" type="slidenum">
              <a:rPr lang="en-US" smtClean="0"/>
              <a:t>14</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IN" sz="1200" b="0" i="0" u="none" strike="noStrike" kern="1200" baseline="0" dirty="0">
                <a:latin typeface="+mn-lt"/>
                <a:ea typeface="+mn-ea"/>
                <a:cs typeface="+mn-cs"/>
              </a:rPr>
              <a:t>Illustration 14–3 Bonds Sold at a Discount</a:t>
            </a:r>
          </a:p>
          <a:p>
            <a:pPr>
              <a:spcBef>
                <a:spcPts val="0"/>
              </a:spcBef>
            </a:pPr>
            <a:endParaRPr lang="en-IN" sz="1200" b="0" i="0" u="none" strike="noStrike" kern="1200" baseline="0" dirty="0">
              <a:latin typeface="+mn-lt"/>
              <a:ea typeface="+mn-ea"/>
              <a:cs typeface="+mn-cs"/>
            </a:endParaRPr>
          </a:p>
          <a:p>
            <a:pPr>
              <a:spcBef>
                <a:spcPts val="0"/>
              </a:spcBef>
            </a:pPr>
            <a:r>
              <a:rPr lang="en-IN" sz="1200" b="0" i="0" u="none" strike="noStrike" kern="1200" baseline="0" dirty="0">
                <a:latin typeface="+mn-lt"/>
                <a:ea typeface="+mn-ea"/>
                <a:cs typeface="+mn-cs"/>
              </a:rPr>
              <a:t>Let us now look at an illustration on the calculation of the present value of the bond price. We know that the present values are discounted at the market rate. And since the interest is payable </a:t>
            </a:r>
            <a:r>
              <a:rPr lang="en-IN" sz="1200" b="0" i="0" u="none" strike="noStrike" kern="1200" baseline="0" dirty="0" err="1">
                <a:latin typeface="+mn-lt"/>
                <a:ea typeface="+mn-ea"/>
                <a:cs typeface="+mn-cs"/>
              </a:rPr>
              <a:t>semiannually</a:t>
            </a:r>
            <a:r>
              <a:rPr lang="en-IN" sz="1200" b="0" i="0" u="none" strike="noStrike" kern="1200" baseline="0" dirty="0">
                <a:latin typeface="+mn-lt"/>
                <a:ea typeface="+mn-ea"/>
                <a:cs typeface="+mn-cs"/>
              </a:rPr>
              <a:t>, the present value factors are taken at 6 compounding periods and interest of 7%. </a:t>
            </a:r>
            <a:endParaRPr lang="en-US" sz="1200" b="0" i="0" u="none" strike="noStrike" kern="1200" baseline="0" dirty="0">
              <a:latin typeface="+mn-lt"/>
              <a:ea typeface="+mn-ea"/>
              <a:cs typeface="+mn-cs"/>
            </a:endParaRPr>
          </a:p>
          <a:p>
            <a:pPr marL="0" marR="0" indent="0" algn="l" defTabSz="914400" rtl="0" eaLnBrk="1" fontAlgn="base" latinLnBrk="0" hangingPunct="1">
              <a:lnSpc>
                <a:spcPct val="100000"/>
              </a:lnSpc>
              <a:spcBef>
                <a:spcPts val="0"/>
              </a:spcBef>
              <a:spcAft>
                <a:spcPct val="0"/>
              </a:spcAft>
              <a:buClrTx/>
              <a:buSzTx/>
              <a:buFontTx/>
              <a:buNone/>
              <a:tabLst/>
              <a:defRPr/>
            </a:pPr>
            <a:endParaRPr lang="en-IN" sz="1200" b="0" i="0" u="none" strike="noStrike" kern="1200" baseline="0" dirty="0">
              <a:latin typeface="+mn-lt"/>
              <a:ea typeface="+mn-ea"/>
              <a:cs typeface="+mn-cs"/>
            </a:endParaRPr>
          </a:p>
          <a:p>
            <a:pPr marL="0" marR="0" indent="0" algn="l" defTabSz="914400" rtl="0" eaLnBrk="1" fontAlgn="base" latinLnBrk="0" hangingPunct="1">
              <a:lnSpc>
                <a:spcPct val="100000"/>
              </a:lnSpc>
              <a:spcBef>
                <a:spcPts val="0"/>
              </a:spcBef>
              <a:spcAft>
                <a:spcPct val="0"/>
              </a:spcAft>
              <a:buClrTx/>
              <a:buSzTx/>
              <a:buFontTx/>
              <a:buNone/>
              <a:tabLst/>
              <a:defRPr/>
            </a:pPr>
            <a:r>
              <a:rPr lang="en-IN" sz="1200" b="0" i="0" u="none" strike="noStrike" kern="1200" baseline="0" dirty="0">
                <a:latin typeface="+mn-lt"/>
                <a:ea typeface="+mn-ea"/>
                <a:cs typeface="+mn-cs"/>
              </a:rPr>
              <a:t>The present value of the interest payments is thus calculated as $42,000 multiplied by the present value annuity factor for $1 of 4.76654, which equals </a:t>
            </a:r>
            <a:r>
              <a:rPr lang="en-IN" sz="1200" dirty="0">
                <a:latin typeface="+mn-lt"/>
              </a:rPr>
              <a:t>$200,195. </a:t>
            </a:r>
            <a:r>
              <a:rPr lang="en-IN" sz="1200" b="0" i="0" u="none" strike="noStrike" kern="1200" baseline="0" dirty="0">
                <a:latin typeface="+mn-lt"/>
                <a:ea typeface="+mn-ea"/>
                <a:cs typeface="+mn-cs"/>
              </a:rPr>
              <a:t>And the present value of the principal is determined by multiplying the principal amount by the present value factor for $1 of 0.66634, which equals </a:t>
            </a:r>
            <a:r>
              <a:rPr lang="en-IN" sz="1200" baseline="0" dirty="0">
                <a:latin typeface="+mn-lt"/>
              </a:rPr>
              <a:t>$</a:t>
            </a:r>
            <a:r>
              <a:rPr lang="en-IN" sz="1200" dirty="0">
                <a:latin typeface="+mn-lt"/>
              </a:rPr>
              <a:t>466,438. Therefore,</a:t>
            </a:r>
            <a:r>
              <a:rPr lang="en-IN" sz="1200" baseline="0" dirty="0">
                <a:latin typeface="+mn-lt"/>
              </a:rPr>
              <a:t> the present value of the bond price equals $</a:t>
            </a:r>
            <a:r>
              <a:rPr lang="en-IN" sz="1200" dirty="0">
                <a:latin typeface="+mn-lt"/>
              </a:rPr>
              <a:t>666,633, the sum of the present values.</a:t>
            </a:r>
          </a:p>
          <a:p>
            <a:pPr marL="0" marR="0" indent="0" algn="l" defTabSz="914400" rtl="0" eaLnBrk="1" fontAlgn="base" latinLnBrk="0" hangingPunct="1">
              <a:lnSpc>
                <a:spcPct val="100000"/>
              </a:lnSpc>
              <a:spcBef>
                <a:spcPts val="0"/>
              </a:spcBef>
              <a:spcAft>
                <a:spcPct val="0"/>
              </a:spcAft>
              <a:buClrTx/>
              <a:buSzTx/>
              <a:buFontTx/>
              <a:buNone/>
              <a:tabLst/>
              <a:defRPr/>
            </a:pPr>
            <a:endParaRPr lang="en-IN" sz="1200" dirty="0">
              <a:latin typeface="+mn-lt"/>
            </a:endParaRPr>
          </a:p>
          <a:p>
            <a:pPr>
              <a:spcBef>
                <a:spcPts val="0"/>
              </a:spcBef>
            </a:pPr>
            <a:r>
              <a:rPr lang="en-US" sz="1200" b="0" i="0" u="none" strike="noStrike" kern="1200" baseline="0" dirty="0">
                <a:solidFill>
                  <a:schemeClr val="tx1"/>
                </a:solidFill>
                <a:latin typeface="+mn-lt"/>
                <a:ea typeface="+mn-ea"/>
                <a:cs typeface="+mn-cs"/>
              </a:rPr>
              <a:t>As discussed earlier, the issuer records the issuance of bonds as a credit to bonds payable at the face value. Cash is debited for the amount received that is the present value of the bond price and the difference amount of $33,367 is debited to discount on bonds payable. </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Similarly, in the books of the investor, the transaction is recorded as a debit to investment in bonds for $700,000, the face value of the bonds. Cash is credited for $666,633, the present value determined, and discount on bond investment for the difference amount of $33,367.</a:t>
            </a:r>
          </a:p>
          <a:p>
            <a:pPr marL="0" marR="0" indent="0" algn="l" defTabSz="914400" rtl="0" eaLnBrk="1" fontAlgn="base" latinLnBrk="0" hangingPunct="1">
              <a:lnSpc>
                <a:spcPct val="100000"/>
              </a:lnSpc>
              <a:spcBef>
                <a:spcPts val="0"/>
              </a:spcBef>
              <a:spcAft>
                <a:spcPct val="0"/>
              </a:spcAft>
              <a:buClrTx/>
              <a:buSzTx/>
              <a:buFontTx/>
              <a:buNone/>
              <a:tabLst/>
              <a:defRPr/>
            </a:pPr>
            <a:endParaRPr lang="en-IN" sz="1200" dirty="0">
              <a:latin typeface="+mn-lt"/>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15</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ts val="0"/>
              </a:spcBef>
              <a:spcAft>
                <a:spcPct val="0"/>
              </a:spcAft>
              <a:buClrTx/>
              <a:buSzTx/>
              <a:buFontTx/>
              <a:buNone/>
              <a:tabLst/>
              <a:defRPr/>
            </a:pPr>
            <a:endParaRPr lang="en-IN" sz="1200" dirty="0">
              <a:latin typeface="+mn-lt"/>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16</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17</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US" sz="1200" b="0" i="0" u="none" strike="noStrike" kern="1200" baseline="0" dirty="0">
                <a:solidFill>
                  <a:schemeClr val="tx1"/>
                </a:solidFill>
                <a:latin typeface="+mn-lt"/>
                <a:ea typeface="+mn-ea"/>
                <a:cs typeface="+mn-cs"/>
              </a:rPr>
              <a:t>As discussed earlier, the issuer records the issuance of bonds as a credit to bonds payable at the face value. Cash is debited for the amount received that is the present value of the bond price and the difference amount of $33,367 is debited to discount on bonds payable. </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Similarly, in the books of the investor, the transaction is recorded as a debit to investment in bonds for $700,000, the face value of the bonds. Cash is credited for $666,633, the present value determined, and discount on bond investment for the difference amount of $33,367.</a:t>
            </a:r>
          </a:p>
        </p:txBody>
      </p:sp>
      <p:sp>
        <p:nvSpPr>
          <p:cNvPr id="4" name="Slide Number Placeholder 3"/>
          <p:cNvSpPr>
            <a:spLocks noGrp="1"/>
          </p:cNvSpPr>
          <p:nvPr>
            <p:ph type="sldNum" sz="quarter" idx="10"/>
          </p:nvPr>
        </p:nvSpPr>
        <p:spPr/>
        <p:txBody>
          <a:bodyPr/>
          <a:lstStyle/>
          <a:p>
            <a:fld id="{E5D5A280-AB61-4228-B8B9-B2988F4D0222}" type="slidenum">
              <a:rPr lang="en-US" smtClean="0"/>
              <a:t>18</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US" sz="1200" b="0" i="0" u="none" strike="noStrike" kern="1200" baseline="0" dirty="0">
                <a:solidFill>
                  <a:schemeClr val="tx1"/>
                </a:solidFill>
                <a:latin typeface="+mn-lt"/>
                <a:ea typeface="+mn-ea"/>
                <a:cs typeface="+mn-cs"/>
              </a:rPr>
              <a:t>Interest accrues on an outstanding debt at a constant percentage of the debt each period. Of course, under the concept of accrual accounting, the periodic effective interest is not affected by the time at which the cash interest actually is paid. Recording interest each period as the </a:t>
            </a:r>
            <a:r>
              <a:rPr lang="en-US" sz="1200" b="0" i="1" u="none" strike="noStrike" kern="1200" baseline="0" dirty="0">
                <a:solidFill>
                  <a:schemeClr val="tx1"/>
                </a:solidFill>
                <a:latin typeface="+mn-lt"/>
                <a:ea typeface="+mn-ea"/>
                <a:cs typeface="+mn-cs"/>
              </a:rPr>
              <a:t>effective market rate of interest multiplied by the outstanding balance of the debt </a:t>
            </a:r>
            <a:r>
              <a:rPr lang="en-US" sz="1200" b="0" i="0" u="none" strike="noStrike" kern="1200" baseline="0" dirty="0">
                <a:solidFill>
                  <a:schemeClr val="tx1"/>
                </a:solidFill>
                <a:latin typeface="+mn-lt"/>
                <a:ea typeface="+mn-ea"/>
                <a:cs typeface="+mn-cs"/>
              </a:rPr>
              <a:t>(during the interest period) is referred to as the </a:t>
            </a:r>
            <a:r>
              <a:rPr lang="en-US" sz="1200" b="1" i="0" u="none" strike="noStrike" kern="1200" baseline="0" dirty="0">
                <a:solidFill>
                  <a:schemeClr val="tx1"/>
                </a:solidFill>
                <a:latin typeface="+mn-lt"/>
                <a:ea typeface="+mn-ea"/>
                <a:cs typeface="+mn-cs"/>
              </a:rPr>
              <a:t>effective interest method</a:t>
            </a:r>
            <a:r>
              <a:rPr lang="en-US" sz="1200" b="0" i="0"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Although giving this a label—the effective interest method—implies some specialized procedure, this simply is an application of the accrual concept, consistent with accruing all expenses as they </a:t>
            </a:r>
            <a:r>
              <a:rPr lang="en-US" sz="1200" b="0" i="0" u="none" strike="noStrike" kern="1200" baseline="0" dirty="0">
                <a:solidFill>
                  <a:schemeClr val="tx1"/>
                </a:solidFill>
                <a:latin typeface="+mn-lt"/>
                <a:ea typeface="+mn-ea"/>
                <a:cs typeface="+mn-cs"/>
              </a:rPr>
              <a:t>are incurred.</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Continuing our example, we determined that the amount of debt when the bonds are issued is $666,633. Since the effective interest rate is 14%, interest recorded (as expense to the issuer and revenue to the investor) for the first six-month interest period is $46,664.</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19</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IN" sz="1200" b="0" i="0" u="none" strike="noStrike" kern="1200" baseline="0" dirty="0">
                <a:solidFill>
                  <a:schemeClr val="tx1"/>
                </a:solidFill>
                <a:latin typeface="+mn-lt"/>
                <a:ea typeface="+mn-ea"/>
                <a:cs typeface="+mn-cs"/>
              </a:rPr>
              <a:t>Illustration 14–6 Amortization Schedule—Discount </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Because the balance of the debt changes each period, the dollar amount of interest (balance × rate) also will change each period. To keep up with the changing amounts, it usually is convenient to prepare a schedule that reflects the changes in the debt over its term to maturity. An amortization schedule for the situation under discussion is as shown in this illustration.</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Amounts for the journal entries each interest date are found in the second, third, and fourth columns of the schedule. The essential point to remember is that the effective interest method is a straightforward application of the accrual concept, whereby interest expense (or revenue) is accrued periodically at the effective rate. We record that amount of interest expense or revenue accrued even though the cash interest is a different amount. </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Determining interest in this manner has a convenient side effect. It results in reporting the liability at the present value of future cash payments—the appropriate valuation method for any liability. This is obvious at issuance; we actually calculated the present value to be $666,633. What perhaps is not quite as obvious is that the outstanding amount of debt each subsequent period (shown in the right-hand column of the amortization schedule) is still the present value of the remaining cash flows, discounted at the original rate. The outstanding amount of the debt is its book value, sometimes called carrying value or carrying amount, which is the face amount minus the balance in the discount. </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Before moving on, notice some key characteristics of the amortization schedule. As mentioned earlier, the unpaid interest each period ($4,664 the first period) adds to the balance. Since this happens each period, the balance continually increases, eventually becoming the face amount at maturity. Conveniently, that’s the amount to be paid at maturity. Also, because the balance increases each period, so does the effective interest. That’s because effective interest is the same percentage rate times a higher balance each period.</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Now look at the column totals. The total interest expense (from the issuer’s perspective) is equal to the sum of the total cash interest plus the total change in the balance (the discount). One way we might view this is to say the total interest paid ($285,367) is the $252,000 cash interest paid during the term to maturity plus the “extra” amount paid at maturity. That $33,367 amount is extra in the sense that, by selling the bonds, we borrow $666,633 but must repay $700,000 at maturity. That’s why the effective interest on the bonds is 14% even though the cash interest is only 12% annually; the extra interest at maturity makes up the difference.</a:t>
            </a:r>
          </a:p>
        </p:txBody>
      </p:sp>
      <p:sp>
        <p:nvSpPr>
          <p:cNvPr id="4" name="Slide Number Placeholder 3"/>
          <p:cNvSpPr>
            <a:spLocks noGrp="1"/>
          </p:cNvSpPr>
          <p:nvPr>
            <p:ph type="sldNum" sz="quarter" idx="10"/>
          </p:nvPr>
        </p:nvSpPr>
        <p:spPr/>
        <p:txBody>
          <a:bodyPr/>
          <a:lstStyle/>
          <a:p>
            <a:fld id="{E5D5A280-AB61-4228-B8B9-B2988F4D0222}" type="slidenum">
              <a:rPr lang="en-US" smtClean="0"/>
              <a:t>20</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US" sz="1200" b="0" i="0" u="none" strike="noStrike" kern="1200" baseline="0" dirty="0">
                <a:solidFill>
                  <a:schemeClr val="tx1"/>
                </a:solidFill>
                <a:latin typeface="+mn-lt"/>
                <a:ea typeface="+mn-ea"/>
                <a:cs typeface="+mn-cs"/>
              </a:rPr>
              <a:t>A company must raise funds to finance its operations and often the expansion of those operations. Presumably, at least some of the necessary funding can be provided by the company’s own operations, though some funds must be provided by external sources. Ordinarily, external financing includes some combination of equity and debt funding. We explore debt financing first.</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Realize, though, that the mirror image of a liability is an asset (bonds payable/investment in bonds, note payable/note receivable, etc.). So as we discuss accounting for debts from the viewpoint of the issuers of the debt instruments (borrowers), we also will take the opportunity to see how the lender deals with the corresponding asset. Studying the two sides of the same transaction in tandem will emphasize their inherent similarities. </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Also, as a general rule, long-term liabilities are reported at their present values. The present value of a liability is the present value of its related cash flows (principal and/or interest payments), discounted at the effective rate of interest at issuance.</a:t>
            </a:r>
            <a:endParaRPr lang="en-US" baseline="0"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2</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21</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IN" sz="1200" b="0" i="0" u="none" strike="noStrike" kern="1200" baseline="0" dirty="0">
                <a:solidFill>
                  <a:schemeClr val="tx1"/>
                </a:solidFill>
                <a:latin typeface="+mn-lt"/>
                <a:ea typeface="+mn-ea"/>
                <a:cs typeface="+mn-cs"/>
              </a:rPr>
              <a:t>A zero-coupon bond pays no interest. Instead, it offers a return in the form of a “deep discount” </a:t>
            </a:r>
            <a:r>
              <a:rPr lang="en-US" sz="1200" b="0" i="0" u="none" strike="noStrike" kern="1200" baseline="0" dirty="0">
                <a:solidFill>
                  <a:schemeClr val="tx1"/>
                </a:solidFill>
                <a:latin typeface="+mn-lt"/>
                <a:ea typeface="+mn-ea"/>
                <a:cs typeface="+mn-cs"/>
              </a:rPr>
              <a:t>from the face amount. </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Zero-coupon bonds provide us with a convenient opportunity to reinforce a key concept we just learned: that we accrue the interest expense (or revenue) each period at the effective rate regardless of how much cash interest actually is paid (zero in this case). An advantage of issuing zero-coupon bonds or notes is that the corporation can deduct for tax purposes the annual interest expense (see schedule) but has no related cash outflow until the bonds mature. However, the reverse is true for investors in “zeros.” Investors receive no periodic cash interest, even though annual interest revenue is reportable for tax purposes. So those who invest in zero-coupon bonds usually have tax-deferred or tax-exempt status, such as pension funds, individual retirement accounts (IRAs), and charitable organizations. Zero-coupon bonds and notes have popularity but still constitute a relatively small proportion of corporate debt.</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22</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IN" sz="1200" b="0" i="0" u="none" strike="noStrike" kern="1200" baseline="0" dirty="0">
                <a:latin typeface="+mn-lt"/>
                <a:ea typeface="+mn-ea"/>
                <a:cs typeface="+mn-cs"/>
              </a:rPr>
              <a:t>Illustration 14–7 Zero-Coupon Securities—General Mills, Inc.</a:t>
            </a:r>
          </a:p>
          <a:p>
            <a:pPr>
              <a:spcBef>
                <a:spcPts val="0"/>
              </a:spcBef>
            </a:pPr>
            <a:endParaRPr lang="en-IN" sz="1200" b="0" i="0" u="none" strike="noStrike" kern="1200" baseline="0" dirty="0">
              <a:latin typeface="+mn-lt"/>
              <a:ea typeface="+mn-ea"/>
              <a:cs typeface="+mn-cs"/>
            </a:endParaRPr>
          </a:p>
          <a:p>
            <a:pPr>
              <a:spcBef>
                <a:spcPts val="0"/>
              </a:spcBef>
            </a:pPr>
            <a:r>
              <a:rPr lang="en-IN" sz="1200" b="0" i="0" u="none" strike="noStrike" kern="1200" baseline="0" dirty="0">
                <a:latin typeface="+mn-lt"/>
                <a:ea typeface="+mn-ea"/>
                <a:cs typeface="+mn-cs"/>
              </a:rPr>
              <a:t>For illustration, let’s look at the zero-coupon bonds issued by General Mills, Inc. Two billion, two hundred thirty million dollars face amount of the 20-year securities sold for one billion, five hundred one million dollars. The </a:t>
            </a:r>
            <a:r>
              <a:rPr lang="en-US" sz="1200" b="0" i="0" u="none" strike="noStrike" kern="1200" baseline="0" dirty="0">
                <a:latin typeface="+mn-lt"/>
                <a:ea typeface="+mn-ea"/>
                <a:cs typeface="+mn-cs"/>
              </a:rPr>
              <a:t>amortization schedule demonstrates that the zero-coupon bonds were priced to yield 2%. That is, the present value of $2,230</a:t>
            </a:r>
            <a:r>
              <a:rPr lang="en-US" sz="1200" b="0" i="0" u="none" strike="noStrike" kern="1200" dirty="0">
                <a:latin typeface="+mn-lt"/>
                <a:ea typeface="+mn-ea"/>
                <a:cs typeface="+mn-cs"/>
              </a:rPr>
              <a:t> million</a:t>
            </a:r>
            <a:r>
              <a:rPr lang="en-US" sz="1200" b="0" i="0" u="none" strike="noStrike" kern="1200" baseline="0" dirty="0">
                <a:latin typeface="+mn-lt"/>
                <a:ea typeface="+mn-ea"/>
                <a:cs typeface="+mn-cs"/>
              </a:rPr>
              <a:t>, discounted at 2% for 20 years, is $1,501</a:t>
            </a:r>
            <a:r>
              <a:rPr lang="en-US" sz="1200" b="0" i="0" u="none" strike="noStrike" kern="1200" dirty="0">
                <a:latin typeface="+mn-lt"/>
                <a:ea typeface="+mn-ea"/>
                <a:cs typeface="+mn-cs"/>
              </a:rPr>
              <a:t> million</a:t>
            </a:r>
            <a:r>
              <a:rPr lang="en-US" sz="1200" b="0" i="0" u="none" strike="noStrike" kern="1200" baseline="0" dirty="0">
                <a:latin typeface="+mn-lt"/>
                <a:ea typeface="+mn-ea"/>
                <a:cs typeface="+mn-cs"/>
              </a:rPr>
              <a:t>. Note that the second column of the schedule, cash interest, is zero throughout the bond period. </a:t>
            </a:r>
            <a:endParaRPr lang="en-IN" sz="1200" b="0" i="0" u="none" strike="noStrike" kern="1200" baseline="0" dirty="0">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23</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ts val="0"/>
              </a:spcBef>
              <a:spcAft>
                <a:spcPct val="0"/>
              </a:spcAft>
              <a:buClrTx/>
              <a:buSzTx/>
              <a:buFontTx/>
              <a:buNone/>
              <a:tabLst/>
              <a:defRPr/>
            </a:pPr>
            <a:r>
              <a:rPr lang="en-US" sz="1200" dirty="0">
                <a:latin typeface="+mn-lt"/>
              </a:rPr>
              <a:t>Illustration 14–8 Bonds</a:t>
            </a:r>
            <a:r>
              <a:rPr lang="en-US" sz="1200" baseline="0" dirty="0">
                <a:latin typeface="+mn-lt"/>
              </a:rPr>
              <a:t> Sold at a Premium</a:t>
            </a:r>
            <a:endParaRPr lang="en-US" sz="1200" dirty="0">
              <a:latin typeface="+mn-lt"/>
            </a:endParaRPr>
          </a:p>
          <a:p>
            <a:pPr marL="0" marR="0" indent="0" algn="l" defTabSz="914400" rtl="0" eaLnBrk="1" fontAlgn="base" latinLnBrk="0" hangingPunct="1">
              <a:lnSpc>
                <a:spcPct val="100000"/>
              </a:lnSpc>
              <a:spcBef>
                <a:spcPts val="0"/>
              </a:spcBef>
              <a:spcAft>
                <a:spcPct val="0"/>
              </a:spcAft>
              <a:buClrTx/>
              <a:buSzTx/>
              <a:buFontTx/>
              <a:buNone/>
              <a:tabLst/>
              <a:defRPr/>
            </a:pPr>
            <a:endParaRPr lang="en-US" sz="1200" dirty="0">
              <a:latin typeface="+mn-lt"/>
            </a:endParaRPr>
          </a:p>
          <a:p>
            <a:pPr marL="0" marR="0" indent="0" algn="l" defTabSz="914400" rtl="0" eaLnBrk="1" fontAlgn="base" latinLnBrk="0" hangingPunct="1">
              <a:lnSpc>
                <a:spcPct val="100000"/>
              </a:lnSpc>
              <a:spcBef>
                <a:spcPts val="0"/>
              </a:spcBef>
              <a:spcAft>
                <a:spcPct val="0"/>
              </a:spcAft>
              <a:buClrTx/>
              <a:buSzTx/>
              <a:buFontTx/>
              <a:buNone/>
              <a:tabLst/>
              <a:defRPr/>
            </a:pPr>
            <a:r>
              <a:rPr lang="en-US" sz="1200" dirty="0">
                <a:latin typeface="+mn-lt"/>
              </a:rPr>
              <a:t>Bonds are said to be sold at premium</a:t>
            </a:r>
            <a:r>
              <a:rPr lang="en-US" sz="1200" baseline="0" dirty="0">
                <a:latin typeface="+mn-lt"/>
              </a:rPr>
              <a:t> </a:t>
            </a:r>
            <a:r>
              <a:rPr lang="en-US" sz="1200" dirty="0">
                <a:latin typeface="+mn-lt"/>
              </a:rPr>
              <a:t>when the bonds sell more than their face amount. If</a:t>
            </a:r>
            <a:r>
              <a:rPr lang="en-IN" sz="1200" b="0" i="0" u="none" strike="noStrike" kern="1200" baseline="0" dirty="0">
                <a:latin typeface="+mn-lt"/>
                <a:ea typeface="+mn-ea"/>
                <a:cs typeface="+mn-cs"/>
              </a:rPr>
              <a:t> bonds had been issued at 12% when the market yield for bonds of similar risk and maturity was </a:t>
            </a:r>
            <a:r>
              <a:rPr lang="en-IN" sz="1200" b="0" i="1" u="none" strike="noStrike" kern="1200" baseline="0" dirty="0">
                <a:latin typeface="+mn-lt"/>
                <a:ea typeface="+mn-ea"/>
                <a:cs typeface="+mn-cs"/>
              </a:rPr>
              <a:t>lower </a:t>
            </a:r>
            <a:r>
              <a:rPr lang="en-IN" sz="1200" b="0" i="0" u="none" strike="noStrike" kern="1200" baseline="0" dirty="0">
                <a:latin typeface="+mn-lt"/>
                <a:ea typeface="+mn-ea"/>
                <a:cs typeface="+mn-cs"/>
              </a:rPr>
              <a:t>than the stated rate, say 10%, the issue would have been priced at a </a:t>
            </a:r>
            <a:r>
              <a:rPr lang="en-IN" sz="1200" b="0" i="1" u="none" strike="noStrike" kern="1200" baseline="0" dirty="0">
                <a:latin typeface="+mn-lt"/>
                <a:ea typeface="+mn-ea"/>
                <a:cs typeface="+mn-cs"/>
              </a:rPr>
              <a:t>premium. </a:t>
            </a:r>
            <a:r>
              <a:rPr lang="en-IN" sz="1200" b="0" i="0" u="none" strike="noStrike" kern="1200" baseline="0" dirty="0">
                <a:latin typeface="+mn-lt"/>
                <a:ea typeface="+mn-ea"/>
                <a:cs typeface="+mn-cs"/>
              </a:rPr>
              <a:t>Because the 12% rate would seem relatively attractive in a 10% market, the bonds would command an issue price of more than $700,000. That amount, </a:t>
            </a:r>
            <a:r>
              <a:rPr lang="en-IN" sz="1200" dirty="0">
                <a:latin typeface="+mn-lt"/>
              </a:rPr>
              <a:t>$735,533, is calculated in the illustration here. </a:t>
            </a:r>
          </a:p>
          <a:p>
            <a:pPr marL="0" marR="0" indent="0" algn="l" defTabSz="914400" rtl="0" eaLnBrk="1" fontAlgn="base" latinLnBrk="0" hangingPunct="1">
              <a:lnSpc>
                <a:spcPct val="100000"/>
              </a:lnSpc>
              <a:spcBef>
                <a:spcPts val="0"/>
              </a:spcBef>
              <a:spcAft>
                <a:spcPct val="0"/>
              </a:spcAft>
              <a:buClrTx/>
              <a:buSzTx/>
              <a:buFontTx/>
              <a:buNone/>
              <a:tabLst/>
              <a:defRPr/>
            </a:pPr>
            <a:endParaRPr lang="en-IN" sz="1200" dirty="0">
              <a:latin typeface="+mn-lt"/>
            </a:endParaRPr>
          </a:p>
          <a:p>
            <a:pPr>
              <a:spcBef>
                <a:spcPts val="0"/>
              </a:spcBef>
            </a:pPr>
            <a:endParaRPr lang="en-US" sz="1200" b="0" i="0" u="none" strike="noStrike" kern="1200" baseline="0" dirty="0">
              <a:latin typeface="+mn-lt"/>
              <a:ea typeface="+mn-ea"/>
              <a:cs typeface="+mn-cs"/>
            </a:endParaRPr>
          </a:p>
          <a:p>
            <a:pPr>
              <a:spcBef>
                <a:spcPts val="0"/>
              </a:spcBef>
            </a:pPr>
            <a:endParaRPr lang="en-US" sz="1200" b="0" i="0" u="none" strike="noStrike" kern="1200" baseline="0" dirty="0">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24</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ts val="0"/>
              </a:spcBef>
              <a:spcAft>
                <a:spcPct val="0"/>
              </a:spcAft>
              <a:buClrTx/>
              <a:buSzTx/>
              <a:buFontTx/>
              <a:buNone/>
              <a:tabLst/>
              <a:defRPr/>
            </a:pPr>
            <a:r>
              <a:rPr lang="en-US" sz="1200" dirty="0">
                <a:latin typeface="+mn-lt"/>
              </a:rPr>
              <a:t>Illustration 14–8 Bonds</a:t>
            </a:r>
            <a:r>
              <a:rPr lang="en-US" sz="1200" baseline="0" dirty="0">
                <a:latin typeface="+mn-lt"/>
              </a:rPr>
              <a:t> Sold at a Premium</a:t>
            </a:r>
            <a:endParaRPr lang="en-US" sz="1200" dirty="0">
              <a:latin typeface="+mn-lt"/>
            </a:endParaRPr>
          </a:p>
          <a:p>
            <a:pPr marL="0" marR="0" indent="0" algn="l" defTabSz="914400" rtl="0" eaLnBrk="1" fontAlgn="base" latinLnBrk="0" hangingPunct="1">
              <a:lnSpc>
                <a:spcPct val="100000"/>
              </a:lnSpc>
              <a:spcBef>
                <a:spcPts val="0"/>
              </a:spcBef>
              <a:spcAft>
                <a:spcPct val="0"/>
              </a:spcAft>
              <a:buClrTx/>
              <a:buSzTx/>
              <a:buFontTx/>
              <a:buNone/>
              <a:tabLst/>
              <a:defRPr/>
            </a:pPr>
            <a:endParaRPr lang="en-US" sz="1200" dirty="0">
              <a:latin typeface="+mn-lt"/>
            </a:endParaRPr>
          </a:p>
          <a:p>
            <a:pPr marL="0" marR="0" indent="0" algn="l" defTabSz="914400" rtl="0" eaLnBrk="1" fontAlgn="base" latinLnBrk="0" hangingPunct="1">
              <a:lnSpc>
                <a:spcPct val="100000"/>
              </a:lnSpc>
              <a:spcBef>
                <a:spcPts val="0"/>
              </a:spcBef>
              <a:spcAft>
                <a:spcPct val="0"/>
              </a:spcAft>
              <a:buClrTx/>
              <a:buSzTx/>
              <a:buFontTx/>
              <a:buNone/>
              <a:tabLst/>
              <a:defRPr/>
            </a:pPr>
            <a:r>
              <a:rPr lang="en-US" sz="1200" dirty="0">
                <a:latin typeface="+mn-lt"/>
              </a:rPr>
              <a:t>Bonds are said to be sold at premium</a:t>
            </a:r>
            <a:r>
              <a:rPr lang="en-US" sz="1200" baseline="0" dirty="0">
                <a:latin typeface="+mn-lt"/>
              </a:rPr>
              <a:t> </a:t>
            </a:r>
            <a:r>
              <a:rPr lang="en-US" sz="1200" dirty="0">
                <a:latin typeface="+mn-lt"/>
              </a:rPr>
              <a:t>when the bonds sell more than their face amount. If</a:t>
            </a:r>
            <a:r>
              <a:rPr lang="en-IN" sz="1200" b="0" i="0" u="none" strike="noStrike" kern="1200" baseline="0" dirty="0">
                <a:latin typeface="+mn-lt"/>
                <a:ea typeface="+mn-ea"/>
                <a:cs typeface="+mn-cs"/>
              </a:rPr>
              <a:t> bonds had been issued at 12% when the market yield for bonds of similar risk and maturity was </a:t>
            </a:r>
            <a:r>
              <a:rPr lang="en-IN" sz="1200" b="0" i="1" u="none" strike="noStrike" kern="1200" baseline="0" dirty="0">
                <a:latin typeface="+mn-lt"/>
                <a:ea typeface="+mn-ea"/>
                <a:cs typeface="+mn-cs"/>
              </a:rPr>
              <a:t>lower </a:t>
            </a:r>
            <a:r>
              <a:rPr lang="en-IN" sz="1200" b="0" i="0" u="none" strike="noStrike" kern="1200" baseline="0" dirty="0">
                <a:latin typeface="+mn-lt"/>
                <a:ea typeface="+mn-ea"/>
                <a:cs typeface="+mn-cs"/>
              </a:rPr>
              <a:t>than the stated rate, say 10%, the issue would have been priced at a </a:t>
            </a:r>
            <a:r>
              <a:rPr lang="en-IN" sz="1200" b="0" i="1" u="none" strike="noStrike" kern="1200" baseline="0" dirty="0">
                <a:latin typeface="+mn-lt"/>
                <a:ea typeface="+mn-ea"/>
                <a:cs typeface="+mn-cs"/>
              </a:rPr>
              <a:t>premium. </a:t>
            </a:r>
            <a:r>
              <a:rPr lang="en-IN" sz="1200" b="0" i="0" u="none" strike="noStrike" kern="1200" baseline="0" dirty="0">
                <a:latin typeface="+mn-lt"/>
                <a:ea typeface="+mn-ea"/>
                <a:cs typeface="+mn-cs"/>
              </a:rPr>
              <a:t>Because the 12% rate would seem relatively attractive in a 10% market, the bonds would command an issue price of more than $700,000. That amount, </a:t>
            </a:r>
            <a:r>
              <a:rPr lang="en-IN" sz="1200" dirty="0">
                <a:latin typeface="+mn-lt"/>
              </a:rPr>
              <a:t>$735,533, is calculated in the illustration here. </a:t>
            </a:r>
          </a:p>
          <a:p>
            <a:pPr marL="0" marR="0" indent="0" algn="l" defTabSz="914400" rtl="0" eaLnBrk="1" fontAlgn="base" latinLnBrk="0" hangingPunct="1">
              <a:lnSpc>
                <a:spcPct val="100000"/>
              </a:lnSpc>
              <a:spcBef>
                <a:spcPts val="0"/>
              </a:spcBef>
              <a:spcAft>
                <a:spcPct val="0"/>
              </a:spcAft>
              <a:buClrTx/>
              <a:buSzTx/>
              <a:buFontTx/>
              <a:buNone/>
              <a:tabLst/>
              <a:defRPr/>
            </a:pPr>
            <a:endParaRPr lang="en-IN" sz="1200" dirty="0">
              <a:latin typeface="+mn-lt"/>
            </a:endParaRPr>
          </a:p>
          <a:p>
            <a:pPr>
              <a:spcBef>
                <a:spcPts val="0"/>
              </a:spcBef>
            </a:pPr>
            <a:endParaRPr lang="en-US" sz="1200" b="0" i="0" u="none" strike="noStrike" kern="1200" baseline="0" dirty="0">
              <a:latin typeface="+mn-lt"/>
              <a:ea typeface="+mn-ea"/>
              <a:cs typeface="+mn-cs"/>
            </a:endParaRPr>
          </a:p>
          <a:p>
            <a:pPr>
              <a:spcBef>
                <a:spcPts val="0"/>
              </a:spcBef>
            </a:pPr>
            <a:endParaRPr lang="en-US" sz="1200" b="0" i="0" u="none" strike="noStrike" kern="1200" baseline="0" dirty="0">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25</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ct val="0"/>
              </a:spcAft>
              <a:buClrTx/>
              <a:buSzTx/>
              <a:buFontTx/>
              <a:buNone/>
              <a:tabLst/>
              <a:defRPr/>
            </a:pPr>
            <a:r>
              <a:rPr lang="en-US" sz="1200" b="0" i="0" u="none" strike="noStrike" kern="1200" baseline="0" dirty="0">
                <a:solidFill>
                  <a:schemeClr val="tx1"/>
                </a:solidFill>
                <a:latin typeface="+mn-lt"/>
                <a:ea typeface="+mn-ea"/>
                <a:cs typeface="+mn-cs"/>
              </a:rPr>
              <a:t>To record the relevant journal entries, the issuer records a credit to bonds payable for the face amount of the bond and a credit to premium on bonds payable for the difference between the amount of cash received and the face amount of the bond.</a:t>
            </a:r>
          </a:p>
          <a:p>
            <a:pPr marL="0" marR="0" lvl="0" indent="0" algn="l" defTabSz="914400" rtl="0" eaLnBrk="1" fontAlgn="base" latinLnBrk="0" hangingPunct="1">
              <a:lnSpc>
                <a:spcPct val="100000"/>
              </a:lnSpc>
              <a:spcBef>
                <a:spcPts val="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ts val="0"/>
              </a:spcBef>
              <a:spcAft>
                <a:spcPct val="0"/>
              </a:spcAft>
              <a:buClrTx/>
              <a:buSzTx/>
              <a:buFontTx/>
              <a:buNone/>
              <a:tabLst/>
              <a:defRPr/>
            </a:pPr>
            <a:r>
              <a:rPr lang="en-US" sz="1200" b="0" i="0" u="none" strike="noStrike" kern="1200" baseline="0" dirty="0">
                <a:solidFill>
                  <a:schemeClr val="tx1"/>
                </a:solidFill>
                <a:latin typeface="+mn-lt"/>
                <a:ea typeface="+mn-ea"/>
                <a:cs typeface="+mn-cs"/>
              </a:rPr>
              <a:t>The investor records a debit to investment in bonds for the face amount. Cash is credited for $735,533, the present value of the bond or the amount paid for the bond. The difference is debited to premium on bond investment. </a:t>
            </a:r>
          </a:p>
          <a:p>
            <a:pPr>
              <a:spcBef>
                <a:spcPts val="0"/>
              </a:spcBef>
            </a:pP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26</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IN" sz="1200" b="0" i="0" u="none" strike="noStrike" kern="1200" baseline="0" dirty="0">
                <a:solidFill>
                  <a:schemeClr val="tx1"/>
                </a:solidFill>
                <a:latin typeface="+mn-lt"/>
                <a:ea typeface="+mn-ea"/>
                <a:cs typeface="+mn-cs"/>
              </a:rPr>
              <a:t>Illustration 14–9 Amortization Schedule—Premium </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Interest on bonds issued at a premium is determined in precisely the same manner as on bonds issued at a discount. Again, interest is the effective interest rate applied to the debt balance outstanding during each period (balance at the end of the previous interest period), and the cash paid is the stated rate times the face amount, as shown in this illustration. </a:t>
            </a:r>
            <a:r>
              <a:rPr lang="en-US" sz="1200" b="0" i="0" u="none" strike="noStrike" kern="1200" baseline="0" dirty="0">
                <a:solidFill>
                  <a:schemeClr val="tx1"/>
                </a:solidFill>
                <a:latin typeface="+mn-lt"/>
                <a:ea typeface="+mn-ea"/>
                <a:cs typeface="+mn-cs"/>
              </a:rPr>
              <a:t>The </a:t>
            </a:r>
            <a:r>
              <a:rPr lang="en-IN" sz="1200" b="0" i="0" u="none" strike="noStrike" kern="1200" baseline="0" dirty="0">
                <a:solidFill>
                  <a:schemeClr val="tx1"/>
                </a:solidFill>
                <a:latin typeface="+mn-lt"/>
                <a:ea typeface="+mn-ea"/>
                <a:cs typeface="+mn-cs"/>
              </a:rPr>
              <a:t>difference between the two is the reduction (amortization) of the premium. </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Notice that the debt declines each period. As the premium is reduced by amortization, the book value of the bonds declines toward face value. This is because the effective interest each period is less than the cash interest paid.</a:t>
            </a:r>
          </a:p>
        </p:txBody>
      </p:sp>
      <p:sp>
        <p:nvSpPr>
          <p:cNvPr id="4" name="Slide Number Placeholder 3"/>
          <p:cNvSpPr>
            <a:spLocks noGrp="1"/>
          </p:cNvSpPr>
          <p:nvPr>
            <p:ph type="sldNum" sz="quarter" idx="10"/>
          </p:nvPr>
        </p:nvSpPr>
        <p:spPr/>
        <p:txBody>
          <a:bodyPr/>
          <a:lstStyle/>
          <a:p>
            <a:fld id="{E5D5A280-AB61-4228-B8B9-B2988F4D0222}" type="slidenum">
              <a:rPr lang="en-US" smtClean="0"/>
              <a:t>27</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US" sz="1200" b="0" i="0" u="none" strike="noStrike" kern="1200" baseline="0" dirty="0">
                <a:solidFill>
                  <a:schemeClr val="tx1"/>
                </a:solidFill>
                <a:latin typeface="+mn-lt"/>
                <a:ea typeface="+mn-ea"/>
                <a:cs typeface="+mn-cs"/>
              </a:rPr>
              <a:t>Illustration 14–10 Premium and Discount Amortization Compared</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As the premium is reduced by amortization, the book value of the bonds declines toward face value. This is because the effective interest each period is less than the cash interest paid. Remember, this is precisely the opposite of when the bonds are at a discount, when the effective interest each period is more than the cash paid.</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As the discount is reduced by amortization, the book value of the bonds increases toward face value.</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Whether bonds are </a:t>
            </a:r>
            <a:r>
              <a:rPr lang="en-IN" sz="1200" b="0" i="0" u="none" strike="noStrike" kern="1200" baseline="0" dirty="0">
                <a:solidFill>
                  <a:schemeClr val="tx1"/>
                </a:solidFill>
                <a:latin typeface="+mn-lt"/>
                <a:ea typeface="+mn-ea"/>
                <a:cs typeface="+mn-cs"/>
              </a:rPr>
              <a:t>issued at a premium or a </a:t>
            </a:r>
            <a:r>
              <a:rPr lang="en-US" sz="1200" b="0" i="0" u="none" strike="noStrike" kern="1200" baseline="0" dirty="0">
                <a:solidFill>
                  <a:schemeClr val="tx1"/>
                </a:solidFill>
                <a:latin typeface="+mn-lt"/>
                <a:ea typeface="+mn-ea"/>
                <a:cs typeface="+mn-cs"/>
              </a:rPr>
              <a:t>discount, the outstanding balance becomes zero at maturity.</a:t>
            </a:r>
          </a:p>
          <a:p>
            <a:pPr>
              <a:spcBef>
                <a:spcPts val="0"/>
              </a:spcBef>
            </a:pPr>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28</a:t>
            </a:fld>
            <a:endParaRPr lang="en-US"/>
          </a:p>
        </p:txBody>
      </p:sp>
    </p:spTree>
    <p:extLst>
      <p:ext uri="{BB962C8B-B14F-4D97-AF65-F5344CB8AC3E}">
        <p14:creationId xmlns:p14="http://schemas.microsoft.com/office/powerpoint/2010/main" val="18681819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IN" sz="1200" b="0" i="0" u="none" strike="noStrike" kern="1200" baseline="0" dirty="0">
                <a:solidFill>
                  <a:schemeClr val="tx1"/>
                </a:solidFill>
                <a:latin typeface="+mn-lt"/>
                <a:ea typeface="+mn-ea"/>
                <a:cs typeface="+mn-cs"/>
              </a:rPr>
              <a:t>When an accounting period ends between interest dates, it is necessary to record interest that has accrued since the last interest date. </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Let us consider our previous example of </a:t>
            </a:r>
            <a:r>
              <a:rPr lang="en-US" sz="1200" b="0" i="0" u="none" strike="noStrike" kern="1200" baseline="0" dirty="0" err="1">
                <a:solidFill>
                  <a:schemeClr val="tx1"/>
                </a:solidFill>
                <a:latin typeface="+mn-lt"/>
                <a:ea typeface="+mn-ea"/>
                <a:cs typeface="+mn-cs"/>
              </a:rPr>
              <a:t>Masterwear</a:t>
            </a:r>
            <a:r>
              <a:rPr lang="en-US" sz="1200" b="0" i="0" u="none" strike="noStrike" kern="1200" baseline="0" dirty="0">
                <a:solidFill>
                  <a:schemeClr val="tx1"/>
                </a:solidFill>
                <a:latin typeface="+mn-lt"/>
                <a:ea typeface="+mn-ea"/>
                <a:cs typeface="+mn-cs"/>
              </a:rPr>
              <a:t> and United Intergroup. </a:t>
            </a:r>
            <a:r>
              <a:rPr lang="en-IN" sz="1200" b="0" i="0" u="none" strike="noStrike" kern="1200" baseline="0" dirty="0">
                <a:solidFill>
                  <a:schemeClr val="tx1"/>
                </a:solidFill>
                <a:latin typeface="+mn-lt"/>
                <a:ea typeface="+mn-ea"/>
                <a:cs typeface="+mn-cs"/>
              </a:rPr>
              <a:t>Here, we will assume that the fiscal years of </a:t>
            </a:r>
            <a:r>
              <a:rPr lang="en-IN" sz="1200" b="0" i="0" u="none" strike="noStrike" kern="1200" baseline="0" dirty="0" err="1">
                <a:solidFill>
                  <a:schemeClr val="tx1"/>
                </a:solidFill>
                <a:latin typeface="+mn-lt"/>
                <a:ea typeface="+mn-ea"/>
                <a:cs typeface="+mn-cs"/>
              </a:rPr>
              <a:t>Masterwear</a:t>
            </a:r>
            <a:r>
              <a:rPr lang="en-IN" sz="1200" b="0" i="0" u="none" strike="noStrike" kern="1200" baseline="0" dirty="0">
                <a:solidFill>
                  <a:schemeClr val="tx1"/>
                </a:solidFill>
                <a:latin typeface="+mn-lt"/>
                <a:ea typeface="+mn-ea"/>
                <a:cs typeface="+mn-cs"/>
              </a:rPr>
              <a:t> and United end on October 31 and interest was last paid and recorded on June 30. In which case, four months’ interest must be accrued in a year-end adjusting entry. Because interest is recorded for only a portion of a </a:t>
            </a:r>
            <a:r>
              <a:rPr lang="en-IN" sz="1200" b="0" i="0" u="none" strike="noStrike" kern="1200" baseline="0" dirty="0" err="1">
                <a:solidFill>
                  <a:schemeClr val="tx1"/>
                </a:solidFill>
                <a:latin typeface="+mn-lt"/>
                <a:ea typeface="+mn-ea"/>
                <a:cs typeface="+mn-cs"/>
              </a:rPr>
              <a:t>semiannual</a:t>
            </a:r>
            <a:r>
              <a:rPr lang="en-IN" sz="1200" b="0" i="0" u="none" strike="noStrike" kern="1200" baseline="0" dirty="0">
                <a:solidFill>
                  <a:schemeClr val="tx1"/>
                </a:solidFill>
                <a:latin typeface="+mn-lt"/>
                <a:ea typeface="+mn-ea"/>
                <a:cs typeface="+mn-cs"/>
              </a:rPr>
              <a:t> period, amounts recorded are simply the amounts shown in the amortization schedule times the appropriate fraction of the </a:t>
            </a:r>
            <a:r>
              <a:rPr lang="en-IN" sz="1200" b="0" i="0" u="none" strike="noStrike" kern="1200" baseline="0" dirty="0" err="1">
                <a:solidFill>
                  <a:schemeClr val="tx1"/>
                </a:solidFill>
                <a:latin typeface="+mn-lt"/>
                <a:ea typeface="+mn-ea"/>
                <a:cs typeface="+mn-cs"/>
              </a:rPr>
              <a:t>semiannual</a:t>
            </a:r>
            <a:r>
              <a:rPr lang="en-IN" sz="1200" b="0" i="0" u="none" strike="noStrike" kern="1200" baseline="0" dirty="0">
                <a:solidFill>
                  <a:schemeClr val="tx1"/>
                </a:solidFill>
                <a:latin typeface="+mn-lt"/>
                <a:ea typeface="+mn-ea"/>
                <a:cs typeface="+mn-cs"/>
              </a:rPr>
              <a:t> period (in this case 4/6).</a:t>
            </a: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29</a:t>
            </a:fld>
            <a:endParaRPr lang="en-US"/>
          </a:p>
        </p:txBody>
      </p:sp>
    </p:spTree>
    <p:extLst>
      <p:ext uri="{BB962C8B-B14F-4D97-AF65-F5344CB8AC3E}">
        <p14:creationId xmlns:p14="http://schemas.microsoft.com/office/powerpoint/2010/main" val="5876668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IN" sz="1200" b="0" i="0" u="none" strike="noStrike" kern="1200" baseline="0" dirty="0">
                <a:solidFill>
                  <a:schemeClr val="tx1"/>
                </a:solidFill>
                <a:latin typeface="+mn-lt"/>
                <a:ea typeface="+mn-ea"/>
                <a:cs typeface="+mn-cs"/>
              </a:rPr>
              <a:t>Because interest is recorded for only a portion of a </a:t>
            </a:r>
            <a:r>
              <a:rPr lang="en-IN" sz="1200" b="0" i="0" u="none" strike="noStrike" kern="1200" baseline="0" dirty="0" err="1">
                <a:solidFill>
                  <a:schemeClr val="tx1"/>
                </a:solidFill>
                <a:latin typeface="+mn-lt"/>
                <a:ea typeface="+mn-ea"/>
                <a:cs typeface="+mn-cs"/>
              </a:rPr>
              <a:t>semiannual</a:t>
            </a:r>
            <a:r>
              <a:rPr lang="en-IN" sz="1200" b="0" i="0" u="none" strike="noStrike" kern="1200" baseline="0" dirty="0">
                <a:solidFill>
                  <a:schemeClr val="tx1"/>
                </a:solidFill>
                <a:latin typeface="+mn-lt"/>
                <a:ea typeface="+mn-ea"/>
                <a:cs typeface="+mn-cs"/>
              </a:rPr>
              <a:t> period, </a:t>
            </a:r>
            <a:r>
              <a:rPr lang="en-US" sz="1200" b="0" i="0" u="none" strike="noStrike" kern="1200" baseline="0" dirty="0">
                <a:solidFill>
                  <a:schemeClr val="tx1"/>
                </a:solidFill>
                <a:latin typeface="+mn-lt"/>
                <a:ea typeface="+mn-ea"/>
                <a:cs typeface="+mn-cs"/>
              </a:rPr>
              <a:t>amounts </a:t>
            </a:r>
            <a:r>
              <a:rPr lang="en-IN" sz="1200" b="0" i="0" u="none" strike="noStrike" kern="1200" baseline="0" dirty="0">
                <a:solidFill>
                  <a:schemeClr val="tx1"/>
                </a:solidFill>
                <a:latin typeface="+mn-lt"/>
                <a:ea typeface="+mn-ea"/>
                <a:cs typeface="+mn-cs"/>
              </a:rPr>
              <a:t>recorded are simply the amounts shown in the earlier amortization schedule for discounts times the appropriate fraction of the </a:t>
            </a:r>
            <a:r>
              <a:rPr lang="en-IN" sz="1200" b="0" i="0" u="none" strike="noStrike" kern="1200" baseline="0" dirty="0" err="1">
                <a:solidFill>
                  <a:schemeClr val="tx1"/>
                </a:solidFill>
                <a:latin typeface="+mn-lt"/>
                <a:ea typeface="+mn-ea"/>
                <a:cs typeface="+mn-cs"/>
              </a:rPr>
              <a:t>semiannual</a:t>
            </a:r>
            <a:r>
              <a:rPr lang="en-IN" sz="1200" b="0" i="0" u="none" strike="noStrike" kern="1200" baseline="0" dirty="0">
                <a:solidFill>
                  <a:schemeClr val="tx1"/>
                </a:solidFill>
                <a:latin typeface="+mn-lt"/>
                <a:ea typeface="+mn-ea"/>
                <a:cs typeface="+mn-cs"/>
              </a:rPr>
              <a:t> period, in this case 4⁄6.</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To avoid understating interest in the financial statements, four months’ interest is recorded at the end of the reporting period. </a:t>
            </a: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30</a:t>
            </a:fld>
            <a:endParaRPr lang="en-US"/>
          </a:p>
        </p:txBody>
      </p:sp>
    </p:spTree>
    <p:extLst>
      <p:ext uri="{BB962C8B-B14F-4D97-AF65-F5344CB8AC3E}">
        <p14:creationId xmlns:p14="http://schemas.microsoft.com/office/powerpoint/2010/main" val="32461553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IN" sz="1200" b="0" i="0" u="none" strike="noStrike" kern="1200" baseline="0" dirty="0">
                <a:solidFill>
                  <a:schemeClr val="tx1"/>
                </a:solidFill>
                <a:latin typeface="+mn-lt"/>
                <a:ea typeface="+mn-ea"/>
                <a:cs typeface="+mn-cs"/>
              </a:rPr>
              <a:t>The specific promises made to bondholders are described in a document called a bond </a:t>
            </a:r>
            <a:r>
              <a:rPr lang="en-US" sz="1200" b="0" i="0" u="none" strike="noStrike" kern="1200" baseline="0" dirty="0">
                <a:solidFill>
                  <a:schemeClr val="tx1"/>
                </a:solidFill>
                <a:latin typeface="+mn-lt"/>
                <a:ea typeface="+mn-ea"/>
                <a:cs typeface="+mn-cs"/>
              </a:rPr>
              <a:t>indenture. </a:t>
            </a:r>
            <a:r>
              <a:rPr lang="en-IN" sz="1200" b="0" i="0" u="none" strike="noStrike" kern="1200" baseline="0" dirty="0">
                <a:solidFill>
                  <a:schemeClr val="tx1"/>
                </a:solidFill>
                <a:latin typeface="+mn-lt"/>
                <a:ea typeface="+mn-ea"/>
                <a:cs typeface="+mn-cs"/>
              </a:rPr>
              <a:t>Because it would be impractical for the corporation to enter into a direct agreement with each of the many bondholders, the bond indenture is held by a trustee, usually a commercial bank or other financial institution, appointed by the issuing firm to represent the rights of the bondholders. If the company fails to live up to the terms of the bond indenture, the trustee may bring legal action against the company on behalf of the bondholders.</a:t>
            </a:r>
            <a:endParaRPr lang="en-IN" baseline="0" dirty="0"/>
          </a:p>
        </p:txBody>
      </p:sp>
      <p:sp>
        <p:nvSpPr>
          <p:cNvPr id="4" name="Slide Number Placeholder 3"/>
          <p:cNvSpPr>
            <a:spLocks noGrp="1"/>
          </p:cNvSpPr>
          <p:nvPr>
            <p:ph type="sldNum" sz="quarter" idx="10"/>
          </p:nvPr>
        </p:nvSpPr>
        <p:spPr/>
        <p:txBody>
          <a:bodyPr/>
          <a:lstStyle/>
          <a:p>
            <a:fld id="{E5D5A280-AB61-4228-B8B9-B2988F4D0222}" type="slidenum">
              <a:rPr lang="en-US" smtClean="0"/>
              <a:t>4</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US" sz="1200" b="0" i="0" u="none" strike="noStrike" kern="1200" baseline="0" dirty="0">
                <a:solidFill>
                  <a:schemeClr val="tx1"/>
                </a:solidFill>
                <a:latin typeface="+mn-lt"/>
                <a:ea typeface="+mn-ea"/>
                <a:cs typeface="+mn-cs"/>
              </a:rPr>
              <a:t>Two months later, when semiannual interest is paid next, that is on December 31, the remainder of the interest is allocated to the first two months of the next fiscal year—November and December.</a:t>
            </a:r>
          </a:p>
          <a:p>
            <a:pPr>
              <a:spcBef>
                <a:spcPts val="0"/>
              </a:spcBef>
            </a:pP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ts val="0"/>
              </a:spcBef>
              <a:spcAft>
                <a:spcPct val="0"/>
              </a:spcAft>
              <a:buClrTx/>
              <a:buSzTx/>
              <a:buFontTx/>
              <a:buNone/>
              <a:tabLst/>
              <a:defRPr/>
            </a:pPr>
            <a:r>
              <a:rPr lang="en-US" sz="1200" dirty="0"/>
              <a:t>Of the six</a:t>
            </a:r>
            <a:r>
              <a:rPr lang="en-US" sz="1200" baseline="0" dirty="0"/>
              <a:t> months’ interest paid December 31, only the November and December interest is expensed in the new fiscal year.</a:t>
            </a:r>
            <a:endParaRPr lang="en-US" sz="1200" dirty="0"/>
          </a:p>
          <a:p>
            <a:pPr>
              <a:spcBef>
                <a:spcPts val="0"/>
              </a:spcBef>
            </a:pPr>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31</a:t>
            </a:fld>
            <a:endParaRPr lang="en-US"/>
          </a:p>
        </p:txBody>
      </p:sp>
    </p:spTree>
    <p:extLst>
      <p:ext uri="{BB962C8B-B14F-4D97-AF65-F5344CB8AC3E}">
        <p14:creationId xmlns:p14="http://schemas.microsoft.com/office/powerpoint/2010/main" val="387722988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US" sz="1200" b="0" i="0" u="none" strike="noStrike" kern="1200" baseline="0" dirty="0">
                <a:solidFill>
                  <a:schemeClr val="tx1"/>
                </a:solidFill>
                <a:latin typeface="+mn-lt"/>
                <a:ea typeface="+mn-ea"/>
                <a:cs typeface="+mn-cs"/>
              </a:rPr>
              <a:t>In some circumstances, the profession permits an exception to the conceptually appropriate method of determining interest for bond issues. A</a:t>
            </a:r>
            <a:r>
              <a:rPr lang="en-IN" sz="1200" b="0" i="0" u="none" strike="noStrike" kern="1200" baseline="0" dirty="0">
                <a:solidFill>
                  <a:schemeClr val="tx1"/>
                </a:solidFill>
                <a:latin typeface="+mn-lt"/>
                <a:ea typeface="+mn-ea"/>
                <a:cs typeface="+mn-cs"/>
              </a:rPr>
              <a:t> company is allowed to determine interest indirectly by allocating a discount or a premium equally to each period over the term to maturity—if doing so produces results that are not materially different from the usual (and preferable) interest method. The decision should be guided by whether the straight-line method would tend to mislead investors and creditors in the particular circumstance.</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We will again consider the illustration where bonds were issued at a discount for this purpose. By the straight-line method, </a:t>
            </a:r>
            <a:r>
              <a:rPr lang="en-US" sz="1200" b="0" i="0" u="none" strike="noStrike" kern="1200" baseline="0" dirty="0">
                <a:solidFill>
                  <a:schemeClr val="tx1"/>
                </a:solidFill>
                <a:latin typeface="+mn-lt"/>
                <a:ea typeface="+mn-ea"/>
                <a:cs typeface="+mn-cs"/>
              </a:rPr>
              <a:t>discount would be allocated equally to the six semiannual periods (three years) as calculated here.</a:t>
            </a:r>
            <a:endParaRPr lang="en-IN" sz="1200" b="0" i="0" u="none" strike="noStrike" kern="1200" baseline="0" dirty="0">
              <a:solidFill>
                <a:schemeClr val="tx1"/>
              </a:solidFill>
              <a:latin typeface="+mn-lt"/>
              <a:ea typeface="+mn-ea"/>
              <a:cs typeface="+mn-cs"/>
            </a:endParaRPr>
          </a:p>
          <a:p>
            <a:pPr>
              <a:spcBef>
                <a:spcPts val="0"/>
              </a:spcBef>
            </a:pPr>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32</a:t>
            </a:fld>
            <a:endParaRPr lang="en-US"/>
          </a:p>
        </p:txBody>
      </p:sp>
    </p:spTree>
    <p:extLst>
      <p:ext uri="{BB962C8B-B14F-4D97-AF65-F5344CB8AC3E}">
        <p14:creationId xmlns:p14="http://schemas.microsoft.com/office/powerpoint/2010/main" val="4262128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US" sz="1200" b="0" i="0" u="none" strike="noStrike" kern="1200" baseline="0" dirty="0">
                <a:solidFill>
                  <a:schemeClr val="tx1"/>
                </a:solidFill>
                <a:latin typeface="+mn-lt"/>
                <a:ea typeface="+mn-ea"/>
                <a:cs typeface="+mn-cs"/>
              </a:rPr>
              <a:t>In some circumstances, the profession permits an exception to the conceptually appropriate method of determining interest for bond issues. A</a:t>
            </a:r>
            <a:r>
              <a:rPr lang="en-IN" sz="1200" b="0" i="0" u="none" strike="noStrike" kern="1200" baseline="0" dirty="0">
                <a:solidFill>
                  <a:schemeClr val="tx1"/>
                </a:solidFill>
                <a:latin typeface="+mn-lt"/>
                <a:ea typeface="+mn-ea"/>
                <a:cs typeface="+mn-cs"/>
              </a:rPr>
              <a:t> company is allowed to determine interest indirectly by allocating a discount or a premium equally to each period over the term to maturity—if doing so produces results that are not materially different from the usual (and preferable) interest method. The decision should be guided by whether the straight-line method would tend to mislead investors and creditors in the particular circumstance.</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We will again consider the illustration where bonds were issued at a discount for this purpose. By the straight-line method, </a:t>
            </a:r>
            <a:r>
              <a:rPr lang="en-US" sz="1200" b="0" i="0" u="none" strike="noStrike" kern="1200" baseline="0" dirty="0">
                <a:solidFill>
                  <a:schemeClr val="tx1"/>
                </a:solidFill>
                <a:latin typeface="+mn-lt"/>
                <a:ea typeface="+mn-ea"/>
                <a:cs typeface="+mn-cs"/>
              </a:rPr>
              <a:t>discount would be allocated equally to the six semiannual periods (three years) as calculated here.</a:t>
            </a:r>
            <a:endParaRPr lang="en-IN" sz="1200" b="0" i="0" u="none" strike="noStrike" kern="1200" baseline="0" dirty="0">
              <a:solidFill>
                <a:schemeClr val="tx1"/>
              </a:solidFill>
              <a:latin typeface="+mn-lt"/>
              <a:ea typeface="+mn-ea"/>
              <a:cs typeface="+mn-cs"/>
            </a:endParaRPr>
          </a:p>
          <a:p>
            <a:pPr>
              <a:spcBef>
                <a:spcPts val="0"/>
              </a:spcBef>
            </a:pPr>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33</a:t>
            </a:fld>
            <a:endParaRPr lang="en-US"/>
          </a:p>
        </p:txBody>
      </p:sp>
    </p:spTree>
    <p:extLst>
      <p:ext uri="{BB962C8B-B14F-4D97-AF65-F5344CB8AC3E}">
        <p14:creationId xmlns:p14="http://schemas.microsoft.com/office/powerpoint/2010/main" val="4262128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IN" sz="1200" b="0" i="0" u="none" strike="noStrike" kern="1200" baseline="0" dirty="0">
                <a:solidFill>
                  <a:schemeClr val="tx1"/>
                </a:solidFill>
                <a:latin typeface="+mn-lt"/>
                <a:ea typeface="+mn-ea"/>
                <a:cs typeface="+mn-cs"/>
              </a:rPr>
              <a:t>Illustration 14–11 Amortization Schedule—Straight-Line Method </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Allocating the discount or premium equally over the life of the bonds by the straight-line method results in a constant dollar amount of interest each period. An amortization schedule, then, would serve little purpose. For example, if we prepared one for the straight-line method in this situation, it would provide the same amounts each period as shown in the </a:t>
            </a:r>
            <a:r>
              <a:rPr lang="en-US" sz="1200" b="0" i="0" u="none" strike="noStrike" kern="1200" baseline="0" dirty="0">
                <a:solidFill>
                  <a:schemeClr val="tx1"/>
                </a:solidFill>
                <a:latin typeface="+mn-lt"/>
                <a:ea typeface="+mn-ea"/>
                <a:cs typeface="+mn-cs"/>
              </a:rPr>
              <a:t>illustration on this slide.</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Remember that determining interest by allocating the discount (or premium) on a straight-line basis is a practical expediency permitted in some situations by the materiality concept.</a:t>
            </a:r>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34</a:t>
            </a:fld>
            <a:endParaRPr lang="en-US"/>
          </a:p>
        </p:txBody>
      </p:sp>
    </p:spTree>
    <p:extLst>
      <p:ext uri="{BB962C8B-B14F-4D97-AF65-F5344CB8AC3E}">
        <p14:creationId xmlns:p14="http://schemas.microsoft.com/office/powerpoint/2010/main" val="12855803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35</a:t>
            </a:fld>
            <a:endParaRPr lang="en-US"/>
          </a:p>
        </p:txBody>
      </p:sp>
    </p:spTree>
    <p:extLst>
      <p:ext uri="{BB962C8B-B14F-4D97-AF65-F5344CB8AC3E}">
        <p14:creationId xmlns:p14="http://schemas.microsoft.com/office/powerpoint/2010/main" val="137429467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IN" sz="1200" b="0" i="0" u="none" strike="noStrike" kern="1200" baseline="0" dirty="0">
                <a:solidFill>
                  <a:schemeClr val="tx1"/>
                </a:solidFill>
                <a:latin typeface="+mn-lt"/>
                <a:ea typeface="+mn-ea"/>
                <a:cs typeface="+mn-cs"/>
              </a:rPr>
              <a:t>Rather than sell bonds directly to the public, corporations usually sell an entire issue to an underwriter who then resells them to other security dealers and the public. By committing to purchase bonds at a set price, investment banks such as JPMorgan Chase and Goldman Sachs are said to underwrite any risks associated with a new issue. The underwriting fee is the spread between the price the underwriter pays and the resale price. </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Alternatively, the issuing company may choose to sell the debt securities directly to a single investor (as we assumed in previous illustrations)—often a pension fund or an insurance company. This is referred to as </a:t>
            </a:r>
            <a:r>
              <a:rPr lang="en-IN" sz="1200" b="0" i="1" u="none" strike="noStrike" kern="1200" baseline="0" dirty="0">
                <a:solidFill>
                  <a:schemeClr val="tx1"/>
                </a:solidFill>
                <a:latin typeface="+mn-lt"/>
                <a:ea typeface="+mn-ea"/>
                <a:cs typeface="+mn-cs"/>
              </a:rPr>
              <a:t>private placement. </a:t>
            </a:r>
            <a:r>
              <a:rPr lang="en-IN" sz="1200" b="0" i="0" u="none" strike="noStrike" kern="1200" baseline="0" dirty="0">
                <a:solidFill>
                  <a:schemeClr val="tx1"/>
                </a:solidFill>
                <a:latin typeface="+mn-lt"/>
                <a:ea typeface="+mn-ea"/>
                <a:cs typeface="+mn-cs"/>
              </a:rPr>
              <a:t>Issue costs are less because privately placed securities are not subject to the costly and lengthy process of registering with the SEC that is required of public offerings. Underwriting fees are also avoided.</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When issuing bonds or notes, the issuing company will incur costs, such as legal and accounting fees, printing costs, and registration and underwriting fees. These costs are recorded by combining them with any discount (or subtracting them from any premium) on the debt. The combined valuation account is reported in the balance sheet as a direct deduction from the liability and then amortized over the life of the debt.</a:t>
            </a:r>
          </a:p>
          <a:p>
            <a:pPr>
              <a:spcBef>
                <a:spcPts val="0"/>
              </a:spcBef>
            </a:pPr>
            <a:r>
              <a:rPr lang="en-US" sz="1200" b="0" i="0" u="none" strike="noStrike" kern="1200" baseline="0" dirty="0">
                <a:solidFill>
                  <a:schemeClr val="tx1"/>
                </a:solidFill>
                <a:latin typeface="+mn-lt"/>
                <a:ea typeface="+mn-ea"/>
                <a:cs typeface="+mn-cs"/>
              </a:rPr>
              <a:t> </a:t>
            </a:r>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36</a:t>
            </a:fld>
            <a:endParaRPr lang="en-US"/>
          </a:p>
        </p:txBody>
      </p:sp>
    </p:spTree>
    <p:extLst>
      <p:ext uri="{BB962C8B-B14F-4D97-AF65-F5344CB8AC3E}">
        <p14:creationId xmlns:p14="http://schemas.microsoft.com/office/powerpoint/2010/main" val="68366107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This approach has the appeal of reflecting the effect that debt issue costs have on the effective interest rate. </a:t>
            </a:r>
            <a:r>
              <a:rPr lang="en-US" sz="1200" b="1" i="0" u="none" strike="noStrike" kern="1200" baseline="0" dirty="0">
                <a:solidFill>
                  <a:schemeClr val="tx1"/>
                </a:solidFill>
                <a:latin typeface="+mn-lt"/>
                <a:ea typeface="+mn-ea"/>
                <a:cs typeface="+mn-cs"/>
              </a:rPr>
              <a:t>Debt issue costs </a:t>
            </a:r>
            <a:r>
              <a:rPr lang="en-US" sz="1200" b="0" i="0" u="none" strike="noStrike" kern="1200" baseline="0" dirty="0">
                <a:solidFill>
                  <a:schemeClr val="tx1"/>
                </a:solidFill>
                <a:latin typeface="+mn-lt"/>
                <a:ea typeface="+mn-ea"/>
                <a:cs typeface="+mn-cs"/>
              </a:rPr>
              <a:t>reduce the cash proceeds from the issuance of debt, so it makes sense that they should reflect a higher cost of borrowing. By deducting debt issue costs, we lower the carrying amount of the debt, which effectively increases the interest rate on that debt. In other words, with debt issue costs, the net amount borrowed is less, but interest payments are the same, so the effective rate of borrowing is higher.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For example, let’s assume that </a:t>
            </a:r>
            <a:r>
              <a:rPr lang="en-US" sz="1200" b="0" i="0" u="none" strike="noStrike" kern="1200" baseline="0" dirty="0" err="1">
                <a:solidFill>
                  <a:schemeClr val="tx1"/>
                </a:solidFill>
                <a:latin typeface="+mn-lt"/>
                <a:ea typeface="+mn-ea"/>
                <a:cs typeface="+mn-cs"/>
              </a:rPr>
              <a:t>Masterwear</a:t>
            </a:r>
            <a:r>
              <a:rPr lang="en-US" sz="1200" b="0" i="0" u="none" strike="noStrike" kern="1200" baseline="0" dirty="0">
                <a:solidFill>
                  <a:schemeClr val="tx1"/>
                </a:solidFill>
                <a:latin typeface="+mn-lt"/>
                <a:ea typeface="+mn-ea"/>
                <a:cs typeface="+mn-cs"/>
              </a:rPr>
              <a:t> had debt issue costs of $14,000. The debt issue costs reduce the net cash the issuing company receives from the issuance of the bonds. The entry for the issuance would reflect the lower net cash proceeds and the higher valuation account for the discount and the debt issue costs as seen here.</a:t>
            </a:r>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37</a:t>
            </a:fld>
            <a:endParaRPr lang="en-US"/>
          </a:p>
        </p:txBody>
      </p:sp>
    </p:spTree>
    <p:extLst>
      <p:ext uri="{BB962C8B-B14F-4D97-AF65-F5344CB8AC3E}">
        <p14:creationId xmlns:p14="http://schemas.microsoft.com/office/powerpoint/2010/main" val="424404150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38</a:t>
            </a:fld>
            <a:endParaRPr lang="en-US"/>
          </a:p>
        </p:txBody>
      </p:sp>
    </p:spTree>
    <p:extLst>
      <p:ext uri="{BB962C8B-B14F-4D97-AF65-F5344CB8AC3E}">
        <p14:creationId xmlns:p14="http://schemas.microsoft.com/office/powerpoint/2010/main" val="366809991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Interest expense is determined in the usual way; that is, the effective interest rate times the outstanding balance. The outstanding balance is the “net” liability, the face amount reduced by the discount and debt issue costs ($652,633 for the first interest period). The debt issue costs of $14,000 have the effect of increasing the effective rate from 7% semiannually to 7.4389% semiannually (rounded). The first semiannual interest payment would be recorded as seen here.</a:t>
            </a:r>
            <a:endParaRPr lang="en-US" sz="1200" b="1"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39</a:t>
            </a:fld>
            <a:endParaRPr lang="en-US"/>
          </a:p>
        </p:txBody>
      </p:sp>
    </p:spTree>
    <p:extLst>
      <p:ext uri="{BB962C8B-B14F-4D97-AF65-F5344CB8AC3E}">
        <p14:creationId xmlns:p14="http://schemas.microsoft.com/office/powerpoint/2010/main" val="25335108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US" sz="1200" b="0" i="0" u="none" strike="noStrike" kern="1200" baseline="0" dirty="0">
                <a:solidFill>
                  <a:schemeClr val="tx1"/>
                </a:solidFill>
                <a:latin typeface="+mn-lt"/>
                <a:ea typeface="+mn-ea"/>
                <a:cs typeface="+mn-cs"/>
              </a:rPr>
              <a:t>When a company borrows cash from a bank and signs a promissory note (essentially an IOU), the firm’s liability is reported as a </a:t>
            </a:r>
            <a:r>
              <a:rPr lang="en-US" sz="1200" b="0" i="1" u="none" strike="noStrike" kern="1200" baseline="0" dirty="0">
                <a:solidFill>
                  <a:schemeClr val="tx1"/>
                </a:solidFill>
                <a:latin typeface="+mn-lt"/>
                <a:ea typeface="+mn-ea"/>
                <a:cs typeface="+mn-cs"/>
              </a:rPr>
              <a:t>note payable. </a:t>
            </a:r>
            <a:r>
              <a:rPr lang="en-US" sz="1200" b="0" i="0" u="none" strike="noStrike" kern="1200" baseline="0" dirty="0">
                <a:solidFill>
                  <a:schemeClr val="tx1"/>
                </a:solidFill>
                <a:latin typeface="+mn-lt"/>
                <a:ea typeface="+mn-ea"/>
                <a:cs typeface="+mn-cs"/>
              </a:rPr>
              <a:t>Or a note might be issued in exchange for a noncash asset—perhaps to purchase equipment on credit. In concept, notes are accounted for in precisely the same way as bonds. In fact we could properly substitute notes payable for bonds payable in each of our previous illustrations. For comparison, we continue to also present the lenders’ entries in the illustrations to follow.</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As we discuss accounting for the borrower’s notes </a:t>
            </a:r>
            <a:r>
              <a:rPr lang="en-US" sz="1200" b="0" i="1" u="none" strike="noStrike" kern="1200" baseline="0" dirty="0">
                <a:solidFill>
                  <a:schemeClr val="tx1"/>
                </a:solidFill>
                <a:latin typeface="+mn-lt"/>
                <a:ea typeface="+mn-ea"/>
                <a:cs typeface="+mn-cs"/>
              </a:rPr>
              <a:t>payable</a:t>
            </a:r>
            <a:r>
              <a:rPr lang="en-US" sz="1200" b="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we also will consider the lender’s perspective and look at notes </a:t>
            </a:r>
            <a:r>
              <a:rPr lang="en-US" sz="1200" b="0" i="1" u="none" strike="noStrike" kern="1200" baseline="0" dirty="0">
                <a:solidFill>
                  <a:schemeClr val="tx1"/>
                </a:solidFill>
                <a:latin typeface="+mn-lt"/>
                <a:ea typeface="+mn-ea"/>
                <a:cs typeface="+mn-cs"/>
              </a:rPr>
              <a:t>receivable </a:t>
            </a:r>
            <a:r>
              <a:rPr lang="en-US" sz="1200" b="0" i="0" u="none" strike="noStrike" kern="1200" baseline="0" dirty="0">
                <a:solidFill>
                  <a:schemeClr val="tx1"/>
                </a:solidFill>
                <a:latin typeface="+mn-lt"/>
                <a:ea typeface="+mn-ea"/>
                <a:cs typeface="+mn-cs"/>
              </a:rPr>
              <a:t>at the same time. By considering both sides of each transaction at the same time, we will see that the two sides are essentially mirror images of one another.</a:t>
            </a:r>
            <a:endParaRPr lang="en-IN"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44</a:t>
            </a:fld>
            <a:endParaRPr lang="en-US"/>
          </a:p>
        </p:txBody>
      </p:sp>
    </p:spTree>
    <p:extLst>
      <p:ext uri="{BB962C8B-B14F-4D97-AF65-F5344CB8AC3E}">
        <p14:creationId xmlns:p14="http://schemas.microsoft.com/office/powerpoint/2010/main" val="30455248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US" sz="1200" b="0" i="0" u="none" strike="noStrike" kern="1200" baseline="0" dirty="0">
                <a:solidFill>
                  <a:schemeClr val="tx1"/>
                </a:solidFill>
                <a:latin typeface="+mn-lt"/>
                <a:ea typeface="+mn-ea"/>
                <a:cs typeface="+mn-cs"/>
              </a:rPr>
              <a:t>Let us discuss the different types of bonds now. </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A </a:t>
            </a:r>
            <a:r>
              <a:rPr lang="en-IN" sz="1200" b="1" i="0" u="none" strike="noStrike" kern="1200" baseline="0" dirty="0">
                <a:solidFill>
                  <a:schemeClr val="tx1"/>
                </a:solidFill>
                <a:latin typeface="+mn-lt"/>
                <a:ea typeface="+mn-ea"/>
                <a:cs typeface="+mn-cs"/>
              </a:rPr>
              <a:t>debenture bond</a:t>
            </a:r>
            <a:r>
              <a:rPr lang="en-IN" sz="1200" b="0" i="0" u="none" strike="noStrike" kern="1200" baseline="0" dirty="0">
                <a:solidFill>
                  <a:schemeClr val="tx1"/>
                </a:solidFill>
                <a:latin typeface="+mn-lt"/>
                <a:ea typeface="+mn-ea"/>
                <a:cs typeface="+mn-cs"/>
              </a:rPr>
              <a:t> is secured only by the “full faith and credit” of the issuing corporation. No specific assets are pledged as security. Investors in debentures usually have the same standing as the firm’s other general creditors. So in case of bankruptcy, debenture holders and other general creditors would be treated equally. An exception is the subordinated debenture, which is not entitled to receive any liquidation payments until the claims of other specified debt issues are satisfied.</a:t>
            </a:r>
            <a:endParaRPr lang="en-US" sz="1200" b="0" i="0" u="none" strike="noStrike" kern="1200" baseline="0" dirty="0">
              <a:solidFill>
                <a:schemeClr val="tx1"/>
              </a:solidFill>
              <a:latin typeface="+mn-lt"/>
              <a:ea typeface="+mn-ea"/>
              <a:cs typeface="+mn-cs"/>
            </a:endParaRP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A </a:t>
            </a:r>
            <a:r>
              <a:rPr lang="en-US" sz="1200" b="1" i="0" u="none" strike="noStrike" kern="1200" baseline="0" dirty="0">
                <a:solidFill>
                  <a:schemeClr val="tx1"/>
                </a:solidFill>
                <a:latin typeface="+mn-lt"/>
                <a:ea typeface="+mn-ea"/>
                <a:cs typeface="+mn-cs"/>
              </a:rPr>
              <a:t>mortgage bond </a:t>
            </a:r>
            <a:r>
              <a:rPr lang="en-IN" sz="1200" b="0" i="0" u="none" strike="noStrike" kern="1200" baseline="0" dirty="0">
                <a:solidFill>
                  <a:schemeClr val="tx1"/>
                </a:solidFill>
                <a:latin typeface="+mn-lt"/>
                <a:ea typeface="+mn-ea"/>
                <a:cs typeface="+mn-cs"/>
              </a:rPr>
              <a:t>is backed by a lien on specified real estate owned by the issuer. Because a mortgage bond is considered less risky than debentures, it typically will command a lower interest rate.</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1" i="0" u="none" strike="noStrike" kern="1200" baseline="0" dirty="0">
                <a:solidFill>
                  <a:schemeClr val="tx1"/>
                </a:solidFill>
                <a:latin typeface="+mn-lt"/>
                <a:ea typeface="+mn-ea"/>
                <a:cs typeface="+mn-cs"/>
              </a:rPr>
              <a:t>Convertible bonds</a:t>
            </a:r>
            <a:r>
              <a:rPr lang="en-US" sz="1200" b="0" i="0" u="none" strike="noStrike" kern="1200" baseline="0" dirty="0">
                <a:solidFill>
                  <a:schemeClr val="tx1"/>
                </a:solidFill>
                <a:latin typeface="+mn-lt"/>
                <a:ea typeface="+mn-ea"/>
                <a:cs typeface="+mn-cs"/>
              </a:rPr>
              <a:t> are retired as a consequence of bondholders choosing to convert them into shares of stock.</a:t>
            </a:r>
          </a:p>
        </p:txBody>
      </p:sp>
      <p:sp>
        <p:nvSpPr>
          <p:cNvPr id="4" name="Slide Number Placeholder 3"/>
          <p:cNvSpPr>
            <a:spLocks noGrp="1"/>
          </p:cNvSpPr>
          <p:nvPr>
            <p:ph type="sldNum" sz="quarter" idx="10"/>
          </p:nvPr>
        </p:nvSpPr>
        <p:spPr/>
        <p:txBody>
          <a:bodyPr/>
          <a:lstStyle/>
          <a:p>
            <a:fld id="{E5D5A280-AB61-4228-B8B9-B2988F4D0222}" type="slidenum">
              <a:rPr lang="en-US" smtClean="0"/>
              <a:t>5</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ts val="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14–12 Note Issued for Cash</a:t>
            </a:r>
          </a:p>
          <a:p>
            <a:pPr marL="0" marR="0" indent="0" algn="l" defTabSz="914400" rtl="0" eaLnBrk="1" fontAlgn="base" latinLnBrk="0" hangingPunct="1">
              <a:lnSpc>
                <a:spcPct val="100000"/>
              </a:lnSpc>
              <a:spcBef>
                <a:spcPts val="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ts val="0"/>
              </a:spcBef>
              <a:spcAft>
                <a:spcPct val="0"/>
              </a:spcAft>
              <a:buClrTx/>
              <a:buSzTx/>
              <a:buFontTx/>
              <a:buNone/>
              <a:tabLst/>
              <a:defRPr/>
            </a:pPr>
            <a:r>
              <a:rPr lang="en-IN" sz="1200" b="0" i="0" u="none" strike="noStrike" kern="1200" baseline="0" dirty="0">
                <a:solidFill>
                  <a:schemeClr val="tx1"/>
                </a:solidFill>
                <a:latin typeface="+mn-lt"/>
                <a:ea typeface="+mn-ea"/>
                <a:cs typeface="+mn-cs"/>
              </a:rPr>
              <a:t>Let us first discuss a note issued for cash. The interest rate stated in a note is likely to be equal to the market rate because the rate usually is negotiated at the time of the loan. So discounts and premiums are less likely for notes than for bonds. Accounting for a note issued for cash is demonstrated in this illustration. </a:t>
            </a:r>
          </a:p>
          <a:p>
            <a:pPr marL="0" marR="0" indent="0" algn="l" defTabSz="914400" rtl="0" eaLnBrk="1" fontAlgn="base" latinLnBrk="0" hangingPunct="1">
              <a:lnSpc>
                <a:spcPct val="100000"/>
              </a:lnSpc>
              <a:spcBef>
                <a:spcPts val="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ts val="0"/>
              </a:spcBef>
              <a:spcAft>
                <a:spcPct val="0"/>
              </a:spcAft>
              <a:buClrTx/>
              <a:buSzTx/>
              <a:buFontTx/>
              <a:buNone/>
              <a:tabLst/>
              <a:defRPr/>
            </a:pPr>
            <a:r>
              <a:rPr lang="en-IN" sz="1200" b="0" i="0" u="none" strike="noStrike" kern="1200" baseline="0" dirty="0">
                <a:solidFill>
                  <a:schemeClr val="tx1"/>
                </a:solidFill>
                <a:latin typeface="+mn-lt"/>
                <a:ea typeface="+mn-ea"/>
                <a:cs typeface="+mn-cs"/>
              </a:rPr>
              <a:t>On January 1, 2018, </a:t>
            </a:r>
            <a:r>
              <a:rPr lang="en-IN" sz="1200" dirty="0"/>
              <a:t>Skill Graphics, Inc., a product-</a:t>
            </a:r>
            <a:r>
              <a:rPr lang="en-IN" sz="1200" dirty="0" err="1"/>
              <a:t>labeling</a:t>
            </a:r>
            <a:r>
              <a:rPr lang="en-IN" sz="1200" dirty="0"/>
              <a:t> and graphics firm, borrowed $700,000</a:t>
            </a:r>
            <a:r>
              <a:rPr lang="en-IN" sz="1200" baseline="0" dirty="0"/>
              <a:t> </a:t>
            </a:r>
            <a:r>
              <a:rPr lang="en-IN" sz="1200" dirty="0"/>
              <a:t>cash from First </a:t>
            </a:r>
            <a:r>
              <a:rPr lang="en-IN" sz="1200" dirty="0" err="1"/>
              <a:t>BancCorp</a:t>
            </a:r>
            <a:r>
              <a:rPr lang="en-IN" sz="1200" dirty="0"/>
              <a:t> and issued a three-year, $700,000 promissory note. Interest of $42,000 was payable </a:t>
            </a:r>
            <a:r>
              <a:rPr lang="en-IN" sz="1200" dirty="0" err="1"/>
              <a:t>semiannually</a:t>
            </a:r>
            <a:r>
              <a:rPr lang="en-IN" sz="1200" dirty="0"/>
              <a:t> on</a:t>
            </a:r>
            <a:r>
              <a:rPr lang="en-IN" sz="1200" baseline="0" dirty="0"/>
              <a:t> </a:t>
            </a:r>
            <a:r>
              <a:rPr lang="en-IN" sz="1200" dirty="0"/>
              <a:t>June 30 and December 31.</a:t>
            </a:r>
            <a:endParaRPr lang="en-US" sz="1200" dirty="0"/>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The borrower records a liability for the amount borrowed, $700,000, while the lender records it as notes receivable.</a:t>
            </a:r>
          </a:p>
          <a:p>
            <a:pPr>
              <a:spcBef>
                <a:spcPts val="0"/>
              </a:spcBef>
            </a:pPr>
            <a:endParaRPr lang="en-IN"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ts val="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14–12 Note Issued for Cash (cont.)</a:t>
            </a:r>
            <a:endParaRPr lang="en-US" sz="1200" b="0" i="0" u="none" strike="noStrike" kern="1200" baseline="0" dirty="0">
              <a:solidFill>
                <a:schemeClr val="tx1"/>
              </a:solidFill>
              <a:latin typeface="+mn-lt"/>
              <a:ea typeface="+mn-ea"/>
              <a:cs typeface="+mn-cs"/>
            </a:endParaRP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At each of the six interest dates the borrower and the lender record the interest expense and interest revenue, respectively, for the $42,000.</a:t>
            </a:r>
          </a:p>
          <a:p>
            <a:pPr>
              <a:spcBef>
                <a:spcPts val="0"/>
              </a:spcBef>
            </a:pP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ts val="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14–12 Note Issued for Cash (concluded)</a:t>
            </a:r>
            <a:endParaRPr lang="en-US" sz="1200" b="0" i="0" u="none" strike="noStrike" kern="1200" baseline="0" dirty="0">
              <a:solidFill>
                <a:schemeClr val="tx1"/>
              </a:solidFill>
              <a:latin typeface="+mn-lt"/>
              <a:ea typeface="+mn-ea"/>
              <a:cs typeface="+mn-cs"/>
            </a:endParaRP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At maturity, the borrower reduces the liability with a debit entry for the amount borrowed. </a:t>
            </a:r>
            <a:r>
              <a:rPr lang="en-US" dirty="0"/>
              <a:t>T</a:t>
            </a:r>
            <a:r>
              <a:rPr lang="en-US" sz="1200" b="0" i="0" u="none" strike="noStrike" kern="1200" baseline="0" dirty="0">
                <a:solidFill>
                  <a:schemeClr val="tx1"/>
                </a:solidFill>
                <a:latin typeface="+mn-lt"/>
                <a:ea typeface="+mn-ea"/>
                <a:cs typeface="+mn-cs"/>
              </a:rPr>
              <a:t>he lender reduces the notes receivable for the amount received with a credit entry.</a:t>
            </a:r>
          </a:p>
          <a:p>
            <a:pPr>
              <a:spcBef>
                <a:spcPts val="0"/>
              </a:spcBef>
            </a:pPr>
            <a:endParaRPr lang="en-IN" sz="1200" b="0" i="0" u="none" strike="noStrike" kern="1200" baseline="0" dirty="0">
              <a:solidFill>
                <a:schemeClr val="tx1"/>
              </a:solidFill>
              <a:latin typeface="+mn-lt"/>
              <a:ea typeface="+mn-ea"/>
              <a:cs typeface="+mn-cs"/>
            </a:endParaRPr>
          </a:p>
          <a:p>
            <a:r>
              <a:rPr lang="en-US" dirty="0"/>
              <a:t>	</a:t>
            </a:r>
          </a:p>
        </p:txBody>
      </p:sp>
      <p:sp>
        <p:nvSpPr>
          <p:cNvPr id="4" name="Slide Number Placeholder 3"/>
          <p:cNvSpPr>
            <a:spLocks noGrp="1"/>
          </p:cNvSpPr>
          <p:nvPr>
            <p:ph type="sldNum" sz="quarter" idx="10"/>
          </p:nvPr>
        </p:nvSpPr>
        <p:spPr/>
        <p:txBody>
          <a:bodyPr/>
          <a:lstStyle/>
          <a:p>
            <a:fld id="{E5D5A280-AB61-4228-B8B9-B2988F4D0222}" type="slidenum">
              <a:rPr lang="en-US" smtClean="0"/>
              <a:t>45</a:t>
            </a:fld>
            <a:endParaRPr lang="en-US"/>
          </a:p>
        </p:txBody>
      </p:sp>
    </p:spTree>
    <p:extLst>
      <p:ext uri="{BB962C8B-B14F-4D97-AF65-F5344CB8AC3E}">
        <p14:creationId xmlns:p14="http://schemas.microsoft.com/office/powerpoint/2010/main" val="342459342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46</a:t>
            </a:fld>
            <a:endParaRPr lang="en-US"/>
          </a:p>
        </p:txBody>
      </p:sp>
    </p:spTree>
    <p:extLst>
      <p:ext uri="{BB962C8B-B14F-4D97-AF65-F5344CB8AC3E}">
        <p14:creationId xmlns:p14="http://schemas.microsoft.com/office/powerpoint/2010/main" val="396609641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47</a:t>
            </a:fld>
            <a:endParaRPr lang="en-US"/>
          </a:p>
        </p:txBody>
      </p:sp>
    </p:spTree>
    <p:extLst>
      <p:ext uri="{BB962C8B-B14F-4D97-AF65-F5344CB8AC3E}">
        <p14:creationId xmlns:p14="http://schemas.microsoft.com/office/powerpoint/2010/main" val="59146392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48</a:t>
            </a:fld>
            <a:endParaRPr lang="en-US"/>
          </a:p>
        </p:txBody>
      </p:sp>
    </p:spTree>
    <p:extLst>
      <p:ext uri="{BB962C8B-B14F-4D97-AF65-F5344CB8AC3E}">
        <p14:creationId xmlns:p14="http://schemas.microsoft.com/office/powerpoint/2010/main" val="276915537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US" sz="1200" b="0" i="0" u="none" strike="noStrike" kern="1200" baseline="0" dirty="0">
                <a:solidFill>
                  <a:schemeClr val="tx1"/>
                </a:solidFill>
                <a:latin typeface="+mn-lt"/>
                <a:ea typeface="+mn-ea"/>
                <a:cs typeface="+mn-cs"/>
              </a:rPr>
              <a:t>Occasionally the </a:t>
            </a:r>
            <a:r>
              <a:rPr lang="en-US" sz="1200" b="0" i="1" u="none" strike="noStrike" kern="1200" baseline="0" dirty="0">
                <a:solidFill>
                  <a:schemeClr val="tx1"/>
                </a:solidFill>
                <a:latin typeface="+mn-lt"/>
                <a:ea typeface="+mn-ea"/>
                <a:cs typeface="+mn-cs"/>
              </a:rPr>
              <a:t>stated </a:t>
            </a:r>
            <a:r>
              <a:rPr lang="en-US" sz="1200" b="0" i="0" u="none" strike="noStrike" kern="1200" baseline="0" dirty="0">
                <a:solidFill>
                  <a:schemeClr val="tx1"/>
                </a:solidFill>
                <a:latin typeface="+mn-lt"/>
                <a:ea typeface="+mn-ea"/>
                <a:cs typeface="+mn-cs"/>
              </a:rPr>
              <a:t>interest rate is not indicative of the </a:t>
            </a:r>
            <a:r>
              <a:rPr lang="en-US" sz="1200" b="0" i="1" u="none" strike="noStrike" kern="1200" baseline="0" dirty="0">
                <a:solidFill>
                  <a:schemeClr val="tx1"/>
                </a:solidFill>
                <a:latin typeface="+mn-lt"/>
                <a:ea typeface="+mn-ea"/>
                <a:cs typeface="+mn-cs"/>
              </a:rPr>
              <a:t>market </a:t>
            </a:r>
            <a:r>
              <a:rPr lang="en-US" sz="1200" b="0" i="0" u="none" strike="noStrike" kern="1200" baseline="0" dirty="0">
                <a:solidFill>
                  <a:schemeClr val="tx1"/>
                </a:solidFill>
                <a:latin typeface="+mn-lt"/>
                <a:ea typeface="+mn-ea"/>
                <a:cs typeface="+mn-cs"/>
              </a:rPr>
              <a:t>rate at the time a note is negotiated. The value of the asset (cash or noncash) or service exchanged for the note establishes the market rate. </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For example, let’s assume Skill Graphics purchased a package-labeling machine from Hughes–Barker Corporation by issuing a 12%, $700,000, three-year note that requires interest to be paid semiannually. Let’s also assume that the machine could have been purchased at a cash price of $666,633. </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You probably recognize this numerical situation as the one used earlier to illustrate bonds sold at a discount. Reference to the earlier example will confirm that exchanging this $700,000 note for a machine with a cash price of $666,633 implies an annual market rate of interest of 14%. That is, 7% is one-half the discount rate that yields a present value of $666,633 for the note’s cash flows (interest plus principal). This is referred to as the implicit rate of interest—the rate implicit in the agreement.</a:t>
            </a:r>
          </a:p>
          <a:p>
            <a:pPr>
              <a:spcBef>
                <a:spcPts val="0"/>
              </a:spcBef>
            </a:pPr>
            <a:endParaRPr lang="en-US" sz="1200" b="0" i="0" u="none" strike="noStrike" kern="1200" baseline="0" dirty="0">
              <a:solidFill>
                <a:schemeClr val="tx1"/>
              </a:solidFill>
              <a:latin typeface="+mn-lt"/>
              <a:ea typeface="+mn-ea"/>
              <a:cs typeface="+mn-cs"/>
            </a:endParaRPr>
          </a:p>
          <a:p>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49</a:t>
            </a:fld>
            <a:endParaRPr lang="en-US"/>
          </a:p>
        </p:txBody>
      </p:sp>
    </p:spTree>
    <p:extLst>
      <p:ext uri="{BB962C8B-B14F-4D97-AF65-F5344CB8AC3E}">
        <p14:creationId xmlns:p14="http://schemas.microsoft.com/office/powerpoint/2010/main" val="254398190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50</a:t>
            </a:fld>
            <a:endParaRPr lang="en-US"/>
          </a:p>
        </p:txBody>
      </p:sp>
    </p:spTree>
    <p:extLst>
      <p:ext uri="{BB962C8B-B14F-4D97-AF65-F5344CB8AC3E}">
        <p14:creationId xmlns:p14="http://schemas.microsoft.com/office/powerpoint/2010/main" val="374548114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ts val="0"/>
              </a:spcBef>
              <a:spcAft>
                <a:spcPct val="0"/>
              </a:spcAft>
              <a:buClrTx/>
              <a:buSzTx/>
              <a:buFontTx/>
              <a:buNone/>
              <a:tabLst/>
              <a:defRPr/>
            </a:pPr>
            <a:r>
              <a:rPr lang="en-US" sz="1200" b="0" i="0" u="none" strike="noStrike" kern="1200" baseline="0" dirty="0">
                <a:solidFill>
                  <a:schemeClr val="tx1"/>
                </a:solidFill>
                <a:latin typeface="+mn-lt"/>
                <a:ea typeface="+mn-ea"/>
                <a:cs typeface="+mn-cs"/>
              </a:rPr>
              <a:t>The implicit rate of interest is the rate implicit in the agreement. It may be that the implicit rate is not apparent. Sometimes the value of the asset (or service) is not readily determinable, but the interest rate stated in the transaction is unrealistic relative to the rate that would be expected in a similar transaction under similar circumstances. Deciding what the appropriate rate should be is called </a:t>
            </a:r>
            <a:r>
              <a:rPr lang="en-US" sz="1200" b="0" i="1" u="none" strike="noStrike" kern="1200" baseline="0" dirty="0">
                <a:solidFill>
                  <a:schemeClr val="tx1"/>
                </a:solidFill>
                <a:latin typeface="+mn-lt"/>
                <a:ea typeface="+mn-ea"/>
                <a:cs typeface="+mn-cs"/>
              </a:rPr>
              <a:t>imputing </a:t>
            </a:r>
            <a:r>
              <a:rPr lang="en-US" sz="1200" b="0" i="0" u="none" strike="noStrike" kern="1200" baseline="0" dirty="0">
                <a:solidFill>
                  <a:schemeClr val="tx1"/>
                </a:solidFill>
                <a:latin typeface="+mn-lt"/>
                <a:ea typeface="+mn-ea"/>
                <a:cs typeface="+mn-cs"/>
              </a:rPr>
              <a:t>an interest rate.</a:t>
            </a:r>
          </a:p>
          <a:p>
            <a:pPr marL="0" marR="0" indent="0" algn="l" defTabSz="914400" rtl="0" eaLnBrk="1" fontAlgn="base" latinLnBrk="0" hangingPunct="1">
              <a:lnSpc>
                <a:spcPct val="100000"/>
              </a:lnSpc>
              <a:spcBef>
                <a:spcPts val="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For example, suppose the machine exchanged for the 12% note is custom-made for Skill Graphics so that no customary cash price is available with which to work backwards to find the implicit rate. In that case, the appropriate rate would have to be found externally. It might be determined, for instance, that a more realistic interest rate for a transaction of this type, at this time would be 14%. Then it would be apparent that Skill Graphics actually paid less than $700,000 for the machine and that part of the face amount of the note in effect makes up for the lower than normal interest rate. </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You learned early in your study of accounting that the economic essence of a transaction should prevail over its outward appearance. A basic concept of accounting is </a:t>
            </a:r>
            <a:r>
              <a:rPr lang="en-US" sz="1200" b="0" i="1" u="none" strike="noStrike" kern="1200" baseline="0" dirty="0">
                <a:solidFill>
                  <a:schemeClr val="tx1"/>
                </a:solidFill>
                <a:latin typeface="+mn-lt"/>
                <a:ea typeface="+mn-ea"/>
                <a:cs typeface="+mn-cs"/>
              </a:rPr>
              <a:t>substance over form</a:t>
            </a:r>
            <a:r>
              <a:rPr lang="en-US" sz="1200" b="0" i="0" u="none" strike="noStrike" kern="1200" baseline="0" dirty="0">
                <a:solidFill>
                  <a:schemeClr val="tx1"/>
                </a:solidFill>
                <a:latin typeface="+mn-lt"/>
                <a:ea typeface="+mn-ea"/>
                <a:cs typeface="+mn-cs"/>
              </a:rPr>
              <a:t>. In keeping with this basic precept, the accountant should look beyond the </a:t>
            </a:r>
            <a:r>
              <a:rPr lang="en-US" sz="1200" b="0" i="1" u="none" strike="noStrike" kern="1200" baseline="0" dirty="0">
                <a:solidFill>
                  <a:schemeClr val="tx1"/>
                </a:solidFill>
                <a:latin typeface="+mn-lt"/>
                <a:ea typeface="+mn-ea"/>
                <a:cs typeface="+mn-cs"/>
              </a:rPr>
              <a:t>form </a:t>
            </a:r>
            <a:r>
              <a:rPr lang="en-US" sz="1200" b="0" i="0" u="none" strike="noStrike" kern="1200" baseline="0" dirty="0">
                <a:solidFill>
                  <a:schemeClr val="tx1"/>
                </a:solidFill>
                <a:latin typeface="+mn-lt"/>
                <a:ea typeface="+mn-ea"/>
                <a:cs typeface="+mn-cs"/>
              </a:rPr>
              <a:t>of this transaction and record its </a:t>
            </a:r>
            <a:r>
              <a:rPr lang="en-US" sz="1200" b="0" i="1" u="none" strike="noStrike" kern="1200" baseline="0" dirty="0">
                <a:solidFill>
                  <a:schemeClr val="tx1"/>
                </a:solidFill>
                <a:latin typeface="+mn-lt"/>
                <a:ea typeface="+mn-ea"/>
                <a:cs typeface="+mn-cs"/>
              </a:rPr>
              <a:t>substance.</a:t>
            </a:r>
            <a:r>
              <a:rPr lang="en-US" sz="1200" b="0" i="0" u="none" strike="noStrike" kern="1200" baseline="0" dirty="0">
                <a:solidFill>
                  <a:schemeClr val="tx1"/>
                </a:solidFill>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51</a:t>
            </a:fld>
            <a:endParaRPr lang="en-US"/>
          </a:p>
        </p:txBody>
      </p:sp>
    </p:spTree>
    <p:extLst>
      <p:ext uri="{BB962C8B-B14F-4D97-AF65-F5344CB8AC3E}">
        <p14:creationId xmlns:p14="http://schemas.microsoft.com/office/powerpoint/2010/main" val="417988982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52</a:t>
            </a:fld>
            <a:endParaRPr lang="en-US"/>
          </a:p>
        </p:txBody>
      </p:sp>
    </p:spTree>
    <p:extLst>
      <p:ext uri="{BB962C8B-B14F-4D97-AF65-F5344CB8AC3E}">
        <p14:creationId xmlns:p14="http://schemas.microsoft.com/office/powerpoint/2010/main" val="152155610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53</a:t>
            </a:fld>
            <a:endParaRPr lang="en-US"/>
          </a:p>
        </p:txBody>
      </p:sp>
    </p:spTree>
    <p:extLst>
      <p:ext uri="{BB962C8B-B14F-4D97-AF65-F5344CB8AC3E}">
        <p14:creationId xmlns:p14="http://schemas.microsoft.com/office/powerpoint/2010/main" val="152155610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IN" sz="1200" b="0" i="0" u="none" strike="noStrike" kern="1200" baseline="0" dirty="0">
                <a:solidFill>
                  <a:schemeClr val="tx1"/>
                </a:solidFill>
                <a:latin typeface="+mn-lt"/>
                <a:ea typeface="+mn-ea"/>
                <a:cs typeface="+mn-cs"/>
              </a:rPr>
              <a:t>Likewise, whether the effective interest rate is determined as the rate implicit in the agreement, given the asset’s market value, or whether the effective rate is imputed as the appropriate interest rate if the asset’s value is unknown, both parties to the transaction should record periodic interest (interest expense to the borrower, interest revenue to the lender) at the effective rate, rather than the stated rate.</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The effective interest (expense to the issuer; revenue to the investor) is calculated each period as the effective rate times the amount of the debt outstanding during the interest period.</a:t>
            </a:r>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54</a:t>
            </a:fld>
            <a:endParaRPr lang="en-US"/>
          </a:p>
        </p:txBody>
      </p:sp>
    </p:spTree>
    <p:extLst>
      <p:ext uri="{BB962C8B-B14F-4D97-AF65-F5344CB8AC3E}">
        <p14:creationId xmlns:p14="http://schemas.microsoft.com/office/powerpoint/2010/main" val="6149897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6</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IN" sz="1200" b="0" i="0" u="none" strike="noStrike" kern="1200" baseline="0" dirty="0">
                <a:solidFill>
                  <a:schemeClr val="tx1"/>
                </a:solidFill>
                <a:latin typeface="+mn-lt"/>
                <a:ea typeface="+mn-ea"/>
                <a:cs typeface="+mn-cs"/>
              </a:rPr>
              <a:t>Illustration 14–13 Amortization Schedule—Note</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The interest expense (interest revenue for the lender) varies as the balance of the note changes over time. See the amortization schedule in the illustration. Be sure to notice that this amortization schedule is identical to the one in the illustration for bonds issued at a discount on slide 17.</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Since less cash is paid each period than the effective interest, the unpaid difference (the discount reduction) increases the outstanding balance </a:t>
            </a:r>
            <a:r>
              <a:rPr lang="en-IN" sz="1200" b="0" i="0" u="none" strike="noStrike" kern="1200" baseline="0" dirty="0">
                <a:solidFill>
                  <a:schemeClr val="tx1"/>
                </a:solidFill>
                <a:latin typeface="+mn-lt"/>
                <a:ea typeface="+mn-ea"/>
                <a:cs typeface="+mn-cs"/>
              </a:rPr>
              <a:t>(book value) of the note.</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55</a:t>
            </a:fld>
            <a:endParaRPr lang="en-US"/>
          </a:p>
        </p:txBody>
      </p:sp>
    </p:spTree>
    <p:extLst>
      <p:ext uri="{BB962C8B-B14F-4D97-AF65-F5344CB8AC3E}">
        <p14:creationId xmlns:p14="http://schemas.microsoft.com/office/powerpoint/2010/main" val="211383171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dirty="0"/>
              <a:t>You may have recently purchased a car, or maybe a house. If so, unless you paid cash,</a:t>
            </a:r>
            <a:r>
              <a:rPr lang="en-IN" baseline="0" dirty="0"/>
              <a:t> you signed a note promising to pay a portion of the purchase price over, say, </a:t>
            </a:r>
            <a:r>
              <a:rPr lang="en-IN" dirty="0"/>
              <a:t>5</a:t>
            </a:r>
            <a:r>
              <a:rPr lang="en-IN" baseline="0" dirty="0"/>
              <a:t> years for the car, or 30 years for the house. Car and house notes usually </a:t>
            </a:r>
            <a:r>
              <a:rPr lang="en-IN" sz="1200" b="0" i="0" u="none" strike="noStrike" kern="1200" baseline="0" dirty="0">
                <a:solidFill>
                  <a:schemeClr val="tx1"/>
                </a:solidFill>
                <a:latin typeface="+mn-lt"/>
                <a:ea typeface="+mn-ea"/>
                <a:cs typeface="+mn-cs"/>
              </a:rPr>
              <a:t>call for payment in monthly </a:t>
            </a:r>
            <a:r>
              <a:rPr lang="en-IN" sz="1200" b="0" i="0" u="none" strike="noStrike" kern="1200" baseline="0" dirty="0" err="1">
                <a:solidFill>
                  <a:schemeClr val="tx1"/>
                </a:solidFill>
                <a:latin typeface="+mn-lt"/>
                <a:ea typeface="+mn-ea"/>
                <a:cs typeface="+mn-cs"/>
              </a:rPr>
              <a:t>installments</a:t>
            </a:r>
            <a:r>
              <a:rPr lang="en-IN" sz="1200" b="0" i="0" u="none" strike="noStrike" kern="1200" baseline="0" dirty="0">
                <a:solidFill>
                  <a:schemeClr val="tx1"/>
                </a:solidFill>
                <a:latin typeface="+mn-lt"/>
                <a:ea typeface="+mn-ea"/>
                <a:cs typeface="+mn-cs"/>
              </a:rPr>
              <a:t> rather than by a single amount at maturity. Corporations, too, often borrow using </a:t>
            </a:r>
            <a:r>
              <a:rPr lang="en-IN" sz="1200" b="0" i="0" u="none" strike="noStrike" kern="1200" baseline="0" dirty="0" err="1">
                <a:solidFill>
                  <a:schemeClr val="tx1"/>
                </a:solidFill>
                <a:latin typeface="+mn-lt"/>
                <a:ea typeface="+mn-ea"/>
                <a:cs typeface="+mn-cs"/>
              </a:rPr>
              <a:t>installment</a:t>
            </a:r>
            <a:r>
              <a:rPr lang="en-IN" sz="1200" b="0" i="0" u="none" strike="noStrike" kern="1200" baseline="0" dirty="0">
                <a:solidFill>
                  <a:schemeClr val="tx1"/>
                </a:solidFill>
                <a:latin typeface="+mn-lt"/>
                <a:ea typeface="+mn-ea"/>
                <a:cs typeface="+mn-cs"/>
              </a:rPr>
              <a:t> notes. Typically, </a:t>
            </a:r>
            <a:r>
              <a:rPr lang="en-IN" sz="1200" b="0" i="0" u="none" strike="noStrike" kern="1200" baseline="0" dirty="0" err="1">
                <a:solidFill>
                  <a:schemeClr val="tx1"/>
                </a:solidFill>
                <a:latin typeface="+mn-lt"/>
                <a:ea typeface="+mn-ea"/>
                <a:cs typeface="+mn-cs"/>
              </a:rPr>
              <a:t>installment</a:t>
            </a:r>
            <a:r>
              <a:rPr lang="en-IN" sz="1200" b="0" i="0" u="none" strike="noStrike" kern="1200" baseline="0" dirty="0">
                <a:solidFill>
                  <a:schemeClr val="tx1"/>
                </a:solidFill>
                <a:latin typeface="+mn-lt"/>
                <a:ea typeface="+mn-ea"/>
                <a:cs typeface="+mn-cs"/>
              </a:rPr>
              <a:t> payments are equal amounts each period. Each payment includes both an amount that represents interest and an amount that represents a reduction of the outstanding balance (principal reduction). The periodic reduction of the balance is sufficient that at maturity the note is completely paid.</a:t>
            </a:r>
            <a:endParaRPr lang="en-IN"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56</a:t>
            </a:fld>
            <a:endParaRPr lang="en-US"/>
          </a:p>
        </p:txBody>
      </p:sp>
    </p:spTree>
    <p:extLst>
      <p:ext uri="{BB962C8B-B14F-4D97-AF65-F5344CB8AC3E}">
        <p14:creationId xmlns:p14="http://schemas.microsoft.com/office/powerpoint/2010/main" val="87321685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ts val="0"/>
              </a:spcBef>
              <a:spcAft>
                <a:spcPct val="0"/>
              </a:spcAft>
              <a:buClrTx/>
              <a:buSzTx/>
              <a:buFontTx/>
              <a:buNone/>
              <a:tabLst/>
              <a:defRPr/>
            </a:pPr>
            <a:r>
              <a:rPr lang="en-IN" sz="1200" dirty="0"/>
              <a:t>The periodic amount is easily calculated by dividing the amount of the loan by the appropriate discount factor for the present value of an annuity. </a:t>
            </a:r>
          </a:p>
          <a:p>
            <a:pPr marL="0" marR="0" indent="0" algn="l" defTabSz="914400" rtl="0" eaLnBrk="1" fontAlgn="base" latinLnBrk="0" hangingPunct="1">
              <a:lnSpc>
                <a:spcPct val="100000"/>
              </a:lnSpc>
              <a:spcBef>
                <a:spcPts val="0"/>
              </a:spcBef>
              <a:spcAft>
                <a:spcPct val="0"/>
              </a:spcAft>
              <a:buClrTx/>
              <a:buSzTx/>
              <a:buFontTx/>
              <a:buNone/>
              <a:tabLst/>
              <a:defRPr/>
            </a:pPr>
            <a:endParaRPr lang="en-IN" sz="1200" dirty="0"/>
          </a:p>
          <a:p>
            <a:pPr marL="0" marR="0" indent="0" algn="l" defTabSz="914400" rtl="0" eaLnBrk="1" fontAlgn="base" latinLnBrk="0" hangingPunct="1">
              <a:lnSpc>
                <a:spcPct val="100000"/>
              </a:lnSpc>
              <a:spcBef>
                <a:spcPts val="0"/>
              </a:spcBef>
              <a:spcAft>
                <a:spcPct val="0"/>
              </a:spcAft>
              <a:buClrTx/>
              <a:buSzTx/>
              <a:buFontTx/>
              <a:buNone/>
              <a:tabLst/>
              <a:defRPr/>
            </a:pPr>
            <a:r>
              <a:rPr lang="en-IN" sz="1200" dirty="0"/>
              <a:t>For example,</a:t>
            </a:r>
            <a:r>
              <a:rPr lang="en-IN" sz="1200" baseline="0" dirty="0"/>
              <a:t> assume </a:t>
            </a:r>
            <a:r>
              <a:rPr lang="en-IN" sz="1200" dirty="0"/>
              <a:t>Skill Graphics purchased a package-</a:t>
            </a:r>
            <a:r>
              <a:rPr lang="en-IN" sz="1200" dirty="0" err="1"/>
              <a:t>labeling</a:t>
            </a:r>
            <a:r>
              <a:rPr lang="en-IN" sz="1200" dirty="0"/>
              <a:t> machine from Hughes–Barker Corporation by issuing a 12%, $700,000, three-year note that requires interest to be paid </a:t>
            </a:r>
            <a:r>
              <a:rPr lang="en-IN" sz="1200" dirty="0" err="1"/>
              <a:t>semiannually</a:t>
            </a:r>
            <a:r>
              <a:rPr lang="en-IN" sz="1200" dirty="0"/>
              <a:t>. Let’s also assume that the machine could have been purchased at a cash price of $666,633. Here,</a:t>
            </a:r>
            <a:r>
              <a:rPr lang="en-IN" sz="1200" baseline="0" dirty="0"/>
              <a:t> we determine the </a:t>
            </a:r>
            <a:r>
              <a:rPr lang="en-IN" sz="1200" baseline="0" dirty="0" err="1"/>
              <a:t>installment</a:t>
            </a:r>
            <a:r>
              <a:rPr lang="en-IN" sz="1200" baseline="0" dirty="0"/>
              <a:t> payment to be $139,857. This is calculated by dividing $666,633, the amount of loan, by 4.76654, present value of an ordinary annuity of $1 − </a:t>
            </a:r>
            <a:r>
              <a:rPr lang="en-IN" sz="1200" i="1" baseline="0" dirty="0"/>
              <a:t>n</a:t>
            </a:r>
            <a:r>
              <a:rPr lang="en-IN" sz="1200" baseline="0" dirty="0"/>
              <a:t> = 6 years, </a:t>
            </a:r>
            <a:r>
              <a:rPr lang="en-IN" sz="1200" i="1" baseline="0" dirty="0" err="1"/>
              <a:t>i</a:t>
            </a:r>
            <a:r>
              <a:rPr lang="en-IN" sz="1200" baseline="0" dirty="0"/>
              <a:t> = 7%.</a:t>
            </a:r>
            <a:endParaRPr lang="en-IN" sz="1200"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57</a:t>
            </a:fld>
            <a:endParaRPr lang="en-US"/>
          </a:p>
        </p:txBody>
      </p:sp>
    </p:spTree>
    <p:extLst>
      <p:ext uri="{BB962C8B-B14F-4D97-AF65-F5344CB8AC3E}">
        <p14:creationId xmlns:p14="http://schemas.microsoft.com/office/powerpoint/2010/main" val="141989323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US" sz="1200" b="0" i="0" u="none" strike="noStrike" kern="1200" baseline="0" dirty="0">
                <a:solidFill>
                  <a:schemeClr val="tx1"/>
                </a:solidFill>
                <a:latin typeface="+mn-lt"/>
                <a:ea typeface="+mn-ea"/>
                <a:cs typeface="+mn-cs"/>
              </a:rPr>
              <a:t>Illustration 14–14 Amortization Schedule—Installment Note </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Each installment payment includes interest on the outstanding debt at the effective rate. The remainder of each payment reduces the outstanding balance. </a:t>
            </a:r>
          </a:p>
          <a:p>
            <a:pPr>
              <a:spcBef>
                <a:spcPts val="0"/>
              </a:spcBef>
            </a:pPr>
            <a:endParaRPr lang="en-US" sz="1200" b="1"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For </a:t>
            </a:r>
            <a:r>
              <a:rPr lang="en-IN" sz="1200" b="0" i="0" u="none" strike="noStrike" kern="1200" baseline="0" dirty="0" err="1">
                <a:solidFill>
                  <a:schemeClr val="tx1"/>
                </a:solidFill>
                <a:latin typeface="+mn-lt"/>
                <a:ea typeface="+mn-ea"/>
                <a:cs typeface="+mn-cs"/>
              </a:rPr>
              <a:t>installment</a:t>
            </a:r>
            <a:r>
              <a:rPr lang="en-IN" sz="1200" b="0" i="0" u="none" strike="noStrike" kern="1200" baseline="0" dirty="0">
                <a:solidFill>
                  <a:schemeClr val="tx1"/>
                </a:solidFill>
                <a:latin typeface="+mn-lt"/>
                <a:ea typeface="+mn-ea"/>
                <a:cs typeface="+mn-cs"/>
              </a:rPr>
              <a:t> notes, the outstanding balance of the note does not eventually become its face amount as it does for notes with designated maturity amounts. Instead, at the maturity date the balance is zero. The procedure is the same as for a note whose principal is paid at maturity, but the periodic cash payments are larger and there is no lump-sum payment at maturity. We calculated the amount of the payments so that after covering the interest on the existing debt each period, the excess would exactly amortize the debt to zero at maturity (rather than to a designated maturity amount).</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58</a:t>
            </a:fld>
            <a:endParaRPr lang="en-US"/>
          </a:p>
        </p:txBody>
      </p:sp>
    </p:spTree>
    <p:extLst>
      <p:ext uri="{BB962C8B-B14F-4D97-AF65-F5344CB8AC3E}">
        <p14:creationId xmlns:p14="http://schemas.microsoft.com/office/powerpoint/2010/main" val="91479941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Consequently, the significance is lost of maintaining separate balances for the face amount (in a note account) and the discount (or premium). So an </a:t>
            </a:r>
            <a:r>
              <a:rPr lang="en-IN" sz="1200" b="0" i="0" u="none" strike="noStrike" kern="1200" baseline="0" dirty="0" err="1">
                <a:solidFill>
                  <a:schemeClr val="tx1"/>
                </a:solidFill>
                <a:latin typeface="+mn-lt"/>
                <a:ea typeface="+mn-ea"/>
                <a:cs typeface="+mn-cs"/>
              </a:rPr>
              <a:t>installment</a:t>
            </a:r>
            <a:r>
              <a:rPr lang="en-IN" sz="1200" b="0" i="0" u="none" strike="noStrike" kern="1200" baseline="0" dirty="0">
                <a:solidFill>
                  <a:schemeClr val="tx1"/>
                </a:solidFill>
                <a:latin typeface="+mn-lt"/>
                <a:ea typeface="+mn-ea"/>
                <a:cs typeface="+mn-cs"/>
              </a:rPr>
              <a:t> note typically is recorded at its net book value in a single note payable (or receivable) account:</a:t>
            </a:r>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59</a:t>
            </a:fld>
            <a:endParaRPr lang="en-US"/>
          </a:p>
        </p:txBody>
      </p:sp>
    </p:spTree>
    <p:extLst>
      <p:ext uri="{BB962C8B-B14F-4D97-AF65-F5344CB8AC3E}">
        <p14:creationId xmlns:p14="http://schemas.microsoft.com/office/powerpoint/2010/main" val="65845853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Each payment includes both an amount that represents interest and an amount that represents a reduction of principal.</a:t>
            </a: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60</a:t>
            </a:fld>
            <a:endParaRPr lang="en-US"/>
          </a:p>
        </p:txBody>
      </p:sp>
    </p:spTree>
    <p:extLst>
      <p:ext uri="{BB962C8B-B14F-4D97-AF65-F5344CB8AC3E}">
        <p14:creationId xmlns:p14="http://schemas.microsoft.com/office/powerpoint/2010/main" val="151226871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US" sz="1200" b="0" i="0" u="none" strike="noStrike" kern="1200" baseline="0" dirty="0">
                <a:solidFill>
                  <a:schemeClr val="tx1"/>
                </a:solidFill>
                <a:latin typeface="+mn-lt"/>
                <a:ea typeface="+mn-ea"/>
                <a:cs typeface="+mn-cs"/>
              </a:rPr>
              <a:t>In the balance sheet, long-term debt (liability for the debtor; asset for the creditor) typically is reported as a single amount, net of any discount or increased by any premium, rather than at its face amount accompanied by a separate valuation account for the discount or premium. Any portion of the debt to be paid (received) during the upcoming year, or operating cycle if longer, should be reported as a current amount. </a:t>
            </a:r>
            <a:endParaRPr lang="en-IN" sz="1200" b="0" i="0" u="none" strike="noStrike" kern="1200" baseline="0" dirty="0">
              <a:solidFill>
                <a:schemeClr val="tx1"/>
              </a:solidFill>
              <a:latin typeface="+mn-lt"/>
              <a:ea typeface="+mn-ea"/>
              <a:cs typeface="+mn-cs"/>
            </a:endParaRP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The fair value of financial instruments must be disclosed either in the body of the financial statements or in disclosure notes. These fair values are available for bonds and other securities traded on market exchanges in the form of quoted market prices. On the other hand, financial instruments not traded on market exchanges require other evidence of market value. For example, the market value of a note payable might be approximated by the present value of principal and interest payments using a current discount rate commensurate </a:t>
            </a:r>
            <a:r>
              <a:rPr lang="en-US" sz="1200" b="0" i="0" u="none" strike="noStrike" kern="1200" baseline="0" dirty="0">
                <a:solidFill>
                  <a:schemeClr val="tx1"/>
                </a:solidFill>
                <a:latin typeface="+mn-lt"/>
                <a:ea typeface="+mn-ea"/>
                <a:cs typeface="+mn-cs"/>
              </a:rPr>
              <a:t>with the risks involved.</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The disclosure note for debt includes the nature of the company’s liabilities, interest rates, maturity dates, call provisions, conversion options, restrictions imposed by creditors, and any assets pledged as collateral. For all long-term borrowings, disclosures also should include the aggregate amounts payable for each of the next five years.</a:t>
            </a:r>
            <a:endParaRPr lang="en-US" sz="1200" b="0" i="0" u="none" strike="noStrike" kern="1200" baseline="0" dirty="0">
              <a:solidFill>
                <a:schemeClr val="tx1"/>
              </a:solidFill>
              <a:latin typeface="+mn-lt"/>
              <a:ea typeface="+mn-ea"/>
              <a:cs typeface="+mn-cs"/>
            </a:endParaRP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endParaRPr lang="en-IN"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67</a:t>
            </a:fld>
            <a:endParaRPr lang="en-US"/>
          </a:p>
        </p:txBody>
      </p:sp>
    </p:spTree>
    <p:extLst>
      <p:ext uri="{BB962C8B-B14F-4D97-AF65-F5344CB8AC3E}">
        <p14:creationId xmlns:p14="http://schemas.microsoft.com/office/powerpoint/2010/main" val="182270367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US" sz="1200" b="0" i="0" u="none" strike="noStrike" kern="1200" baseline="0" dirty="0">
                <a:solidFill>
                  <a:schemeClr val="tx1"/>
                </a:solidFill>
                <a:latin typeface="+mn-lt"/>
                <a:ea typeface="+mn-ea"/>
                <a:cs typeface="+mn-cs"/>
              </a:rPr>
              <a:t>Business decisions involve risk. Failure to recognize risk while making business decisions is one of the most costly yet common mistakes investors and creditors can make. Long-term debt is one of the first places decision makers should look when trying to get a handle on risk.</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In general, debt increases risk. As an owner, debt would place you in a subordinate position relative to creditors because the claims of creditors must be satisfied first in case of liquidation. In addition, debt requires payment, usually on specific dates. Failure to pay debt interest and principal on a timely basis may result in default and perhaps even bankruptcy. The debt to equity ratio, total liabilities divided by shareholders’ equity, often is calculated to measure the degree of risk. Other things being equal, the higher the debt to equity ratio, the higher the risk. The type of risk this ratio measures is called default risk because it presumably indicates the likelihood a company will default on its obligations. </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Debt can also be an advantage. It can be used to enhance the return to shareholders. This concept, known as leverage, was described and illustrated in Chapter 3. If a company earns a return on borrowed funds in excess of the cost of borrowing the funds, shareholders are provided with a total return greater than what could have been earned with equity funds alone. This desirable situation is called </a:t>
            </a:r>
            <a:r>
              <a:rPr lang="en-US" sz="1200" b="0" i="1" u="none" strike="noStrike" kern="1200" baseline="0" dirty="0">
                <a:solidFill>
                  <a:schemeClr val="tx1"/>
                </a:solidFill>
                <a:latin typeface="+mn-lt"/>
                <a:ea typeface="+mn-ea"/>
                <a:cs typeface="+mn-cs"/>
              </a:rPr>
              <a:t>favorable financial leverage</a:t>
            </a:r>
            <a:r>
              <a:rPr lang="en-US" sz="1200" b="0" i="0" u="none" strike="noStrike" kern="1200" baseline="0" dirty="0">
                <a:solidFill>
                  <a:schemeClr val="tx1"/>
                </a:solidFill>
                <a:latin typeface="+mn-lt"/>
                <a:ea typeface="+mn-ea"/>
                <a:cs typeface="+mn-cs"/>
              </a:rPr>
              <a:t>. Unfortunately, leverage is not always favorable. Sometimes the cost of borrowing the funds exceeds the returns they generate. This illustrates the typical risk-return trade-off faced by shareholders.</a:t>
            </a:r>
          </a:p>
          <a:p>
            <a:pPr>
              <a:spcBef>
                <a:spcPts val="0"/>
              </a:spcBef>
            </a:pPr>
            <a:r>
              <a:rPr lang="en-US" sz="1200" b="0" i="0" u="none" strike="noStrike" kern="1200" baseline="0" dirty="0">
                <a:solidFill>
                  <a:srgbClr val="FF00FF"/>
                </a:solidFill>
                <a:latin typeface="+mn-lt"/>
                <a:ea typeface="+mn-ea"/>
                <a:cs typeface="+mn-cs"/>
              </a:rPr>
              <a:t/>
            </a:r>
            <a:br>
              <a:rPr lang="en-US" sz="1200" b="0" i="0" u="none" strike="noStrike" kern="1200" baseline="0" dirty="0">
                <a:solidFill>
                  <a:srgbClr val="FF00FF"/>
                </a:solidFill>
                <a:latin typeface="+mn-lt"/>
                <a:ea typeface="+mn-ea"/>
                <a:cs typeface="+mn-cs"/>
              </a:rPr>
            </a:br>
            <a:r>
              <a:rPr lang="en-US" sz="1200" b="0" i="0" u="none" strike="noStrike" kern="1200" baseline="0" dirty="0">
                <a:solidFill>
                  <a:schemeClr val="tx1"/>
                </a:solidFill>
                <a:latin typeface="+mn-lt"/>
                <a:ea typeface="+mn-ea"/>
                <a:cs typeface="+mn-cs"/>
              </a:rPr>
              <a:t>Creditors demand interest payments as compensation for the use of their capital. Failure to pay interest as scheduled may cause several adverse consequences, including bankruptcy.</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kern="1200" dirty="0">
                <a:solidFill>
                  <a:schemeClr val="tx1"/>
                </a:solidFill>
                <a:latin typeface="+mn-lt"/>
                <a:ea typeface="+mn-ea"/>
                <a:cs typeface="+mn-cs"/>
              </a:rPr>
              <a:t>Therefore, another way to measure a company’s ability to pay its obligations is by comparing interest payments with income available to pay those charges. The times interest earned ratio does this by dividing income, before subtracting interest expense or income tax expense, by interest expense.</a:t>
            </a:r>
          </a:p>
          <a:p>
            <a:pPr>
              <a:spcBef>
                <a:spcPts val="0"/>
              </a:spcBef>
            </a:pPr>
            <a:endParaRPr lang="en-US" sz="1200" kern="1200" dirty="0">
              <a:solidFill>
                <a:schemeClr val="tx1"/>
              </a:solidFill>
              <a:latin typeface="+mn-lt"/>
              <a:ea typeface="+mn-ea"/>
              <a:cs typeface="+mn-cs"/>
            </a:endParaRPr>
          </a:p>
          <a:p>
            <a:pPr>
              <a:spcBef>
                <a:spcPts val="0"/>
              </a:spcBef>
            </a:pPr>
            <a:r>
              <a:rPr lang="en-US" sz="1200" kern="1200" dirty="0">
                <a:solidFill>
                  <a:schemeClr val="tx1"/>
                </a:solidFill>
                <a:latin typeface="+mn-lt"/>
                <a:ea typeface="+mn-ea"/>
                <a:cs typeface="+mn-cs"/>
              </a:rPr>
              <a:t>Two points about this ratio are important. First, because interest is deductible for income tax purposes, income before interest and taxes is a better indication of a company’s ability to pay interest than is income after interest and taxes (i.e., net income). Second, income before interest and taxes is a rough approximation for cash flow generated from operations. The primary concern of decision makers is, of course, the cash available to make interest payments. In fact, this ratio often is computed by dividing cash flow generated from operations by interest payments.</a:t>
            </a:r>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68</a:t>
            </a:fld>
            <a:endParaRPr lang="en-US"/>
          </a:p>
        </p:txBody>
      </p:sp>
    </p:spTree>
    <p:extLst>
      <p:ext uri="{BB962C8B-B14F-4D97-AF65-F5344CB8AC3E}">
        <p14:creationId xmlns:p14="http://schemas.microsoft.com/office/powerpoint/2010/main" val="381007251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US" sz="1200" b="0" i="0" u="none" strike="noStrike" kern="1200" baseline="0" dirty="0">
                <a:solidFill>
                  <a:schemeClr val="tx1"/>
                </a:solidFill>
                <a:latin typeface="+mn-lt"/>
                <a:ea typeface="+mn-ea"/>
                <a:cs typeface="+mn-cs"/>
              </a:rPr>
              <a:t>Illustration 14–16 Condensed Financial Statements‚ Coca-Cola, PepsiCo</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For illustration, let’s compare the ratios for Coca-Cola and PepsiCo. Here we see condensed financial statements adapted from the 2015 annual reports of these companie</a:t>
            </a:r>
            <a:r>
              <a:rPr lang="en-US" dirty="0"/>
              <a:t>s.</a:t>
            </a:r>
            <a:endParaRPr lang="en-US" sz="1200" b="0" i="0" u="none" strike="noStrike" kern="1200" baseline="0" dirty="0">
              <a:solidFill>
                <a:schemeClr val="tx1"/>
              </a:solidFill>
              <a:latin typeface="+mn-lt"/>
              <a:ea typeface="+mn-ea"/>
              <a:cs typeface="+mn-cs"/>
            </a:endParaRPr>
          </a:p>
          <a:p>
            <a:pPr>
              <a:spcBef>
                <a:spcPts val="0"/>
              </a:spcBef>
            </a:pPr>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69</a:t>
            </a:fld>
            <a:endParaRPr lang="en-US"/>
          </a:p>
        </p:txBody>
      </p:sp>
    </p:spTree>
    <p:extLst>
      <p:ext uri="{BB962C8B-B14F-4D97-AF65-F5344CB8AC3E}">
        <p14:creationId xmlns:p14="http://schemas.microsoft.com/office/powerpoint/2010/main" val="420931060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US" sz="1200" b="0" i="0" u="none" strike="noStrike" kern="1200" baseline="0" dirty="0">
                <a:solidFill>
                  <a:schemeClr val="tx1"/>
                </a:solidFill>
                <a:latin typeface="+mn-lt"/>
                <a:ea typeface="+mn-ea"/>
                <a:cs typeface="+mn-cs"/>
              </a:rPr>
              <a:t>Debt to equity ratio is calculated by dividing total liabilities by the shareholder’s equity. The debt to equity ratio indicates the extent of trading on the equity, or financial leverage.</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In this case, PepsiCo has a higher debt to equity ratio compared to Coca-Cola. Remember, that’s not necessarily a positive or a negative. Let’s look closer. </a:t>
            </a: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71</a:t>
            </a:fld>
            <a:endParaRPr lang="en-US"/>
          </a:p>
        </p:txBody>
      </p:sp>
    </p:spTree>
    <p:extLst>
      <p:ext uri="{BB962C8B-B14F-4D97-AF65-F5344CB8AC3E}">
        <p14:creationId xmlns:p14="http://schemas.microsoft.com/office/powerpoint/2010/main" val="5551945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US" sz="1200" b="0" i="0" u="none" strike="noStrike" kern="1200" baseline="0" dirty="0"/>
              <a:t>Today, most corporate bonds are registered bonds. Interest checks are mailed directly to the owner of the bond, whose name is registered with the issuing company.</a:t>
            </a:r>
          </a:p>
          <a:p>
            <a:pPr>
              <a:spcBef>
                <a:spcPts val="0"/>
              </a:spcBef>
            </a:pPr>
            <a:endParaRPr lang="en-US" sz="1200" b="0" i="0" u="none" strike="noStrike" kern="1200" baseline="0" dirty="0"/>
          </a:p>
          <a:p>
            <a:pPr>
              <a:spcBef>
                <a:spcPts val="0"/>
              </a:spcBef>
            </a:pPr>
            <a:r>
              <a:rPr lang="en-US" sz="1200" b="0" i="0" u="none" strike="noStrike" kern="1200" baseline="0" dirty="0"/>
              <a:t>Years ago, it </a:t>
            </a:r>
            <a:r>
              <a:rPr lang="en-IN" sz="1200" b="0" i="0" u="none" strike="noStrike" kern="1200" baseline="0" dirty="0"/>
              <a:t>was typical for bonds to be structured as </a:t>
            </a:r>
            <a:r>
              <a:rPr lang="en-IN" sz="1200" b="1" i="0" u="none" strike="noStrike" kern="1200" baseline="0" dirty="0"/>
              <a:t>coupon bonds</a:t>
            </a:r>
            <a:r>
              <a:rPr lang="en-IN" sz="1200" b="0" i="0" u="none" strike="noStrike" kern="1200" baseline="0" dirty="0"/>
              <a:t>, sometimes called </a:t>
            </a:r>
            <a:r>
              <a:rPr lang="en-IN" sz="1200" b="1" i="0" u="none" strike="noStrike" kern="1200" baseline="0" dirty="0"/>
              <a:t>bearer bonds</a:t>
            </a:r>
            <a:r>
              <a:rPr lang="en-IN" sz="1200" b="0" i="0" u="none" strike="noStrike" kern="1200" baseline="0" dirty="0"/>
              <a:t>. The name of the owner of a coupon bond was not registered. Instead, to collect interest on a coupon bond, the holder actually clipped an attached coupon and redeemed it in accordance with instructions in the indenture. A carryover effect of this practice is that we still sometimes see the term </a:t>
            </a:r>
            <a:r>
              <a:rPr lang="en-IN" sz="1200" b="0" i="1" u="none" strike="noStrike" kern="1200" baseline="0" dirty="0"/>
              <a:t>coupon rate </a:t>
            </a:r>
            <a:r>
              <a:rPr lang="en-IN" sz="1200" b="0" i="0" u="none" strike="noStrike" kern="1200" baseline="0" dirty="0"/>
              <a:t>in reference to the stated interest rate on bonds.</a:t>
            </a:r>
          </a:p>
          <a:p>
            <a:pPr>
              <a:spcBef>
                <a:spcPts val="0"/>
              </a:spcBef>
            </a:pPr>
            <a:endParaRPr lang="en-IN" sz="1200" b="0" i="0" u="none" strike="noStrike" kern="1200" baseline="0" dirty="0"/>
          </a:p>
          <a:p>
            <a:pPr>
              <a:spcBef>
                <a:spcPts val="0"/>
              </a:spcBef>
            </a:pPr>
            <a:r>
              <a:rPr lang="en-IN" sz="1200" b="0" i="0" u="none" strike="noStrike" kern="1200" baseline="0" dirty="0"/>
              <a:t>Most corporate bonds are </a:t>
            </a:r>
            <a:r>
              <a:rPr lang="en-IN" sz="1200" b="1" i="0" u="none" strike="noStrike" kern="1200" baseline="0" dirty="0"/>
              <a:t>callable</a:t>
            </a:r>
            <a:r>
              <a:rPr lang="en-IN" sz="1200" b="0" i="0" u="none" strike="noStrike" kern="1200" baseline="0" dirty="0"/>
              <a:t>, or </a:t>
            </a:r>
            <a:r>
              <a:rPr lang="en-IN" sz="1200" b="1" i="0" u="none" strike="noStrike" kern="1200" baseline="0" dirty="0"/>
              <a:t>redeemable</a:t>
            </a:r>
            <a:r>
              <a:rPr lang="en-IN" sz="1200" b="0" i="0" u="none" strike="noStrike" kern="1200" baseline="0" dirty="0"/>
              <a:t>. The call feature allows the issuing company to buy back, or call, outstanding bonds from bondholders before their scheduled maturity date. This feature affords the company some protection against being stuck with relatively high-cost debt in the event interest rates fall during the period before maturity. The call price must be </a:t>
            </a:r>
            <a:r>
              <a:rPr lang="en-IN" sz="1200" b="0" i="0" u="none" strike="noStrike" kern="1200" baseline="0" dirty="0" err="1"/>
              <a:t>prespecified</a:t>
            </a:r>
            <a:r>
              <a:rPr lang="en-IN" sz="1200" b="0" i="0" u="none" strike="noStrike" kern="1200" baseline="0" dirty="0"/>
              <a:t> and often exceeds the bond’s face amount (a call premium) sometimes declining as maturity is approached. </a:t>
            </a:r>
          </a:p>
          <a:p>
            <a:pPr>
              <a:spcBef>
                <a:spcPts val="0"/>
              </a:spcBef>
            </a:pPr>
            <a:endParaRPr lang="en-IN" sz="1200" b="0" i="0" u="none" strike="noStrike" kern="1200" baseline="0" dirty="0"/>
          </a:p>
          <a:p>
            <a:pPr>
              <a:spcBef>
                <a:spcPts val="0"/>
              </a:spcBef>
            </a:pPr>
            <a:r>
              <a:rPr lang="en-IN" sz="1200" b="0" i="0" u="none" strike="noStrike" kern="1200" baseline="0" dirty="0"/>
              <a:t>“No call” provisions usually prohibit calls during the first few years of a bond’s life. Very often, calls are mandatory. That is, the corporation may be required to redeem the bonds on a pre-specified, year-by-year basis. Bonds requiring such </a:t>
            </a:r>
            <a:r>
              <a:rPr lang="en-IN" sz="1200" b="1" i="0" u="none" strike="noStrike" kern="1200" baseline="0" dirty="0"/>
              <a:t>sinking fund </a:t>
            </a:r>
            <a:r>
              <a:rPr lang="en-IN" sz="1200" b="0" i="0" u="none" strike="noStrike" kern="1200" baseline="0" dirty="0"/>
              <a:t>redemptions often are </a:t>
            </a:r>
            <a:r>
              <a:rPr lang="en-IN" sz="1200" b="0" i="0" u="none" strike="noStrike" kern="1200" baseline="0" dirty="0" err="1"/>
              <a:t>labeled</a:t>
            </a:r>
            <a:r>
              <a:rPr lang="en-IN" sz="1200" b="0" i="0" u="none" strike="noStrike" kern="1200" baseline="0" dirty="0"/>
              <a:t> </a:t>
            </a:r>
            <a:r>
              <a:rPr lang="en-IN" sz="1200" b="1" i="0" u="none" strike="noStrike" kern="1200" baseline="0" dirty="0"/>
              <a:t>sinking fund debentures</a:t>
            </a:r>
            <a:r>
              <a:rPr lang="en-IN" sz="1200" b="0" i="0" u="none" strike="noStrike" kern="1200" baseline="0" dirty="0"/>
              <a:t>.</a:t>
            </a:r>
          </a:p>
          <a:p>
            <a:pPr>
              <a:spcBef>
                <a:spcPts val="0"/>
              </a:spcBef>
            </a:pPr>
            <a:endParaRPr lang="en-US" sz="1200" b="0" i="0" u="none" strike="noStrike" kern="1200" baseline="0" dirty="0"/>
          </a:p>
          <a:p>
            <a:pPr>
              <a:spcBef>
                <a:spcPts val="0"/>
              </a:spcBef>
            </a:pPr>
            <a:r>
              <a:rPr lang="en-IN" sz="1200" b="1" i="0" u="none" strike="noStrike" baseline="0" dirty="0"/>
              <a:t>Serial bonds </a:t>
            </a:r>
            <a:r>
              <a:rPr lang="en-IN" sz="1200" b="0" i="0" u="none" strike="noStrike" baseline="0" dirty="0"/>
              <a:t>provide a more structured (and less popular) way to retire bonds on a piecemeal basis. Serial bonds are retired in </a:t>
            </a:r>
            <a:r>
              <a:rPr lang="en-IN" sz="1200" b="0" i="0" u="none" strike="noStrike" baseline="0" dirty="0" err="1"/>
              <a:t>installments</a:t>
            </a:r>
            <a:r>
              <a:rPr lang="en-IN" sz="1200" b="0" i="0" u="none" strike="noStrike" baseline="0" dirty="0"/>
              <a:t> during all or part of the life of the issue. Each bond has its own specified maturity date. </a:t>
            </a:r>
            <a:r>
              <a:rPr lang="en-US" sz="1200" b="0" i="0" u="none" strike="noStrike" kern="1200" baseline="0" dirty="0"/>
              <a:t>So for a typical 30-year serial issue, 25 to 30 separate maturity dates might be assigned to specific portions of the bond issue.</a:t>
            </a:r>
            <a:endParaRPr lang="en-IN" sz="1200" b="0" i="0" u="none" strike="noStrike" baseline="0" dirty="0"/>
          </a:p>
        </p:txBody>
      </p:sp>
      <p:sp>
        <p:nvSpPr>
          <p:cNvPr id="4" name="Slide Number Placeholder 3"/>
          <p:cNvSpPr>
            <a:spLocks noGrp="1"/>
          </p:cNvSpPr>
          <p:nvPr>
            <p:ph type="sldNum" sz="quarter" idx="10"/>
          </p:nvPr>
        </p:nvSpPr>
        <p:spPr/>
        <p:txBody>
          <a:bodyPr/>
          <a:lstStyle/>
          <a:p>
            <a:fld id="{E5D5A280-AB61-4228-B8B9-B2988F4D0222}" type="slidenum">
              <a:rPr lang="en-US" smtClean="0"/>
              <a:t>7</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72</a:t>
            </a:fld>
            <a:endParaRPr lang="en-US"/>
          </a:p>
        </p:txBody>
      </p:sp>
    </p:spTree>
    <p:extLst>
      <p:ext uri="{BB962C8B-B14F-4D97-AF65-F5344CB8AC3E}">
        <p14:creationId xmlns:p14="http://schemas.microsoft.com/office/powerpoint/2010/main" val="55519459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When the return on shareholders’ equity is greater than the return on assets, management is using debt funds to enhance the earnings for shareholders. Both firms do this. We calculate return on assets for 2015 as seen here. The rate of return on assets indicates profitability without regard to how resources are financed. The return on assets indicates a company’s overall profitability, ignoring specific sources of financing. </a:t>
            </a:r>
            <a:r>
              <a:rPr lang="en-US" sz="1200" b="0" i="0" u="none" strike="noStrike" kern="1200" baseline="0">
                <a:solidFill>
                  <a:schemeClr val="tx1"/>
                </a:solidFill>
                <a:latin typeface="+mn-lt"/>
                <a:ea typeface="+mn-ea"/>
                <a:cs typeface="+mn-cs"/>
              </a:rPr>
              <a:t>In this regard, Coca-Cola’s profitability is slightly higher than PepsiCo’s. </a:t>
            </a:r>
          </a:p>
          <a:p>
            <a:endParaRPr lang="en-US"/>
          </a:p>
        </p:txBody>
      </p:sp>
      <p:sp>
        <p:nvSpPr>
          <p:cNvPr id="4" name="Slide Number Placeholder 3"/>
          <p:cNvSpPr>
            <a:spLocks noGrp="1"/>
          </p:cNvSpPr>
          <p:nvPr>
            <p:ph type="sldNum" sz="quarter" idx="10"/>
          </p:nvPr>
        </p:nvSpPr>
        <p:spPr/>
        <p:txBody>
          <a:bodyPr/>
          <a:lstStyle/>
          <a:p>
            <a:fld id="{E5D5A280-AB61-4228-B8B9-B2988F4D0222}" type="slidenum">
              <a:rPr lang="en-US" smtClean="0"/>
              <a:t>73</a:t>
            </a:fld>
            <a:endParaRPr lang="en-US"/>
          </a:p>
        </p:txBody>
      </p:sp>
    </p:spTree>
    <p:extLst>
      <p:ext uri="{BB962C8B-B14F-4D97-AF65-F5344CB8AC3E}">
        <p14:creationId xmlns:p14="http://schemas.microsoft.com/office/powerpoint/2010/main" val="170416352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ts val="0"/>
              </a:spcBef>
              <a:spcAft>
                <a:spcPct val="0"/>
              </a:spcAft>
              <a:buClrTx/>
              <a:buSzTx/>
              <a:buFontTx/>
              <a:buNone/>
              <a:tabLst/>
              <a:defRPr/>
            </a:pPr>
            <a:r>
              <a:rPr lang="en-US" sz="1200" b="0" i="0" u="none" strike="noStrike" kern="1200" baseline="0" dirty="0">
                <a:solidFill>
                  <a:schemeClr val="tx1"/>
                </a:solidFill>
                <a:latin typeface="+mn-lt"/>
                <a:ea typeface="+mn-ea"/>
                <a:cs typeface="+mn-cs"/>
              </a:rPr>
              <a:t>That advantage, though, disappears when we compare the return to shareholders.</a:t>
            </a:r>
          </a:p>
          <a:p>
            <a:pPr marL="0" marR="0" indent="0" algn="l" defTabSz="914400" rtl="0" eaLnBrk="1" fontAlgn="base" latinLnBrk="0" hangingPunct="1">
              <a:lnSpc>
                <a:spcPct val="100000"/>
              </a:lnSpc>
              <a:spcBef>
                <a:spcPts val="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ts val="0"/>
              </a:spcBef>
              <a:spcAft>
                <a:spcPct val="0"/>
              </a:spcAft>
              <a:buClrTx/>
              <a:buSzTx/>
              <a:buFontTx/>
              <a:buNone/>
              <a:tabLst/>
              <a:defRPr/>
            </a:pPr>
            <a:r>
              <a:rPr lang="en-US" sz="1200" b="0" i="0" u="none" strike="noStrike" kern="1200" baseline="0" dirty="0">
                <a:solidFill>
                  <a:schemeClr val="tx1"/>
                </a:solidFill>
                <a:latin typeface="+mn-lt"/>
                <a:ea typeface="+mn-ea"/>
                <a:cs typeface="+mn-cs"/>
              </a:rPr>
              <a:t>The rate of return on shareholders’ equity indicates the effectiveness of employing resources provided by owners. The return on assets measures the success of the company in generating income for its shareholders. The calculation is the same as return on assets except that the denominator position is taken by the shareholders’ equity. </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Coca-Cola’s return on assets is 5% higher than PepsiCo’s, but its return on shareholders’ equity is 37% less. The reason is that higher leverage has been used by PepsiCo to provide a relatively greater return to shareholders. PepsiCo increased its return to shareholders 5.8 times (45.3% / 7.8%) the return on assets. Coca-Cola increased its return to shareholders 3.5 times (28.5% / 8.2%) the return on assets. Interpret this with caution, though. PepsiCo’s higher leverage means higher risk as well. In down times, PepsiCo’s return to shareholders will suffer proportionally more than will Coca-Cola’s. </a:t>
            </a: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74</a:t>
            </a:fld>
            <a:endParaRPr lang="en-US"/>
          </a:p>
        </p:txBody>
      </p:sp>
    </p:spTree>
    <p:extLst>
      <p:ext uri="{BB962C8B-B14F-4D97-AF65-F5344CB8AC3E}">
        <p14:creationId xmlns:p14="http://schemas.microsoft.com/office/powerpoint/2010/main" val="99468958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IN" sz="1200" b="0" i="0" u="none" strike="noStrike" kern="1200" baseline="0" dirty="0">
                <a:solidFill>
                  <a:schemeClr val="tx1"/>
                </a:solidFill>
                <a:latin typeface="+mn-lt"/>
                <a:ea typeface="+mn-ea"/>
                <a:cs typeface="+mn-cs"/>
              </a:rPr>
              <a:t>From the perspective of a creditor, we might look at which company offers the most comfortable margin of safety in terms of its ability to pay fixed interest charges. </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In this regard, Coca-Cola provides a greater margin of safety. And, PepsiCo has more debt in its capital structure relative to Coca-Cola. However, PepsiCo clearly is able to pay the cost of borrowing and provide an impressive return to its shareholders. Both firms, though, trade quite </a:t>
            </a:r>
            <a:r>
              <a:rPr lang="en-IN" sz="1200" b="0" i="0" u="none" strike="noStrike" kern="1200" baseline="0" dirty="0" err="1">
                <a:solidFill>
                  <a:schemeClr val="tx1"/>
                </a:solidFill>
                <a:latin typeface="+mn-lt"/>
                <a:ea typeface="+mn-ea"/>
                <a:cs typeface="+mn-cs"/>
              </a:rPr>
              <a:t>favorably</a:t>
            </a:r>
            <a:r>
              <a:rPr lang="en-IN" sz="1200" b="0" i="0" u="none" strike="noStrike" kern="1200" baseline="0" dirty="0">
                <a:solidFill>
                  <a:schemeClr val="tx1"/>
                </a:solidFill>
                <a:latin typeface="+mn-lt"/>
                <a:ea typeface="+mn-ea"/>
                <a:cs typeface="+mn-cs"/>
              </a:rPr>
              <a:t> on their leverage.</a:t>
            </a: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75</a:t>
            </a:fld>
            <a:endParaRPr lang="en-US"/>
          </a:p>
        </p:txBody>
      </p:sp>
    </p:spTree>
    <p:extLst>
      <p:ext uri="{BB962C8B-B14F-4D97-AF65-F5344CB8AC3E}">
        <p14:creationId xmlns:p14="http://schemas.microsoft.com/office/powerpoint/2010/main" val="282446123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US" sz="1200" kern="1200" dirty="0">
                <a:solidFill>
                  <a:schemeClr val="tx1"/>
                </a:solidFill>
                <a:latin typeface="+mn-lt"/>
                <a:ea typeface="+mn-ea"/>
                <a:cs typeface="+mn-cs"/>
              </a:rPr>
              <a:t>Liabilities can also have misleading effects on the income statement. Decision makers should look carefully at gains and losses produced by early extinguishment of debt. These have nothing to do with a company’s normal operating activities. Unchecked, corporate management can be tempted to schedule debt buybacks to provide discretionary income in down years or even losses in up years to smooth income over time. </a:t>
            </a:r>
            <a:r>
              <a:rPr lang="en-US" sz="1200" b="1" kern="1200" dirty="0">
                <a:solidFill>
                  <a:schemeClr val="tx1"/>
                </a:solidFill>
                <a:latin typeface="+mn-lt"/>
                <a:ea typeface="+mn-ea"/>
                <a:cs typeface="+mn-cs"/>
              </a:rPr>
              <a:t>Decision makers should be alert to gains and losses that have nothing to do with a company’s normal operating activities.</a:t>
            </a:r>
            <a:endParaRPr lang="en-US" sz="1200" b="1" i="0" u="none" strike="noStrike" kern="1200" baseline="0" dirty="0">
              <a:solidFill>
                <a:schemeClr val="tx1"/>
              </a:solidFill>
              <a:latin typeface="+mn-lt"/>
              <a:ea typeface="+mn-ea"/>
              <a:cs typeface="+mn-cs"/>
            </a:endParaRP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When debt of any type is retired prior to its scheduled maturity date, the transaction is referred to as </a:t>
            </a:r>
            <a:r>
              <a:rPr lang="en-US" sz="1200" b="1" i="0" u="none" strike="noStrike" kern="1200" baseline="0" dirty="0">
                <a:solidFill>
                  <a:schemeClr val="tx1"/>
                </a:solidFill>
                <a:latin typeface="+mn-lt"/>
                <a:ea typeface="+mn-ea"/>
                <a:cs typeface="+mn-cs"/>
              </a:rPr>
              <a:t>early extinguishment of debt</a:t>
            </a:r>
            <a:r>
              <a:rPr lang="en-US" sz="1200" b="0" i="0" u="none" strike="noStrike" kern="1200" baseline="0" dirty="0">
                <a:solidFill>
                  <a:schemeClr val="tx1"/>
                </a:solidFill>
                <a:latin typeface="+mn-lt"/>
                <a:ea typeface="+mn-ea"/>
                <a:cs typeface="+mn-cs"/>
              </a:rPr>
              <a:t>.</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kern="1200" dirty="0">
                <a:solidFill>
                  <a:schemeClr val="tx1"/>
                </a:solidFill>
                <a:latin typeface="+mn-lt"/>
                <a:ea typeface="+mn-ea"/>
                <a:cs typeface="+mn-cs"/>
              </a:rPr>
              <a:t>In that case, a gain or a loss may result. Earlier we noted that a call feature accompanies most bonds to protect the issuer against declining interest rates. Even when bonds are not callable, the issuing company can retire bonds early by purchasing them on the open market. Regardless of the method, when debt of any type is retired prior to its scheduled maturity date, the transaction is referred to as </a:t>
            </a:r>
            <a:r>
              <a:rPr lang="en-US" sz="1200" b="1" kern="1200" dirty="0">
                <a:solidFill>
                  <a:schemeClr val="tx1"/>
                </a:solidFill>
                <a:latin typeface="+mn-lt"/>
                <a:ea typeface="+mn-ea"/>
                <a:cs typeface="+mn-cs"/>
              </a:rPr>
              <a:t>early extinguishment of debt</a:t>
            </a:r>
            <a:r>
              <a:rPr lang="en-US" sz="1200" kern="1200" dirty="0">
                <a:solidFill>
                  <a:schemeClr val="tx1"/>
                </a:solidFill>
                <a:latin typeface="+mn-lt"/>
                <a:ea typeface="+mn-ea"/>
                <a:cs typeface="+mn-cs"/>
              </a:rPr>
              <a:t>. </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kern="1200" dirty="0">
                <a:solidFill>
                  <a:schemeClr val="tx1"/>
                </a:solidFill>
                <a:latin typeface="+mn-lt"/>
                <a:ea typeface="+mn-ea"/>
                <a:cs typeface="+mn-cs"/>
              </a:rPr>
              <a:t>To record the extinguishment, the account balances pertinent to the debt obviously must be removed from the books. Of course cash is credited for the amount paid—the call price or market price. The difference between the book value of the debt and the reacquisition price represents either a gain or a loss on the early extinguishment of debt. When the debt is retired for less than book value, the debtor is in a favorable position and records a gain. The opposite occurs for a loss. </a:t>
            </a:r>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78</a:t>
            </a:fld>
            <a:endParaRPr lang="en-US"/>
          </a:p>
        </p:txBody>
      </p:sp>
    </p:spTree>
    <p:extLst>
      <p:ext uri="{BB962C8B-B14F-4D97-AF65-F5344CB8AC3E}">
        <p14:creationId xmlns:p14="http://schemas.microsoft.com/office/powerpoint/2010/main" val="308369148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IN" dirty="0"/>
              <a:t>Illustration 14–17 Early Extinguishment</a:t>
            </a:r>
            <a:r>
              <a:rPr lang="en-IN" baseline="0" dirty="0"/>
              <a:t> of Debt</a:t>
            </a:r>
            <a:endParaRPr lang="en-IN" dirty="0"/>
          </a:p>
          <a:p>
            <a:pPr>
              <a:spcBef>
                <a:spcPts val="0"/>
              </a:spcBef>
            </a:pPr>
            <a:endParaRPr lang="en-IN" dirty="0"/>
          </a:p>
          <a:p>
            <a:pPr>
              <a:spcBef>
                <a:spcPts val="0"/>
              </a:spcBef>
            </a:pPr>
            <a:r>
              <a:rPr lang="en-IN" dirty="0"/>
              <a:t>To understand better, assume</a:t>
            </a:r>
            <a:r>
              <a:rPr lang="en-IN" baseline="0" dirty="0"/>
              <a:t> </a:t>
            </a:r>
            <a:r>
              <a:rPr lang="en-IN" baseline="0" dirty="0" err="1"/>
              <a:t>Masterwear</a:t>
            </a:r>
            <a:r>
              <a:rPr lang="en-IN" baseline="0" dirty="0"/>
              <a:t> Industries </a:t>
            </a:r>
            <a:r>
              <a:rPr lang="en-IN" sz="1200" dirty="0"/>
              <a:t>called its $700,000, 12% bonds when their book value was $676,288.</a:t>
            </a:r>
            <a:r>
              <a:rPr lang="en-IN" sz="1200" baseline="0" dirty="0"/>
              <a:t> </a:t>
            </a:r>
            <a:r>
              <a:rPr lang="en-IN" sz="1200" dirty="0"/>
              <a:t>The indenture specified a call price of $685,000. The bonds were issued previously at a price to yield 14%.</a:t>
            </a:r>
            <a:r>
              <a:rPr lang="en-IN" sz="1200" baseline="0" dirty="0"/>
              <a:t> To journalize this, we first debit bonds payable—</a:t>
            </a:r>
            <a:r>
              <a:rPr lang="en-US" sz="1200" b="0" i="0" u="none" strike="noStrike" kern="1200" baseline="0" dirty="0">
                <a:solidFill>
                  <a:schemeClr val="tx1"/>
                </a:solidFill>
                <a:latin typeface="+mn-lt"/>
                <a:ea typeface="+mn-ea"/>
                <a:cs typeface="+mn-cs"/>
              </a:rPr>
              <a:t>to record the extinguishment—with $700,000, the face amount. We also debit loss on early extinguishment account with $8,712, as there is loss due to retiring for more than the book value. Discount on bonds payable account is credited with $23,712, discount calculated by subtracting the face amount minus the book value of the debt. Finally, we credit cash with $685,000, the amount paid towards the retirement of debt.</a:t>
            </a:r>
          </a:p>
          <a:p>
            <a:pPr>
              <a:spcBef>
                <a:spcPts val="0"/>
              </a:spcBef>
            </a:pPr>
            <a:endParaRPr lang="en-IN" dirty="0"/>
          </a:p>
        </p:txBody>
      </p:sp>
      <p:sp>
        <p:nvSpPr>
          <p:cNvPr id="4" name="Slide Number Placeholder 3"/>
          <p:cNvSpPr>
            <a:spLocks noGrp="1"/>
          </p:cNvSpPr>
          <p:nvPr>
            <p:ph type="sldNum" sz="quarter" idx="10"/>
          </p:nvPr>
        </p:nvSpPr>
        <p:spPr/>
        <p:txBody>
          <a:bodyPr/>
          <a:lstStyle/>
          <a:p>
            <a:fld id="{E5D5A280-AB61-4228-B8B9-B2988F4D0222}" type="slidenum">
              <a:rPr lang="en-US" smtClean="0"/>
              <a:t>79</a:t>
            </a:fld>
            <a:endParaRPr lang="en-US"/>
          </a:p>
        </p:txBody>
      </p:sp>
    </p:spTree>
    <p:extLst>
      <p:ext uri="{BB962C8B-B14F-4D97-AF65-F5344CB8AC3E}">
        <p14:creationId xmlns:p14="http://schemas.microsoft.com/office/powerpoint/2010/main" val="324230480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ts val="0"/>
              </a:spcBef>
              <a:spcAft>
                <a:spcPct val="0"/>
              </a:spcAft>
              <a:buClrTx/>
              <a:buSzTx/>
              <a:buFontTx/>
              <a:buNone/>
              <a:tabLst/>
              <a:defRPr/>
            </a:pPr>
            <a:r>
              <a:rPr lang="en-IN" sz="1200" b="0" i="0" u="none" strike="noStrike" kern="1200" baseline="0" dirty="0">
                <a:solidFill>
                  <a:schemeClr val="tx1"/>
                </a:solidFill>
                <a:latin typeface="+mn-lt"/>
                <a:ea typeface="+mn-ea"/>
                <a:cs typeface="+mn-cs"/>
              </a:rPr>
              <a:t>Sometimes corporations include a convertible feature as part of a bond offering. Convertible bonds can be converted into (that is, exchanged for) shares of stock at the option of the bondholder. Among the reasons for issuing convertible bonds rather than straight debt are: (a) to sell the bonds at a higher price (which means a lower effective interest cost); (b) to use as a medium of exchange in mergers and acquisitions; and (c) to enable smaller firms or debt-heavy companies to obtain access to the bond market. Sometimes convertible bonds serve as an indirect way to issue stock when there is shareholder resistance to direct issuance </a:t>
            </a:r>
            <a:r>
              <a:rPr lang="en-US" sz="1200" b="0" i="0" u="none" strike="noStrike" kern="1200" baseline="0" dirty="0">
                <a:solidFill>
                  <a:schemeClr val="tx1"/>
                </a:solidFill>
                <a:latin typeface="+mn-lt"/>
                <a:ea typeface="+mn-ea"/>
                <a:cs typeface="+mn-cs"/>
              </a:rPr>
              <a:t>of additional equity.</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kern="1200" dirty="0">
                <a:solidFill>
                  <a:schemeClr val="tx1"/>
                </a:solidFill>
                <a:latin typeface="+mn-lt"/>
                <a:ea typeface="+mn-ea"/>
                <a:cs typeface="+mn-cs"/>
              </a:rPr>
              <a:t>Central to each of these reasons for issuing convertible debt is that the conversion feature is attractive to investors. This hybrid security has features of both debt and equity. The owner has a fixed-income security that can become common stock if and when the firm’s prosperity makes that feasible. This increases the investor’s upside potential while limiting the downside risk. The conversion feature has monetary value. Just how valuable it is depends on both the conversion terms and market conditions. But from an accounting perspective the question raised is how to account for its value. </a:t>
            </a:r>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80</a:t>
            </a:fld>
            <a:endParaRPr lang="en-US"/>
          </a:p>
        </p:txBody>
      </p:sp>
    </p:spTree>
    <p:extLst>
      <p:ext uri="{BB962C8B-B14F-4D97-AF65-F5344CB8AC3E}">
        <p14:creationId xmlns:p14="http://schemas.microsoft.com/office/powerpoint/2010/main" val="204588383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IN" sz="1200" b="0" i="0" u="none" strike="noStrike" kern="1200" baseline="0" dirty="0">
                <a:solidFill>
                  <a:schemeClr val="tx1"/>
                </a:solidFill>
                <a:latin typeface="+mn-lt"/>
                <a:ea typeface="+mn-ea"/>
                <a:cs typeface="+mn-cs"/>
              </a:rPr>
              <a:t>Illustration 14–18 Convertible Bonds</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It would appear that the conversion feature is valued by the market at $5 million—the difference between the market value of the convertible bonds, $103 million, and the market value of the nonconvertible bonds, $98 million. Some accountants argue that we should record the value of the conversion option in a shareholders’ equity account ($5 million in this case) and the debt value in the bond accounts ($100 million bonds payable less $2 million discount). </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However, counter to that intuitive argument, the currently accepted practice is to record the entire issue price as debt in precisely the same way as for nonconvertible bonds. Treating the features as two inseparable parts of a single security avoids the practical difficulty of trying to measure the separate values of the debt and the conversion option.</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Since we make no provision for the separate value of the conversion option, all subsequent entries, including the periodic reduction of the premium, are exactly the same as if these were nonconvertible bonds. So the illustrations and examples of bond accounting we discussed earlier would pertain equally to nonconvertible or convertible bonds. </a:t>
            </a:r>
            <a:endParaRPr lang="en-IN"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81</a:t>
            </a:fld>
            <a:endParaRPr lang="en-US"/>
          </a:p>
        </p:txBody>
      </p:sp>
    </p:spTree>
    <p:extLst>
      <p:ext uri="{BB962C8B-B14F-4D97-AF65-F5344CB8AC3E}">
        <p14:creationId xmlns:p14="http://schemas.microsoft.com/office/powerpoint/2010/main" val="278627830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US" sz="1200" b="0" i="0" u="none" strike="noStrike" kern="1200" baseline="0" dirty="0">
                <a:solidFill>
                  <a:schemeClr val="tx1"/>
                </a:solidFill>
                <a:latin typeface="+mn-lt"/>
                <a:ea typeface="+mn-ea"/>
                <a:cs typeface="+mn-cs"/>
              </a:rPr>
              <a:t>Under IFRS, unlike U.S. GAAP, convertible debt is divided into its liability and equity elements. </a:t>
            </a:r>
          </a:p>
          <a:p>
            <a:pPr>
              <a:spcBef>
                <a:spcPts val="0"/>
              </a:spcBef>
            </a:pPr>
            <a:endParaRPr lang="en-US" sz="1200" b="0" i="0" u="none" strike="noStrike" kern="1200" baseline="0" dirty="0">
              <a:solidFill>
                <a:schemeClr val="tx1"/>
              </a:solidFill>
              <a:effectLst/>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In essence, HTL is selling two securities—(1) bonds and (2) an option to convert to stock—for one package price. The bonds represent a liability; the option is shareholders’ equity. Compound instruments such as this one are separated into their liability and equity components in accordance with IAS No. 32. Because the bonds have a separate fair value of $98 million, we record that amount as the liability and the remaining $5 million (the difference between the fair value of the convertible bonds, $103 million, and the $98 million) as equity. If the fair value of the bonds cannot be determined from an active trading market, that value can be calculated as the present value of the bonds’ cash flows, using the market rate of interest. </a:t>
            </a:r>
            <a:endParaRPr lang="en-IN" sz="1200" b="1" i="0" u="none" strike="noStrike" kern="1200" baseline="0">
              <a:solidFill>
                <a:schemeClr val="dk1"/>
              </a:solidFill>
              <a:effectLst/>
              <a:latin typeface="+mn-lt"/>
              <a:ea typeface="+mn-ea"/>
              <a:cs typeface="+mn-cs"/>
            </a:endParaRPr>
          </a:p>
          <a:p>
            <a:endParaRPr lang="en-US"/>
          </a:p>
        </p:txBody>
      </p:sp>
      <p:sp>
        <p:nvSpPr>
          <p:cNvPr id="4" name="Slide Number Placeholder 3"/>
          <p:cNvSpPr>
            <a:spLocks noGrp="1"/>
          </p:cNvSpPr>
          <p:nvPr>
            <p:ph type="sldNum" sz="quarter" idx="10"/>
          </p:nvPr>
        </p:nvSpPr>
        <p:spPr/>
        <p:txBody>
          <a:bodyPr/>
          <a:lstStyle/>
          <a:p>
            <a:fld id="{E5D5A280-AB61-4228-B8B9-B2988F4D0222}" type="slidenum">
              <a:rPr lang="en-US" smtClean="0"/>
              <a:t>82</a:t>
            </a:fld>
            <a:endParaRPr lang="en-US"/>
          </a:p>
        </p:txBody>
      </p:sp>
    </p:spTree>
    <p:extLst>
      <p:ext uri="{BB962C8B-B14F-4D97-AF65-F5344CB8AC3E}">
        <p14:creationId xmlns:p14="http://schemas.microsoft.com/office/powerpoint/2010/main" val="234767460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14–18 Convertible Bonds (cont.)</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If and when the bondholder exercises his or her option to convert the bonds into shares of stock, the bonds are removed from the accounting records and the new shares issued are recorded at the same amount (in other words, at the book value of the bonds). To illustrate, assume that half the convertible bonds issued by HTL Manufacturers are converted at a time when the remaining unamortized premium is $2 million. </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The two million shares issued are recorded at the $51 million book value of the bonds retired.</a:t>
            </a:r>
          </a:p>
          <a:p>
            <a:pPr>
              <a:spcBef>
                <a:spcPts val="0"/>
              </a:spcBef>
            </a:pP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ts val="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14–18 Convertible Bonds (cont.)</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If the 50,000 convertible bonds were held by a single investor, that company would record the conversion as follows: By debiting </a:t>
            </a:r>
            <a:r>
              <a:rPr lang="en-US" dirty="0"/>
              <a:t>i</a:t>
            </a:r>
            <a:r>
              <a:rPr lang="en-US" sz="1200" b="0" i="0" u="none" strike="noStrike" kern="1200" baseline="0" dirty="0">
                <a:solidFill>
                  <a:schemeClr val="tx1"/>
                </a:solidFill>
                <a:latin typeface="+mn-lt"/>
                <a:ea typeface="+mn-ea"/>
                <a:cs typeface="+mn-cs"/>
              </a:rPr>
              <a:t>nvestment in common stock for $51 million and credit investment in convertible bonds and </a:t>
            </a:r>
            <a:r>
              <a:rPr lang="en-US" dirty="0"/>
              <a:t>p</a:t>
            </a:r>
            <a:r>
              <a:rPr lang="en-US" sz="1200" b="0" i="0" u="none" strike="noStrike" kern="1200" baseline="0" dirty="0">
                <a:solidFill>
                  <a:schemeClr val="tx1"/>
                </a:solidFill>
                <a:latin typeface="+mn-lt"/>
                <a:ea typeface="+mn-ea"/>
                <a:cs typeface="+mn-cs"/>
              </a:rPr>
              <a:t>remium on bond investment for $50 million and $1 million respectively.</a:t>
            </a:r>
            <a:endParaRPr lang="en-IN" sz="1200" b="0" i="0" u="none" strike="noStrike" kern="1200" baseline="0" dirty="0">
              <a:solidFill>
                <a:schemeClr val="tx1"/>
              </a:solidFill>
              <a:latin typeface="+mn-lt"/>
              <a:ea typeface="+mn-ea"/>
              <a:cs typeface="+mn-cs"/>
            </a:endParaRPr>
          </a:p>
          <a:p>
            <a:pPr>
              <a:spcBef>
                <a:spcPts val="0"/>
              </a:spcBef>
            </a:pPr>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83</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8</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14–18 Convertible Bonds (cont.)</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If and when the bondholder exercises his or her option to convert the bonds into shares of stock, the bonds are removed from the accounting records and the new shares issued are recorded at the same amount (in other words, at the book value of the bonds). To illustrate, assume that half the convertible bonds issued by HTL Manufacturers are converted at a time when the remaining unamortized premium is $2 million. </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The two million shares issued are recorded at the $51 million book value of the bonds retired.</a:t>
            </a: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84</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14–18 Convertible Bonds (cont.)</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If the 50,000 convertible bonds were held by a single investor, that company would record the conversion as follows: By debiting </a:t>
            </a:r>
            <a:r>
              <a:rPr lang="en-US" dirty="0"/>
              <a:t>i</a:t>
            </a:r>
            <a:r>
              <a:rPr lang="en-US" sz="1200" b="0" i="0" u="none" strike="noStrike" kern="1200" baseline="0" dirty="0">
                <a:solidFill>
                  <a:schemeClr val="tx1"/>
                </a:solidFill>
                <a:latin typeface="+mn-lt"/>
                <a:ea typeface="+mn-ea"/>
                <a:cs typeface="+mn-cs"/>
              </a:rPr>
              <a:t>nvestment in common stock for $51 million and credit investment in convertible bonds and </a:t>
            </a:r>
            <a:r>
              <a:rPr lang="en-US" dirty="0"/>
              <a:t>p</a:t>
            </a:r>
            <a:r>
              <a:rPr lang="en-US" sz="1200" b="0" i="0" u="none" strike="noStrike" kern="1200" baseline="0" dirty="0">
                <a:solidFill>
                  <a:schemeClr val="tx1"/>
                </a:solidFill>
                <a:latin typeface="+mn-lt"/>
                <a:ea typeface="+mn-ea"/>
                <a:cs typeface="+mn-cs"/>
              </a:rPr>
              <a:t>remium on bond investment for $50 million and $1 million respectively.</a:t>
            </a:r>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85</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US" sz="1200" kern="1200" dirty="0">
                <a:solidFill>
                  <a:schemeClr val="tx1"/>
                </a:solidFill>
                <a:latin typeface="+mn-lt"/>
                <a:ea typeface="+mn-ea"/>
                <a:cs typeface="+mn-cs"/>
              </a:rPr>
              <a:t>Investors often are reluctant to convert bonds to stock, even when share prices have risen significantly since the convertible bonds were purchased. This is because the market price of the convertible bonds will rise along with market prices of the stock. So companies sometimes try to induce conversion. The motivation might be to reduce debt and become a better risk to potential lenders or achieve a lower debt-to-equity ratio.</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One way is through the call provision. As we noted earlier, most corporate bonds are callable by the issuing corporation. When the specified call price is less than the conversion value of the bonds (the market value of the shares), calling the convertible bonds provides bondholders with incentive to convert. Bondholders will choose the shares rather than the </a:t>
            </a:r>
            <a:r>
              <a:rPr lang="en-US" sz="1200" b="0" i="0" u="none" strike="noStrike" kern="1200" baseline="0" dirty="0">
                <a:solidFill>
                  <a:schemeClr val="tx1"/>
                </a:solidFill>
                <a:latin typeface="+mn-lt"/>
                <a:ea typeface="+mn-ea"/>
                <a:cs typeface="+mn-cs"/>
              </a:rPr>
              <a:t>lower call price.</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Occasionally, corporations may try to encourage voluntary conversion by offering an added inducement in the form of cash, stock warrants, or a more attractive conversion ratio. When additional consideration is provided to induce conversion, the fair value of that consideration is considered an expense incurred to bring about the conversion.</a:t>
            </a:r>
            <a:endParaRPr lang="en-IN"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86</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IN" sz="1200" b="0" i="0" u="none" strike="noStrike" kern="1200" baseline="0" dirty="0">
                <a:solidFill>
                  <a:schemeClr val="tx1"/>
                </a:solidFill>
                <a:latin typeface="+mn-lt"/>
                <a:ea typeface="+mn-ea"/>
                <a:cs typeface="+mn-cs"/>
              </a:rPr>
              <a:t>Another (less common) way to sweeten a bond issue is to include detachable stock purchase warrants as part of the security issue. A stock warrant gives the investor an option to purchase a stated number of shares of common stock at a specified </a:t>
            </a:r>
            <a:r>
              <a:rPr lang="en-IN" sz="1200" b="0" i="1" u="none" strike="noStrike" kern="1200" baseline="0" dirty="0">
                <a:solidFill>
                  <a:schemeClr val="tx1"/>
                </a:solidFill>
                <a:latin typeface="+mn-lt"/>
                <a:ea typeface="+mn-ea"/>
                <a:cs typeface="+mn-cs"/>
              </a:rPr>
              <a:t>option price</a:t>
            </a:r>
            <a:r>
              <a:rPr lang="en-IN" sz="1200" b="0" u="none" strike="noStrike" kern="1200" baseline="0" dirty="0">
                <a:solidFill>
                  <a:schemeClr val="tx1"/>
                </a:solidFill>
                <a:latin typeface="+mn-lt"/>
                <a:ea typeface="+mn-ea"/>
                <a:cs typeface="+mn-cs"/>
              </a:rPr>
              <a:t>,</a:t>
            </a:r>
            <a:r>
              <a:rPr lang="en-IN" sz="1200" b="0" i="1"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often within a given period of time. Like a conversion feature, warrants usually mean a lower interest rate and often enable a company to issue debt when borrowing would not be feasible </a:t>
            </a:r>
            <a:r>
              <a:rPr lang="en-US" sz="1200" b="0" i="0" u="none" strike="noStrike" kern="1200" baseline="0" dirty="0">
                <a:solidFill>
                  <a:schemeClr val="tx1"/>
                </a:solidFill>
                <a:latin typeface="+mn-lt"/>
                <a:ea typeface="+mn-ea"/>
                <a:cs typeface="+mn-cs"/>
              </a:rPr>
              <a:t>otherwise.</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However, unlike the conversion feature for convertible bonds, warrants can be separated from the bonds. This means they can be exercised independently or traded in the market separately from bonds, having their own market price. In essence, two different securities—the bonds and the warrants—are sold as a package for a single issue price. Accordingly, the issue price is allocated between the two different securities on the basis of their fair values. If the independent market value of only one of the two securities is reliably determinable, that value establishes the allocation.</a:t>
            </a:r>
            <a:endParaRPr lang="en-IN"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87</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ts val="0"/>
              </a:spcBef>
              <a:spcAft>
                <a:spcPct val="0"/>
              </a:spcAft>
              <a:buClrTx/>
              <a:buSzTx/>
              <a:buFontTx/>
              <a:buNone/>
              <a:tabLst/>
              <a:defRPr/>
            </a:pPr>
            <a:r>
              <a:rPr lang="en-IN" sz="1200" b="0" i="0" u="none" strike="noStrike" kern="1200" baseline="0" dirty="0">
                <a:latin typeface="+mn-lt"/>
                <a:ea typeface="+mn-ea"/>
                <a:cs typeface="+mn-cs"/>
              </a:rPr>
              <a:t>Illustration 14–19 Bonds with Detachable Warrants</a:t>
            </a:r>
          </a:p>
          <a:p>
            <a:pPr marL="0" marR="0" indent="0" algn="l" defTabSz="914400" rtl="0" eaLnBrk="1" fontAlgn="base" latinLnBrk="0" hangingPunct="1">
              <a:lnSpc>
                <a:spcPct val="100000"/>
              </a:lnSpc>
              <a:spcBef>
                <a:spcPts val="0"/>
              </a:spcBef>
              <a:spcAft>
                <a:spcPct val="0"/>
              </a:spcAft>
              <a:buClrTx/>
              <a:buSzTx/>
              <a:buFontTx/>
              <a:buNone/>
              <a:tabLst/>
              <a:defRPr/>
            </a:pPr>
            <a:endParaRPr lang="en-IN" sz="1200" b="0" i="0" u="none" strike="noStrike" kern="1200" baseline="0" dirty="0">
              <a:latin typeface="+mn-lt"/>
              <a:ea typeface="+mn-ea"/>
              <a:cs typeface="+mn-cs"/>
            </a:endParaRPr>
          </a:p>
          <a:p>
            <a:pPr marL="0" marR="0" indent="0" algn="l" defTabSz="914400" rtl="0" eaLnBrk="1" fontAlgn="base" latinLnBrk="0" hangingPunct="1">
              <a:lnSpc>
                <a:spcPct val="100000"/>
              </a:lnSpc>
              <a:spcBef>
                <a:spcPts val="0"/>
              </a:spcBef>
              <a:spcAft>
                <a:spcPct val="0"/>
              </a:spcAft>
              <a:buClrTx/>
              <a:buSzTx/>
              <a:buFontTx/>
              <a:buNone/>
              <a:tabLst/>
              <a:defRPr/>
            </a:pPr>
            <a:r>
              <a:rPr lang="en-IN" sz="1200" b="0" i="0" u="none" strike="noStrike" kern="1200" baseline="0" dirty="0">
                <a:latin typeface="+mn-lt"/>
                <a:ea typeface="+mn-ea"/>
                <a:cs typeface="+mn-cs"/>
              </a:rPr>
              <a:t>To record this we will debit cash for $103 million which is </a:t>
            </a:r>
            <a:r>
              <a:rPr lang="en-US" sz="1200" b="0" i="0" u="none" strike="noStrike" kern="1200" baseline="0" dirty="0">
                <a:latin typeface="+mn-lt"/>
                <a:ea typeface="+mn-ea"/>
                <a:cs typeface="+mn-cs"/>
              </a:rPr>
              <a:t>103% of $100 million. Then we will credit bonds payable for $100 million for the face amount and equity—stock warrants for $6 million </a:t>
            </a:r>
            <a:r>
              <a:rPr lang="en-IN" sz="1200" dirty="0">
                <a:latin typeface="+mn-lt"/>
              </a:rPr>
              <a:t>(100,000 bonds × 20 warrants × $3). We will also debit </a:t>
            </a:r>
            <a:r>
              <a:rPr lang="en-US" dirty="0"/>
              <a:t>d</a:t>
            </a:r>
            <a:r>
              <a:rPr lang="en-US" sz="1200" b="0" i="0" u="none" strike="noStrike" kern="1200" baseline="0" dirty="0">
                <a:latin typeface="+mn-lt"/>
              </a:rPr>
              <a:t>iscount on bonds payable for the balance amount of $3 million.</a:t>
            </a:r>
          </a:p>
          <a:p>
            <a:pPr marL="0" marR="0" indent="0" algn="l" defTabSz="914400" rtl="0" eaLnBrk="1" fontAlgn="base" latinLnBrk="0" hangingPunct="1">
              <a:lnSpc>
                <a:spcPct val="100000"/>
              </a:lnSpc>
              <a:spcBef>
                <a:spcPts val="0"/>
              </a:spcBef>
              <a:spcAft>
                <a:spcPct val="0"/>
              </a:spcAft>
              <a:buClrTx/>
              <a:buSzTx/>
              <a:buFontTx/>
              <a:buNone/>
              <a:tabLst/>
              <a:defRPr/>
            </a:pPr>
            <a:endParaRPr lang="en-US" sz="1200" b="0" i="0" u="none" strike="noStrike" kern="1200" baseline="0" dirty="0">
              <a:latin typeface="+mn-lt"/>
            </a:endParaRPr>
          </a:p>
          <a:p>
            <a:pPr marL="0" marR="0" indent="0" algn="l" defTabSz="914400" rtl="0" eaLnBrk="1" fontAlgn="base" latinLnBrk="0" hangingPunct="1">
              <a:lnSpc>
                <a:spcPct val="100000"/>
              </a:lnSpc>
              <a:spcBef>
                <a:spcPts val="0"/>
              </a:spcBef>
              <a:spcAft>
                <a:spcPct val="0"/>
              </a:spcAft>
              <a:buClrTx/>
              <a:buSzTx/>
              <a:buFontTx/>
              <a:buNone/>
              <a:tabLst/>
              <a:defRPr/>
            </a:pPr>
            <a:r>
              <a:rPr lang="en-US" sz="1200" b="0" i="0" kern="1200" dirty="0">
                <a:solidFill>
                  <a:schemeClr val="tx1"/>
                </a:solidFill>
                <a:effectLst/>
                <a:latin typeface="+mn-lt"/>
                <a:ea typeface="+mn-ea"/>
                <a:cs typeface="+mn-cs"/>
              </a:rPr>
              <a:t>The issue price of bonds with detachable warrants is allocated between the two different securities on the basis of their fair values.</a:t>
            </a:r>
            <a:endParaRPr lang="en-IN" sz="1200" b="0" dirty="0">
              <a:latin typeface="+mn-lt"/>
            </a:endParaRPr>
          </a:p>
          <a:p>
            <a:pPr>
              <a:spcBef>
                <a:spcPts val="0"/>
              </a:spcBef>
            </a:pPr>
            <a:r>
              <a:rPr lang="en-IN" sz="1200" b="0" i="0" u="none" strike="noStrike" kern="1200" baseline="0" dirty="0">
                <a:latin typeface="+mn-lt"/>
                <a:ea typeface="+mn-ea"/>
                <a:cs typeface="+mn-cs"/>
              </a:rPr>
              <a:t>If one-half of the warrants (one million) in the previous </a:t>
            </a:r>
            <a:r>
              <a:rPr lang="en-IN" dirty="0"/>
              <a:t>i</a:t>
            </a:r>
            <a:r>
              <a:rPr lang="en-IN" sz="1200" b="0" i="0" u="none" strike="noStrike" kern="1200" baseline="0" dirty="0">
                <a:latin typeface="+mn-lt"/>
                <a:ea typeface="+mn-ea"/>
                <a:cs typeface="+mn-cs"/>
              </a:rPr>
              <a:t>llustration are exercised when the market value of HTL’s common stock is $30 per share, one million shares would be issued for one warrant each plus the exercise price of $25 per share.</a:t>
            </a:r>
          </a:p>
          <a:p>
            <a:pPr>
              <a:spcBef>
                <a:spcPts val="0"/>
              </a:spcBef>
            </a:pPr>
            <a:endParaRPr lang="en-IN" sz="1200" b="0" i="0" u="none" strike="noStrike" kern="1200" baseline="0" dirty="0">
              <a:latin typeface="+mn-lt"/>
              <a:ea typeface="+mn-ea"/>
              <a:cs typeface="+mn-cs"/>
            </a:endParaRPr>
          </a:p>
          <a:p>
            <a:pPr>
              <a:spcBef>
                <a:spcPts val="0"/>
              </a:spcBef>
            </a:pPr>
            <a:r>
              <a:rPr lang="en-IN" sz="1200" b="0" i="0" u="none" strike="noStrike" kern="1200" baseline="0" dirty="0">
                <a:latin typeface="+mn-lt"/>
                <a:ea typeface="+mn-ea"/>
                <a:cs typeface="+mn-cs"/>
              </a:rPr>
              <a:t>To record this we will debit cash for $25 million </a:t>
            </a:r>
            <a:r>
              <a:rPr lang="en-US" sz="1200" b="0" i="0" u="none" strike="noStrike" kern="1200" baseline="0" dirty="0">
                <a:latin typeface="+mn-lt"/>
                <a:ea typeface="+mn-ea"/>
                <a:cs typeface="+mn-cs"/>
              </a:rPr>
              <a:t>(1,000,000 warrants </a:t>
            </a:r>
            <a:r>
              <a:rPr lang="en-IN" sz="1200" dirty="0">
                <a:latin typeface="+mn-lt"/>
              </a:rPr>
              <a:t>× </a:t>
            </a:r>
            <a:r>
              <a:rPr lang="en-US" sz="1200" b="0" i="0" u="none" strike="noStrike" kern="1200" baseline="0" dirty="0">
                <a:latin typeface="+mn-lt"/>
                <a:ea typeface="+mn-ea"/>
                <a:cs typeface="+mn-cs"/>
              </a:rPr>
              <a:t>$25), </a:t>
            </a:r>
            <a:r>
              <a:rPr lang="en-IN" dirty="0"/>
              <a:t>e</a:t>
            </a:r>
            <a:r>
              <a:rPr lang="en-IN" sz="1200" b="0" i="0" u="none" strike="noStrike" kern="1200" baseline="0" dirty="0">
                <a:latin typeface="+mn-lt"/>
                <a:ea typeface="+mn-ea"/>
                <a:cs typeface="+mn-cs"/>
              </a:rPr>
              <a:t>quity—stock warrants for $3 million (1,000,000 warrants </a:t>
            </a:r>
            <a:r>
              <a:rPr lang="en-IN" sz="1200" dirty="0">
                <a:latin typeface="+mn-lt"/>
              </a:rPr>
              <a:t>× </a:t>
            </a:r>
            <a:r>
              <a:rPr lang="en-IN" sz="1200" b="0" i="0" u="none" strike="noStrike" kern="1200" baseline="0" dirty="0">
                <a:latin typeface="+mn-lt"/>
                <a:ea typeface="+mn-ea"/>
                <a:cs typeface="+mn-cs"/>
              </a:rPr>
              <a:t>$3) and credit common stock for the balance amount of $28 million.</a:t>
            </a:r>
          </a:p>
          <a:p>
            <a:pPr>
              <a:spcBef>
                <a:spcPts val="0"/>
              </a:spcBef>
            </a:pPr>
            <a:endParaRPr lang="en-IN" sz="1200" b="0" i="0" u="none" strike="noStrike" kern="1200" baseline="0" dirty="0">
              <a:latin typeface="+mn-lt"/>
              <a:ea typeface="+mn-ea"/>
              <a:cs typeface="+mn-cs"/>
            </a:endParaRPr>
          </a:p>
          <a:p>
            <a:pPr>
              <a:spcBef>
                <a:spcPts val="0"/>
              </a:spcBef>
            </a:pPr>
            <a:r>
              <a:rPr lang="en-IN" sz="1200" b="0" i="0" u="none" strike="noStrike" kern="1200" baseline="0" dirty="0">
                <a:latin typeface="+mn-lt"/>
                <a:ea typeface="+mn-ea"/>
                <a:cs typeface="+mn-cs"/>
              </a:rPr>
              <a:t>Notice that the $30 market value at the date of exercise is not used in valuing the additional shares issued. The new shares are recorded at the total of the previously measured values of both the warrants and the shares.</a:t>
            </a:r>
            <a:endParaRPr lang="en-US" sz="1200" b="0" i="0" u="none" strike="noStrike" kern="1200" baseline="0" dirty="0">
              <a:latin typeface="+mn-lt"/>
              <a:ea typeface="+mn-ea"/>
              <a:cs typeface="+mn-cs"/>
            </a:endParaRPr>
          </a:p>
          <a:p>
            <a:pPr>
              <a:spcBef>
                <a:spcPts val="0"/>
              </a:spcBef>
            </a:pPr>
            <a:endParaRPr lang="en-IN" sz="1200" b="0" i="0" u="none" strike="noStrike" kern="1200" baseline="0" dirty="0">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88</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89</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90</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91</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92</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IN" sz="1200" b="0" i="0" u="none" strike="noStrike" kern="1200" baseline="0" dirty="0">
                <a:latin typeface="+mn-lt"/>
                <a:ea typeface="+mn-ea"/>
                <a:cs typeface="+mn-cs"/>
              </a:rPr>
              <a:t>Companies are not required, but have the option, to value some or all of their financial assets and liabilities at fair value. In Chapter 12, we saw examples of the </a:t>
            </a:r>
            <a:r>
              <a:rPr lang="en-US" sz="1200" b="0" i="0" u="none" strike="noStrike" kern="1200" baseline="0" dirty="0">
                <a:latin typeface="+mn-lt"/>
                <a:ea typeface="+mn-ea"/>
                <a:cs typeface="+mn-cs"/>
              </a:rPr>
              <a:t>option applied to </a:t>
            </a:r>
            <a:r>
              <a:rPr lang="en-IN" sz="1200" b="0" i="0" u="none" strike="noStrike" kern="1200" baseline="0" dirty="0">
                <a:latin typeface="+mn-lt"/>
                <a:ea typeface="+mn-ea"/>
                <a:cs typeface="+mn-cs"/>
              </a:rPr>
              <a:t>financial assets—specifically, companies reporting their investments in securities at fair value. Now, we see how liabilities, too, can be reported at fair value.</a:t>
            </a:r>
          </a:p>
          <a:p>
            <a:pPr>
              <a:spcBef>
                <a:spcPts val="0"/>
              </a:spcBef>
            </a:pPr>
            <a:endParaRPr lang="en-IN" sz="1200" b="0" i="0" u="none" strike="noStrike" kern="1200" baseline="0" dirty="0">
              <a:latin typeface="+mn-lt"/>
              <a:ea typeface="+mn-ea"/>
              <a:cs typeface="+mn-cs"/>
            </a:endParaRPr>
          </a:p>
          <a:p>
            <a:pPr>
              <a:spcBef>
                <a:spcPts val="0"/>
              </a:spcBef>
            </a:pPr>
            <a:r>
              <a:rPr lang="en-IN" sz="1200" b="0" i="0" u="none" strike="noStrike" kern="1200" baseline="0" dirty="0">
                <a:latin typeface="+mn-lt"/>
                <a:ea typeface="+mn-ea"/>
                <a:cs typeface="+mn-cs"/>
              </a:rPr>
              <a:t>How does a liability’s fair value change? Remember that there are two sides to every investment. For example, if a company has an investment in General Motors’ bonds, that investment is an asset to the investor, and the same bonds are a liability to GM. So, the same market forces that influence the fair value of an investment in debt securities (interest rates, credit risk, etc.) influence the fair value of liabilities. For bank loans or other debts that aren’t traded on a market exchange, the mix of factors will differ, but in any case, changes in the current market rate of interest often are a major contributor to changes in </a:t>
            </a:r>
            <a:r>
              <a:rPr lang="en-US" sz="1200" b="0" i="0" u="none" strike="noStrike" kern="1200" baseline="0" dirty="0"/>
              <a:t>fair value.</a:t>
            </a: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93</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9</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US" sz="1200" b="0" i="0" u="none" strike="noStrike" kern="1200" baseline="0" dirty="0">
                <a:latin typeface="+mn-lt"/>
                <a:ea typeface="+mn-ea"/>
                <a:cs typeface="+mn-cs"/>
              </a:rPr>
              <a:t>Changes in interest rates </a:t>
            </a:r>
            <a:r>
              <a:rPr lang="en-IN" sz="1200" b="0" i="0" u="none" strike="noStrike" kern="1200" baseline="0" dirty="0">
                <a:latin typeface="+mn-lt"/>
                <a:ea typeface="+mn-ea"/>
                <a:cs typeface="+mn-cs"/>
              </a:rPr>
              <a:t>cause changes in the fair </a:t>
            </a:r>
            <a:r>
              <a:rPr lang="en-US" sz="1200" b="0" i="0" u="none" strike="noStrike" kern="1200" baseline="0" dirty="0">
                <a:latin typeface="+mn-lt"/>
                <a:ea typeface="+mn-ea"/>
                <a:cs typeface="+mn-cs"/>
              </a:rPr>
              <a:t>value of liabilities.</a:t>
            </a:r>
          </a:p>
          <a:p>
            <a:pPr>
              <a:spcBef>
                <a:spcPts val="0"/>
              </a:spcBef>
            </a:pPr>
            <a:endParaRPr lang="en-IN" sz="1200" b="0" i="0" u="none" strike="noStrike" kern="1200" baseline="0" dirty="0">
              <a:latin typeface="+mn-lt"/>
              <a:ea typeface="+mn-ea"/>
              <a:cs typeface="+mn-cs"/>
            </a:endParaRPr>
          </a:p>
          <a:p>
            <a:pPr>
              <a:spcBef>
                <a:spcPts val="0"/>
              </a:spcBef>
            </a:pPr>
            <a:r>
              <a:rPr lang="en-IN" sz="1200" b="0" i="0" u="none" strike="noStrike" kern="1200" baseline="0" dirty="0">
                <a:latin typeface="+mn-lt"/>
                <a:ea typeface="+mn-ea"/>
                <a:cs typeface="+mn-cs"/>
              </a:rPr>
              <a:t>For demonstration, we revisit the </a:t>
            </a:r>
            <a:r>
              <a:rPr lang="en-IN" sz="1200" b="0" i="0" u="none" strike="noStrike" kern="1200" baseline="0" dirty="0" err="1">
                <a:latin typeface="+mn-lt"/>
                <a:ea typeface="+mn-ea"/>
                <a:cs typeface="+mn-cs"/>
              </a:rPr>
              <a:t>Masterwear</a:t>
            </a:r>
            <a:r>
              <a:rPr lang="en-IN" sz="1200" b="0" i="0" u="none" strike="noStrike" kern="1200" baseline="0" dirty="0">
                <a:latin typeface="+mn-lt"/>
                <a:ea typeface="+mn-ea"/>
                <a:cs typeface="+mn-cs"/>
              </a:rPr>
              <a:t> Industries bonds that sold at a discount in an earlier illustration. Now, suppose it’s six months later, the market rate of interest has fallen to 11%, and June 30 is the end of </a:t>
            </a:r>
            <a:r>
              <a:rPr lang="en-IN" sz="1200" b="0" i="0" u="none" strike="noStrike" kern="1200" baseline="0" dirty="0" err="1">
                <a:latin typeface="+mn-lt"/>
                <a:ea typeface="+mn-ea"/>
                <a:cs typeface="+mn-cs"/>
              </a:rPr>
              <a:t>Masterwear’s</a:t>
            </a:r>
            <a:r>
              <a:rPr lang="en-IN" sz="1200" b="0" i="0" u="none" strike="noStrike" kern="1200" baseline="0" dirty="0">
                <a:latin typeface="+mn-lt"/>
                <a:ea typeface="+mn-ea"/>
                <a:cs typeface="+mn-cs"/>
              </a:rPr>
              <a:t> fiscal year. A decline in market interest rates means bond prices rise. </a:t>
            </a:r>
            <a:r>
              <a:rPr lang="en-US" sz="1200" kern="1200" dirty="0">
                <a:latin typeface="+mn-lt"/>
                <a:ea typeface="+mn-ea"/>
                <a:cs typeface="+mn-cs"/>
              </a:rPr>
              <a:t>Let’s say that checking market prices in </a:t>
            </a:r>
            <a:r>
              <a:rPr lang="en-US" sz="1200" i="1" kern="1200" dirty="0">
                <a:latin typeface="+mn-lt"/>
                <a:ea typeface="+mn-ea"/>
                <a:cs typeface="+mn-cs"/>
              </a:rPr>
              <a:t>The Wall Street Journal</a:t>
            </a:r>
            <a:r>
              <a:rPr lang="en-US" sz="1200" i="1" kern="1200" baseline="0" dirty="0">
                <a:latin typeface="+mn-lt"/>
                <a:ea typeface="+mn-ea"/>
                <a:cs typeface="+mn-cs"/>
              </a:rPr>
              <a:t> </a:t>
            </a:r>
            <a:r>
              <a:rPr lang="en-US" sz="1200" kern="1200" dirty="0">
                <a:latin typeface="+mn-lt"/>
                <a:ea typeface="+mn-ea"/>
                <a:cs typeface="+mn-cs"/>
              </a:rPr>
              <a:t>indicates that the fair value of the </a:t>
            </a:r>
            <a:r>
              <a:rPr lang="en-US" sz="1200" kern="1200" dirty="0" err="1">
                <a:latin typeface="+mn-lt"/>
                <a:ea typeface="+mn-ea"/>
                <a:cs typeface="+mn-cs"/>
              </a:rPr>
              <a:t>Masterwear</a:t>
            </a:r>
            <a:r>
              <a:rPr lang="en-US" sz="1200" kern="1200" dirty="0">
                <a:latin typeface="+mn-lt"/>
                <a:ea typeface="+mn-ea"/>
                <a:cs typeface="+mn-cs"/>
              </a:rPr>
              <a:t> bonds on June 30, 2018, is $714,943. Referring to the amortization schedule on page 797, we see that on the same date, with five periods remaining to maturity, the present value of the bonds—their price—would have been $671,297 if the market rate still had been 14% (7% semiannually).</a:t>
            </a:r>
            <a:endParaRPr lang="en-IN" sz="1200" b="0" i="0" u="none" strike="noStrike" kern="1200" baseline="0" dirty="0">
              <a:latin typeface="+mn-lt"/>
              <a:ea typeface="+mn-ea"/>
              <a:cs typeface="+mn-cs"/>
            </a:endParaRPr>
          </a:p>
          <a:p>
            <a:pPr>
              <a:spcBef>
                <a:spcPts val="0"/>
              </a:spcBef>
            </a:pPr>
            <a:endParaRPr lang="en-US" sz="1200" b="1" i="0" u="none" strike="noStrike" kern="1200" baseline="0" dirty="0">
              <a:latin typeface="+mn-lt"/>
              <a:ea typeface="+mn-ea"/>
              <a:cs typeface="+mn-cs"/>
            </a:endParaRPr>
          </a:p>
          <a:p>
            <a:pPr>
              <a:spcBef>
                <a:spcPts val="0"/>
              </a:spcBef>
            </a:pPr>
            <a:r>
              <a:rPr lang="en-IN" sz="1200" b="0" i="0" u="none" strike="noStrike" kern="1200" baseline="0" dirty="0">
                <a:latin typeface="+mn-lt"/>
                <a:ea typeface="+mn-ea"/>
                <a:cs typeface="+mn-cs"/>
              </a:rPr>
              <a:t>When the bonds were issued, </a:t>
            </a:r>
            <a:r>
              <a:rPr lang="en-IN" sz="1200" b="0" i="0" u="none" strike="noStrike" kern="1200" baseline="0" dirty="0" err="1">
                <a:latin typeface="+mn-lt"/>
                <a:ea typeface="+mn-ea"/>
                <a:cs typeface="+mn-cs"/>
              </a:rPr>
              <a:t>Masterwear</a:t>
            </a:r>
            <a:r>
              <a:rPr lang="en-IN" sz="1200" b="0" i="0" u="none" strike="noStrike" kern="1200" baseline="0" dirty="0">
                <a:latin typeface="+mn-lt"/>
                <a:ea typeface="+mn-ea"/>
                <a:cs typeface="+mn-cs"/>
              </a:rPr>
              <a:t> had a choice—report this liability (a) at its amortized initial measurement throughout the term to maturity or (b) at its current fair value on each reporting date. </a:t>
            </a:r>
          </a:p>
          <a:p>
            <a:pPr>
              <a:spcBef>
                <a:spcPts val="0"/>
              </a:spcBef>
            </a:pPr>
            <a:endParaRPr lang="en-IN" sz="1200" b="0" i="0" u="none" strike="noStrike" kern="1200" baseline="0" dirty="0">
              <a:latin typeface="+mn-lt"/>
              <a:ea typeface="+mn-ea"/>
              <a:cs typeface="+mn-cs"/>
            </a:endParaRPr>
          </a:p>
          <a:p>
            <a:pPr>
              <a:spcBef>
                <a:spcPts val="0"/>
              </a:spcBef>
            </a:pPr>
            <a:r>
              <a:rPr lang="en-IN" sz="1200" b="0" i="0" u="none" strike="noStrike" kern="1200" baseline="0" dirty="0">
                <a:latin typeface="+mn-lt"/>
                <a:ea typeface="+mn-ea"/>
                <a:cs typeface="+mn-cs"/>
              </a:rPr>
              <a:t>Had the company not elected the fair value option, on June 30 it would report the $671,297 we calculated earlier for the amortization schedule. On the other hand, if </a:t>
            </a:r>
            <a:r>
              <a:rPr lang="en-IN" sz="1200" b="0" i="0" u="none" strike="noStrike" kern="1200" baseline="0" dirty="0" err="1">
                <a:latin typeface="+mn-lt"/>
                <a:ea typeface="+mn-ea"/>
                <a:cs typeface="+mn-cs"/>
              </a:rPr>
              <a:t>Masterwear</a:t>
            </a:r>
            <a:r>
              <a:rPr lang="en-IN" sz="1200" b="0" i="0" u="none" strike="noStrike" kern="1200" baseline="0" dirty="0">
                <a:latin typeface="+mn-lt"/>
                <a:ea typeface="+mn-ea"/>
                <a:cs typeface="+mn-cs"/>
              </a:rPr>
              <a:t> had elected the fair value option, it would report the bonds at their current </a:t>
            </a:r>
            <a:r>
              <a:rPr lang="en-US" sz="1200" b="0" i="0" u="none" strike="noStrike" kern="1200" baseline="0" dirty="0">
                <a:latin typeface="+mn-lt"/>
                <a:ea typeface="+mn-ea"/>
                <a:cs typeface="+mn-cs"/>
              </a:rPr>
              <a:t>fair value, </a:t>
            </a:r>
            <a:r>
              <a:rPr lang="en-US" sz="1200" b="1" i="0" u="none" strike="noStrike" kern="1200" baseline="0" dirty="0">
                <a:latin typeface="+mn-lt"/>
                <a:ea typeface="+mn-ea"/>
                <a:cs typeface="+mn-cs"/>
              </a:rPr>
              <a:t>$714,943</a:t>
            </a:r>
            <a:r>
              <a:rPr lang="en-US" sz="1200" b="0" i="0" u="none" strike="noStrike" kern="1200" baseline="0" dirty="0"/>
              <a:t>.</a:t>
            </a: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94</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US" sz="1200" b="0" i="0" u="none" strike="noStrike" kern="1200" baseline="0" dirty="0">
                <a:latin typeface="+mn-lt"/>
                <a:ea typeface="+mn-ea"/>
                <a:cs typeface="+mn-cs"/>
              </a:rPr>
              <a:t>Changes in interest rates </a:t>
            </a:r>
            <a:r>
              <a:rPr lang="en-IN" sz="1200" b="0" i="0" u="none" strike="noStrike" kern="1200" baseline="0" dirty="0">
                <a:latin typeface="+mn-lt"/>
                <a:ea typeface="+mn-ea"/>
                <a:cs typeface="+mn-cs"/>
              </a:rPr>
              <a:t>cause changes in the fair </a:t>
            </a:r>
            <a:r>
              <a:rPr lang="en-US" sz="1200" b="0" i="0" u="none" strike="noStrike" kern="1200" baseline="0" dirty="0">
                <a:latin typeface="+mn-lt"/>
                <a:ea typeface="+mn-ea"/>
                <a:cs typeface="+mn-cs"/>
              </a:rPr>
              <a:t>value of liabilities.</a:t>
            </a:r>
          </a:p>
          <a:p>
            <a:pPr>
              <a:spcBef>
                <a:spcPts val="0"/>
              </a:spcBef>
            </a:pPr>
            <a:endParaRPr lang="en-IN" sz="1200" b="0" i="0" u="none" strike="noStrike" kern="1200" baseline="0" dirty="0">
              <a:latin typeface="+mn-lt"/>
              <a:ea typeface="+mn-ea"/>
              <a:cs typeface="+mn-cs"/>
            </a:endParaRPr>
          </a:p>
          <a:p>
            <a:pPr>
              <a:spcBef>
                <a:spcPts val="0"/>
              </a:spcBef>
            </a:pPr>
            <a:r>
              <a:rPr lang="en-IN" sz="1200" b="0" i="0" u="none" strike="noStrike" kern="1200" baseline="0" dirty="0">
                <a:latin typeface="+mn-lt"/>
                <a:ea typeface="+mn-ea"/>
                <a:cs typeface="+mn-cs"/>
              </a:rPr>
              <a:t>For demonstration, we revisit the </a:t>
            </a:r>
            <a:r>
              <a:rPr lang="en-IN" sz="1200" b="0" i="0" u="none" strike="noStrike" kern="1200" baseline="0" dirty="0" err="1">
                <a:latin typeface="+mn-lt"/>
                <a:ea typeface="+mn-ea"/>
                <a:cs typeface="+mn-cs"/>
              </a:rPr>
              <a:t>Masterwear</a:t>
            </a:r>
            <a:r>
              <a:rPr lang="en-IN" sz="1200" b="0" i="0" u="none" strike="noStrike" kern="1200" baseline="0" dirty="0">
                <a:latin typeface="+mn-lt"/>
                <a:ea typeface="+mn-ea"/>
                <a:cs typeface="+mn-cs"/>
              </a:rPr>
              <a:t> Industries bonds that sold at a discount in an earlier illustration. Now, suppose it’s six months later, the market rate of interest has fallen to 11%, and June 30 is the end of </a:t>
            </a:r>
            <a:r>
              <a:rPr lang="en-IN" sz="1200" b="0" i="0" u="none" strike="noStrike" kern="1200" baseline="0" dirty="0" err="1">
                <a:latin typeface="+mn-lt"/>
                <a:ea typeface="+mn-ea"/>
                <a:cs typeface="+mn-cs"/>
              </a:rPr>
              <a:t>Masterwear’s</a:t>
            </a:r>
            <a:r>
              <a:rPr lang="en-IN" sz="1200" b="0" i="0" u="none" strike="noStrike" kern="1200" baseline="0" dirty="0">
                <a:latin typeface="+mn-lt"/>
                <a:ea typeface="+mn-ea"/>
                <a:cs typeface="+mn-cs"/>
              </a:rPr>
              <a:t> fiscal year. A decline in market interest rates means bond prices rise. </a:t>
            </a:r>
            <a:r>
              <a:rPr lang="en-US" sz="1200" kern="1200" dirty="0">
                <a:latin typeface="+mn-lt"/>
                <a:ea typeface="+mn-ea"/>
                <a:cs typeface="+mn-cs"/>
              </a:rPr>
              <a:t>Let’s say that checking market prices in </a:t>
            </a:r>
            <a:r>
              <a:rPr lang="en-US" sz="1200" i="1" kern="1200" dirty="0">
                <a:latin typeface="+mn-lt"/>
                <a:ea typeface="+mn-ea"/>
                <a:cs typeface="+mn-cs"/>
              </a:rPr>
              <a:t>The Wall Street Journal</a:t>
            </a:r>
            <a:r>
              <a:rPr lang="en-US" sz="1200" i="1" kern="1200" baseline="0" dirty="0">
                <a:latin typeface="+mn-lt"/>
                <a:ea typeface="+mn-ea"/>
                <a:cs typeface="+mn-cs"/>
              </a:rPr>
              <a:t> </a:t>
            </a:r>
            <a:r>
              <a:rPr lang="en-US" sz="1200" kern="1200" dirty="0">
                <a:latin typeface="+mn-lt"/>
                <a:ea typeface="+mn-ea"/>
                <a:cs typeface="+mn-cs"/>
              </a:rPr>
              <a:t>indicates that the fair value of the </a:t>
            </a:r>
            <a:r>
              <a:rPr lang="en-US" sz="1200" kern="1200" dirty="0" err="1">
                <a:latin typeface="+mn-lt"/>
                <a:ea typeface="+mn-ea"/>
                <a:cs typeface="+mn-cs"/>
              </a:rPr>
              <a:t>Masterwear</a:t>
            </a:r>
            <a:r>
              <a:rPr lang="en-US" sz="1200" kern="1200" dirty="0">
                <a:latin typeface="+mn-lt"/>
                <a:ea typeface="+mn-ea"/>
                <a:cs typeface="+mn-cs"/>
              </a:rPr>
              <a:t> bonds on June 30, 2018, is $714,943. Referring to the amortization schedule on page 797, we see that on the same date, with five periods remaining to maturity, the present value of the bonds—their price—would have been $671,297 if the market rate still had been 14% (7% semiannually).</a:t>
            </a:r>
            <a:endParaRPr lang="en-IN" sz="1200" b="0" i="0" u="none" strike="noStrike" kern="1200" baseline="0" dirty="0">
              <a:latin typeface="+mn-lt"/>
              <a:ea typeface="+mn-ea"/>
              <a:cs typeface="+mn-cs"/>
            </a:endParaRPr>
          </a:p>
          <a:p>
            <a:pPr>
              <a:spcBef>
                <a:spcPts val="0"/>
              </a:spcBef>
            </a:pPr>
            <a:endParaRPr lang="en-US" sz="1200" b="1" i="0" u="none" strike="noStrike" kern="1200" baseline="0" dirty="0">
              <a:latin typeface="+mn-lt"/>
              <a:ea typeface="+mn-ea"/>
              <a:cs typeface="+mn-cs"/>
            </a:endParaRPr>
          </a:p>
          <a:p>
            <a:pPr>
              <a:spcBef>
                <a:spcPts val="0"/>
              </a:spcBef>
            </a:pPr>
            <a:r>
              <a:rPr lang="en-IN" sz="1200" b="0" i="0" u="none" strike="noStrike" kern="1200" baseline="0" dirty="0">
                <a:latin typeface="+mn-lt"/>
                <a:ea typeface="+mn-ea"/>
                <a:cs typeface="+mn-cs"/>
              </a:rPr>
              <a:t>When the bonds were issued, </a:t>
            </a:r>
            <a:r>
              <a:rPr lang="en-IN" sz="1200" b="0" i="0" u="none" strike="noStrike" kern="1200" baseline="0" dirty="0" err="1">
                <a:latin typeface="+mn-lt"/>
                <a:ea typeface="+mn-ea"/>
                <a:cs typeface="+mn-cs"/>
              </a:rPr>
              <a:t>Masterwear</a:t>
            </a:r>
            <a:r>
              <a:rPr lang="en-IN" sz="1200" b="0" i="0" u="none" strike="noStrike" kern="1200" baseline="0" dirty="0">
                <a:latin typeface="+mn-lt"/>
                <a:ea typeface="+mn-ea"/>
                <a:cs typeface="+mn-cs"/>
              </a:rPr>
              <a:t> had a choice—report this liability (a) at its amortized initial measurement throughout the term to maturity or (b) at its current fair value on each reporting date. </a:t>
            </a:r>
          </a:p>
          <a:p>
            <a:pPr>
              <a:spcBef>
                <a:spcPts val="0"/>
              </a:spcBef>
            </a:pPr>
            <a:endParaRPr lang="en-IN" sz="1200" b="0" i="0" u="none" strike="noStrike" kern="1200" baseline="0" dirty="0">
              <a:latin typeface="+mn-lt"/>
              <a:ea typeface="+mn-ea"/>
              <a:cs typeface="+mn-cs"/>
            </a:endParaRPr>
          </a:p>
          <a:p>
            <a:pPr>
              <a:spcBef>
                <a:spcPts val="0"/>
              </a:spcBef>
            </a:pPr>
            <a:r>
              <a:rPr lang="en-IN" sz="1200" b="0" i="0" u="none" strike="noStrike" kern="1200" baseline="0" dirty="0">
                <a:latin typeface="+mn-lt"/>
                <a:ea typeface="+mn-ea"/>
                <a:cs typeface="+mn-cs"/>
              </a:rPr>
              <a:t>Had the company not elected the fair value option, on June 30 it would report the $671,297 we calculated earlier for the amortization schedule. On the other hand, if </a:t>
            </a:r>
            <a:r>
              <a:rPr lang="en-IN" sz="1200" b="0" i="0" u="none" strike="noStrike" kern="1200" baseline="0" dirty="0" err="1">
                <a:latin typeface="+mn-lt"/>
                <a:ea typeface="+mn-ea"/>
                <a:cs typeface="+mn-cs"/>
              </a:rPr>
              <a:t>Masterwear</a:t>
            </a:r>
            <a:r>
              <a:rPr lang="en-IN" sz="1200" b="0" i="0" u="none" strike="noStrike" kern="1200" baseline="0" dirty="0">
                <a:latin typeface="+mn-lt"/>
                <a:ea typeface="+mn-ea"/>
                <a:cs typeface="+mn-cs"/>
              </a:rPr>
              <a:t> had elected the fair value option, it would report the bonds at their current </a:t>
            </a:r>
            <a:r>
              <a:rPr lang="en-US" sz="1200" b="0" i="0" u="none" strike="noStrike" kern="1200" baseline="0" dirty="0">
                <a:latin typeface="+mn-lt"/>
                <a:ea typeface="+mn-ea"/>
                <a:cs typeface="+mn-cs"/>
              </a:rPr>
              <a:t>fair value, </a:t>
            </a:r>
            <a:r>
              <a:rPr lang="en-US" sz="1200" b="1" i="0" u="none" strike="noStrike" kern="1200" baseline="0" dirty="0">
                <a:latin typeface="+mn-lt"/>
                <a:ea typeface="+mn-ea"/>
                <a:cs typeface="+mn-cs"/>
              </a:rPr>
              <a:t>$714,943</a:t>
            </a:r>
            <a:r>
              <a:rPr lang="en-US" sz="1200" b="0" i="0" u="none" strike="noStrike" kern="1200" baseline="0" dirty="0"/>
              <a:t>.</a:t>
            </a: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95</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IN" sz="1200" b="0" i="0" u="none" strike="noStrike" kern="1200" baseline="0" dirty="0">
                <a:latin typeface="+mn-lt"/>
                <a:ea typeface="+mn-ea"/>
                <a:cs typeface="+mn-cs"/>
              </a:rPr>
              <a:t>If a company chooses the option to report at fair value, a change in fair value will create a gain or loss. Any portion of that gain or loss that is a result of a change in the “credit risk” of the debt, rather than a change in general interest rates, is reported, not as part of net income, but instead as other comprehensive income (OCI). Credit risk is the risk that the investor in the bonds will not receive the promised interest and maturity amounts at the times they are due. Companies can assume that any change in fair value that exceeds the amount caused by a change in the general (risk-free) interest rate is the result of credit risk </a:t>
            </a:r>
            <a:r>
              <a:rPr lang="en-US" sz="1200" b="0" i="0" u="none" strike="noStrike" kern="1200" baseline="0" dirty="0">
                <a:latin typeface="+mn-lt"/>
                <a:ea typeface="+mn-ea"/>
                <a:cs typeface="+mn-cs"/>
              </a:rPr>
              <a:t>changes.</a:t>
            </a:r>
          </a:p>
          <a:p>
            <a:pPr>
              <a:spcBef>
                <a:spcPts val="0"/>
              </a:spcBef>
            </a:pPr>
            <a:endParaRPr lang="en-US" sz="1200" b="0" i="0" u="none" strike="noStrike" kern="1200" baseline="0" dirty="0">
              <a:latin typeface="+mn-lt"/>
              <a:ea typeface="+mn-ea"/>
              <a:cs typeface="+mn-cs"/>
            </a:endParaRPr>
          </a:p>
          <a:p>
            <a:pPr>
              <a:spcBef>
                <a:spcPts val="0"/>
              </a:spcBef>
            </a:pPr>
            <a:endParaRPr lang="en-IN" dirty="0"/>
          </a:p>
          <a:p>
            <a:pPr>
              <a:spcBef>
                <a:spcPts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96</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IN" sz="1200" b="0" i="0" u="none" strike="noStrike" kern="1200" baseline="0" dirty="0">
                <a:latin typeface="+mn-lt"/>
                <a:ea typeface="+mn-ea"/>
                <a:cs typeface="+mn-cs"/>
              </a:rPr>
              <a:t>In our example, </a:t>
            </a:r>
            <a:r>
              <a:rPr lang="en-IN" sz="1200" b="0" i="0" u="none" strike="noStrike" kern="1200" baseline="0" dirty="0" err="1">
                <a:latin typeface="+mn-lt"/>
                <a:ea typeface="+mn-ea"/>
                <a:cs typeface="+mn-cs"/>
              </a:rPr>
              <a:t>Masterwear</a:t>
            </a:r>
            <a:r>
              <a:rPr lang="en-IN" sz="1200" b="0" i="0" u="none" strike="noStrike" kern="1200" baseline="0" dirty="0">
                <a:latin typeface="+mn-lt"/>
                <a:ea typeface="+mn-ea"/>
                <a:cs typeface="+mn-cs"/>
              </a:rPr>
              <a:t> would report the increase in fair value from $666,633 to $714,943, or $48,310. Note, though, that part of the change is due to the unpaid interest we discussed earlier. </a:t>
            </a:r>
          </a:p>
          <a:p>
            <a:pPr>
              <a:spcBef>
                <a:spcPts val="0"/>
              </a:spcBef>
            </a:pPr>
            <a:endParaRPr lang="en-IN" sz="1200" b="0" i="0" u="none" strike="noStrike" kern="1200" baseline="0" dirty="0">
              <a:latin typeface="+mn-lt"/>
              <a:ea typeface="+mn-ea"/>
              <a:cs typeface="+mn-cs"/>
            </a:endParaRPr>
          </a:p>
          <a:p>
            <a:pPr marL="0" marR="0" indent="0" algn="l" defTabSz="914400" rtl="0" eaLnBrk="1" fontAlgn="base" latinLnBrk="0" hangingPunct="1">
              <a:lnSpc>
                <a:spcPct val="100000"/>
              </a:lnSpc>
              <a:spcBef>
                <a:spcPts val="0"/>
              </a:spcBef>
              <a:spcAft>
                <a:spcPct val="0"/>
              </a:spcAft>
              <a:buClrTx/>
              <a:buSzTx/>
              <a:buFontTx/>
              <a:buNone/>
              <a:tabLst/>
              <a:defRPr/>
            </a:pPr>
            <a:r>
              <a:rPr lang="en-IN" sz="1200" b="0" i="0" u="none" strike="noStrike" kern="1200" baseline="0" dirty="0">
                <a:latin typeface="+mn-lt"/>
                <a:ea typeface="+mn-ea"/>
                <a:cs typeface="+mn-cs"/>
              </a:rPr>
              <a:t>At June 30, 2018, the interest that accrued during the first six months was $46,664, but only $42,000 of that was paid in cash. So the book value increased by the $4,664 unpaid </a:t>
            </a:r>
            <a:r>
              <a:rPr lang="en-US" sz="1200" b="0" i="0" u="none" strike="noStrike" kern="1200" baseline="0" dirty="0">
                <a:latin typeface="+mn-lt"/>
                <a:ea typeface="+mn-ea"/>
                <a:cs typeface="+mn-cs"/>
              </a:rPr>
              <a:t>interest. The company debits interest expense for $46,664 and credits bonds payable for $42,000. </a:t>
            </a:r>
            <a:r>
              <a:rPr lang="en-US" baseline="0" noProof="0" dirty="0"/>
              <a:t>The difference amount is recorded as a credit to discount on bonds payable for $4,664.</a:t>
            </a:r>
            <a:endParaRPr lang="en-US" sz="1200" b="0" i="0" u="none" strike="noStrike" kern="1200" baseline="0" dirty="0"/>
          </a:p>
          <a:p>
            <a:pPr>
              <a:spcBef>
                <a:spcPts val="0"/>
              </a:spcBef>
            </a:pPr>
            <a:endParaRPr lang="en-US" sz="1200" b="0" i="0" u="none" strike="noStrike" kern="1200" baseline="0" dirty="0">
              <a:latin typeface="+mn-lt"/>
              <a:ea typeface="+mn-ea"/>
              <a:cs typeface="+mn-cs"/>
            </a:endParaRPr>
          </a:p>
          <a:p>
            <a:pPr>
              <a:spcBef>
                <a:spcPts val="0"/>
              </a:spcBef>
            </a:pPr>
            <a:r>
              <a:rPr lang="en-IN" sz="1200" b="0" i="0" u="none" strike="noStrike" kern="1200" baseline="0" dirty="0">
                <a:latin typeface="+mn-lt"/>
                <a:ea typeface="+mn-ea"/>
                <a:cs typeface="+mn-cs"/>
              </a:rPr>
              <a:t>Amortizing the discount in this entry increased the book value of the liability by $4,664 </a:t>
            </a:r>
            <a:r>
              <a:rPr lang="en-US" sz="1200" b="0" i="0" u="none" strike="noStrike" kern="1200" baseline="0" dirty="0"/>
              <a:t>to $671,297. </a:t>
            </a:r>
            <a:endParaRPr lang="en-IN" dirty="0"/>
          </a:p>
          <a:p>
            <a:pPr>
              <a:spcBef>
                <a:spcPts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97</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98</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IN" b="0" i="0" u="none" strike="noStrike" kern="1200" baseline="0" dirty="0"/>
              <a:t>Comparing that book value with the fair value of the bonds on June 30, 2018</a:t>
            </a:r>
            <a:r>
              <a:rPr lang="en-IN" dirty="0"/>
              <a:t>,</a:t>
            </a:r>
            <a:r>
              <a:rPr lang="en-IN" b="0" i="0" u="none" strike="noStrike" kern="1200" baseline="0" dirty="0"/>
              <a:t> provides the amount needed to adjust the bonds to their fair value.</a:t>
            </a:r>
          </a:p>
          <a:p>
            <a:pPr>
              <a:spcBef>
                <a:spcPts val="0"/>
              </a:spcBef>
            </a:pPr>
            <a:endParaRPr lang="en-IN" b="0" i="0" u="none" strike="noStrike" kern="1200" baseline="0" dirty="0"/>
          </a:p>
          <a:p>
            <a:pPr marL="0" marR="0" lvl="1" indent="0" algn="l" defTabSz="914400" rtl="0" eaLnBrk="1" fontAlgn="base" latinLnBrk="0" hangingPunct="1">
              <a:lnSpc>
                <a:spcPct val="100000"/>
              </a:lnSpc>
              <a:spcBef>
                <a:spcPts val="0"/>
              </a:spcBef>
              <a:spcAft>
                <a:spcPct val="0"/>
              </a:spcAft>
              <a:buClrTx/>
              <a:buSzTx/>
              <a:buFontTx/>
              <a:buNone/>
              <a:tabLst/>
              <a:defRPr/>
            </a:pPr>
            <a:r>
              <a:rPr lang="en-IN" b="0" i="0" u="none" strike="noStrike" kern="1200" baseline="0" dirty="0"/>
              <a:t>Rather than increasing the bonds payable account itself, it is adjusted </a:t>
            </a:r>
            <a:r>
              <a:rPr lang="en-IN" b="0" i="1" u="none" strike="noStrike" kern="1200" baseline="0" dirty="0"/>
              <a:t>indirectly </a:t>
            </a:r>
            <a:r>
              <a:rPr lang="en-IN" b="0" i="0" u="none" strike="noStrike" kern="1200" baseline="0" dirty="0"/>
              <a:t>with a credit to a valuation allowance (or contra) account. If general interest rates have not changed, we assume the change in fair value is due to the credit risk associated with the bonds and the loss is reported in OCI. Here, the company debits </a:t>
            </a:r>
            <a:r>
              <a:rPr lang="en-US" dirty="0"/>
              <a:t>unrealized holding loss—OCI</a:t>
            </a:r>
            <a:r>
              <a:rPr lang="en-IN" baseline="0" dirty="0"/>
              <a:t> for $43,646 and credits </a:t>
            </a:r>
            <a:r>
              <a:rPr lang="en-US" dirty="0"/>
              <a:t>fair value adjustment</a:t>
            </a:r>
            <a:r>
              <a:rPr lang="en-IN" baseline="0" dirty="0"/>
              <a:t> for the same amount.</a:t>
            </a:r>
            <a:endParaRPr lang="en-IN" b="0" i="0" u="none" strike="noStrike" kern="1200" baseline="0" dirty="0"/>
          </a:p>
          <a:p>
            <a:pPr>
              <a:spcBef>
                <a:spcPts val="0"/>
              </a:spcBef>
            </a:pPr>
            <a:endParaRPr lang="en-IN" b="0" i="0" u="none" strike="noStrike" kern="1200" baseline="0" dirty="0"/>
          </a:p>
          <a:p>
            <a:pPr>
              <a:spcBef>
                <a:spcPts val="0"/>
              </a:spcBef>
            </a:pPr>
            <a:r>
              <a:rPr lang="en-IN" b="0" i="0" u="none" strike="noStrike" kern="1200" baseline="0" dirty="0"/>
              <a:t>If any portion of the fair value change is due to a change in general interest rates, that portion would be reported in net income. For instance, if interest rate declines alone would have created a $20,000 increase in fair value, $20,000 of the loss is reported in the income statement and $23,646 as OCI. The fair value of the bonds of $714,943 is the new book value on June 30, 2018.</a:t>
            </a:r>
            <a:endParaRPr lang="en-IN" dirty="0"/>
          </a:p>
          <a:p>
            <a:pPr>
              <a:spcBef>
                <a:spcPts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99</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100</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IN" b="0" i="0" u="none" strike="noStrike" kern="1200" baseline="0" dirty="0">
                <a:solidFill>
                  <a:schemeClr val="tx1"/>
                </a:solidFill>
                <a:latin typeface="+mn-lt"/>
              </a:rPr>
              <a:t>Suppose the fair value at June 30, 2018, is </a:t>
            </a:r>
            <a:r>
              <a:rPr lang="en-IN" b="1" i="0" u="none" strike="noStrike" kern="1200" baseline="0" dirty="0">
                <a:solidFill>
                  <a:schemeClr val="tx1"/>
                </a:solidFill>
                <a:latin typeface="+mn-lt"/>
              </a:rPr>
              <a:t>$650,000 </a:t>
            </a:r>
            <a:r>
              <a:rPr lang="en-IN" b="0" i="0" u="none" strike="noStrike" kern="1200" baseline="0" dirty="0">
                <a:solidFill>
                  <a:schemeClr val="tx1"/>
                </a:solidFill>
                <a:latin typeface="+mn-lt"/>
              </a:rPr>
              <a:t>instead of </a:t>
            </a:r>
            <a:r>
              <a:rPr lang="en-IN" b="1" i="0" u="none" strike="noStrike" kern="1200" baseline="0" dirty="0">
                <a:solidFill>
                  <a:schemeClr val="tx1"/>
                </a:solidFill>
                <a:latin typeface="+mn-lt"/>
              </a:rPr>
              <a:t>$714,943</a:t>
            </a:r>
            <a:r>
              <a:rPr lang="en-IN" b="0" i="0" u="none" strike="noStrike" kern="1200" baseline="0" dirty="0">
                <a:solidFill>
                  <a:schemeClr val="tx1"/>
                </a:solidFill>
                <a:latin typeface="+mn-lt"/>
              </a:rPr>
              <a:t>. In that case, </a:t>
            </a:r>
            <a:r>
              <a:rPr lang="en-IN" b="0" i="0" u="none" strike="noStrike" kern="1200" baseline="0" dirty="0" err="1">
                <a:solidFill>
                  <a:schemeClr val="tx1"/>
                </a:solidFill>
                <a:latin typeface="+mn-lt"/>
              </a:rPr>
              <a:t>Masterwear</a:t>
            </a:r>
            <a:r>
              <a:rPr lang="en-IN" b="0" i="0" u="none" strike="noStrike" kern="1200" baseline="0" dirty="0">
                <a:solidFill>
                  <a:schemeClr val="tx1"/>
                </a:solidFill>
                <a:latin typeface="+mn-lt"/>
              </a:rPr>
              <a:t> would record a </a:t>
            </a:r>
            <a:r>
              <a:rPr lang="en-IN" b="0" i="1" u="none" strike="noStrike" kern="1200" baseline="0" dirty="0">
                <a:solidFill>
                  <a:schemeClr val="tx1"/>
                </a:solidFill>
                <a:latin typeface="+mn-lt"/>
              </a:rPr>
              <a:t>reduction </a:t>
            </a:r>
            <a:r>
              <a:rPr lang="en-IN" b="0" i="0" u="none" strike="noStrike" kern="1200" baseline="0" dirty="0">
                <a:solidFill>
                  <a:schemeClr val="tx1"/>
                </a:solidFill>
                <a:latin typeface="+mn-lt"/>
              </a:rPr>
              <a:t>in the liability from $671,297 to </a:t>
            </a:r>
            <a:r>
              <a:rPr lang="en-IN" b="1" i="0" u="none" strike="noStrike" kern="1200" baseline="0" dirty="0">
                <a:solidFill>
                  <a:schemeClr val="tx1"/>
                </a:solidFill>
                <a:latin typeface="+mn-lt"/>
              </a:rPr>
              <a:t>$650,000</a:t>
            </a:r>
            <a:r>
              <a:rPr lang="en-IN" b="0" i="0" u="none" strike="noStrike" kern="1200" baseline="0" dirty="0">
                <a:solidFill>
                  <a:schemeClr val="tx1"/>
                </a:solidFill>
                <a:latin typeface="+mn-lt"/>
              </a:rPr>
              <a:t>, or $21,297.</a:t>
            </a:r>
          </a:p>
          <a:p>
            <a:pPr>
              <a:spcBef>
                <a:spcPts val="0"/>
              </a:spcBef>
            </a:pPr>
            <a:endParaRPr lang="en-IN" b="0" i="0" u="none" strike="noStrike" kern="1200" baseline="0" dirty="0">
              <a:solidFill>
                <a:schemeClr val="tx1"/>
              </a:solidFill>
              <a:latin typeface="+mn-lt"/>
            </a:endParaRPr>
          </a:p>
          <a:p>
            <a:pPr marL="0" marR="0" lvl="1" indent="0" algn="l" defTabSz="914400" rtl="0" eaLnBrk="1" fontAlgn="base" latinLnBrk="0" hangingPunct="1">
              <a:lnSpc>
                <a:spcPct val="100000"/>
              </a:lnSpc>
              <a:spcBef>
                <a:spcPts val="0"/>
              </a:spcBef>
              <a:spcAft>
                <a:spcPct val="0"/>
              </a:spcAft>
              <a:buClrTx/>
              <a:buSzTx/>
              <a:buFontTx/>
              <a:buNone/>
              <a:tabLst/>
              <a:defRPr/>
            </a:pPr>
            <a:r>
              <a:rPr lang="en-IN" b="0" i="0" u="none" strike="noStrike" kern="1200" baseline="0" dirty="0">
                <a:solidFill>
                  <a:schemeClr val="tx1"/>
                </a:solidFill>
                <a:latin typeface="+mn-lt"/>
              </a:rPr>
              <a:t>Again assuming no change in interest rates, the transaction for gain is recorded at this time. The company debits </a:t>
            </a:r>
            <a:r>
              <a:rPr lang="en-US" dirty="0"/>
              <a:t>f</a:t>
            </a:r>
            <a:r>
              <a:rPr lang="en-US" dirty="0">
                <a:latin typeface="+mn-lt"/>
              </a:rPr>
              <a:t>air value adjustment</a:t>
            </a:r>
            <a:r>
              <a:rPr lang="en-IN" baseline="0" dirty="0">
                <a:latin typeface="+mn-lt"/>
              </a:rPr>
              <a:t> for $21,297, calculated as $671,297 − $650,000, and credits </a:t>
            </a:r>
            <a:r>
              <a:rPr lang="en-US" dirty="0"/>
              <a:t>u</a:t>
            </a:r>
            <a:r>
              <a:rPr lang="en-US" dirty="0">
                <a:latin typeface="+mn-lt"/>
              </a:rPr>
              <a:t>nrealized holding gain—OCI</a:t>
            </a:r>
            <a:r>
              <a:rPr lang="en-IN" baseline="0" dirty="0">
                <a:latin typeface="+mn-lt"/>
              </a:rPr>
              <a:t> for the same amount.</a:t>
            </a:r>
          </a:p>
          <a:p>
            <a:pPr marL="0" marR="0" lvl="1" indent="0" algn="l" defTabSz="914400" rtl="0" eaLnBrk="1" fontAlgn="base" latinLnBrk="0" hangingPunct="1">
              <a:lnSpc>
                <a:spcPct val="100000"/>
              </a:lnSpc>
              <a:spcBef>
                <a:spcPts val="0"/>
              </a:spcBef>
              <a:spcAft>
                <a:spcPct val="0"/>
              </a:spcAft>
              <a:buClrTx/>
              <a:buSzTx/>
              <a:buFontTx/>
              <a:buNone/>
              <a:tabLst/>
              <a:defRPr/>
            </a:pPr>
            <a:endParaRPr lang="en-IN" b="0" i="0" u="none" strike="noStrike" kern="1200" baseline="0" dirty="0">
              <a:solidFill>
                <a:schemeClr val="tx1"/>
              </a:solidFill>
              <a:latin typeface="+mn-lt"/>
            </a:endParaRPr>
          </a:p>
          <a:p>
            <a:pPr marL="0" marR="0" lvl="1" indent="0" algn="l" defTabSz="914400" rtl="0" eaLnBrk="1" fontAlgn="base" latinLnBrk="0" hangingPunct="1">
              <a:lnSpc>
                <a:spcPct val="100000"/>
              </a:lnSpc>
              <a:spcBef>
                <a:spcPts val="0"/>
              </a:spcBef>
              <a:spcAft>
                <a:spcPct val="0"/>
              </a:spcAft>
              <a:buClrTx/>
              <a:buSzTx/>
              <a:buFontTx/>
              <a:buNone/>
              <a:tabLst/>
              <a:defRPr/>
            </a:pPr>
            <a:r>
              <a:rPr lang="en-IN" b="0" i="0" u="none" strike="noStrike" kern="1200" baseline="0" dirty="0">
                <a:solidFill>
                  <a:schemeClr val="tx1"/>
                </a:solidFill>
                <a:latin typeface="+mn-lt"/>
              </a:rPr>
              <a:t>The fair value of the bonds of $650,000 is the new book value on June 30, 2018.</a:t>
            </a:r>
          </a:p>
          <a:p>
            <a:pPr>
              <a:spcBef>
                <a:spcPts val="0"/>
              </a:spcBef>
            </a:pPr>
            <a:endParaRPr lang="en-IN" b="0" i="0" u="none" strike="noStrike" kern="1200" baseline="0" dirty="0">
              <a:solidFill>
                <a:schemeClr val="tx1"/>
              </a:solidFill>
              <a:latin typeface="+mn-lt"/>
            </a:endParaRPr>
          </a:p>
          <a:p>
            <a:pPr>
              <a:spcBef>
                <a:spcPts val="0"/>
              </a:spcBef>
            </a:pPr>
            <a:r>
              <a:rPr lang="en-IN" b="0" i="0" u="none" strike="noStrike" kern="1200" baseline="0" dirty="0">
                <a:solidFill>
                  <a:schemeClr val="tx1"/>
                </a:solidFill>
                <a:latin typeface="+mn-lt"/>
              </a:rPr>
              <a:t>The outstanding balance in the last column of the amortization schedule at any date up to and including the balance at maturity will be the bonds payable less the discount. But the amount we report in the balance sheet at any reporting date, the fair value, will be that amortized initial amount from the amortization schedule, plus or minus the fair value adjustment. That’s the </a:t>
            </a:r>
            <a:r>
              <a:rPr lang="en-IN" b="1" i="0" u="none" strike="noStrike" kern="1200" baseline="0" dirty="0">
                <a:solidFill>
                  <a:schemeClr val="tx1"/>
                </a:solidFill>
                <a:latin typeface="+mn-lt"/>
              </a:rPr>
              <a:t>$714,943 </a:t>
            </a:r>
            <a:r>
              <a:rPr lang="en-IN" b="0" i="0" u="none" strike="noStrike" kern="1200" baseline="0" dirty="0">
                <a:solidFill>
                  <a:schemeClr val="tx1"/>
                </a:solidFill>
                <a:latin typeface="+mn-lt"/>
              </a:rPr>
              <a:t>or the </a:t>
            </a:r>
            <a:r>
              <a:rPr lang="en-IN" b="1" i="0" u="none" strike="noStrike" kern="1200" baseline="0" dirty="0">
                <a:solidFill>
                  <a:schemeClr val="tx1"/>
                </a:solidFill>
                <a:latin typeface="+mn-lt"/>
              </a:rPr>
              <a:t>$650,000 </a:t>
            </a:r>
            <a:r>
              <a:rPr lang="en-IN" b="0" i="0" u="none" strike="noStrike" kern="1200" baseline="0" dirty="0">
                <a:solidFill>
                  <a:schemeClr val="tx1"/>
                </a:solidFill>
                <a:latin typeface="+mn-lt"/>
              </a:rPr>
              <a:t>in the two scenarios.</a:t>
            </a:r>
          </a:p>
          <a:p>
            <a:pPr>
              <a:spcBef>
                <a:spcPts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101</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Remember that if a company elects the fair value option, it’s not necessary that the company elect the option to report all of its financial instruments at fair value or even all instruments of a particular type at fair value. They can “mix and match” on an instrument-by-instrument basis. However, the company must make the election when the item originates, in this case when the bonds are issued, and is not allowed to switch methods once a method is chosen.</a:t>
            </a:r>
            <a:endParaRPr lang="en-IN" b="0" dirty="0"/>
          </a:p>
          <a:p>
            <a:pPr>
              <a:spcBef>
                <a:spcPts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103</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104</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14–1 Bonds Sold at Face Amount</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Bonds represent a liability to the corporation that issues the bonds and an asset to an investor who buys the bonds as an investment. Each side of the transaction is the mirror image of the other. </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For example, in the given illustration, </a:t>
            </a:r>
            <a:r>
              <a:rPr lang="en-US" sz="1200" b="0" i="0" u="none" strike="noStrike" kern="1200" baseline="0" dirty="0" err="1">
                <a:solidFill>
                  <a:schemeClr val="tx1"/>
                </a:solidFill>
                <a:latin typeface="+mn-lt"/>
                <a:ea typeface="+mn-ea"/>
                <a:cs typeface="+mn-cs"/>
              </a:rPr>
              <a:t>Masterwear</a:t>
            </a:r>
            <a:r>
              <a:rPr lang="en-US" sz="1200" b="0" i="0" u="none" strike="noStrike" kern="1200" baseline="0" dirty="0">
                <a:solidFill>
                  <a:schemeClr val="tx1"/>
                </a:solidFill>
                <a:latin typeface="+mn-lt"/>
                <a:ea typeface="+mn-ea"/>
                <a:cs typeface="+mn-cs"/>
              </a:rPr>
              <a:t> issues $700,000 of 12% bonds. This is recorded as a liability, bonds payable. On the other hand, United Intergroup, the buyer of the bonds records it as investment in bonds. Most bonds are dated the day the indenture contract is signed.</a:t>
            </a:r>
          </a:p>
          <a:p>
            <a:pPr>
              <a:spcBef>
                <a:spcPts val="0"/>
              </a:spcBef>
            </a:pPr>
            <a:endParaRPr lang="en-US" sz="1200" b="0" i="0" u="none" strike="noStrike" kern="1200" baseline="0" dirty="0">
              <a:solidFill>
                <a:schemeClr val="tx1"/>
              </a:solidFill>
              <a:latin typeface="+mn-lt"/>
              <a:ea typeface="+mn-ea"/>
              <a:cs typeface="+mn-cs"/>
            </a:endParaRPr>
          </a:p>
          <a:p>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10</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105</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106</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107</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108</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109</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US" sz="1200" b="0" i="0" u="none" strike="noStrike" kern="1200" baseline="0" dirty="0">
                <a:solidFill>
                  <a:schemeClr val="tx1"/>
                </a:solidFill>
                <a:latin typeface="+mn-lt"/>
                <a:ea typeface="+mn-ea"/>
                <a:cs typeface="+mn-cs"/>
              </a:rPr>
              <a:t>Let’s look at the differences between </a:t>
            </a:r>
            <a:r>
              <a:rPr lang="en-IN" sz="1200" kern="1200" dirty="0">
                <a:solidFill>
                  <a:schemeClr val="tx1"/>
                </a:solidFill>
                <a:latin typeface="+mn-lt"/>
                <a:ea typeface="+mn-ea"/>
                <a:cs typeface="+mn-cs"/>
              </a:rPr>
              <a:t>IFRS and U.S. GAAP with respect to</a:t>
            </a:r>
            <a:r>
              <a:rPr lang="en-IN" sz="1200"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bonds and long-term notes.</a:t>
            </a:r>
          </a:p>
          <a:p>
            <a:pPr>
              <a:spcBef>
                <a:spcPts val="0"/>
              </a:spcBef>
            </a:pP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ts val="0"/>
              </a:spcBef>
              <a:spcAft>
                <a:spcPct val="0"/>
              </a:spcAft>
              <a:buClrTx/>
              <a:buSzTx/>
              <a:buFontTx/>
              <a:buNone/>
              <a:tabLst/>
              <a:defRPr/>
            </a:pPr>
            <a:r>
              <a:rPr lang="en-IN" sz="1200" b="1" u="none" strike="noStrike" dirty="0">
                <a:effectLst/>
              </a:rPr>
              <a:t>Method </a:t>
            </a:r>
            <a:r>
              <a:rPr lang="en-IN" sz="1200" b="1" i="0" u="none" strike="noStrike" kern="1200" baseline="0" dirty="0">
                <a:solidFill>
                  <a:schemeClr val="dk1"/>
                </a:solidFill>
              </a:rPr>
              <a:t>preferred for </a:t>
            </a:r>
            <a:r>
              <a:rPr lang="en-US" sz="1200" b="1" i="0" u="none" strike="noStrike" kern="1200" baseline="0" dirty="0">
                <a:solidFill>
                  <a:schemeClr val="dk1"/>
                </a:solidFill>
              </a:rPr>
              <a:t>recording bonds. </a:t>
            </a:r>
            <a:r>
              <a:rPr lang="en-IN" sz="1200" b="0" i="0" u="none" strike="noStrike" kern="1200" baseline="0" dirty="0">
                <a:solidFill>
                  <a:schemeClr val="tx1"/>
                </a:solidFill>
                <a:latin typeface="+mn-lt"/>
                <a:ea typeface="+mn-ea"/>
                <a:cs typeface="+mn-cs"/>
              </a:rPr>
              <a:t>The net method actually is the preferred method for companies that prepare financial statements according to International Financial Reporting Standards. </a:t>
            </a:r>
            <a:r>
              <a:rPr lang="en-US" sz="1200" b="0" i="0" u="none" strike="noStrike" kern="1200" baseline="0" dirty="0">
                <a:solidFill>
                  <a:schemeClr val="dk1"/>
                </a:solidFill>
                <a:latin typeface="+mn-lt"/>
                <a:ea typeface="+mn-ea"/>
                <a:cs typeface="+mn-cs"/>
              </a:rPr>
              <a:t>Under net method, </a:t>
            </a:r>
            <a:r>
              <a:rPr lang="en-IN" sz="1200" b="0" i="0" u="none" strike="noStrike" kern="1200" baseline="0" dirty="0">
                <a:solidFill>
                  <a:schemeClr val="dk1"/>
                </a:solidFill>
                <a:latin typeface="+mn-lt"/>
                <a:ea typeface="+mn-ea"/>
                <a:cs typeface="+mn-cs"/>
              </a:rPr>
              <a:t>the premium or discount is combined with the face amount of the bonds. </a:t>
            </a:r>
            <a:r>
              <a:rPr lang="en-IN" sz="1200" b="0" i="0" u="none" strike="noStrike" kern="1200" baseline="0" dirty="0">
                <a:solidFill>
                  <a:schemeClr val="tx1"/>
                </a:solidFill>
                <a:latin typeface="+mn-lt"/>
                <a:ea typeface="+mn-ea"/>
                <a:cs typeface="+mn-cs"/>
              </a:rPr>
              <a:t>It also is the common approach for an investor to record its investment. Whereas under U.S. GAAP, </a:t>
            </a:r>
            <a:r>
              <a:rPr lang="en-IN" sz="1200" b="0" u="none" strike="noStrike" dirty="0">
                <a:effectLst/>
              </a:rPr>
              <a:t>gross method is </a:t>
            </a:r>
            <a:r>
              <a:rPr lang="en-IN" sz="1200" b="0" i="0" u="none" strike="noStrike" kern="1200" baseline="0" dirty="0">
                <a:solidFill>
                  <a:schemeClr val="dk1"/>
                </a:solidFill>
                <a:latin typeface="+mn-lt"/>
                <a:ea typeface="+mn-ea"/>
                <a:cs typeface="+mn-cs"/>
              </a:rPr>
              <a:t>the method preferred by companies for preparing financial </a:t>
            </a:r>
            <a:r>
              <a:rPr lang="en-US" sz="1200" b="0" i="0" u="none" strike="noStrike" kern="1200" baseline="0" dirty="0">
                <a:solidFill>
                  <a:schemeClr val="dk1"/>
                </a:solidFill>
                <a:latin typeface="+mn-lt"/>
                <a:ea typeface="+mn-ea"/>
                <a:cs typeface="+mn-cs"/>
              </a:rPr>
              <a:t>statements.</a:t>
            </a:r>
          </a:p>
          <a:p>
            <a:pPr marL="0" marR="0" indent="0" algn="l" defTabSz="914400" rtl="0" eaLnBrk="1" fontAlgn="base" latinLnBrk="0" hangingPunct="1">
              <a:lnSpc>
                <a:spcPct val="100000"/>
              </a:lnSpc>
              <a:spcBef>
                <a:spcPts val="0"/>
              </a:spcBef>
              <a:spcAft>
                <a:spcPct val="0"/>
              </a:spcAft>
              <a:buClrTx/>
              <a:buSzTx/>
              <a:buFontTx/>
              <a:buNone/>
              <a:tabLst/>
              <a:defRPr/>
            </a:pPr>
            <a:endParaRPr lang="en-IN" sz="1200" b="0" i="0" u="none" strike="noStrike" kern="1200" baseline="0" dirty="0">
              <a:solidFill>
                <a:schemeClr val="dk1"/>
              </a:solidFill>
              <a:latin typeface="+mn-lt"/>
              <a:ea typeface="+mn-ea"/>
              <a:cs typeface="+mn-cs"/>
            </a:endParaRPr>
          </a:p>
          <a:p>
            <a:r>
              <a:rPr lang="en-IN" sz="1200" b="1" u="none" strike="noStrike" dirty="0">
                <a:effectLst/>
              </a:rPr>
              <a:t>Debt issue costs</a:t>
            </a:r>
            <a:r>
              <a:rPr lang="en-IN" sz="1200" b="1" i="0" u="none" strike="noStrike" dirty="0">
                <a:solidFill>
                  <a:srgbClr val="000000"/>
                </a:solidFill>
                <a:effectLst/>
              </a:rPr>
              <a:t>.</a:t>
            </a:r>
            <a:r>
              <a:rPr lang="en-IN" sz="1200" b="1" i="0" u="none" strike="noStrike" baseline="0" dirty="0">
                <a:solidFill>
                  <a:srgbClr val="000000"/>
                </a:solidFill>
                <a:effectLst/>
              </a:rPr>
              <a:t> </a:t>
            </a:r>
            <a:r>
              <a:rPr lang="en-IN" sz="1200" b="0" i="0" u="none" strike="noStrike" kern="1200" baseline="0" dirty="0">
                <a:solidFill>
                  <a:schemeClr val="tx1"/>
                </a:solidFill>
                <a:latin typeface="+mn-lt"/>
                <a:ea typeface="+mn-ea"/>
                <a:cs typeface="+mn-cs"/>
              </a:rPr>
              <a:t>Under U.S. GAAP, </a:t>
            </a:r>
            <a:r>
              <a:rPr lang="en-US" dirty="0"/>
              <a:t>t</a:t>
            </a:r>
            <a:r>
              <a:rPr lang="en-US" sz="1200" b="0" i="0" u="none" strike="noStrike" kern="1200" baseline="0" dirty="0">
                <a:solidFill>
                  <a:schemeClr val="tx1"/>
                </a:solidFill>
                <a:latin typeface="+mn-lt"/>
                <a:ea typeface="+mn-ea"/>
                <a:cs typeface="+mn-cs"/>
              </a:rPr>
              <a:t>hese costs are recorded by combining them with any discount (or subtracting them from any premium) on the debt. The combined valuation account is reported in the balance sheet as a direct deduction from the liability and then amortized over the life of the debt. This approach has the appeal of reflecting the effect that debt issue costs have on the effective interest rate. </a:t>
            </a:r>
            <a:endParaRPr lang="en-IN" sz="1200" b="0" i="0" u="none" strike="noStrike" kern="1200" baseline="0" dirty="0">
              <a:solidFill>
                <a:schemeClr val="tx1"/>
              </a:solidFill>
              <a:latin typeface="+mn-lt"/>
              <a:ea typeface="+mn-ea"/>
              <a:cs typeface="+mn-cs"/>
            </a:endParaRP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The approach under IFRS is to reduce the recorded amount of the debt by the debt issue costs, called transaction costs under IFRS. The cost of these services reduces the net cash the issuing company receives from the sale of the financial instrument. A lower [net] amount is borrowed at the same cost, increasing </a:t>
            </a:r>
            <a:r>
              <a:rPr lang="en-US" sz="1200" b="0" i="0" u="none" strike="noStrike" kern="1200" baseline="0" dirty="0">
                <a:solidFill>
                  <a:schemeClr val="tx1"/>
                </a:solidFill>
                <a:latin typeface="+mn-lt"/>
                <a:ea typeface="+mn-ea"/>
                <a:cs typeface="+mn-cs"/>
              </a:rPr>
              <a:t>the effective interest rate. However, unless the debt is recorded net of the transaction costs, the higher rate is not reflected in a higher recorded interest expense. The actual increases in the effective interest rate is reflected in the interest expense only if the issue cost is allowed to reduce the book value of the debt. </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110</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111</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112</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IN" b="0" dirty="0"/>
              <a:t>In Part A of this chapter, </a:t>
            </a:r>
            <a:r>
              <a:rPr lang="en-IN" sz="1200" b="0" i="0" u="none" strike="noStrike" kern="1200" baseline="0" dirty="0">
                <a:solidFill>
                  <a:schemeClr val="tx1"/>
                </a:solidFill>
                <a:latin typeface="+mn-lt"/>
                <a:ea typeface="+mn-ea"/>
                <a:cs typeface="+mn-cs"/>
              </a:rPr>
              <a:t>we assumed that the bonds were issued on the day they were dated (date printed in the indenture contract). But suppose a weak market caused a delay in selling the bonds until two months after that date (four months before </a:t>
            </a:r>
            <a:r>
              <a:rPr lang="en-US" sz="1200" b="0" i="0" u="none" strike="noStrike" kern="1200" baseline="0" noProof="0" dirty="0">
                <a:solidFill>
                  <a:schemeClr val="tx1"/>
                </a:solidFill>
                <a:latin typeface="+mn-lt"/>
                <a:ea typeface="+mn-ea"/>
                <a:cs typeface="+mn-cs"/>
              </a:rPr>
              <a:t>semiannual</a:t>
            </a:r>
            <a:r>
              <a:rPr lang="en-IN" sz="1200" b="0" i="0" u="none" strike="noStrike" kern="1200" baseline="0" dirty="0">
                <a:solidFill>
                  <a:schemeClr val="tx1"/>
                </a:solidFill>
                <a:latin typeface="+mn-lt"/>
                <a:ea typeface="+mn-ea"/>
                <a:cs typeface="+mn-cs"/>
              </a:rPr>
              <a:t> interest was to be paid). In that case, the buyer would be asked to pay the seller accrued interest for two months in addition to the price of the bonds. All bonds sell at their </a:t>
            </a:r>
            <a:r>
              <a:rPr lang="en-US" sz="1200" b="0" i="0" u="none" strike="noStrike" kern="1200" baseline="0" dirty="0">
                <a:solidFill>
                  <a:schemeClr val="tx1"/>
                </a:solidFill>
                <a:latin typeface="+mn-lt"/>
                <a:ea typeface="+mn-ea"/>
                <a:cs typeface="+mn-cs"/>
              </a:rPr>
              <a:t>price plus any interest that has accrued since the last interest date.</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113</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IN" b="0" i="0" u="none" strike="noStrike" kern="1200" baseline="0" dirty="0"/>
              <a:t>Illustration 14A–1 Bonds Sold at Face Amount between Interest Dates</a:t>
            </a:r>
          </a:p>
          <a:p>
            <a:pPr>
              <a:spcBef>
                <a:spcPts val="0"/>
              </a:spcBef>
            </a:pPr>
            <a:endParaRPr lang="en-IN" b="0" i="0" u="none" strike="noStrike" kern="1200" baseline="0" dirty="0"/>
          </a:p>
          <a:p>
            <a:pPr>
              <a:spcBef>
                <a:spcPts val="0"/>
              </a:spcBef>
            </a:pPr>
            <a:r>
              <a:rPr lang="en-IN" b="0" i="0" u="none" strike="noStrike" kern="1200" baseline="0" dirty="0"/>
              <a:t>Assume that </a:t>
            </a:r>
            <a:r>
              <a:rPr lang="en-IN" dirty="0" err="1"/>
              <a:t>Masterwear</a:t>
            </a:r>
            <a:r>
              <a:rPr lang="en-IN" dirty="0"/>
              <a:t> </a:t>
            </a:r>
            <a:r>
              <a:rPr lang="en-US" b="0" i="0" u="none" strike="noStrike" kern="1200" baseline="0" dirty="0"/>
              <a:t>was unable to </a:t>
            </a:r>
            <a:r>
              <a:rPr lang="en-IN" b="0" i="0" u="none" strike="noStrike" kern="1200" baseline="0" dirty="0"/>
              <a:t>sell the bonds until March 1—two months after they are dated. </a:t>
            </a:r>
            <a:r>
              <a:rPr lang="en-US" sz="1200" b="0" i="0" u="none" strike="noStrike" kern="1200" baseline="0" dirty="0">
                <a:solidFill>
                  <a:schemeClr val="tx1"/>
                </a:solidFill>
                <a:latin typeface="+mn-lt"/>
                <a:ea typeface="+mn-ea"/>
                <a:cs typeface="+mn-cs"/>
              </a:rPr>
              <a:t>United would pay the price of the bonds ($700,000) plus </a:t>
            </a:r>
            <a:r>
              <a:rPr lang="en-US" sz="1200" b="1" i="0" u="none" strike="noStrike" kern="1200" baseline="0" dirty="0">
                <a:solidFill>
                  <a:schemeClr val="tx1"/>
                </a:solidFill>
                <a:latin typeface="+mn-lt"/>
                <a:ea typeface="+mn-ea"/>
                <a:cs typeface="+mn-cs"/>
              </a:rPr>
              <a:t>$14,000 </a:t>
            </a:r>
            <a:r>
              <a:rPr lang="en-US" sz="1200" b="0" i="0" u="none" strike="noStrike" kern="1200" baseline="0" dirty="0">
                <a:solidFill>
                  <a:schemeClr val="tx1"/>
                </a:solidFill>
                <a:latin typeface="+mn-lt"/>
                <a:ea typeface="+mn-ea"/>
                <a:cs typeface="+mn-cs"/>
              </a:rPr>
              <a:t>accrued interest as calculated here.</a:t>
            </a:r>
          </a:p>
          <a:p>
            <a:pPr>
              <a:spcBef>
                <a:spcPts val="0"/>
              </a:spcBef>
            </a:pPr>
            <a:endParaRPr lang="en-IN" b="0" i="0" u="none" strike="noStrike" kern="1200" baseline="0" dirty="0"/>
          </a:p>
          <a:p>
            <a:pPr>
              <a:spcBef>
                <a:spcPts val="0"/>
              </a:spcBef>
            </a:pPr>
            <a:r>
              <a:rPr lang="en-US" b="0" i="0" u="none" strike="noStrike" kern="1200" baseline="0" dirty="0"/>
              <a:t>Since the investor will </a:t>
            </a:r>
            <a:r>
              <a:rPr lang="en-IN" b="0" i="0" u="none" strike="noStrike" kern="1200" baseline="0" dirty="0"/>
              <a:t>hold the bonds for only </a:t>
            </a:r>
            <a:r>
              <a:rPr lang="en-US" b="0" i="0" u="none" strike="noStrike" kern="1200" baseline="0" dirty="0"/>
              <a:t>four months before receiving six months’ interest, two months’ accrued interest must be </a:t>
            </a:r>
            <a:r>
              <a:rPr lang="en-IN" b="0" i="0" u="none" strike="noStrike" kern="1200" baseline="0" dirty="0"/>
              <a:t>added to the price paid.</a:t>
            </a:r>
          </a:p>
          <a:p>
            <a:pPr>
              <a:spcBef>
                <a:spcPts val="0"/>
              </a:spcBef>
            </a:pPr>
            <a:endParaRPr lang="en-IN" b="0" i="0" u="none" strike="noStrike" kern="1200" baseline="0" dirty="0"/>
          </a:p>
          <a:p>
            <a:pPr marL="0" marR="0" lvl="1" indent="0" algn="l" defTabSz="914400" rtl="0" eaLnBrk="1" fontAlgn="base" latinLnBrk="0" hangingPunct="1">
              <a:lnSpc>
                <a:spcPct val="100000"/>
              </a:lnSpc>
              <a:spcBef>
                <a:spcPts val="0"/>
              </a:spcBef>
              <a:spcAft>
                <a:spcPct val="0"/>
              </a:spcAft>
              <a:buClrTx/>
              <a:buSzTx/>
              <a:buFontTx/>
              <a:buNone/>
              <a:tabLst/>
              <a:defRPr/>
            </a:pPr>
            <a:r>
              <a:rPr lang="en-IN" b="0" i="0" u="none" strike="noStrike" kern="1200" baseline="0" dirty="0"/>
              <a:t>On March 1, for the issue, </a:t>
            </a:r>
            <a:r>
              <a:rPr lang="en-IN" b="0" i="0" u="none" strike="noStrike" kern="1200" baseline="0" dirty="0" err="1"/>
              <a:t>Masterwear</a:t>
            </a:r>
            <a:r>
              <a:rPr lang="en-IN" b="0" i="0" u="none" strike="noStrike" kern="1200" baseline="0" dirty="0"/>
              <a:t>, the issuer, debits </a:t>
            </a:r>
            <a:r>
              <a:rPr lang="en-US" dirty="0"/>
              <a:t>cash</a:t>
            </a:r>
            <a:r>
              <a:rPr lang="en-US" b="0" baseline="0" dirty="0"/>
              <a:t> for $714,000, calculated as $700,000 + $14,000, and credits </a:t>
            </a:r>
            <a:r>
              <a:rPr lang="en-US" dirty="0"/>
              <a:t>bonds payable</a:t>
            </a:r>
            <a:r>
              <a:rPr lang="en-IN" baseline="0" dirty="0"/>
              <a:t> for $700,000. The accrued interest </a:t>
            </a:r>
            <a:r>
              <a:rPr lang="en-US" baseline="0" noProof="0" dirty="0"/>
              <a:t>amount is recorded as a credit to </a:t>
            </a:r>
            <a:r>
              <a:rPr lang="en-US" noProof="0" dirty="0" err="1"/>
              <a:t>i</a:t>
            </a:r>
            <a:r>
              <a:rPr lang="en-US" dirty="0" err="1"/>
              <a:t>nterest</a:t>
            </a:r>
            <a:r>
              <a:rPr lang="en-US" dirty="0"/>
              <a:t> payable</a:t>
            </a:r>
            <a:r>
              <a:rPr lang="en-IN" baseline="0" dirty="0"/>
              <a:t> </a:t>
            </a:r>
            <a:r>
              <a:rPr lang="en-US" baseline="0" noProof="0" dirty="0"/>
              <a:t>for $14,000.</a:t>
            </a:r>
          </a:p>
          <a:p>
            <a:pPr marL="0" marR="0" lvl="1" indent="0" algn="l" defTabSz="914400" rtl="0" eaLnBrk="1" fontAlgn="base" latinLnBrk="0" hangingPunct="1">
              <a:lnSpc>
                <a:spcPct val="100000"/>
              </a:lnSpc>
              <a:spcBef>
                <a:spcPts val="0"/>
              </a:spcBef>
              <a:spcAft>
                <a:spcPct val="0"/>
              </a:spcAft>
              <a:buClrTx/>
              <a:buSzTx/>
              <a:buFontTx/>
              <a:buNone/>
              <a:tabLst/>
              <a:defRPr/>
            </a:pPr>
            <a:endParaRPr lang="en-US" b="0" i="0" u="none" strike="noStrike" kern="1200" baseline="0" noProof="0" dirty="0"/>
          </a:p>
          <a:p>
            <a:pPr>
              <a:spcBef>
                <a:spcPts val="0"/>
              </a:spcBef>
            </a:pP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114</a:t>
            </a:fld>
            <a:endParaRPr lang="en-IN" dirty="0"/>
          </a:p>
        </p:txBody>
      </p:sp>
    </p:spTree>
    <p:extLst>
      <p:ext uri="{BB962C8B-B14F-4D97-AF65-F5344CB8AC3E}">
        <p14:creationId xmlns:p14="http://schemas.microsoft.com/office/powerpoint/2010/main" val="374339633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10"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14-</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 Placeholder 4"/>
          <p:cNvSpPr>
            <a:spLocks noGrp="1"/>
          </p:cNvSpPr>
          <p:nvPr>
            <p:ph type="body" sz="quarter" idx="13"/>
          </p:nvPr>
        </p:nvSpPr>
        <p:spPr>
          <a:xfrm>
            <a:off x="4571622" y="-3175"/>
            <a:ext cx="4572378" cy="384175"/>
          </a:xfrm>
        </p:spPr>
        <p:txBody>
          <a:bodyPr/>
          <a:lstStyle>
            <a:lvl1pPr algn="r">
              <a:defRPr sz="1800"/>
            </a:lvl1pPr>
            <a:lvl2pPr algn="r">
              <a:defRPr sz="1800"/>
            </a:lvl2pPr>
            <a:lvl3pPr algn="r">
              <a:defRPr sz="1800"/>
            </a:lvl3pPr>
            <a:lvl4pPr algn="r">
              <a:defRPr sz="1800"/>
            </a:lvl4pPr>
            <a:lvl5pPr algn="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7"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8"/>
          <p:cNvSpPr>
            <a:spLocks noGrp="1"/>
          </p:cNvSpPr>
          <p:nvPr>
            <p:ph sz="quarter" idx="11"/>
          </p:nvPr>
        </p:nvSpPr>
        <p:spPr>
          <a:xfrm>
            <a:off x="914400" y="3124200"/>
            <a:ext cx="7315200" cy="1371600"/>
          </a:xfrm>
        </p:spPr>
        <p:txBody>
          <a:bodyPr vert="horz" lIns="91440" tIns="45720" rIns="91440" bIns="45720" rtlCol="0">
            <a:noAutofit/>
          </a:bodyPr>
          <a:lstStyle>
            <a:lvl1pPr>
              <a:defRPr lang="en-US" sz="2600" dirty="0" smtClean="0">
                <a:latin typeface="Verdana" panose="020B0604030504040204" pitchFamily="34" charset="0"/>
                <a:ea typeface="Verdana" panose="020B0604030504040204" pitchFamily="34" charset="0"/>
                <a:cs typeface="Verdana" panose="020B0604030504040204" pitchFamily="34" charset="0"/>
              </a:defRPr>
            </a:lvl1pPr>
            <a:lvl2pPr>
              <a:defRPr lang="en-US" sz="2400" dirty="0" smtClean="0">
                <a:latin typeface="Verdana" panose="020B0604030504040204" pitchFamily="34" charset="0"/>
                <a:ea typeface="Verdana" panose="020B0604030504040204" pitchFamily="34" charset="0"/>
                <a:cs typeface="Verdana" panose="020B0604030504040204" pitchFamily="34" charset="0"/>
              </a:defRPr>
            </a:lvl2pPr>
            <a:lvl3pPr>
              <a:defRPr lang="en-US" sz="2200"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sz="1800" dirty="0">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2"/>
          </p:nvPr>
        </p:nvSpPr>
        <p:spPr>
          <a:xfrm>
            <a:off x="863600" y="4800600"/>
            <a:ext cx="7404100" cy="1143000"/>
          </a:xfrm>
        </p:spPr>
        <p:txBody>
          <a:bodyPr vert="horz" lIns="91440" tIns="45720" rIns="91440" bIns="45720" rtlCol="0">
            <a:noAutofit/>
          </a:bodyPr>
          <a:lstStyle>
            <a:lvl1pPr>
              <a:defRPr lang="en-US" sz="2600" smtClean="0">
                <a:latin typeface="Verdana" panose="020B0604030504040204" pitchFamily="34" charset="0"/>
                <a:ea typeface="Verdana" panose="020B0604030504040204" pitchFamily="34" charset="0"/>
                <a:cs typeface="Verdana" panose="020B0604030504040204" pitchFamily="34" charset="0"/>
              </a:defRPr>
            </a:lvl1pPr>
            <a:lvl2pPr>
              <a:defRPr lang="en-US" sz="2400" smtClean="0">
                <a:latin typeface="Verdana" panose="020B0604030504040204" pitchFamily="34" charset="0"/>
                <a:ea typeface="Verdana" panose="020B0604030504040204" pitchFamily="34" charset="0"/>
                <a:cs typeface="Verdana" panose="020B0604030504040204" pitchFamily="34" charset="0"/>
              </a:defRPr>
            </a:lvl2pPr>
            <a:lvl3pPr>
              <a:defRPr lang="en-US" sz="2200" smtClean="0">
                <a:latin typeface="Verdana" panose="020B0604030504040204" pitchFamily="34" charset="0"/>
                <a:ea typeface="Verdana" panose="020B0604030504040204" pitchFamily="34" charset="0"/>
                <a:cs typeface="Verdana" panose="020B0604030504040204" pitchFamily="34" charset="0"/>
              </a:defRPr>
            </a:lvl3pPr>
            <a:lvl4pPr>
              <a:defRPr lang="en-US" smtClean="0">
                <a:latin typeface="Verdana" panose="020B0604030504040204" pitchFamily="34" charset="0"/>
                <a:ea typeface="Verdana" panose="020B0604030504040204" pitchFamily="34" charset="0"/>
                <a:cs typeface="Verdana" panose="020B0604030504040204" pitchFamily="34" charset="0"/>
              </a:defRPr>
            </a:lvl4pPr>
            <a:lvl5pPr>
              <a:defRPr lang="en-US" sz="1800">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3"/>
          <p:cNvSpPr txBox="1">
            <a:spLocks/>
          </p:cNvSpPr>
          <p:nvPr userDrawn="1"/>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rPr>
              <a:t>© McGraw-Hill Education.</a:t>
            </a:r>
          </a:p>
        </p:txBody>
      </p:sp>
    </p:spTree>
    <p:extLst>
      <p:ext uri="{BB962C8B-B14F-4D97-AF65-F5344CB8AC3E}">
        <p14:creationId xmlns:p14="http://schemas.microsoft.com/office/powerpoint/2010/main" val="42039286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53_Figure +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4" name="Text Placeholder 4"/>
          <p:cNvSpPr>
            <a:spLocks noGrp="1"/>
          </p:cNvSpPr>
          <p:nvPr>
            <p:ph type="body" sz="quarter" idx="13"/>
          </p:nvPr>
        </p:nvSpPr>
        <p:spPr>
          <a:xfrm>
            <a:off x="4572000" y="-3175"/>
            <a:ext cx="4572000" cy="366032"/>
          </a:xfrm>
        </p:spPr>
        <p:txBody>
          <a:bodyPr/>
          <a:lstStyle>
            <a:lvl1pPr algn="r">
              <a:defRPr sz="1800"/>
            </a:lvl1pPr>
            <a:lvl2pPr algn="r">
              <a:defRPr sz="1800"/>
            </a:lvl2pPr>
            <a:lvl3pPr algn="r">
              <a:defRPr sz="1800"/>
            </a:lvl3pPr>
            <a:lvl4pPr algn="r">
              <a:defRPr sz="1800"/>
            </a:lvl4pPr>
            <a:lvl5pPr algn="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7"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Picture Placeholder 4"/>
          <p:cNvSpPr>
            <a:spLocks noGrp="1"/>
          </p:cNvSpPr>
          <p:nvPr>
            <p:ph type="pic" sz="quarter" idx="14"/>
          </p:nvPr>
        </p:nvSpPr>
        <p:spPr>
          <a:xfrm>
            <a:off x="1600200" y="3048000"/>
            <a:ext cx="2362200" cy="1524000"/>
          </a:xfrm>
        </p:spPr>
        <p:txBody>
          <a:bodyPr/>
          <a:lstStyle/>
          <a:p>
            <a:endParaRPr lang="en-US"/>
          </a:p>
        </p:txBody>
      </p:sp>
      <p:sp>
        <p:nvSpPr>
          <p:cNvPr id="11" name="Picture Placeholder 10"/>
          <p:cNvSpPr>
            <a:spLocks noGrp="1"/>
          </p:cNvSpPr>
          <p:nvPr>
            <p:ph type="pic" sz="quarter" idx="15"/>
          </p:nvPr>
        </p:nvSpPr>
        <p:spPr>
          <a:xfrm>
            <a:off x="5562600" y="3124200"/>
            <a:ext cx="2514600" cy="1295400"/>
          </a:xfrm>
        </p:spPr>
        <p:txBody>
          <a:bodyPr/>
          <a:lstStyle/>
          <a:p>
            <a:endParaRPr lang="en-US"/>
          </a:p>
        </p:txBody>
      </p:sp>
      <p:sp>
        <p:nvSpPr>
          <p:cNvPr id="13" name="Content Placeholder 12"/>
          <p:cNvSpPr>
            <a:spLocks noGrp="1"/>
          </p:cNvSpPr>
          <p:nvPr>
            <p:ph sz="quarter" idx="12"/>
          </p:nvPr>
        </p:nvSpPr>
        <p:spPr>
          <a:xfrm>
            <a:off x="863600" y="4800600"/>
            <a:ext cx="7404100" cy="1143000"/>
          </a:xfrm>
        </p:spPr>
        <p:txBody>
          <a:bodyPr vert="horz" lIns="91440" tIns="45720" rIns="91440" bIns="45720" rtlCol="0">
            <a:noAutofit/>
          </a:bodyPr>
          <a:lstStyle>
            <a:lvl1pPr>
              <a:defRPr lang="en-US" sz="2600" smtClean="0">
                <a:latin typeface="Verdana" panose="020B0604030504040204" pitchFamily="34" charset="0"/>
                <a:ea typeface="Verdana" panose="020B0604030504040204" pitchFamily="34" charset="0"/>
                <a:cs typeface="Verdana" panose="020B0604030504040204" pitchFamily="34" charset="0"/>
              </a:defRPr>
            </a:lvl1pPr>
            <a:lvl2pPr>
              <a:defRPr lang="en-US" sz="2400" smtClean="0">
                <a:latin typeface="Verdana" panose="020B0604030504040204" pitchFamily="34" charset="0"/>
                <a:ea typeface="Verdana" panose="020B0604030504040204" pitchFamily="34" charset="0"/>
                <a:cs typeface="Verdana" panose="020B0604030504040204" pitchFamily="34" charset="0"/>
              </a:defRPr>
            </a:lvl2pPr>
            <a:lvl3pPr>
              <a:defRPr lang="en-US" sz="2200" smtClean="0">
                <a:latin typeface="Verdana" panose="020B0604030504040204" pitchFamily="34" charset="0"/>
                <a:ea typeface="Verdana" panose="020B0604030504040204" pitchFamily="34" charset="0"/>
                <a:cs typeface="Verdana" panose="020B0604030504040204" pitchFamily="34" charset="0"/>
              </a:defRPr>
            </a:lvl3pPr>
            <a:lvl4pPr>
              <a:defRPr lang="en-US" smtClean="0">
                <a:latin typeface="Verdana" panose="020B0604030504040204" pitchFamily="34" charset="0"/>
                <a:ea typeface="Verdana" panose="020B0604030504040204" pitchFamily="34" charset="0"/>
                <a:cs typeface="Verdana" panose="020B0604030504040204" pitchFamily="34" charset="0"/>
              </a:defRPr>
            </a:lvl4pPr>
            <a:lvl5pPr>
              <a:defRPr lang="en-US"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2" name="Text Placeholder 3"/>
          <p:cNvSpPr txBox="1">
            <a:spLocks/>
          </p:cNvSpPr>
          <p:nvPr userDrawn="1"/>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rPr>
              <a:t>© McGraw-Hill Education.</a:t>
            </a:r>
          </a:p>
        </p:txBody>
      </p:sp>
      <p:sp>
        <p:nvSpPr>
          <p:cNvPr id="15"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14-</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9213147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77_Figure +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4" name="Text Placeholder 4"/>
          <p:cNvSpPr>
            <a:spLocks noGrp="1"/>
          </p:cNvSpPr>
          <p:nvPr>
            <p:ph type="body" sz="quarter" idx="13"/>
          </p:nvPr>
        </p:nvSpPr>
        <p:spPr>
          <a:xfrm>
            <a:off x="4572000" y="-3175"/>
            <a:ext cx="4572000" cy="366032"/>
          </a:xfrm>
        </p:spPr>
        <p:txBody>
          <a:bodyPr/>
          <a:lstStyle>
            <a:lvl1pPr algn="r">
              <a:defRPr sz="1800"/>
            </a:lvl1pPr>
            <a:lvl2pPr algn="r">
              <a:defRPr sz="1800"/>
            </a:lvl2pPr>
            <a:lvl3pPr algn="r">
              <a:defRPr sz="1800"/>
            </a:lvl3pPr>
            <a:lvl4pPr algn="r">
              <a:defRPr sz="1800"/>
            </a:lvl4pPr>
            <a:lvl5pPr algn="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7"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Picture Placeholder 4"/>
          <p:cNvSpPr>
            <a:spLocks noGrp="1"/>
          </p:cNvSpPr>
          <p:nvPr>
            <p:ph type="pic" sz="quarter" idx="14"/>
          </p:nvPr>
        </p:nvSpPr>
        <p:spPr>
          <a:xfrm>
            <a:off x="1600200" y="3048000"/>
            <a:ext cx="2362200" cy="1524000"/>
          </a:xfrm>
        </p:spPr>
        <p:txBody>
          <a:bodyPr/>
          <a:lstStyle/>
          <a:p>
            <a:endParaRPr lang="en-US"/>
          </a:p>
        </p:txBody>
      </p:sp>
      <p:sp>
        <p:nvSpPr>
          <p:cNvPr id="11" name="Picture Placeholder 10"/>
          <p:cNvSpPr>
            <a:spLocks noGrp="1"/>
          </p:cNvSpPr>
          <p:nvPr>
            <p:ph type="pic" sz="quarter" idx="15"/>
          </p:nvPr>
        </p:nvSpPr>
        <p:spPr>
          <a:xfrm>
            <a:off x="5562600" y="3124200"/>
            <a:ext cx="2514600" cy="1295400"/>
          </a:xfrm>
        </p:spPr>
        <p:txBody>
          <a:bodyPr/>
          <a:lstStyle/>
          <a:p>
            <a:endParaRPr lang="en-US"/>
          </a:p>
        </p:txBody>
      </p:sp>
      <p:sp>
        <p:nvSpPr>
          <p:cNvPr id="13" name="Content Placeholder 12"/>
          <p:cNvSpPr>
            <a:spLocks noGrp="1"/>
          </p:cNvSpPr>
          <p:nvPr>
            <p:ph sz="quarter" idx="12"/>
          </p:nvPr>
        </p:nvSpPr>
        <p:spPr>
          <a:xfrm>
            <a:off x="863600" y="4800600"/>
            <a:ext cx="7404100" cy="1143000"/>
          </a:xfrm>
        </p:spPr>
        <p:txBody>
          <a:bodyPr vert="horz" lIns="91440" tIns="45720" rIns="91440" bIns="45720" rtlCol="0">
            <a:noAutofit/>
          </a:bodyPr>
          <a:lstStyle>
            <a:lvl1pPr>
              <a:defRPr lang="en-US" sz="2600" smtClean="0">
                <a:latin typeface="Verdana" panose="020B0604030504040204" pitchFamily="34" charset="0"/>
                <a:ea typeface="Verdana" panose="020B0604030504040204" pitchFamily="34" charset="0"/>
                <a:cs typeface="Verdana" panose="020B0604030504040204" pitchFamily="34" charset="0"/>
              </a:defRPr>
            </a:lvl1pPr>
            <a:lvl2pPr>
              <a:defRPr lang="en-US" sz="2400" smtClean="0">
                <a:latin typeface="Verdana" panose="020B0604030504040204" pitchFamily="34" charset="0"/>
                <a:ea typeface="Verdana" panose="020B0604030504040204" pitchFamily="34" charset="0"/>
                <a:cs typeface="Verdana" panose="020B0604030504040204" pitchFamily="34" charset="0"/>
              </a:defRPr>
            </a:lvl2pPr>
            <a:lvl3pPr>
              <a:defRPr lang="en-US" sz="2200" smtClean="0">
                <a:latin typeface="Verdana" panose="020B0604030504040204" pitchFamily="34" charset="0"/>
                <a:ea typeface="Verdana" panose="020B0604030504040204" pitchFamily="34" charset="0"/>
                <a:cs typeface="Verdana" panose="020B0604030504040204" pitchFamily="34" charset="0"/>
              </a:defRPr>
            </a:lvl3pPr>
            <a:lvl4pPr>
              <a:defRPr lang="en-US" smtClean="0">
                <a:latin typeface="Verdana" panose="020B0604030504040204" pitchFamily="34" charset="0"/>
                <a:ea typeface="Verdana" panose="020B0604030504040204" pitchFamily="34" charset="0"/>
                <a:cs typeface="Verdana" panose="020B0604030504040204" pitchFamily="34" charset="0"/>
              </a:defRPr>
            </a:lvl4pPr>
            <a:lvl5pPr>
              <a:defRPr lang="en-US"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4" name="Text Placeholder 3"/>
          <p:cNvSpPr txBox="1">
            <a:spLocks/>
          </p:cNvSpPr>
          <p:nvPr userDrawn="1"/>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rPr>
              <a:t>© McGraw-Hill Education.</a:t>
            </a:r>
          </a:p>
        </p:txBody>
      </p:sp>
      <p:sp>
        <p:nvSpPr>
          <p:cNvPr id="15"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14-</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9213147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2" name="Title 1"/>
          <p:cNvSpPr>
            <a:spLocks noGrp="1"/>
          </p:cNvSpPr>
          <p:nvPr>
            <p:ph type="title"/>
          </p:nvPr>
        </p:nvSpPr>
        <p:spPr>
          <a:xfrm>
            <a:off x="685800" y="2819400"/>
            <a:ext cx="8229600" cy="1143000"/>
          </a:xfrm>
        </p:spPr>
        <p:txBody>
          <a:bodyPr/>
          <a:lstStyle/>
          <a:p>
            <a:r>
              <a:rPr lang="en-US"/>
              <a:t>Click to edit Master title style</a:t>
            </a:r>
            <a:endParaRPr lang="en-US" dirty="0"/>
          </a:p>
        </p:txBody>
      </p:sp>
      <p:sp>
        <p:nvSpPr>
          <p:cNvPr id="4" name="Text Placeholder 3"/>
          <p:cNvSpPr txBox="1">
            <a:spLocks/>
          </p:cNvSpPr>
          <p:nvPr userDrawn="1"/>
        </p:nvSpPr>
        <p:spPr>
          <a:xfrm>
            <a:off x="1066800" y="6252596"/>
            <a:ext cx="7162800" cy="601209"/>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dirty="0">
                <a:solidFill>
                  <a:prstClr val="black"/>
                </a:solidFill>
              </a:rPr>
              <a:t>© McGraw-Hill Education. All rights reserved. Authorized only for instructor use in the                     classroom. No reproduction or further distribution permitted without the prior written consent of McGraw-Hill Education.</a:t>
            </a:r>
            <a:endParaRPr lang="en-US" sz="1200" dirty="0"/>
          </a:p>
        </p:txBody>
      </p:sp>
      <p:sp>
        <p:nvSpPr>
          <p:cNvPr id="7"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14-</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1756563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 +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10"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14-</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 Placeholder 4"/>
          <p:cNvSpPr>
            <a:spLocks noGrp="1"/>
          </p:cNvSpPr>
          <p:nvPr>
            <p:ph type="body" sz="quarter" idx="13" hasCustomPrompt="1"/>
          </p:nvPr>
        </p:nvSpPr>
        <p:spPr>
          <a:xfrm>
            <a:off x="4572000" y="-3175"/>
            <a:ext cx="4572000" cy="366032"/>
          </a:xfrm>
        </p:spPr>
        <p:txBody>
          <a:bodyPr/>
          <a:lstStyle>
            <a:lvl1pPr algn="r">
              <a:defRPr sz="1800"/>
            </a:lvl1pPr>
            <a:lvl2pPr algn="r">
              <a:defRPr sz="1800"/>
            </a:lvl2pPr>
            <a:lvl3pPr algn="r">
              <a:defRPr sz="1800"/>
            </a:lvl3pPr>
            <a:lvl4pPr algn="r">
              <a:defRPr sz="1800"/>
            </a:lvl4pPr>
            <a:lvl5pPr algn="r">
              <a:defRPr sz="1800"/>
            </a:lvl5pPr>
          </a:lstStyle>
          <a:p>
            <a:pPr marL="0" indent="0">
              <a:buNone/>
            </a:pPr>
            <a:r>
              <a:rPr lang="en-US" dirty="0"/>
              <a:t>Learning Objective 15-1</a:t>
            </a:r>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7" name="Content Placeholder 6"/>
          <p:cNvSpPr>
            <a:spLocks noGrp="1"/>
          </p:cNvSpPr>
          <p:nvPr>
            <p:ph sz="quarter" idx="10"/>
          </p:nvPr>
        </p:nvSpPr>
        <p:spPr>
          <a:xfrm>
            <a:off x="914400" y="1676400"/>
            <a:ext cx="7315200" cy="22098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Text Placeholder 3"/>
          <p:cNvSpPr txBox="1">
            <a:spLocks/>
          </p:cNvSpPr>
          <p:nvPr userDrawn="1"/>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rPr>
              <a:t>© McGraw-Hill Education.</a:t>
            </a:r>
          </a:p>
        </p:txBody>
      </p:sp>
    </p:spTree>
    <p:extLst>
      <p:ext uri="{BB962C8B-B14F-4D97-AF65-F5344CB8AC3E}">
        <p14:creationId xmlns:p14="http://schemas.microsoft.com/office/powerpoint/2010/main" val="39213147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3245" cy="6857434"/>
          </a:xfrm>
          <a:prstGeom prst="rect">
            <a:avLst/>
          </a:prstGeom>
        </p:spPr>
      </p:pic>
      <p:sp>
        <p:nvSpPr>
          <p:cNvPr id="2" name="Title 1"/>
          <p:cNvSpPr>
            <a:spLocks noGrp="1"/>
          </p:cNvSpPr>
          <p:nvPr>
            <p:ph type="ctrTitle"/>
          </p:nvPr>
        </p:nvSpPr>
        <p:spPr>
          <a:xfrm>
            <a:off x="914400" y="1905000"/>
            <a:ext cx="7924800" cy="990600"/>
          </a:xfrm>
        </p:spPr>
        <p:txBody>
          <a:bodyPr>
            <a:normAutofit/>
          </a:bodyPr>
          <a:lstStyle>
            <a:lvl1pPr>
              <a:defRPr sz="4000" b="1"/>
            </a:lvl1pPr>
          </a:lstStyle>
          <a:p>
            <a:r>
              <a:rPr lang="en-US"/>
              <a:t>Click to edit Master title style</a:t>
            </a:r>
            <a:endParaRPr lang="en-US" dirty="0"/>
          </a:p>
        </p:txBody>
      </p:sp>
      <p:sp>
        <p:nvSpPr>
          <p:cNvPr id="3" name="Subtitle 2"/>
          <p:cNvSpPr>
            <a:spLocks noGrp="1"/>
          </p:cNvSpPr>
          <p:nvPr>
            <p:ph type="subTitle" idx="1"/>
          </p:nvPr>
        </p:nvSpPr>
        <p:spPr>
          <a:xfrm>
            <a:off x="914400" y="3657600"/>
            <a:ext cx="7315200" cy="1371600"/>
          </a:xfrm>
        </p:spPr>
        <p:txBody>
          <a:bodyPr anchor="ctr"/>
          <a:lstStyle>
            <a:lvl1pPr marL="0" indent="0" algn="ctr">
              <a:buNone/>
              <a:defRPr sz="36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7" name="Text Placeholder 6"/>
          <p:cNvSpPr>
            <a:spLocks noGrp="1"/>
          </p:cNvSpPr>
          <p:nvPr>
            <p:ph type="body" sz="quarter" idx="11"/>
          </p:nvPr>
        </p:nvSpPr>
        <p:spPr>
          <a:xfrm>
            <a:off x="609600" y="6476999"/>
            <a:ext cx="8533645" cy="37680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201576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Figure +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4" name="Text Placeholder 4"/>
          <p:cNvSpPr>
            <a:spLocks noGrp="1"/>
          </p:cNvSpPr>
          <p:nvPr>
            <p:ph type="body" sz="quarter" idx="13"/>
          </p:nvPr>
        </p:nvSpPr>
        <p:spPr>
          <a:xfrm>
            <a:off x="4572000" y="-3175"/>
            <a:ext cx="4572000" cy="366032"/>
          </a:xfrm>
        </p:spPr>
        <p:txBody>
          <a:bodyPr/>
          <a:lstStyle>
            <a:lvl1pPr algn="r">
              <a:defRPr sz="1800"/>
            </a:lvl1pPr>
            <a:lvl2pPr algn="r">
              <a:defRPr sz="1800"/>
            </a:lvl2pPr>
            <a:lvl3pPr algn="r">
              <a:defRPr sz="1800"/>
            </a:lvl3pPr>
            <a:lvl4pPr algn="r">
              <a:defRPr sz="1800"/>
            </a:lvl4pPr>
            <a:lvl5pPr algn="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7"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Picture Placeholder 4"/>
          <p:cNvSpPr>
            <a:spLocks noGrp="1"/>
          </p:cNvSpPr>
          <p:nvPr>
            <p:ph type="pic" sz="quarter" idx="14"/>
          </p:nvPr>
        </p:nvSpPr>
        <p:spPr>
          <a:xfrm>
            <a:off x="1600200" y="3048000"/>
            <a:ext cx="2362200" cy="1524000"/>
          </a:xfrm>
        </p:spPr>
        <p:txBody>
          <a:bodyPr/>
          <a:lstStyle/>
          <a:p>
            <a:endParaRPr lang="en-US"/>
          </a:p>
        </p:txBody>
      </p:sp>
      <p:sp>
        <p:nvSpPr>
          <p:cNvPr id="11" name="Picture Placeholder 10"/>
          <p:cNvSpPr>
            <a:spLocks noGrp="1"/>
          </p:cNvSpPr>
          <p:nvPr>
            <p:ph type="pic" sz="quarter" idx="15"/>
          </p:nvPr>
        </p:nvSpPr>
        <p:spPr>
          <a:xfrm>
            <a:off x="5562600" y="3124200"/>
            <a:ext cx="2514600" cy="1295400"/>
          </a:xfrm>
        </p:spPr>
        <p:txBody>
          <a:bodyPr/>
          <a:lstStyle/>
          <a:p>
            <a:endParaRPr lang="en-US"/>
          </a:p>
        </p:txBody>
      </p:sp>
      <p:sp>
        <p:nvSpPr>
          <p:cNvPr id="13" name="Content Placeholder 12"/>
          <p:cNvSpPr>
            <a:spLocks noGrp="1"/>
          </p:cNvSpPr>
          <p:nvPr>
            <p:ph sz="quarter" idx="12"/>
          </p:nvPr>
        </p:nvSpPr>
        <p:spPr>
          <a:xfrm>
            <a:off x="863600" y="4800600"/>
            <a:ext cx="7404100" cy="1143000"/>
          </a:xfrm>
        </p:spPr>
        <p:txBody>
          <a:bodyPr vert="horz" lIns="91440" tIns="45720" rIns="91440" bIns="45720" rtlCol="0">
            <a:noAutofit/>
          </a:bodyPr>
          <a:lstStyle>
            <a:lvl1pPr>
              <a:defRPr lang="en-US" sz="2600" smtClean="0">
                <a:latin typeface="Verdana" panose="020B0604030504040204" pitchFamily="34" charset="0"/>
                <a:ea typeface="Verdana" panose="020B0604030504040204" pitchFamily="34" charset="0"/>
                <a:cs typeface="Verdana" panose="020B0604030504040204" pitchFamily="34" charset="0"/>
              </a:defRPr>
            </a:lvl1pPr>
            <a:lvl2pPr>
              <a:defRPr lang="en-US" sz="2400" smtClean="0">
                <a:latin typeface="Verdana" panose="020B0604030504040204" pitchFamily="34" charset="0"/>
                <a:ea typeface="Verdana" panose="020B0604030504040204" pitchFamily="34" charset="0"/>
                <a:cs typeface="Verdana" panose="020B0604030504040204" pitchFamily="34" charset="0"/>
              </a:defRPr>
            </a:lvl2pPr>
            <a:lvl3pPr>
              <a:defRPr lang="en-US" sz="2200" smtClean="0">
                <a:latin typeface="Verdana" panose="020B0604030504040204" pitchFamily="34" charset="0"/>
                <a:ea typeface="Verdana" panose="020B0604030504040204" pitchFamily="34" charset="0"/>
                <a:cs typeface="Verdana" panose="020B0604030504040204" pitchFamily="34" charset="0"/>
              </a:defRPr>
            </a:lvl3pPr>
            <a:lvl4pPr>
              <a:defRPr lang="en-US" smtClean="0">
                <a:latin typeface="Verdana" panose="020B0604030504040204" pitchFamily="34" charset="0"/>
                <a:ea typeface="Verdana" panose="020B0604030504040204" pitchFamily="34" charset="0"/>
                <a:cs typeface="Verdana" panose="020B0604030504040204" pitchFamily="34" charset="0"/>
              </a:defRPr>
            </a:lvl4pPr>
            <a:lvl5pPr>
              <a:defRPr lang="en-US"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2" name="Text Placeholder 3"/>
          <p:cNvSpPr txBox="1">
            <a:spLocks/>
          </p:cNvSpPr>
          <p:nvPr userDrawn="1"/>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rPr>
              <a:t>© McGraw-Hill Education.</a:t>
            </a:r>
          </a:p>
        </p:txBody>
      </p:sp>
      <p:sp>
        <p:nvSpPr>
          <p:cNvPr id="14"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14-</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9213147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7_Figure +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4" name="Text Placeholder 4"/>
          <p:cNvSpPr>
            <a:spLocks noGrp="1"/>
          </p:cNvSpPr>
          <p:nvPr>
            <p:ph type="body" sz="quarter" idx="13"/>
          </p:nvPr>
        </p:nvSpPr>
        <p:spPr>
          <a:xfrm>
            <a:off x="4572000" y="-3175"/>
            <a:ext cx="4572000" cy="366032"/>
          </a:xfrm>
        </p:spPr>
        <p:txBody>
          <a:bodyPr/>
          <a:lstStyle>
            <a:lvl1pPr algn="r">
              <a:defRPr sz="1800"/>
            </a:lvl1pPr>
            <a:lvl2pPr algn="r">
              <a:defRPr sz="1800"/>
            </a:lvl2pPr>
            <a:lvl3pPr algn="r">
              <a:defRPr sz="1800"/>
            </a:lvl3pPr>
            <a:lvl4pPr algn="r">
              <a:defRPr sz="1800"/>
            </a:lvl4pPr>
            <a:lvl5pPr algn="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7"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Picture Placeholder 4"/>
          <p:cNvSpPr>
            <a:spLocks noGrp="1"/>
          </p:cNvSpPr>
          <p:nvPr>
            <p:ph type="pic" sz="quarter" idx="14"/>
          </p:nvPr>
        </p:nvSpPr>
        <p:spPr>
          <a:xfrm>
            <a:off x="1600200" y="3048000"/>
            <a:ext cx="2362200" cy="1524000"/>
          </a:xfrm>
        </p:spPr>
        <p:txBody>
          <a:bodyPr/>
          <a:lstStyle/>
          <a:p>
            <a:endParaRPr lang="en-US"/>
          </a:p>
        </p:txBody>
      </p:sp>
      <p:sp>
        <p:nvSpPr>
          <p:cNvPr id="11" name="Picture Placeholder 10"/>
          <p:cNvSpPr>
            <a:spLocks noGrp="1"/>
          </p:cNvSpPr>
          <p:nvPr>
            <p:ph type="pic" sz="quarter" idx="15"/>
          </p:nvPr>
        </p:nvSpPr>
        <p:spPr>
          <a:xfrm>
            <a:off x="5562600" y="3124200"/>
            <a:ext cx="2514600" cy="1295400"/>
          </a:xfrm>
        </p:spPr>
        <p:txBody>
          <a:bodyPr/>
          <a:lstStyle/>
          <a:p>
            <a:endParaRPr lang="en-US"/>
          </a:p>
        </p:txBody>
      </p:sp>
      <p:sp>
        <p:nvSpPr>
          <p:cNvPr id="13" name="Content Placeholder 12"/>
          <p:cNvSpPr>
            <a:spLocks noGrp="1"/>
          </p:cNvSpPr>
          <p:nvPr>
            <p:ph sz="quarter" idx="12"/>
          </p:nvPr>
        </p:nvSpPr>
        <p:spPr>
          <a:xfrm>
            <a:off x="863600" y="4800600"/>
            <a:ext cx="7404100" cy="1143000"/>
          </a:xfrm>
        </p:spPr>
        <p:txBody>
          <a:bodyPr vert="horz" lIns="91440" tIns="45720" rIns="91440" bIns="45720" rtlCol="0">
            <a:noAutofit/>
          </a:bodyPr>
          <a:lstStyle>
            <a:lvl1pPr>
              <a:defRPr lang="en-US" sz="2600" smtClean="0">
                <a:latin typeface="Verdana" panose="020B0604030504040204" pitchFamily="34" charset="0"/>
                <a:ea typeface="Verdana" panose="020B0604030504040204" pitchFamily="34" charset="0"/>
                <a:cs typeface="Verdana" panose="020B0604030504040204" pitchFamily="34" charset="0"/>
              </a:defRPr>
            </a:lvl1pPr>
            <a:lvl2pPr>
              <a:defRPr lang="en-US" sz="2400" smtClean="0">
                <a:latin typeface="Verdana" panose="020B0604030504040204" pitchFamily="34" charset="0"/>
                <a:ea typeface="Verdana" panose="020B0604030504040204" pitchFamily="34" charset="0"/>
                <a:cs typeface="Verdana" panose="020B0604030504040204" pitchFamily="34" charset="0"/>
              </a:defRPr>
            </a:lvl2pPr>
            <a:lvl3pPr>
              <a:defRPr lang="en-US" sz="2200" smtClean="0">
                <a:latin typeface="Verdana" panose="020B0604030504040204" pitchFamily="34" charset="0"/>
                <a:ea typeface="Verdana" panose="020B0604030504040204" pitchFamily="34" charset="0"/>
                <a:cs typeface="Verdana" panose="020B0604030504040204" pitchFamily="34" charset="0"/>
              </a:defRPr>
            </a:lvl3pPr>
            <a:lvl4pPr>
              <a:defRPr lang="en-US" smtClean="0">
                <a:latin typeface="Verdana" panose="020B0604030504040204" pitchFamily="34" charset="0"/>
                <a:ea typeface="Verdana" panose="020B0604030504040204" pitchFamily="34" charset="0"/>
                <a:cs typeface="Verdana" panose="020B0604030504040204" pitchFamily="34" charset="0"/>
              </a:defRPr>
            </a:lvl4pPr>
            <a:lvl5pPr>
              <a:defRPr lang="en-US"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2" name="Text Placeholder 3"/>
          <p:cNvSpPr txBox="1">
            <a:spLocks/>
          </p:cNvSpPr>
          <p:nvPr userDrawn="1"/>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rPr>
              <a:t>© McGraw-Hill Education.</a:t>
            </a:r>
          </a:p>
        </p:txBody>
      </p:sp>
      <p:sp>
        <p:nvSpPr>
          <p:cNvPr id="14"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14-</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9213147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35_Figure +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4" name="Text Placeholder 4"/>
          <p:cNvSpPr>
            <a:spLocks noGrp="1"/>
          </p:cNvSpPr>
          <p:nvPr>
            <p:ph type="body" sz="quarter" idx="13"/>
          </p:nvPr>
        </p:nvSpPr>
        <p:spPr>
          <a:xfrm>
            <a:off x="4572000" y="-3175"/>
            <a:ext cx="4572000" cy="366032"/>
          </a:xfrm>
        </p:spPr>
        <p:txBody>
          <a:bodyPr/>
          <a:lstStyle>
            <a:lvl1pPr algn="r">
              <a:defRPr sz="1800"/>
            </a:lvl1pPr>
            <a:lvl2pPr algn="r">
              <a:defRPr sz="1800"/>
            </a:lvl2pPr>
            <a:lvl3pPr algn="r">
              <a:defRPr sz="1800"/>
            </a:lvl3pPr>
            <a:lvl4pPr algn="r">
              <a:defRPr sz="1800"/>
            </a:lvl4pPr>
            <a:lvl5pPr algn="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7"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Picture Placeholder 4"/>
          <p:cNvSpPr>
            <a:spLocks noGrp="1"/>
          </p:cNvSpPr>
          <p:nvPr>
            <p:ph type="pic" sz="quarter" idx="14"/>
          </p:nvPr>
        </p:nvSpPr>
        <p:spPr>
          <a:xfrm>
            <a:off x="1600200" y="3048000"/>
            <a:ext cx="2362200" cy="1524000"/>
          </a:xfrm>
        </p:spPr>
        <p:txBody>
          <a:bodyPr/>
          <a:lstStyle/>
          <a:p>
            <a:endParaRPr lang="en-US"/>
          </a:p>
        </p:txBody>
      </p:sp>
      <p:sp>
        <p:nvSpPr>
          <p:cNvPr id="11" name="Picture Placeholder 10"/>
          <p:cNvSpPr>
            <a:spLocks noGrp="1"/>
          </p:cNvSpPr>
          <p:nvPr>
            <p:ph type="pic" sz="quarter" idx="15"/>
          </p:nvPr>
        </p:nvSpPr>
        <p:spPr>
          <a:xfrm>
            <a:off x="5562600" y="3124200"/>
            <a:ext cx="2514600" cy="1295400"/>
          </a:xfrm>
        </p:spPr>
        <p:txBody>
          <a:bodyPr/>
          <a:lstStyle/>
          <a:p>
            <a:endParaRPr lang="en-US"/>
          </a:p>
        </p:txBody>
      </p:sp>
      <p:sp>
        <p:nvSpPr>
          <p:cNvPr id="13" name="Content Placeholder 12"/>
          <p:cNvSpPr>
            <a:spLocks noGrp="1"/>
          </p:cNvSpPr>
          <p:nvPr>
            <p:ph sz="quarter" idx="12"/>
          </p:nvPr>
        </p:nvSpPr>
        <p:spPr>
          <a:xfrm>
            <a:off x="863600" y="4800600"/>
            <a:ext cx="7404100" cy="1143000"/>
          </a:xfrm>
        </p:spPr>
        <p:txBody>
          <a:bodyPr vert="horz" lIns="91440" tIns="45720" rIns="91440" bIns="45720" rtlCol="0">
            <a:noAutofit/>
          </a:bodyPr>
          <a:lstStyle>
            <a:lvl1pPr>
              <a:defRPr lang="en-US" sz="2600" smtClean="0">
                <a:latin typeface="Verdana" panose="020B0604030504040204" pitchFamily="34" charset="0"/>
                <a:ea typeface="Verdana" panose="020B0604030504040204" pitchFamily="34" charset="0"/>
                <a:cs typeface="Verdana" panose="020B0604030504040204" pitchFamily="34" charset="0"/>
              </a:defRPr>
            </a:lvl1pPr>
            <a:lvl2pPr>
              <a:defRPr lang="en-US" sz="2400" smtClean="0">
                <a:latin typeface="Verdana" panose="020B0604030504040204" pitchFamily="34" charset="0"/>
                <a:ea typeface="Verdana" panose="020B0604030504040204" pitchFamily="34" charset="0"/>
                <a:cs typeface="Verdana" panose="020B0604030504040204" pitchFamily="34" charset="0"/>
              </a:defRPr>
            </a:lvl2pPr>
            <a:lvl3pPr>
              <a:defRPr lang="en-US" sz="2200" smtClean="0">
                <a:latin typeface="Verdana" panose="020B0604030504040204" pitchFamily="34" charset="0"/>
                <a:ea typeface="Verdana" panose="020B0604030504040204" pitchFamily="34" charset="0"/>
                <a:cs typeface="Verdana" panose="020B0604030504040204" pitchFamily="34" charset="0"/>
              </a:defRPr>
            </a:lvl3pPr>
            <a:lvl4pPr>
              <a:defRPr lang="en-US" smtClean="0">
                <a:latin typeface="Verdana" panose="020B0604030504040204" pitchFamily="34" charset="0"/>
                <a:ea typeface="Verdana" panose="020B0604030504040204" pitchFamily="34" charset="0"/>
                <a:cs typeface="Verdana" panose="020B0604030504040204" pitchFamily="34" charset="0"/>
              </a:defRPr>
            </a:lvl4pPr>
            <a:lvl5pPr>
              <a:defRPr lang="en-US"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5" name="Text Placeholder 3"/>
          <p:cNvSpPr txBox="1">
            <a:spLocks/>
          </p:cNvSpPr>
          <p:nvPr userDrawn="1"/>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rPr>
              <a:t>© McGraw-Hill Education.</a:t>
            </a:r>
          </a:p>
        </p:txBody>
      </p:sp>
      <p:sp>
        <p:nvSpPr>
          <p:cNvPr id="16"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14-</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9213147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47_Figure +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4" name="Text Placeholder 4"/>
          <p:cNvSpPr>
            <a:spLocks noGrp="1"/>
          </p:cNvSpPr>
          <p:nvPr>
            <p:ph type="body" sz="quarter" idx="13"/>
          </p:nvPr>
        </p:nvSpPr>
        <p:spPr>
          <a:xfrm>
            <a:off x="4572000" y="-3175"/>
            <a:ext cx="4572000" cy="366032"/>
          </a:xfrm>
        </p:spPr>
        <p:txBody>
          <a:bodyPr/>
          <a:lstStyle>
            <a:lvl1pPr algn="r">
              <a:defRPr sz="1800"/>
            </a:lvl1pPr>
            <a:lvl2pPr algn="r">
              <a:defRPr sz="1800"/>
            </a:lvl2pPr>
            <a:lvl3pPr algn="r">
              <a:defRPr sz="1800"/>
            </a:lvl3pPr>
            <a:lvl4pPr algn="r">
              <a:defRPr sz="1800"/>
            </a:lvl4pPr>
            <a:lvl5pPr algn="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7"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Picture Placeholder 4"/>
          <p:cNvSpPr>
            <a:spLocks noGrp="1"/>
          </p:cNvSpPr>
          <p:nvPr>
            <p:ph type="pic" sz="quarter" idx="14"/>
          </p:nvPr>
        </p:nvSpPr>
        <p:spPr>
          <a:xfrm>
            <a:off x="1600200" y="3048000"/>
            <a:ext cx="2362200" cy="1524000"/>
          </a:xfrm>
        </p:spPr>
        <p:txBody>
          <a:bodyPr/>
          <a:lstStyle/>
          <a:p>
            <a:endParaRPr lang="en-US"/>
          </a:p>
        </p:txBody>
      </p:sp>
      <p:sp>
        <p:nvSpPr>
          <p:cNvPr id="11" name="Picture Placeholder 10"/>
          <p:cNvSpPr>
            <a:spLocks noGrp="1"/>
          </p:cNvSpPr>
          <p:nvPr>
            <p:ph type="pic" sz="quarter" idx="15"/>
          </p:nvPr>
        </p:nvSpPr>
        <p:spPr>
          <a:xfrm>
            <a:off x="5562600" y="3124200"/>
            <a:ext cx="2514600" cy="1295400"/>
          </a:xfrm>
        </p:spPr>
        <p:txBody>
          <a:bodyPr/>
          <a:lstStyle/>
          <a:p>
            <a:endParaRPr lang="en-US"/>
          </a:p>
        </p:txBody>
      </p:sp>
      <p:sp>
        <p:nvSpPr>
          <p:cNvPr id="13" name="Content Placeholder 12"/>
          <p:cNvSpPr>
            <a:spLocks noGrp="1"/>
          </p:cNvSpPr>
          <p:nvPr>
            <p:ph sz="quarter" idx="12"/>
          </p:nvPr>
        </p:nvSpPr>
        <p:spPr>
          <a:xfrm>
            <a:off x="863600" y="4800600"/>
            <a:ext cx="7404100" cy="1143000"/>
          </a:xfrm>
        </p:spPr>
        <p:txBody>
          <a:bodyPr vert="horz" lIns="91440" tIns="45720" rIns="91440" bIns="45720" rtlCol="0">
            <a:noAutofit/>
          </a:bodyPr>
          <a:lstStyle>
            <a:lvl1pPr>
              <a:defRPr lang="en-US" sz="2600" smtClean="0">
                <a:latin typeface="Verdana" panose="020B0604030504040204" pitchFamily="34" charset="0"/>
                <a:ea typeface="Verdana" panose="020B0604030504040204" pitchFamily="34" charset="0"/>
                <a:cs typeface="Verdana" panose="020B0604030504040204" pitchFamily="34" charset="0"/>
              </a:defRPr>
            </a:lvl1pPr>
            <a:lvl2pPr>
              <a:defRPr lang="en-US" sz="2400" smtClean="0">
                <a:latin typeface="Verdana" panose="020B0604030504040204" pitchFamily="34" charset="0"/>
                <a:ea typeface="Verdana" panose="020B0604030504040204" pitchFamily="34" charset="0"/>
                <a:cs typeface="Verdana" panose="020B0604030504040204" pitchFamily="34" charset="0"/>
              </a:defRPr>
            </a:lvl2pPr>
            <a:lvl3pPr>
              <a:defRPr lang="en-US" sz="2200" smtClean="0">
                <a:latin typeface="Verdana" panose="020B0604030504040204" pitchFamily="34" charset="0"/>
                <a:ea typeface="Verdana" panose="020B0604030504040204" pitchFamily="34" charset="0"/>
                <a:cs typeface="Verdana" panose="020B0604030504040204" pitchFamily="34" charset="0"/>
              </a:defRPr>
            </a:lvl3pPr>
            <a:lvl4pPr>
              <a:defRPr lang="en-US" smtClean="0">
                <a:latin typeface="Verdana" panose="020B0604030504040204" pitchFamily="34" charset="0"/>
                <a:ea typeface="Verdana" panose="020B0604030504040204" pitchFamily="34" charset="0"/>
                <a:cs typeface="Verdana" panose="020B0604030504040204" pitchFamily="34" charset="0"/>
              </a:defRPr>
            </a:lvl4pPr>
            <a:lvl5pPr>
              <a:defRPr lang="en-US"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2" name="Text Placeholder 3"/>
          <p:cNvSpPr txBox="1">
            <a:spLocks/>
          </p:cNvSpPr>
          <p:nvPr userDrawn="1"/>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rPr>
              <a:t>© McGraw-Hill Education.</a:t>
            </a:r>
          </a:p>
        </p:txBody>
      </p:sp>
      <p:sp>
        <p:nvSpPr>
          <p:cNvPr id="15"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14-</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9213147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48_Figure +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4" name="Text Placeholder 4"/>
          <p:cNvSpPr>
            <a:spLocks noGrp="1"/>
          </p:cNvSpPr>
          <p:nvPr>
            <p:ph type="body" sz="quarter" idx="13"/>
          </p:nvPr>
        </p:nvSpPr>
        <p:spPr>
          <a:xfrm>
            <a:off x="4572000" y="-3175"/>
            <a:ext cx="4572000" cy="366032"/>
          </a:xfrm>
        </p:spPr>
        <p:txBody>
          <a:bodyPr/>
          <a:lstStyle>
            <a:lvl1pPr algn="r">
              <a:defRPr sz="1800"/>
            </a:lvl1pPr>
            <a:lvl2pPr algn="r">
              <a:defRPr sz="1800"/>
            </a:lvl2pPr>
            <a:lvl3pPr algn="r">
              <a:defRPr sz="1800"/>
            </a:lvl3pPr>
            <a:lvl4pPr algn="r">
              <a:defRPr sz="1800"/>
            </a:lvl4pPr>
            <a:lvl5pPr algn="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7"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Picture Placeholder 4"/>
          <p:cNvSpPr>
            <a:spLocks noGrp="1"/>
          </p:cNvSpPr>
          <p:nvPr>
            <p:ph type="pic" sz="quarter" idx="14"/>
          </p:nvPr>
        </p:nvSpPr>
        <p:spPr>
          <a:xfrm>
            <a:off x="1600200" y="3048000"/>
            <a:ext cx="2362200" cy="1524000"/>
          </a:xfrm>
        </p:spPr>
        <p:txBody>
          <a:bodyPr/>
          <a:lstStyle/>
          <a:p>
            <a:endParaRPr lang="en-US"/>
          </a:p>
        </p:txBody>
      </p:sp>
      <p:sp>
        <p:nvSpPr>
          <p:cNvPr id="11" name="Picture Placeholder 10"/>
          <p:cNvSpPr>
            <a:spLocks noGrp="1"/>
          </p:cNvSpPr>
          <p:nvPr>
            <p:ph type="pic" sz="quarter" idx="15"/>
          </p:nvPr>
        </p:nvSpPr>
        <p:spPr>
          <a:xfrm>
            <a:off x="5562600" y="3124200"/>
            <a:ext cx="2514600" cy="1295400"/>
          </a:xfrm>
        </p:spPr>
        <p:txBody>
          <a:bodyPr/>
          <a:lstStyle/>
          <a:p>
            <a:endParaRPr lang="en-US"/>
          </a:p>
        </p:txBody>
      </p:sp>
      <p:sp>
        <p:nvSpPr>
          <p:cNvPr id="13" name="Content Placeholder 12"/>
          <p:cNvSpPr>
            <a:spLocks noGrp="1"/>
          </p:cNvSpPr>
          <p:nvPr>
            <p:ph sz="quarter" idx="12"/>
          </p:nvPr>
        </p:nvSpPr>
        <p:spPr>
          <a:xfrm>
            <a:off x="863600" y="4800600"/>
            <a:ext cx="7404100" cy="1143000"/>
          </a:xfrm>
        </p:spPr>
        <p:txBody>
          <a:bodyPr vert="horz" lIns="91440" tIns="45720" rIns="91440" bIns="45720" rtlCol="0">
            <a:noAutofit/>
          </a:bodyPr>
          <a:lstStyle>
            <a:lvl1pPr>
              <a:defRPr lang="en-US" sz="2600" smtClean="0">
                <a:latin typeface="Verdana" panose="020B0604030504040204" pitchFamily="34" charset="0"/>
                <a:ea typeface="Verdana" panose="020B0604030504040204" pitchFamily="34" charset="0"/>
                <a:cs typeface="Verdana" panose="020B0604030504040204" pitchFamily="34" charset="0"/>
              </a:defRPr>
            </a:lvl1pPr>
            <a:lvl2pPr>
              <a:defRPr lang="en-US" sz="2400" smtClean="0">
                <a:latin typeface="Verdana" panose="020B0604030504040204" pitchFamily="34" charset="0"/>
                <a:ea typeface="Verdana" panose="020B0604030504040204" pitchFamily="34" charset="0"/>
                <a:cs typeface="Verdana" panose="020B0604030504040204" pitchFamily="34" charset="0"/>
              </a:defRPr>
            </a:lvl2pPr>
            <a:lvl3pPr>
              <a:defRPr lang="en-US" sz="2200" smtClean="0">
                <a:latin typeface="Verdana" panose="020B0604030504040204" pitchFamily="34" charset="0"/>
                <a:ea typeface="Verdana" panose="020B0604030504040204" pitchFamily="34" charset="0"/>
                <a:cs typeface="Verdana" panose="020B0604030504040204" pitchFamily="34" charset="0"/>
              </a:defRPr>
            </a:lvl3pPr>
            <a:lvl4pPr>
              <a:defRPr lang="en-US" smtClean="0">
                <a:latin typeface="Verdana" panose="020B0604030504040204" pitchFamily="34" charset="0"/>
                <a:ea typeface="Verdana" panose="020B0604030504040204" pitchFamily="34" charset="0"/>
                <a:cs typeface="Verdana" panose="020B0604030504040204" pitchFamily="34" charset="0"/>
              </a:defRPr>
            </a:lvl4pPr>
            <a:lvl5pPr>
              <a:defRPr lang="en-US"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2" name="Text Placeholder 3"/>
          <p:cNvSpPr txBox="1">
            <a:spLocks/>
          </p:cNvSpPr>
          <p:nvPr userDrawn="1"/>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rPr>
              <a:t>© McGraw-Hill Education.</a:t>
            </a:r>
          </a:p>
        </p:txBody>
      </p:sp>
      <p:sp>
        <p:nvSpPr>
          <p:cNvPr id="15"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14-</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9213147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10662630"/>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7" r:id="rId4"/>
    <p:sldLayoutId id="2147483668" r:id="rId5"/>
    <p:sldLayoutId id="2147483673" r:id="rId6"/>
    <p:sldLayoutId id="2147483701" r:id="rId7"/>
    <p:sldLayoutId id="2147483713" r:id="rId8"/>
    <p:sldLayoutId id="2147483714" r:id="rId9"/>
    <p:sldLayoutId id="2147483719" r:id="rId10"/>
    <p:sldLayoutId id="2147483743" r:id="rId11"/>
  </p:sldLayoutIdLst>
  <p:txStyles>
    <p:titleStyle>
      <a:lvl1pPr algn="ctr" defTabSz="914400" rtl="0" eaLnBrk="1" latinLnBrk="0" hangingPunct="1">
        <a:spcBef>
          <a:spcPct val="0"/>
        </a:spcBef>
        <a:buNone/>
        <a:defRPr sz="36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p:titleStyle>
    <p:bodyStyle>
      <a:lvl1pPr marL="342900" indent="-342900" algn="l" defTabSz="914400" rtl="0" eaLnBrk="1" latinLnBrk="0" hangingPunct="1">
        <a:spcBef>
          <a:spcPct val="20000"/>
        </a:spcBef>
        <a:buClr>
          <a:schemeClr val="tx1"/>
        </a:buClr>
        <a:buFont typeface="Arial" panose="020B0604020202020204" pitchFamily="34" charset="0"/>
        <a:buChar char="•"/>
        <a:defRPr lang="en-US" sz="26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Clr>
          <a:schemeClr val="tx1"/>
        </a:buClr>
        <a:buFont typeface="Arial" panose="020B0604020202020204" pitchFamily="34" charset="0"/>
        <a:buChar char="–"/>
        <a:defRPr lang="en-US" sz="24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spcBef>
          <a:spcPct val="20000"/>
        </a:spcBef>
        <a:buClr>
          <a:schemeClr val="tx1"/>
        </a:buClr>
        <a:buFont typeface="Arial" panose="020B0604020202020204" pitchFamily="34" charset="0"/>
        <a:buChar char="•"/>
        <a:defRPr lang="en-US" sz="22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spcBef>
          <a:spcPct val="20000"/>
        </a:spcBef>
        <a:buClr>
          <a:schemeClr val="tx1"/>
        </a:buClr>
        <a:buFont typeface="Arial" panose="020B0604020202020204" pitchFamily="34" charset="0"/>
        <a:buChar char="–"/>
        <a:defRPr lang="en-US" sz="20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spcBef>
          <a:spcPct val="20000"/>
        </a:spcBef>
        <a:buClr>
          <a:schemeClr val="tx1"/>
        </a:buClr>
        <a:buFont typeface="Arial" panose="020B0604020202020204" pitchFamily="34" charset="0"/>
        <a:buChar char="»"/>
        <a:defRPr lang="en-US"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5.xml"/></Relationships>
</file>

<file path=ppt/slides/_rels/slide10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87.xml"/><Relationship Id="rId1" Type="http://schemas.openxmlformats.org/officeDocument/2006/relationships/slideLayout" Target="../slideLayouts/slideLayout5.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93.xml"/><Relationship Id="rId1" Type="http://schemas.openxmlformats.org/officeDocument/2006/relationships/slideLayout" Target="../slideLayouts/slideLayout5.xml"/><Relationship Id="rId4" Type="http://schemas.openxmlformats.org/officeDocument/2006/relationships/image" Target="../media/image46.png"/></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5.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97.xml"/><Relationship Id="rId1" Type="http://schemas.openxmlformats.org/officeDocument/2006/relationships/slideLayout" Target="../slideLayouts/slideLayout5.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00.xml"/><Relationship Id="rId1" Type="http://schemas.openxmlformats.org/officeDocument/2006/relationships/slideLayout" Target="../slideLayouts/slideLayout5.xml"/></Relationships>
</file>

<file path=ppt/slides/_rels/slide11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01.xml"/><Relationship Id="rId1" Type="http://schemas.openxmlformats.org/officeDocument/2006/relationships/slideLayout" Target="../slideLayouts/slideLayout5.xml"/></Relationships>
</file>

<file path=ppt/slides/_rels/slide11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02.xml"/><Relationship Id="rId1" Type="http://schemas.openxmlformats.org/officeDocument/2006/relationships/slideLayout" Target="../slideLayouts/slideLayout5.xml"/></Relationships>
</file>

<file path=ppt/slides/_rels/slide11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03.xml"/><Relationship Id="rId1" Type="http://schemas.openxmlformats.org/officeDocument/2006/relationships/slideLayout" Target="../slideLayouts/slideLayout5.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3.wmf"/><Relationship Id="rId4" Type="http://schemas.openxmlformats.org/officeDocument/2006/relationships/oleObject" Target="../embeddings/oleObject1.bin"/></Relationships>
</file>

<file path=ppt/slides/_rels/slide12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05.xml"/><Relationship Id="rId1" Type="http://schemas.openxmlformats.org/officeDocument/2006/relationships/slideLayout" Target="../slideLayouts/slideLayout5.xml"/></Relationships>
</file>

<file path=ppt/slides/_rels/slide12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06.xml"/><Relationship Id="rId1" Type="http://schemas.openxmlformats.org/officeDocument/2006/relationships/slideLayout" Target="../slideLayouts/slideLayout5.xml"/></Relationships>
</file>

<file path=ppt/slides/_rels/slide12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07.xml"/><Relationship Id="rId1" Type="http://schemas.openxmlformats.org/officeDocument/2006/relationships/slideLayout" Target="../slideLayouts/slideLayout5.xml"/></Relationships>
</file>

<file path=ppt/slides/_rels/slide12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08.xml"/><Relationship Id="rId1" Type="http://schemas.openxmlformats.org/officeDocument/2006/relationships/slideLayout" Target="../slideLayouts/slideLayout5.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11.xml"/><Relationship Id="rId1" Type="http://schemas.openxmlformats.org/officeDocument/2006/relationships/slideLayout" Target="../slideLayouts/slideLayout5.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11.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15.xml"/><Relationship Id="rId1" Type="http://schemas.openxmlformats.org/officeDocument/2006/relationships/slideLayout" Target="../slideLayouts/slideLayout5.xml"/></Relationships>
</file>

<file path=ppt/slides/_rels/slide13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16.xml"/><Relationship Id="rId1" Type="http://schemas.openxmlformats.org/officeDocument/2006/relationships/slideLayout" Target="../slideLayouts/slideLayout10.xml"/><Relationship Id="rId4" Type="http://schemas.openxmlformats.org/officeDocument/2006/relationships/image" Target="../media/image59.png"/></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19.xml"/><Relationship Id="rId1" Type="http://schemas.openxmlformats.org/officeDocument/2006/relationships/slideLayout" Target="../slideLayouts/slideLayout5.xml"/></Relationships>
</file>

<file path=ppt/slides/_rels/slide13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20.xml"/><Relationship Id="rId1" Type="http://schemas.openxmlformats.org/officeDocument/2006/relationships/slideLayout" Target="../slideLayouts/slideLayout5.xml"/></Relationships>
</file>

<file path=ppt/slides/_rels/slide13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21.xml"/><Relationship Id="rId1" Type="http://schemas.openxmlformats.org/officeDocument/2006/relationships/slideLayout" Target="../slideLayouts/slideLayout5.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6.xml"/><Relationship Id="rId1" Type="http://schemas.openxmlformats.org/officeDocument/2006/relationships/vmlDrawing" Target="../drawings/vmlDrawing2.vml"/><Relationship Id="rId5" Type="http://schemas.openxmlformats.org/officeDocument/2006/relationships/image" Target="../media/image4.wmf"/><Relationship Id="rId4" Type="http://schemas.openxmlformats.org/officeDocument/2006/relationships/oleObject" Target="../embeddings/oleObject2.bin"/></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2.xml"/><Relationship Id="rId1" Type="http://schemas.openxmlformats.org/officeDocument/2006/relationships/slideLayout" Target="../slideLayouts/slideLayout5.xml"/><Relationship Id="rId4" Type="http://schemas.openxmlformats.org/officeDocument/2006/relationships/image" Target="../media/image13.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8.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1.xml"/><Relationship Id="rId1" Type="http://schemas.openxmlformats.org/officeDocument/2006/relationships/vmlDrawing" Target="../drawings/vmlDrawing3.vml"/><Relationship Id="rId5" Type="http://schemas.openxmlformats.org/officeDocument/2006/relationships/image" Target="../media/image28.wmf"/><Relationship Id="rId4" Type="http://schemas.openxmlformats.org/officeDocument/2006/relationships/oleObject" Target="../embeddings/oleObject3.bin"/></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5.xml"/><Relationship Id="rId1" Type="http://schemas.openxmlformats.org/officeDocument/2006/relationships/vmlDrawing" Target="../drawings/vmlDrawing4.vml"/><Relationship Id="rId5" Type="http://schemas.openxmlformats.org/officeDocument/2006/relationships/image" Target="../media/image29.wmf"/><Relationship Id="rId4" Type="http://schemas.openxmlformats.org/officeDocument/2006/relationships/oleObject" Target="../embeddings/oleObject4.bin"/></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5.xml"/><Relationship Id="rId1" Type="http://schemas.openxmlformats.org/officeDocument/2006/relationships/vmlDrawing" Target="../drawings/vmlDrawing5.vml"/><Relationship Id="rId5" Type="http://schemas.openxmlformats.org/officeDocument/2006/relationships/image" Target="../media/image30.wmf"/><Relationship Id="rId4" Type="http://schemas.openxmlformats.org/officeDocument/2006/relationships/oleObject" Target="../embeddings/oleObject5.bin"/></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8.xml"/><Relationship Id="rId1" Type="http://schemas.openxmlformats.org/officeDocument/2006/relationships/vmlDrawing" Target="../drawings/vmlDrawing6.vml"/><Relationship Id="rId5" Type="http://schemas.openxmlformats.org/officeDocument/2006/relationships/image" Target="../media/image31.wmf"/><Relationship Id="rId4" Type="http://schemas.openxmlformats.org/officeDocument/2006/relationships/oleObject" Target="../embeddings/oleObject6.bin"/></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9.xml"/><Relationship Id="rId1" Type="http://schemas.openxmlformats.org/officeDocument/2006/relationships/vmlDrawing" Target="../drawings/vmlDrawing7.vml"/><Relationship Id="rId5" Type="http://schemas.openxmlformats.org/officeDocument/2006/relationships/image" Target="../media/image32.wmf"/><Relationship Id="rId4" Type="http://schemas.openxmlformats.org/officeDocument/2006/relationships/oleObject" Target="../embeddings/oleObject7.bin"/></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5.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7.xml"/><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8.xml"/><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0.xml"/><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71.xml"/><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75.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76.xml"/><Relationship Id="rId1" Type="http://schemas.openxmlformats.org/officeDocument/2006/relationships/slideLayout" Target="../slideLayouts/slideLayout5.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78.xml"/><Relationship Id="rId1" Type="http://schemas.openxmlformats.org/officeDocument/2006/relationships/slideLayout" Target="../slideLayouts/slideLayout5.xml"/></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5.xml"/><Relationship Id="rId1" Type="http://schemas.openxmlformats.org/officeDocument/2006/relationships/vmlDrawing" Target="../drawings/vmlDrawing8.vml"/><Relationship Id="rId5" Type="http://schemas.openxmlformats.org/officeDocument/2006/relationships/image" Target="../media/image41.wmf"/><Relationship Id="rId4" Type="http://schemas.openxmlformats.org/officeDocument/2006/relationships/oleObject" Target="../embeddings/oleObject8.bin"/></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5.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84.xml"/><Relationship Id="rId1" Type="http://schemas.openxmlformats.org/officeDocument/2006/relationships/slideLayout" Target="../slideLayouts/slideLayout5.xml"/></Relationships>
</file>

<file path=ppt/slides/_rels/slide9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85.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ctrTitle"/>
          </p:nvPr>
        </p:nvSpPr>
        <p:spPr>
          <a:xfrm>
            <a:off x="762000" y="1600200"/>
            <a:ext cx="7848600" cy="990600"/>
          </a:xfrm>
        </p:spPr>
        <p:txBody>
          <a:bodyPr>
            <a:normAutofit/>
          </a:bodyPr>
          <a:lstStyle/>
          <a:p>
            <a:r>
              <a:rPr lang="en-IN" dirty="0"/>
              <a:t>Chapter 14</a:t>
            </a:r>
            <a:endParaRPr lang="en-US" dirty="0"/>
          </a:p>
        </p:txBody>
      </p:sp>
      <p:sp>
        <p:nvSpPr>
          <p:cNvPr id="20" name="Subtitle 19"/>
          <p:cNvSpPr>
            <a:spLocks noGrp="1"/>
          </p:cNvSpPr>
          <p:nvPr>
            <p:ph type="subTitle" idx="1"/>
          </p:nvPr>
        </p:nvSpPr>
        <p:spPr>
          <a:xfrm>
            <a:off x="838200" y="2667000"/>
            <a:ext cx="7848600" cy="2133600"/>
          </a:xfrm>
        </p:spPr>
        <p:txBody>
          <a:bodyPr/>
          <a:lstStyle/>
          <a:p>
            <a:r>
              <a:rPr lang="en-US" dirty="0"/>
              <a:t>Bonds and Long-Term</a:t>
            </a:r>
            <a:r>
              <a:rPr lang="en-US" baseline="0" dirty="0"/>
              <a:t> </a:t>
            </a:r>
            <a:r>
              <a:rPr lang="en-US" dirty="0"/>
              <a:t>Notes</a:t>
            </a:r>
            <a:endParaRPr lang="en-IN" dirty="0"/>
          </a:p>
        </p:txBody>
      </p:sp>
      <p:sp>
        <p:nvSpPr>
          <p:cNvPr id="6" name="Text Placeholder 8"/>
          <p:cNvSpPr>
            <a:spLocks noGrp="1"/>
          </p:cNvSpPr>
          <p:nvPr>
            <p:ph type="body" sz="quarter" idx="11"/>
          </p:nvPr>
        </p:nvSpPr>
        <p:spPr>
          <a:xfrm>
            <a:off x="1108364" y="6248400"/>
            <a:ext cx="6927273" cy="609600"/>
          </a:xfrm>
        </p:spPr>
        <p:txBody>
          <a:bodyPr anchor="ctr">
            <a:noAutofit/>
          </a:bodyPr>
          <a:lstStyle/>
          <a:p>
            <a:pPr marL="0" indent="0" algn="ctr">
              <a:buNone/>
            </a:pPr>
            <a:r>
              <a:rPr lang="en-US" sz="1200" dirty="0"/>
              <a:t>© McGraw-Hill Education. All rights reserved. Authorized only 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6675496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14-2</a:t>
            </a:r>
          </a:p>
        </p:txBody>
      </p:sp>
      <p:sp>
        <p:nvSpPr>
          <p:cNvPr id="5" name="Title 4"/>
          <p:cNvSpPr>
            <a:spLocks noGrp="1"/>
          </p:cNvSpPr>
          <p:nvPr>
            <p:ph type="title"/>
          </p:nvPr>
        </p:nvSpPr>
        <p:spPr>
          <a:xfrm>
            <a:off x="1049482" y="457200"/>
            <a:ext cx="7273636" cy="914400"/>
          </a:xfrm>
        </p:spPr>
        <p:txBody>
          <a:bodyPr>
            <a:noAutofit/>
          </a:bodyPr>
          <a:lstStyle/>
          <a:p>
            <a:r>
              <a:rPr lang="en-US" dirty="0"/>
              <a:t>Recording Bonds at Issuance (1 of 2)</a:t>
            </a:r>
          </a:p>
        </p:txBody>
      </p:sp>
      <p:sp>
        <p:nvSpPr>
          <p:cNvPr id="6" name="Content Placeholder 5"/>
          <p:cNvSpPr>
            <a:spLocks noGrp="1"/>
          </p:cNvSpPr>
          <p:nvPr>
            <p:ph sz="quarter" idx="10"/>
          </p:nvPr>
        </p:nvSpPr>
        <p:spPr>
          <a:xfrm>
            <a:off x="548640" y="1600200"/>
            <a:ext cx="8046720" cy="4876800"/>
          </a:xfrm>
        </p:spPr>
        <p:txBody>
          <a:bodyPr/>
          <a:lstStyle/>
          <a:p>
            <a:r>
              <a:rPr lang="en-US" sz="2400" b="1" dirty="0"/>
              <a:t>Bonds</a:t>
            </a:r>
          </a:p>
          <a:p>
            <a:pPr lvl="1"/>
            <a:r>
              <a:rPr lang="en-US" sz="2200" b="1" dirty="0"/>
              <a:t>A liability (To the corporation that issues the bonds)</a:t>
            </a:r>
          </a:p>
          <a:p>
            <a:pPr lvl="1"/>
            <a:r>
              <a:rPr lang="en-US" sz="2200" b="1" dirty="0"/>
              <a:t>An asset (To the investor who buys the bonds as an investment)</a:t>
            </a:r>
          </a:p>
          <a:p>
            <a:pPr marL="0" lvl="1" indent="0">
              <a:buNone/>
            </a:pPr>
            <a:r>
              <a:rPr lang="en-IN" dirty="0"/>
              <a:t>On January 1, 2018, </a:t>
            </a:r>
            <a:r>
              <a:rPr lang="en-IN" dirty="0" err="1"/>
              <a:t>Masterwear</a:t>
            </a:r>
            <a:r>
              <a:rPr lang="en-IN" dirty="0"/>
              <a:t> Industries issued $700,000 of 12% bonds. Interest of $42,000 is payable </a:t>
            </a:r>
            <a:r>
              <a:rPr lang="en-IN" dirty="0" err="1"/>
              <a:t>semiannually</a:t>
            </a:r>
            <a:r>
              <a:rPr lang="en-IN" dirty="0"/>
              <a:t> on June 30 and December 31. The bonds mature in three years. The entire bond issue was sold in a private placement to United Intergroup, Inc., at the face amount.</a:t>
            </a:r>
            <a:endParaRPr lang="en-US" b="1" dirty="0"/>
          </a:p>
        </p:txBody>
      </p:sp>
    </p:spTree>
    <p:extLst>
      <p:ext uri="{BB962C8B-B14F-4D97-AF65-F5344CB8AC3E}">
        <p14:creationId xmlns:p14="http://schemas.microsoft.com/office/powerpoint/2010/main" val="346252206"/>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14-6</a:t>
            </a:r>
          </a:p>
        </p:txBody>
      </p:sp>
      <p:sp>
        <p:nvSpPr>
          <p:cNvPr id="3" name="Title 2"/>
          <p:cNvSpPr>
            <a:spLocks noGrp="1"/>
          </p:cNvSpPr>
          <p:nvPr>
            <p:ph type="title"/>
          </p:nvPr>
        </p:nvSpPr>
        <p:spPr/>
        <p:txBody>
          <a:bodyPr>
            <a:noAutofit/>
          </a:bodyPr>
          <a:lstStyle/>
          <a:p>
            <a:r>
              <a:rPr lang="en-IN" dirty="0"/>
              <a:t>Reporting Changes in Fair Value (5 of 7)</a:t>
            </a:r>
            <a:endParaRPr lang="en-US" dirty="0"/>
          </a:p>
        </p:txBody>
      </p:sp>
      <p:sp>
        <p:nvSpPr>
          <p:cNvPr id="2" name="Content Placeholder 1"/>
          <p:cNvSpPr>
            <a:spLocks noGrp="1"/>
          </p:cNvSpPr>
          <p:nvPr>
            <p:ph sz="quarter" idx="12"/>
          </p:nvPr>
        </p:nvSpPr>
        <p:spPr>
          <a:xfrm>
            <a:off x="533400" y="1981200"/>
            <a:ext cx="8305800" cy="990600"/>
          </a:xfrm>
        </p:spPr>
        <p:txBody>
          <a:bodyPr/>
          <a:lstStyle/>
          <a:p>
            <a:pPr marL="0" indent="0">
              <a:buNone/>
            </a:pPr>
            <a:r>
              <a:rPr lang="en-IN" sz="2400" b="1" dirty="0"/>
              <a:t>The new book value of the bonds is now the fair value:</a:t>
            </a:r>
            <a:endParaRPr lang="en-US" sz="2400" dirty="0"/>
          </a:p>
        </p:txBody>
      </p:sp>
      <p:graphicFrame>
        <p:nvGraphicFramePr>
          <p:cNvPr id="4" name="Table 3"/>
          <p:cNvGraphicFramePr>
            <a:graphicFrameLocks noGrp="1"/>
          </p:cNvGraphicFramePr>
          <p:nvPr>
            <p:extLst>
              <p:ext uri="{D42A27DB-BD31-4B8C-83A1-F6EECF244321}">
                <p14:modId xmlns:p14="http://schemas.microsoft.com/office/powerpoint/2010/main" val="1647033909"/>
              </p:ext>
            </p:extLst>
          </p:nvPr>
        </p:nvGraphicFramePr>
        <p:xfrm>
          <a:off x="838200" y="3124200"/>
          <a:ext cx="7777349" cy="1828800"/>
        </p:xfrm>
        <a:graphic>
          <a:graphicData uri="http://schemas.openxmlformats.org/drawingml/2006/table">
            <a:tbl>
              <a:tblPr firstRow="1" bandRow="1">
                <a:tableStyleId>{5940675A-B579-460E-94D1-54222C63F5DA}</a:tableStyleId>
              </a:tblPr>
              <a:tblGrid>
                <a:gridCol w="4469485">
                  <a:extLst>
                    <a:ext uri="{9D8B030D-6E8A-4147-A177-3AD203B41FA5}">
                      <a16:colId xmlns:a16="http://schemas.microsoft.com/office/drawing/2014/main" xmlns="" val="20000"/>
                    </a:ext>
                  </a:extLst>
                </a:gridCol>
                <a:gridCol w="3307864">
                  <a:extLst>
                    <a:ext uri="{9D8B030D-6E8A-4147-A177-3AD203B41FA5}">
                      <a16:colId xmlns:a16="http://schemas.microsoft.com/office/drawing/2014/main" xmlns="" val="20001"/>
                    </a:ext>
                  </a:extLst>
                </a:gridCol>
              </a:tblGrid>
              <a:tr h="266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800" dirty="0">
                          <a:solidFill>
                            <a:schemeClr val="tx1"/>
                          </a:solidFill>
                          <a:latin typeface="Verdana" panose="020B0604030504040204" pitchFamily="34" charset="0"/>
                          <a:ea typeface="Verdana" panose="020B0604030504040204" pitchFamily="34" charset="0"/>
                          <a:cs typeface="Verdana" panose="020B0604030504040204" pitchFamily="34" charset="0"/>
                        </a:rPr>
                        <a:t>Bonds payable</a:t>
                      </a:r>
                      <a:endParaRPr lang="en-US" sz="18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6967" marR="86967"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800" dirty="0">
                          <a:solidFill>
                            <a:schemeClr val="tx1"/>
                          </a:solidFill>
                          <a:latin typeface="Verdana" panose="020B0604030504040204" pitchFamily="34" charset="0"/>
                          <a:ea typeface="Verdana" panose="020B0604030504040204" pitchFamily="34" charset="0"/>
                          <a:cs typeface="Verdana" panose="020B0604030504040204" pitchFamily="34" charset="0"/>
                        </a:rPr>
                        <a:t>$700,000</a:t>
                      </a:r>
                      <a:endParaRPr lang="en-US" sz="18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6967" marR="86967" anchor="ctr"/>
                </a:tc>
                <a:extLst>
                  <a:ext uri="{0D108BD9-81ED-4DB2-BD59-A6C34878D82A}">
                    <a16:rowId xmlns:a16="http://schemas.microsoft.com/office/drawing/2014/main" xmlns="" val="10000"/>
                  </a:ext>
                </a:extLst>
              </a:tr>
              <a:tr h="266117">
                <a:tc>
                  <a:txBody>
                    <a:bodyPr/>
                    <a:lstStyle/>
                    <a:p>
                      <a:pPr marL="225425" indent="0" algn="l"/>
                      <a:r>
                        <a:rPr lang="en-IN" sz="1800" dirty="0">
                          <a:solidFill>
                            <a:schemeClr val="tx1"/>
                          </a:solidFill>
                          <a:latin typeface="Verdana" panose="020B0604030504040204" pitchFamily="34" charset="0"/>
                          <a:ea typeface="Verdana" panose="020B0604030504040204" pitchFamily="34" charset="0"/>
                          <a:cs typeface="Verdana" panose="020B0604030504040204" pitchFamily="34" charset="0"/>
                        </a:rPr>
                        <a:t>Less: Discount</a:t>
                      </a:r>
                      <a:endParaRPr lang="en-US" sz="18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6967" marR="86967"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800" u="sng" dirty="0">
                          <a:solidFill>
                            <a:schemeClr val="tx1"/>
                          </a:solidFill>
                          <a:latin typeface="Verdana" panose="020B0604030504040204" pitchFamily="34" charset="0"/>
                          <a:ea typeface="Verdana" panose="020B0604030504040204" pitchFamily="34" charset="0"/>
                          <a:cs typeface="Verdana" panose="020B0604030504040204" pitchFamily="34" charset="0"/>
                        </a:rPr>
                        <a:t>(28,703)</a:t>
                      </a:r>
                      <a:endParaRPr lang="en-US" sz="180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6967" marR="86967" anchor="ctr"/>
                </a:tc>
                <a:extLst>
                  <a:ext uri="{0D108BD9-81ED-4DB2-BD59-A6C34878D82A}">
                    <a16:rowId xmlns:a16="http://schemas.microsoft.com/office/drawing/2014/main" xmlns="" val="10001"/>
                  </a:ext>
                </a:extLst>
              </a:tr>
              <a:tr h="266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800" dirty="0">
                          <a:solidFill>
                            <a:schemeClr val="tx1"/>
                          </a:solidFill>
                          <a:latin typeface="Verdana" panose="020B0604030504040204" pitchFamily="34" charset="0"/>
                          <a:ea typeface="Verdana" panose="020B0604030504040204" pitchFamily="34" charset="0"/>
                          <a:cs typeface="Verdana" panose="020B0604030504040204" pitchFamily="34" charset="0"/>
                        </a:rPr>
                        <a:t>Amortization schedule value</a:t>
                      </a:r>
                      <a:endParaRPr lang="en-US" sz="18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6967" marR="86967"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800" dirty="0">
                          <a:solidFill>
                            <a:schemeClr val="tx1"/>
                          </a:solidFill>
                          <a:latin typeface="Verdana" panose="020B0604030504040204" pitchFamily="34" charset="0"/>
                          <a:ea typeface="Verdana" panose="020B0604030504040204" pitchFamily="34" charset="0"/>
                          <a:cs typeface="Verdana" panose="020B0604030504040204" pitchFamily="34" charset="0"/>
                        </a:rPr>
                        <a:t>$671,297</a:t>
                      </a:r>
                      <a:endParaRPr lang="en-US" sz="18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6967" marR="86967" anchor="ctr"/>
                </a:tc>
                <a:extLst>
                  <a:ext uri="{0D108BD9-81ED-4DB2-BD59-A6C34878D82A}">
                    <a16:rowId xmlns:a16="http://schemas.microsoft.com/office/drawing/2014/main" xmlns="" val="10002"/>
                  </a:ext>
                </a:extLst>
              </a:tr>
              <a:tr h="266117">
                <a:tc>
                  <a:txBody>
                    <a:bodyPr/>
                    <a:lstStyle/>
                    <a:p>
                      <a:pPr marL="225425" marR="0" indent="0" algn="l" defTabSz="914400" rtl="0" eaLnBrk="1" fontAlgn="auto" latinLnBrk="0" hangingPunct="1">
                        <a:lnSpc>
                          <a:spcPct val="100000"/>
                        </a:lnSpc>
                        <a:spcBef>
                          <a:spcPts val="0"/>
                        </a:spcBef>
                        <a:spcAft>
                          <a:spcPts val="0"/>
                        </a:spcAft>
                        <a:buClrTx/>
                        <a:buSzTx/>
                        <a:buFontTx/>
                        <a:buNone/>
                        <a:tabLst/>
                        <a:defRPr/>
                      </a:pPr>
                      <a:r>
                        <a:rPr lang="en-IN" sz="1800" dirty="0">
                          <a:solidFill>
                            <a:schemeClr val="tx1"/>
                          </a:solidFill>
                          <a:latin typeface="Verdana" panose="020B0604030504040204" pitchFamily="34" charset="0"/>
                          <a:ea typeface="Verdana" panose="020B0604030504040204" pitchFamily="34" charset="0"/>
                          <a:cs typeface="Verdana" panose="020B0604030504040204" pitchFamily="34" charset="0"/>
                        </a:rPr>
                        <a:t>Plus: Fair value adjustment</a:t>
                      </a:r>
                      <a:endParaRPr lang="en-US" sz="18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6967" marR="86967"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800" u="sng" dirty="0">
                          <a:solidFill>
                            <a:schemeClr val="tx1"/>
                          </a:solidFill>
                          <a:latin typeface="Verdana" panose="020B0604030504040204" pitchFamily="34" charset="0"/>
                          <a:ea typeface="Verdana" panose="020B0604030504040204" pitchFamily="34" charset="0"/>
                          <a:cs typeface="Verdana" panose="020B0604030504040204" pitchFamily="34" charset="0"/>
                        </a:rPr>
                        <a:t>43,646</a:t>
                      </a:r>
                      <a:endParaRPr lang="en-US" sz="180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6967" marR="86967" anchor="ctr"/>
                </a:tc>
                <a:extLst>
                  <a:ext uri="{0D108BD9-81ED-4DB2-BD59-A6C34878D82A}">
                    <a16:rowId xmlns:a16="http://schemas.microsoft.com/office/drawing/2014/main" xmlns="" val="10003"/>
                  </a:ext>
                </a:extLst>
              </a:tr>
              <a:tr h="266117">
                <a:tc>
                  <a:txBody>
                    <a:bodyPr/>
                    <a:lstStyle/>
                    <a:p>
                      <a:pPr marL="463550" marR="0" lvl="1" indent="0" algn="l" defTabSz="914400" rtl="0" eaLnBrk="1" fontAlgn="auto" latinLnBrk="0" hangingPunct="1">
                        <a:lnSpc>
                          <a:spcPct val="100000"/>
                        </a:lnSpc>
                        <a:spcBef>
                          <a:spcPts val="0"/>
                        </a:spcBef>
                        <a:spcAft>
                          <a:spcPts val="0"/>
                        </a:spcAft>
                        <a:buClrTx/>
                        <a:buSzTx/>
                        <a:buFontTx/>
                        <a:buNone/>
                        <a:tabLst/>
                        <a:defRPr/>
                      </a:pPr>
                      <a:r>
                        <a:rPr lang="en-IN" sz="1800" dirty="0">
                          <a:solidFill>
                            <a:schemeClr val="tx1"/>
                          </a:solidFill>
                          <a:latin typeface="Verdana" panose="020B0604030504040204" pitchFamily="34" charset="0"/>
                          <a:ea typeface="Verdana" panose="020B0604030504040204" pitchFamily="34" charset="0"/>
                          <a:cs typeface="Verdana" panose="020B0604030504040204" pitchFamily="34" charset="0"/>
                        </a:rPr>
                        <a:t>Book value, June 30</a:t>
                      </a:r>
                      <a:endParaRPr lang="en-US" sz="18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6967" marR="86967"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800" b="1" dirty="0">
                          <a:solidFill>
                            <a:schemeClr val="tx1"/>
                          </a:solidFill>
                          <a:latin typeface="Verdana" panose="020B0604030504040204" pitchFamily="34" charset="0"/>
                          <a:ea typeface="Verdana" panose="020B0604030504040204" pitchFamily="34" charset="0"/>
                          <a:cs typeface="Verdana" panose="020B0604030504040204" pitchFamily="34" charset="0"/>
                        </a:rPr>
                        <a:t>$714,943</a:t>
                      </a:r>
                      <a:endParaRPr lang="en-US" sz="18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6967" marR="86967" anchor="ctr"/>
                </a:tc>
                <a:extLst>
                  <a:ext uri="{0D108BD9-81ED-4DB2-BD59-A6C34878D82A}">
                    <a16:rowId xmlns:a16="http://schemas.microsoft.com/office/drawing/2014/main" xmlns="" val="10004"/>
                  </a:ext>
                </a:extLst>
              </a:tr>
            </a:tbl>
          </a:graphicData>
        </a:graphic>
      </p:graphicFrame>
      <p:sp>
        <p:nvSpPr>
          <p:cNvPr id="8" name="Content Placeholder 3"/>
          <p:cNvSpPr>
            <a:spLocks noGrp="1"/>
          </p:cNvSpPr>
          <p:nvPr>
            <p:ph sz="quarter" idx="10"/>
          </p:nvPr>
        </p:nvSpPr>
        <p:spPr>
          <a:xfrm>
            <a:off x="533400" y="5257800"/>
            <a:ext cx="8229600" cy="990600"/>
          </a:xfrm>
        </p:spPr>
        <p:txBody>
          <a:bodyPr/>
          <a:lstStyle/>
          <a:p>
            <a:pPr marL="0" indent="0">
              <a:buNone/>
            </a:pPr>
            <a:r>
              <a:rPr lang="en-IN" sz="2400" dirty="0"/>
              <a:t>$33,367 − 4,664 </a:t>
            </a:r>
            <a:r>
              <a:rPr lang="en-IN" sz="2400" dirty="0">
                <a:sym typeface="Wingdings" pitchFamily="2" charset="2"/>
              </a:rPr>
              <a:t> </a:t>
            </a:r>
            <a:r>
              <a:rPr lang="en-IN" sz="2400" dirty="0"/>
              <a:t>(28,703)</a:t>
            </a:r>
            <a:endParaRPr lang="en-US" sz="2400" dirty="0"/>
          </a:p>
        </p:txBody>
      </p:sp>
    </p:spTree>
    <p:extLst>
      <p:ext uri="{BB962C8B-B14F-4D97-AF65-F5344CB8AC3E}">
        <p14:creationId xmlns:p14="http://schemas.microsoft.com/office/powerpoint/2010/main" val="3222894699"/>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14-6</a:t>
            </a:r>
          </a:p>
        </p:txBody>
      </p:sp>
      <p:sp>
        <p:nvSpPr>
          <p:cNvPr id="3" name="Title 2"/>
          <p:cNvSpPr>
            <a:spLocks noGrp="1"/>
          </p:cNvSpPr>
          <p:nvPr>
            <p:ph type="title"/>
          </p:nvPr>
        </p:nvSpPr>
        <p:spPr/>
        <p:txBody>
          <a:bodyPr>
            <a:noAutofit/>
          </a:bodyPr>
          <a:lstStyle/>
          <a:p>
            <a:r>
              <a:rPr lang="en-IN" dirty="0"/>
              <a:t>Reporting Changes in Fair Value (6 of 7)</a:t>
            </a:r>
            <a:endParaRPr lang="en-US" dirty="0"/>
          </a:p>
        </p:txBody>
      </p:sp>
      <p:sp>
        <p:nvSpPr>
          <p:cNvPr id="8" name="Content Placeholder 7"/>
          <p:cNvSpPr>
            <a:spLocks noGrp="1"/>
          </p:cNvSpPr>
          <p:nvPr>
            <p:ph sz="quarter" idx="12"/>
          </p:nvPr>
        </p:nvSpPr>
        <p:spPr>
          <a:xfrm>
            <a:off x="533400" y="1600200"/>
            <a:ext cx="8104505" cy="1295400"/>
          </a:xfrm>
        </p:spPr>
        <p:txBody>
          <a:bodyPr/>
          <a:lstStyle/>
          <a:p>
            <a:pPr marL="0" indent="0">
              <a:buNone/>
            </a:pPr>
            <a:r>
              <a:rPr lang="en-IN" sz="2400" b="1" dirty="0"/>
              <a:t>Fair Value Falls:</a:t>
            </a:r>
          </a:p>
          <a:p>
            <a:r>
              <a:rPr lang="en-IN" sz="2400" b="1" dirty="0"/>
              <a:t>If the fair value </a:t>
            </a:r>
            <a:r>
              <a:rPr lang="en-US" sz="2400" b="1" dirty="0"/>
              <a:t>at June 30, 2018</a:t>
            </a:r>
            <a:r>
              <a:rPr lang="en-IN" sz="2400" b="1" dirty="0"/>
              <a:t> is $650,000</a:t>
            </a:r>
            <a:endParaRPr lang="en-US" sz="2400" b="1" dirty="0"/>
          </a:p>
        </p:txBody>
      </p:sp>
      <p:graphicFrame>
        <p:nvGraphicFramePr>
          <p:cNvPr id="10" name="Table  9"/>
          <p:cNvGraphicFramePr>
            <a:graphicFrameLocks noGrp="1"/>
          </p:cNvGraphicFramePr>
          <p:nvPr>
            <p:ph sz="quarter" idx="10"/>
            <p:extLst>
              <p:ext uri="{D42A27DB-BD31-4B8C-83A1-F6EECF244321}">
                <p14:modId xmlns:p14="http://schemas.microsoft.com/office/powerpoint/2010/main" val="471843687"/>
              </p:ext>
            </p:extLst>
          </p:nvPr>
        </p:nvGraphicFramePr>
        <p:xfrm>
          <a:off x="914400" y="3124200"/>
          <a:ext cx="7620000" cy="1219200"/>
        </p:xfrm>
        <a:graphic>
          <a:graphicData uri="http://schemas.openxmlformats.org/drawingml/2006/table">
            <a:tbl>
              <a:tblPr firstRow="1" bandRow="1">
                <a:tableStyleId>{5940675A-B579-460E-94D1-54222C63F5DA}</a:tableStyleId>
              </a:tblPr>
              <a:tblGrid>
                <a:gridCol w="5895535">
                  <a:extLst>
                    <a:ext uri="{9D8B030D-6E8A-4147-A177-3AD203B41FA5}">
                      <a16:colId xmlns:a16="http://schemas.microsoft.com/office/drawing/2014/main" xmlns="" val="20000"/>
                    </a:ext>
                  </a:extLst>
                </a:gridCol>
                <a:gridCol w="1724465">
                  <a:extLst>
                    <a:ext uri="{9D8B030D-6E8A-4147-A177-3AD203B41FA5}">
                      <a16:colId xmlns:a16="http://schemas.microsoft.com/office/drawing/2014/main" xmlns="" val="20001"/>
                    </a:ext>
                  </a:extLst>
                </a:gridCol>
              </a:tblGrid>
              <a:tr h="406400">
                <a:tc>
                  <a:txBody>
                    <a:bodyPr/>
                    <a:lstStyle/>
                    <a:p>
                      <a:r>
                        <a:rPr lang="en-IN" sz="1800" dirty="0">
                          <a:solidFill>
                            <a:schemeClr val="tx1"/>
                          </a:solidFill>
                          <a:latin typeface="Verdana" panose="020B0604030504040204" pitchFamily="34" charset="0"/>
                          <a:ea typeface="Verdana" panose="020B0604030504040204" pitchFamily="34" charset="0"/>
                          <a:cs typeface="Verdana" panose="020B0604030504040204" pitchFamily="34" charset="0"/>
                        </a:rPr>
                        <a:t>June 30 fair value</a:t>
                      </a:r>
                      <a:endParaRPr lang="en-US" sz="18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IN" sz="1800" b="1" dirty="0">
                          <a:solidFill>
                            <a:schemeClr val="tx1"/>
                          </a:solidFill>
                          <a:latin typeface="Verdana" panose="020B0604030504040204" pitchFamily="34" charset="0"/>
                          <a:ea typeface="Verdana" panose="020B0604030504040204" pitchFamily="34" charset="0"/>
                          <a:cs typeface="Verdana" panose="020B0604030504040204" pitchFamily="34" charset="0"/>
                        </a:rPr>
                        <a:t>$650,000</a:t>
                      </a:r>
                      <a:endParaRPr lang="en-US" sz="18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xmlns="" val="10000"/>
                  </a:ext>
                </a:extLst>
              </a:tr>
              <a:tr h="406400">
                <a:tc>
                  <a:txBody>
                    <a:bodyPr/>
                    <a:lstStyle/>
                    <a:p>
                      <a:r>
                        <a:rPr lang="en-IN" sz="1800" dirty="0">
                          <a:solidFill>
                            <a:schemeClr val="tx1"/>
                          </a:solidFill>
                          <a:latin typeface="Verdana" panose="020B0604030504040204" pitchFamily="34" charset="0"/>
                          <a:ea typeface="Verdana" panose="020B0604030504040204" pitchFamily="34" charset="0"/>
                          <a:cs typeface="Verdana" panose="020B0604030504040204" pitchFamily="34" charset="0"/>
                        </a:rPr>
                        <a:t>June 30 book value (amortized initial amount)</a:t>
                      </a:r>
                      <a:endParaRPr lang="en-US" sz="18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IN" sz="1800" u="sng" dirty="0">
                          <a:solidFill>
                            <a:schemeClr val="tx1"/>
                          </a:solidFill>
                          <a:latin typeface="Verdana" panose="020B0604030504040204" pitchFamily="34" charset="0"/>
                          <a:ea typeface="Verdana" panose="020B0604030504040204" pitchFamily="34" charset="0"/>
                          <a:cs typeface="Verdana" panose="020B0604030504040204" pitchFamily="34" charset="0"/>
                        </a:rPr>
                        <a:t>671,297</a:t>
                      </a:r>
                      <a:endParaRPr lang="en-US" sz="180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xmlns="" val="10001"/>
                  </a:ext>
                </a:extLst>
              </a:tr>
              <a:tr h="406400">
                <a:tc>
                  <a:txBody>
                    <a:bodyPr/>
                    <a:lstStyle/>
                    <a:p>
                      <a:pPr marL="225425" marR="0" lvl="1" indent="0" algn="l" defTabSz="914400" rtl="0" eaLnBrk="1" fontAlgn="auto" latinLnBrk="0" hangingPunct="1">
                        <a:lnSpc>
                          <a:spcPct val="100000"/>
                        </a:lnSpc>
                        <a:spcBef>
                          <a:spcPts val="0"/>
                        </a:spcBef>
                        <a:spcAft>
                          <a:spcPts val="0"/>
                        </a:spcAft>
                        <a:buClrTx/>
                        <a:buSzTx/>
                        <a:buFontTx/>
                        <a:buNone/>
                        <a:tabLst/>
                        <a:defRPr/>
                      </a:pPr>
                      <a:r>
                        <a:rPr lang="en-IN" sz="1800" dirty="0">
                          <a:latin typeface="Verdana" pitchFamily="34" charset="0"/>
                          <a:ea typeface="Verdana" pitchFamily="34" charset="0"/>
                          <a:cs typeface="Verdana" pitchFamily="34" charset="0"/>
                        </a:rPr>
                        <a:t>Fair value adjustment needed</a:t>
                      </a:r>
                      <a:endParaRPr lang="en-US" sz="1800"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800" dirty="0">
                          <a:latin typeface="Verdana" pitchFamily="34" charset="0"/>
                          <a:ea typeface="Verdana" pitchFamily="34" charset="0"/>
                          <a:cs typeface="Verdana" pitchFamily="34" charset="0"/>
                        </a:rPr>
                        <a:t>$  21,297</a:t>
                      </a:r>
                      <a:endParaRPr lang="en-US" sz="18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xmlns="" val="10002"/>
                  </a:ext>
                </a:extLst>
              </a:tr>
            </a:tbl>
          </a:graphicData>
        </a:graphic>
      </p:graphicFrame>
      <p:pic>
        <p:nvPicPr>
          <p:cNvPr id="4" name="Picture Placeholder 3" descr="Journal entry showing fair value adjustment is debited 21,297 and unrealized holding gain (OCI) is credited 21,297."/>
          <p:cNvPicPr>
            <a:picLocks noGrp="1" noChangeAspect="1"/>
          </p:cNvPicPr>
          <p:nvPr>
            <p:ph type="pic" sz="quarter" idx="14"/>
          </p:nvPr>
        </p:nvPicPr>
        <p:blipFill>
          <a:blip r:embed="rId3">
            <a:extLst>
              <a:ext uri="{28A0092B-C50C-407E-A947-70E740481C1C}">
                <a14:useLocalDpi xmlns:a14="http://schemas.microsoft.com/office/drawing/2010/main" val="0"/>
              </a:ext>
            </a:extLst>
          </a:blip>
          <a:stretch>
            <a:fillRect/>
          </a:stretch>
        </p:blipFill>
        <p:spPr>
          <a:xfrm>
            <a:off x="866600" y="4724400"/>
            <a:ext cx="7744000" cy="1233048"/>
          </a:xfrm>
        </p:spPr>
      </p:pic>
    </p:spTree>
    <p:extLst>
      <p:ext uri="{BB962C8B-B14F-4D97-AF65-F5344CB8AC3E}">
        <p14:creationId xmlns:p14="http://schemas.microsoft.com/office/powerpoint/2010/main" val="3732328242"/>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14-6</a:t>
            </a:r>
          </a:p>
        </p:txBody>
      </p:sp>
      <p:sp>
        <p:nvSpPr>
          <p:cNvPr id="8" name="Title 7"/>
          <p:cNvSpPr>
            <a:spLocks noGrp="1"/>
          </p:cNvSpPr>
          <p:nvPr>
            <p:ph type="title"/>
          </p:nvPr>
        </p:nvSpPr>
        <p:spPr/>
        <p:txBody>
          <a:bodyPr>
            <a:noAutofit/>
          </a:bodyPr>
          <a:lstStyle/>
          <a:p>
            <a:r>
              <a:rPr lang="en-IN" dirty="0"/>
              <a:t>Reporting Changes in Fair Value (7 of 7)</a:t>
            </a:r>
            <a:endParaRPr lang="en-US" dirty="0"/>
          </a:p>
        </p:txBody>
      </p:sp>
      <p:sp>
        <p:nvSpPr>
          <p:cNvPr id="9" name="Content Placeholder 8"/>
          <p:cNvSpPr>
            <a:spLocks noGrp="1"/>
          </p:cNvSpPr>
          <p:nvPr>
            <p:ph sz="quarter" idx="10"/>
          </p:nvPr>
        </p:nvSpPr>
        <p:spPr>
          <a:xfrm>
            <a:off x="533400" y="1676400"/>
            <a:ext cx="8229600" cy="914400"/>
          </a:xfrm>
        </p:spPr>
        <p:txBody>
          <a:bodyPr/>
          <a:lstStyle/>
          <a:p>
            <a:pPr marL="0" indent="0">
              <a:buNone/>
            </a:pPr>
            <a:r>
              <a:rPr lang="en-IN" sz="2800" b="1" dirty="0"/>
              <a:t>The new book value of the bonds is the fair value:</a:t>
            </a:r>
            <a:endParaRPr lang="en-US" sz="2800" dirty="0"/>
          </a:p>
        </p:txBody>
      </p:sp>
      <p:graphicFrame>
        <p:nvGraphicFramePr>
          <p:cNvPr id="14" name="Table  9"/>
          <p:cNvGraphicFramePr>
            <a:graphicFrameLocks/>
          </p:cNvGraphicFramePr>
          <p:nvPr>
            <p:extLst>
              <p:ext uri="{D42A27DB-BD31-4B8C-83A1-F6EECF244321}">
                <p14:modId xmlns:p14="http://schemas.microsoft.com/office/powerpoint/2010/main" val="2349719163"/>
              </p:ext>
            </p:extLst>
          </p:nvPr>
        </p:nvGraphicFramePr>
        <p:xfrm>
          <a:off x="990600" y="2971800"/>
          <a:ext cx="7315623" cy="1854200"/>
        </p:xfrm>
        <a:graphic>
          <a:graphicData uri="http://schemas.openxmlformats.org/drawingml/2006/table">
            <a:tbl>
              <a:tblPr firstRow="1" bandRow="1">
                <a:tableStyleId>{5940675A-B579-460E-94D1-54222C63F5DA}</a:tableStyleId>
              </a:tblPr>
              <a:tblGrid>
                <a:gridCol w="3676594">
                  <a:extLst>
                    <a:ext uri="{9D8B030D-6E8A-4147-A177-3AD203B41FA5}">
                      <a16:colId xmlns:a16="http://schemas.microsoft.com/office/drawing/2014/main" xmlns="" val="20000"/>
                    </a:ext>
                  </a:extLst>
                </a:gridCol>
                <a:gridCol w="3639029">
                  <a:extLst>
                    <a:ext uri="{9D8B030D-6E8A-4147-A177-3AD203B41FA5}">
                      <a16:colId xmlns:a16="http://schemas.microsoft.com/office/drawing/2014/main" xmlns="" val="20001"/>
                    </a:ext>
                  </a:extLst>
                </a:gridCol>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800" dirty="0">
                          <a:solidFill>
                            <a:schemeClr val="tx1"/>
                          </a:solidFill>
                          <a:latin typeface="Verdana" panose="020B0604030504040204" pitchFamily="34" charset="0"/>
                          <a:ea typeface="Verdana" panose="020B0604030504040204" pitchFamily="34" charset="0"/>
                          <a:cs typeface="Verdana" panose="020B0604030504040204" pitchFamily="34" charset="0"/>
                        </a:rPr>
                        <a:t>Bonds payable</a:t>
                      </a:r>
                      <a:endParaRPr lang="en-US" sz="18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6967" marR="86967"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800" dirty="0">
                          <a:solidFill>
                            <a:schemeClr val="tx1"/>
                          </a:solidFill>
                          <a:latin typeface="Verdana" panose="020B0604030504040204" pitchFamily="34" charset="0"/>
                          <a:ea typeface="Verdana" panose="020B0604030504040204" pitchFamily="34" charset="0"/>
                          <a:cs typeface="Verdana" panose="020B0604030504040204" pitchFamily="34" charset="0"/>
                        </a:rPr>
                        <a:t>$ 700,000</a:t>
                      </a:r>
                      <a:endParaRPr lang="en-US" sz="18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6967" marR="86967" anchor="ctr"/>
                </a:tc>
                <a:extLst>
                  <a:ext uri="{0D108BD9-81ED-4DB2-BD59-A6C34878D82A}">
                    <a16:rowId xmlns:a16="http://schemas.microsoft.com/office/drawing/2014/main" xmlns="" val="10000"/>
                  </a:ext>
                </a:extLst>
              </a:tr>
              <a:tr h="370840">
                <a:tc>
                  <a:txBody>
                    <a:bodyPr/>
                    <a:lstStyle/>
                    <a:p>
                      <a:pPr marL="225425" indent="0" algn="l"/>
                      <a:r>
                        <a:rPr lang="en-IN" sz="1800" dirty="0">
                          <a:solidFill>
                            <a:schemeClr val="tx1"/>
                          </a:solidFill>
                          <a:latin typeface="Verdana" panose="020B0604030504040204" pitchFamily="34" charset="0"/>
                          <a:ea typeface="Verdana" panose="020B0604030504040204" pitchFamily="34" charset="0"/>
                          <a:cs typeface="Verdana" panose="020B0604030504040204" pitchFamily="34" charset="0"/>
                        </a:rPr>
                        <a:t>Less: Discount</a:t>
                      </a:r>
                      <a:endParaRPr lang="en-US" sz="18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6967" marR="86967"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800" u="sng" dirty="0">
                          <a:solidFill>
                            <a:schemeClr val="tx1"/>
                          </a:solidFill>
                          <a:latin typeface="Verdana" panose="020B0604030504040204" pitchFamily="34" charset="0"/>
                          <a:ea typeface="Verdana" panose="020B0604030504040204" pitchFamily="34" charset="0"/>
                          <a:cs typeface="Verdana" panose="020B0604030504040204" pitchFamily="34" charset="0"/>
                        </a:rPr>
                        <a:t>(28,703)</a:t>
                      </a:r>
                      <a:endParaRPr lang="en-US" sz="180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6967" marR="86967" anchor="ctr"/>
                </a:tc>
                <a:extLst>
                  <a:ext uri="{0D108BD9-81ED-4DB2-BD59-A6C34878D82A}">
                    <a16:rowId xmlns:a16="http://schemas.microsoft.com/office/drawing/2014/main" xmlns="" val="10001"/>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800" dirty="0">
                          <a:solidFill>
                            <a:schemeClr val="tx1"/>
                          </a:solidFill>
                          <a:latin typeface="Verdana" panose="020B0604030504040204" pitchFamily="34" charset="0"/>
                          <a:ea typeface="Verdana" panose="020B0604030504040204" pitchFamily="34" charset="0"/>
                          <a:cs typeface="Verdana" panose="020B0604030504040204" pitchFamily="34" charset="0"/>
                        </a:rPr>
                        <a:t>Amortization schedule value</a:t>
                      </a:r>
                      <a:endParaRPr lang="en-US" sz="18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6967" marR="86967"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800" dirty="0">
                          <a:solidFill>
                            <a:schemeClr val="tx1"/>
                          </a:solidFill>
                          <a:latin typeface="Verdana" panose="020B0604030504040204" pitchFamily="34" charset="0"/>
                          <a:ea typeface="Verdana" panose="020B0604030504040204" pitchFamily="34" charset="0"/>
                          <a:cs typeface="Verdana" panose="020B0604030504040204" pitchFamily="34" charset="0"/>
                        </a:rPr>
                        <a:t>$671,297</a:t>
                      </a:r>
                      <a:endParaRPr lang="en-US" sz="18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6967" marR="86967" anchor="ctr"/>
                </a:tc>
                <a:extLst>
                  <a:ext uri="{0D108BD9-81ED-4DB2-BD59-A6C34878D82A}">
                    <a16:rowId xmlns:a16="http://schemas.microsoft.com/office/drawing/2014/main" xmlns="" val="10002"/>
                  </a:ext>
                </a:extLst>
              </a:tr>
              <a:tr h="370840">
                <a:tc>
                  <a:txBody>
                    <a:bodyPr/>
                    <a:lstStyle/>
                    <a:p>
                      <a:pPr marL="225425" marR="0" indent="0" algn="l" defTabSz="914400" rtl="0" eaLnBrk="1" fontAlgn="auto" latinLnBrk="0" hangingPunct="1">
                        <a:lnSpc>
                          <a:spcPct val="100000"/>
                        </a:lnSpc>
                        <a:spcBef>
                          <a:spcPts val="0"/>
                        </a:spcBef>
                        <a:spcAft>
                          <a:spcPts val="0"/>
                        </a:spcAft>
                        <a:buClrTx/>
                        <a:buSzTx/>
                        <a:buFontTx/>
                        <a:buNone/>
                        <a:tabLst/>
                        <a:defRPr/>
                      </a:pPr>
                      <a:r>
                        <a:rPr lang="en-IN" sz="1800" dirty="0">
                          <a:solidFill>
                            <a:schemeClr val="tx1"/>
                          </a:solidFill>
                          <a:latin typeface="Verdana" panose="020B0604030504040204" pitchFamily="34" charset="0"/>
                          <a:ea typeface="Verdana" panose="020B0604030504040204" pitchFamily="34" charset="0"/>
                          <a:cs typeface="Verdana" panose="020B0604030504040204" pitchFamily="34" charset="0"/>
                        </a:rPr>
                        <a:t>Plus: Fair value adjustment</a:t>
                      </a:r>
                      <a:endParaRPr lang="en-US" sz="18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6967" marR="86967" anchor="ctr"/>
                </a:tc>
                <a:tc>
                  <a:txBody>
                    <a:bodyPr/>
                    <a:lstStyle/>
                    <a:p>
                      <a:pPr algn="r"/>
                      <a:r>
                        <a:rPr lang="en-IN" sz="1800" u="sng" dirty="0">
                          <a:solidFill>
                            <a:schemeClr val="tx1"/>
                          </a:solidFill>
                          <a:latin typeface="Verdana" panose="020B0604030504040204" pitchFamily="34" charset="0"/>
                          <a:ea typeface="Verdana" panose="020B0604030504040204" pitchFamily="34" charset="0"/>
                          <a:cs typeface="Verdana" panose="020B0604030504040204" pitchFamily="34" charset="0"/>
                        </a:rPr>
                        <a:t>(21,297)</a:t>
                      </a:r>
                      <a:endParaRPr lang="en-US" sz="180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6967" marR="86967" anchor="ctr"/>
                </a:tc>
                <a:extLst>
                  <a:ext uri="{0D108BD9-81ED-4DB2-BD59-A6C34878D82A}">
                    <a16:rowId xmlns:a16="http://schemas.microsoft.com/office/drawing/2014/main" xmlns="" val="10003"/>
                  </a:ext>
                </a:extLst>
              </a:tr>
              <a:tr h="370840">
                <a:tc>
                  <a:txBody>
                    <a:bodyPr/>
                    <a:lstStyle/>
                    <a:p>
                      <a:pPr marL="463550" marR="0" lvl="1" indent="0" algn="l" defTabSz="914400" rtl="0" eaLnBrk="1" fontAlgn="auto" latinLnBrk="0" hangingPunct="1">
                        <a:lnSpc>
                          <a:spcPct val="100000"/>
                        </a:lnSpc>
                        <a:spcBef>
                          <a:spcPts val="0"/>
                        </a:spcBef>
                        <a:spcAft>
                          <a:spcPts val="0"/>
                        </a:spcAft>
                        <a:buClrTx/>
                        <a:buSzTx/>
                        <a:buFontTx/>
                        <a:buNone/>
                        <a:tabLst/>
                        <a:defRPr/>
                      </a:pPr>
                      <a:r>
                        <a:rPr lang="en-IN" sz="1800" dirty="0">
                          <a:solidFill>
                            <a:schemeClr val="tx1"/>
                          </a:solidFill>
                          <a:latin typeface="Verdana" panose="020B0604030504040204" pitchFamily="34" charset="0"/>
                          <a:ea typeface="Verdana" panose="020B0604030504040204" pitchFamily="34" charset="0"/>
                          <a:cs typeface="Verdana" panose="020B0604030504040204" pitchFamily="34" charset="0"/>
                        </a:rPr>
                        <a:t>Book value, June 30</a:t>
                      </a:r>
                      <a:endParaRPr lang="en-US" sz="18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6967" marR="86967" anchor="ctr"/>
                </a:tc>
                <a:tc>
                  <a:txBody>
                    <a:bodyPr/>
                    <a:lstStyle/>
                    <a:p>
                      <a:pPr algn="r"/>
                      <a:r>
                        <a:rPr lang="en-IN" sz="1800" b="1" dirty="0">
                          <a:solidFill>
                            <a:schemeClr val="tx1"/>
                          </a:solidFill>
                          <a:latin typeface="Verdana" panose="020B0604030504040204" pitchFamily="34" charset="0"/>
                          <a:ea typeface="Verdana" panose="020B0604030504040204" pitchFamily="34" charset="0"/>
                          <a:cs typeface="Verdana" panose="020B0604030504040204" pitchFamily="34" charset="0"/>
                        </a:rPr>
                        <a:t>$ 650,000</a:t>
                      </a:r>
                      <a:endParaRPr lang="en-US" sz="18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6967" marR="86967" anchor="ctr"/>
                </a:tc>
                <a:extLst>
                  <a:ext uri="{0D108BD9-81ED-4DB2-BD59-A6C34878D82A}">
                    <a16:rowId xmlns:a16="http://schemas.microsoft.com/office/drawing/2014/main" xmlns="" val="10004"/>
                  </a:ext>
                </a:extLst>
              </a:tr>
            </a:tbl>
          </a:graphicData>
        </a:graphic>
      </p:graphicFrame>
      <p:sp>
        <p:nvSpPr>
          <p:cNvPr id="10" name="Content Placeholder 9"/>
          <p:cNvSpPr>
            <a:spLocks noGrp="1"/>
          </p:cNvSpPr>
          <p:nvPr>
            <p:ph sz="quarter" idx="12"/>
          </p:nvPr>
        </p:nvSpPr>
        <p:spPr>
          <a:xfrm>
            <a:off x="609600" y="5105400"/>
            <a:ext cx="8001000" cy="533400"/>
          </a:xfrm>
        </p:spPr>
        <p:txBody>
          <a:bodyPr/>
          <a:lstStyle/>
          <a:p>
            <a:pPr marL="0" indent="0">
              <a:buNone/>
            </a:pPr>
            <a:r>
              <a:rPr lang="en-IN" sz="2400" dirty="0"/>
              <a:t>$33,367 − 4,664</a:t>
            </a:r>
            <a:r>
              <a:rPr lang="en-US" sz="2400" dirty="0"/>
              <a:t> </a:t>
            </a:r>
            <a:r>
              <a:rPr lang="en-US" sz="2400" dirty="0">
                <a:sym typeface="Wingdings" pitchFamily="2" charset="2"/>
              </a:rPr>
              <a:t> </a:t>
            </a:r>
            <a:r>
              <a:rPr lang="en-IN" sz="2400" dirty="0"/>
              <a:t>(28,703)</a:t>
            </a:r>
            <a:endParaRPr lang="en-US" sz="2400" dirty="0"/>
          </a:p>
        </p:txBody>
      </p:sp>
    </p:spTree>
    <p:extLst>
      <p:ext uri="{BB962C8B-B14F-4D97-AF65-F5344CB8AC3E}">
        <p14:creationId xmlns:p14="http://schemas.microsoft.com/office/powerpoint/2010/main" val="2949170155"/>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14-6</a:t>
            </a:r>
          </a:p>
        </p:txBody>
      </p:sp>
      <p:sp>
        <p:nvSpPr>
          <p:cNvPr id="3" name="Title 2"/>
          <p:cNvSpPr>
            <a:spLocks noGrp="1"/>
          </p:cNvSpPr>
          <p:nvPr>
            <p:ph type="title"/>
          </p:nvPr>
        </p:nvSpPr>
        <p:spPr/>
        <p:txBody>
          <a:bodyPr>
            <a:noAutofit/>
          </a:bodyPr>
          <a:lstStyle/>
          <a:p>
            <a:r>
              <a:rPr lang="en-US" dirty="0"/>
              <a:t>Mix and Match</a:t>
            </a:r>
          </a:p>
        </p:txBody>
      </p:sp>
      <p:sp>
        <p:nvSpPr>
          <p:cNvPr id="5" name="Content Placeholder 4"/>
          <p:cNvSpPr>
            <a:spLocks noGrp="1"/>
          </p:cNvSpPr>
          <p:nvPr>
            <p:ph sz="quarter" idx="10"/>
          </p:nvPr>
        </p:nvSpPr>
        <p:spPr>
          <a:xfrm>
            <a:off x="533400" y="1524000"/>
            <a:ext cx="8088630" cy="4800600"/>
          </a:xfrm>
        </p:spPr>
        <p:txBody>
          <a:bodyPr/>
          <a:lstStyle/>
          <a:p>
            <a:pPr marL="0" lvl="0" indent="0" defTabSz="1377950">
              <a:lnSpc>
                <a:spcPct val="90000"/>
              </a:lnSpc>
              <a:spcAft>
                <a:spcPct val="35000"/>
              </a:spcAft>
              <a:buNone/>
            </a:pPr>
            <a:r>
              <a:rPr lang="en-IN" b="1" dirty="0"/>
              <a:t>If a company elects the fair value option</a:t>
            </a:r>
          </a:p>
          <a:p>
            <a:pPr marL="457200" indent="-457200"/>
            <a:r>
              <a:rPr lang="en-IN" dirty="0"/>
              <a:t>It’s not necessary to report all of the financial instruments at fair value or even all instruments of a particular type at fair value </a:t>
            </a:r>
          </a:p>
          <a:p>
            <a:pPr marL="457200" indent="-457200"/>
            <a:r>
              <a:rPr lang="en-US" dirty="0"/>
              <a:t>It can </a:t>
            </a:r>
            <a:r>
              <a:rPr lang="en-IN" dirty="0"/>
              <a:t>“mix and match” on an instrument-by-instrument basis</a:t>
            </a:r>
          </a:p>
          <a:p>
            <a:pPr marL="457200" indent="-457200"/>
            <a:r>
              <a:rPr lang="en-IN" dirty="0"/>
              <a:t>It must make the </a:t>
            </a:r>
            <a:r>
              <a:rPr lang="en-IN" b="1" dirty="0"/>
              <a:t>election when the item originates</a:t>
            </a:r>
          </a:p>
        </p:txBody>
      </p:sp>
    </p:spTree>
    <p:extLst>
      <p:ext uri="{BB962C8B-B14F-4D97-AF65-F5344CB8AC3E}">
        <p14:creationId xmlns:p14="http://schemas.microsoft.com/office/powerpoint/2010/main" val="3324236414"/>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14-6</a:t>
            </a:r>
          </a:p>
        </p:txBody>
      </p:sp>
      <p:sp>
        <p:nvSpPr>
          <p:cNvPr id="3" name="Title 2"/>
          <p:cNvSpPr>
            <a:spLocks noGrp="1"/>
          </p:cNvSpPr>
          <p:nvPr>
            <p:ph type="title"/>
          </p:nvPr>
        </p:nvSpPr>
        <p:spPr>
          <a:xfrm>
            <a:off x="685800" y="304800"/>
            <a:ext cx="8001000" cy="1619915"/>
          </a:xfrm>
        </p:spPr>
        <p:txBody>
          <a:bodyPr>
            <a:noAutofit/>
          </a:bodyPr>
          <a:lstStyle/>
          <a:p>
            <a:r>
              <a:rPr lang="en-US" altLang="en-US" dirty="0"/>
              <a:t>Concept Check: Reporting Changes in Fair Value (1 of 2) </a:t>
            </a:r>
            <a:endParaRPr lang="en-US" dirty="0"/>
          </a:p>
        </p:txBody>
      </p:sp>
      <p:sp>
        <p:nvSpPr>
          <p:cNvPr id="5" name="Content Placeholder 4"/>
          <p:cNvSpPr>
            <a:spLocks noGrp="1"/>
          </p:cNvSpPr>
          <p:nvPr>
            <p:ph sz="quarter" idx="10"/>
          </p:nvPr>
        </p:nvSpPr>
        <p:spPr>
          <a:xfrm>
            <a:off x="560070" y="1959102"/>
            <a:ext cx="8023860" cy="4517898"/>
          </a:xfrm>
        </p:spPr>
        <p:txBody>
          <a:bodyPr/>
          <a:lstStyle/>
          <a:p>
            <a:pPr marL="0" indent="0">
              <a:buNone/>
            </a:pPr>
            <a:r>
              <a:rPr lang="en-US" sz="2400" dirty="0" err="1"/>
              <a:t>Zimmern</a:t>
            </a:r>
            <a:r>
              <a:rPr lang="en-US" sz="2400" dirty="0"/>
              <a:t> Foods has bonds outstanding during a year in which the general (risk-free) rate of interest has not changed. </a:t>
            </a:r>
            <a:r>
              <a:rPr lang="en-US" sz="2400" dirty="0" err="1"/>
              <a:t>Zimmern</a:t>
            </a:r>
            <a:r>
              <a:rPr lang="en-US" sz="2400" dirty="0"/>
              <a:t> elected the fair value option for the bonds upon issuance. What will </a:t>
            </a:r>
            <a:r>
              <a:rPr lang="en-US" sz="2400" dirty="0" err="1"/>
              <a:t>Zimmern</a:t>
            </a:r>
            <a:r>
              <a:rPr lang="en-US" sz="2400" dirty="0"/>
              <a:t> report for the bonds in its income statement for the year? </a:t>
            </a:r>
          </a:p>
          <a:p>
            <a:pPr marL="457200" indent="-457200">
              <a:buFont typeface="+mj-lt"/>
              <a:buAutoNum type="alphaLcPeriod"/>
            </a:pPr>
            <a:r>
              <a:rPr lang="en-US" sz="2400" dirty="0"/>
              <a:t>Interest expense and a gain</a:t>
            </a:r>
          </a:p>
          <a:p>
            <a:pPr marL="457200" indent="-457200">
              <a:buFont typeface="+mj-lt"/>
              <a:buAutoNum type="alphaLcPeriod"/>
            </a:pPr>
            <a:r>
              <a:rPr lang="en-US" sz="2400" dirty="0"/>
              <a:t>Interest expense and a loss</a:t>
            </a:r>
          </a:p>
          <a:p>
            <a:pPr marL="457200" indent="-457200">
              <a:buFont typeface="+mj-lt"/>
              <a:buAutoNum type="alphaLcPeriod"/>
            </a:pPr>
            <a:r>
              <a:rPr lang="en-US" sz="2400" dirty="0"/>
              <a:t>A gain and no interest expense</a:t>
            </a:r>
          </a:p>
          <a:p>
            <a:pPr marL="457200" indent="-457200">
              <a:buFont typeface="+mj-lt"/>
              <a:buAutoNum type="alphaLcPeriod"/>
            </a:pPr>
            <a:r>
              <a:rPr lang="en-US" sz="2400" b="1" dirty="0"/>
              <a:t>Interest expense and no gain or loss</a:t>
            </a:r>
            <a:endParaRPr lang="en-US" sz="2400" b="1" dirty="0">
              <a:solidFill>
                <a:srgbClr val="FF00FF"/>
              </a:solidFill>
            </a:endParaRPr>
          </a:p>
        </p:txBody>
      </p:sp>
    </p:spTree>
    <p:extLst>
      <p:ext uri="{BB962C8B-B14F-4D97-AF65-F5344CB8AC3E}">
        <p14:creationId xmlns:p14="http://schemas.microsoft.com/office/powerpoint/2010/main" val="2041425851"/>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14-6</a:t>
            </a:r>
          </a:p>
        </p:txBody>
      </p:sp>
      <p:sp>
        <p:nvSpPr>
          <p:cNvPr id="3" name="Title 2"/>
          <p:cNvSpPr>
            <a:spLocks noGrp="1"/>
          </p:cNvSpPr>
          <p:nvPr>
            <p:ph type="title"/>
          </p:nvPr>
        </p:nvSpPr>
        <p:spPr>
          <a:xfrm>
            <a:off x="685800" y="381000"/>
            <a:ext cx="8001000" cy="1472650"/>
          </a:xfrm>
        </p:spPr>
        <p:txBody>
          <a:bodyPr>
            <a:noAutofit/>
          </a:bodyPr>
          <a:lstStyle/>
          <a:p>
            <a:r>
              <a:rPr lang="en-US" altLang="en-US" dirty="0"/>
              <a:t>Concept Check: Reporting Changes in Fair Value (2 of 2) </a:t>
            </a:r>
            <a:endParaRPr lang="en-US" dirty="0"/>
          </a:p>
        </p:txBody>
      </p:sp>
      <p:sp>
        <p:nvSpPr>
          <p:cNvPr id="5" name="Content Placeholder 4"/>
          <p:cNvSpPr>
            <a:spLocks noGrp="1"/>
          </p:cNvSpPr>
          <p:nvPr>
            <p:ph sz="quarter" idx="10"/>
          </p:nvPr>
        </p:nvSpPr>
        <p:spPr>
          <a:xfrm>
            <a:off x="533400" y="2133600"/>
            <a:ext cx="8100060" cy="2689098"/>
          </a:xfrm>
        </p:spPr>
        <p:txBody>
          <a:bodyPr/>
          <a:lstStyle/>
          <a:p>
            <a:pPr marL="0" indent="0">
              <a:buNone/>
            </a:pPr>
            <a:r>
              <a:rPr lang="en-US" dirty="0"/>
              <a:t>The correct answer is </a:t>
            </a:r>
            <a:r>
              <a:rPr lang="en-US" i="1" dirty="0"/>
              <a:t>d</a:t>
            </a:r>
            <a:r>
              <a:rPr lang="en-US" dirty="0"/>
              <a:t>. Because general interest rates did not change, we assume any change in the fair value is due to a change in credit risk, so any gain or loss would be reported as OCI, not part of net income.</a:t>
            </a:r>
          </a:p>
        </p:txBody>
      </p:sp>
    </p:spTree>
    <p:extLst>
      <p:ext uri="{BB962C8B-B14F-4D97-AF65-F5344CB8AC3E}">
        <p14:creationId xmlns:p14="http://schemas.microsoft.com/office/powerpoint/2010/main" val="928236683"/>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14-6</a:t>
            </a:r>
          </a:p>
        </p:txBody>
      </p:sp>
      <p:sp>
        <p:nvSpPr>
          <p:cNvPr id="3" name="Title 2"/>
          <p:cNvSpPr>
            <a:spLocks noGrp="1"/>
          </p:cNvSpPr>
          <p:nvPr>
            <p:ph type="title"/>
          </p:nvPr>
        </p:nvSpPr>
        <p:spPr/>
        <p:txBody>
          <a:bodyPr>
            <a:noAutofit/>
          </a:bodyPr>
          <a:lstStyle/>
          <a:p>
            <a:r>
              <a:rPr lang="en-US" altLang="en-US" dirty="0"/>
              <a:t>Concept Check: When Fair Value Falls (1 of 4)</a:t>
            </a:r>
            <a:endParaRPr lang="en-US" dirty="0"/>
          </a:p>
        </p:txBody>
      </p:sp>
      <p:sp>
        <p:nvSpPr>
          <p:cNvPr id="5" name="Content Placeholder 4"/>
          <p:cNvSpPr>
            <a:spLocks noGrp="1"/>
          </p:cNvSpPr>
          <p:nvPr>
            <p:ph sz="quarter" idx="10"/>
          </p:nvPr>
        </p:nvSpPr>
        <p:spPr>
          <a:xfrm>
            <a:off x="716280" y="1524000"/>
            <a:ext cx="8275320" cy="4804753"/>
          </a:xfrm>
        </p:spPr>
        <p:txBody>
          <a:bodyPr/>
          <a:lstStyle/>
          <a:p>
            <a:pPr marL="0" indent="0">
              <a:buNone/>
            </a:pPr>
            <a:r>
              <a:rPr lang="en-US" sz="2400" dirty="0"/>
              <a:t>Monk Investigations issued 11% bonds, dated January 1, with a face amount of $800,000 on January 1, 2019. The bonds sold for $740,000. For bonds of similar risk and maturity the market yield was 12%. Interest is paid semiannually on June 30 and December 31. Monk determines interest at the effective rate and elected the option to report these bonds at their fair value. On December 31, 2019, the fair value of the bonds was $730,000, with $4,000 of the change due to a change in general interest rates. </a:t>
            </a:r>
          </a:p>
        </p:txBody>
      </p:sp>
    </p:spTree>
    <p:extLst>
      <p:ext uri="{BB962C8B-B14F-4D97-AF65-F5344CB8AC3E}">
        <p14:creationId xmlns:p14="http://schemas.microsoft.com/office/powerpoint/2010/main" val="1943171331"/>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14-6</a:t>
            </a:r>
          </a:p>
        </p:txBody>
      </p:sp>
      <p:sp>
        <p:nvSpPr>
          <p:cNvPr id="3" name="Title 2"/>
          <p:cNvSpPr>
            <a:spLocks noGrp="1"/>
          </p:cNvSpPr>
          <p:nvPr>
            <p:ph type="title"/>
          </p:nvPr>
        </p:nvSpPr>
        <p:spPr/>
        <p:txBody>
          <a:bodyPr>
            <a:noAutofit/>
          </a:bodyPr>
          <a:lstStyle/>
          <a:p>
            <a:r>
              <a:rPr lang="en-US" altLang="en-US" dirty="0"/>
              <a:t>Concept Check: When Fair Value Falls (2 of 4) </a:t>
            </a:r>
            <a:endParaRPr lang="en-US" dirty="0"/>
          </a:p>
        </p:txBody>
      </p:sp>
      <p:sp>
        <p:nvSpPr>
          <p:cNvPr id="5" name="Content Placeholder 4"/>
          <p:cNvSpPr>
            <a:spLocks noGrp="1"/>
          </p:cNvSpPr>
          <p:nvPr>
            <p:ph sz="quarter" idx="10"/>
          </p:nvPr>
        </p:nvSpPr>
        <p:spPr>
          <a:xfrm>
            <a:off x="546735" y="1730502"/>
            <a:ext cx="8050530" cy="4441698"/>
          </a:xfrm>
        </p:spPr>
        <p:txBody>
          <a:bodyPr/>
          <a:lstStyle/>
          <a:p>
            <a:pPr marL="0" indent="0">
              <a:buNone/>
            </a:pPr>
            <a:r>
              <a:rPr lang="en-US" sz="2400" dirty="0"/>
              <a:t>Monk’s statement of comprehensive income will include:</a:t>
            </a:r>
          </a:p>
          <a:p>
            <a:pPr>
              <a:buFont typeface="+mj-lt"/>
              <a:buAutoNum type="alphaLcPeriod"/>
            </a:pPr>
            <a:r>
              <a:rPr lang="en-US" sz="2400" b="1" dirty="0"/>
              <a:t>A gain from change in the fair value of debt of $10,824</a:t>
            </a:r>
          </a:p>
          <a:p>
            <a:pPr>
              <a:buFont typeface="+mj-lt"/>
              <a:buAutoNum type="alphaLcPeriod"/>
            </a:pPr>
            <a:r>
              <a:rPr lang="en-US" sz="2400" dirty="0"/>
              <a:t>A loss from change in the fair value of debt of $6,824</a:t>
            </a:r>
          </a:p>
          <a:p>
            <a:pPr>
              <a:buFont typeface="+mj-lt"/>
              <a:buAutoNum type="alphaLcPeriod"/>
            </a:pPr>
            <a:r>
              <a:rPr lang="en-US" sz="2400" dirty="0"/>
              <a:t>A gain from change in the fair value of debt of $4,000</a:t>
            </a:r>
          </a:p>
          <a:p>
            <a:pPr>
              <a:buFont typeface="+mj-lt"/>
              <a:buAutoNum type="alphaLcPeriod"/>
            </a:pPr>
            <a:r>
              <a:rPr lang="en-US" sz="2400" dirty="0"/>
              <a:t>A gain from change in the fair value of debt of $6,824</a:t>
            </a:r>
          </a:p>
        </p:txBody>
      </p:sp>
    </p:spTree>
    <p:extLst>
      <p:ext uri="{BB962C8B-B14F-4D97-AF65-F5344CB8AC3E}">
        <p14:creationId xmlns:p14="http://schemas.microsoft.com/office/powerpoint/2010/main" val="3120378988"/>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14-6</a:t>
            </a:r>
          </a:p>
        </p:txBody>
      </p:sp>
      <p:sp>
        <p:nvSpPr>
          <p:cNvPr id="3" name="Title 2"/>
          <p:cNvSpPr>
            <a:spLocks noGrp="1"/>
          </p:cNvSpPr>
          <p:nvPr>
            <p:ph type="title"/>
          </p:nvPr>
        </p:nvSpPr>
        <p:spPr/>
        <p:txBody>
          <a:bodyPr>
            <a:noAutofit/>
          </a:bodyPr>
          <a:lstStyle/>
          <a:p>
            <a:r>
              <a:rPr lang="en-US" altLang="en-US" dirty="0"/>
              <a:t>Concept Check: When Fair Value Falls (3 of 4)</a:t>
            </a:r>
            <a:endParaRPr lang="en-US" dirty="0"/>
          </a:p>
        </p:txBody>
      </p:sp>
      <p:sp>
        <p:nvSpPr>
          <p:cNvPr id="2" name="Content Placeholder 1"/>
          <p:cNvSpPr>
            <a:spLocks noGrp="1"/>
          </p:cNvSpPr>
          <p:nvPr>
            <p:ph sz="quarter" idx="10"/>
          </p:nvPr>
        </p:nvSpPr>
        <p:spPr>
          <a:xfrm>
            <a:off x="533400" y="1676400"/>
            <a:ext cx="8229600" cy="533400"/>
          </a:xfrm>
        </p:spPr>
        <p:txBody>
          <a:bodyPr/>
          <a:lstStyle/>
          <a:p>
            <a:pPr marL="0" indent="0">
              <a:buNone/>
            </a:pPr>
            <a:r>
              <a:rPr lang="en-US" altLang="en-US" sz="2800" dirty="0"/>
              <a:t>The correct answer is </a:t>
            </a:r>
            <a:r>
              <a:rPr lang="en-US" altLang="en-US" sz="2800" i="1" dirty="0"/>
              <a:t>a</a:t>
            </a:r>
            <a:r>
              <a:rPr lang="en-US" altLang="en-US" sz="2800" dirty="0"/>
              <a:t>:</a:t>
            </a:r>
          </a:p>
        </p:txBody>
      </p:sp>
      <p:pic>
        <p:nvPicPr>
          <p:cNvPr id="52226" name="Picture 2" descr="Interest expense is debited ($740,000 times 12% times 6/12) equals 44,400. Discount on bonds payable is credited 400 and cash is credited $800,000 times 11% times 6/12 equals 44,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1790" y="2362200"/>
            <a:ext cx="8010525" cy="1019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227" name="Picture 3" descr="Interest expense (740,000 plus 400, which is then multiplied by 12% and then 6/12) equals 44,424 is debited.&#10;Discount on bonds payable is credited 424.&#10;Cash is credited 44,00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9150" y="3505200"/>
            <a:ext cx="8020050" cy="94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2"/>
          </p:nvPr>
        </p:nvSpPr>
        <p:spPr>
          <a:xfrm>
            <a:off x="533400" y="4572000"/>
            <a:ext cx="8288915" cy="838200"/>
          </a:xfrm>
        </p:spPr>
        <p:txBody>
          <a:bodyPr/>
          <a:lstStyle/>
          <a:p>
            <a:pPr marL="0" indent="0">
              <a:buNone/>
            </a:pPr>
            <a:r>
              <a:rPr lang="en-US" sz="2400" dirty="0"/>
              <a:t>Comprehensive income includes both net income and OCI.</a:t>
            </a:r>
          </a:p>
        </p:txBody>
      </p:sp>
    </p:spTree>
    <p:extLst>
      <p:ext uri="{BB962C8B-B14F-4D97-AF65-F5344CB8AC3E}">
        <p14:creationId xmlns:p14="http://schemas.microsoft.com/office/powerpoint/2010/main" val="1163685225"/>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14-6</a:t>
            </a:r>
          </a:p>
        </p:txBody>
      </p:sp>
      <p:sp>
        <p:nvSpPr>
          <p:cNvPr id="3" name="Title 2"/>
          <p:cNvSpPr>
            <a:spLocks noGrp="1"/>
          </p:cNvSpPr>
          <p:nvPr>
            <p:ph type="title"/>
          </p:nvPr>
        </p:nvSpPr>
        <p:spPr/>
        <p:txBody>
          <a:bodyPr>
            <a:noAutofit/>
          </a:bodyPr>
          <a:lstStyle/>
          <a:p>
            <a:r>
              <a:rPr lang="en-US" altLang="en-US" dirty="0"/>
              <a:t>Concept Check: When Fair Value Falls (4 of 4)</a:t>
            </a:r>
            <a:endParaRPr lang="en-US" dirty="0"/>
          </a:p>
        </p:txBody>
      </p:sp>
      <p:graphicFrame>
        <p:nvGraphicFramePr>
          <p:cNvPr id="12" name="Table  11"/>
          <p:cNvGraphicFramePr>
            <a:graphicFrameLocks noGrp="1"/>
          </p:cNvGraphicFramePr>
          <p:nvPr>
            <p:ph sz="quarter" idx="12"/>
            <p:extLst>
              <p:ext uri="{D42A27DB-BD31-4B8C-83A1-F6EECF244321}">
                <p14:modId xmlns:p14="http://schemas.microsoft.com/office/powerpoint/2010/main" val="671458314"/>
              </p:ext>
            </p:extLst>
          </p:nvPr>
        </p:nvGraphicFramePr>
        <p:xfrm>
          <a:off x="977900" y="1889760"/>
          <a:ext cx="7404100" cy="2225040"/>
        </p:xfrm>
        <a:graphic>
          <a:graphicData uri="http://schemas.openxmlformats.org/drawingml/2006/table">
            <a:tbl>
              <a:tblPr firstRow="1" bandRow="1">
                <a:tableStyleId>{5940675A-B579-460E-94D1-54222C63F5DA}</a:tableStyleId>
              </a:tblPr>
              <a:tblGrid>
                <a:gridCol w="5436396">
                  <a:extLst>
                    <a:ext uri="{9D8B030D-6E8A-4147-A177-3AD203B41FA5}">
                      <a16:colId xmlns:a16="http://schemas.microsoft.com/office/drawing/2014/main" xmlns="" val="20000"/>
                    </a:ext>
                  </a:extLst>
                </a:gridCol>
                <a:gridCol w="1967704">
                  <a:extLst>
                    <a:ext uri="{9D8B030D-6E8A-4147-A177-3AD203B41FA5}">
                      <a16:colId xmlns:a16="http://schemas.microsoft.com/office/drawing/2014/main" xmlns="" val="20001"/>
                    </a:ext>
                  </a:extLst>
                </a:gridCol>
              </a:tblGrid>
              <a:tr h="370840">
                <a:tc>
                  <a:txBody>
                    <a:bodyPr/>
                    <a:lstStyle/>
                    <a:p>
                      <a:r>
                        <a:rPr lang="en-US" altLang="en-US" sz="1800" dirty="0">
                          <a:solidFill>
                            <a:schemeClr val="tx1"/>
                          </a:solidFill>
                          <a:latin typeface="Verdana" panose="020B0604030504040204" pitchFamily="34" charset="0"/>
                          <a:ea typeface="Verdana" panose="020B0604030504040204" pitchFamily="34" charset="0"/>
                          <a:cs typeface="Verdana" panose="020B0604030504040204" pitchFamily="34" charset="0"/>
                        </a:rPr>
                        <a:t>Bonds payable </a:t>
                      </a:r>
                      <a:endParaRPr lang="en-US" sz="18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103715" marR="103715" anchor="ctr"/>
                </a:tc>
                <a:tc>
                  <a:txBody>
                    <a:bodyPr/>
                    <a:lstStyle/>
                    <a:p>
                      <a:r>
                        <a:rPr lang="en-US" altLang="en-US" sz="1800" dirty="0">
                          <a:solidFill>
                            <a:schemeClr val="tx1"/>
                          </a:solidFill>
                          <a:latin typeface="Verdana" panose="020B0604030504040204" pitchFamily="34" charset="0"/>
                          <a:ea typeface="Verdana" panose="020B0604030504040204" pitchFamily="34" charset="0"/>
                          <a:cs typeface="Verdana" panose="020B0604030504040204" pitchFamily="34" charset="0"/>
                        </a:rPr>
                        <a:t>$800,000</a:t>
                      </a:r>
                      <a:endParaRPr lang="en-US" sz="18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103715" marR="103715" anchor="ctr"/>
                </a:tc>
                <a:extLst>
                  <a:ext uri="{0D108BD9-81ED-4DB2-BD59-A6C34878D82A}">
                    <a16:rowId xmlns:a16="http://schemas.microsoft.com/office/drawing/2014/main" xmlns="" val="10000"/>
                  </a:ext>
                </a:extLst>
              </a:tr>
              <a:tr h="370840">
                <a:tc>
                  <a:txBody>
                    <a:bodyPr/>
                    <a:lstStyle/>
                    <a:p>
                      <a:r>
                        <a:rPr lang="en-US" altLang="en-US" sz="1800" dirty="0">
                          <a:solidFill>
                            <a:schemeClr val="tx1"/>
                          </a:solidFill>
                          <a:latin typeface="Verdana" panose="020B0604030504040204" pitchFamily="34" charset="0"/>
                          <a:ea typeface="Verdana" panose="020B0604030504040204" pitchFamily="34" charset="0"/>
                          <a:cs typeface="Verdana" panose="020B0604030504040204" pitchFamily="34" charset="0"/>
                        </a:rPr>
                        <a:t>Less: Discount</a:t>
                      </a:r>
                      <a:r>
                        <a:rPr lang="en-US" altLang="en-US" sz="18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 </a:t>
                      </a:r>
                      <a:r>
                        <a:rPr lang="en-US" altLang="en-US" sz="1800" dirty="0">
                          <a:solidFill>
                            <a:schemeClr val="tx1"/>
                          </a:solidFill>
                          <a:latin typeface="Verdana" panose="020B0604030504040204" pitchFamily="34" charset="0"/>
                          <a:ea typeface="Verdana" panose="020B0604030504040204" pitchFamily="34" charset="0"/>
                          <a:cs typeface="Verdana" panose="020B0604030504040204" pitchFamily="34" charset="0"/>
                        </a:rPr>
                        <a:t>(60,000 − </a:t>
                      </a:r>
                      <a:r>
                        <a:rPr lang="en-US" altLang="en-US" sz="1800" b="1" dirty="0">
                          <a:solidFill>
                            <a:schemeClr val="tx1"/>
                          </a:solidFill>
                          <a:latin typeface="Verdana" panose="020B0604030504040204" pitchFamily="34" charset="0"/>
                          <a:ea typeface="Verdana" panose="020B0604030504040204" pitchFamily="34" charset="0"/>
                          <a:cs typeface="Verdana" panose="020B0604030504040204" pitchFamily="34" charset="0"/>
                        </a:rPr>
                        <a:t>400 </a:t>
                      </a:r>
                      <a:r>
                        <a:rPr lang="en-US" altLang="en-US" sz="1800" dirty="0">
                          <a:solidFill>
                            <a:schemeClr val="tx1"/>
                          </a:solidFill>
                          <a:latin typeface="Verdana" panose="020B0604030504040204" pitchFamily="34" charset="0"/>
                          <a:ea typeface="Verdana" panose="020B0604030504040204" pitchFamily="34" charset="0"/>
                          <a:cs typeface="Verdana" panose="020B0604030504040204" pitchFamily="34" charset="0"/>
                        </a:rPr>
                        <a:t>− </a:t>
                      </a:r>
                      <a:r>
                        <a:rPr lang="en-US" altLang="en-US" sz="1800" b="1" dirty="0">
                          <a:solidFill>
                            <a:schemeClr val="tx1"/>
                          </a:solidFill>
                          <a:latin typeface="Verdana" panose="020B0604030504040204" pitchFamily="34" charset="0"/>
                          <a:ea typeface="Verdana" panose="020B0604030504040204" pitchFamily="34" charset="0"/>
                          <a:cs typeface="Verdana" panose="020B0604030504040204" pitchFamily="34" charset="0"/>
                        </a:rPr>
                        <a:t>424</a:t>
                      </a:r>
                      <a:r>
                        <a:rPr lang="en-US" altLang="en-US" sz="1800" dirty="0">
                          <a:solidFill>
                            <a:schemeClr val="tx1"/>
                          </a:solidFill>
                          <a:latin typeface="Verdana" panose="020B0604030504040204" pitchFamily="34" charset="0"/>
                          <a:ea typeface="Verdana" panose="020B0604030504040204" pitchFamily="34" charset="0"/>
                          <a:cs typeface="Verdana" panose="020B0604030504040204" pitchFamily="34" charset="0"/>
                        </a:rPr>
                        <a:t>) </a:t>
                      </a:r>
                      <a:endParaRPr lang="en-US" sz="18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103715" marR="103715" anchor="ctr"/>
                </a:tc>
                <a:tc>
                  <a:txBody>
                    <a:bodyPr/>
                    <a:lstStyle/>
                    <a:p>
                      <a:r>
                        <a:rPr lang="en-US" altLang="en-US" sz="1800" u="sng" dirty="0">
                          <a:solidFill>
                            <a:schemeClr val="tx1"/>
                          </a:solidFill>
                          <a:latin typeface="Verdana" panose="020B0604030504040204" pitchFamily="34" charset="0"/>
                          <a:ea typeface="Verdana" panose="020B0604030504040204" pitchFamily="34" charset="0"/>
                          <a:cs typeface="Verdana" panose="020B0604030504040204" pitchFamily="34" charset="0"/>
                        </a:rPr>
                        <a:t>59,176</a:t>
                      </a:r>
                      <a:endParaRPr lang="en-US" sz="18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103715" marR="103715" anchor="ctr"/>
                </a:tc>
                <a:extLst>
                  <a:ext uri="{0D108BD9-81ED-4DB2-BD59-A6C34878D82A}">
                    <a16:rowId xmlns:a16="http://schemas.microsoft.com/office/drawing/2014/main" xmlns="" val="10001"/>
                  </a:ext>
                </a:extLst>
              </a:tr>
              <a:tr h="370840">
                <a:tc>
                  <a:txBody>
                    <a:bodyPr/>
                    <a:lstStyle/>
                    <a:p>
                      <a:r>
                        <a:rPr lang="en-US" altLang="en-US" sz="1800" dirty="0">
                          <a:solidFill>
                            <a:schemeClr val="tx1"/>
                          </a:solidFill>
                          <a:latin typeface="Verdana" panose="020B0604030504040204" pitchFamily="34" charset="0"/>
                          <a:ea typeface="Verdana" panose="020B0604030504040204" pitchFamily="34" charset="0"/>
                          <a:cs typeface="Verdana" panose="020B0604030504040204" pitchFamily="34" charset="0"/>
                        </a:rPr>
                        <a:t>Book value </a:t>
                      </a:r>
                      <a:endParaRPr lang="en-US" sz="18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103715" marR="103715" anchor="ctr"/>
                </a:tc>
                <a:tc>
                  <a:txBody>
                    <a:bodyPr/>
                    <a:lstStyle/>
                    <a:p>
                      <a:r>
                        <a:rPr lang="en-US" altLang="en-US" sz="1800" dirty="0">
                          <a:solidFill>
                            <a:schemeClr val="tx1"/>
                          </a:solidFill>
                          <a:latin typeface="Verdana" panose="020B0604030504040204" pitchFamily="34" charset="0"/>
                          <a:ea typeface="Verdana" panose="020B0604030504040204" pitchFamily="34" charset="0"/>
                          <a:cs typeface="Verdana" panose="020B0604030504040204" pitchFamily="34" charset="0"/>
                        </a:rPr>
                        <a:t>$740,824</a:t>
                      </a:r>
                      <a:endParaRPr lang="en-US" sz="18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103715" marR="103715" anchor="ctr"/>
                </a:tc>
                <a:extLst>
                  <a:ext uri="{0D108BD9-81ED-4DB2-BD59-A6C34878D82A}">
                    <a16:rowId xmlns:a16="http://schemas.microsoft.com/office/drawing/2014/main" xmlns="" val="10002"/>
                  </a:ext>
                </a:extLst>
              </a:tr>
              <a:tr h="370840">
                <a:tc>
                  <a:txBody>
                    <a:bodyPr/>
                    <a:lstStyle/>
                    <a:p>
                      <a:pPr marL="225425" indent="0"/>
                      <a:r>
                        <a:rPr lang="en-US" altLang="en-US" sz="1800" dirty="0">
                          <a:solidFill>
                            <a:schemeClr val="tx1"/>
                          </a:solidFill>
                          <a:latin typeface="Verdana" panose="020B0604030504040204" pitchFamily="34" charset="0"/>
                          <a:ea typeface="Verdana" panose="020B0604030504040204" pitchFamily="34" charset="0"/>
                          <a:cs typeface="Verdana" panose="020B0604030504040204" pitchFamily="34" charset="0"/>
                        </a:rPr>
                        <a:t>Gain–N/I</a:t>
                      </a:r>
                      <a:endParaRPr lang="en-US" sz="18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103715" marR="103715" anchor="ctr"/>
                </a:tc>
                <a:tc>
                  <a:txBody>
                    <a:bodyPr/>
                    <a:lstStyle/>
                    <a:p>
                      <a:r>
                        <a:rPr lang="en-US" altLang="en-US" sz="1800" dirty="0">
                          <a:solidFill>
                            <a:schemeClr val="tx1"/>
                          </a:solidFill>
                          <a:latin typeface="Verdana" panose="020B0604030504040204" pitchFamily="34" charset="0"/>
                          <a:ea typeface="Verdana" panose="020B0604030504040204" pitchFamily="34" charset="0"/>
                          <a:cs typeface="Verdana" panose="020B0604030504040204" pitchFamily="34" charset="0"/>
                        </a:rPr>
                        <a:t>4,000</a:t>
                      </a:r>
                      <a:endParaRPr lang="en-US" sz="18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103715" marR="103715" anchor="ctr"/>
                </a:tc>
                <a:extLst>
                  <a:ext uri="{0D108BD9-81ED-4DB2-BD59-A6C34878D82A}">
                    <a16:rowId xmlns:a16="http://schemas.microsoft.com/office/drawing/2014/main" xmlns="" val="10003"/>
                  </a:ext>
                </a:extLst>
              </a:tr>
              <a:tr h="370840">
                <a:tc>
                  <a:txBody>
                    <a:bodyPr/>
                    <a:lstStyle/>
                    <a:p>
                      <a:pPr marL="225425" indent="0"/>
                      <a:r>
                        <a:rPr lang="en-US" altLang="en-US" sz="1800" u="sng" dirty="0">
                          <a:solidFill>
                            <a:schemeClr val="tx1"/>
                          </a:solidFill>
                          <a:latin typeface="Verdana" panose="020B0604030504040204" pitchFamily="34" charset="0"/>
                          <a:ea typeface="Verdana" panose="020B0604030504040204" pitchFamily="34" charset="0"/>
                          <a:cs typeface="Verdana" panose="020B0604030504040204" pitchFamily="34" charset="0"/>
                        </a:rPr>
                        <a:t>Gain–OCI </a:t>
                      </a:r>
                      <a:endParaRPr lang="en-US" sz="18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103715" marR="103715" anchor="ctr"/>
                </a:tc>
                <a:tc>
                  <a:txBody>
                    <a:bodyPr/>
                    <a:lstStyle/>
                    <a:p>
                      <a:r>
                        <a:rPr lang="en-US" altLang="en-US" sz="1800" u="sng" dirty="0">
                          <a:solidFill>
                            <a:schemeClr val="tx1"/>
                          </a:solidFill>
                          <a:latin typeface="Verdana" panose="020B0604030504040204" pitchFamily="34" charset="0"/>
                          <a:ea typeface="Verdana" panose="020B0604030504040204" pitchFamily="34" charset="0"/>
                          <a:cs typeface="Verdana" panose="020B0604030504040204" pitchFamily="34" charset="0"/>
                        </a:rPr>
                        <a:t>6,824</a:t>
                      </a:r>
                      <a:endParaRPr lang="en-US" sz="18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103715" marR="103715" anchor="ctr"/>
                </a:tc>
                <a:extLst>
                  <a:ext uri="{0D108BD9-81ED-4DB2-BD59-A6C34878D82A}">
                    <a16:rowId xmlns:a16="http://schemas.microsoft.com/office/drawing/2014/main" xmlns="" val="10004"/>
                  </a:ext>
                </a:extLst>
              </a:tr>
              <a:tr h="370840">
                <a:tc>
                  <a:txBody>
                    <a:bodyPr/>
                    <a:lstStyle/>
                    <a:p>
                      <a:r>
                        <a:rPr lang="en-US" altLang="en-US" sz="1800" dirty="0">
                          <a:solidFill>
                            <a:schemeClr val="tx1"/>
                          </a:solidFill>
                          <a:latin typeface="Verdana" panose="020B0604030504040204" pitchFamily="34" charset="0"/>
                          <a:ea typeface="Verdana" panose="020B0604030504040204" pitchFamily="34" charset="0"/>
                          <a:cs typeface="Verdana" panose="020B0604030504040204" pitchFamily="34" charset="0"/>
                        </a:rPr>
                        <a:t>Fair value </a:t>
                      </a:r>
                      <a:endParaRPr lang="en-US" sz="18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103715" marR="103715"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800" dirty="0">
                          <a:solidFill>
                            <a:schemeClr val="tx1"/>
                          </a:solidFill>
                          <a:latin typeface="Verdana" panose="020B0604030504040204" pitchFamily="34" charset="0"/>
                          <a:ea typeface="Verdana" panose="020B0604030504040204" pitchFamily="34" charset="0"/>
                          <a:cs typeface="Verdana" panose="020B0604030504040204" pitchFamily="34" charset="0"/>
                        </a:rPr>
                        <a:t>$730,000</a:t>
                      </a:r>
                    </a:p>
                  </a:txBody>
                  <a:tcPr marL="103715" marR="103715" anchor="ctr"/>
                </a:tc>
                <a:extLst>
                  <a:ext uri="{0D108BD9-81ED-4DB2-BD59-A6C34878D82A}">
                    <a16:rowId xmlns:a16="http://schemas.microsoft.com/office/drawing/2014/main" xmlns="" val="10005"/>
                  </a:ext>
                </a:extLst>
              </a:tr>
            </a:tbl>
          </a:graphicData>
        </a:graphic>
      </p:graphicFrame>
    </p:spTree>
    <p:extLst>
      <p:ext uri="{BB962C8B-B14F-4D97-AF65-F5344CB8AC3E}">
        <p14:creationId xmlns:p14="http://schemas.microsoft.com/office/powerpoint/2010/main" val="32998251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14-2</a:t>
            </a:r>
          </a:p>
        </p:txBody>
      </p:sp>
      <p:sp>
        <p:nvSpPr>
          <p:cNvPr id="5" name="Title 4"/>
          <p:cNvSpPr>
            <a:spLocks noGrp="1"/>
          </p:cNvSpPr>
          <p:nvPr>
            <p:ph type="title"/>
          </p:nvPr>
        </p:nvSpPr>
        <p:spPr>
          <a:xfrm>
            <a:off x="1049482" y="457200"/>
            <a:ext cx="7273636" cy="914400"/>
          </a:xfrm>
        </p:spPr>
        <p:txBody>
          <a:bodyPr>
            <a:noAutofit/>
          </a:bodyPr>
          <a:lstStyle/>
          <a:p>
            <a:r>
              <a:rPr lang="en-US" dirty="0"/>
              <a:t>Recording Bonds at Issuance (2 of 2)</a:t>
            </a:r>
          </a:p>
        </p:txBody>
      </p:sp>
      <p:pic>
        <p:nvPicPr>
          <p:cNvPr id="33794" name="Picture 2" descr="Journal entry.&#10;Masterwear (Issuer) debiting cash 700,000 and crediting bonds payable 700,000.&#10;United (investor) debiting investment in bonds 700,000 and crediting cash 700,000.&#1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941994" y="2286000"/>
            <a:ext cx="7668606" cy="27505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54931829"/>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14-7</a:t>
            </a:r>
          </a:p>
        </p:txBody>
      </p:sp>
      <p:sp>
        <p:nvSpPr>
          <p:cNvPr id="3" name="Title 2"/>
          <p:cNvSpPr>
            <a:spLocks noGrp="1"/>
          </p:cNvSpPr>
          <p:nvPr>
            <p:ph type="title"/>
          </p:nvPr>
        </p:nvSpPr>
        <p:spPr>
          <a:xfrm>
            <a:off x="685800" y="356150"/>
            <a:ext cx="8001000" cy="1472650"/>
          </a:xfrm>
        </p:spPr>
        <p:txBody>
          <a:bodyPr>
            <a:noAutofit/>
          </a:bodyPr>
          <a:lstStyle/>
          <a:p>
            <a:r>
              <a:rPr lang="en-IN" dirty="0"/>
              <a:t> International Financial Reporting Standards— Recording Bonds and Debt Issue Costs</a:t>
            </a:r>
            <a:endParaRPr lang="en-US" dirty="0"/>
          </a:p>
        </p:txBody>
      </p:sp>
      <p:graphicFrame>
        <p:nvGraphicFramePr>
          <p:cNvPr id="19" name="Table 12"/>
          <p:cNvGraphicFramePr>
            <a:graphicFrameLocks/>
          </p:cNvGraphicFramePr>
          <p:nvPr>
            <p:extLst>
              <p:ext uri="{D42A27DB-BD31-4B8C-83A1-F6EECF244321}">
                <p14:modId xmlns:p14="http://schemas.microsoft.com/office/powerpoint/2010/main" val="3538732174"/>
              </p:ext>
            </p:extLst>
          </p:nvPr>
        </p:nvGraphicFramePr>
        <p:xfrm>
          <a:off x="1143000" y="2209800"/>
          <a:ext cx="7315200" cy="3576320"/>
        </p:xfrm>
        <a:graphic>
          <a:graphicData uri="http://schemas.openxmlformats.org/drawingml/2006/table">
            <a:tbl>
              <a:tblPr firstRow="1" bandRow="1">
                <a:tableStyleId>{5940675A-B579-460E-94D1-54222C63F5DA}</a:tableStyleId>
              </a:tblPr>
              <a:tblGrid>
                <a:gridCol w="3505200">
                  <a:extLst>
                    <a:ext uri="{9D8B030D-6E8A-4147-A177-3AD203B41FA5}">
                      <a16:colId xmlns:a16="http://schemas.microsoft.com/office/drawing/2014/main" xmlns="" val="20000"/>
                    </a:ext>
                  </a:extLst>
                </a:gridCol>
                <a:gridCol w="3810000">
                  <a:extLst>
                    <a:ext uri="{9D8B030D-6E8A-4147-A177-3AD203B41FA5}">
                      <a16:colId xmlns:a16="http://schemas.microsoft.com/office/drawing/2014/main" xmlns="" val="20001"/>
                    </a:ext>
                  </a:extLst>
                </a:gridCol>
              </a:tblGrid>
              <a:tr h="370840">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400" b="1" u="none" strike="noStrike" dirty="0">
                          <a:solidFill>
                            <a:schemeClr val="tx1"/>
                          </a:solidFill>
                          <a:effectLst/>
                          <a:latin typeface="Verdana" pitchFamily="34" charset="0"/>
                          <a:ea typeface="Verdana" pitchFamily="34" charset="0"/>
                          <a:cs typeface="Verdana" pitchFamily="34" charset="0"/>
                        </a:rPr>
                        <a:t>U.S. GAAP</a:t>
                      </a:r>
                      <a:endParaRPr lang="en-US" sz="1400" b="1" i="0" u="none" strike="noStrike" dirty="0">
                        <a:solidFill>
                          <a:schemeClr val="tx1"/>
                        </a:solidFill>
                        <a:effectLst/>
                        <a:latin typeface="Verdana" pitchFamily="34" charset="0"/>
                        <a:ea typeface="Verdana" pitchFamily="34" charset="0"/>
                        <a:cs typeface="Verdana"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u="none" strike="noStrike" dirty="0">
                          <a:solidFill>
                            <a:schemeClr val="tx1"/>
                          </a:solidFill>
                          <a:effectLst/>
                          <a:latin typeface="Verdana" pitchFamily="34" charset="0"/>
                          <a:ea typeface="Verdana" pitchFamily="34" charset="0"/>
                          <a:cs typeface="Verdana" pitchFamily="34" charset="0"/>
                        </a:rPr>
                        <a:t>IFRS</a:t>
                      </a:r>
                      <a:endParaRPr lang="en-US" sz="1400" b="1" i="0" u="none" strike="noStrike" dirty="0">
                        <a:solidFill>
                          <a:schemeClr val="tx1"/>
                        </a:solidFill>
                        <a:effectLst/>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xmlns="" val="10000"/>
                  </a:ext>
                </a:extLst>
              </a:tr>
              <a:tr h="37084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IN" sz="1400" b="1" u="none" strike="noStrike" dirty="0">
                          <a:solidFill>
                            <a:schemeClr val="tx1"/>
                          </a:solidFill>
                          <a:effectLst/>
                          <a:latin typeface="Verdana" pitchFamily="34" charset="0"/>
                          <a:ea typeface="Verdana" pitchFamily="34" charset="0"/>
                          <a:cs typeface="Verdana" pitchFamily="34" charset="0"/>
                        </a:rPr>
                        <a:t>Method </a:t>
                      </a:r>
                      <a:r>
                        <a:rPr lang="en-IN" sz="1400" b="1" i="0" u="none" strike="noStrike" kern="1200" baseline="0" dirty="0">
                          <a:solidFill>
                            <a:schemeClr val="tx1"/>
                          </a:solidFill>
                          <a:latin typeface="Verdana" pitchFamily="34" charset="0"/>
                          <a:ea typeface="Verdana" pitchFamily="34" charset="0"/>
                          <a:cs typeface="Verdana" pitchFamily="34" charset="0"/>
                        </a:rPr>
                        <a:t>preferred for </a:t>
                      </a:r>
                      <a:r>
                        <a:rPr lang="en-US" sz="1400" b="1" i="0" u="none" strike="noStrike" kern="1200" baseline="0" dirty="0">
                          <a:solidFill>
                            <a:schemeClr val="tx1"/>
                          </a:solidFill>
                          <a:latin typeface="Verdana" pitchFamily="34" charset="0"/>
                          <a:ea typeface="Verdana" pitchFamily="34" charset="0"/>
                          <a:cs typeface="Verdana" pitchFamily="34" charset="0"/>
                        </a:rPr>
                        <a:t>recording bonds</a:t>
                      </a:r>
                      <a:endParaRPr lang="en-IN" sz="1400" b="1" i="0" u="none" strike="noStrike" dirty="0">
                        <a:solidFill>
                          <a:schemeClr val="tx1"/>
                        </a:solidFill>
                        <a:effectLst/>
                        <a:latin typeface="Verdana" pitchFamily="34" charset="0"/>
                        <a:ea typeface="Verdana" pitchFamily="34" charset="0"/>
                        <a:cs typeface="Verdana" pitchFamily="34" charset="0"/>
                      </a:endParaRPr>
                    </a:p>
                  </a:txBody>
                  <a:tcPr anchor="ctr"/>
                </a:tc>
                <a:tc>
                  <a:txBody>
                    <a:bodyPr/>
                    <a:lstStyle/>
                    <a:p>
                      <a:endParaRPr lang="en-IN" sz="1400" u="none" strike="noStrike" baseline="0"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xmlns="" val="10001"/>
                  </a:ext>
                </a:extLst>
              </a:tr>
              <a:tr h="37084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IN" sz="1400" u="none" strike="noStrike" dirty="0">
                          <a:solidFill>
                            <a:schemeClr val="tx1"/>
                          </a:solidFill>
                          <a:effectLst/>
                          <a:latin typeface="Verdana" pitchFamily="34" charset="0"/>
                          <a:ea typeface="Verdana" pitchFamily="34" charset="0"/>
                          <a:cs typeface="Verdana" pitchFamily="34" charset="0"/>
                        </a:rPr>
                        <a:t>The</a:t>
                      </a:r>
                      <a:r>
                        <a:rPr lang="en-IN" sz="1400" u="none" strike="noStrike" baseline="0" dirty="0">
                          <a:solidFill>
                            <a:schemeClr val="tx1"/>
                          </a:solidFill>
                          <a:effectLst/>
                          <a:latin typeface="Verdana" pitchFamily="34" charset="0"/>
                          <a:ea typeface="Verdana" pitchFamily="34" charset="0"/>
                          <a:cs typeface="Verdana" pitchFamily="34" charset="0"/>
                        </a:rPr>
                        <a:t> g</a:t>
                      </a:r>
                      <a:r>
                        <a:rPr lang="en-IN" sz="1400" u="none" strike="noStrike" dirty="0">
                          <a:solidFill>
                            <a:schemeClr val="tx1"/>
                          </a:solidFill>
                          <a:effectLst/>
                          <a:latin typeface="Verdana" pitchFamily="34" charset="0"/>
                          <a:ea typeface="Verdana" pitchFamily="34" charset="0"/>
                          <a:cs typeface="Verdana" pitchFamily="34" charset="0"/>
                        </a:rPr>
                        <a:t>ross method is </a:t>
                      </a:r>
                      <a:r>
                        <a:rPr lang="en-IN" sz="1400" b="0" i="0" u="none" strike="noStrike" kern="1200" baseline="0" dirty="0">
                          <a:solidFill>
                            <a:schemeClr val="tx1"/>
                          </a:solidFill>
                          <a:latin typeface="Verdana" pitchFamily="34" charset="0"/>
                          <a:ea typeface="Verdana" pitchFamily="34" charset="0"/>
                          <a:cs typeface="Verdana" pitchFamily="34" charset="0"/>
                        </a:rPr>
                        <a:t>the method preferred by companies for preparing financial </a:t>
                      </a:r>
                      <a:r>
                        <a:rPr lang="en-US" sz="1400" b="0" i="0" u="none" strike="noStrike" kern="1200" baseline="0" dirty="0">
                          <a:solidFill>
                            <a:schemeClr val="tx1"/>
                          </a:solidFill>
                          <a:latin typeface="Verdana" pitchFamily="34" charset="0"/>
                          <a:ea typeface="Verdana" pitchFamily="34" charset="0"/>
                          <a:cs typeface="Verdana" pitchFamily="34" charset="0"/>
                        </a:rPr>
                        <a:t>statements.</a:t>
                      </a:r>
                      <a:endParaRPr lang="en-IN" sz="1400" b="0" i="0" u="none" strike="noStrike" dirty="0">
                        <a:solidFill>
                          <a:schemeClr val="tx1"/>
                        </a:solidFill>
                        <a:effectLst/>
                        <a:latin typeface="Verdana" pitchFamily="34" charset="0"/>
                        <a:ea typeface="Verdana" pitchFamily="34" charset="0"/>
                        <a:cs typeface="Verdana" pitchFamily="34" charset="0"/>
                      </a:endParaRPr>
                    </a:p>
                  </a:txBody>
                  <a:tcPr anchor="ctr"/>
                </a:tc>
                <a:tc>
                  <a:txBody>
                    <a:bodyPr/>
                    <a:lstStyle/>
                    <a:p>
                      <a:r>
                        <a:rPr lang="en-IN" sz="1400" b="0" i="0" u="none" strike="noStrike" kern="1200" baseline="0" dirty="0">
                          <a:solidFill>
                            <a:schemeClr val="tx1"/>
                          </a:solidFill>
                          <a:latin typeface="Verdana" pitchFamily="34" charset="0"/>
                          <a:ea typeface="Verdana" pitchFamily="34" charset="0"/>
                          <a:cs typeface="Verdana" pitchFamily="34" charset="0"/>
                        </a:rPr>
                        <a:t>The net method is preferred for </a:t>
                      </a:r>
                      <a:r>
                        <a:rPr lang="en-US" sz="1400" b="0" i="0" u="none" strike="noStrike" kern="1200" baseline="0" dirty="0">
                          <a:solidFill>
                            <a:schemeClr val="tx1"/>
                          </a:solidFill>
                          <a:latin typeface="Verdana" pitchFamily="34" charset="0"/>
                          <a:ea typeface="Verdana" pitchFamily="34" charset="0"/>
                          <a:cs typeface="Verdana" pitchFamily="34" charset="0"/>
                        </a:rPr>
                        <a:t>recording bonds. Under net method, </a:t>
                      </a:r>
                      <a:r>
                        <a:rPr lang="en-IN" sz="1400" b="0" i="0" u="none" strike="noStrike" kern="1200" baseline="0" dirty="0">
                          <a:solidFill>
                            <a:schemeClr val="tx1"/>
                          </a:solidFill>
                          <a:latin typeface="Verdana" pitchFamily="34" charset="0"/>
                          <a:ea typeface="Verdana" pitchFamily="34" charset="0"/>
                          <a:cs typeface="Verdana" pitchFamily="34" charset="0"/>
                        </a:rPr>
                        <a:t>the premium or discount is combined with the face amount of the bonds.</a:t>
                      </a:r>
                    </a:p>
                  </a:txBody>
                  <a:tcPr anchor="ctr"/>
                </a:tc>
                <a:extLst>
                  <a:ext uri="{0D108BD9-81ED-4DB2-BD59-A6C34878D82A}">
                    <a16:rowId xmlns:a16="http://schemas.microsoft.com/office/drawing/2014/main" xmlns="" val="10002"/>
                  </a:ext>
                </a:extLst>
              </a:tr>
              <a:tr h="37084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IN" sz="1400" b="1" u="none" strike="noStrike" dirty="0">
                          <a:solidFill>
                            <a:schemeClr val="tx1"/>
                          </a:solidFill>
                          <a:effectLst/>
                          <a:latin typeface="Verdana" pitchFamily="34" charset="0"/>
                          <a:ea typeface="Verdana" pitchFamily="34" charset="0"/>
                          <a:cs typeface="Verdana" pitchFamily="34" charset="0"/>
                        </a:rPr>
                        <a:t>Debt issue costs</a:t>
                      </a:r>
                      <a:endParaRPr lang="en-IN" sz="1400" b="1" i="0" u="none" strike="noStrike" dirty="0">
                        <a:solidFill>
                          <a:schemeClr val="tx1"/>
                        </a:solidFill>
                        <a:effectLst/>
                        <a:latin typeface="Verdana" pitchFamily="34" charset="0"/>
                        <a:ea typeface="Verdana" pitchFamily="34" charset="0"/>
                        <a:cs typeface="Verdana" pitchFamily="34" charset="0"/>
                      </a:endParaRPr>
                    </a:p>
                  </a:txBody>
                  <a:tcPr anchor="ctr"/>
                </a:tc>
                <a:tc>
                  <a:txBody>
                    <a:bodyPr/>
                    <a:lstStyle/>
                    <a:p>
                      <a:endParaRPr lang="en-IN" sz="1400" u="none" strike="noStrike" baseline="0"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xmlns="" val="10003"/>
                  </a:ext>
                </a:extLst>
              </a:tr>
              <a:tr h="370840">
                <a:tc>
                  <a:txBody>
                    <a:bodyPr/>
                    <a:lstStyle/>
                    <a:p>
                      <a:pPr algn="l" rtl="0" fontAlgn="ctr"/>
                      <a:r>
                        <a:rPr lang="en-IN" sz="140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rPr>
                        <a:t>Debt issue costs are combined with any discount on debt and reported as a direct deduction of the liability. The combined valuation account is then amortized over the life of the debt. </a:t>
                      </a:r>
                      <a:endParaRPr lang="en-IN" sz="1400" b="0" i="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r>
                        <a:rPr lang="en-IN" sz="140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rPr>
                        <a:t>Debt issue costs or transaction costs </a:t>
                      </a:r>
                      <a:r>
                        <a:rPr lang="en-US" sz="14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reduce the </a:t>
                      </a:r>
                      <a:r>
                        <a:rPr lang="en-IN" sz="14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recorded amount of the debt</a:t>
                      </a:r>
                      <a:r>
                        <a:rPr lang="en-IN" sz="1400" u="none" strike="noStrike" baseline="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a:t>
                      </a:r>
                      <a:r>
                        <a:rPr lang="en-IN" sz="14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The cost of the services reduces the net cash the issuing company receives from the sale </a:t>
                      </a:r>
                      <a:r>
                        <a:rPr lang="en-US" sz="14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of the financial instrument.</a:t>
                      </a:r>
                      <a:r>
                        <a:rPr lang="en-IN" sz="1400" u="none" strike="noStrike" baseline="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a:t>
                      </a:r>
                    </a:p>
                  </a:txBody>
                  <a:tcPr anchor="ctr"/>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val="720917212"/>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14-7</a:t>
            </a:r>
          </a:p>
        </p:txBody>
      </p:sp>
      <p:sp>
        <p:nvSpPr>
          <p:cNvPr id="3" name="Title 2"/>
          <p:cNvSpPr>
            <a:spLocks noGrp="1"/>
          </p:cNvSpPr>
          <p:nvPr>
            <p:ph type="title"/>
          </p:nvPr>
        </p:nvSpPr>
        <p:spPr/>
        <p:txBody>
          <a:bodyPr>
            <a:noAutofit/>
          </a:bodyPr>
          <a:lstStyle/>
          <a:p>
            <a:r>
              <a:rPr lang="en-US" altLang="en-US" dirty="0"/>
              <a:t>Concept Check: Using IFRS for Bonds (1 of 2)</a:t>
            </a:r>
            <a:endParaRPr lang="en-US" dirty="0"/>
          </a:p>
        </p:txBody>
      </p:sp>
      <p:sp>
        <p:nvSpPr>
          <p:cNvPr id="5" name="Content Placeholder 4"/>
          <p:cNvSpPr>
            <a:spLocks noGrp="1"/>
          </p:cNvSpPr>
          <p:nvPr>
            <p:ph sz="quarter" idx="10"/>
          </p:nvPr>
        </p:nvSpPr>
        <p:spPr>
          <a:xfrm>
            <a:off x="546734" y="1555699"/>
            <a:ext cx="8216265" cy="4845101"/>
          </a:xfrm>
        </p:spPr>
        <p:txBody>
          <a:bodyPr/>
          <a:lstStyle/>
          <a:p>
            <a:pPr marL="0" indent="0">
              <a:spcAft>
                <a:spcPts val="600"/>
              </a:spcAft>
              <a:buNone/>
            </a:pPr>
            <a:r>
              <a:rPr lang="en-US" sz="2200" dirty="0"/>
              <a:t>On January 1, 2018, Capital Reserves issued $40 million of 9%, 10-year convertible bonds at 101. The bonds pay interest on June 30 and December 31. Each $1,000 bond is convertible into 40 shares of Capital’s no par common stock. Bonds that are similar in all respects, except that they are nonconvertible, currently are selling at 99. Capital applies International Financial Reporting Standards (IFRS). Upon issuance, Capital should:</a:t>
            </a:r>
          </a:p>
          <a:p>
            <a:pPr marL="457200" indent="-457200">
              <a:buFont typeface="+mj-lt"/>
              <a:buAutoNum type="alphaLcPeriod"/>
            </a:pPr>
            <a:r>
              <a:rPr lang="en-US" sz="2200" b="1" dirty="0"/>
              <a:t>Credit bonds payable $36,600,000</a:t>
            </a:r>
          </a:p>
          <a:p>
            <a:pPr marL="457200" indent="-457200">
              <a:buFont typeface="+mj-lt"/>
              <a:buAutoNum type="alphaLcPeriod"/>
            </a:pPr>
            <a:r>
              <a:rPr lang="en-US" sz="2200" dirty="0"/>
              <a:t>Credit equity $400,000</a:t>
            </a:r>
          </a:p>
          <a:p>
            <a:pPr marL="457200" indent="-457200">
              <a:buFont typeface="+mj-lt"/>
              <a:buAutoNum type="alphaLcPeriod"/>
            </a:pPr>
            <a:r>
              <a:rPr lang="en-US" sz="2200" dirty="0"/>
              <a:t>Credit bonds payable $40,400,000 </a:t>
            </a:r>
          </a:p>
          <a:p>
            <a:pPr marL="457200" indent="-457200">
              <a:buFont typeface="+mj-lt"/>
              <a:buAutoNum type="alphaLcPeriod"/>
            </a:pPr>
            <a:r>
              <a:rPr lang="en-US" sz="2200" dirty="0"/>
              <a:t>Credit premium on bonds payable $400,000</a:t>
            </a:r>
            <a:endParaRPr lang="en-US" sz="2200" dirty="0">
              <a:solidFill>
                <a:srgbClr val="FF00FF"/>
              </a:solidFill>
            </a:endParaRPr>
          </a:p>
        </p:txBody>
      </p:sp>
    </p:spTree>
    <p:extLst>
      <p:ext uri="{BB962C8B-B14F-4D97-AF65-F5344CB8AC3E}">
        <p14:creationId xmlns:p14="http://schemas.microsoft.com/office/powerpoint/2010/main" val="725239629"/>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14-7</a:t>
            </a:r>
          </a:p>
        </p:txBody>
      </p:sp>
      <p:sp>
        <p:nvSpPr>
          <p:cNvPr id="3" name="Title 2"/>
          <p:cNvSpPr>
            <a:spLocks noGrp="1"/>
          </p:cNvSpPr>
          <p:nvPr>
            <p:ph type="title"/>
          </p:nvPr>
        </p:nvSpPr>
        <p:spPr/>
        <p:txBody>
          <a:bodyPr>
            <a:noAutofit/>
          </a:bodyPr>
          <a:lstStyle/>
          <a:p>
            <a:r>
              <a:rPr lang="en-US" altLang="en-US" dirty="0"/>
              <a:t>Concept Check: Using IFRS for Bonds (2 of 2)</a:t>
            </a:r>
            <a:endParaRPr lang="en-US" dirty="0"/>
          </a:p>
        </p:txBody>
      </p:sp>
      <p:sp>
        <p:nvSpPr>
          <p:cNvPr id="8" name="Content Placeholder 7"/>
          <p:cNvSpPr>
            <a:spLocks noGrp="1"/>
          </p:cNvSpPr>
          <p:nvPr>
            <p:ph sz="quarter" idx="10"/>
          </p:nvPr>
        </p:nvSpPr>
        <p:spPr>
          <a:xfrm>
            <a:off x="533400" y="1676400"/>
            <a:ext cx="8305800" cy="533400"/>
          </a:xfrm>
        </p:spPr>
        <p:txBody>
          <a:bodyPr/>
          <a:lstStyle/>
          <a:p>
            <a:pPr marL="0" indent="0">
              <a:buNone/>
            </a:pPr>
            <a:r>
              <a:rPr lang="en-US" sz="2400" dirty="0"/>
              <a:t>The correct answer is </a:t>
            </a:r>
            <a:r>
              <a:rPr lang="en-US" sz="2400" i="1" dirty="0"/>
              <a:t>a</a:t>
            </a:r>
            <a:r>
              <a:rPr lang="en-US" sz="2400" dirty="0"/>
              <a:t>:</a:t>
            </a:r>
          </a:p>
        </p:txBody>
      </p:sp>
      <p:pic>
        <p:nvPicPr>
          <p:cNvPr id="53250" name="Picture 2" descr="Journal entry showing cash (given) is debited 40,400,000, convertible bonds payable is credited (99% times 40 million), or 36,600,000, and paid-in capital conversion feature to balance is credited 400,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4382" y="2286000"/>
            <a:ext cx="8141018" cy="995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24309010"/>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fontAlgn="auto">
              <a:spcAft>
                <a:spcPts val="0"/>
              </a:spcAft>
              <a:buNone/>
              <a:defRPr/>
            </a:pPr>
            <a:r>
              <a:rPr lang="en-IN" dirty="0"/>
              <a:t>APPENDIX 14A</a:t>
            </a:r>
          </a:p>
        </p:txBody>
      </p:sp>
      <p:sp>
        <p:nvSpPr>
          <p:cNvPr id="3" name="Title 2"/>
          <p:cNvSpPr>
            <a:spLocks noGrp="1"/>
          </p:cNvSpPr>
          <p:nvPr>
            <p:ph type="title"/>
          </p:nvPr>
        </p:nvSpPr>
        <p:spPr/>
        <p:txBody>
          <a:bodyPr>
            <a:noAutofit/>
          </a:bodyPr>
          <a:lstStyle/>
          <a:p>
            <a:r>
              <a:rPr lang="en-IN" dirty="0"/>
              <a:t>Bonds Issued Between Interest Dates (1 of 11)</a:t>
            </a:r>
            <a:endParaRPr lang="en-US" dirty="0"/>
          </a:p>
        </p:txBody>
      </p:sp>
      <p:sp>
        <p:nvSpPr>
          <p:cNvPr id="5" name="Content Placeholder 4"/>
          <p:cNvSpPr>
            <a:spLocks noGrp="1"/>
          </p:cNvSpPr>
          <p:nvPr>
            <p:ph sz="quarter" idx="10"/>
          </p:nvPr>
        </p:nvSpPr>
        <p:spPr>
          <a:xfrm>
            <a:off x="533400" y="1555699"/>
            <a:ext cx="8176260" cy="2635301"/>
          </a:xfrm>
        </p:spPr>
        <p:txBody>
          <a:bodyPr/>
          <a:lstStyle/>
          <a:p>
            <a:pPr>
              <a:buClr>
                <a:schemeClr val="tx1"/>
              </a:buClr>
            </a:pPr>
            <a:r>
              <a:rPr lang="en-US" b="1" dirty="0"/>
              <a:t>Accrued interest:</a:t>
            </a:r>
          </a:p>
          <a:p>
            <a:pPr lvl="1">
              <a:buFont typeface="Lucida Grande"/>
              <a:buChar char="–"/>
            </a:pPr>
            <a:r>
              <a:rPr lang="en-IN" dirty="0"/>
              <a:t>The interest paid by the buyer to the seller for </a:t>
            </a:r>
            <a:r>
              <a:rPr lang="en-US" dirty="0"/>
              <a:t>delay in selling the bonds</a:t>
            </a:r>
          </a:p>
          <a:p>
            <a:r>
              <a:rPr lang="en-IN" dirty="0"/>
              <a:t>All bonds sell at their </a:t>
            </a:r>
            <a:r>
              <a:rPr lang="en-US" b="1" dirty="0"/>
              <a:t>price plus any interest that has accrued</a:t>
            </a:r>
            <a:r>
              <a:rPr lang="en-US" dirty="0"/>
              <a:t> since the last interest date</a:t>
            </a:r>
          </a:p>
        </p:txBody>
      </p:sp>
    </p:spTree>
    <p:extLst>
      <p:ext uri="{BB962C8B-B14F-4D97-AF65-F5344CB8AC3E}">
        <p14:creationId xmlns:p14="http://schemas.microsoft.com/office/powerpoint/2010/main" val="1881340214"/>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fontAlgn="auto">
              <a:spcAft>
                <a:spcPts val="0"/>
              </a:spcAft>
              <a:buNone/>
              <a:defRPr/>
            </a:pPr>
            <a:r>
              <a:rPr lang="en-IN" dirty="0"/>
              <a:t>APPENDIX 14A</a:t>
            </a:r>
          </a:p>
        </p:txBody>
      </p:sp>
      <p:sp>
        <p:nvSpPr>
          <p:cNvPr id="3" name="Title 2"/>
          <p:cNvSpPr>
            <a:spLocks noGrp="1"/>
          </p:cNvSpPr>
          <p:nvPr>
            <p:ph type="title"/>
          </p:nvPr>
        </p:nvSpPr>
        <p:spPr/>
        <p:txBody>
          <a:bodyPr>
            <a:noAutofit/>
          </a:bodyPr>
          <a:lstStyle/>
          <a:p>
            <a:r>
              <a:rPr lang="en-IN" dirty="0"/>
              <a:t>Bonds Issued Between Interest Dates (2 of 11)</a:t>
            </a:r>
            <a:endParaRPr lang="en-US" dirty="0"/>
          </a:p>
        </p:txBody>
      </p:sp>
      <p:sp>
        <p:nvSpPr>
          <p:cNvPr id="5" name="Content Placeholder 4"/>
          <p:cNvSpPr>
            <a:spLocks noGrp="1"/>
          </p:cNvSpPr>
          <p:nvPr>
            <p:ph sz="quarter" idx="10"/>
          </p:nvPr>
        </p:nvSpPr>
        <p:spPr>
          <a:xfrm>
            <a:off x="548640" y="1524000"/>
            <a:ext cx="8046720" cy="4953000"/>
          </a:xfrm>
        </p:spPr>
        <p:txBody>
          <a:bodyPr/>
          <a:lstStyle/>
          <a:p>
            <a:pPr>
              <a:buClr>
                <a:schemeClr val="tx1"/>
              </a:buClr>
            </a:pPr>
            <a:r>
              <a:rPr lang="en-IN" sz="2400" b="1" dirty="0"/>
              <a:t>When bonds are issued at face amount between interest dates</a:t>
            </a:r>
          </a:p>
          <a:p>
            <a:pPr marL="0" indent="0">
              <a:buNone/>
            </a:pPr>
            <a:r>
              <a:rPr lang="en-IN" sz="2400" dirty="0"/>
              <a:t>On January 1, 2018, </a:t>
            </a:r>
            <a:r>
              <a:rPr lang="en-IN" sz="2400" dirty="0" err="1"/>
              <a:t>Masterwear</a:t>
            </a:r>
            <a:r>
              <a:rPr lang="en-IN" sz="2400" dirty="0"/>
              <a:t> Industries issued $700,000 of 12% bonds, dated January 1. Interest of $42,000 is payable </a:t>
            </a:r>
            <a:r>
              <a:rPr lang="en-IN" sz="2400" dirty="0" err="1"/>
              <a:t>semiannually</a:t>
            </a:r>
            <a:r>
              <a:rPr lang="en-IN" sz="2400" dirty="0"/>
              <a:t> on June 30 and December 31. The bonds mature in three years. The market yield for bonds of similar risk and maturity is 14%. The entire bond issue was purchased by United Intergroup, Inc. </a:t>
            </a:r>
            <a:r>
              <a:rPr lang="en-US" sz="2400" dirty="0" err="1"/>
              <a:t>Masterwear</a:t>
            </a:r>
            <a:r>
              <a:rPr lang="en-US" sz="2400" dirty="0"/>
              <a:t> was unable to </a:t>
            </a:r>
            <a:r>
              <a:rPr lang="en-IN" sz="2400" dirty="0"/>
              <a:t>sell the bonds until March 1—two months after they are dated.</a:t>
            </a:r>
            <a:endParaRPr lang="en-US" sz="2400" dirty="0"/>
          </a:p>
        </p:txBody>
      </p:sp>
    </p:spTree>
    <p:extLst>
      <p:ext uri="{BB962C8B-B14F-4D97-AF65-F5344CB8AC3E}">
        <p14:creationId xmlns:p14="http://schemas.microsoft.com/office/powerpoint/2010/main" val="2658313261"/>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fontAlgn="auto">
              <a:spcAft>
                <a:spcPts val="0"/>
              </a:spcAft>
              <a:buNone/>
              <a:defRPr/>
            </a:pPr>
            <a:r>
              <a:rPr lang="en-IN" dirty="0"/>
              <a:t>APPENDIX 14A</a:t>
            </a:r>
          </a:p>
        </p:txBody>
      </p:sp>
      <p:sp>
        <p:nvSpPr>
          <p:cNvPr id="3" name="Title 2"/>
          <p:cNvSpPr>
            <a:spLocks noGrp="1"/>
          </p:cNvSpPr>
          <p:nvPr>
            <p:ph type="title"/>
          </p:nvPr>
        </p:nvSpPr>
        <p:spPr/>
        <p:txBody>
          <a:bodyPr>
            <a:noAutofit/>
          </a:bodyPr>
          <a:lstStyle/>
          <a:p>
            <a:r>
              <a:rPr lang="en-IN" dirty="0"/>
              <a:t>Bonds Issued Between Interest Dates (3 of 11) </a:t>
            </a:r>
            <a:endParaRPr lang="en-US" dirty="0"/>
          </a:p>
        </p:txBody>
      </p:sp>
      <p:sp>
        <p:nvSpPr>
          <p:cNvPr id="4" name="Content Placeholder 3"/>
          <p:cNvSpPr>
            <a:spLocks noGrp="1"/>
          </p:cNvSpPr>
          <p:nvPr>
            <p:ph sz="quarter" idx="10"/>
          </p:nvPr>
        </p:nvSpPr>
        <p:spPr>
          <a:xfrm>
            <a:off x="533400" y="1600200"/>
            <a:ext cx="8229600" cy="1295400"/>
          </a:xfrm>
        </p:spPr>
        <p:txBody>
          <a:bodyPr/>
          <a:lstStyle/>
          <a:p>
            <a:pPr marL="0" indent="0">
              <a:buNone/>
            </a:pPr>
            <a:r>
              <a:rPr lang="en-IN" sz="2400" dirty="0"/>
              <a:t>$700,000 (Face amount) × 12% (Annual rate) ×</a:t>
            </a:r>
            <a:r>
              <a:rPr lang="en-US" sz="2400" dirty="0"/>
              <a:t> </a:t>
            </a:r>
            <a:r>
              <a:rPr lang="en-IN" sz="2400" dirty="0"/>
              <a:t>2/12 (Fraction of the annual period)</a:t>
            </a:r>
            <a:r>
              <a:rPr lang="en-US" sz="2400" dirty="0"/>
              <a:t> = </a:t>
            </a:r>
            <a:r>
              <a:rPr lang="en-IN" sz="2400" b="1" dirty="0"/>
              <a:t>$14,000 </a:t>
            </a:r>
            <a:r>
              <a:rPr lang="en-IN" sz="2400" dirty="0"/>
              <a:t>(Accrued interest)</a:t>
            </a:r>
            <a:endParaRPr lang="en-US" sz="2400" dirty="0"/>
          </a:p>
        </p:txBody>
      </p:sp>
      <p:pic>
        <p:nvPicPr>
          <p:cNvPr id="54274" name="Picture 2" descr="Journal entry dated March 1.&#10;Masterwear (issuer).&#10;Cash (price plus accrued interest) is debited 714,000.&#10;Bonds payable (face amount) is credited 700,000.&#10;Interest payable (accrued interest) is credited 14,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6355" y="2971800"/>
            <a:ext cx="7568045" cy="16971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4"/>
          <p:cNvSpPr>
            <a:spLocks noGrp="1"/>
          </p:cNvSpPr>
          <p:nvPr>
            <p:ph sz="quarter" idx="12"/>
          </p:nvPr>
        </p:nvSpPr>
        <p:spPr>
          <a:xfrm>
            <a:off x="533400" y="4876800"/>
            <a:ext cx="8229600" cy="1524000"/>
          </a:xfrm>
        </p:spPr>
        <p:txBody>
          <a:bodyPr/>
          <a:lstStyle/>
          <a:p>
            <a:pPr marL="0" indent="0">
              <a:buNone/>
            </a:pPr>
            <a:r>
              <a:rPr lang="en-IN" sz="2400" dirty="0"/>
              <a:t>$700,000 + $14,000 </a:t>
            </a:r>
            <a:r>
              <a:rPr lang="en-IN" sz="2400" dirty="0">
                <a:sym typeface="Wingdings" pitchFamily="2" charset="2"/>
              </a:rPr>
              <a:t> </a:t>
            </a:r>
            <a:r>
              <a:rPr lang="en-IN" sz="2400" dirty="0"/>
              <a:t>714,000</a:t>
            </a:r>
          </a:p>
        </p:txBody>
      </p:sp>
    </p:spTree>
    <p:extLst>
      <p:ext uri="{BB962C8B-B14F-4D97-AF65-F5344CB8AC3E}">
        <p14:creationId xmlns:p14="http://schemas.microsoft.com/office/powerpoint/2010/main" val="3691437729"/>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fontAlgn="auto">
              <a:spcAft>
                <a:spcPts val="0"/>
              </a:spcAft>
              <a:buNone/>
              <a:defRPr/>
            </a:pPr>
            <a:r>
              <a:rPr lang="en-IN" dirty="0"/>
              <a:t>APPENDIX 14A</a:t>
            </a:r>
          </a:p>
        </p:txBody>
      </p:sp>
      <p:sp>
        <p:nvSpPr>
          <p:cNvPr id="3" name="Title 2"/>
          <p:cNvSpPr>
            <a:spLocks noGrp="1"/>
          </p:cNvSpPr>
          <p:nvPr>
            <p:ph type="title"/>
          </p:nvPr>
        </p:nvSpPr>
        <p:spPr/>
        <p:txBody>
          <a:bodyPr>
            <a:noAutofit/>
          </a:bodyPr>
          <a:lstStyle/>
          <a:p>
            <a:r>
              <a:rPr lang="en-IN" dirty="0"/>
              <a:t>Bonds Issued Between Interest Dates (4 of 11)</a:t>
            </a:r>
            <a:endParaRPr lang="en-US" dirty="0"/>
          </a:p>
        </p:txBody>
      </p:sp>
      <p:pic>
        <p:nvPicPr>
          <p:cNvPr id="55298" name="Picture 2" descr="Similarly, for the issue, United, the investor, debits investment in bonds for $700,000 and credits cash for $714,000, calculated as $700,000 + $14,000. The accrued interest amount is recorded as a debit to interest receivable for $14,000.&#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2301" y="2174967"/>
            <a:ext cx="8329299" cy="18636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Content Placeholder 1"/>
          <p:cNvSpPr>
            <a:spLocks noGrp="1"/>
          </p:cNvSpPr>
          <p:nvPr>
            <p:ph sz="quarter" idx="10"/>
          </p:nvPr>
        </p:nvSpPr>
        <p:spPr>
          <a:xfrm>
            <a:off x="609600" y="4419600"/>
            <a:ext cx="8229600" cy="533400"/>
          </a:xfrm>
        </p:spPr>
        <p:txBody>
          <a:bodyPr/>
          <a:lstStyle/>
          <a:p>
            <a:pPr marL="0" indent="0">
              <a:buNone/>
            </a:pPr>
            <a:r>
              <a:rPr lang="en-IN" sz="2400" dirty="0"/>
              <a:t>$700,000 + $14,000</a:t>
            </a:r>
            <a:r>
              <a:rPr lang="en-US" sz="2400" dirty="0"/>
              <a:t> </a:t>
            </a:r>
            <a:r>
              <a:rPr lang="en-US" sz="2400" dirty="0">
                <a:sym typeface="Wingdings" pitchFamily="2" charset="2"/>
              </a:rPr>
              <a:t> </a:t>
            </a:r>
            <a:r>
              <a:rPr lang="en-IN" sz="2400" dirty="0"/>
              <a:t>714,000</a:t>
            </a:r>
          </a:p>
        </p:txBody>
      </p:sp>
    </p:spTree>
    <p:extLst>
      <p:ext uri="{BB962C8B-B14F-4D97-AF65-F5344CB8AC3E}">
        <p14:creationId xmlns:p14="http://schemas.microsoft.com/office/powerpoint/2010/main" val="269770747"/>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fontAlgn="auto">
              <a:spcAft>
                <a:spcPts val="0"/>
              </a:spcAft>
              <a:buNone/>
              <a:defRPr/>
            </a:pPr>
            <a:r>
              <a:rPr lang="en-IN" dirty="0"/>
              <a:t>APPENDIX 14A</a:t>
            </a:r>
          </a:p>
        </p:txBody>
      </p:sp>
      <p:sp>
        <p:nvSpPr>
          <p:cNvPr id="3" name="Title 2"/>
          <p:cNvSpPr>
            <a:spLocks noGrp="1"/>
          </p:cNvSpPr>
          <p:nvPr>
            <p:ph type="title"/>
          </p:nvPr>
        </p:nvSpPr>
        <p:spPr/>
        <p:txBody>
          <a:bodyPr>
            <a:noAutofit/>
          </a:bodyPr>
          <a:lstStyle/>
          <a:p>
            <a:r>
              <a:rPr lang="en-IN" dirty="0"/>
              <a:t>Bonds Issued Between Interest Dates (5 of 11)</a:t>
            </a:r>
            <a:endParaRPr lang="en-US" dirty="0"/>
          </a:p>
        </p:txBody>
      </p:sp>
      <p:sp>
        <p:nvSpPr>
          <p:cNvPr id="4" name="Content Placeholder 3"/>
          <p:cNvSpPr>
            <a:spLocks noGrp="1"/>
          </p:cNvSpPr>
          <p:nvPr>
            <p:ph sz="quarter" idx="10"/>
          </p:nvPr>
        </p:nvSpPr>
        <p:spPr>
          <a:xfrm>
            <a:off x="533400" y="1676400"/>
            <a:ext cx="8305800" cy="533400"/>
          </a:xfrm>
        </p:spPr>
        <p:txBody>
          <a:bodyPr/>
          <a:lstStyle/>
          <a:p>
            <a:r>
              <a:rPr lang="en-IN" sz="2400" b="1" dirty="0"/>
              <a:t>At the First Interest Date (June 30)</a:t>
            </a:r>
            <a:endParaRPr lang="en-IN" sz="2400" b="1" baseline="30000" dirty="0"/>
          </a:p>
        </p:txBody>
      </p:sp>
      <p:pic>
        <p:nvPicPr>
          <p:cNvPr id="56322" name="Picture 2" descr="On June 30, the first interest date, Masterwear debits interest expense for $28,000, calculated as $700,000 × 12 × [(6 − 2) ÷ 12], and credits cash for $42,000. The accrued interest amount for two months is recorded as a debit to interest payable for $14,000.&#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4980" y="2352537"/>
            <a:ext cx="8316620" cy="1888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5"/>
          <p:cNvSpPr>
            <a:spLocks noGrp="1"/>
          </p:cNvSpPr>
          <p:nvPr>
            <p:ph sz="quarter" idx="12"/>
          </p:nvPr>
        </p:nvSpPr>
        <p:spPr>
          <a:xfrm>
            <a:off x="533400" y="4495800"/>
            <a:ext cx="8382000" cy="685800"/>
          </a:xfrm>
        </p:spPr>
        <p:txBody>
          <a:bodyPr/>
          <a:lstStyle/>
          <a:p>
            <a:pPr marL="0" indent="0">
              <a:buNone/>
            </a:pPr>
            <a:r>
              <a:rPr lang="en-IN" sz="2400" dirty="0"/>
              <a:t>$700,000 × 12% × [(6 − 2) ÷ 12]</a:t>
            </a:r>
            <a:r>
              <a:rPr lang="en-US" sz="2400" dirty="0"/>
              <a:t> </a:t>
            </a:r>
            <a:r>
              <a:rPr lang="en-US" sz="2400" dirty="0">
                <a:sym typeface="Wingdings" pitchFamily="2" charset="2"/>
              </a:rPr>
              <a:t> </a:t>
            </a:r>
            <a:r>
              <a:rPr lang="en-IN" sz="2400" dirty="0"/>
              <a:t>28,000</a:t>
            </a:r>
          </a:p>
        </p:txBody>
      </p:sp>
    </p:spTree>
    <p:extLst>
      <p:ext uri="{BB962C8B-B14F-4D97-AF65-F5344CB8AC3E}">
        <p14:creationId xmlns:p14="http://schemas.microsoft.com/office/powerpoint/2010/main" val="3478363154"/>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fontAlgn="auto">
              <a:spcAft>
                <a:spcPts val="0"/>
              </a:spcAft>
              <a:buNone/>
              <a:defRPr/>
            </a:pPr>
            <a:r>
              <a:rPr lang="en-IN" dirty="0"/>
              <a:t>APPENDIX 14A</a:t>
            </a:r>
          </a:p>
        </p:txBody>
      </p:sp>
      <p:sp>
        <p:nvSpPr>
          <p:cNvPr id="3" name="Title 2"/>
          <p:cNvSpPr>
            <a:spLocks noGrp="1"/>
          </p:cNvSpPr>
          <p:nvPr>
            <p:ph type="title"/>
          </p:nvPr>
        </p:nvSpPr>
        <p:spPr/>
        <p:txBody>
          <a:bodyPr>
            <a:noAutofit/>
          </a:bodyPr>
          <a:lstStyle/>
          <a:p>
            <a:r>
              <a:rPr lang="en-IN" dirty="0"/>
              <a:t>Bonds Issued Between Interest Dates (6 of 11)</a:t>
            </a:r>
            <a:endParaRPr lang="en-US" dirty="0"/>
          </a:p>
        </p:txBody>
      </p:sp>
      <p:sp>
        <p:nvSpPr>
          <p:cNvPr id="8" name="Content Placeholder 7"/>
          <p:cNvSpPr>
            <a:spLocks noGrp="1"/>
          </p:cNvSpPr>
          <p:nvPr>
            <p:ph sz="quarter" idx="10"/>
          </p:nvPr>
        </p:nvSpPr>
        <p:spPr>
          <a:xfrm>
            <a:off x="609600" y="1600200"/>
            <a:ext cx="7696200" cy="609600"/>
          </a:xfrm>
        </p:spPr>
        <p:txBody>
          <a:bodyPr/>
          <a:lstStyle/>
          <a:p>
            <a:pPr marL="0" indent="0">
              <a:buNone/>
            </a:pPr>
            <a:r>
              <a:rPr lang="en-IN" sz="2400" b="1" dirty="0"/>
              <a:t>At the First Interest Date (June 30)</a:t>
            </a:r>
            <a:endParaRPr lang="en-IN" sz="2400" b="1" baseline="30000" dirty="0"/>
          </a:p>
        </p:txBody>
      </p:sp>
      <p:pic>
        <p:nvPicPr>
          <p:cNvPr id="57346" name="Picture 2" descr="Here, United debits cash for $42,000 and credits interest revenue for $28,000, calculated as $700,000 × 12 × [(6-2) ÷ 12]. The accrued interest amount for two months is recorded as a credit to interest receivable for $14,000.&#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2668" y="2286000"/>
            <a:ext cx="7585364" cy="16971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Content Placeholder 1"/>
          <p:cNvSpPr>
            <a:spLocks noGrp="1"/>
          </p:cNvSpPr>
          <p:nvPr>
            <p:ph sz="quarter" idx="12"/>
          </p:nvPr>
        </p:nvSpPr>
        <p:spPr>
          <a:xfrm>
            <a:off x="476250" y="4191000"/>
            <a:ext cx="8458200" cy="838200"/>
          </a:xfrm>
        </p:spPr>
        <p:txBody>
          <a:bodyPr/>
          <a:lstStyle/>
          <a:p>
            <a:pPr marL="0" indent="0">
              <a:buNone/>
            </a:pPr>
            <a:r>
              <a:rPr lang="en-IN" sz="2400" dirty="0"/>
              <a:t>$700,000 × 12% × [(6 − 2) ÷ 12] </a:t>
            </a:r>
            <a:r>
              <a:rPr lang="en-IN" sz="2400" dirty="0">
                <a:sym typeface="Wingdings" pitchFamily="2" charset="2"/>
              </a:rPr>
              <a:t> </a:t>
            </a:r>
            <a:r>
              <a:rPr lang="en-IN" sz="2400" dirty="0"/>
              <a:t>28,000</a:t>
            </a:r>
          </a:p>
        </p:txBody>
      </p:sp>
    </p:spTree>
    <p:extLst>
      <p:ext uri="{BB962C8B-B14F-4D97-AF65-F5344CB8AC3E}">
        <p14:creationId xmlns:p14="http://schemas.microsoft.com/office/powerpoint/2010/main" val="864186594"/>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fontAlgn="auto">
              <a:spcAft>
                <a:spcPts val="0"/>
              </a:spcAft>
              <a:buNone/>
              <a:defRPr/>
            </a:pPr>
            <a:r>
              <a:rPr lang="en-IN" dirty="0"/>
              <a:t>APPENDIX 14A</a:t>
            </a:r>
          </a:p>
        </p:txBody>
      </p:sp>
      <p:sp>
        <p:nvSpPr>
          <p:cNvPr id="3" name="Title 2"/>
          <p:cNvSpPr>
            <a:spLocks noGrp="1"/>
          </p:cNvSpPr>
          <p:nvPr>
            <p:ph type="title"/>
          </p:nvPr>
        </p:nvSpPr>
        <p:spPr/>
        <p:txBody>
          <a:bodyPr>
            <a:noAutofit/>
          </a:bodyPr>
          <a:lstStyle/>
          <a:p>
            <a:r>
              <a:rPr lang="en-IN" dirty="0"/>
              <a:t>Bonds Issued Between Interest Dates (7 of 11)</a:t>
            </a:r>
            <a:endParaRPr lang="en-US" dirty="0"/>
          </a:p>
        </p:txBody>
      </p:sp>
      <p:sp>
        <p:nvSpPr>
          <p:cNvPr id="5" name="Content Placeholder 4"/>
          <p:cNvSpPr>
            <a:spLocks noGrp="1"/>
          </p:cNvSpPr>
          <p:nvPr>
            <p:ph sz="quarter" idx="10"/>
          </p:nvPr>
        </p:nvSpPr>
        <p:spPr>
          <a:xfrm>
            <a:off x="548640" y="1447800"/>
            <a:ext cx="8046720" cy="4876800"/>
          </a:xfrm>
        </p:spPr>
        <p:txBody>
          <a:bodyPr/>
          <a:lstStyle/>
          <a:p>
            <a:pPr>
              <a:buClr>
                <a:schemeClr val="tx1"/>
              </a:buClr>
            </a:pPr>
            <a:r>
              <a:rPr lang="en-IN" b="1" dirty="0"/>
              <a:t>When bonds are issued at face amount between interest dates</a:t>
            </a:r>
          </a:p>
          <a:p>
            <a:pPr marL="0" indent="0">
              <a:buNone/>
            </a:pPr>
            <a:r>
              <a:rPr lang="en-IN" dirty="0"/>
              <a:t>On January 1, 2018, </a:t>
            </a:r>
            <a:r>
              <a:rPr lang="en-IN" dirty="0" err="1"/>
              <a:t>Masterwear</a:t>
            </a:r>
            <a:r>
              <a:rPr lang="en-IN" dirty="0"/>
              <a:t> Industries issued $700,000 of 12% bonds, dated January 1. Interest of $42,000 is payable </a:t>
            </a:r>
            <a:r>
              <a:rPr lang="en-IN" dirty="0" err="1"/>
              <a:t>semiannually</a:t>
            </a:r>
            <a:r>
              <a:rPr lang="en-IN" dirty="0"/>
              <a:t> on June 30 and December 31. The bonds mature in three years. The market yield for bonds of similar risk and maturity is </a:t>
            </a:r>
            <a:r>
              <a:rPr lang="en-IN" u="sng" dirty="0"/>
              <a:t>14%</a:t>
            </a:r>
            <a:r>
              <a:rPr lang="en-IN" dirty="0"/>
              <a:t> and thus were priced at a discount, </a:t>
            </a:r>
            <a:r>
              <a:rPr lang="en-IN" u="sng" dirty="0"/>
              <a:t>$666,633</a:t>
            </a:r>
            <a:r>
              <a:rPr lang="en-IN" dirty="0"/>
              <a:t>. The entire bond issue was purchased by United Intergroup, Inc. The </a:t>
            </a:r>
            <a:r>
              <a:rPr lang="en-US" dirty="0"/>
              <a:t>bonds were issued on </a:t>
            </a:r>
            <a:r>
              <a:rPr lang="en-IN" dirty="0"/>
              <a:t>March 1, two months after they are dated.</a:t>
            </a:r>
            <a:endParaRPr lang="en-US" dirty="0"/>
          </a:p>
        </p:txBody>
      </p:sp>
    </p:spTree>
    <p:extLst>
      <p:ext uri="{BB962C8B-B14F-4D97-AF65-F5344CB8AC3E}">
        <p14:creationId xmlns:p14="http://schemas.microsoft.com/office/powerpoint/2010/main" val="15470808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14-2</a:t>
            </a:r>
          </a:p>
        </p:txBody>
      </p:sp>
      <p:sp>
        <p:nvSpPr>
          <p:cNvPr id="5" name="Title 4"/>
          <p:cNvSpPr>
            <a:spLocks noGrp="1"/>
          </p:cNvSpPr>
          <p:nvPr>
            <p:ph type="title"/>
          </p:nvPr>
        </p:nvSpPr>
        <p:spPr>
          <a:xfrm>
            <a:off x="1049482" y="457200"/>
            <a:ext cx="7273636" cy="914400"/>
          </a:xfrm>
        </p:spPr>
        <p:txBody>
          <a:bodyPr>
            <a:noAutofit/>
          </a:bodyPr>
          <a:lstStyle/>
          <a:p>
            <a:r>
              <a:rPr lang="en-US" dirty="0"/>
              <a:t>Determining the Selling Price (1 of 2)</a:t>
            </a:r>
          </a:p>
        </p:txBody>
      </p:sp>
      <p:sp>
        <p:nvSpPr>
          <p:cNvPr id="6" name="Content Placeholder 5"/>
          <p:cNvSpPr>
            <a:spLocks noGrp="1"/>
          </p:cNvSpPr>
          <p:nvPr>
            <p:ph sz="quarter" idx="10"/>
          </p:nvPr>
        </p:nvSpPr>
        <p:spPr>
          <a:xfrm>
            <a:off x="548640" y="1676400"/>
            <a:ext cx="8046720" cy="1981200"/>
          </a:xfrm>
        </p:spPr>
        <p:txBody>
          <a:bodyPr/>
          <a:lstStyle/>
          <a:p>
            <a:pPr marL="0" indent="0">
              <a:buNone/>
            </a:pPr>
            <a:r>
              <a:rPr lang="en-US" sz="2400" dirty="0"/>
              <a:t>Bonds will sell for more than face amount (at a </a:t>
            </a:r>
            <a:r>
              <a:rPr lang="en-US" sz="2400" b="1" dirty="0"/>
              <a:t>discount</a:t>
            </a:r>
            <a:r>
              <a:rPr lang="en-US" sz="2400" dirty="0"/>
              <a:t>) or less than face amount (at a </a:t>
            </a:r>
            <a:r>
              <a:rPr lang="en-US" sz="2400" b="1" dirty="0"/>
              <a:t>premium</a:t>
            </a:r>
            <a:r>
              <a:rPr lang="en-US" sz="2400" dirty="0"/>
              <a:t>), depending on how the 12% </a:t>
            </a:r>
            <a:r>
              <a:rPr lang="en-US" sz="2400" i="1" dirty="0"/>
              <a:t>stated </a:t>
            </a:r>
            <a:r>
              <a:rPr lang="en-US" sz="2400" dirty="0"/>
              <a:t>interest rate compares with the prevailing </a:t>
            </a:r>
            <a:r>
              <a:rPr lang="en-US" sz="2400" i="1" dirty="0"/>
              <a:t>market </a:t>
            </a:r>
            <a:r>
              <a:rPr lang="en-US" sz="2400" dirty="0"/>
              <a:t>or </a:t>
            </a:r>
            <a:r>
              <a:rPr lang="en-US" sz="2400" i="1" dirty="0"/>
              <a:t>effective rate </a:t>
            </a:r>
            <a:r>
              <a:rPr lang="en-US" sz="2400" dirty="0"/>
              <a:t>of interest.</a:t>
            </a:r>
          </a:p>
        </p:txBody>
      </p:sp>
      <p:graphicFrame>
        <p:nvGraphicFramePr>
          <p:cNvPr id="3" name="Object 2"/>
          <p:cNvGraphicFramePr>
            <a:graphicFrameLocks noChangeAspect="1"/>
          </p:cNvGraphicFramePr>
          <p:nvPr>
            <p:extLst>
              <p:ext uri="{D42A27DB-BD31-4B8C-83A1-F6EECF244321}">
                <p14:modId xmlns:p14="http://schemas.microsoft.com/office/powerpoint/2010/main" val="2825815733"/>
              </p:ext>
            </p:extLst>
          </p:nvPr>
        </p:nvGraphicFramePr>
        <p:xfrm>
          <a:off x="1828800" y="3810000"/>
          <a:ext cx="4133850" cy="2549525"/>
        </p:xfrm>
        <a:graphic>
          <a:graphicData uri="http://schemas.openxmlformats.org/presentationml/2006/ole">
            <mc:AlternateContent xmlns:mc="http://schemas.openxmlformats.org/markup-compatibility/2006">
              <mc:Choice xmlns:v="urn:schemas-microsoft-com:vml" Requires="v">
                <p:oleObj spid="_x0000_s28910" name="Equation" r:id="rId4" imgW="2882880" imgH="1777680" progId="Equation.3">
                  <p:embed/>
                </p:oleObj>
              </mc:Choice>
              <mc:Fallback>
                <p:oleObj name="Equation" r:id="rId4" imgW="2882880" imgH="1777680" progId="Equation.3">
                  <p:embed/>
                  <p:pic>
                    <p:nvPicPr>
                      <p:cNvPr id="0" name="Object 5"/>
                      <p:cNvPicPr>
                        <a:picLocks noChangeAspect="1" noChangeArrowheads="1"/>
                      </p:cNvPicPr>
                      <p:nvPr/>
                    </p:nvPicPr>
                    <p:blipFill>
                      <a:blip r:embed="rId5"/>
                      <a:srcRect/>
                      <a:stretch>
                        <a:fillRect/>
                      </a:stretch>
                    </p:blipFill>
                    <p:spPr bwMode="auto">
                      <a:xfrm>
                        <a:off x="1828800" y="3810000"/>
                        <a:ext cx="4133850" cy="2549525"/>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3366773348"/>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fontAlgn="auto">
              <a:spcAft>
                <a:spcPts val="0"/>
              </a:spcAft>
              <a:buNone/>
              <a:defRPr/>
            </a:pPr>
            <a:r>
              <a:rPr lang="en-IN" dirty="0"/>
              <a:t>APPENDIX 14A</a:t>
            </a:r>
          </a:p>
        </p:txBody>
      </p:sp>
      <p:sp>
        <p:nvSpPr>
          <p:cNvPr id="3" name="Title 2"/>
          <p:cNvSpPr>
            <a:spLocks noGrp="1"/>
          </p:cNvSpPr>
          <p:nvPr>
            <p:ph type="title"/>
          </p:nvPr>
        </p:nvSpPr>
        <p:spPr/>
        <p:txBody>
          <a:bodyPr>
            <a:noAutofit/>
          </a:bodyPr>
          <a:lstStyle/>
          <a:p>
            <a:r>
              <a:rPr lang="en-IN" dirty="0"/>
              <a:t>Bonds Issued Between Interest Dates (8 of 11)</a:t>
            </a:r>
            <a:endParaRPr lang="en-US" dirty="0"/>
          </a:p>
        </p:txBody>
      </p:sp>
      <p:sp>
        <p:nvSpPr>
          <p:cNvPr id="8" name="Content Placeholder 7"/>
          <p:cNvSpPr>
            <a:spLocks noGrp="1"/>
          </p:cNvSpPr>
          <p:nvPr>
            <p:ph sz="quarter" idx="10"/>
          </p:nvPr>
        </p:nvSpPr>
        <p:spPr>
          <a:xfrm>
            <a:off x="533400" y="1600200"/>
            <a:ext cx="8136082" cy="1752600"/>
          </a:xfrm>
        </p:spPr>
        <p:txBody>
          <a:bodyPr/>
          <a:lstStyle/>
          <a:p>
            <a:pPr marL="0" indent="0">
              <a:buNone/>
            </a:pPr>
            <a:r>
              <a:rPr lang="en-IN" sz="2400" dirty="0"/>
              <a:t>$700,000 (Face amount) × 12% (Annual rate) ×</a:t>
            </a:r>
            <a:r>
              <a:rPr lang="en-US" sz="2400" dirty="0"/>
              <a:t> </a:t>
            </a:r>
            <a:r>
              <a:rPr lang="en-IN" sz="2400" dirty="0"/>
              <a:t>2/12 (Fraction of the annual period)</a:t>
            </a:r>
            <a:r>
              <a:rPr lang="en-US" sz="2400" dirty="0"/>
              <a:t> = </a:t>
            </a:r>
            <a:r>
              <a:rPr lang="en-IN" sz="2400" b="1" dirty="0"/>
              <a:t>$14,000 </a:t>
            </a:r>
            <a:r>
              <a:rPr lang="en-IN" sz="2400" dirty="0"/>
              <a:t>(Accrued interest)</a:t>
            </a:r>
            <a:endParaRPr lang="en-US" sz="2400" b="1" dirty="0"/>
          </a:p>
          <a:p>
            <a:r>
              <a:rPr lang="en-US" sz="2400" b="1" dirty="0"/>
              <a:t>At Issuance (March 1)</a:t>
            </a:r>
            <a:endParaRPr lang="en-IN" sz="2400" b="1" baseline="30000" dirty="0"/>
          </a:p>
        </p:txBody>
      </p:sp>
      <p:pic>
        <p:nvPicPr>
          <p:cNvPr id="58370" name="Picture 2" descr="Journal entry dated March 1.&#10;Masterwear (issuer) debits cash 680,633, debits discount on bonds payable 33,367, credits bonds payable 700,000, and credits interest payable (accrued interest) 14,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9318" y="3352800"/>
            <a:ext cx="7585364" cy="18617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Content Placeholder 1"/>
          <p:cNvSpPr>
            <a:spLocks noGrp="1"/>
          </p:cNvSpPr>
          <p:nvPr>
            <p:ph sz="quarter" idx="12"/>
          </p:nvPr>
        </p:nvSpPr>
        <p:spPr>
          <a:xfrm>
            <a:off x="533400" y="5486400"/>
            <a:ext cx="8229600" cy="609600"/>
          </a:xfrm>
        </p:spPr>
        <p:txBody>
          <a:bodyPr/>
          <a:lstStyle/>
          <a:p>
            <a:pPr marL="0" indent="0">
              <a:buNone/>
            </a:pPr>
            <a:r>
              <a:rPr lang="en-IN" sz="2400" dirty="0"/>
              <a:t>$666,633 + $14,000</a:t>
            </a:r>
            <a:r>
              <a:rPr lang="en-US" sz="2400" dirty="0"/>
              <a:t> </a:t>
            </a:r>
            <a:r>
              <a:rPr lang="en-US" sz="2400" dirty="0">
                <a:sym typeface="Wingdings" pitchFamily="2" charset="2"/>
              </a:rPr>
              <a:t> </a:t>
            </a:r>
            <a:r>
              <a:rPr lang="en-IN" sz="2400" dirty="0"/>
              <a:t>680,633</a:t>
            </a:r>
          </a:p>
        </p:txBody>
      </p:sp>
    </p:spTree>
    <p:extLst>
      <p:ext uri="{BB962C8B-B14F-4D97-AF65-F5344CB8AC3E}">
        <p14:creationId xmlns:p14="http://schemas.microsoft.com/office/powerpoint/2010/main" val="3570158037"/>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fontAlgn="auto">
              <a:spcAft>
                <a:spcPts val="0"/>
              </a:spcAft>
              <a:buNone/>
              <a:defRPr/>
            </a:pPr>
            <a:r>
              <a:rPr lang="en-IN" dirty="0"/>
              <a:t>APPENDIX 14A</a:t>
            </a:r>
          </a:p>
        </p:txBody>
      </p:sp>
      <p:sp>
        <p:nvSpPr>
          <p:cNvPr id="3" name="Title 2"/>
          <p:cNvSpPr>
            <a:spLocks noGrp="1"/>
          </p:cNvSpPr>
          <p:nvPr>
            <p:ph type="title"/>
          </p:nvPr>
        </p:nvSpPr>
        <p:spPr/>
        <p:txBody>
          <a:bodyPr>
            <a:noAutofit/>
          </a:bodyPr>
          <a:lstStyle/>
          <a:p>
            <a:r>
              <a:rPr lang="en-IN" dirty="0"/>
              <a:t>Bonds Issued Between Interest Dates (9 of 11)</a:t>
            </a:r>
            <a:endParaRPr lang="en-US" dirty="0"/>
          </a:p>
        </p:txBody>
      </p:sp>
      <p:sp>
        <p:nvSpPr>
          <p:cNvPr id="2" name="Content Placeholder 1"/>
          <p:cNvSpPr>
            <a:spLocks noGrp="1"/>
          </p:cNvSpPr>
          <p:nvPr>
            <p:ph sz="quarter" idx="10"/>
          </p:nvPr>
        </p:nvSpPr>
        <p:spPr>
          <a:xfrm>
            <a:off x="533400" y="1676400"/>
            <a:ext cx="8382000" cy="609600"/>
          </a:xfrm>
        </p:spPr>
        <p:txBody>
          <a:bodyPr/>
          <a:lstStyle/>
          <a:p>
            <a:r>
              <a:rPr lang="en-US" sz="2400" b="1" dirty="0"/>
              <a:t>At Issuance (March 1)</a:t>
            </a:r>
            <a:endParaRPr lang="en-IN" sz="2400" b="1" baseline="30000" dirty="0"/>
          </a:p>
        </p:txBody>
      </p:sp>
      <p:pic>
        <p:nvPicPr>
          <p:cNvPr id="41986" name="Picture 2" descr="Journal entry dated March 1.&#10;United (investor) debits investment in bonds 700,000, debits interest receivable 14,000, credits discount on bond investment 33,367, and credits cash 680,63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184993" y="2514600"/>
            <a:ext cx="7289721" cy="17875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Content Placeholder 6"/>
          <p:cNvSpPr>
            <a:spLocks noGrp="1"/>
          </p:cNvSpPr>
          <p:nvPr>
            <p:ph sz="quarter" idx="12"/>
          </p:nvPr>
        </p:nvSpPr>
        <p:spPr>
          <a:xfrm>
            <a:off x="533400" y="4572000"/>
            <a:ext cx="8229600" cy="533400"/>
          </a:xfrm>
        </p:spPr>
        <p:txBody>
          <a:bodyPr/>
          <a:lstStyle/>
          <a:p>
            <a:pPr marL="0" indent="0">
              <a:buNone/>
            </a:pPr>
            <a:r>
              <a:rPr lang="en-IN" sz="2400" dirty="0"/>
              <a:t>$666,633 + $14,000</a:t>
            </a:r>
            <a:r>
              <a:rPr lang="en-US" sz="2400" dirty="0"/>
              <a:t> </a:t>
            </a:r>
            <a:r>
              <a:rPr lang="en-US" sz="2400" dirty="0">
                <a:sym typeface="Wingdings" pitchFamily="2" charset="2"/>
              </a:rPr>
              <a:t> </a:t>
            </a:r>
            <a:r>
              <a:rPr lang="en-IN" sz="2400" dirty="0"/>
              <a:t>680,633</a:t>
            </a:r>
          </a:p>
        </p:txBody>
      </p:sp>
    </p:spTree>
    <p:extLst>
      <p:ext uri="{BB962C8B-B14F-4D97-AF65-F5344CB8AC3E}">
        <p14:creationId xmlns:p14="http://schemas.microsoft.com/office/powerpoint/2010/main" val="1090354102"/>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fontAlgn="auto">
              <a:spcAft>
                <a:spcPts val="0"/>
              </a:spcAft>
              <a:buNone/>
              <a:defRPr/>
            </a:pPr>
            <a:r>
              <a:rPr lang="en-IN" dirty="0"/>
              <a:t>APPENDIX 14A</a:t>
            </a:r>
          </a:p>
        </p:txBody>
      </p:sp>
      <p:sp>
        <p:nvSpPr>
          <p:cNvPr id="3" name="Title 2"/>
          <p:cNvSpPr>
            <a:spLocks noGrp="1"/>
          </p:cNvSpPr>
          <p:nvPr>
            <p:ph type="title"/>
          </p:nvPr>
        </p:nvSpPr>
        <p:spPr/>
        <p:txBody>
          <a:bodyPr>
            <a:noAutofit/>
          </a:bodyPr>
          <a:lstStyle/>
          <a:p>
            <a:r>
              <a:rPr lang="en-IN" dirty="0"/>
              <a:t>Bonds Issued Between Interest Dates (10 of 11)</a:t>
            </a:r>
            <a:endParaRPr lang="en-US" dirty="0"/>
          </a:p>
        </p:txBody>
      </p:sp>
      <p:sp>
        <p:nvSpPr>
          <p:cNvPr id="2" name="Content Placeholder 1"/>
          <p:cNvSpPr>
            <a:spLocks noGrp="1"/>
          </p:cNvSpPr>
          <p:nvPr>
            <p:ph sz="quarter" idx="10"/>
          </p:nvPr>
        </p:nvSpPr>
        <p:spPr>
          <a:xfrm>
            <a:off x="533400" y="1676400"/>
            <a:ext cx="8153400" cy="533400"/>
          </a:xfrm>
        </p:spPr>
        <p:txBody>
          <a:bodyPr/>
          <a:lstStyle/>
          <a:p>
            <a:r>
              <a:rPr lang="en-IN" sz="2400" b="1" dirty="0"/>
              <a:t>At the First Interest Date (June 30)</a:t>
            </a:r>
            <a:endParaRPr lang="en-IN" sz="2400" b="1" baseline="30000" dirty="0"/>
          </a:p>
        </p:txBody>
      </p:sp>
      <p:pic>
        <p:nvPicPr>
          <p:cNvPr id="43010" name="Picture 2" descr="Journal entry.&#10;Masterwear (issuer) debits interest expense 31,109, which is 4/6 times 46,664. Then debit interest payable 14,000, credit discount on bonds payable 3,109, and credit cash 42,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08793" y="2362200"/>
            <a:ext cx="7289721" cy="1800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5"/>
          <p:cNvSpPr>
            <a:spLocks noGrp="1"/>
          </p:cNvSpPr>
          <p:nvPr>
            <p:ph sz="quarter" idx="12"/>
          </p:nvPr>
        </p:nvSpPr>
        <p:spPr>
          <a:xfrm>
            <a:off x="533400" y="4572000"/>
            <a:ext cx="8305800" cy="533400"/>
          </a:xfrm>
        </p:spPr>
        <p:txBody>
          <a:bodyPr/>
          <a:lstStyle/>
          <a:p>
            <a:r>
              <a:rPr lang="en-IN" sz="2400" dirty="0"/>
              <a:t>$666,633 × 14% × [1/2] × [4/6]</a:t>
            </a:r>
            <a:r>
              <a:rPr lang="en-US" sz="2400" dirty="0"/>
              <a:t> </a:t>
            </a:r>
            <a:r>
              <a:rPr lang="en-US" sz="2400" dirty="0">
                <a:sym typeface="Wingdings" pitchFamily="2" charset="2"/>
              </a:rPr>
              <a:t> 31,109</a:t>
            </a:r>
            <a:endParaRPr lang="en-US" sz="2400" dirty="0"/>
          </a:p>
        </p:txBody>
      </p:sp>
    </p:spTree>
    <p:extLst>
      <p:ext uri="{BB962C8B-B14F-4D97-AF65-F5344CB8AC3E}">
        <p14:creationId xmlns:p14="http://schemas.microsoft.com/office/powerpoint/2010/main" val="1727801652"/>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fontAlgn="auto">
              <a:spcAft>
                <a:spcPts val="0"/>
              </a:spcAft>
              <a:buNone/>
              <a:defRPr/>
            </a:pPr>
            <a:r>
              <a:rPr lang="en-IN" dirty="0"/>
              <a:t>APPENDIX 14A</a:t>
            </a:r>
          </a:p>
        </p:txBody>
      </p:sp>
      <p:sp>
        <p:nvSpPr>
          <p:cNvPr id="3" name="Title 2"/>
          <p:cNvSpPr>
            <a:spLocks noGrp="1"/>
          </p:cNvSpPr>
          <p:nvPr>
            <p:ph type="title"/>
          </p:nvPr>
        </p:nvSpPr>
        <p:spPr/>
        <p:txBody>
          <a:bodyPr>
            <a:noAutofit/>
          </a:bodyPr>
          <a:lstStyle/>
          <a:p>
            <a:r>
              <a:rPr lang="en-IN" dirty="0"/>
              <a:t>Bonds Issued Between Interest Dates (11 of 11)</a:t>
            </a:r>
            <a:endParaRPr lang="en-US" dirty="0"/>
          </a:p>
        </p:txBody>
      </p:sp>
      <p:sp>
        <p:nvSpPr>
          <p:cNvPr id="4" name="Content Placeholder 3"/>
          <p:cNvSpPr>
            <a:spLocks noGrp="1"/>
          </p:cNvSpPr>
          <p:nvPr>
            <p:ph sz="quarter" idx="10"/>
          </p:nvPr>
        </p:nvSpPr>
        <p:spPr>
          <a:xfrm>
            <a:off x="533400" y="1600200"/>
            <a:ext cx="8077200" cy="533400"/>
          </a:xfrm>
        </p:spPr>
        <p:txBody>
          <a:bodyPr/>
          <a:lstStyle/>
          <a:p>
            <a:r>
              <a:rPr lang="en-IN" sz="2400" b="1" dirty="0"/>
              <a:t>At the First Interest Date (June 30)</a:t>
            </a:r>
            <a:endParaRPr lang="en-IN" sz="2400" b="1" baseline="30000" dirty="0"/>
          </a:p>
        </p:txBody>
      </p:sp>
      <p:pic>
        <p:nvPicPr>
          <p:cNvPr id="44034" name="Picture 2" descr="United (investor) debits cash 42,000, debits discount on bond investment 3,109, which is 4/6 times 4,991, credits interest receivable 14,000, and credits interest revenue 31,109."/>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34453" y="2209800"/>
            <a:ext cx="8004747" cy="1952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5"/>
          <p:cNvSpPr>
            <a:spLocks noGrp="1"/>
          </p:cNvSpPr>
          <p:nvPr>
            <p:ph sz="quarter" idx="12"/>
          </p:nvPr>
        </p:nvSpPr>
        <p:spPr>
          <a:xfrm>
            <a:off x="533400" y="4343400"/>
            <a:ext cx="8458200" cy="533400"/>
          </a:xfrm>
        </p:spPr>
        <p:txBody>
          <a:bodyPr/>
          <a:lstStyle/>
          <a:p>
            <a:r>
              <a:rPr lang="en-IN" sz="2400" dirty="0"/>
              <a:t>$666,633 × 14% × [1 ÷ 2] × [4 ÷ 6]</a:t>
            </a:r>
            <a:r>
              <a:rPr lang="en-US" sz="2400" dirty="0"/>
              <a:t> </a:t>
            </a:r>
            <a:r>
              <a:rPr lang="en-US" sz="2400" dirty="0">
                <a:sym typeface="Wingdings" pitchFamily="2" charset="2"/>
              </a:rPr>
              <a:t> 31,109</a:t>
            </a:r>
            <a:endParaRPr lang="en-US" sz="2400" dirty="0"/>
          </a:p>
        </p:txBody>
      </p:sp>
    </p:spTree>
    <p:extLst>
      <p:ext uri="{BB962C8B-B14F-4D97-AF65-F5344CB8AC3E}">
        <p14:creationId xmlns:p14="http://schemas.microsoft.com/office/powerpoint/2010/main" val="583686905"/>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fontAlgn="auto">
              <a:spcAft>
                <a:spcPts val="0"/>
              </a:spcAft>
              <a:buNone/>
              <a:defRPr/>
            </a:pPr>
            <a:r>
              <a:rPr lang="en-IN" dirty="0"/>
              <a:t>APPENDIX 14B</a:t>
            </a:r>
          </a:p>
        </p:txBody>
      </p:sp>
      <p:sp>
        <p:nvSpPr>
          <p:cNvPr id="3" name="Title 2"/>
          <p:cNvSpPr>
            <a:spLocks noGrp="1"/>
          </p:cNvSpPr>
          <p:nvPr>
            <p:ph type="title"/>
          </p:nvPr>
        </p:nvSpPr>
        <p:spPr/>
        <p:txBody>
          <a:bodyPr>
            <a:noAutofit/>
          </a:bodyPr>
          <a:lstStyle/>
          <a:p>
            <a:r>
              <a:rPr lang="en-US" dirty="0"/>
              <a:t>Troubled Debt Restructuring</a:t>
            </a:r>
          </a:p>
        </p:txBody>
      </p:sp>
      <p:sp>
        <p:nvSpPr>
          <p:cNvPr id="5" name="Content Placeholder 4"/>
          <p:cNvSpPr>
            <a:spLocks noGrp="1"/>
          </p:cNvSpPr>
          <p:nvPr>
            <p:ph sz="quarter" idx="10"/>
          </p:nvPr>
        </p:nvSpPr>
        <p:spPr>
          <a:xfrm>
            <a:off x="548640" y="1524000"/>
            <a:ext cx="8214360" cy="4876800"/>
          </a:xfrm>
        </p:spPr>
        <p:txBody>
          <a:bodyPr/>
          <a:lstStyle/>
          <a:p>
            <a:pPr marL="344488" lvl="1" indent="-344488">
              <a:spcBef>
                <a:spcPts val="1000"/>
              </a:spcBef>
              <a:buFont typeface="Arial" panose="020B0604020202020204" pitchFamily="34" charset="0"/>
              <a:buChar char="•"/>
            </a:pPr>
            <a:r>
              <a:rPr lang="en-US" sz="2600" dirty="0"/>
              <a:t>A new arrangement that involves </a:t>
            </a:r>
            <a:r>
              <a:rPr lang="en-IN" sz="2600" dirty="0"/>
              <a:t>changes in the original terms of a debt agreement motivated by financial </a:t>
            </a:r>
            <a:r>
              <a:rPr lang="en-US" sz="2600" dirty="0"/>
              <a:t>difficulties </a:t>
            </a:r>
            <a:r>
              <a:rPr lang="en-IN" sz="2600" dirty="0"/>
              <a:t>experienced by the debtor (borrower)</a:t>
            </a:r>
            <a:endParaRPr lang="en-US" sz="2600" dirty="0"/>
          </a:p>
          <a:p>
            <a:pPr marL="344488" lvl="1" indent="-344488">
              <a:spcBef>
                <a:spcPts val="1000"/>
              </a:spcBef>
              <a:buFont typeface="Arial" panose="020B0604020202020204" pitchFamily="34" charset="0"/>
              <a:buChar char="•"/>
            </a:pPr>
            <a:r>
              <a:rPr lang="en-US" sz="2600" dirty="0"/>
              <a:t>Involves some concessions </a:t>
            </a:r>
            <a:r>
              <a:rPr lang="en-IN" sz="2600" dirty="0"/>
              <a:t>on the part of the creditor (lender)</a:t>
            </a:r>
          </a:p>
          <a:p>
            <a:pPr lvl="0" defTabSz="1244600">
              <a:lnSpc>
                <a:spcPct val="90000"/>
              </a:lnSpc>
              <a:spcBef>
                <a:spcPct val="0"/>
              </a:spcBef>
              <a:spcAft>
                <a:spcPct val="35000"/>
              </a:spcAft>
            </a:pPr>
            <a:r>
              <a:rPr lang="en-IN" b="1" dirty="0"/>
              <a:t>Achieving </a:t>
            </a:r>
            <a:r>
              <a:rPr lang="en-US" b="1" dirty="0"/>
              <a:t>a troubled debt restructuring</a:t>
            </a:r>
          </a:p>
          <a:p>
            <a:pPr marL="914400" lvl="1" indent="-457200" defTabSz="1155700">
              <a:lnSpc>
                <a:spcPct val="90000"/>
              </a:lnSpc>
              <a:spcBef>
                <a:spcPct val="0"/>
              </a:spcBef>
              <a:spcAft>
                <a:spcPct val="35000"/>
              </a:spcAft>
              <a:buFont typeface="+mj-lt"/>
              <a:buAutoNum type="arabicPeriod"/>
            </a:pPr>
            <a:r>
              <a:rPr lang="en-IN" dirty="0"/>
              <a:t>The debt may be </a:t>
            </a:r>
            <a:r>
              <a:rPr lang="en-IN" b="1" i="1" dirty="0"/>
              <a:t>settled</a:t>
            </a:r>
            <a:r>
              <a:rPr lang="en-IN" dirty="0"/>
              <a:t> at the time of the restructuring</a:t>
            </a:r>
          </a:p>
          <a:p>
            <a:pPr marL="914400" lvl="1" indent="-457200" defTabSz="1155700">
              <a:lnSpc>
                <a:spcPct val="90000"/>
              </a:lnSpc>
              <a:spcBef>
                <a:spcPct val="0"/>
              </a:spcBef>
              <a:spcAft>
                <a:spcPct val="35000"/>
              </a:spcAft>
              <a:buFont typeface="+mj-lt"/>
              <a:buAutoNum type="arabicPeriod"/>
            </a:pPr>
            <a:r>
              <a:rPr lang="en-IN" dirty="0"/>
              <a:t>The debt may be </a:t>
            </a:r>
            <a:r>
              <a:rPr lang="en-IN" i="1" dirty="0"/>
              <a:t>continued</a:t>
            </a:r>
            <a:r>
              <a:rPr lang="en-IN" dirty="0"/>
              <a:t>, but </a:t>
            </a:r>
            <a:r>
              <a:rPr lang="en-IN" b="1" dirty="0"/>
              <a:t>with </a:t>
            </a:r>
            <a:r>
              <a:rPr lang="en-IN" b="1" i="1" dirty="0"/>
              <a:t>modified terms</a:t>
            </a:r>
            <a:endParaRPr lang="en-US" b="1" i="1" dirty="0"/>
          </a:p>
        </p:txBody>
      </p:sp>
    </p:spTree>
    <p:extLst>
      <p:ext uri="{BB962C8B-B14F-4D97-AF65-F5344CB8AC3E}">
        <p14:creationId xmlns:p14="http://schemas.microsoft.com/office/powerpoint/2010/main" val="39934572"/>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fontAlgn="auto">
              <a:spcAft>
                <a:spcPts val="0"/>
              </a:spcAft>
              <a:buNone/>
              <a:defRPr/>
            </a:pPr>
            <a:r>
              <a:rPr lang="en-IN" dirty="0"/>
              <a:t>APPENDIX 14A</a:t>
            </a:r>
          </a:p>
        </p:txBody>
      </p:sp>
      <p:sp>
        <p:nvSpPr>
          <p:cNvPr id="3" name="Title 2"/>
          <p:cNvSpPr>
            <a:spLocks noGrp="1"/>
          </p:cNvSpPr>
          <p:nvPr>
            <p:ph type="title"/>
          </p:nvPr>
        </p:nvSpPr>
        <p:spPr/>
        <p:txBody>
          <a:bodyPr>
            <a:noAutofit/>
          </a:bodyPr>
          <a:lstStyle/>
          <a:p>
            <a:r>
              <a:rPr lang="en-US" dirty="0"/>
              <a:t>Troubled Debt Restructuring—Debt is Settled (1 of 2)</a:t>
            </a:r>
          </a:p>
        </p:txBody>
      </p:sp>
      <p:sp>
        <p:nvSpPr>
          <p:cNvPr id="5" name="Content Placeholder 4"/>
          <p:cNvSpPr>
            <a:spLocks noGrp="1"/>
          </p:cNvSpPr>
          <p:nvPr>
            <p:ph sz="quarter" idx="10"/>
          </p:nvPr>
        </p:nvSpPr>
        <p:spPr>
          <a:xfrm>
            <a:off x="548640" y="1602334"/>
            <a:ext cx="8290560" cy="4722266"/>
          </a:xfrm>
        </p:spPr>
        <p:txBody>
          <a:bodyPr/>
          <a:lstStyle/>
          <a:p>
            <a:pPr marL="457200" lvl="1" indent="-457200">
              <a:spcBef>
                <a:spcPts val="1000"/>
              </a:spcBef>
              <a:buFont typeface="Arial" panose="020B0604020202020204" pitchFamily="34" charset="0"/>
              <a:buChar char="•"/>
            </a:pPr>
            <a:r>
              <a:rPr lang="en-IN" sz="2600" dirty="0"/>
              <a:t>The book value of an asset is adjusted to its fair value prior to recording its exchange for a debt</a:t>
            </a:r>
          </a:p>
          <a:p>
            <a:pPr marL="0" indent="0">
              <a:buNone/>
            </a:pPr>
            <a:r>
              <a:rPr lang="en-IN" b="1" dirty="0"/>
              <a:t>Example:</a:t>
            </a:r>
          </a:p>
          <a:p>
            <a:pPr marL="0" indent="0">
              <a:buNone/>
            </a:pPr>
            <a:r>
              <a:rPr lang="en-IN" dirty="0"/>
              <a:t>First Prudent Bank agrees to settle </a:t>
            </a:r>
            <a:r>
              <a:rPr lang="en-IN" dirty="0" err="1"/>
              <a:t>Brillard’s</a:t>
            </a:r>
            <a:r>
              <a:rPr lang="en-IN" dirty="0"/>
              <a:t> </a:t>
            </a:r>
            <a:r>
              <a:rPr lang="en-IN" u="sng" dirty="0"/>
              <a:t>$30 million </a:t>
            </a:r>
            <a:r>
              <a:rPr lang="en-IN" dirty="0"/>
              <a:t>debt in exchange for property having a fair value of </a:t>
            </a:r>
            <a:r>
              <a:rPr lang="en-IN" u="sng" dirty="0"/>
              <a:t>$20 million</a:t>
            </a:r>
            <a:r>
              <a:rPr lang="en-IN" dirty="0"/>
              <a:t>. The book value of the property on </a:t>
            </a:r>
            <a:r>
              <a:rPr lang="en-IN" dirty="0" err="1"/>
              <a:t>Brillard’s</a:t>
            </a:r>
            <a:r>
              <a:rPr lang="en-IN" dirty="0"/>
              <a:t> books is </a:t>
            </a:r>
            <a:r>
              <a:rPr lang="en-US" u="sng" dirty="0"/>
              <a:t>$17 million</a:t>
            </a:r>
            <a:r>
              <a:rPr lang="en-US" dirty="0"/>
              <a:t>.</a:t>
            </a:r>
          </a:p>
        </p:txBody>
      </p:sp>
    </p:spTree>
    <p:extLst>
      <p:ext uri="{BB962C8B-B14F-4D97-AF65-F5344CB8AC3E}">
        <p14:creationId xmlns:p14="http://schemas.microsoft.com/office/powerpoint/2010/main" val="1258148215"/>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fontAlgn="auto">
              <a:spcAft>
                <a:spcPts val="0"/>
              </a:spcAft>
              <a:buNone/>
              <a:defRPr/>
            </a:pPr>
            <a:r>
              <a:rPr lang="en-IN" dirty="0"/>
              <a:t>APPENDIX 14A</a:t>
            </a:r>
          </a:p>
        </p:txBody>
      </p:sp>
      <p:sp>
        <p:nvSpPr>
          <p:cNvPr id="3" name="Title 2"/>
          <p:cNvSpPr>
            <a:spLocks noGrp="1"/>
          </p:cNvSpPr>
          <p:nvPr>
            <p:ph type="title"/>
          </p:nvPr>
        </p:nvSpPr>
        <p:spPr/>
        <p:txBody>
          <a:bodyPr>
            <a:noAutofit/>
          </a:bodyPr>
          <a:lstStyle/>
          <a:p>
            <a:r>
              <a:rPr lang="en-US" dirty="0"/>
              <a:t>Troubled Debt Restructuring—Debt is Settled (2 of 2)</a:t>
            </a:r>
          </a:p>
        </p:txBody>
      </p:sp>
      <p:pic>
        <p:nvPicPr>
          <p:cNvPr id="45058" name="Picture 2" descr="Journal entry showing that land ($20 million minus $17 million) is debited 3 million. Gain on disposition of assets is credited 3 million.&#10;&#10;Note payable (book value) is debited 30 million. Gain on troubled debt restructuring is credited 10 million and land (fair value) is credited 20 million."/>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02948" y="1981200"/>
            <a:ext cx="8004747" cy="225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0"/>
          </p:nvPr>
        </p:nvSpPr>
        <p:spPr>
          <a:xfrm>
            <a:off x="533400" y="4419600"/>
            <a:ext cx="8229599" cy="914400"/>
          </a:xfrm>
        </p:spPr>
        <p:txBody>
          <a:bodyPr/>
          <a:lstStyle/>
          <a:p>
            <a:pPr marL="0" indent="0">
              <a:buNone/>
            </a:pPr>
            <a:r>
              <a:rPr lang="en-IN" sz="2400" dirty="0"/>
              <a:t>$20 million − $17 million </a:t>
            </a:r>
            <a:r>
              <a:rPr lang="en-IN" sz="2400" dirty="0">
                <a:sym typeface="Wingdings" pitchFamily="2" charset="2"/>
              </a:rPr>
              <a:t> Debit (</a:t>
            </a:r>
            <a:r>
              <a:rPr lang="en-IN" sz="2400" dirty="0"/>
              <a:t>3,000,000)</a:t>
            </a:r>
          </a:p>
          <a:p>
            <a:pPr marL="0" indent="0">
              <a:buNone/>
            </a:pPr>
            <a:r>
              <a:rPr lang="en-IN" sz="2400" dirty="0"/>
              <a:t>$30 million − $20 million </a:t>
            </a:r>
            <a:r>
              <a:rPr lang="en-IN" sz="2400" dirty="0">
                <a:sym typeface="Wingdings" pitchFamily="2" charset="2"/>
              </a:rPr>
              <a:t> </a:t>
            </a:r>
            <a:r>
              <a:rPr lang="en-IN" sz="2400" dirty="0"/>
              <a:t>10,000,000</a:t>
            </a:r>
          </a:p>
        </p:txBody>
      </p:sp>
    </p:spTree>
    <p:extLst>
      <p:ext uri="{BB962C8B-B14F-4D97-AF65-F5344CB8AC3E}">
        <p14:creationId xmlns:p14="http://schemas.microsoft.com/office/powerpoint/2010/main" val="248442444"/>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fontAlgn="auto">
              <a:spcAft>
                <a:spcPts val="0"/>
              </a:spcAft>
              <a:buNone/>
              <a:defRPr/>
            </a:pPr>
            <a:r>
              <a:rPr lang="en-IN" dirty="0"/>
              <a:t>APPENDIX 14A</a:t>
            </a:r>
          </a:p>
        </p:txBody>
      </p:sp>
      <p:sp>
        <p:nvSpPr>
          <p:cNvPr id="3" name="Title 2"/>
          <p:cNvSpPr>
            <a:spLocks noGrp="1"/>
          </p:cNvSpPr>
          <p:nvPr>
            <p:ph type="title"/>
          </p:nvPr>
        </p:nvSpPr>
        <p:spPr>
          <a:xfrm>
            <a:off x="685800" y="353922"/>
            <a:ext cx="8001000" cy="1781907"/>
          </a:xfrm>
        </p:spPr>
        <p:txBody>
          <a:bodyPr>
            <a:noAutofit/>
          </a:bodyPr>
          <a:lstStyle/>
          <a:p>
            <a:r>
              <a:rPr lang="en-US" dirty="0"/>
              <a:t>Troubled Debt Restructuring—</a:t>
            </a:r>
            <a:r>
              <a:rPr lang="en-IN" dirty="0"/>
              <a:t>Debt is Continued, but with Modified Terms (1 of 10)</a:t>
            </a:r>
            <a:endParaRPr lang="en-US" dirty="0"/>
          </a:p>
        </p:txBody>
      </p:sp>
      <p:sp>
        <p:nvSpPr>
          <p:cNvPr id="5" name="Content Placeholder 4"/>
          <p:cNvSpPr>
            <a:spLocks noGrp="1"/>
          </p:cNvSpPr>
          <p:nvPr>
            <p:ph sz="quarter" idx="10"/>
          </p:nvPr>
        </p:nvSpPr>
        <p:spPr>
          <a:xfrm>
            <a:off x="533400" y="2211934"/>
            <a:ext cx="8061960" cy="4341266"/>
          </a:xfrm>
        </p:spPr>
        <p:txBody>
          <a:bodyPr/>
          <a:lstStyle/>
          <a:p>
            <a:r>
              <a:rPr lang="en-US" dirty="0"/>
              <a:t>Bank allows </a:t>
            </a:r>
            <a:r>
              <a:rPr lang="en-IN" dirty="0"/>
              <a:t>the debt to continue, but modifies the terms of the debt agreement to make it easier for </a:t>
            </a:r>
            <a:r>
              <a:rPr lang="en-US" dirty="0"/>
              <a:t>the debtor to comply</a:t>
            </a:r>
          </a:p>
          <a:p>
            <a:r>
              <a:rPr lang="en-IN" dirty="0"/>
              <a:t>The bank might agree to:</a:t>
            </a:r>
          </a:p>
          <a:p>
            <a:pPr lvl="1">
              <a:buFont typeface="Lucida Grande"/>
              <a:buChar char="–"/>
            </a:pPr>
            <a:r>
              <a:rPr lang="en-IN" dirty="0"/>
              <a:t>Reduce or delay the scheduled </a:t>
            </a:r>
            <a:r>
              <a:rPr lang="en-IN" i="1" dirty="0"/>
              <a:t>interest </a:t>
            </a:r>
            <a:r>
              <a:rPr lang="en-US" i="1" dirty="0"/>
              <a:t>payments</a:t>
            </a:r>
          </a:p>
          <a:p>
            <a:pPr lvl="1">
              <a:buFont typeface="Lucida Grande"/>
              <a:buChar char="–"/>
            </a:pPr>
            <a:r>
              <a:rPr lang="en-IN" dirty="0"/>
              <a:t>Reduce or delay the </a:t>
            </a:r>
            <a:r>
              <a:rPr lang="en-IN" i="1" dirty="0"/>
              <a:t>maturity amount</a:t>
            </a:r>
            <a:endParaRPr lang="en-IN" dirty="0"/>
          </a:p>
        </p:txBody>
      </p:sp>
    </p:spTree>
    <p:extLst>
      <p:ext uri="{BB962C8B-B14F-4D97-AF65-F5344CB8AC3E}">
        <p14:creationId xmlns:p14="http://schemas.microsoft.com/office/powerpoint/2010/main" val="3845693450"/>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fontAlgn="auto">
              <a:spcAft>
                <a:spcPts val="0"/>
              </a:spcAft>
              <a:buNone/>
              <a:defRPr/>
            </a:pPr>
            <a:r>
              <a:rPr lang="en-IN" dirty="0"/>
              <a:t>APPENDIX 14A</a:t>
            </a:r>
          </a:p>
        </p:txBody>
      </p:sp>
      <p:sp>
        <p:nvSpPr>
          <p:cNvPr id="3" name="Title 2"/>
          <p:cNvSpPr>
            <a:spLocks noGrp="1"/>
          </p:cNvSpPr>
          <p:nvPr>
            <p:ph type="title"/>
          </p:nvPr>
        </p:nvSpPr>
        <p:spPr>
          <a:xfrm>
            <a:off x="685800" y="437485"/>
            <a:ext cx="8001000" cy="1619915"/>
          </a:xfrm>
        </p:spPr>
        <p:txBody>
          <a:bodyPr>
            <a:noAutofit/>
          </a:bodyPr>
          <a:lstStyle/>
          <a:p>
            <a:r>
              <a:rPr lang="en-US" dirty="0"/>
              <a:t>Troubled Debt Restructuring—</a:t>
            </a:r>
            <a:r>
              <a:rPr lang="en-IN" dirty="0"/>
              <a:t>Debt is Continued, but with Modified Terms (2 of 10)</a:t>
            </a:r>
            <a:endParaRPr lang="en-US" dirty="0"/>
          </a:p>
        </p:txBody>
      </p:sp>
      <p:sp>
        <p:nvSpPr>
          <p:cNvPr id="5" name="Content Placeholder 4"/>
          <p:cNvSpPr>
            <a:spLocks noGrp="1"/>
          </p:cNvSpPr>
          <p:nvPr>
            <p:ph sz="quarter" idx="12"/>
          </p:nvPr>
        </p:nvSpPr>
        <p:spPr>
          <a:xfrm>
            <a:off x="520700" y="2209800"/>
            <a:ext cx="8242300" cy="4191000"/>
          </a:xfrm>
        </p:spPr>
        <p:txBody>
          <a:bodyPr/>
          <a:lstStyle/>
          <a:p>
            <a:pPr algn="ctr"/>
            <a:r>
              <a:rPr lang="en-IN" b="1" dirty="0"/>
              <a:t>Book value of a debt  </a:t>
            </a:r>
            <a:r>
              <a:rPr lang="en-IN" dirty="0"/>
              <a:t>=</a:t>
            </a:r>
            <a:r>
              <a:rPr lang="en-IN" b="1" dirty="0"/>
              <a:t> </a:t>
            </a:r>
            <a:r>
              <a:rPr lang="en-IN" dirty="0"/>
              <a:t>Current balance of the primary debt + </a:t>
            </a:r>
            <a:r>
              <a:rPr lang="en-US" dirty="0"/>
              <a:t>Accrued (unpaid) interest</a:t>
            </a:r>
          </a:p>
          <a:p>
            <a:r>
              <a:rPr lang="en-US" dirty="0"/>
              <a:t>Accounting </a:t>
            </a:r>
            <a:r>
              <a:rPr lang="en-IN" dirty="0"/>
              <a:t>procedure depends on whether:</a:t>
            </a:r>
          </a:p>
          <a:p>
            <a:pPr marL="790575" lvl="1" indent="-327025">
              <a:buFont typeface="Lucida Grande"/>
              <a:buChar char="–"/>
            </a:pPr>
            <a:r>
              <a:rPr lang="en-IN" dirty="0"/>
              <a:t>The total cash payments are </a:t>
            </a:r>
            <a:r>
              <a:rPr lang="en-IN" b="1" dirty="0"/>
              <a:t>less than </a:t>
            </a:r>
            <a:r>
              <a:rPr lang="en-IN" dirty="0"/>
              <a:t>the book value </a:t>
            </a:r>
            <a:r>
              <a:rPr lang="en-US" dirty="0"/>
              <a:t>of the debt</a:t>
            </a:r>
          </a:p>
          <a:p>
            <a:pPr marL="790575" lvl="1" indent="-327025">
              <a:buFont typeface="Lucida Grande"/>
              <a:buChar char="–"/>
            </a:pPr>
            <a:r>
              <a:rPr lang="en-IN" dirty="0"/>
              <a:t>The total cash payments </a:t>
            </a:r>
            <a:r>
              <a:rPr lang="en-IN" b="1" dirty="0"/>
              <a:t>exceed</a:t>
            </a:r>
            <a:r>
              <a:rPr lang="en-IN" dirty="0"/>
              <a:t> the book value of the </a:t>
            </a:r>
            <a:r>
              <a:rPr lang="en-US" dirty="0"/>
              <a:t>debt</a:t>
            </a:r>
          </a:p>
        </p:txBody>
      </p:sp>
    </p:spTree>
    <p:extLst>
      <p:ext uri="{BB962C8B-B14F-4D97-AF65-F5344CB8AC3E}">
        <p14:creationId xmlns:p14="http://schemas.microsoft.com/office/powerpoint/2010/main" val="2611149626"/>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fontAlgn="auto">
              <a:spcAft>
                <a:spcPts val="0"/>
              </a:spcAft>
              <a:buNone/>
              <a:defRPr/>
            </a:pPr>
            <a:r>
              <a:rPr lang="en-IN" dirty="0"/>
              <a:t>APPENDIX 14A</a:t>
            </a:r>
          </a:p>
        </p:txBody>
      </p:sp>
      <p:sp>
        <p:nvSpPr>
          <p:cNvPr id="3" name="Title 2"/>
          <p:cNvSpPr>
            <a:spLocks noGrp="1"/>
          </p:cNvSpPr>
          <p:nvPr>
            <p:ph type="title"/>
          </p:nvPr>
        </p:nvSpPr>
        <p:spPr>
          <a:xfrm>
            <a:off x="685800" y="437485"/>
            <a:ext cx="8001000" cy="1619915"/>
          </a:xfrm>
        </p:spPr>
        <p:txBody>
          <a:bodyPr>
            <a:noAutofit/>
          </a:bodyPr>
          <a:lstStyle/>
          <a:p>
            <a:r>
              <a:rPr lang="en-US" dirty="0"/>
              <a:t>Troubled Debt Restructuring—</a:t>
            </a:r>
            <a:r>
              <a:rPr lang="en-IN" dirty="0"/>
              <a:t>Debt is Continued, but with Modified Terms (3 of 10)</a:t>
            </a:r>
            <a:endParaRPr lang="en-US" dirty="0"/>
          </a:p>
        </p:txBody>
      </p:sp>
      <p:sp>
        <p:nvSpPr>
          <p:cNvPr id="2" name="Content Placeholder 1"/>
          <p:cNvSpPr>
            <a:spLocks noGrp="1"/>
          </p:cNvSpPr>
          <p:nvPr>
            <p:ph sz="quarter" idx="11"/>
          </p:nvPr>
        </p:nvSpPr>
        <p:spPr>
          <a:xfrm>
            <a:off x="563880" y="2057400"/>
            <a:ext cx="8275320" cy="4343400"/>
          </a:xfrm>
        </p:spPr>
        <p:txBody>
          <a:bodyPr/>
          <a:lstStyle/>
          <a:p>
            <a:r>
              <a:rPr lang="en-IN" sz="2200" b="1" dirty="0"/>
              <a:t>When total cash payments are less than the book value </a:t>
            </a:r>
            <a:r>
              <a:rPr lang="en-US" sz="2200" b="1" dirty="0"/>
              <a:t>of the debt</a:t>
            </a:r>
            <a:endParaRPr lang="en-US" sz="2200" dirty="0"/>
          </a:p>
          <a:p>
            <a:pPr marL="0" indent="0">
              <a:buNone/>
            </a:pPr>
            <a:r>
              <a:rPr lang="en-IN" sz="2200" dirty="0" err="1"/>
              <a:t>Brillard</a:t>
            </a:r>
            <a:r>
              <a:rPr lang="en-IN" sz="2200" dirty="0"/>
              <a:t> Properties owes First Prudent Bank </a:t>
            </a:r>
            <a:r>
              <a:rPr lang="en-IN" sz="2200" u="sng" dirty="0"/>
              <a:t>$30 million </a:t>
            </a:r>
            <a:r>
              <a:rPr lang="en-IN" sz="2200" dirty="0"/>
              <a:t>under a 10% note with two years remaining to maturity. Due to financial difficulties of the developer, the previous year’s interest </a:t>
            </a:r>
            <a:r>
              <a:rPr lang="en-IN" sz="2200" u="sng" dirty="0"/>
              <a:t>($3 million) </a:t>
            </a:r>
            <a:r>
              <a:rPr lang="en-IN" sz="2200" dirty="0"/>
              <a:t>was not paid. First Prudent Bank agrees to:</a:t>
            </a:r>
          </a:p>
          <a:p>
            <a:pPr marL="514350" indent="-514350">
              <a:buFont typeface="+mj-lt"/>
              <a:buAutoNum type="arabicPeriod"/>
            </a:pPr>
            <a:r>
              <a:rPr lang="en-IN" sz="2200" dirty="0"/>
              <a:t>Forgive the interest accrued from last year</a:t>
            </a:r>
          </a:p>
          <a:p>
            <a:pPr marL="514350" indent="-514350">
              <a:buFont typeface="+mj-lt"/>
              <a:buAutoNum type="arabicPeriod"/>
            </a:pPr>
            <a:r>
              <a:rPr lang="en-IN" sz="2200" dirty="0"/>
              <a:t>Reduce the remaining two interest payments to </a:t>
            </a:r>
            <a:r>
              <a:rPr lang="en-IN" sz="2200" u="sng" dirty="0"/>
              <a:t>$2 million</a:t>
            </a:r>
            <a:r>
              <a:rPr lang="en-IN" sz="2200" dirty="0"/>
              <a:t> each</a:t>
            </a:r>
          </a:p>
          <a:p>
            <a:pPr marL="514350" indent="-514350">
              <a:buFont typeface="+mj-lt"/>
              <a:buAutoNum type="arabicPeriod"/>
            </a:pPr>
            <a:r>
              <a:rPr lang="en-IN" sz="2200" dirty="0"/>
              <a:t>Reduce the principal to </a:t>
            </a:r>
            <a:r>
              <a:rPr lang="en-IN" sz="2200" u="sng" dirty="0"/>
              <a:t>$25 million</a:t>
            </a:r>
            <a:endParaRPr lang="en-US" sz="2200" u="sng" dirty="0"/>
          </a:p>
        </p:txBody>
      </p:sp>
    </p:spTree>
    <p:extLst>
      <p:ext uri="{BB962C8B-B14F-4D97-AF65-F5344CB8AC3E}">
        <p14:creationId xmlns:p14="http://schemas.microsoft.com/office/powerpoint/2010/main" val="11270213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14-2</a:t>
            </a:r>
          </a:p>
        </p:txBody>
      </p:sp>
      <p:sp>
        <p:nvSpPr>
          <p:cNvPr id="5" name="Title 4"/>
          <p:cNvSpPr>
            <a:spLocks noGrp="1"/>
          </p:cNvSpPr>
          <p:nvPr>
            <p:ph type="title"/>
          </p:nvPr>
        </p:nvSpPr>
        <p:spPr>
          <a:xfrm>
            <a:off x="1049482" y="457200"/>
            <a:ext cx="7273636" cy="914400"/>
          </a:xfrm>
        </p:spPr>
        <p:txBody>
          <a:bodyPr>
            <a:noAutofit/>
          </a:bodyPr>
          <a:lstStyle/>
          <a:p>
            <a:r>
              <a:rPr lang="en-IN" dirty="0"/>
              <a:t>Determining the Selling Price (2 of 2)</a:t>
            </a:r>
            <a:endParaRPr lang="en-US" dirty="0"/>
          </a:p>
        </p:txBody>
      </p:sp>
      <p:sp>
        <p:nvSpPr>
          <p:cNvPr id="6" name="Content Placeholder 5"/>
          <p:cNvSpPr>
            <a:spLocks noGrp="1"/>
          </p:cNvSpPr>
          <p:nvPr>
            <p:ph sz="quarter" idx="10"/>
          </p:nvPr>
        </p:nvSpPr>
        <p:spPr>
          <a:xfrm>
            <a:off x="533400" y="1600200"/>
            <a:ext cx="8382000" cy="4800600"/>
          </a:xfrm>
        </p:spPr>
        <p:txBody>
          <a:bodyPr/>
          <a:lstStyle/>
          <a:p>
            <a:pPr marL="0" indent="0">
              <a:buNone/>
            </a:pPr>
            <a:r>
              <a:rPr lang="en-US" sz="2200" b="1" dirty="0"/>
              <a:t>Bond price = </a:t>
            </a:r>
            <a:r>
              <a:rPr lang="en-US" sz="2200" dirty="0"/>
              <a:t>Present value of the </a:t>
            </a:r>
            <a:r>
              <a:rPr lang="en-US" sz="2200" b="1" dirty="0"/>
              <a:t>principal</a:t>
            </a:r>
            <a:r>
              <a:rPr lang="en-US" sz="2200" dirty="0"/>
              <a:t> payable at maturity + Present value of the periodic cash </a:t>
            </a:r>
            <a:r>
              <a:rPr lang="en-US" sz="2200" b="1" dirty="0"/>
              <a:t>interest</a:t>
            </a:r>
            <a:r>
              <a:rPr lang="en-US" sz="2200" dirty="0"/>
              <a:t> </a:t>
            </a:r>
            <a:r>
              <a:rPr lang="en-US" sz="2200" b="1" dirty="0"/>
              <a:t>payments</a:t>
            </a:r>
          </a:p>
          <a:p>
            <a:pPr marL="0" indent="0">
              <a:buNone/>
            </a:pPr>
            <a:r>
              <a:rPr lang="en-US" sz="2200" dirty="0"/>
              <a:t>Present value of the </a:t>
            </a:r>
            <a:r>
              <a:rPr lang="en-US" sz="2200" b="1" dirty="0"/>
              <a:t>principal</a:t>
            </a:r>
            <a:r>
              <a:rPr lang="en-US" sz="2200" dirty="0"/>
              <a:t> payable at maturity </a:t>
            </a:r>
            <a:r>
              <a:rPr lang="en-US" sz="2200" dirty="0">
                <a:sym typeface="Wingdings" panose="05000000000000000000" pitchFamily="2" charset="2"/>
              </a:rPr>
              <a:t> </a:t>
            </a:r>
            <a:r>
              <a:rPr lang="en-US" sz="2200" b="1" dirty="0"/>
              <a:t>Discounted at the market rate</a:t>
            </a:r>
          </a:p>
          <a:p>
            <a:pPr marL="0" indent="0">
              <a:buNone/>
            </a:pPr>
            <a:r>
              <a:rPr lang="en-US" sz="2200" dirty="0"/>
              <a:t>Present value of the periodic cash </a:t>
            </a:r>
            <a:r>
              <a:rPr lang="en-US" sz="2200" b="1" dirty="0"/>
              <a:t>interest</a:t>
            </a:r>
            <a:r>
              <a:rPr lang="en-US" sz="2200" dirty="0"/>
              <a:t> </a:t>
            </a:r>
            <a:r>
              <a:rPr lang="en-US" sz="2200" b="1" dirty="0"/>
              <a:t>payments </a:t>
            </a:r>
            <a:r>
              <a:rPr lang="en-US" sz="2200" b="1" dirty="0">
                <a:sym typeface="Wingdings" panose="05000000000000000000" pitchFamily="2" charset="2"/>
              </a:rPr>
              <a:t> </a:t>
            </a:r>
            <a:r>
              <a:rPr lang="en-US" sz="2200" b="1" dirty="0"/>
              <a:t>Discounted at the market rate</a:t>
            </a:r>
          </a:p>
          <a:p>
            <a:pPr marL="0" indent="0">
              <a:buNone/>
            </a:pPr>
            <a:r>
              <a:rPr lang="en-US" sz="2200" dirty="0"/>
              <a:t>Present value of the periodic cash </a:t>
            </a:r>
            <a:r>
              <a:rPr lang="en-US" sz="2200" b="1" dirty="0"/>
              <a:t>interest</a:t>
            </a:r>
            <a:r>
              <a:rPr lang="en-US" sz="2200" dirty="0"/>
              <a:t> </a:t>
            </a:r>
            <a:r>
              <a:rPr lang="en-US" sz="2200" b="1" dirty="0"/>
              <a:t>payments </a:t>
            </a:r>
            <a:r>
              <a:rPr lang="en-US" sz="2200" b="1" dirty="0">
                <a:sym typeface="Wingdings" panose="05000000000000000000" pitchFamily="2" charset="2"/>
              </a:rPr>
              <a:t> </a:t>
            </a:r>
            <a:r>
              <a:rPr lang="en-US" sz="2200" b="1" dirty="0"/>
              <a:t>Face amount × Stated rate</a:t>
            </a:r>
          </a:p>
          <a:p>
            <a:r>
              <a:rPr lang="en-US" sz="2200" dirty="0"/>
              <a:t>Bond prices are typically stated in terms of a percentage of face amounts </a:t>
            </a:r>
          </a:p>
          <a:p>
            <a:r>
              <a:rPr lang="en-US" sz="2200" dirty="0"/>
              <a:t>Example: A price quote of 98 means a $1,000 bond will sell for $980; a bond priced at 101 will sell for $1,010</a:t>
            </a:r>
          </a:p>
        </p:txBody>
      </p:sp>
    </p:spTree>
    <p:extLst>
      <p:ext uri="{BB962C8B-B14F-4D97-AF65-F5344CB8AC3E}">
        <p14:creationId xmlns:p14="http://schemas.microsoft.com/office/powerpoint/2010/main" val="2420802998"/>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fontAlgn="auto">
              <a:spcAft>
                <a:spcPts val="0"/>
              </a:spcAft>
              <a:buNone/>
              <a:defRPr/>
            </a:pPr>
            <a:r>
              <a:rPr lang="en-IN" dirty="0"/>
              <a:t>APPENDIX 14A</a:t>
            </a:r>
          </a:p>
        </p:txBody>
      </p:sp>
      <p:sp>
        <p:nvSpPr>
          <p:cNvPr id="3" name="Title 2"/>
          <p:cNvSpPr>
            <a:spLocks noGrp="1"/>
          </p:cNvSpPr>
          <p:nvPr>
            <p:ph type="title"/>
          </p:nvPr>
        </p:nvSpPr>
        <p:spPr>
          <a:xfrm>
            <a:off x="685800" y="508550"/>
            <a:ext cx="8001000" cy="1472650"/>
          </a:xfrm>
        </p:spPr>
        <p:txBody>
          <a:bodyPr>
            <a:noAutofit/>
          </a:bodyPr>
          <a:lstStyle/>
          <a:p>
            <a:r>
              <a:rPr lang="en-US" dirty="0"/>
              <a:t>Troubled Debt Restructuring—</a:t>
            </a:r>
            <a:r>
              <a:rPr lang="en-IN" dirty="0"/>
              <a:t>Debt is Continued, but with Modified Terms (4 of 10)</a:t>
            </a:r>
            <a:endParaRPr lang="en-US" dirty="0"/>
          </a:p>
        </p:txBody>
      </p:sp>
      <p:sp>
        <p:nvSpPr>
          <p:cNvPr id="5" name="Content Placeholder 4"/>
          <p:cNvSpPr>
            <a:spLocks noGrp="1"/>
          </p:cNvSpPr>
          <p:nvPr>
            <p:ph sz="quarter" idx="10"/>
          </p:nvPr>
        </p:nvSpPr>
        <p:spPr>
          <a:xfrm>
            <a:off x="533400" y="2209800"/>
            <a:ext cx="8382000" cy="381000"/>
          </a:xfrm>
        </p:spPr>
        <p:txBody>
          <a:bodyPr/>
          <a:lstStyle/>
          <a:p>
            <a:pPr marL="0" indent="0">
              <a:buNone/>
            </a:pPr>
            <a:r>
              <a:rPr lang="en-IN" sz="2200" b="1" dirty="0"/>
              <a:t>Analysis:</a:t>
            </a:r>
            <a:endParaRPr lang="en-US" sz="2200" b="1" dirty="0"/>
          </a:p>
        </p:txBody>
      </p:sp>
      <p:graphicFrame>
        <p:nvGraphicFramePr>
          <p:cNvPr id="11" name="Table  10" descr="Alt text will be entered here."/>
          <p:cNvGraphicFramePr>
            <a:graphicFrameLocks noGrp="1"/>
          </p:cNvGraphicFramePr>
          <p:nvPr>
            <p:ph sz="quarter" idx="12"/>
            <p:extLst>
              <p:ext uri="{D42A27DB-BD31-4B8C-83A1-F6EECF244321}">
                <p14:modId xmlns:p14="http://schemas.microsoft.com/office/powerpoint/2010/main" val="1258580918"/>
              </p:ext>
            </p:extLst>
          </p:nvPr>
        </p:nvGraphicFramePr>
        <p:xfrm>
          <a:off x="959453" y="2743200"/>
          <a:ext cx="7315200" cy="1132840"/>
        </p:xfrm>
        <a:graphic>
          <a:graphicData uri="http://schemas.openxmlformats.org/drawingml/2006/table">
            <a:tbl>
              <a:tblPr firstRow="1" bandRow="1">
                <a:tableStyleId>{5940675A-B579-460E-94D1-54222C63F5DA}</a:tableStyleId>
              </a:tblPr>
              <a:tblGrid>
                <a:gridCol w="1905000">
                  <a:extLst>
                    <a:ext uri="{9D8B030D-6E8A-4147-A177-3AD203B41FA5}">
                      <a16:colId xmlns:a16="http://schemas.microsoft.com/office/drawing/2014/main" xmlns="" val="20000"/>
                    </a:ext>
                  </a:extLst>
                </a:gridCol>
                <a:gridCol w="3581400">
                  <a:extLst>
                    <a:ext uri="{9D8B030D-6E8A-4147-A177-3AD203B41FA5}">
                      <a16:colId xmlns:a16="http://schemas.microsoft.com/office/drawing/2014/main" xmlns="" val="20001"/>
                    </a:ext>
                  </a:extLst>
                </a:gridCol>
                <a:gridCol w="1828800">
                  <a:extLst>
                    <a:ext uri="{9D8B030D-6E8A-4147-A177-3AD203B41FA5}">
                      <a16:colId xmlns:a16="http://schemas.microsoft.com/office/drawing/2014/main" xmlns="" val="20002"/>
                    </a:ext>
                  </a:extLst>
                </a:gridCol>
              </a:tblGrid>
              <a:tr h="39116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Book value</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$30 million + $3 million = </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$33 million</a:t>
                      </a:r>
                    </a:p>
                  </a:txBody>
                  <a:tcPr anchor="ctr"/>
                </a:tc>
                <a:extLst>
                  <a:ext uri="{0D108BD9-81ED-4DB2-BD59-A6C34878D82A}">
                    <a16:rowId xmlns:a16="http://schemas.microsoft.com/office/drawing/2014/main" xmlns="" val="10000"/>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Future payments</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($2 million × 2) + $25 million = </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sng" dirty="0">
                          <a:solidFill>
                            <a:schemeClr val="tx1"/>
                          </a:solidFill>
                          <a:latin typeface="Verdana" panose="020B0604030504040204" pitchFamily="34" charset="0"/>
                          <a:ea typeface="Verdana" panose="020B0604030504040204" pitchFamily="34" charset="0"/>
                          <a:cs typeface="Verdana" panose="020B0604030504040204" pitchFamily="34" charset="0"/>
                        </a:rPr>
                        <a:t>29 million</a:t>
                      </a:r>
                    </a:p>
                  </a:txBody>
                  <a:tcPr anchor="ctr"/>
                </a:tc>
                <a:extLst>
                  <a:ext uri="{0D108BD9-81ED-4DB2-BD59-A6C34878D82A}">
                    <a16:rowId xmlns:a16="http://schemas.microsoft.com/office/drawing/2014/main" xmlns="" val="10001"/>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dirty="0">
                          <a:solidFill>
                            <a:schemeClr val="tx1"/>
                          </a:solidFill>
                          <a:latin typeface="Verdana" panose="020B0604030504040204" pitchFamily="34" charset="0"/>
                          <a:ea typeface="Verdana" panose="020B0604030504040204" pitchFamily="34" charset="0"/>
                          <a:cs typeface="Verdana" panose="020B0604030504040204" pitchFamily="34" charset="0"/>
                        </a:rPr>
                        <a:t>Gain</a:t>
                      </a: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rPr>
                        <a:t>$  4 million</a:t>
                      </a:r>
                    </a:p>
                  </a:txBody>
                  <a:tcPr anchor="ctr"/>
                </a:tc>
                <a:extLst>
                  <a:ext uri="{0D108BD9-81ED-4DB2-BD59-A6C34878D82A}">
                    <a16:rowId xmlns:a16="http://schemas.microsoft.com/office/drawing/2014/main" xmlns="" val="10002"/>
                  </a:ext>
                </a:extLst>
              </a:tr>
            </a:tbl>
          </a:graphicData>
        </a:graphic>
      </p:graphicFrame>
      <p:pic>
        <p:nvPicPr>
          <p:cNvPr id="46082" name="Picture 2" descr="Journal entry showing accrued interest payable is debited 3 million, note payable is debited 1 million and gain on debt restructuring is credited 4 million."/>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978532" y="4135950"/>
            <a:ext cx="7277043" cy="1255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Content Placeholder 3"/>
          <p:cNvSpPr txBox="1">
            <a:spLocks/>
          </p:cNvSpPr>
          <p:nvPr/>
        </p:nvSpPr>
        <p:spPr>
          <a:xfrm>
            <a:off x="533400" y="5638800"/>
            <a:ext cx="8382000" cy="79762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Clr>
                <a:schemeClr val="tx1"/>
              </a:buClr>
              <a:buFont typeface="Arial" panose="020B0604020202020204" pitchFamily="34" charset="0"/>
              <a:buChar char="•"/>
              <a:defRPr lang="en-US" sz="26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Clr>
                <a:schemeClr val="tx1"/>
              </a:buClr>
              <a:buFont typeface="Arial" panose="020B0604020202020204" pitchFamily="34" charset="0"/>
              <a:buChar char="–"/>
              <a:defRPr lang="en-US" sz="24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spcBef>
                <a:spcPct val="20000"/>
              </a:spcBef>
              <a:buClr>
                <a:schemeClr val="tx1"/>
              </a:buClr>
              <a:buFont typeface="Arial" panose="020B0604020202020204" pitchFamily="34" charset="0"/>
              <a:buChar char="•"/>
              <a:defRPr lang="en-US" sz="22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spcBef>
                <a:spcPct val="20000"/>
              </a:spcBef>
              <a:buClr>
                <a:schemeClr val="tx1"/>
              </a:buClr>
              <a:buFont typeface="Arial" panose="020B0604020202020204" pitchFamily="34" charset="0"/>
              <a:buChar char="–"/>
              <a:defRPr lang="en-US" sz="20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spcBef>
                <a:spcPct val="20000"/>
              </a:spcBef>
              <a:buClr>
                <a:schemeClr val="tx1"/>
              </a:buClr>
              <a:buFont typeface="Arial" panose="020B0604020202020204" pitchFamily="34" charset="0"/>
              <a:buChar char="»"/>
              <a:defRPr lang="en-US"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IN" sz="2200" dirty="0"/>
              <a:t>10% × $30 million </a:t>
            </a:r>
            <a:r>
              <a:rPr lang="en-IN" sz="2200" dirty="0">
                <a:sym typeface="Wingdings" pitchFamily="2" charset="2"/>
              </a:rPr>
              <a:t> </a:t>
            </a:r>
            <a:r>
              <a:rPr lang="en-IN" sz="2200" dirty="0"/>
              <a:t>3,000,000</a:t>
            </a:r>
          </a:p>
          <a:p>
            <a:pPr marL="0" indent="0">
              <a:buFont typeface="Arial" panose="020B0604020202020204" pitchFamily="34" charset="0"/>
              <a:buNone/>
            </a:pPr>
            <a:r>
              <a:rPr lang="en-IN" sz="2200" dirty="0"/>
              <a:t>$30 million − $29 million </a:t>
            </a:r>
            <a:r>
              <a:rPr lang="en-IN" sz="2200" dirty="0">
                <a:sym typeface="Wingdings" pitchFamily="2" charset="2"/>
              </a:rPr>
              <a:t> </a:t>
            </a:r>
            <a:r>
              <a:rPr lang="en-IN" sz="2200" dirty="0"/>
              <a:t>1,000,000</a:t>
            </a:r>
          </a:p>
        </p:txBody>
      </p:sp>
    </p:spTree>
    <p:extLst>
      <p:ext uri="{BB962C8B-B14F-4D97-AF65-F5344CB8AC3E}">
        <p14:creationId xmlns:p14="http://schemas.microsoft.com/office/powerpoint/2010/main" val="1970803029"/>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fontAlgn="auto">
              <a:spcAft>
                <a:spcPts val="0"/>
              </a:spcAft>
              <a:buNone/>
              <a:defRPr/>
            </a:pPr>
            <a:r>
              <a:rPr lang="en-IN" dirty="0"/>
              <a:t>APPENDIX 14A</a:t>
            </a:r>
          </a:p>
        </p:txBody>
      </p:sp>
      <p:sp>
        <p:nvSpPr>
          <p:cNvPr id="3" name="Title 2"/>
          <p:cNvSpPr>
            <a:spLocks noGrp="1"/>
          </p:cNvSpPr>
          <p:nvPr>
            <p:ph type="title"/>
          </p:nvPr>
        </p:nvSpPr>
        <p:spPr>
          <a:xfrm>
            <a:off x="685800" y="437485"/>
            <a:ext cx="8001000" cy="1619915"/>
          </a:xfrm>
        </p:spPr>
        <p:txBody>
          <a:bodyPr>
            <a:noAutofit/>
          </a:bodyPr>
          <a:lstStyle/>
          <a:p>
            <a:r>
              <a:rPr lang="en-US" dirty="0"/>
              <a:t>Troubled Debt Restructuring—</a:t>
            </a:r>
            <a:r>
              <a:rPr lang="en-IN" dirty="0"/>
              <a:t>Debt is Continued, but with Modified Terms (5 of 10)</a:t>
            </a:r>
            <a:endParaRPr lang="en-US" dirty="0"/>
          </a:p>
        </p:txBody>
      </p:sp>
      <p:sp>
        <p:nvSpPr>
          <p:cNvPr id="2" name="Content Placeholder 1"/>
          <p:cNvSpPr>
            <a:spLocks noGrp="1"/>
          </p:cNvSpPr>
          <p:nvPr>
            <p:ph sz="quarter" idx="10"/>
          </p:nvPr>
        </p:nvSpPr>
        <p:spPr>
          <a:xfrm>
            <a:off x="609600" y="2438400"/>
            <a:ext cx="8305800" cy="533400"/>
          </a:xfrm>
        </p:spPr>
        <p:txBody>
          <a:bodyPr/>
          <a:lstStyle/>
          <a:p>
            <a:r>
              <a:rPr lang="en-IN" sz="2800" b="1" dirty="0"/>
              <a:t>At Each of the Two Interest Dates</a:t>
            </a:r>
            <a:endParaRPr lang="en-US" sz="2800" dirty="0"/>
          </a:p>
        </p:txBody>
      </p:sp>
      <p:pic>
        <p:nvPicPr>
          <p:cNvPr id="47106" name="Picture 2" descr="Journal entry showing note payable debited 2 million and cash (revised interest amount) is credited 2 million."/>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079602" y="3227489"/>
            <a:ext cx="7302398" cy="9635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4"/>
          <p:cNvSpPr>
            <a:spLocks noGrp="1"/>
          </p:cNvSpPr>
          <p:nvPr>
            <p:ph sz="quarter" idx="12"/>
          </p:nvPr>
        </p:nvSpPr>
        <p:spPr>
          <a:xfrm>
            <a:off x="533400" y="4343400"/>
            <a:ext cx="8305800" cy="609600"/>
          </a:xfrm>
        </p:spPr>
        <p:txBody>
          <a:bodyPr/>
          <a:lstStyle/>
          <a:p>
            <a:r>
              <a:rPr lang="en-US" sz="2800" b="1" dirty="0"/>
              <a:t>At Maturity</a:t>
            </a:r>
            <a:endParaRPr lang="en-US" sz="2800" dirty="0"/>
          </a:p>
        </p:txBody>
      </p:sp>
      <p:pic>
        <p:nvPicPr>
          <p:cNvPr id="47107" name="Picture 3" descr="Journal entry showing note payable debited 25 million and cash (revised principal amount) credited 25 million."/>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978045" y="5145167"/>
            <a:ext cx="7327755" cy="9508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54414557"/>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fontAlgn="auto">
              <a:spcAft>
                <a:spcPts val="0"/>
              </a:spcAft>
              <a:buNone/>
              <a:defRPr/>
            </a:pPr>
            <a:r>
              <a:rPr lang="en-IN" dirty="0"/>
              <a:t>APPENDIX 14A</a:t>
            </a:r>
          </a:p>
        </p:txBody>
      </p:sp>
      <p:sp>
        <p:nvSpPr>
          <p:cNvPr id="3" name="Title 2"/>
          <p:cNvSpPr>
            <a:spLocks noGrp="1"/>
          </p:cNvSpPr>
          <p:nvPr>
            <p:ph type="title"/>
          </p:nvPr>
        </p:nvSpPr>
        <p:spPr>
          <a:xfrm>
            <a:off x="685800" y="437485"/>
            <a:ext cx="8001000" cy="1619915"/>
          </a:xfrm>
        </p:spPr>
        <p:txBody>
          <a:bodyPr>
            <a:noAutofit/>
          </a:bodyPr>
          <a:lstStyle/>
          <a:p>
            <a:r>
              <a:rPr lang="en-US" dirty="0"/>
              <a:t>Troubled Debt Restructuring—</a:t>
            </a:r>
            <a:r>
              <a:rPr lang="en-IN" dirty="0"/>
              <a:t>Debt is Continued, but with Modified Terms (6 of 10)</a:t>
            </a:r>
            <a:endParaRPr lang="en-US" dirty="0"/>
          </a:p>
        </p:txBody>
      </p:sp>
      <p:sp>
        <p:nvSpPr>
          <p:cNvPr id="2" name="Content Placeholder 1"/>
          <p:cNvSpPr>
            <a:spLocks noGrp="1"/>
          </p:cNvSpPr>
          <p:nvPr>
            <p:ph sz="quarter" idx="11"/>
          </p:nvPr>
        </p:nvSpPr>
        <p:spPr>
          <a:xfrm>
            <a:off x="533400" y="2209800"/>
            <a:ext cx="8305800" cy="4038600"/>
          </a:xfrm>
        </p:spPr>
        <p:txBody>
          <a:bodyPr/>
          <a:lstStyle/>
          <a:p>
            <a:pPr marL="0" indent="0">
              <a:buNone/>
            </a:pPr>
            <a:r>
              <a:rPr lang="en-IN" sz="2400" dirty="0"/>
              <a:t>Brillard Properties owes First Prudent Bank </a:t>
            </a:r>
            <a:r>
              <a:rPr lang="en-IN" sz="2400" u="sng" dirty="0"/>
              <a:t>$30 million </a:t>
            </a:r>
            <a:r>
              <a:rPr lang="en-IN" sz="2400" dirty="0"/>
              <a:t>under a 10% note with two years remaining to maturity. Due to Brillard’s financial difficulties, the previous year’s interest </a:t>
            </a:r>
            <a:r>
              <a:rPr lang="en-IN" sz="2400" u="sng" dirty="0"/>
              <a:t>($3 million) </a:t>
            </a:r>
            <a:r>
              <a:rPr lang="en-IN" sz="2400" dirty="0"/>
              <a:t>was not paid. First Prudent Bank agrees to:</a:t>
            </a:r>
          </a:p>
          <a:p>
            <a:pPr marL="457200" indent="-457200">
              <a:buFont typeface="+mj-lt"/>
              <a:buAutoNum type="arabicPeriod"/>
            </a:pPr>
            <a:r>
              <a:rPr lang="en-IN" sz="2400" dirty="0"/>
              <a:t>Delay the due date for all cash payments until maturity</a:t>
            </a:r>
          </a:p>
          <a:p>
            <a:pPr marL="457200" indent="-457200">
              <a:buFont typeface="+mj-lt"/>
              <a:buAutoNum type="arabicPeriod"/>
            </a:pPr>
            <a:r>
              <a:rPr lang="en-IN" sz="2400" dirty="0"/>
              <a:t>Accept </a:t>
            </a:r>
            <a:r>
              <a:rPr lang="en-IN" sz="2400" u="sng" dirty="0"/>
              <a:t>$34,333,200 </a:t>
            </a:r>
            <a:r>
              <a:rPr lang="en-IN" sz="2400" dirty="0"/>
              <a:t>at that time in full settlement of the debt</a:t>
            </a:r>
            <a:endParaRPr lang="en-US" sz="2400" dirty="0"/>
          </a:p>
        </p:txBody>
      </p:sp>
    </p:spTree>
    <p:extLst>
      <p:ext uri="{BB962C8B-B14F-4D97-AF65-F5344CB8AC3E}">
        <p14:creationId xmlns:p14="http://schemas.microsoft.com/office/powerpoint/2010/main" val="2930496674"/>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fontAlgn="auto">
              <a:spcAft>
                <a:spcPts val="0"/>
              </a:spcAft>
              <a:buNone/>
              <a:defRPr/>
            </a:pPr>
            <a:r>
              <a:rPr lang="en-IN" dirty="0"/>
              <a:t>APPENDIX 14A</a:t>
            </a:r>
          </a:p>
        </p:txBody>
      </p:sp>
      <p:sp>
        <p:nvSpPr>
          <p:cNvPr id="3" name="Title 2"/>
          <p:cNvSpPr>
            <a:spLocks noGrp="1"/>
          </p:cNvSpPr>
          <p:nvPr>
            <p:ph type="title"/>
          </p:nvPr>
        </p:nvSpPr>
        <p:spPr>
          <a:xfrm>
            <a:off x="685800" y="437485"/>
            <a:ext cx="8001000" cy="1619915"/>
          </a:xfrm>
        </p:spPr>
        <p:txBody>
          <a:bodyPr>
            <a:noAutofit/>
          </a:bodyPr>
          <a:lstStyle/>
          <a:p>
            <a:r>
              <a:rPr lang="en-US" dirty="0"/>
              <a:t>Troubled Debt Restructuring—</a:t>
            </a:r>
            <a:r>
              <a:rPr lang="en-IN" dirty="0"/>
              <a:t>Debt is Continued, but with Modified Terms (7 of 10)</a:t>
            </a:r>
            <a:endParaRPr lang="en-US" dirty="0"/>
          </a:p>
        </p:txBody>
      </p:sp>
      <p:sp>
        <p:nvSpPr>
          <p:cNvPr id="5" name="Content Placeholder 4"/>
          <p:cNvSpPr>
            <a:spLocks noGrp="1"/>
          </p:cNvSpPr>
          <p:nvPr>
            <p:ph sz="quarter" idx="10"/>
          </p:nvPr>
        </p:nvSpPr>
        <p:spPr>
          <a:xfrm>
            <a:off x="533400" y="2057400"/>
            <a:ext cx="8382000" cy="609600"/>
          </a:xfrm>
        </p:spPr>
        <p:txBody>
          <a:bodyPr/>
          <a:lstStyle/>
          <a:p>
            <a:pPr marL="0" indent="0">
              <a:buNone/>
            </a:pPr>
            <a:r>
              <a:rPr lang="en-IN" sz="2800" b="1" dirty="0"/>
              <a:t>Analysis:</a:t>
            </a:r>
            <a:endParaRPr lang="en-US" sz="2800" b="1" dirty="0"/>
          </a:p>
        </p:txBody>
      </p:sp>
      <p:graphicFrame>
        <p:nvGraphicFramePr>
          <p:cNvPr id="11" name="Table  8"/>
          <p:cNvGraphicFramePr>
            <a:graphicFrameLocks noGrp="1"/>
          </p:cNvGraphicFramePr>
          <p:nvPr>
            <p:ph sz="quarter" idx="11"/>
            <p:extLst>
              <p:ext uri="{D42A27DB-BD31-4B8C-83A1-F6EECF244321}">
                <p14:modId xmlns:p14="http://schemas.microsoft.com/office/powerpoint/2010/main" val="1575678747"/>
              </p:ext>
            </p:extLst>
          </p:nvPr>
        </p:nvGraphicFramePr>
        <p:xfrm>
          <a:off x="801581" y="2819400"/>
          <a:ext cx="8037619" cy="1112520"/>
        </p:xfrm>
        <a:graphic>
          <a:graphicData uri="http://schemas.openxmlformats.org/drawingml/2006/table">
            <a:tbl>
              <a:tblPr firstRow="1" bandRow="1">
                <a:tableStyleId>{5940675A-B579-460E-94D1-54222C63F5DA}</a:tableStyleId>
              </a:tblPr>
              <a:tblGrid>
                <a:gridCol w="1752600">
                  <a:extLst>
                    <a:ext uri="{9D8B030D-6E8A-4147-A177-3AD203B41FA5}">
                      <a16:colId xmlns:a16="http://schemas.microsoft.com/office/drawing/2014/main" xmlns="" val="20000"/>
                    </a:ext>
                  </a:extLst>
                </a:gridCol>
                <a:gridCol w="3124200">
                  <a:extLst>
                    <a:ext uri="{9D8B030D-6E8A-4147-A177-3AD203B41FA5}">
                      <a16:colId xmlns:a16="http://schemas.microsoft.com/office/drawing/2014/main" xmlns="" val="20001"/>
                    </a:ext>
                  </a:extLst>
                </a:gridCol>
                <a:gridCol w="3160819">
                  <a:extLst>
                    <a:ext uri="{9D8B030D-6E8A-4147-A177-3AD203B41FA5}">
                      <a16:colId xmlns:a16="http://schemas.microsoft.com/office/drawing/2014/main" xmlns="" val="20002"/>
                    </a:ext>
                  </a:extLst>
                </a:gridCol>
              </a:tblGrid>
              <a:tr h="370840">
                <a:tc>
                  <a:txBody>
                    <a:bodyPr/>
                    <a:lstStyle/>
                    <a:p>
                      <a:r>
                        <a:rPr lang="en-US" sz="1400" dirty="0">
                          <a:latin typeface="Verdana" panose="020B0604030504040204" pitchFamily="34" charset="0"/>
                          <a:ea typeface="Verdana" panose="020B0604030504040204" pitchFamily="34" charset="0"/>
                          <a:cs typeface="Verdana" panose="020B0604030504040204" pitchFamily="34" charset="0"/>
                        </a:rPr>
                        <a:t>Future payments</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 </a:t>
                      </a: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$34,333,200</a:t>
                      </a:r>
                    </a:p>
                  </a:txBody>
                  <a:tcPr anchor="ctr"/>
                </a:tc>
                <a:extLst>
                  <a:ext uri="{0D108BD9-81ED-4DB2-BD59-A6C34878D82A}">
                    <a16:rowId xmlns:a16="http://schemas.microsoft.com/office/drawing/2014/main" xmlns="" val="10000"/>
                  </a:ext>
                </a:extLst>
              </a:tr>
              <a:tr h="370840">
                <a:tc>
                  <a:txBody>
                    <a:bodyPr/>
                    <a:lstStyle/>
                    <a:p>
                      <a:r>
                        <a:rPr lang="en-US" sz="1400" dirty="0">
                          <a:latin typeface="Verdana" panose="020B0604030504040204" pitchFamily="34" charset="0"/>
                          <a:ea typeface="Verdana" panose="020B0604030504040204" pitchFamily="34" charset="0"/>
                          <a:cs typeface="Verdana" panose="020B0604030504040204" pitchFamily="34" charset="0"/>
                        </a:rPr>
                        <a:t>Book value</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$30 million + $3 million = </a:t>
                      </a: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 </a:t>
                      </a:r>
                    </a:p>
                  </a:txBody>
                  <a:tcPr anchor="ctr"/>
                </a:tc>
                <a:tc>
                  <a:txBody>
                    <a:bodyPr/>
                    <a:lstStyle/>
                    <a:p>
                      <a:pPr algn="r"/>
                      <a:r>
                        <a:rPr lang="en-US" sz="1400" u="sng" dirty="0">
                          <a:latin typeface="Verdana" panose="020B0604030504040204" pitchFamily="34" charset="0"/>
                          <a:ea typeface="Verdana" panose="020B0604030504040204" pitchFamily="34" charset="0"/>
                          <a:cs typeface="Verdana" panose="020B0604030504040204" pitchFamily="34" charset="0"/>
                        </a:rPr>
                        <a:t>33,000,000</a:t>
                      </a:r>
                    </a:p>
                  </a:txBody>
                  <a:tcPr anchor="ctr"/>
                </a:tc>
                <a:extLst>
                  <a:ext uri="{0D108BD9-81ED-4DB2-BD59-A6C34878D82A}">
                    <a16:rowId xmlns:a16="http://schemas.microsoft.com/office/drawing/2014/main" xmlns="" val="10001"/>
                  </a:ext>
                </a:extLst>
              </a:tr>
              <a:tr h="370840">
                <a:tc>
                  <a:txBody>
                    <a:bodyPr/>
                    <a:lstStyle/>
                    <a:p>
                      <a:r>
                        <a:rPr lang="en-IN" sz="1400" dirty="0">
                          <a:latin typeface="Verdana" panose="020B0604030504040204" pitchFamily="34" charset="0"/>
                          <a:ea typeface="Verdana" panose="020B0604030504040204" pitchFamily="34" charset="0"/>
                          <a:cs typeface="Verdana" panose="020B0604030504040204" pitchFamily="34" charset="0"/>
                        </a:rPr>
                        <a:t>Interest</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  1,333,200</a:t>
                      </a:r>
                    </a:p>
                  </a:txBody>
                  <a:tcPr anchor="ctr"/>
                </a:tc>
                <a:extLst>
                  <a:ext uri="{0D108BD9-81ED-4DB2-BD59-A6C34878D82A}">
                    <a16:rowId xmlns:a16="http://schemas.microsoft.com/office/drawing/2014/main" xmlns="" val="10002"/>
                  </a:ext>
                </a:extLst>
              </a:tr>
            </a:tbl>
          </a:graphicData>
        </a:graphic>
      </p:graphicFrame>
      <p:sp>
        <p:nvSpPr>
          <p:cNvPr id="8" name="Content Placeholder 4"/>
          <p:cNvSpPr>
            <a:spLocks noGrp="1"/>
          </p:cNvSpPr>
          <p:nvPr>
            <p:ph sz="quarter" idx="10"/>
          </p:nvPr>
        </p:nvSpPr>
        <p:spPr>
          <a:xfrm>
            <a:off x="533400" y="4191000"/>
            <a:ext cx="8305800" cy="2286000"/>
          </a:xfrm>
        </p:spPr>
        <p:txBody>
          <a:bodyPr/>
          <a:lstStyle/>
          <a:p>
            <a:pPr marL="0" indent="0">
              <a:buNone/>
            </a:pPr>
            <a:r>
              <a:rPr lang="en-IN" sz="2200" b="1" dirty="0"/>
              <a:t>Calculation of the New Effective Interest Rate</a:t>
            </a:r>
          </a:p>
          <a:p>
            <a:pPr marL="0" indent="0">
              <a:buNone/>
            </a:pPr>
            <a:r>
              <a:rPr lang="en-US" sz="2200" dirty="0"/>
              <a:t>33,000,000</a:t>
            </a:r>
            <a:r>
              <a:rPr lang="en-IN" sz="2200" b="1" dirty="0"/>
              <a:t> </a:t>
            </a:r>
            <a:r>
              <a:rPr lang="en-IN" sz="2200" dirty="0"/>
              <a:t>÷</a:t>
            </a:r>
            <a:r>
              <a:rPr lang="en-IN" sz="2200" b="1" dirty="0"/>
              <a:t> </a:t>
            </a:r>
            <a:r>
              <a:rPr lang="en-US" sz="2200" dirty="0"/>
              <a:t>$34,333,200 = .9612, Table 2 value for </a:t>
            </a:r>
            <a:r>
              <a:rPr lang="en-US" sz="2200" i="1" dirty="0"/>
              <a:t>n</a:t>
            </a:r>
            <a:r>
              <a:rPr lang="en-US" sz="2200" dirty="0"/>
              <a:t> = 2, </a:t>
            </a:r>
            <a:r>
              <a:rPr lang="en-US" sz="2200" i="1" dirty="0"/>
              <a:t>i</a:t>
            </a:r>
            <a:r>
              <a:rPr lang="en-US" sz="2200" dirty="0"/>
              <a:t> = ?</a:t>
            </a:r>
          </a:p>
          <a:p>
            <a:pPr marL="0" indent="0">
              <a:buNone/>
            </a:pPr>
            <a:r>
              <a:rPr lang="en-IN" sz="2200" dirty="0"/>
              <a:t>In row 2 of Table 2, the number .9612 is in </a:t>
            </a:r>
            <a:r>
              <a:rPr lang="en-IN" sz="2200" b="1" dirty="0"/>
              <a:t>2%</a:t>
            </a:r>
            <a:r>
              <a:rPr lang="en-IN" sz="2200" dirty="0"/>
              <a:t> column</a:t>
            </a:r>
            <a:endParaRPr lang="en-US" sz="2200" dirty="0"/>
          </a:p>
          <a:p>
            <a:pPr marL="0" indent="0">
              <a:buNone/>
            </a:pPr>
            <a:r>
              <a:rPr lang="en-IN" sz="2200" dirty="0"/>
              <a:t>New Effective Interest Rate = </a:t>
            </a:r>
            <a:r>
              <a:rPr lang="en-IN" sz="2200" b="1" dirty="0"/>
              <a:t>2%</a:t>
            </a:r>
            <a:r>
              <a:rPr lang="en-IN" sz="2200" dirty="0"/>
              <a:t> </a:t>
            </a:r>
            <a:endParaRPr lang="en-US" sz="2200" dirty="0"/>
          </a:p>
        </p:txBody>
      </p:sp>
    </p:spTree>
    <p:extLst>
      <p:ext uri="{BB962C8B-B14F-4D97-AF65-F5344CB8AC3E}">
        <p14:creationId xmlns:p14="http://schemas.microsoft.com/office/powerpoint/2010/main" val="2558650939"/>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fontAlgn="auto">
              <a:spcAft>
                <a:spcPts val="0"/>
              </a:spcAft>
              <a:buNone/>
              <a:defRPr/>
            </a:pPr>
            <a:r>
              <a:rPr lang="en-IN" dirty="0"/>
              <a:t>APPENDIX 14A</a:t>
            </a:r>
          </a:p>
        </p:txBody>
      </p:sp>
      <p:sp>
        <p:nvSpPr>
          <p:cNvPr id="3" name="Title 2"/>
          <p:cNvSpPr>
            <a:spLocks noGrp="1"/>
          </p:cNvSpPr>
          <p:nvPr>
            <p:ph type="title"/>
          </p:nvPr>
        </p:nvSpPr>
        <p:spPr>
          <a:xfrm>
            <a:off x="685800" y="381000"/>
            <a:ext cx="8001000" cy="1781907"/>
          </a:xfrm>
        </p:spPr>
        <p:txBody>
          <a:bodyPr>
            <a:noAutofit/>
          </a:bodyPr>
          <a:lstStyle/>
          <a:p>
            <a:r>
              <a:rPr lang="en-US" dirty="0"/>
              <a:t>Troubled Debt Restructuring—</a:t>
            </a:r>
            <a:r>
              <a:rPr lang="en-IN" dirty="0"/>
              <a:t>Debt is Continued, but with Modified Terms (8 of 10)</a:t>
            </a:r>
            <a:endParaRPr lang="en-US" dirty="0"/>
          </a:p>
        </p:txBody>
      </p:sp>
      <p:sp>
        <p:nvSpPr>
          <p:cNvPr id="5" name="Content Placeholder 4"/>
          <p:cNvSpPr>
            <a:spLocks noGrp="1"/>
          </p:cNvSpPr>
          <p:nvPr>
            <p:ph sz="quarter" idx="10"/>
          </p:nvPr>
        </p:nvSpPr>
        <p:spPr>
          <a:xfrm>
            <a:off x="533400" y="2362200"/>
            <a:ext cx="8382000" cy="533400"/>
          </a:xfrm>
        </p:spPr>
        <p:txBody>
          <a:bodyPr/>
          <a:lstStyle/>
          <a:p>
            <a:r>
              <a:rPr lang="en-IN" sz="2400" b="1" dirty="0"/>
              <a:t>At the End of the First Year</a:t>
            </a:r>
            <a:endParaRPr lang="en-US" sz="2400" dirty="0"/>
          </a:p>
        </p:txBody>
      </p:sp>
      <p:pic>
        <p:nvPicPr>
          <p:cNvPr id="23762" name="Picture 210" descr="Journal entry showing interest expense debited 660,000 and accrued interest payable credited 660,000."/>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74579" y="2971800"/>
            <a:ext cx="8088421" cy="10877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5"/>
          <p:cNvSpPr>
            <a:spLocks noGrp="1"/>
          </p:cNvSpPr>
          <p:nvPr>
            <p:ph sz="quarter" idx="12"/>
          </p:nvPr>
        </p:nvSpPr>
        <p:spPr>
          <a:xfrm>
            <a:off x="533400" y="4343400"/>
            <a:ext cx="8458200" cy="762000"/>
          </a:xfrm>
        </p:spPr>
        <p:txBody>
          <a:bodyPr/>
          <a:lstStyle/>
          <a:p>
            <a:pPr marL="0" indent="0">
              <a:buNone/>
            </a:pPr>
            <a:r>
              <a:rPr lang="en-IN" sz="2400" b="1" dirty="0"/>
              <a:t>2% </a:t>
            </a:r>
            <a:r>
              <a:rPr lang="en-IN" sz="2400" dirty="0"/>
              <a:t>× ($30,000,000 + 3,000,000) </a:t>
            </a:r>
            <a:r>
              <a:rPr lang="en-IN" sz="2400" dirty="0">
                <a:sym typeface="Wingdings" pitchFamily="2" charset="2"/>
              </a:rPr>
              <a:t> Debit (</a:t>
            </a:r>
            <a:r>
              <a:rPr lang="en-IN" sz="2400" dirty="0"/>
              <a:t>660,000</a:t>
            </a:r>
            <a:r>
              <a:rPr lang="en-US" sz="2400" dirty="0"/>
              <a:t>)</a:t>
            </a:r>
          </a:p>
        </p:txBody>
      </p:sp>
    </p:spTree>
    <p:extLst>
      <p:ext uri="{BB962C8B-B14F-4D97-AF65-F5344CB8AC3E}">
        <p14:creationId xmlns:p14="http://schemas.microsoft.com/office/powerpoint/2010/main" val="2881413546"/>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fontAlgn="auto">
              <a:spcAft>
                <a:spcPts val="0"/>
              </a:spcAft>
              <a:buNone/>
              <a:defRPr/>
            </a:pPr>
            <a:r>
              <a:rPr lang="en-IN" dirty="0"/>
              <a:t>APPENDIX 14A</a:t>
            </a:r>
          </a:p>
        </p:txBody>
      </p:sp>
      <p:sp>
        <p:nvSpPr>
          <p:cNvPr id="3" name="Title 2"/>
          <p:cNvSpPr>
            <a:spLocks noGrp="1"/>
          </p:cNvSpPr>
          <p:nvPr>
            <p:ph type="title"/>
          </p:nvPr>
        </p:nvSpPr>
        <p:spPr>
          <a:xfrm>
            <a:off x="685800" y="381000"/>
            <a:ext cx="8001000" cy="1781907"/>
          </a:xfrm>
        </p:spPr>
        <p:txBody>
          <a:bodyPr>
            <a:noAutofit/>
          </a:bodyPr>
          <a:lstStyle/>
          <a:p>
            <a:r>
              <a:rPr lang="en-US" dirty="0"/>
              <a:t>Troubled Debt Restructuring—</a:t>
            </a:r>
            <a:r>
              <a:rPr lang="en-IN" dirty="0"/>
              <a:t>Debt is Continued, but with Modified Terms (9 of 10)</a:t>
            </a:r>
            <a:endParaRPr lang="en-US" dirty="0"/>
          </a:p>
        </p:txBody>
      </p:sp>
      <p:sp>
        <p:nvSpPr>
          <p:cNvPr id="5" name="Content Placeholder 4"/>
          <p:cNvSpPr>
            <a:spLocks noGrp="1"/>
          </p:cNvSpPr>
          <p:nvPr>
            <p:ph sz="quarter" idx="10"/>
          </p:nvPr>
        </p:nvSpPr>
        <p:spPr>
          <a:xfrm>
            <a:off x="533400" y="2514600"/>
            <a:ext cx="8382000" cy="533400"/>
          </a:xfrm>
        </p:spPr>
        <p:txBody>
          <a:bodyPr/>
          <a:lstStyle/>
          <a:p>
            <a:r>
              <a:rPr lang="en-IN" sz="2400" b="1" dirty="0"/>
              <a:t>At the End of the Second Year</a:t>
            </a:r>
            <a:endParaRPr lang="en-US" sz="2400" dirty="0"/>
          </a:p>
        </p:txBody>
      </p:sp>
      <p:pic>
        <p:nvPicPr>
          <p:cNvPr id="53250" name="Picture 2" descr="Journal entry showing interest expense debited 673,200 and accrued interest payable credited 673,2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0801" y="3271095"/>
            <a:ext cx="7302398" cy="9635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5"/>
          <p:cNvSpPr>
            <a:spLocks noGrp="1"/>
          </p:cNvSpPr>
          <p:nvPr>
            <p:ph sz="quarter" idx="12"/>
          </p:nvPr>
        </p:nvSpPr>
        <p:spPr>
          <a:xfrm>
            <a:off x="533400" y="4572000"/>
            <a:ext cx="8382000" cy="1066800"/>
          </a:xfrm>
        </p:spPr>
        <p:txBody>
          <a:bodyPr/>
          <a:lstStyle/>
          <a:p>
            <a:pPr marL="0" indent="0">
              <a:buNone/>
            </a:pPr>
            <a:r>
              <a:rPr lang="en-IN" sz="2400" b="1" dirty="0"/>
              <a:t>2% </a:t>
            </a:r>
            <a:r>
              <a:rPr lang="en-IN" sz="2400" dirty="0"/>
              <a:t>× ($30,000,000 + 3,000,000) </a:t>
            </a:r>
            <a:r>
              <a:rPr lang="en-IN" sz="2400" dirty="0">
                <a:sym typeface="Wingdings" pitchFamily="2" charset="2"/>
              </a:rPr>
              <a:t> Debit (</a:t>
            </a:r>
            <a:r>
              <a:rPr lang="en-IN" sz="2400" dirty="0"/>
              <a:t>673,200</a:t>
            </a:r>
            <a:r>
              <a:rPr lang="en-US" sz="2400" dirty="0"/>
              <a:t>)</a:t>
            </a:r>
          </a:p>
        </p:txBody>
      </p:sp>
    </p:spTree>
    <p:extLst>
      <p:ext uri="{BB962C8B-B14F-4D97-AF65-F5344CB8AC3E}">
        <p14:creationId xmlns:p14="http://schemas.microsoft.com/office/powerpoint/2010/main" val="2074266765"/>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fontAlgn="auto">
              <a:spcAft>
                <a:spcPts val="0"/>
              </a:spcAft>
              <a:buNone/>
              <a:defRPr/>
            </a:pPr>
            <a:r>
              <a:rPr lang="en-IN" dirty="0"/>
              <a:t>APPENDIX 14A</a:t>
            </a:r>
          </a:p>
        </p:txBody>
      </p:sp>
      <p:sp>
        <p:nvSpPr>
          <p:cNvPr id="3" name="Title 2"/>
          <p:cNvSpPr>
            <a:spLocks noGrp="1"/>
          </p:cNvSpPr>
          <p:nvPr>
            <p:ph type="title"/>
          </p:nvPr>
        </p:nvSpPr>
        <p:spPr>
          <a:xfrm>
            <a:off x="685800" y="381000"/>
            <a:ext cx="8001000" cy="1781907"/>
          </a:xfrm>
        </p:spPr>
        <p:txBody>
          <a:bodyPr>
            <a:noAutofit/>
          </a:bodyPr>
          <a:lstStyle/>
          <a:p>
            <a:r>
              <a:rPr lang="en-US" dirty="0"/>
              <a:t>Troubled Debt Restructuring—</a:t>
            </a:r>
            <a:r>
              <a:rPr lang="en-IN" dirty="0"/>
              <a:t>Debt is Continued, but with Modified Terms (10 of 10)</a:t>
            </a:r>
            <a:endParaRPr lang="en-US" dirty="0"/>
          </a:p>
        </p:txBody>
      </p:sp>
      <p:sp>
        <p:nvSpPr>
          <p:cNvPr id="5" name="Content Placeholder 4"/>
          <p:cNvSpPr>
            <a:spLocks noGrp="1"/>
          </p:cNvSpPr>
          <p:nvPr>
            <p:ph sz="quarter" idx="10"/>
          </p:nvPr>
        </p:nvSpPr>
        <p:spPr>
          <a:xfrm>
            <a:off x="533400" y="2514600"/>
            <a:ext cx="8305800" cy="457200"/>
          </a:xfrm>
        </p:spPr>
        <p:txBody>
          <a:bodyPr/>
          <a:lstStyle/>
          <a:p>
            <a:r>
              <a:rPr lang="en-IN" sz="2400" b="1" dirty="0"/>
              <a:t>At Maturity (End of the Second Year)</a:t>
            </a:r>
            <a:endParaRPr lang="en-US" sz="2400" dirty="0"/>
          </a:p>
        </p:txBody>
      </p:sp>
      <p:pic>
        <p:nvPicPr>
          <p:cNvPr id="25797" name="Picture 197" descr="Journal entry showing note payable debited 30 million, accrued interest payable debited 4,333,200, and cash (required by new agreement) credited 34,333,200."/>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995424" y="3429000"/>
            <a:ext cx="7315077" cy="13438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Content Placeholder 1"/>
          <p:cNvSpPr>
            <a:spLocks noGrp="1"/>
          </p:cNvSpPr>
          <p:nvPr>
            <p:ph sz="quarter" idx="12"/>
          </p:nvPr>
        </p:nvSpPr>
        <p:spPr>
          <a:xfrm>
            <a:off x="609600" y="5334000"/>
            <a:ext cx="7658100" cy="457200"/>
          </a:xfrm>
        </p:spPr>
        <p:txBody>
          <a:bodyPr/>
          <a:lstStyle/>
          <a:p>
            <a:pPr marL="0" indent="0">
              <a:buNone/>
            </a:pPr>
            <a:r>
              <a:rPr lang="en-IN" sz="2400" dirty="0"/>
              <a:t>$3,000,000 + 660,000 + 673,200 </a:t>
            </a:r>
            <a:r>
              <a:rPr lang="en-IN" sz="2400" dirty="0">
                <a:sym typeface="Wingdings" pitchFamily="2" charset="2"/>
              </a:rPr>
              <a:t> </a:t>
            </a:r>
            <a:r>
              <a:rPr lang="en-IN" sz="2400" dirty="0"/>
              <a:t>4,333,200</a:t>
            </a:r>
          </a:p>
        </p:txBody>
      </p:sp>
    </p:spTree>
    <p:extLst>
      <p:ext uri="{BB962C8B-B14F-4D97-AF65-F5344CB8AC3E}">
        <p14:creationId xmlns:p14="http://schemas.microsoft.com/office/powerpoint/2010/main" val="979007888"/>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2772906"/>
            <a:ext cx="8229600" cy="1143000"/>
          </a:xfrm>
        </p:spPr>
        <p:txBody>
          <a:bodyPr/>
          <a:lstStyle/>
          <a:p>
            <a:r>
              <a:rPr lang="en-US" dirty="0"/>
              <a:t>End of Presentation</a:t>
            </a:r>
          </a:p>
        </p:txBody>
      </p:sp>
    </p:spTree>
    <p:extLst>
      <p:ext uri="{BB962C8B-B14F-4D97-AF65-F5344CB8AC3E}">
        <p14:creationId xmlns:p14="http://schemas.microsoft.com/office/powerpoint/2010/main" val="10487321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14-2</a:t>
            </a:r>
          </a:p>
        </p:txBody>
      </p:sp>
      <p:sp>
        <p:nvSpPr>
          <p:cNvPr id="5" name="Title 4"/>
          <p:cNvSpPr>
            <a:spLocks noGrp="1"/>
          </p:cNvSpPr>
          <p:nvPr>
            <p:ph type="title"/>
          </p:nvPr>
        </p:nvSpPr>
        <p:spPr/>
        <p:txBody>
          <a:bodyPr/>
          <a:lstStyle/>
          <a:p>
            <a:r>
              <a:rPr lang="en-US" dirty="0"/>
              <a:t>Bond Ratings</a:t>
            </a:r>
          </a:p>
        </p:txBody>
      </p:sp>
      <p:graphicFrame>
        <p:nvGraphicFramePr>
          <p:cNvPr id="6" name="Table 5"/>
          <p:cNvGraphicFramePr>
            <a:graphicFrameLocks noGrp="1"/>
          </p:cNvGraphicFramePr>
          <p:nvPr>
            <p:extLst>
              <p:ext uri="{D42A27DB-BD31-4B8C-83A1-F6EECF244321}">
                <p14:modId xmlns:p14="http://schemas.microsoft.com/office/powerpoint/2010/main" val="658115320"/>
              </p:ext>
            </p:extLst>
          </p:nvPr>
        </p:nvGraphicFramePr>
        <p:xfrm>
          <a:off x="990600" y="1447800"/>
          <a:ext cx="7543800" cy="3256602"/>
        </p:xfrm>
        <a:graphic>
          <a:graphicData uri="http://schemas.openxmlformats.org/drawingml/2006/table">
            <a:tbl>
              <a:tblPr firstRow="1" bandRow="1">
                <a:tableStyleId>{5940675A-B579-460E-94D1-54222C63F5DA}</a:tableStyleId>
              </a:tblPr>
              <a:tblGrid>
                <a:gridCol w="4038600">
                  <a:extLst>
                    <a:ext uri="{9D8B030D-6E8A-4147-A177-3AD203B41FA5}">
                      <a16:colId xmlns:a16="http://schemas.microsoft.com/office/drawing/2014/main" xmlns="" val="20000"/>
                    </a:ext>
                  </a:extLst>
                </a:gridCol>
                <a:gridCol w="1600200">
                  <a:extLst>
                    <a:ext uri="{9D8B030D-6E8A-4147-A177-3AD203B41FA5}">
                      <a16:colId xmlns:a16="http://schemas.microsoft.com/office/drawing/2014/main" xmlns="" val="20001"/>
                    </a:ext>
                  </a:extLst>
                </a:gridCol>
                <a:gridCol w="1905000">
                  <a:extLst>
                    <a:ext uri="{9D8B030D-6E8A-4147-A177-3AD203B41FA5}">
                      <a16:colId xmlns:a16="http://schemas.microsoft.com/office/drawing/2014/main" xmlns="" val="20002"/>
                    </a:ext>
                  </a:extLst>
                </a:gridCol>
              </a:tblGrid>
              <a:tr h="205901">
                <a:tc>
                  <a:txBody>
                    <a:bodyPr/>
                    <a:lstStyle/>
                    <a:p>
                      <a:endParaRPr lang="en-US" sz="1200" dirty="0">
                        <a:latin typeface="Verdana" panose="020B0604030504040204" pitchFamily="34" charset="0"/>
                        <a:ea typeface="Verdana" panose="020B0604030504040204" pitchFamily="34" charset="0"/>
                        <a:cs typeface="Verdana" panose="020B0604030504040204" pitchFamily="34" charset="0"/>
                      </a:endParaRPr>
                    </a:p>
                  </a:txBody>
                  <a:tcPr marL="48690" marR="48690" marT="25106" marB="25106" anchor="ctr"/>
                </a:tc>
                <a:tc>
                  <a:txBody>
                    <a:bodyPr/>
                    <a:lstStyle/>
                    <a:p>
                      <a:pPr algn="ctr"/>
                      <a:r>
                        <a:rPr lang="en-US" sz="1200" b="1" dirty="0">
                          <a:solidFill>
                            <a:schemeClr val="tx1"/>
                          </a:solidFill>
                          <a:latin typeface="Verdana" panose="020B0604030504040204" pitchFamily="34" charset="0"/>
                          <a:ea typeface="Verdana" panose="020B0604030504040204" pitchFamily="34" charset="0"/>
                          <a:cs typeface="Verdana" panose="020B0604030504040204" pitchFamily="34" charset="0"/>
                        </a:rPr>
                        <a:t>S&amp;P</a:t>
                      </a:r>
                    </a:p>
                  </a:txBody>
                  <a:tcPr marL="48690" marR="48690" marT="25106" marB="25106" anchor="ctr"/>
                </a:tc>
                <a:tc>
                  <a:txBody>
                    <a:bodyPr/>
                    <a:lstStyle/>
                    <a:p>
                      <a:pPr algn="ctr"/>
                      <a:r>
                        <a:rPr lang="en-US" sz="1200" b="1" dirty="0">
                          <a:solidFill>
                            <a:schemeClr val="tx1"/>
                          </a:solidFill>
                          <a:latin typeface="Verdana" panose="020B0604030504040204" pitchFamily="34" charset="0"/>
                          <a:ea typeface="Verdana" panose="020B0604030504040204" pitchFamily="34" charset="0"/>
                          <a:cs typeface="Verdana" panose="020B0604030504040204" pitchFamily="34" charset="0"/>
                        </a:rPr>
                        <a:t>Moody’s</a:t>
                      </a:r>
                    </a:p>
                  </a:txBody>
                  <a:tcPr marL="48690" marR="48690" marT="25106" marB="25106" anchor="ctr"/>
                </a:tc>
                <a:extLst>
                  <a:ext uri="{0D108BD9-81ED-4DB2-BD59-A6C34878D82A}">
                    <a16:rowId xmlns:a16="http://schemas.microsoft.com/office/drawing/2014/main" xmlns="" val="10000"/>
                  </a:ext>
                </a:extLst>
              </a:tr>
              <a:tr h="210992">
                <a:tc>
                  <a:txBody>
                    <a:bodyPr/>
                    <a:lstStyle/>
                    <a:p>
                      <a:r>
                        <a:rPr lang="en-US" sz="1200" b="1" dirty="0">
                          <a:latin typeface="Verdana" panose="020B0604030504040204" pitchFamily="34" charset="0"/>
                          <a:ea typeface="Verdana" panose="020B0604030504040204" pitchFamily="34" charset="0"/>
                          <a:cs typeface="Verdana" panose="020B0604030504040204" pitchFamily="34" charset="0"/>
                        </a:rPr>
                        <a:t>Investment</a:t>
                      </a:r>
                      <a:r>
                        <a:rPr lang="en-US" sz="1200" b="1" baseline="0" dirty="0">
                          <a:latin typeface="Verdana" panose="020B0604030504040204" pitchFamily="34" charset="0"/>
                          <a:ea typeface="Verdana" panose="020B0604030504040204" pitchFamily="34" charset="0"/>
                          <a:cs typeface="Verdana" panose="020B0604030504040204" pitchFamily="34" charset="0"/>
                        </a:rPr>
                        <a:t> Grades:</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marL="55008" marR="55008" marT="28364" marB="28364" anchor="ctr"/>
                </a:tc>
                <a:tc>
                  <a:txBody>
                    <a:bodyPr/>
                    <a:lstStyle/>
                    <a:p>
                      <a:endParaRPr lang="en-US" sz="1200" dirty="0">
                        <a:latin typeface="Verdana" panose="020B0604030504040204" pitchFamily="34" charset="0"/>
                        <a:ea typeface="Verdana" panose="020B0604030504040204" pitchFamily="34" charset="0"/>
                        <a:cs typeface="Verdana" panose="020B0604030504040204" pitchFamily="34" charset="0"/>
                      </a:endParaRPr>
                    </a:p>
                  </a:txBody>
                  <a:tcPr marL="48690" marR="48690" marT="25106" marB="25106" anchor="ctr"/>
                </a:tc>
                <a:tc>
                  <a:txBody>
                    <a:bodyPr/>
                    <a:lstStyle/>
                    <a:p>
                      <a:endParaRPr lang="en-US" sz="1200" dirty="0">
                        <a:latin typeface="Verdana" panose="020B0604030504040204" pitchFamily="34" charset="0"/>
                        <a:ea typeface="Verdana" panose="020B0604030504040204" pitchFamily="34" charset="0"/>
                        <a:cs typeface="Verdana" panose="020B0604030504040204" pitchFamily="34" charset="0"/>
                      </a:endParaRPr>
                    </a:p>
                  </a:txBody>
                  <a:tcPr marL="48690" marR="48690" marT="25106" marB="25106" anchor="ctr"/>
                </a:tc>
                <a:extLst>
                  <a:ext uri="{0D108BD9-81ED-4DB2-BD59-A6C34878D82A}">
                    <a16:rowId xmlns:a16="http://schemas.microsoft.com/office/drawing/2014/main" xmlns="" val="10001"/>
                  </a:ext>
                </a:extLst>
              </a:tr>
              <a:tr h="210992">
                <a:tc>
                  <a:txBody>
                    <a:bodyPr/>
                    <a:lstStyle/>
                    <a:p>
                      <a:pPr marL="234950" indent="0"/>
                      <a:r>
                        <a:rPr lang="en-US" sz="1200" dirty="0">
                          <a:latin typeface="Verdana" panose="020B0604030504040204" pitchFamily="34" charset="0"/>
                          <a:ea typeface="Verdana" panose="020B0604030504040204" pitchFamily="34" charset="0"/>
                          <a:cs typeface="Verdana" panose="020B0604030504040204" pitchFamily="34" charset="0"/>
                        </a:rPr>
                        <a:t>Highest</a:t>
                      </a:r>
                    </a:p>
                  </a:txBody>
                  <a:tcPr marL="55008" marR="55008" marT="28364" marB="28364" anchor="ctr"/>
                </a:tc>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AAA</a:t>
                      </a:r>
                    </a:p>
                  </a:txBody>
                  <a:tcPr marL="48690" marR="48690" marT="25106" marB="25106" anchor="ctr"/>
                </a:tc>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Aaa</a:t>
                      </a:r>
                    </a:p>
                  </a:txBody>
                  <a:tcPr marL="48690" marR="48690" marT="25106" marB="25106" anchor="ctr"/>
                </a:tc>
                <a:extLst>
                  <a:ext uri="{0D108BD9-81ED-4DB2-BD59-A6C34878D82A}">
                    <a16:rowId xmlns:a16="http://schemas.microsoft.com/office/drawing/2014/main" xmlns="" val="10002"/>
                  </a:ext>
                </a:extLst>
              </a:tr>
              <a:tr h="210992">
                <a:tc>
                  <a:txBody>
                    <a:bodyPr/>
                    <a:lstStyle/>
                    <a:p>
                      <a:pPr marL="234950" indent="0" algn="l" defTabSz="914400" rtl="0" eaLnBrk="1" latinLnBrk="0" hangingPunct="1"/>
                      <a:r>
                        <a:rPr lang="en-US" sz="1200" kern="1200" dirty="0">
                          <a:solidFill>
                            <a:schemeClr val="tx1"/>
                          </a:solidFill>
                          <a:latin typeface="Verdana" panose="020B0604030504040204" pitchFamily="34" charset="0"/>
                          <a:ea typeface="Verdana" panose="020B0604030504040204" pitchFamily="34" charset="0"/>
                          <a:cs typeface="Verdana" panose="020B0604030504040204" pitchFamily="34" charset="0"/>
                        </a:rPr>
                        <a:t>High</a:t>
                      </a:r>
                    </a:p>
                  </a:txBody>
                  <a:tcPr marL="55008" marR="55008" marT="28364" marB="28364" anchor="ctr"/>
                </a:tc>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AA</a:t>
                      </a:r>
                    </a:p>
                  </a:txBody>
                  <a:tcPr marL="48690" marR="48690" marT="25106" marB="25106" anchor="ctr"/>
                </a:tc>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Aa</a:t>
                      </a:r>
                    </a:p>
                  </a:txBody>
                  <a:tcPr marL="48690" marR="48690" marT="25106" marB="25106" anchor="ctr"/>
                </a:tc>
                <a:extLst>
                  <a:ext uri="{0D108BD9-81ED-4DB2-BD59-A6C34878D82A}">
                    <a16:rowId xmlns:a16="http://schemas.microsoft.com/office/drawing/2014/main" xmlns="" val="10003"/>
                  </a:ext>
                </a:extLst>
              </a:tr>
              <a:tr h="210992">
                <a:tc>
                  <a:txBody>
                    <a:bodyPr/>
                    <a:lstStyle/>
                    <a:p>
                      <a:pPr marL="234950" indent="0" algn="l" defTabSz="914400" rtl="0" eaLnBrk="1" latinLnBrk="0" hangingPunct="1"/>
                      <a:r>
                        <a:rPr lang="en-US" sz="1200" kern="1200" dirty="0">
                          <a:solidFill>
                            <a:schemeClr val="tx1"/>
                          </a:solidFill>
                          <a:latin typeface="Verdana" panose="020B0604030504040204" pitchFamily="34" charset="0"/>
                          <a:ea typeface="Verdana" panose="020B0604030504040204" pitchFamily="34" charset="0"/>
                          <a:cs typeface="Verdana" panose="020B0604030504040204" pitchFamily="34" charset="0"/>
                        </a:rPr>
                        <a:t>Medium</a:t>
                      </a:r>
                    </a:p>
                  </a:txBody>
                  <a:tcPr marL="55008" marR="55008" marT="28364" marB="28364" anchor="ctr"/>
                </a:tc>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A</a:t>
                      </a:r>
                    </a:p>
                  </a:txBody>
                  <a:tcPr marL="48690" marR="48690" marT="25106" marB="25106" anchor="ctr"/>
                </a:tc>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A</a:t>
                      </a:r>
                    </a:p>
                  </a:txBody>
                  <a:tcPr marL="48690" marR="48690" marT="25106" marB="25106" anchor="ctr"/>
                </a:tc>
                <a:extLst>
                  <a:ext uri="{0D108BD9-81ED-4DB2-BD59-A6C34878D82A}">
                    <a16:rowId xmlns:a16="http://schemas.microsoft.com/office/drawing/2014/main" xmlns="" val="10004"/>
                  </a:ext>
                </a:extLst>
              </a:tr>
              <a:tr h="377668">
                <a:tc>
                  <a:txBody>
                    <a:bodyPr/>
                    <a:lstStyle/>
                    <a:p>
                      <a:pPr marL="234950" indent="0" algn="l" defTabSz="914400" rtl="0" eaLnBrk="1" latinLnBrk="0" hangingPunct="1"/>
                      <a:r>
                        <a:rPr lang="en-US" sz="1200" kern="1200" dirty="0">
                          <a:solidFill>
                            <a:schemeClr val="tx1"/>
                          </a:solidFill>
                          <a:latin typeface="Verdana" panose="020B0604030504040204" pitchFamily="34" charset="0"/>
                          <a:ea typeface="Verdana" panose="020B0604030504040204" pitchFamily="34" charset="0"/>
                          <a:cs typeface="Verdana" panose="020B0604030504040204" pitchFamily="34" charset="0"/>
                        </a:rPr>
                        <a:t>Minimum investment grade</a:t>
                      </a:r>
                    </a:p>
                  </a:txBody>
                  <a:tcPr marL="55008" marR="55008" marT="28364" marB="28364" anchor="ctr"/>
                </a:tc>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BBB</a:t>
                      </a:r>
                    </a:p>
                  </a:txBody>
                  <a:tcPr marL="48690" marR="48690" marT="25106" marB="25106" anchor="ctr"/>
                </a:tc>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Baa</a:t>
                      </a:r>
                    </a:p>
                  </a:txBody>
                  <a:tcPr marL="48690" marR="48690" marT="25106" marB="25106" anchor="ctr"/>
                </a:tc>
                <a:extLst>
                  <a:ext uri="{0D108BD9-81ED-4DB2-BD59-A6C34878D82A}">
                    <a16:rowId xmlns:a16="http://schemas.microsoft.com/office/drawing/2014/main" xmlns="" val="10005"/>
                  </a:ext>
                </a:extLst>
              </a:tr>
              <a:tr h="210992">
                <a:tc>
                  <a:txBody>
                    <a:bodyPr/>
                    <a:lstStyle/>
                    <a:p>
                      <a:r>
                        <a:rPr lang="en-US" sz="1200" b="1" dirty="0">
                          <a:latin typeface="Verdana" panose="020B0604030504040204" pitchFamily="34" charset="0"/>
                          <a:ea typeface="Verdana" panose="020B0604030504040204" pitchFamily="34" charset="0"/>
                          <a:cs typeface="Verdana" panose="020B0604030504040204" pitchFamily="34" charset="0"/>
                        </a:rPr>
                        <a:t>“Junk” Ratings:</a:t>
                      </a:r>
                    </a:p>
                  </a:txBody>
                  <a:tcPr marL="55008" marR="55008" marT="28364" marB="28364" anchor="ctr"/>
                </a:tc>
                <a:tc>
                  <a:txBody>
                    <a:bodyPr/>
                    <a:lstStyle/>
                    <a:p>
                      <a:pPr algn="ctr"/>
                      <a:endParaRPr lang="en-US" sz="1200" dirty="0">
                        <a:latin typeface="Verdana" panose="020B0604030504040204" pitchFamily="34" charset="0"/>
                        <a:ea typeface="Verdana" panose="020B0604030504040204" pitchFamily="34" charset="0"/>
                        <a:cs typeface="Verdana" panose="020B0604030504040204" pitchFamily="34" charset="0"/>
                      </a:endParaRPr>
                    </a:p>
                  </a:txBody>
                  <a:tcPr marL="48690" marR="48690" marT="25106" marB="25106" anchor="ctr"/>
                </a:tc>
                <a:tc>
                  <a:txBody>
                    <a:bodyPr/>
                    <a:lstStyle/>
                    <a:p>
                      <a:pPr algn="ctr"/>
                      <a:endParaRPr lang="en-US" sz="1200" dirty="0">
                        <a:latin typeface="Verdana" panose="020B0604030504040204" pitchFamily="34" charset="0"/>
                        <a:ea typeface="Verdana" panose="020B0604030504040204" pitchFamily="34" charset="0"/>
                        <a:cs typeface="Verdana" panose="020B0604030504040204" pitchFamily="34" charset="0"/>
                      </a:endParaRPr>
                    </a:p>
                  </a:txBody>
                  <a:tcPr marL="48690" marR="48690" marT="25106" marB="25106" anchor="ctr"/>
                </a:tc>
                <a:extLst>
                  <a:ext uri="{0D108BD9-81ED-4DB2-BD59-A6C34878D82A}">
                    <a16:rowId xmlns:a16="http://schemas.microsoft.com/office/drawing/2014/main" xmlns="" val="10006"/>
                  </a:ext>
                </a:extLst>
              </a:tr>
              <a:tr h="210992">
                <a:tc>
                  <a:txBody>
                    <a:bodyPr/>
                    <a:lstStyle/>
                    <a:p>
                      <a:pPr marL="234950" indent="0" algn="l" defTabSz="914400" rtl="0" eaLnBrk="1" latinLnBrk="0" hangingPunct="1"/>
                      <a:r>
                        <a:rPr lang="en-US" sz="1200" kern="1200" dirty="0">
                          <a:solidFill>
                            <a:schemeClr val="tx1"/>
                          </a:solidFill>
                          <a:latin typeface="Verdana" panose="020B0604030504040204" pitchFamily="34" charset="0"/>
                          <a:ea typeface="Verdana" panose="020B0604030504040204" pitchFamily="34" charset="0"/>
                          <a:cs typeface="Verdana" panose="020B0604030504040204" pitchFamily="34" charset="0"/>
                        </a:rPr>
                        <a:t>Speculative</a:t>
                      </a:r>
                    </a:p>
                  </a:txBody>
                  <a:tcPr marL="55008" marR="55008" marT="28364" marB="28364" anchor="ctr"/>
                </a:tc>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BB</a:t>
                      </a:r>
                    </a:p>
                  </a:txBody>
                  <a:tcPr marL="48690" marR="48690" marT="25106" marB="25106" anchor="ctr"/>
                </a:tc>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Ba</a:t>
                      </a:r>
                    </a:p>
                  </a:txBody>
                  <a:tcPr marL="48690" marR="48690" marT="25106" marB="25106" anchor="ctr"/>
                </a:tc>
                <a:extLst>
                  <a:ext uri="{0D108BD9-81ED-4DB2-BD59-A6C34878D82A}">
                    <a16:rowId xmlns:a16="http://schemas.microsoft.com/office/drawing/2014/main" xmlns="" val="10007"/>
                  </a:ext>
                </a:extLst>
              </a:tr>
              <a:tr h="210992">
                <a:tc>
                  <a:txBody>
                    <a:bodyPr/>
                    <a:lstStyle/>
                    <a:p>
                      <a:pPr marL="234950" indent="0" algn="l" defTabSz="914400" rtl="0" eaLnBrk="1" latinLnBrk="0" hangingPunct="1"/>
                      <a:r>
                        <a:rPr lang="en-US" sz="1200" kern="1200" dirty="0">
                          <a:solidFill>
                            <a:schemeClr val="tx1"/>
                          </a:solidFill>
                          <a:latin typeface="Verdana" panose="020B0604030504040204" pitchFamily="34" charset="0"/>
                          <a:ea typeface="Verdana" panose="020B0604030504040204" pitchFamily="34" charset="0"/>
                          <a:cs typeface="Verdana" panose="020B0604030504040204" pitchFamily="34" charset="0"/>
                        </a:rPr>
                        <a:t>Very speculative</a:t>
                      </a:r>
                    </a:p>
                  </a:txBody>
                  <a:tcPr marL="55008" marR="55008" marT="28364" marB="28364" anchor="ctr"/>
                </a:tc>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B</a:t>
                      </a:r>
                    </a:p>
                  </a:txBody>
                  <a:tcPr marL="48690" marR="48690" marT="25106" marB="25106" anchor="ctr"/>
                </a:tc>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B</a:t>
                      </a:r>
                    </a:p>
                  </a:txBody>
                  <a:tcPr marL="48690" marR="48690" marT="25106" marB="25106" anchor="ctr"/>
                </a:tc>
                <a:extLst>
                  <a:ext uri="{0D108BD9-81ED-4DB2-BD59-A6C34878D82A}">
                    <a16:rowId xmlns:a16="http://schemas.microsoft.com/office/drawing/2014/main" xmlns="" val="10008"/>
                  </a:ext>
                </a:extLst>
              </a:tr>
              <a:tr h="249762">
                <a:tc>
                  <a:txBody>
                    <a:bodyPr/>
                    <a:lstStyle/>
                    <a:p>
                      <a:pPr marL="234950" indent="0" algn="l" defTabSz="914400" rtl="0" eaLnBrk="1" latinLnBrk="0" hangingPunct="1"/>
                      <a:r>
                        <a:rPr lang="en-US" sz="1200" kern="1200" dirty="0">
                          <a:solidFill>
                            <a:schemeClr val="tx1"/>
                          </a:solidFill>
                          <a:latin typeface="Verdana" panose="020B0604030504040204" pitchFamily="34" charset="0"/>
                          <a:ea typeface="Verdana" panose="020B0604030504040204" pitchFamily="34" charset="0"/>
                          <a:cs typeface="Verdana" panose="020B0604030504040204" pitchFamily="34" charset="0"/>
                        </a:rPr>
                        <a:t>Default or near default</a:t>
                      </a:r>
                    </a:p>
                  </a:txBody>
                  <a:tcPr marL="55008" marR="55008" marT="28364" marB="28364" anchor="ctr"/>
                </a:tc>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CCC</a:t>
                      </a:r>
                    </a:p>
                  </a:txBody>
                  <a:tcPr marL="48690" marR="48690" marT="25106" marB="25106" anchor="ctr"/>
                </a:tc>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Caa</a:t>
                      </a:r>
                    </a:p>
                  </a:txBody>
                  <a:tcPr marL="48690" marR="48690" marT="25106" marB="25106" anchor="ctr"/>
                </a:tc>
                <a:extLst>
                  <a:ext uri="{0D108BD9-81ED-4DB2-BD59-A6C34878D82A}">
                    <a16:rowId xmlns:a16="http://schemas.microsoft.com/office/drawing/2014/main" xmlns="" val="10009"/>
                  </a:ext>
                </a:extLst>
              </a:tr>
              <a:tr h="210992">
                <a:tc>
                  <a:txBody>
                    <a:bodyPr/>
                    <a:lstStyle/>
                    <a:p>
                      <a:endParaRPr lang="en-US" sz="1200" dirty="0">
                        <a:latin typeface="Verdana" panose="020B0604030504040204" pitchFamily="34" charset="0"/>
                        <a:ea typeface="Verdana" panose="020B0604030504040204" pitchFamily="34" charset="0"/>
                        <a:cs typeface="Verdana" panose="020B0604030504040204" pitchFamily="34" charset="0"/>
                      </a:endParaRPr>
                    </a:p>
                  </a:txBody>
                  <a:tcPr marL="55008" marR="55008" marT="28364" marB="28364" anchor="ctr"/>
                </a:tc>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CC</a:t>
                      </a:r>
                    </a:p>
                  </a:txBody>
                  <a:tcPr marL="48690" marR="48690" marT="25106" marB="25106" anchor="ctr"/>
                </a:tc>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Ca</a:t>
                      </a:r>
                    </a:p>
                  </a:txBody>
                  <a:tcPr marL="48690" marR="48690" marT="25106" marB="25106" anchor="ctr"/>
                </a:tc>
                <a:extLst>
                  <a:ext uri="{0D108BD9-81ED-4DB2-BD59-A6C34878D82A}">
                    <a16:rowId xmlns:a16="http://schemas.microsoft.com/office/drawing/2014/main" xmlns="" val="10010"/>
                  </a:ext>
                </a:extLst>
              </a:tr>
              <a:tr h="210992">
                <a:tc>
                  <a:txBody>
                    <a:bodyPr/>
                    <a:lstStyle/>
                    <a:p>
                      <a:endParaRPr lang="en-US" sz="1200" dirty="0">
                        <a:latin typeface="Verdana" panose="020B0604030504040204" pitchFamily="34" charset="0"/>
                        <a:ea typeface="Verdana" panose="020B0604030504040204" pitchFamily="34" charset="0"/>
                        <a:cs typeface="Verdana" panose="020B0604030504040204" pitchFamily="34" charset="0"/>
                      </a:endParaRPr>
                    </a:p>
                  </a:txBody>
                  <a:tcPr marL="55008" marR="55008" marT="28364" marB="28364" anchor="ctr"/>
                </a:tc>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C</a:t>
                      </a:r>
                    </a:p>
                  </a:txBody>
                  <a:tcPr marL="48690" marR="48690" marT="25106" marB="25106" anchor="ctr"/>
                </a:tc>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C</a:t>
                      </a:r>
                    </a:p>
                  </a:txBody>
                  <a:tcPr marL="48690" marR="48690" marT="25106" marB="25106" anchor="ctr"/>
                </a:tc>
                <a:extLst>
                  <a:ext uri="{0D108BD9-81ED-4DB2-BD59-A6C34878D82A}">
                    <a16:rowId xmlns:a16="http://schemas.microsoft.com/office/drawing/2014/main" xmlns="" val="10011"/>
                  </a:ext>
                </a:extLst>
              </a:tr>
              <a:tr h="23954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latin typeface="Verdana" pitchFamily="34" charset="0"/>
                          <a:ea typeface="Verdana" pitchFamily="34" charset="0"/>
                          <a:cs typeface="Verdana" pitchFamily="34" charset="0"/>
                        </a:rPr>
                        <a:t>* Adapted from Moodys.com and</a:t>
                      </a:r>
                      <a:r>
                        <a:rPr lang="en-US" sz="1200" baseline="0" dirty="0">
                          <a:latin typeface="Verdana" pitchFamily="34" charset="0"/>
                          <a:ea typeface="Verdana" pitchFamily="34" charset="0"/>
                          <a:cs typeface="Verdana" pitchFamily="34" charset="0"/>
                        </a:rPr>
                        <a:t> </a:t>
                      </a:r>
                      <a:r>
                        <a:rPr lang="en-US" sz="1200" dirty="0">
                          <a:latin typeface="Verdana" pitchFamily="34" charset="0"/>
                          <a:ea typeface="Verdana" pitchFamily="34" charset="0"/>
                          <a:cs typeface="Verdana" pitchFamily="34" charset="0"/>
                        </a:rPr>
                        <a:t>SPRatings.com</a:t>
                      </a:r>
                    </a:p>
                  </a:txBody>
                  <a:tcPr marL="55008" marR="55008" marT="28364" marB="28364" anchor="ctr"/>
                </a:tc>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D</a:t>
                      </a:r>
                    </a:p>
                  </a:txBody>
                  <a:tcPr marL="48690" marR="48690" marT="25106" marB="25106" anchor="ctr"/>
                </a:tc>
                <a:tc>
                  <a:txBody>
                    <a:bodyPr/>
                    <a:lstStyle/>
                    <a:p>
                      <a:pPr algn="ctr"/>
                      <a:endParaRPr lang="en-US" sz="1200" dirty="0">
                        <a:latin typeface="Verdana" panose="020B0604030504040204" pitchFamily="34" charset="0"/>
                        <a:ea typeface="Verdana" panose="020B0604030504040204" pitchFamily="34" charset="0"/>
                        <a:cs typeface="Verdana" panose="020B0604030504040204" pitchFamily="34" charset="0"/>
                      </a:endParaRPr>
                    </a:p>
                  </a:txBody>
                  <a:tcPr marL="48690" marR="48690" marT="25106" marB="25106" anchor="ctr"/>
                </a:tc>
                <a:extLst>
                  <a:ext uri="{0D108BD9-81ED-4DB2-BD59-A6C34878D82A}">
                    <a16:rowId xmlns:a16="http://schemas.microsoft.com/office/drawing/2014/main" xmlns="" val="10012"/>
                  </a:ext>
                </a:extLst>
              </a:tr>
            </a:tbl>
          </a:graphicData>
        </a:graphic>
      </p:graphicFrame>
      <p:sp>
        <p:nvSpPr>
          <p:cNvPr id="2" name="Content Placeholder 1"/>
          <p:cNvSpPr>
            <a:spLocks noGrp="1"/>
          </p:cNvSpPr>
          <p:nvPr>
            <p:ph sz="quarter" idx="12"/>
          </p:nvPr>
        </p:nvSpPr>
        <p:spPr>
          <a:xfrm>
            <a:off x="533400" y="4876800"/>
            <a:ext cx="8305800" cy="457200"/>
          </a:xfrm>
        </p:spPr>
        <p:txBody>
          <a:bodyPr/>
          <a:lstStyle/>
          <a:p>
            <a:r>
              <a:rPr lang="en-US" sz="2200" dirty="0"/>
              <a:t>Other things being equal: </a:t>
            </a:r>
          </a:p>
        </p:txBody>
      </p:sp>
      <p:graphicFrame>
        <p:nvGraphicFramePr>
          <p:cNvPr id="4" name="Object 3"/>
          <p:cNvGraphicFramePr>
            <a:graphicFrameLocks noChangeAspect="1"/>
          </p:cNvGraphicFramePr>
          <p:nvPr>
            <p:extLst>
              <p:ext uri="{D42A27DB-BD31-4B8C-83A1-F6EECF244321}">
                <p14:modId xmlns:p14="http://schemas.microsoft.com/office/powerpoint/2010/main" val="2911589619"/>
              </p:ext>
            </p:extLst>
          </p:nvPr>
        </p:nvGraphicFramePr>
        <p:xfrm>
          <a:off x="1666964" y="5486400"/>
          <a:ext cx="4276636" cy="706575"/>
        </p:xfrm>
        <a:graphic>
          <a:graphicData uri="http://schemas.openxmlformats.org/presentationml/2006/ole">
            <mc:AlternateContent xmlns:mc="http://schemas.openxmlformats.org/markup-compatibility/2006">
              <mc:Choice xmlns:v="urn:schemas-microsoft-com:vml" Requires="v">
                <p:oleObj spid="_x0000_s54329" name="Equation" r:id="rId4" imgW="2920680" imgH="482400" progId="Equation.3">
                  <p:embed/>
                </p:oleObj>
              </mc:Choice>
              <mc:Fallback>
                <p:oleObj name="Equation" r:id="rId4" imgW="2920680" imgH="482400" progId="Equation.3">
                  <p:embed/>
                  <p:pic>
                    <p:nvPicPr>
                      <p:cNvPr id="0" name=""/>
                      <p:cNvPicPr/>
                      <p:nvPr/>
                    </p:nvPicPr>
                    <p:blipFill>
                      <a:blip r:embed="rId5"/>
                      <a:stretch>
                        <a:fillRect/>
                      </a:stretch>
                    </p:blipFill>
                    <p:spPr>
                      <a:xfrm>
                        <a:off x="1666964" y="5486400"/>
                        <a:ext cx="4276636" cy="706575"/>
                      </a:xfrm>
                      <a:prstGeom prst="rect">
                        <a:avLst/>
                      </a:prstGeom>
                    </p:spPr>
                  </p:pic>
                </p:oleObj>
              </mc:Fallback>
            </mc:AlternateContent>
          </a:graphicData>
        </a:graphic>
      </p:graphicFrame>
    </p:spTree>
    <p:extLst>
      <p:ext uri="{BB962C8B-B14F-4D97-AF65-F5344CB8AC3E}">
        <p14:creationId xmlns:p14="http://schemas.microsoft.com/office/powerpoint/2010/main" val="3542220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14-2</a:t>
            </a:r>
          </a:p>
        </p:txBody>
      </p:sp>
      <p:sp>
        <p:nvSpPr>
          <p:cNvPr id="5" name="Title 4"/>
          <p:cNvSpPr>
            <a:spLocks noGrp="1"/>
          </p:cNvSpPr>
          <p:nvPr>
            <p:ph type="title"/>
          </p:nvPr>
        </p:nvSpPr>
        <p:spPr/>
        <p:txBody>
          <a:bodyPr>
            <a:noAutofit/>
          </a:bodyPr>
          <a:lstStyle/>
          <a:p>
            <a:r>
              <a:rPr lang="en-US" dirty="0"/>
              <a:t>Bonds Sold at a Discount (1 of 4)</a:t>
            </a:r>
          </a:p>
        </p:txBody>
      </p:sp>
      <p:sp>
        <p:nvSpPr>
          <p:cNvPr id="6" name="Content Placeholder 5"/>
          <p:cNvSpPr>
            <a:spLocks noGrp="1"/>
          </p:cNvSpPr>
          <p:nvPr>
            <p:ph sz="quarter" idx="10"/>
          </p:nvPr>
        </p:nvSpPr>
        <p:spPr>
          <a:xfrm>
            <a:off x="548640" y="1676400"/>
            <a:ext cx="8061960" cy="4724400"/>
          </a:xfrm>
        </p:spPr>
        <p:txBody>
          <a:bodyPr/>
          <a:lstStyle/>
          <a:p>
            <a:pPr marL="0" indent="0">
              <a:buNone/>
            </a:pPr>
            <a:r>
              <a:rPr lang="en-IN" sz="2400" dirty="0"/>
              <a:t>On January 1, 2018, </a:t>
            </a:r>
            <a:r>
              <a:rPr lang="en-IN" sz="2400" dirty="0" err="1"/>
              <a:t>Masterwear</a:t>
            </a:r>
            <a:r>
              <a:rPr lang="en-IN" sz="2400" dirty="0"/>
              <a:t> Industries issued $700,000 of 12% bonds, dated January 1. Interest of $42,000 is payable </a:t>
            </a:r>
            <a:r>
              <a:rPr lang="en-IN" sz="2400" dirty="0" err="1"/>
              <a:t>semiannually</a:t>
            </a:r>
            <a:r>
              <a:rPr lang="en-IN" sz="2400" dirty="0"/>
              <a:t> on June 30 and December 31. The bonds mature in three years. The market yield for bonds of similar risk and maturity is 14%. The entire bond issue was purchased by United Intergroup, Inc.</a:t>
            </a:r>
            <a:endParaRPr lang="en-US" sz="2400" dirty="0"/>
          </a:p>
        </p:txBody>
      </p:sp>
    </p:spTree>
    <p:extLst>
      <p:ext uri="{BB962C8B-B14F-4D97-AF65-F5344CB8AC3E}">
        <p14:creationId xmlns:p14="http://schemas.microsoft.com/office/powerpoint/2010/main" val="20329790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14-2</a:t>
            </a:r>
          </a:p>
        </p:txBody>
      </p:sp>
      <p:sp>
        <p:nvSpPr>
          <p:cNvPr id="5" name="Title 4"/>
          <p:cNvSpPr>
            <a:spLocks noGrp="1"/>
          </p:cNvSpPr>
          <p:nvPr>
            <p:ph type="title"/>
          </p:nvPr>
        </p:nvSpPr>
        <p:spPr/>
        <p:txBody>
          <a:bodyPr>
            <a:noAutofit/>
          </a:bodyPr>
          <a:lstStyle/>
          <a:p>
            <a:r>
              <a:rPr lang="en-US" dirty="0"/>
              <a:t>Bonds Sold at a Discount (2 of 4)</a:t>
            </a:r>
          </a:p>
        </p:txBody>
      </p:sp>
      <p:sp>
        <p:nvSpPr>
          <p:cNvPr id="10" name="Content Placeholder 2"/>
          <p:cNvSpPr>
            <a:spLocks noGrp="1"/>
          </p:cNvSpPr>
          <p:nvPr>
            <p:ph sz="quarter" idx="10"/>
          </p:nvPr>
        </p:nvSpPr>
        <p:spPr>
          <a:xfrm>
            <a:off x="609600" y="1676400"/>
            <a:ext cx="7924800" cy="457200"/>
          </a:xfrm>
        </p:spPr>
        <p:txBody>
          <a:bodyPr/>
          <a:lstStyle/>
          <a:p>
            <a:pPr marL="0" indent="0" algn="ctr">
              <a:buNone/>
            </a:pPr>
            <a:r>
              <a:rPr lang="en-IN" sz="2000" b="1" dirty="0"/>
              <a:t>Calculation of the Price of the Bonds</a:t>
            </a:r>
            <a:endParaRPr lang="en-US" sz="2000" b="1" dirty="0"/>
          </a:p>
        </p:txBody>
      </p:sp>
      <p:graphicFrame>
        <p:nvGraphicFramePr>
          <p:cNvPr id="8" name="Table 7"/>
          <p:cNvGraphicFramePr>
            <a:graphicFrameLocks noGrp="1"/>
          </p:cNvGraphicFramePr>
          <p:nvPr>
            <p:extLst>
              <p:ext uri="{D42A27DB-BD31-4B8C-83A1-F6EECF244321}">
                <p14:modId xmlns:p14="http://schemas.microsoft.com/office/powerpoint/2010/main" val="2252714195"/>
              </p:ext>
            </p:extLst>
          </p:nvPr>
        </p:nvGraphicFramePr>
        <p:xfrm>
          <a:off x="990600" y="2225040"/>
          <a:ext cx="7543800" cy="1483360"/>
        </p:xfrm>
        <a:graphic>
          <a:graphicData uri="http://schemas.openxmlformats.org/drawingml/2006/table">
            <a:tbl>
              <a:tblPr firstRow="1" bandRow="1">
                <a:tableStyleId>{5940675A-B579-460E-94D1-54222C63F5DA}</a:tableStyleId>
              </a:tblPr>
              <a:tblGrid>
                <a:gridCol w="3581400">
                  <a:extLst>
                    <a:ext uri="{9D8B030D-6E8A-4147-A177-3AD203B41FA5}">
                      <a16:colId xmlns:a16="http://schemas.microsoft.com/office/drawing/2014/main" xmlns="" val="20000"/>
                    </a:ext>
                  </a:extLst>
                </a:gridCol>
                <a:gridCol w="2133600">
                  <a:extLst>
                    <a:ext uri="{9D8B030D-6E8A-4147-A177-3AD203B41FA5}">
                      <a16:colId xmlns:a16="http://schemas.microsoft.com/office/drawing/2014/main" xmlns="" val="20001"/>
                    </a:ext>
                  </a:extLst>
                </a:gridCol>
                <a:gridCol w="381000">
                  <a:extLst>
                    <a:ext uri="{9D8B030D-6E8A-4147-A177-3AD203B41FA5}">
                      <a16:colId xmlns:a16="http://schemas.microsoft.com/office/drawing/2014/main" xmlns="" val="20002"/>
                    </a:ext>
                  </a:extLst>
                </a:gridCol>
                <a:gridCol w="1447800">
                  <a:extLst>
                    <a:ext uri="{9D8B030D-6E8A-4147-A177-3AD203B41FA5}">
                      <a16:colId xmlns:a16="http://schemas.microsoft.com/office/drawing/2014/main" xmlns="" val="20003"/>
                    </a:ext>
                  </a:extLst>
                </a:gridCol>
              </a:tblGrid>
              <a:tr h="370840">
                <a:tc>
                  <a:txBody>
                    <a:bodyPr/>
                    <a:lstStyle/>
                    <a:p>
                      <a:endParaRPr lang="en-US" sz="1400" dirty="0">
                        <a:latin typeface="Verdana" pitchFamily="34" charset="0"/>
                        <a:ea typeface="Verdana" pitchFamily="34" charset="0"/>
                        <a:cs typeface="Verdana"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400" b="1" dirty="0">
                          <a:latin typeface="Verdana" pitchFamily="34" charset="0"/>
                          <a:ea typeface="Verdana" pitchFamily="34" charset="0"/>
                          <a:cs typeface="Verdana" pitchFamily="34" charset="0"/>
                        </a:rPr>
                        <a:t>Present Values</a:t>
                      </a:r>
                      <a:endParaRPr lang="en-US" sz="1400" b="1" dirty="0">
                        <a:latin typeface="Verdana" pitchFamily="34" charset="0"/>
                        <a:ea typeface="Verdana" pitchFamily="34" charset="0"/>
                        <a:cs typeface="Verdana" pitchFamily="34" charset="0"/>
                      </a:endParaRPr>
                    </a:p>
                  </a:txBody>
                  <a:tcPr anchor="ctr"/>
                </a:tc>
                <a:tc>
                  <a:txBody>
                    <a:bodyPr/>
                    <a:lstStyle/>
                    <a:p>
                      <a:endParaRPr lang="en-US" sz="1400">
                        <a:latin typeface="Verdana" pitchFamily="34" charset="0"/>
                        <a:ea typeface="Verdana" pitchFamily="34" charset="0"/>
                        <a:cs typeface="Verdana" pitchFamily="34" charset="0"/>
                      </a:endParaRPr>
                    </a:p>
                  </a:txBody>
                  <a:tcPr anchor="ctr"/>
                </a:tc>
                <a:tc>
                  <a:txBody>
                    <a:bodyPr/>
                    <a:lstStyle/>
                    <a:p>
                      <a:endParaRPr lang="en-US" sz="140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xmlns="" val="10000"/>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Interest</a:t>
                      </a:r>
                      <a:endParaRPr lang="en-US" sz="1400"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$ 42,000 × </a:t>
                      </a:r>
                      <a:r>
                        <a:rPr lang="en-IN" sz="1400" b="1" dirty="0">
                          <a:solidFill>
                            <a:schemeClr val="tx1"/>
                          </a:solidFill>
                          <a:latin typeface="Verdana" pitchFamily="34" charset="0"/>
                          <a:ea typeface="Verdana" pitchFamily="34" charset="0"/>
                          <a:cs typeface="Verdana" pitchFamily="34" charset="0"/>
                        </a:rPr>
                        <a:t>4.76654</a:t>
                      </a:r>
                      <a:r>
                        <a:rPr lang="en-IN" sz="1400" dirty="0">
                          <a:solidFill>
                            <a:schemeClr val="accent6">
                              <a:lumMod val="75000"/>
                            </a:schemeClr>
                          </a:solidFill>
                          <a:latin typeface="Verdana" pitchFamily="34" charset="0"/>
                          <a:ea typeface="Verdana" pitchFamily="34" charset="0"/>
                          <a:cs typeface="Verdana" pitchFamily="34" charset="0"/>
                        </a:rPr>
                        <a:t> </a:t>
                      </a:r>
                      <a:endParaRPr lang="en-US" sz="1400" dirty="0">
                        <a:latin typeface="Verdana" pitchFamily="34" charset="0"/>
                        <a:ea typeface="Verdana" pitchFamily="34" charset="0"/>
                        <a:cs typeface="Verdana" pitchFamily="34" charset="0"/>
                      </a:endParaRPr>
                    </a:p>
                  </a:txBody>
                  <a:tcPr anchor="ctr"/>
                </a:tc>
                <a:tc>
                  <a:txBody>
                    <a:bodyPr/>
                    <a:lstStyle/>
                    <a:p>
                      <a:pPr algn="ctr"/>
                      <a:r>
                        <a:rPr lang="en-US" sz="1400" dirty="0">
                          <a:latin typeface="Verdana" pitchFamily="34" charset="0"/>
                          <a:ea typeface="Verdana" pitchFamily="34" charset="0"/>
                          <a:cs typeface="Verdana" pitchFamily="34" charset="0"/>
                        </a:rPr>
                        <a:t>=</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b="1" dirty="0">
                          <a:latin typeface="Verdana" pitchFamily="34" charset="0"/>
                          <a:ea typeface="Verdana" pitchFamily="34" charset="0"/>
                          <a:cs typeface="Verdana" pitchFamily="34" charset="0"/>
                        </a:rPr>
                        <a:t>$200,195</a:t>
                      </a:r>
                      <a:endParaRPr lang="en-US" sz="1400" b="1"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xmlns="" val="10001"/>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Principal</a:t>
                      </a:r>
                      <a:endParaRPr lang="en-US" sz="1400"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$700,000 × </a:t>
                      </a:r>
                      <a:r>
                        <a:rPr lang="en-IN" sz="1400" b="1" dirty="0">
                          <a:solidFill>
                            <a:schemeClr val="tx1"/>
                          </a:solidFill>
                          <a:latin typeface="Verdana" pitchFamily="34" charset="0"/>
                          <a:ea typeface="Verdana" pitchFamily="34" charset="0"/>
                          <a:cs typeface="Verdana" pitchFamily="34" charset="0"/>
                        </a:rPr>
                        <a:t>0.66634</a:t>
                      </a:r>
                      <a:r>
                        <a:rPr lang="en-IN" sz="1400" dirty="0">
                          <a:solidFill>
                            <a:srgbClr val="0000FF"/>
                          </a:solidFill>
                          <a:latin typeface="Verdana" pitchFamily="34" charset="0"/>
                          <a:ea typeface="Verdana" pitchFamily="34" charset="0"/>
                          <a:cs typeface="Verdana" pitchFamily="34" charset="0"/>
                        </a:rPr>
                        <a:t> </a:t>
                      </a:r>
                      <a:endParaRPr lang="en-US" sz="1400" dirty="0">
                        <a:latin typeface="Verdana" pitchFamily="34" charset="0"/>
                        <a:ea typeface="Verdana" pitchFamily="34" charset="0"/>
                        <a:cs typeface="Verdana"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a:t>
                      </a:r>
                    </a:p>
                  </a:txBody>
                  <a:tcPr anchor="ctr"/>
                </a:tc>
                <a:tc>
                  <a:txBody>
                    <a:bodyPr/>
                    <a:lstStyle/>
                    <a:p>
                      <a:pPr algn="r"/>
                      <a:r>
                        <a:rPr lang="en-IN" sz="1400" b="1" u="sng" dirty="0">
                          <a:latin typeface="Verdana" pitchFamily="34" charset="0"/>
                          <a:ea typeface="Verdana" pitchFamily="34" charset="0"/>
                          <a:cs typeface="Verdana" pitchFamily="34" charset="0"/>
                        </a:rPr>
                        <a:t> 466,438</a:t>
                      </a:r>
                      <a:endParaRPr lang="en-US" sz="1400" b="1" u="sng"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xmlns="" val="10002"/>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Present value (price) of the</a:t>
                      </a:r>
                      <a:r>
                        <a:rPr lang="en-IN" sz="1400" baseline="0" dirty="0">
                          <a:latin typeface="Verdana" pitchFamily="34" charset="0"/>
                          <a:ea typeface="Verdana" pitchFamily="34" charset="0"/>
                          <a:cs typeface="Verdana" pitchFamily="34" charset="0"/>
                        </a:rPr>
                        <a:t> </a:t>
                      </a:r>
                      <a:r>
                        <a:rPr lang="en-IN" sz="1400" dirty="0">
                          <a:latin typeface="Verdana" pitchFamily="34" charset="0"/>
                          <a:ea typeface="Verdana" pitchFamily="34" charset="0"/>
                          <a:cs typeface="Verdana" pitchFamily="34" charset="0"/>
                        </a:rPr>
                        <a:t>bonds</a:t>
                      </a:r>
                      <a:endParaRPr lang="en-US" sz="1400" dirty="0">
                        <a:latin typeface="Verdana" pitchFamily="34" charset="0"/>
                        <a:ea typeface="Verdana" pitchFamily="34" charset="0"/>
                        <a:cs typeface="Verdana" pitchFamily="34" charset="0"/>
                      </a:endParaRPr>
                    </a:p>
                  </a:txBody>
                  <a:tcPr anchor="ctr"/>
                </a:tc>
                <a:tc>
                  <a:txBody>
                    <a:bodyPr/>
                    <a:lstStyle/>
                    <a:p>
                      <a:pPr algn="r"/>
                      <a:endParaRPr lang="en-US" sz="1400" dirty="0">
                        <a:latin typeface="Verdana" pitchFamily="34" charset="0"/>
                        <a:ea typeface="Verdana" pitchFamily="34" charset="0"/>
                        <a:cs typeface="Verdana" pitchFamily="34" charset="0"/>
                      </a:endParaRPr>
                    </a:p>
                  </a:txBody>
                  <a:tcPr anchor="ctr"/>
                </a:tc>
                <a:tc>
                  <a:txBody>
                    <a:bodyPr/>
                    <a:lstStyle/>
                    <a:p>
                      <a:pPr algn="ctr"/>
                      <a:endParaRPr lang="en-US" sz="1400"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u="sng" dirty="0">
                          <a:latin typeface="Verdana" pitchFamily="34" charset="0"/>
                          <a:ea typeface="Verdana" pitchFamily="34" charset="0"/>
                          <a:cs typeface="Verdana" pitchFamily="34" charset="0"/>
                        </a:rPr>
                        <a:t>$666,633</a:t>
                      </a:r>
                      <a:endParaRPr lang="en-US" sz="1400" u="sng"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xmlns="" val="10003"/>
                  </a:ext>
                </a:extLst>
              </a:tr>
            </a:tbl>
          </a:graphicData>
        </a:graphic>
      </p:graphicFrame>
      <p:sp>
        <p:nvSpPr>
          <p:cNvPr id="14" name="Content Placeholder 2"/>
          <p:cNvSpPr txBox="1">
            <a:spLocks/>
          </p:cNvSpPr>
          <p:nvPr/>
        </p:nvSpPr>
        <p:spPr>
          <a:xfrm>
            <a:off x="533400" y="3962400"/>
            <a:ext cx="8153400" cy="21336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Clr>
                <a:schemeClr val="tx1"/>
              </a:buClr>
              <a:buFont typeface="Arial" panose="020B0604020202020204" pitchFamily="34" charset="0"/>
              <a:buChar char="•"/>
              <a:defRPr lang="en-US" sz="26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806450" indent="-349250" algn="l" defTabSz="914400" rtl="0" eaLnBrk="1" latinLnBrk="0" hangingPunct="1">
              <a:spcBef>
                <a:spcPct val="20000"/>
              </a:spcBef>
              <a:buClr>
                <a:schemeClr val="tx1"/>
              </a:buClr>
              <a:buFont typeface="Arial" panose="020B0604020202020204" pitchFamily="34" charset="0"/>
              <a:buChar char="–"/>
              <a:defRPr lang="en-US"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263650" indent="-349250" algn="l" defTabSz="914400" rtl="0" eaLnBrk="1" latinLnBrk="0" hangingPunct="1">
              <a:spcBef>
                <a:spcPct val="20000"/>
              </a:spcBef>
              <a:buClr>
                <a:schemeClr val="tx1"/>
              </a:buClr>
              <a:buFont typeface="Wingdings" panose="05000000000000000000" pitchFamily="2" charset="2"/>
              <a:buChar char="§"/>
              <a:defRPr lang="en-US" sz="22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720850" indent="-349250" algn="l" defTabSz="914400" rtl="0" eaLnBrk="1" latinLnBrk="0" hangingPunct="1">
              <a:spcBef>
                <a:spcPct val="20000"/>
              </a:spcBef>
              <a:buClr>
                <a:schemeClr val="tx1"/>
              </a:buClr>
              <a:buFont typeface="Courier New" panose="02070309020205020404" pitchFamily="49" charset="0"/>
              <a:buChar char="o"/>
              <a:defRPr lang="en-US" sz="200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178050" indent="-349250" algn="l" defTabSz="914400" rtl="0" eaLnBrk="1" latinLnBrk="0" hangingPunct="1">
              <a:spcBef>
                <a:spcPct val="20000"/>
              </a:spcBef>
              <a:buClr>
                <a:schemeClr val="tx1"/>
              </a:buClr>
              <a:buFont typeface="Wingdings" panose="05000000000000000000" pitchFamily="2" charset="2"/>
              <a:buChar char="Ø"/>
              <a:defRPr lang="en-US"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IN" sz="2000" b="1" dirty="0"/>
              <a:t>Present value of an ordinary annuity of $1: </a:t>
            </a:r>
            <a:r>
              <a:rPr lang="en-IN" sz="2000" b="1" i="1" dirty="0"/>
              <a:t>n</a:t>
            </a:r>
            <a:r>
              <a:rPr lang="en-IN" sz="2000" b="1" dirty="0"/>
              <a:t> = 6, </a:t>
            </a:r>
            <a:r>
              <a:rPr lang="en-IN" sz="2000" b="1" i="1" dirty="0"/>
              <a:t>i</a:t>
            </a:r>
            <a:r>
              <a:rPr lang="en-IN" sz="2000" b="1" dirty="0"/>
              <a:t> = 7% </a:t>
            </a:r>
            <a:r>
              <a:rPr lang="en-IN" sz="2000" b="1" dirty="0">
                <a:sym typeface="Wingdings" panose="05000000000000000000" pitchFamily="2" charset="2"/>
              </a:rPr>
              <a:t> </a:t>
            </a:r>
            <a:r>
              <a:rPr lang="en-IN" sz="2000" b="1" dirty="0"/>
              <a:t>4.76654</a:t>
            </a:r>
            <a:r>
              <a:rPr lang="en-IN" sz="2000" dirty="0"/>
              <a:t> </a:t>
            </a:r>
          </a:p>
          <a:p>
            <a:pPr marL="0" indent="0">
              <a:buNone/>
            </a:pPr>
            <a:r>
              <a:rPr lang="en-IN" sz="2000" b="1" dirty="0"/>
              <a:t>Present value of $1: </a:t>
            </a:r>
            <a:r>
              <a:rPr lang="en-IN" sz="2000" b="1" i="1" dirty="0"/>
              <a:t>n</a:t>
            </a:r>
            <a:r>
              <a:rPr lang="en-IN" sz="2000" b="1" dirty="0"/>
              <a:t> = 6, </a:t>
            </a:r>
            <a:r>
              <a:rPr lang="en-IN" sz="2000" b="1" i="1" dirty="0"/>
              <a:t>i</a:t>
            </a:r>
            <a:r>
              <a:rPr lang="en-IN" sz="2000" b="1" dirty="0"/>
              <a:t> = 7% </a:t>
            </a:r>
            <a:r>
              <a:rPr lang="en-IN" sz="2000" b="1" dirty="0">
                <a:sym typeface="Wingdings" panose="05000000000000000000" pitchFamily="2" charset="2"/>
              </a:rPr>
              <a:t> </a:t>
            </a:r>
            <a:r>
              <a:rPr lang="en-IN" sz="2000" b="1" dirty="0"/>
              <a:t>0.66634</a:t>
            </a:r>
            <a:r>
              <a:rPr lang="en-IN" sz="2000" dirty="0"/>
              <a:t> </a:t>
            </a:r>
          </a:p>
          <a:p>
            <a:pPr marL="0" indent="0">
              <a:buNone/>
            </a:pPr>
            <a:r>
              <a:rPr lang="en-IN" sz="2000" b="1" i="1" dirty="0"/>
              <a:t>n</a:t>
            </a:r>
            <a:r>
              <a:rPr lang="en-IN" sz="2000" b="1" dirty="0"/>
              <a:t> = 6 </a:t>
            </a:r>
            <a:r>
              <a:rPr lang="en-IN" sz="2000" b="1" dirty="0">
                <a:sym typeface="Wingdings" panose="05000000000000000000" pitchFamily="2" charset="2"/>
              </a:rPr>
              <a:t> </a:t>
            </a:r>
            <a:r>
              <a:rPr lang="en-IN" sz="2000" dirty="0" err="1"/>
              <a:t>Semiannual</a:t>
            </a:r>
            <a:r>
              <a:rPr lang="en-IN" sz="2000" dirty="0"/>
              <a:t>: </a:t>
            </a:r>
            <a:r>
              <a:rPr lang="en-IN" sz="2000" b="1" i="1" dirty="0"/>
              <a:t>n</a:t>
            </a:r>
            <a:r>
              <a:rPr lang="en-IN" sz="2000" dirty="0"/>
              <a:t> = </a:t>
            </a:r>
            <a:r>
              <a:rPr lang="en-IN" sz="2000" b="1" dirty="0"/>
              <a:t>6 </a:t>
            </a:r>
            <a:r>
              <a:rPr lang="en-IN" sz="2000" dirty="0"/>
              <a:t>(3 × 2);</a:t>
            </a:r>
          </a:p>
          <a:p>
            <a:pPr marL="0" indent="0">
              <a:buNone/>
            </a:pPr>
            <a:r>
              <a:rPr lang="en-IN" sz="2000" b="1" i="1" dirty="0" err="1"/>
              <a:t>i</a:t>
            </a:r>
            <a:r>
              <a:rPr lang="en-IN" sz="2000" b="1" dirty="0"/>
              <a:t> = 7% </a:t>
            </a:r>
            <a:r>
              <a:rPr lang="en-US" sz="2000" b="1" dirty="0">
                <a:sym typeface="Wingdings" panose="05000000000000000000" pitchFamily="2" charset="2"/>
              </a:rPr>
              <a:t> </a:t>
            </a:r>
            <a:r>
              <a:rPr lang="en-IN" sz="2000" b="1" i="1" dirty="0" err="1"/>
              <a:t>i</a:t>
            </a:r>
            <a:r>
              <a:rPr lang="en-IN" sz="2000" b="1" dirty="0"/>
              <a:t> </a:t>
            </a:r>
            <a:r>
              <a:rPr lang="en-IN" sz="2000" dirty="0"/>
              <a:t>= </a:t>
            </a:r>
            <a:r>
              <a:rPr lang="en-IN" sz="2000" b="1" dirty="0"/>
              <a:t>7% </a:t>
            </a:r>
            <a:r>
              <a:rPr lang="en-IN" sz="2000" dirty="0"/>
              <a:t>(14% ÷ 2)</a:t>
            </a:r>
            <a:endParaRPr lang="en-US" sz="2000" b="1" dirty="0"/>
          </a:p>
        </p:txBody>
      </p:sp>
    </p:spTree>
    <p:extLst>
      <p:ext uri="{BB962C8B-B14F-4D97-AF65-F5344CB8AC3E}">
        <p14:creationId xmlns:p14="http://schemas.microsoft.com/office/powerpoint/2010/main" val="28466974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14-2</a:t>
            </a:r>
          </a:p>
        </p:txBody>
      </p:sp>
      <p:sp>
        <p:nvSpPr>
          <p:cNvPr id="5" name="Title 4"/>
          <p:cNvSpPr>
            <a:spLocks noGrp="1"/>
          </p:cNvSpPr>
          <p:nvPr>
            <p:ph type="title"/>
          </p:nvPr>
        </p:nvSpPr>
        <p:spPr/>
        <p:txBody>
          <a:bodyPr>
            <a:noAutofit/>
          </a:bodyPr>
          <a:lstStyle/>
          <a:p>
            <a:r>
              <a:rPr lang="en-US" dirty="0"/>
              <a:t>Bonds Sold at a Discount (3 of 4)</a:t>
            </a:r>
          </a:p>
        </p:txBody>
      </p:sp>
      <p:pic>
        <p:nvPicPr>
          <p:cNvPr id="35842" name="Picture 2" descr="Timeline depicts the cash flows of a bond issue.&#10;&quot;Timeline provides the following information:&#10;• Interest payments of $42,000 accrue on each of the following dates: June 30, 2018; December 31, 2018;&#10;• June 30, 2019; December 31, 2019; June 30, 2020; December 31, 2020.&#10;• The present value of these cash flows (on January 1, 2018) is $200,195.&#10;• The face amount of principal on December 31, 2020, is $700,000. The present value of this cash flow (on January 1, 2018) is $466,438.&#10;• The present value of interest and principal, then, is $200,195 plus $466,438 equals $666,633.&#10;&#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2032" y="2046922"/>
            <a:ext cx="7512368" cy="25250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294341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14-2</a:t>
            </a:r>
          </a:p>
        </p:txBody>
      </p:sp>
      <p:sp>
        <p:nvSpPr>
          <p:cNvPr id="5" name="Title 4"/>
          <p:cNvSpPr>
            <a:spLocks noGrp="1"/>
          </p:cNvSpPr>
          <p:nvPr>
            <p:ph type="title"/>
          </p:nvPr>
        </p:nvSpPr>
        <p:spPr>
          <a:xfrm>
            <a:off x="685800" y="457200"/>
            <a:ext cx="8001000" cy="914400"/>
          </a:xfrm>
        </p:spPr>
        <p:txBody>
          <a:bodyPr>
            <a:noAutofit/>
          </a:bodyPr>
          <a:lstStyle/>
          <a:p>
            <a:r>
              <a:rPr lang="en-IN" dirty="0"/>
              <a:t>Bonds Sold at a Discount (4 of 4)</a:t>
            </a:r>
            <a:endParaRPr lang="en-US" dirty="0"/>
          </a:p>
        </p:txBody>
      </p:sp>
      <p:pic>
        <p:nvPicPr>
          <p:cNvPr id="6" name="Picture 2" descr="Journal entry:&#10;Masterwear (issuer) debiting cash (price calculated on previous slide) 666,633 and debiting discount on bonds payable (difference) 33,367 and crediting bonds payable (face amount) 700,000.&#10;&#10;United (investor) debiting investment in bonds (face amount) 700,000 and crediting discount on bond investment (difference) 33,367 and crediting cash (price calculated on slide 13) $666,633."/>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685800" y="2133600"/>
            <a:ext cx="7965885" cy="31866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818274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14-2</a:t>
            </a:r>
          </a:p>
        </p:txBody>
      </p:sp>
      <p:sp>
        <p:nvSpPr>
          <p:cNvPr id="5" name="Title 4"/>
          <p:cNvSpPr>
            <a:spLocks noGrp="1"/>
          </p:cNvSpPr>
          <p:nvPr>
            <p:ph type="title"/>
          </p:nvPr>
        </p:nvSpPr>
        <p:spPr/>
        <p:txBody>
          <a:bodyPr>
            <a:noAutofit/>
          </a:bodyPr>
          <a:lstStyle/>
          <a:p>
            <a:r>
              <a:rPr lang="en-US" dirty="0"/>
              <a:t>Determining Interest: Effective Interest Method</a:t>
            </a:r>
          </a:p>
        </p:txBody>
      </p:sp>
      <p:sp>
        <p:nvSpPr>
          <p:cNvPr id="6" name="Content Placeholder 5"/>
          <p:cNvSpPr>
            <a:spLocks noGrp="1"/>
          </p:cNvSpPr>
          <p:nvPr>
            <p:ph sz="quarter" idx="10"/>
          </p:nvPr>
        </p:nvSpPr>
        <p:spPr>
          <a:xfrm>
            <a:off x="685800" y="1600200"/>
            <a:ext cx="8077200" cy="4724400"/>
          </a:xfrm>
        </p:spPr>
        <p:txBody>
          <a:bodyPr/>
          <a:lstStyle/>
          <a:p>
            <a:r>
              <a:rPr lang="en-IN" sz="2200" dirty="0"/>
              <a:t>Refers to </a:t>
            </a:r>
            <a:r>
              <a:rPr lang="en-US" sz="2200" dirty="0"/>
              <a:t>recording interest each </a:t>
            </a:r>
            <a:r>
              <a:rPr lang="en-IN" sz="2200" dirty="0"/>
              <a:t>period as the </a:t>
            </a:r>
            <a:r>
              <a:rPr lang="en-IN" sz="2200" b="1" i="1" dirty="0"/>
              <a:t>effective market rate of interest </a:t>
            </a:r>
            <a:r>
              <a:rPr lang="en-IN" sz="2200" b="1" dirty="0"/>
              <a:t>multiplied by </a:t>
            </a:r>
            <a:r>
              <a:rPr lang="en-IN" sz="2200" b="1" i="1" dirty="0"/>
              <a:t>the outstanding balance </a:t>
            </a:r>
            <a:r>
              <a:rPr lang="en-IN" sz="2200" dirty="0"/>
              <a:t>of the debt (during the interest period)</a:t>
            </a:r>
          </a:p>
          <a:p>
            <a:pPr marL="0" indent="0">
              <a:buNone/>
            </a:pPr>
            <a:r>
              <a:rPr lang="en-US" sz="2200" b="1" dirty="0"/>
              <a:t>Example: </a:t>
            </a:r>
          </a:p>
          <a:p>
            <a:pPr marL="0" indent="0">
              <a:buNone/>
            </a:pPr>
            <a:r>
              <a:rPr lang="en-US" sz="2200" dirty="0"/>
              <a:t>In our previous illustration, the amount of debt when the bonds were issued was $666,633. The </a:t>
            </a:r>
            <a:r>
              <a:rPr lang="en-IN" sz="2200" dirty="0"/>
              <a:t>effective interest rate was 14%. The </a:t>
            </a:r>
            <a:r>
              <a:rPr lang="en-US" sz="2200" dirty="0"/>
              <a:t>interest recorded (as expense to the issuer and revenue to the investor) for the first six-month interest period is calculated as:</a:t>
            </a:r>
          </a:p>
          <a:p>
            <a:pPr marL="0" indent="0">
              <a:buNone/>
            </a:pPr>
            <a:r>
              <a:rPr lang="en-IN" sz="2200" b="1" dirty="0"/>
              <a:t>Outstanding balance × Effective rate = Effective interest</a:t>
            </a:r>
            <a:endParaRPr lang="en-US" sz="2200" b="1" dirty="0"/>
          </a:p>
          <a:p>
            <a:pPr marL="0" indent="0">
              <a:buNone/>
            </a:pPr>
            <a:r>
              <a:rPr lang="en-IN" sz="2200" b="1" dirty="0"/>
              <a:t>$666,633 × [14% ÷ 2] = $46,664</a:t>
            </a:r>
            <a:endParaRPr lang="en-US" sz="2200" b="1" dirty="0"/>
          </a:p>
        </p:txBody>
      </p:sp>
    </p:spTree>
    <p:extLst>
      <p:ext uri="{BB962C8B-B14F-4D97-AF65-F5344CB8AC3E}">
        <p14:creationId xmlns:p14="http://schemas.microsoft.com/office/powerpoint/2010/main" val="23409957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14-1</a:t>
            </a:r>
          </a:p>
        </p:txBody>
      </p:sp>
      <p:sp>
        <p:nvSpPr>
          <p:cNvPr id="8" name="Title 7"/>
          <p:cNvSpPr>
            <a:spLocks noGrp="1"/>
          </p:cNvSpPr>
          <p:nvPr>
            <p:ph type="title"/>
          </p:nvPr>
        </p:nvSpPr>
        <p:spPr/>
        <p:txBody>
          <a:bodyPr>
            <a:noAutofit/>
          </a:bodyPr>
          <a:lstStyle/>
          <a:p>
            <a:r>
              <a:rPr lang="en-US" dirty="0"/>
              <a:t>Nature of Long-Term Debt</a:t>
            </a:r>
          </a:p>
        </p:txBody>
      </p:sp>
      <p:sp>
        <p:nvSpPr>
          <p:cNvPr id="4" name="Content Placeholder 3"/>
          <p:cNvSpPr>
            <a:spLocks noGrp="1"/>
          </p:cNvSpPr>
          <p:nvPr>
            <p:ph sz="quarter" idx="10"/>
          </p:nvPr>
        </p:nvSpPr>
        <p:spPr>
          <a:xfrm>
            <a:off x="548640" y="1447800"/>
            <a:ext cx="8366760" cy="5029200"/>
          </a:xfrm>
        </p:spPr>
        <p:txBody>
          <a:bodyPr/>
          <a:lstStyle/>
          <a:p>
            <a:r>
              <a:rPr lang="en-US" b="1" i="1" u="sng" dirty="0"/>
              <a:t>Funds</a:t>
            </a:r>
            <a:r>
              <a:rPr lang="en-US" b="1" i="1" dirty="0"/>
              <a:t> </a:t>
            </a:r>
            <a:r>
              <a:rPr lang="en-US" i="1" dirty="0"/>
              <a:t>(may be required by a company to finance its operations)</a:t>
            </a:r>
          </a:p>
          <a:p>
            <a:pPr lvl="1"/>
            <a:r>
              <a:rPr lang="en-US" b="1" dirty="0"/>
              <a:t>Internal Source</a:t>
            </a:r>
            <a:endParaRPr lang="en-IN" b="1" dirty="0"/>
          </a:p>
          <a:p>
            <a:pPr lvl="1"/>
            <a:r>
              <a:rPr lang="en-US" b="1" dirty="0"/>
              <a:t>External Source</a:t>
            </a:r>
            <a:endParaRPr lang="en-IN" b="1" dirty="0"/>
          </a:p>
          <a:p>
            <a:pPr lvl="2"/>
            <a:r>
              <a:rPr lang="en-US" b="1" dirty="0"/>
              <a:t>Equity</a:t>
            </a:r>
          </a:p>
          <a:p>
            <a:pPr lvl="2"/>
            <a:r>
              <a:rPr lang="en-US" b="1" dirty="0"/>
              <a:t>Debt</a:t>
            </a:r>
            <a:endParaRPr lang="en-US" dirty="0"/>
          </a:p>
          <a:p>
            <a:pPr marL="0" lvl="2" indent="0">
              <a:buNone/>
            </a:pPr>
            <a:r>
              <a:rPr lang="en-US" dirty="0"/>
              <a:t>Present value of a liability = </a:t>
            </a:r>
            <a:r>
              <a:rPr lang="en-US" b="1" dirty="0"/>
              <a:t>Present value of its related cash flows </a:t>
            </a:r>
            <a:r>
              <a:rPr lang="en-US" dirty="0"/>
              <a:t>(principal and/or interest payments)</a:t>
            </a:r>
          </a:p>
          <a:p>
            <a:pPr marL="342900" lvl="2" indent="-342900">
              <a:buFont typeface="Arial" pitchFamily="34" charset="0"/>
              <a:buChar char="•"/>
            </a:pPr>
            <a:r>
              <a:rPr lang="en-US" b="1" dirty="0"/>
              <a:t>Present value of its related cash flows </a:t>
            </a:r>
            <a:r>
              <a:rPr lang="en-US" dirty="0"/>
              <a:t>(principal and/or interest payments)</a:t>
            </a:r>
          </a:p>
          <a:p>
            <a:pPr marL="795338" lvl="2" indent="-331788">
              <a:buFont typeface="Arial" pitchFamily="34" charset="0"/>
              <a:buChar char="–"/>
            </a:pPr>
            <a:r>
              <a:rPr lang="en-US" dirty="0"/>
              <a:t>Discounted at the effective rate of interest at issuance</a:t>
            </a:r>
            <a:endParaRPr lang="en-IN" dirty="0"/>
          </a:p>
        </p:txBody>
      </p:sp>
    </p:spTree>
    <p:extLst>
      <p:ext uri="{BB962C8B-B14F-4D97-AF65-F5344CB8AC3E}">
        <p14:creationId xmlns:p14="http://schemas.microsoft.com/office/powerpoint/2010/main" val="34814507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14-2</a:t>
            </a:r>
          </a:p>
        </p:txBody>
      </p:sp>
      <p:sp>
        <p:nvSpPr>
          <p:cNvPr id="5" name="Title 4"/>
          <p:cNvSpPr>
            <a:spLocks noGrp="1"/>
          </p:cNvSpPr>
          <p:nvPr>
            <p:ph type="title"/>
          </p:nvPr>
        </p:nvSpPr>
        <p:spPr/>
        <p:txBody>
          <a:bodyPr>
            <a:noAutofit/>
          </a:bodyPr>
          <a:lstStyle/>
          <a:p>
            <a:r>
              <a:rPr lang="en-IN" dirty="0"/>
              <a:t>Amortization Schedule—Discount (1 of 2)</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676186355"/>
              </p:ext>
            </p:extLst>
          </p:nvPr>
        </p:nvGraphicFramePr>
        <p:xfrm>
          <a:off x="838200" y="1679794"/>
          <a:ext cx="7848600" cy="3474720"/>
        </p:xfrm>
        <a:graphic>
          <a:graphicData uri="http://schemas.openxmlformats.org/drawingml/2006/table">
            <a:tbl>
              <a:tblPr firstRow="1" bandRow="1">
                <a:tableStyleId>{5940675A-B579-460E-94D1-54222C63F5DA}</a:tableStyleId>
              </a:tblPr>
              <a:tblGrid>
                <a:gridCol w="1077259">
                  <a:extLst>
                    <a:ext uri="{9D8B030D-6E8A-4147-A177-3AD203B41FA5}">
                      <a16:colId xmlns:a16="http://schemas.microsoft.com/office/drawing/2014/main" xmlns="" val="20000"/>
                    </a:ext>
                  </a:extLst>
                </a:gridCol>
                <a:gridCol w="1308100">
                  <a:extLst>
                    <a:ext uri="{9D8B030D-6E8A-4147-A177-3AD203B41FA5}">
                      <a16:colId xmlns:a16="http://schemas.microsoft.com/office/drawing/2014/main" xmlns="" val="20001"/>
                    </a:ext>
                  </a:extLst>
                </a:gridCol>
                <a:gridCol w="2616200">
                  <a:extLst>
                    <a:ext uri="{9D8B030D-6E8A-4147-A177-3AD203B41FA5}">
                      <a16:colId xmlns:a16="http://schemas.microsoft.com/office/drawing/2014/main" xmlns="" val="20002"/>
                    </a:ext>
                  </a:extLst>
                </a:gridCol>
                <a:gridCol w="1385047">
                  <a:extLst>
                    <a:ext uri="{9D8B030D-6E8A-4147-A177-3AD203B41FA5}">
                      <a16:colId xmlns:a16="http://schemas.microsoft.com/office/drawing/2014/main" xmlns="" val="20003"/>
                    </a:ext>
                  </a:extLst>
                </a:gridCol>
                <a:gridCol w="1461994">
                  <a:extLst>
                    <a:ext uri="{9D8B030D-6E8A-4147-A177-3AD203B41FA5}">
                      <a16:colId xmlns:a16="http://schemas.microsoft.com/office/drawing/2014/main" xmlns="" val="20004"/>
                    </a:ext>
                  </a:extLst>
                </a:gridCol>
              </a:tblGrid>
              <a:tr h="4572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rPr>
                        <a:t>Date</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rPr>
                        <a:t>Cash Interest</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rPr>
                        <a:t>Effective Interest</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rPr>
                        <a:t>Increase in Balance</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rPr>
                        <a:t>Outstanding Balance</a:t>
                      </a:r>
                    </a:p>
                  </a:txBody>
                  <a:tcPr anchor="ctr"/>
                </a:tc>
                <a:extLst>
                  <a:ext uri="{0D108BD9-81ED-4DB2-BD59-A6C34878D82A}">
                    <a16:rowId xmlns:a16="http://schemas.microsoft.com/office/drawing/2014/main" xmlns="" val="10000"/>
                  </a:ext>
                </a:extLst>
              </a:tr>
              <a:tr h="457200">
                <a:tc>
                  <a:txBody>
                    <a:bodyPr/>
                    <a:lstStyle/>
                    <a:p>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(6% × Face amount)</a:t>
                      </a:r>
                    </a:p>
                  </a:txBody>
                  <a:tcPr anchor="ctr"/>
                </a:tc>
                <a:tc>
                  <a:txBody>
                    <a:bodyPr/>
                    <a:lstStyle/>
                    <a:p>
                      <a:pPr algn="ctr" fontAlgn="base">
                        <a:spcBef>
                          <a:spcPct val="0"/>
                        </a:spcBef>
                        <a:spcAft>
                          <a:spcPct val="0"/>
                        </a:spcAft>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(7% ×</a:t>
                      </a:r>
                      <a:r>
                        <a:rPr lang="en-US" sz="14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 </a:t>
                      </a: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Outstanding balance)</a:t>
                      </a:r>
                    </a:p>
                  </a:txBody>
                  <a:tcPr anchor="ctr"/>
                </a:tc>
                <a:tc>
                  <a:txBody>
                    <a:bodyPr/>
                    <a:lstStyle/>
                    <a:p>
                      <a:pPr algn="ct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(Discount</a:t>
                      </a:r>
                    </a:p>
                    <a:p>
                      <a:pPr algn="ct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reduction)</a:t>
                      </a:r>
                    </a:p>
                  </a:txBody>
                  <a:tcPr anchor="ctr"/>
                </a:tc>
                <a:tc>
                  <a:txBody>
                    <a:bodyPr/>
                    <a:lstStyle/>
                    <a:p>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xmlns="" val="10001"/>
                  </a:ext>
                </a:extLst>
              </a:tr>
              <a:tr h="152400">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1/1/18</a:t>
                      </a:r>
                    </a:p>
                  </a:txBody>
                  <a:tcPr anchor="ctr"/>
                </a:tc>
                <a:tc>
                  <a:txBody>
                    <a:bodyPr/>
                    <a:lstStyle/>
                    <a:p>
                      <a:pPr algn="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$666,633</a:t>
                      </a:r>
                    </a:p>
                  </a:txBody>
                  <a:tcPr anchor="ctr"/>
                </a:tc>
                <a:extLst>
                  <a:ext uri="{0D108BD9-81ED-4DB2-BD59-A6C34878D82A}">
                    <a16:rowId xmlns:a16="http://schemas.microsoft.com/office/drawing/2014/main" xmlns="" val="10002"/>
                  </a:ext>
                </a:extLst>
              </a:tr>
              <a:tr h="286166">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6/30/18</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$ 42,000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.07 (666,633)</a:t>
                      </a:r>
                      <a:r>
                        <a:rPr lang="en-US" sz="14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 </a:t>
                      </a: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 $</a:t>
                      </a:r>
                      <a:r>
                        <a:rPr lang="en-US" sz="14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 </a:t>
                      </a: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46,664</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rPr>
                        <a:t>$  4,664</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671,297</a:t>
                      </a:r>
                    </a:p>
                  </a:txBody>
                  <a:tcPr anchor="ctr"/>
                </a:tc>
                <a:extLst>
                  <a:ext uri="{0D108BD9-81ED-4DB2-BD59-A6C34878D82A}">
                    <a16:rowId xmlns:a16="http://schemas.microsoft.com/office/drawing/2014/main" xmlns="" val="10003"/>
                  </a:ext>
                </a:extLst>
              </a:tr>
              <a:tr h="201514">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12/31/18</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42,000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.07 (671,297) = 46,991</a:t>
                      </a:r>
                    </a:p>
                  </a:txBody>
                  <a:tcPr marL="68297" marR="68297" marT="34148" marB="34148"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4,991</a:t>
                      </a:r>
                    </a:p>
                  </a:txBody>
                  <a:tcPr marL="68297" marR="68297" marT="34148" marB="34148"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676,288</a:t>
                      </a:r>
                    </a:p>
                  </a:txBody>
                  <a:tcPr marL="68297" marR="68297" marT="34148" marB="34148" anchor="ctr"/>
                </a:tc>
                <a:extLst>
                  <a:ext uri="{0D108BD9-81ED-4DB2-BD59-A6C34878D82A}">
                    <a16:rowId xmlns:a16="http://schemas.microsoft.com/office/drawing/2014/main" xmlns="" val="10004"/>
                  </a:ext>
                </a:extLst>
              </a:tr>
              <a:tr h="231994">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6/30/19</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42,000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.07 (676,288) = 47,340</a:t>
                      </a:r>
                    </a:p>
                  </a:txBody>
                  <a:tcPr marL="68297" marR="68297" marT="34148" marB="34148"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5,340</a:t>
                      </a:r>
                    </a:p>
                  </a:txBody>
                  <a:tcPr marL="68297" marR="68297" marT="34148" marB="34148"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681,628</a:t>
                      </a:r>
                    </a:p>
                  </a:txBody>
                  <a:tcPr marL="68297" marR="68297" marT="34148" marB="34148" anchor="ctr"/>
                </a:tc>
                <a:extLst>
                  <a:ext uri="{0D108BD9-81ED-4DB2-BD59-A6C34878D82A}">
                    <a16:rowId xmlns:a16="http://schemas.microsoft.com/office/drawing/2014/main" xmlns="" val="10005"/>
                  </a:ext>
                </a:extLst>
              </a:tr>
              <a:tr h="186274">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12/31/19</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42,000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.07 (681,628) = 47,714</a:t>
                      </a:r>
                    </a:p>
                  </a:txBody>
                  <a:tcPr marL="68297" marR="68297" marT="34148" marB="34148"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5,714</a:t>
                      </a:r>
                    </a:p>
                  </a:txBody>
                  <a:tcPr marL="68297" marR="68297" marT="34148" marB="34148"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687,342</a:t>
                      </a:r>
                    </a:p>
                  </a:txBody>
                  <a:tcPr marL="68297" marR="68297" marT="34148" marB="34148" anchor="ctr"/>
                </a:tc>
                <a:extLst>
                  <a:ext uri="{0D108BD9-81ED-4DB2-BD59-A6C34878D82A}">
                    <a16:rowId xmlns:a16="http://schemas.microsoft.com/office/drawing/2014/main" xmlns="" val="10006"/>
                  </a:ext>
                </a:extLst>
              </a:tr>
              <a:tr h="216754">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6/30/20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42,000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.07 (687,342) =</a:t>
                      </a:r>
                      <a:r>
                        <a:rPr lang="en-US" sz="14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 </a:t>
                      </a: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48,114</a:t>
                      </a:r>
                    </a:p>
                  </a:txBody>
                  <a:tcPr marL="68297" marR="68297" marT="34148" marB="34148"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6,114</a:t>
                      </a:r>
                    </a:p>
                  </a:txBody>
                  <a:tcPr marL="68297" marR="68297" marT="34148" marB="34148"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693,456</a:t>
                      </a:r>
                    </a:p>
                  </a:txBody>
                  <a:tcPr marL="68297" marR="68297" marT="34148" marB="34148" anchor="ctr"/>
                </a:tc>
                <a:extLst>
                  <a:ext uri="{0D108BD9-81ED-4DB2-BD59-A6C34878D82A}">
                    <a16:rowId xmlns:a16="http://schemas.microsoft.com/office/drawing/2014/main" xmlns="" val="10007"/>
                  </a:ext>
                </a:extLst>
              </a:tr>
              <a:tr h="247234">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12/31/20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sng" dirty="0">
                          <a:solidFill>
                            <a:schemeClr val="tx1"/>
                          </a:solidFill>
                          <a:latin typeface="Verdana" panose="020B0604030504040204" pitchFamily="34" charset="0"/>
                          <a:ea typeface="Verdana" panose="020B0604030504040204" pitchFamily="34" charset="0"/>
                          <a:cs typeface="Verdana" panose="020B0604030504040204" pitchFamily="34" charset="0"/>
                        </a:rPr>
                        <a:t>42,000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.07 (693,456) = </a:t>
                      </a:r>
                      <a:r>
                        <a:rPr lang="en-US" sz="1400" u="sng" dirty="0">
                          <a:solidFill>
                            <a:schemeClr val="tx1"/>
                          </a:solidFill>
                          <a:latin typeface="Verdana" panose="020B0604030504040204" pitchFamily="34" charset="0"/>
                          <a:ea typeface="Verdana" panose="020B0604030504040204" pitchFamily="34" charset="0"/>
                          <a:cs typeface="Verdana" panose="020B0604030504040204" pitchFamily="34" charset="0"/>
                        </a:rPr>
                        <a:t>48,544*</a:t>
                      </a:r>
                    </a:p>
                  </a:txBody>
                  <a:tcPr marL="68297" marR="68297" marT="34148" marB="34148"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sng" dirty="0">
                          <a:solidFill>
                            <a:schemeClr val="tx1"/>
                          </a:solidFill>
                          <a:latin typeface="Verdana" panose="020B0604030504040204" pitchFamily="34" charset="0"/>
                          <a:ea typeface="Verdana" panose="020B0604030504040204" pitchFamily="34" charset="0"/>
                          <a:cs typeface="Verdana" panose="020B0604030504040204" pitchFamily="34" charset="0"/>
                        </a:rPr>
                        <a:t>6,544</a:t>
                      </a:r>
                    </a:p>
                  </a:txBody>
                  <a:tcPr marL="68297" marR="68297" marT="34148" marB="34148"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700,000</a:t>
                      </a:r>
                    </a:p>
                  </a:txBody>
                  <a:tcPr marL="68297" marR="68297" marT="34148" marB="34148" anchor="ctr"/>
                </a:tc>
                <a:extLst>
                  <a:ext uri="{0D108BD9-81ED-4DB2-BD59-A6C34878D82A}">
                    <a16:rowId xmlns:a16="http://schemas.microsoft.com/office/drawing/2014/main" xmlns="" val="10008"/>
                  </a:ext>
                </a:extLst>
              </a:tr>
              <a:tr h="201514">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$252,000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$285,367</a:t>
                      </a:r>
                    </a:p>
                  </a:txBody>
                  <a:tcPr marL="68297" marR="68297" marT="34148" marB="34148"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$33,367</a:t>
                      </a:r>
                    </a:p>
                  </a:txBody>
                  <a:tcPr marL="68297" marR="68297" marT="34148" marB="34148"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68297" marR="68297" marT="34148" marB="34148" anchor="ctr"/>
                </a:tc>
                <a:extLst>
                  <a:ext uri="{0D108BD9-81ED-4DB2-BD59-A6C34878D82A}">
                    <a16:rowId xmlns:a16="http://schemas.microsoft.com/office/drawing/2014/main" xmlns="" val="10009"/>
                  </a:ext>
                </a:extLst>
              </a:tr>
            </a:tbl>
          </a:graphicData>
        </a:graphic>
      </p:graphicFrame>
      <p:sp>
        <p:nvSpPr>
          <p:cNvPr id="3" name="Content Placeholder 2"/>
          <p:cNvSpPr>
            <a:spLocks noGrp="1"/>
          </p:cNvSpPr>
          <p:nvPr>
            <p:ph sz="quarter" idx="12"/>
          </p:nvPr>
        </p:nvSpPr>
        <p:spPr>
          <a:xfrm>
            <a:off x="533400" y="5334000"/>
            <a:ext cx="8077200" cy="762000"/>
          </a:xfrm>
        </p:spPr>
        <p:txBody>
          <a:bodyPr/>
          <a:lstStyle/>
          <a:p>
            <a:pPr marL="0" indent="0">
              <a:spcBef>
                <a:spcPts val="400"/>
              </a:spcBef>
              <a:buNone/>
            </a:pPr>
            <a:r>
              <a:rPr lang="en-US" dirty="0"/>
              <a:t>* Rounded</a:t>
            </a:r>
            <a:endParaRPr lang="en-US" altLang="en-US" dirty="0"/>
          </a:p>
        </p:txBody>
      </p:sp>
    </p:spTree>
    <p:extLst>
      <p:ext uri="{BB962C8B-B14F-4D97-AF65-F5344CB8AC3E}">
        <p14:creationId xmlns:p14="http://schemas.microsoft.com/office/powerpoint/2010/main" val="18923415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14-2</a:t>
            </a:r>
          </a:p>
        </p:txBody>
      </p:sp>
      <p:sp>
        <p:nvSpPr>
          <p:cNvPr id="5" name="Title 4"/>
          <p:cNvSpPr>
            <a:spLocks noGrp="1"/>
          </p:cNvSpPr>
          <p:nvPr>
            <p:ph type="title"/>
          </p:nvPr>
        </p:nvSpPr>
        <p:spPr/>
        <p:txBody>
          <a:bodyPr>
            <a:noAutofit/>
          </a:bodyPr>
          <a:lstStyle/>
          <a:p>
            <a:r>
              <a:rPr lang="en-IN" dirty="0"/>
              <a:t>Amortization Schedule—Discount (2 of 2)</a:t>
            </a:r>
            <a:endParaRPr lang="en-US" dirty="0"/>
          </a:p>
        </p:txBody>
      </p:sp>
      <p:sp>
        <p:nvSpPr>
          <p:cNvPr id="3" name="Content Placeholder 2"/>
          <p:cNvSpPr>
            <a:spLocks noGrp="1"/>
          </p:cNvSpPr>
          <p:nvPr>
            <p:ph sz="quarter" idx="10"/>
          </p:nvPr>
        </p:nvSpPr>
        <p:spPr>
          <a:xfrm>
            <a:off x="533400" y="1676400"/>
            <a:ext cx="8153400" cy="4572000"/>
          </a:xfrm>
        </p:spPr>
        <p:txBody>
          <a:bodyPr/>
          <a:lstStyle/>
          <a:p>
            <a:pPr>
              <a:spcBef>
                <a:spcPts val="400"/>
              </a:spcBef>
            </a:pPr>
            <a:r>
              <a:rPr lang="en-US" altLang="en-US" dirty="0"/>
              <a:t>7% × $666,633 </a:t>
            </a:r>
            <a:r>
              <a:rPr lang="en-US" altLang="en-US" dirty="0">
                <a:sym typeface="Wingdings" panose="05000000000000000000" pitchFamily="2" charset="2"/>
              </a:rPr>
              <a:t> </a:t>
            </a:r>
            <a:r>
              <a:rPr lang="en-US" dirty="0"/>
              <a:t>.07 (666,633) = $46,664</a:t>
            </a:r>
          </a:p>
          <a:p>
            <a:pPr>
              <a:spcBef>
                <a:spcPts val="400"/>
              </a:spcBef>
            </a:pPr>
            <a:r>
              <a:rPr lang="en-US" altLang="en-US" dirty="0"/>
              <a:t>6% × $700,000 </a:t>
            </a:r>
            <a:r>
              <a:rPr lang="en-US" altLang="en-US" dirty="0">
                <a:sym typeface="Wingdings" panose="05000000000000000000" pitchFamily="2" charset="2"/>
              </a:rPr>
              <a:t> </a:t>
            </a:r>
            <a:r>
              <a:rPr lang="en-US" dirty="0">
                <a:solidFill>
                  <a:prstClr val="black"/>
                </a:solidFill>
                <a:cs typeface="Arial" panose="020B0604020202020204" pitchFamily="34" charset="0"/>
              </a:rPr>
              <a:t>6/30/18</a:t>
            </a:r>
            <a:r>
              <a:rPr lang="en-US" dirty="0">
                <a:sym typeface="Wingdings" panose="05000000000000000000" pitchFamily="2" charset="2"/>
              </a:rPr>
              <a:t> (</a:t>
            </a:r>
            <a:r>
              <a:rPr lang="en-US" dirty="0"/>
              <a:t>$ 42,000)</a:t>
            </a:r>
          </a:p>
          <a:p>
            <a:pPr>
              <a:spcBef>
                <a:spcPts val="400"/>
              </a:spcBef>
            </a:pPr>
            <a:r>
              <a:rPr lang="en-US" altLang="en-US" dirty="0"/>
              <a:t>$46,664 − 42,000 </a:t>
            </a:r>
            <a:r>
              <a:rPr lang="en-US" altLang="en-US" dirty="0">
                <a:sym typeface="Wingdings" panose="05000000000000000000" pitchFamily="2" charset="2"/>
              </a:rPr>
              <a:t> </a:t>
            </a:r>
            <a:r>
              <a:rPr lang="en-US" b="1" dirty="0"/>
              <a:t>$  4,664</a:t>
            </a:r>
          </a:p>
          <a:p>
            <a:pPr>
              <a:spcBef>
                <a:spcPts val="400"/>
              </a:spcBef>
            </a:pPr>
            <a:r>
              <a:rPr lang="en-US" altLang="en-US" dirty="0"/>
              <a:t>$666,633 + 4,664 </a:t>
            </a:r>
            <a:r>
              <a:rPr lang="en-US" altLang="en-US" dirty="0">
                <a:sym typeface="Wingdings" panose="05000000000000000000" pitchFamily="2" charset="2"/>
              </a:rPr>
              <a:t> </a:t>
            </a:r>
            <a:r>
              <a:rPr lang="en-US" dirty="0"/>
              <a:t>671,297</a:t>
            </a:r>
          </a:p>
        </p:txBody>
      </p:sp>
    </p:spTree>
    <p:extLst>
      <p:ext uri="{BB962C8B-B14F-4D97-AF65-F5344CB8AC3E}">
        <p14:creationId xmlns:p14="http://schemas.microsoft.com/office/powerpoint/2010/main" val="36762430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14-2</a:t>
            </a:r>
          </a:p>
        </p:txBody>
      </p:sp>
      <p:sp>
        <p:nvSpPr>
          <p:cNvPr id="5" name="Title 4"/>
          <p:cNvSpPr>
            <a:spLocks noGrp="1"/>
          </p:cNvSpPr>
          <p:nvPr>
            <p:ph type="title"/>
          </p:nvPr>
        </p:nvSpPr>
        <p:spPr/>
        <p:txBody>
          <a:bodyPr/>
          <a:lstStyle/>
          <a:p>
            <a:r>
              <a:rPr lang="en-IN" dirty="0"/>
              <a:t>Zero-Coupon Bonds (1 of 2)</a:t>
            </a:r>
            <a:endParaRPr lang="en-US" dirty="0"/>
          </a:p>
        </p:txBody>
      </p:sp>
      <p:sp>
        <p:nvSpPr>
          <p:cNvPr id="6" name="Content Placeholder 5"/>
          <p:cNvSpPr>
            <a:spLocks noGrp="1"/>
          </p:cNvSpPr>
          <p:nvPr>
            <p:ph sz="quarter" idx="10"/>
          </p:nvPr>
        </p:nvSpPr>
        <p:spPr>
          <a:xfrm>
            <a:off x="533400" y="1600200"/>
            <a:ext cx="8077200" cy="4343400"/>
          </a:xfrm>
        </p:spPr>
        <p:txBody>
          <a:bodyPr/>
          <a:lstStyle/>
          <a:p>
            <a:r>
              <a:rPr lang="en-IN" dirty="0"/>
              <a:t>Pay no interest</a:t>
            </a:r>
          </a:p>
          <a:p>
            <a:r>
              <a:rPr lang="en-IN" dirty="0"/>
              <a:t>Offers a return in the form of a “</a:t>
            </a:r>
            <a:r>
              <a:rPr lang="en-IN" b="1" dirty="0"/>
              <a:t>deep discount</a:t>
            </a:r>
            <a:r>
              <a:rPr lang="en-IN" dirty="0"/>
              <a:t>” from the face amount</a:t>
            </a:r>
          </a:p>
          <a:p>
            <a:r>
              <a:rPr lang="en-IN" dirty="0"/>
              <a:t>Issuers can deduct for tax purposes the annual interest expense, even though no related cash outflow is incurred until the bonds </a:t>
            </a:r>
            <a:r>
              <a:rPr lang="en-US" dirty="0"/>
              <a:t>mature</a:t>
            </a:r>
            <a:endParaRPr lang="en-IN" dirty="0"/>
          </a:p>
          <a:p>
            <a:r>
              <a:rPr lang="en-IN" dirty="0"/>
              <a:t>Investors receive no periodic cash interest, </a:t>
            </a:r>
            <a:r>
              <a:rPr lang="en-US" dirty="0"/>
              <a:t>even though annual interest revenue is reportable for tax purposes</a:t>
            </a:r>
          </a:p>
        </p:txBody>
      </p:sp>
    </p:spTree>
    <p:extLst>
      <p:ext uri="{BB962C8B-B14F-4D97-AF65-F5344CB8AC3E}">
        <p14:creationId xmlns:p14="http://schemas.microsoft.com/office/powerpoint/2010/main" val="2941244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a:t>
            </a:r>
            <a:r>
              <a:rPr lang="en-IN" dirty="0">
                <a:ea typeface="Adobe Fan Heiti Std B" pitchFamily="34" charset="-128"/>
              </a:rPr>
              <a:t>14-2</a:t>
            </a:r>
            <a:endParaRPr lang="en-US" dirty="0">
              <a:ea typeface="Adobe Fan Heiti Std B" pitchFamily="34" charset="-128"/>
            </a:endParaRPr>
          </a:p>
        </p:txBody>
      </p:sp>
      <p:sp>
        <p:nvSpPr>
          <p:cNvPr id="16" name="Title 15"/>
          <p:cNvSpPr>
            <a:spLocks noGrp="1"/>
          </p:cNvSpPr>
          <p:nvPr>
            <p:ph type="title"/>
          </p:nvPr>
        </p:nvSpPr>
        <p:spPr/>
        <p:txBody>
          <a:bodyPr>
            <a:normAutofit/>
          </a:bodyPr>
          <a:lstStyle/>
          <a:p>
            <a:r>
              <a:rPr lang="en-IN" dirty="0"/>
              <a:t>Zero-Coupon Bonds (2 of 2)</a:t>
            </a:r>
            <a:endParaRPr lang="en-US" dirty="0"/>
          </a:p>
        </p:txBody>
      </p:sp>
      <p:pic>
        <p:nvPicPr>
          <p:cNvPr id="36866" name="Picture 2" descr="For illustration, let’s look at the zero-coupon bonds issued by General Mills, Inc. Two billion, two hundred thirty million dollars face amount of the 20-year securities sold for one billion, five hundred one million dollars. The amortization schedule demonstrates that the zero-coupon bonds were priced to yield 2%. That is, the present value of $2,230 million, discounted at 2% for 20 years, is $1,501 million. Note that the second column of the schedule, cash interest, is zero throughout the bond period.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66347" y="1371600"/>
            <a:ext cx="5226942" cy="3502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0"/>
          </p:nvPr>
        </p:nvSpPr>
        <p:spPr>
          <a:xfrm>
            <a:off x="533400" y="5029200"/>
            <a:ext cx="8382000" cy="1447800"/>
          </a:xfrm>
        </p:spPr>
        <p:txBody>
          <a:bodyPr/>
          <a:lstStyle/>
          <a:p>
            <a:pPr marL="0" indent="0">
              <a:buNone/>
            </a:pPr>
            <a:r>
              <a:rPr lang="en-US" sz="2200" dirty="0"/>
              <a:t>*Some numbers appear not to total because the underlying calculations are not rounded. Note that the final number in the schedule ($2,230 million) is the face amount payable at maturity.</a:t>
            </a:r>
          </a:p>
        </p:txBody>
      </p:sp>
    </p:spTree>
    <p:extLst>
      <p:ext uri="{BB962C8B-B14F-4D97-AF65-F5344CB8AC3E}">
        <p14:creationId xmlns:p14="http://schemas.microsoft.com/office/powerpoint/2010/main" val="30062450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14-2</a:t>
            </a:r>
          </a:p>
        </p:txBody>
      </p:sp>
      <p:sp>
        <p:nvSpPr>
          <p:cNvPr id="5" name="Title 4"/>
          <p:cNvSpPr>
            <a:spLocks noGrp="1"/>
          </p:cNvSpPr>
          <p:nvPr>
            <p:ph type="title"/>
          </p:nvPr>
        </p:nvSpPr>
        <p:spPr/>
        <p:txBody>
          <a:bodyPr>
            <a:noAutofit/>
          </a:bodyPr>
          <a:lstStyle/>
          <a:p>
            <a:r>
              <a:rPr lang="en-IN" dirty="0"/>
              <a:t>Bonds Sold at a Premium (1 of 3)</a:t>
            </a:r>
            <a:endParaRPr lang="en-US" dirty="0"/>
          </a:p>
        </p:txBody>
      </p:sp>
      <p:sp>
        <p:nvSpPr>
          <p:cNvPr id="6" name="Content Placeholder 5"/>
          <p:cNvSpPr>
            <a:spLocks noGrp="1"/>
          </p:cNvSpPr>
          <p:nvPr>
            <p:ph sz="quarter" idx="10"/>
          </p:nvPr>
        </p:nvSpPr>
        <p:spPr>
          <a:xfrm>
            <a:off x="548640" y="1752600"/>
            <a:ext cx="8046720" cy="4191000"/>
          </a:xfrm>
        </p:spPr>
        <p:txBody>
          <a:bodyPr/>
          <a:lstStyle/>
          <a:p>
            <a:pPr marL="0" indent="0">
              <a:buNone/>
            </a:pPr>
            <a:r>
              <a:rPr lang="en-US" sz="2400" b="1" dirty="0"/>
              <a:t>When bonds sell for more than their face amount</a:t>
            </a:r>
          </a:p>
          <a:p>
            <a:pPr marL="0" indent="0">
              <a:buNone/>
            </a:pPr>
            <a:r>
              <a:rPr lang="en-IN" sz="2400" dirty="0"/>
              <a:t>On January 1, 2018, </a:t>
            </a:r>
            <a:r>
              <a:rPr lang="en-IN" sz="2400" dirty="0" err="1"/>
              <a:t>Masterwear</a:t>
            </a:r>
            <a:r>
              <a:rPr lang="en-IN" sz="2400" dirty="0"/>
              <a:t> Industries issued $700,000 of 12% bonds, dated January 1. Interest of $42,000 is payable </a:t>
            </a:r>
            <a:r>
              <a:rPr lang="en-IN" sz="2400" dirty="0" err="1"/>
              <a:t>semiannually</a:t>
            </a:r>
            <a:r>
              <a:rPr lang="en-IN" sz="2400" dirty="0"/>
              <a:t> on June 30 and December 31. The bonds mature in three years. The market yield for bonds of similar risk and maturity is 10%. The entire bond issue was purchased by United Intergroup, Inc.</a:t>
            </a:r>
            <a:endParaRPr lang="en-US" sz="2400" b="1" dirty="0"/>
          </a:p>
        </p:txBody>
      </p:sp>
    </p:spTree>
    <p:extLst>
      <p:ext uri="{BB962C8B-B14F-4D97-AF65-F5344CB8AC3E}">
        <p14:creationId xmlns:p14="http://schemas.microsoft.com/office/powerpoint/2010/main" val="2912206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14-2</a:t>
            </a:r>
          </a:p>
        </p:txBody>
      </p:sp>
      <p:sp>
        <p:nvSpPr>
          <p:cNvPr id="5" name="Title 4"/>
          <p:cNvSpPr>
            <a:spLocks noGrp="1"/>
          </p:cNvSpPr>
          <p:nvPr>
            <p:ph type="title"/>
          </p:nvPr>
        </p:nvSpPr>
        <p:spPr/>
        <p:txBody>
          <a:bodyPr>
            <a:noAutofit/>
          </a:bodyPr>
          <a:lstStyle/>
          <a:p>
            <a:r>
              <a:rPr lang="en-IN" dirty="0"/>
              <a:t>Bonds Sold at a Premium (2 of 3)</a:t>
            </a:r>
            <a:endParaRPr lang="en-US" dirty="0"/>
          </a:p>
        </p:txBody>
      </p:sp>
      <p:sp>
        <p:nvSpPr>
          <p:cNvPr id="6" name="Content Placeholder 2"/>
          <p:cNvSpPr>
            <a:spLocks noGrp="1"/>
          </p:cNvSpPr>
          <p:nvPr>
            <p:ph sz="quarter" idx="10"/>
          </p:nvPr>
        </p:nvSpPr>
        <p:spPr>
          <a:xfrm>
            <a:off x="914400" y="1600200"/>
            <a:ext cx="7315200" cy="400615"/>
          </a:xfrm>
        </p:spPr>
        <p:txBody>
          <a:bodyPr/>
          <a:lstStyle/>
          <a:p>
            <a:pPr marL="0" indent="0" algn="ctr">
              <a:buNone/>
            </a:pPr>
            <a:r>
              <a:rPr lang="en-IN" sz="2000" b="1" dirty="0"/>
              <a:t>Calculation of the Price of the Bonds</a:t>
            </a:r>
            <a:endParaRPr lang="en-US" sz="2000" dirty="0"/>
          </a:p>
        </p:txBody>
      </p:sp>
      <p:graphicFrame>
        <p:nvGraphicFramePr>
          <p:cNvPr id="8" name="Table 7"/>
          <p:cNvGraphicFramePr>
            <a:graphicFrameLocks noGrp="1"/>
          </p:cNvGraphicFramePr>
          <p:nvPr>
            <p:extLst>
              <p:ext uri="{D42A27DB-BD31-4B8C-83A1-F6EECF244321}">
                <p14:modId xmlns:p14="http://schemas.microsoft.com/office/powerpoint/2010/main" val="294706027"/>
              </p:ext>
            </p:extLst>
          </p:nvPr>
        </p:nvGraphicFramePr>
        <p:xfrm>
          <a:off x="914400" y="2209800"/>
          <a:ext cx="7772400" cy="990600"/>
        </p:xfrm>
        <a:graphic>
          <a:graphicData uri="http://schemas.openxmlformats.org/drawingml/2006/table">
            <a:tbl>
              <a:tblPr firstRow="1" bandRow="1">
                <a:tableStyleId>{5940675A-B579-460E-94D1-54222C63F5DA}</a:tableStyleId>
              </a:tblPr>
              <a:tblGrid>
                <a:gridCol w="3581400">
                  <a:extLst>
                    <a:ext uri="{9D8B030D-6E8A-4147-A177-3AD203B41FA5}">
                      <a16:colId xmlns:a16="http://schemas.microsoft.com/office/drawing/2014/main" xmlns="" val="20000"/>
                    </a:ext>
                  </a:extLst>
                </a:gridCol>
                <a:gridCol w="2971800">
                  <a:extLst>
                    <a:ext uri="{9D8B030D-6E8A-4147-A177-3AD203B41FA5}">
                      <a16:colId xmlns:a16="http://schemas.microsoft.com/office/drawing/2014/main" xmlns="" val="20001"/>
                    </a:ext>
                  </a:extLst>
                </a:gridCol>
                <a:gridCol w="1219200">
                  <a:extLst>
                    <a:ext uri="{9D8B030D-6E8A-4147-A177-3AD203B41FA5}">
                      <a16:colId xmlns:a16="http://schemas.microsoft.com/office/drawing/2014/main" xmlns="" val="20002"/>
                    </a:ext>
                  </a:extLst>
                </a:gridCol>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Interest</a:t>
                      </a: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ctr"/>
                      <a:r>
                        <a:rPr lang="en-IN" sz="1400" dirty="0">
                          <a:latin typeface="Verdana" pitchFamily="34" charset="0"/>
                          <a:ea typeface="Verdana" pitchFamily="34" charset="0"/>
                          <a:cs typeface="Verdana" pitchFamily="34" charset="0"/>
                        </a:rPr>
                        <a:t>$  42,000 × </a:t>
                      </a:r>
                      <a:r>
                        <a:rPr lang="en-IN" sz="1400" b="1" dirty="0">
                          <a:latin typeface="Verdana" pitchFamily="34" charset="0"/>
                          <a:ea typeface="Verdana" pitchFamily="34" charset="0"/>
                          <a:cs typeface="Verdana" pitchFamily="34" charset="0"/>
                        </a:rPr>
                        <a:t>5.07569</a:t>
                      </a:r>
                      <a:r>
                        <a:rPr lang="en-IN" sz="1400" dirty="0">
                          <a:latin typeface="Verdana" pitchFamily="34" charset="0"/>
                          <a:ea typeface="Verdana" pitchFamily="34" charset="0"/>
                          <a:cs typeface="Verdana" pitchFamily="34" charset="0"/>
                        </a:rPr>
                        <a:t> =</a:t>
                      </a: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IN" sz="1400" dirty="0">
                          <a:latin typeface="Verdana" pitchFamily="34" charset="0"/>
                          <a:ea typeface="Verdana" pitchFamily="34" charset="0"/>
                          <a:cs typeface="Verdana" pitchFamily="34" charset="0"/>
                        </a:rPr>
                        <a:t>$213,179</a:t>
                      </a: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xmlns="" val="10000"/>
                  </a:ext>
                </a:extLst>
              </a:tr>
              <a:tr h="31496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Principal</a:t>
                      </a: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$700,000 × </a:t>
                      </a:r>
                      <a:r>
                        <a:rPr lang="en-IN" sz="1400" b="1" dirty="0">
                          <a:latin typeface="Verdana" pitchFamily="34" charset="0"/>
                          <a:ea typeface="Verdana" pitchFamily="34" charset="0"/>
                          <a:cs typeface="Verdana" pitchFamily="34" charset="0"/>
                        </a:rPr>
                        <a:t>0.74622</a:t>
                      </a:r>
                      <a:r>
                        <a:rPr lang="en-IN" sz="1400" dirty="0">
                          <a:latin typeface="Verdana" pitchFamily="34" charset="0"/>
                          <a:ea typeface="Verdana" pitchFamily="34" charset="0"/>
                          <a:cs typeface="Verdana" pitchFamily="34" charset="0"/>
                        </a:rPr>
                        <a:t> =</a:t>
                      </a: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IN" sz="1400" u="sng" dirty="0">
                          <a:latin typeface="Verdana" pitchFamily="34" charset="0"/>
                          <a:ea typeface="Verdana" pitchFamily="34" charset="0"/>
                          <a:cs typeface="Verdana" pitchFamily="34" charset="0"/>
                        </a:rPr>
                        <a:t>  522,354</a:t>
                      </a:r>
                      <a:endParaRPr lang="en-US" sz="140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xmlns="" val="10001"/>
                  </a:ext>
                </a:extLst>
              </a:tr>
              <a:tr h="304800">
                <a:tc>
                  <a:txBody>
                    <a:bodyPr/>
                    <a:lstStyle/>
                    <a:p>
                      <a:pPr marL="234950" marR="0" indent="0" algn="l"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Present value (price) of the bonds</a:t>
                      </a: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endParaRPr lang="en-US" sz="140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IN" sz="1400" u="sng" dirty="0">
                          <a:latin typeface="Verdana" pitchFamily="34" charset="0"/>
                          <a:ea typeface="Verdana" pitchFamily="34" charset="0"/>
                          <a:cs typeface="Verdana" pitchFamily="34" charset="0"/>
                        </a:rPr>
                        <a:t>$735,533</a:t>
                      </a:r>
                      <a:endParaRPr lang="en-US" sz="140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xmlns="" val="10002"/>
                  </a:ext>
                </a:extLst>
              </a:tr>
            </a:tbl>
          </a:graphicData>
        </a:graphic>
      </p:graphicFrame>
      <p:sp>
        <p:nvSpPr>
          <p:cNvPr id="2" name="Content Placeholder 1"/>
          <p:cNvSpPr>
            <a:spLocks noGrp="1"/>
          </p:cNvSpPr>
          <p:nvPr>
            <p:ph sz="quarter" idx="12"/>
          </p:nvPr>
        </p:nvSpPr>
        <p:spPr>
          <a:xfrm>
            <a:off x="609600" y="3429000"/>
            <a:ext cx="8001000" cy="2895600"/>
          </a:xfrm>
        </p:spPr>
        <p:txBody>
          <a:bodyPr/>
          <a:lstStyle/>
          <a:p>
            <a:pPr marL="0" indent="0">
              <a:buNone/>
            </a:pPr>
            <a:r>
              <a:rPr lang="en-IN" sz="2200" b="1" dirty="0"/>
              <a:t>Present value of an ordinary annuity of $1: </a:t>
            </a:r>
            <a:r>
              <a:rPr lang="en-IN" sz="2200" b="1" i="1" dirty="0"/>
              <a:t>n</a:t>
            </a:r>
            <a:r>
              <a:rPr lang="en-IN" sz="2200" b="1" dirty="0"/>
              <a:t> = 6, </a:t>
            </a:r>
            <a:r>
              <a:rPr lang="en-IN" sz="2200" b="1" i="1" dirty="0"/>
              <a:t>i</a:t>
            </a:r>
            <a:r>
              <a:rPr lang="en-IN" sz="2200" b="1" dirty="0"/>
              <a:t> = 5%</a:t>
            </a:r>
          </a:p>
          <a:p>
            <a:pPr marL="0" indent="0">
              <a:buNone/>
            </a:pPr>
            <a:r>
              <a:rPr lang="en-IN" sz="2200" b="1" dirty="0"/>
              <a:t>Present value of $1: </a:t>
            </a:r>
            <a:r>
              <a:rPr lang="en-IN" sz="2200" b="1" i="1" dirty="0"/>
              <a:t>n</a:t>
            </a:r>
            <a:r>
              <a:rPr lang="en-IN" sz="2200" b="1" dirty="0"/>
              <a:t> = 6, </a:t>
            </a:r>
            <a:r>
              <a:rPr lang="en-IN" sz="2200" b="1" i="1" dirty="0" err="1"/>
              <a:t>i</a:t>
            </a:r>
            <a:r>
              <a:rPr lang="en-IN" sz="2200" b="1" dirty="0"/>
              <a:t> = 5%</a:t>
            </a:r>
            <a:endParaRPr lang="en-US" sz="2200" dirty="0"/>
          </a:p>
        </p:txBody>
      </p:sp>
    </p:spTree>
    <p:extLst>
      <p:ext uri="{BB962C8B-B14F-4D97-AF65-F5344CB8AC3E}">
        <p14:creationId xmlns:p14="http://schemas.microsoft.com/office/powerpoint/2010/main" val="7153733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14-2</a:t>
            </a:r>
          </a:p>
        </p:txBody>
      </p:sp>
      <p:sp>
        <p:nvSpPr>
          <p:cNvPr id="5" name="Title 4"/>
          <p:cNvSpPr>
            <a:spLocks noGrp="1"/>
          </p:cNvSpPr>
          <p:nvPr>
            <p:ph type="title"/>
          </p:nvPr>
        </p:nvSpPr>
        <p:spPr/>
        <p:txBody>
          <a:bodyPr>
            <a:noAutofit/>
          </a:bodyPr>
          <a:lstStyle/>
          <a:p>
            <a:r>
              <a:rPr lang="en-IN" dirty="0"/>
              <a:t>Bonds Sold at a Premium (3 of 3)</a:t>
            </a:r>
            <a:endParaRPr lang="en-US" dirty="0"/>
          </a:p>
        </p:txBody>
      </p:sp>
      <p:sp>
        <p:nvSpPr>
          <p:cNvPr id="6" name="Content Placeholder 2"/>
          <p:cNvSpPr>
            <a:spLocks noGrp="1"/>
          </p:cNvSpPr>
          <p:nvPr>
            <p:ph sz="quarter" idx="10"/>
          </p:nvPr>
        </p:nvSpPr>
        <p:spPr>
          <a:xfrm>
            <a:off x="533400" y="1600200"/>
            <a:ext cx="8077200" cy="457200"/>
          </a:xfrm>
        </p:spPr>
        <p:txBody>
          <a:bodyPr/>
          <a:lstStyle/>
          <a:p>
            <a:pPr marL="0" indent="0" algn="ctr">
              <a:buNone/>
            </a:pPr>
            <a:r>
              <a:rPr lang="en-IN" sz="2000" b="1" dirty="0"/>
              <a:t>Calculation of the Price of the Bonds</a:t>
            </a:r>
            <a:endParaRPr lang="en-US" sz="2000" dirty="0"/>
          </a:p>
        </p:txBody>
      </p:sp>
      <p:graphicFrame>
        <p:nvGraphicFramePr>
          <p:cNvPr id="8" name="Table 7"/>
          <p:cNvGraphicFramePr>
            <a:graphicFrameLocks noGrp="1"/>
          </p:cNvGraphicFramePr>
          <p:nvPr>
            <p:extLst>
              <p:ext uri="{D42A27DB-BD31-4B8C-83A1-F6EECF244321}">
                <p14:modId xmlns:p14="http://schemas.microsoft.com/office/powerpoint/2010/main" val="2228507537"/>
              </p:ext>
            </p:extLst>
          </p:nvPr>
        </p:nvGraphicFramePr>
        <p:xfrm>
          <a:off x="838200" y="2149592"/>
          <a:ext cx="7620000" cy="1355608"/>
        </p:xfrm>
        <a:graphic>
          <a:graphicData uri="http://schemas.openxmlformats.org/drawingml/2006/table">
            <a:tbl>
              <a:tblPr firstRow="1" bandRow="1">
                <a:tableStyleId>{5940675A-B579-460E-94D1-54222C63F5DA}</a:tableStyleId>
              </a:tblPr>
              <a:tblGrid>
                <a:gridCol w="3733800">
                  <a:extLst>
                    <a:ext uri="{9D8B030D-6E8A-4147-A177-3AD203B41FA5}">
                      <a16:colId xmlns:a16="http://schemas.microsoft.com/office/drawing/2014/main" xmlns="" val="20000"/>
                    </a:ext>
                  </a:extLst>
                </a:gridCol>
                <a:gridCol w="2514600">
                  <a:extLst>
                    <a:ext uri="{9D8B030D-6E8A-4147-A177-3AD203B41FA5}">
                      <a16:colId xmlns:a16="http://schemas.microsoft.com/office/drawing/2014/main" xmlns="" val="20001"/>
                    </a:ext>
                  </a:extLst>
                </a:gridCol>
                <a:gridCol w="1371600">
                  <a:extLst>
                    <a:ext uri="{9D8B030D-6E8A-4147-A177-3AD203B41FA5}">
                      <a16:colId xmlns:a16="http://schemas.microsoft.com/office/drawing/2014/main" xmlns="" val="20002"/>
                    </a:ext>
                  </a:extLst>
                </a:gridCol>
              </a:tblGrid>
              <a:tr h="33890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indent="0" algn="ctr">
                        <a:buFont typeface="Arial" panose="020B0604020202020204" pitchFamily="34" charset="0"/>
                        <a:buNone/>
                      </a:pPr>
                      <a:r>
                        <a:rPr lang="en-US" sz="1400" b="1" dirty="0">
                          <a:latin typeface="Verdana" pitchFamily="34" charset="0"/>
                          <a:ea typeface="Verdana" pitchFamily="34" charset="0"/>
                          <a:cs typeface="Verdana" pitchFamily="34" charset="0"/>
                        </a:rPr>
                        <a:t>Present values</a:t>
                      </a:r>
                      <a:endParaRPr lang="en-US" sz="1400" dirty="0">
                        <a:latin typeface="Verdana" pitchFamily="34" charset="0"/>
                        <a:ea typeface="Verdana" pitchFamily="34" charset="0"/>
                        <a:cs typeface="Verdana" pitchFamily="34" charset="0"/>
                      </a:endParaRPr>
                    </a:p>
                  </a:txBody>
                  <a:tcPr anchor="ctr"/>
                </a:tc>
                <a:tc>
                  <a:txBody>
                    <a:bodyPr/>
                    <a:lstStyle/>
                    <a:p>
                      <a:pPr algn="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xmlns="" val="10000"/>
                  </a:ext>
                </a:extLst>
              </a:tr>
              <a:tr h="33890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Interest</a:t>
                      </a: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IN" sz="1400" dirty="0">
                          <a:latin typeface="Verdana" pitchFamily="34" charset="0"/>
                          <a:ea typeface="Verdana" pitchFamily="34" charset="0"/>
                          <a:cs typeface="Verdana" pitchFamily="34" charset="0"/>
                        </a:rPr>
                        <a:t>$  42,000 × 5.07569 =</a:t>
                      </a: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IN" sz="1400" dirty="0">
                          <a:latin typeface="Verdana" pitchFamily="34" charset="0"/>
                          <a:ea typeface="Verdana" pitchFamily="34" charset="0"/>
                          <a:cs typeface="Verdana" pitchFamily="34" charset="0"/>
                        </a:rPr>
                        <a:t>$213,179</a:t>
                      </a: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xmlns="" val="10001"/>
                  </a:ext>
                </a:extLst>
              </a:tr>
              <a:tr h="33890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Principal</a:t>
                      </a: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b="1" dirty="0">
                          <a:latin typeface="Verdana" pitchFamily="34" charset="0"/>
                          <a:ea typeface="Verdana" pitchFamily="34" charset="0"/>
                          <a:cs typeface="Verdana" pitchFamily="34" charset="0"/>
                        </a:rPr>
                        <a:t>$700,000 </a:t>
                      </a:r>
                      <a:r>
                        <a:rPr lang="en-IN" sz="1400" dirty="0">
                          <a:latin typeface="Verdana" pitchFamily="34" charset="0"/>
                          <a:ea typeface="Verdana" pitchFamily="34" charset="0"/>
                          <a:cs typeface="Verdana" pitchFamily="34" charset="0"/>
                        </a:rPr>
                        <a:t>× 0.74622 =</a:t>
                      </a: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IN" sz="1400" u="sng" dirty="0">
                          <a:latin typeface="Verdana" pitchFamily="34" charset="0"/>
                          <a:ea typeface="Verdana" pitchFamily="34" charset="0"/>
                          <a:cs typeface="Verdana" pitchFamily="34" charset="0"/>
                        </a:rPr>
                        <a:t>  522,354</a:t>
                      </a:r>
                      <a:endParaRPr lang="en-US" sz="140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xmlns="" val="10002"/>
                  </a:ext>
                </a:extLst>
              </a:tr>
              <a:tr h="338902">
                <a:tc>
                  <a:txBody>
                    <a:bodyPr/>
                    <a:lstStyle/>
                    <a:p>
                      <a:pPr marL="234950" marR="0" indent="0" algn="l"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Present value (price) of the bonds</a:t>
                      </a: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40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IN" sz="1400" b="1" u="sng" dirty="0">
                          <a:latin typeface="Verdana" pitchFamily="34" charset="0"/>
                          <a:ea typeface="Verdana" pitchFamily="34" charset="0"/>
                          <a:cs typeface="Verdana" pitchFamily="34" charset="0"/>
                        </a:rPr>
                        <a:t>$735,533</a:t>
                      </a:r>
                      <a:endParaRPr lang="en-US" sz="1400" b="1"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xmlns="" val="10003"/>
                  </a:ext>
                </a:extLst>
              </a:tr>
            </a:tbl>
          </a:graphicData>
        </a:graphic>
      </p:graphicFrame>
      <p:pic>
        <p:nvPicPr>
          <p:cNvPr id="33795" name="Picture 3" descr="To record the relevant journal entries, the issuer records a credit to bonds payable for the face amount of the bond and a credit to premium on bonds payable for the difference between the amount of cash received and the face amount of the bond.&#10;&#10;The investor records a debit to investment in bonds for the face amount, 700,000. Cash is credited for $735,533, the present value of the bond or the amount paid for the bond. The difference, 35,533, is debited to premium on bond investment. &#1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1125827" y="3657600"/>
            <a:ext cx="7083408" cy="28400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2008569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14-2</a:t>
            </a:r>
          </a:p>
        </p:txBody>
      </p:sp>
      <p:sp>
        <p:nvSpPr>
          <p:cNvPr id="5" name="Title 4"/>
          <p:cNvSpPr>
            <a:spLocks noGrp="1"/>
          </p:cNvSpPr>
          <p:nvPr>
            <p:ph type="title"/>
          </p:nvPr>
        </p:nvSpPr>
        <p:spPr/>
        <p:txBody>
          <a:bodyPr>
            <a:noAutofit/>
          </a:bodyPr>
          <a:lstStyle/>
          <a:p>
            <a:r>
              <a:rPr lang="en-IN" dirty="0"/>
              <a:t>Amortization Schedule—Premium</a:t>
            </a:r>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352291723"/>
              </p:ext>
            </p:extLst>
          </p:nvPr>
        </p:nvGraphicFramePr>
        <p:xfrm>
          <a:off x="838199" y="1783080"/>
          <a:ext cx="8001001" cy="3169920"/>
        </p:xfrm>
        <a:graphic>
          <a:graphicData uri="http://schemas.openxmlformats.org/drawingml/2006/table">
            <a:tbl>
              <a:tblPr firstRow="1" bandRow="1">
                <a:tableStyleId>{5940675A-B579-460E-94D1-54222C63F5DA}</a:tableStyleId>
              </a:tblPr>
              <a:tblGrid>
                <a:gridCol w="1066800">
                  <a:extLst>
                    <a:ext uri="{9D8B030D-6E8A-4147-A177-3AD203B41FA5}">
                      <a16:colId xmlns:a16="http://schemas.microsoft.com/office/drawing/2014/main" xmlns="" val="20000"/>
                    </a:ext>
                  </a:extLst>
                </a:gridCol>
                <a:gridCol w="1295400">
                  <a:extLst>
                    <a:ext uri="{9D8B030D-6E8A-4147-A177-3AD203B41FA5}">
                      <a16:colId xmlns:a16="http://schemas.microsoft.com/office/drawing/2014/main" xmlns="" val="20001"/>
                    </a:ext>
                  </a:extLst>
                </a:gridCol>
                <a:gridCol w="2667000">
                  <a:extLst>
                    <a:ext uri="{9D8B030D-6E8A-4147-A177-3AD203B41FA5}">
                      <a16:colId xmlns:a16="http://schemas.microsoft.com/office/drawing/2014/main" xmlns="" val="20002"/>
                    </a:ext>
                  </a:extLst>
                </a:gridCol>
                <a:gridCol w="1447800">
                  <a:extLst>
                    <a:ext uri="{9D8B030D-6E8A-4147-A177-3AD203B41FA5}">
                      <a16:colId xmlns:a16="http://schemas.microsoft.com/office/drawing/2014/main" xmlns="" val="20003"/>
                    </a:ext>
                  </a:extLst>
                </a:gridCol>
                <a:gridCol w="1524001">
                  <a:extLst>
                    <a:ext uri="{9D8B030D-6E8A-4147-A177-3AD203B41FA5}">
                      <a16:colId xmlns:a16="http://schemas.microsoft.com/office/drawing/2014/main" xmlns="" val="20004"/>
                    </a:ext>
                  </a:extLst>
                </a:gridCol>
              </a:tblGrid>
              <a:tr h="4572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solidFill>
                            <a:schemeClr val="tx1"/>
                          </a:solidFill>
                          <a:latin typeface="Verdana" panose="020B0604030504040204" pitchFamily="34" charset="0"/>
                          <a:ea typeface="Verdana" panose="020B0604030504040204" pitchFamily="34" charset="0"/>
                          <a:cs typeface="Verdana" panose="020B0604030504040204" pitchFamily="34" charset="0"/>
                        </a:rPr>
                        <a:t>Date</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solidFill>
                            <a:schemeClr val="tx1"/>
                          </a:solidFill>
                          <a:latin typeface="Verdana" panose="020B0604030504040204" pitchFamily="34" charset="0"/>
                          <a:ea typeface="Verdana" panose="020B0604030504040204" pitchFamily="34" charset="0"/>
                          <a:cs typeface="Verdana" panose="020B0604030504040204" pitchFamily="34" charset="0"/>
                        </a:rPr>
                        <a:t>Cash Interest</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solidFill>
                            <a:schemeClr val="tx1"/>
                          </a:solidFill>
                          <a:latin typeface="Verdana" panose="020B0604030504040204" pitchFamily="34" charset="0"/>
                          <a:ea typeface="Verdana" panose="020B0604030504040204" pitchFamily="34" charset="0"/>
                          <a:cs typeface="Verdana" panose="020B0604030504040204" pitchFamily="34" charset="0"/>
                        </a:rPr>
                        <a:t>Effective Interest</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solidFill>
                            <a:schemeClr val="tx1"/>
                          </a:solidFill>
                          <a:latin typeface="Verdana" panose="020B0604030504040204" pitchFamily="34" charset="0"/>
                          <a:ea typeface="Verdana" panose="020B0604030504040204" pitchFamily="34" charset="0"/>
                          <a:cs typeface="Verdana" panose="020B0604030504040204" pitchFamily="34" charset="0"/>
                        </a:rPr>
                        <a:t>Decrease in Balance</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solidFill>
                            <a:schemeClr val="tx1"/>
                          </a:solidFill>
                          <a:latin typeface="Verdana" panose="020B0604030504040204" pitchFamily="34" charset="0"/>
                          <a:ea typeface="Verdana" panose="020B0604030504040204" pitchFamily="34" charset="0"/>
                          <a:cs typeface="Verdana" panose="020B0604030504040204" pitchFamily="34" charset="0"/>
                        </a:rPr>
                        <a:t>Outstanding Balance</a:t>
                      </a:r>
                    </a:p>
                  </a:txBody>
                  <a:tcPr anchor="ctr"/>
                </a:tc>
                <a:extLst>
                  <a:ext uri="{0D108BD9-81ED-4DB2-BD59-A6C34878D82A}">
                    <a16:rowId xmlns:a16="http://schemas.microsoft.com/office/drawing/2014/main" xmlns="" val="10000"/>
                  </a:ext>
                </a:extLst>
              </a:tr>
              <a:tr h="457200">
                <a:tc>
                  <a:txBody>
                    <a:bodyPr/>
                    <a:lstStyle/>
                    <a:p>
                      <a:pPr algn="ct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(6% × </a:t>
                      </a:r>
                    </a:p>
                    <a:p>
                      <a:pPr algn="ct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Face amount)</a:t>
                      </a:r>
                    </a:p>
                  </a:txBody>
                  <a:tcPr anchor="ctr"/>
                </a:tc>
                <a:tc>
                  <a:txBody>
                    <a:bodyPr/>
                    <a:lstStyle/>
                    <a:p>
                      <a:pPr algn="ctr" fontAlgn="base">
                        <a:spcBef>
                          <a:spcPct val="0"/>
                        </a:spcBef>
                        <a:spcAft>
                          <a:spcPct val="0"/>
                        </a:spcAft>
                      </a:pP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(7% × </a:t>
                      </a:r>
                    </a:p>
                    <a:p>
                      <a:pPr algn="ctr" fontAlgn="base">
                        <a:spcBef>
                          <a:spcPct val="0"/>
                        </a:spcBef>
                        <a:spcAft>
                          <a:spcPct val="0"/>
                        </a:spcAft>
                      </a:pP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Outstanding balance)</a:t>
                      </a:r>
                    </a:p>
                  </a:txBody>
                  <a:tcPr anchor="ctr"/>
                </a:tc>
                <a:tc>
                  <a:txBody>
                    <a:bodyPr/>
                    <a:lstStyle/>
                    <a:p>
                      <a:pPr algn="ct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(Premium</a:t>
                      </a:r>
                    </a:p>
                    <a:p>
                      <a:pPr algn="ct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reduction)</a:t>
                      </a:r>
                    </a:p>
                  </a:txBody>
                  <a:tcPr anchor="ctr"/>
                </a:tc>
                <a:tc>
                  <a:txBody>
                    <a:bodyPr/>
                    <a:lstStyle/>
                    <a:p>
                      <a:pPr algn="ct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xmlns="" val="10001"/>
                  </a:ext>
                </a:extLst>
              </a:tr>
              <a:tr h="152400">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1/1/18</a:t>
                      </a:r>
                    </a:p>
                  </a:txBody>
                  <a:tcPr anchor="ctr"/>
                </a:tc>
                <a:tc>
                  <a:txBody>
                    <a:bodyPr/>
                    <a:lstStyle/>
                    <a:p>
                      <a:pPr algn="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200" dirty="0">
                          <a:solidFill>
                            <a:prstClr val="black"/>
                          </a:solidFill>
                          <a:latin typeface="Verdana" pitchFamily="34" charset="0"/>
                          <a:ea typeface="Verdana" pitchFamily="34" charset="0"/>
                          <a:cs typeface="Verdana" pitchFamily="34" charset="0"/>
                        </a:rPr>
                        <a:t>$735,533</a:t>
                      </a:r>
                    </a:p>
                  </a:txBody>
                  <a:tcPr anchor="ctr"/>
                </a:tc>
                <a:extLst>
                  <a:ext uri="{0D108BD9-81ED-4DB2-BD59-A6C34878D82A}">
                    <a16:rowId xmlns:a16="http://schemas.microsoft.com/office/drawing/2014/main" xmlns="" val="10002"/>
                  </a:ext>
                </a:extLst>
              </a:tr>
              <a:tr h="335280">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6/30/18</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$ 42,000</a:t>
                      </a:r>
                    </a:p>
                  </a:txBody>
                  <a:tcPr anchor="ctr"/>
                </a:tc>
                <a:tc>
                  <a:txBody>
                    <a:bodyPr/>
                    <a:lstStyle/>
                    <a:p>
                      <a:pPr algn="r"/>
                      <a:r>
                        <a:rPr lang="en-US" sz="1200" dirty="0">
                          <a:solidFill>
                            <a:prstClr val="black"/>
                          </a:solidFill>
                          <a:latin typeface="Verdana" pitchFamily="34" charset="0"/>
                          <a:ea typeface="Verdana" pitchFamily="34" charset="0"/>
                          <a:cs typeface="Verdana" pitchFamily="34" charset="0"/>
                        </a:rPr>
                        <a:t>.05 (735,533) = $ 36,777</a:t>
                      </a:r>
                      <a:endParaRPr lang="en-US" sz="1200" dirty="0">
                        <a:solidFill>
                          <a:srgbClr val="CC0099"/>
                        </a:solidFill>
                        <a:latin typeface="Verdana" pitchFamily="34" charset="0"/>
                        <a:ea typeface="Verdana" pitchFamily="34" charset="0"/>
                        <a:cs typeface="Verdana" pitchFamily="34" charset="0"/>
                      </a:endParaRPr>
                    </a:p>
                  </a:txBody>
                  <a:tcPr anchor="ctr"/>
                </a:tc>
                <a:tc>
                  <a:txBody>
                    <a:bodyPr/>
                    <a:lstStyle/>
                    <a:p>
                      <a:pPr algn="r"/>
                      <a:r>
                        <a:rPr lang="en-US" sz="1200" dirty="0">
                          <a:latin typeface="Verdana" pitchFamily="34" charset="0"/>
                          <a:ea typeface="Verdana" pitchFamily="34" charset="0"/>
                          <a:cs typeface="Verdana" pitchFamily="34" charset="0"/>
                        </a:rPr>
                        <a:t>$  5,223</a:t>
                      </a:r>
                    </a:p>
                  </a:txBody>
                  <a:tcPr anchor="ctr"/>
                </a:tc>
                <a:tc>
                  <a:txBody>
                    <a:bodyPr/>
                    <a:lstStyle/>
                    <a:p>
                      <a:pPr algn="r"/>
                      <a:r>
                        <a:rPr lang="en-US" sz="1200" dirty="0">
                          <a:solidFill>
                            <a:prstClr val="black"/>
                          </a:solidFill>
                          <a:latin typeface="Verdana" pitchFamily="34" charset="0"/>
                          <a:ea typeface="Verdana" pitchFamily="34" charset="0"/>
                          <a:cs typeface="Verdana" pitchFamily="34" charset="0"/>
                        </a:rPr>
                        <a:t>730,310</a:t>
                      </a:r>
                    </a:p>
                  </a:txBody>
                  <a:tcPr anchor="ctr"/>
                </a:tc>
                <a:extLst>
                  <a:ext uri="{0D108BD9-81ED-4DB2-BD59-A6C34878D82A}">
                    <a16:rowId xmlns:a16="http://schemas.microsoft.com/office/drawing/2014/main" xmlns="" val="10003"/>
                  </a:ext>
                </a:extLst>
              </a:tr>
              <a:tr h="228600">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12/31/18</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42,000</a:t>
                      </a:r>
                    </a:p>
                  </a:txBody>
                  <a:tcPr anchor="ctr"/>
                </a:tc>
                <a:tc>
                  <a:txBody>
                    <a:bodyPr/>
                    <a:lstStyle/>
                    <a:p>
                      <a:pPr algn="r"/>
                      <a:r>
                        <a:rPr lang="en-US" sz="1200" dirty="0">
                          <a:solidFill>
                            <a:prstClr val="black"/>
                          </a:solidFill>
                          <a:latin typeface="Verdana" pitchFamily="34" charset="0"/>
                          <a:ea typeface="Verdana" pitchFamily="34" charset="0"/>
                          <a:cs typeface="Verdana" pitchFamily="34" charset="0"/>
                        </a:rPr>
                        <a:t>.05 (730,310) = 36,516</a:t>
                      </a:r>
                    </a:p>
                  </a:txBody>
                  <a:tcPr anchor="ctr"/>
                </a:tc>
                <a:tc>
                  <a:txBody>
                    <a:bodyPr/>
                    <a:lstStyle/>
                    <a:p>
                      <a:pPr algn="r"/>
                      <a:r>
                        <a:rPr lang="en-US" sz="1200" dirty="0">
                          <a:latin typeface="Verdana" pitchFamily="34" charset="0"/>
                          <a:ea typeface="Verdana" pitchFamily="34" charset="0"/>
                          <a:cs typeface="Verdana" pitchFamily="34" charset="0"/>
                        </a:rPr>
                        <a:t>5,484</a:t>
                      </a:r>
                    </a:p>
                  </a:txBody>
                  <a:tcPr anchor="ctr"/>
                </a:tc>
                <a:tc>
                  <a:txBody>
                    <a:bodyPr/>
                    <a:lstStyle/>
                    <a:p>
                      <a:pPr algn="r"/>
                      <a:r>
                        <a:rPr lang="en-US" sz="1200" dirty="0">
                          <a:solidFill>
                            <a:prstClr val="black"/>
                          </a:solidFill>
                          <a:latin typeface="Verdana" pitchFamily="34" charset="0"/>
                          <a:ea typeface="Verdana" pitchFamily="34" charset="0"/>
                          <a:cs typeface="Verdana" pitchFamily="34" charset="0"/>
                        </a:rPr>
                        <a:t>724,826</a:t>
                      </a:r>
                    </a:p>
                  </a:txBody>
                  <a:tcPr anchor="ctr"/>
                </a:tc>
                <a:extLst>
                  <a:ext uri="{0D108BD9-81ED-4DB2-BD59-A6C34878D82A}">
                    <a16:rowId xmlns:a16="http://schemas.microsoft.com/office/drawing/2014/main" xmlns="" val="10004"/>
                  </a:ext>
                </a:extLst>
              </a:tr>
              <a:tr h="259080">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6/30/19</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42,000</a:t>
                      </a:r>
                    </a:p>
                  </a:txBody>
                  <a:tcPr anchor="ctr"/>
                </a:tc>
                <a:tc>
                  <a:txBody>
                    <a:bodyPr/>
                    <a:lstStyle/>
                    <a:p>
                      <a:pPr algn="r"/>
                      <a:r>
                        <a:rPr lang="en-US" sz="1200" dirty="0">
                          <a:solidFill>
                            <a:prstClr val="black"/>
                          </a:solidFill>
                          <a:latin typeface="Verdana" pitchFamily="34" charset="0"/>
                          <a:ea typeface="Verdana" pitchFamily="34" charset="0"/>
                          <a:cs typeface="Verdana" pitchFamily="34" charset="0"/>
                        </a:rPr>
                        <a:t>.05 (724,826) = 36,241</a:t>
                      </a:r>
                    </a:p>
                  </a:txBody>
                  <a:tcPr anchor="ctr"/>
                </a:tc>
                <a:tc>
                  <a:txBody>
                    <a:bodyPr/>
                    <a:lstStyle/>
                    <a:p>
                      <a:pPr algn="r"/>
                      <a:r>
                        <a:rPr lang="en-US" sz="1200" dirty="0">
                          <a:solidFill>
                            <a:prstClr val="black"/>
                          </a:solidFill>
                          <a:latin typeface="Verdana" pitchFamily="34" charset="0"/>
                          <a:ea typeface="Verdana" pitchFamily="34" charset="0"/>
                          <a:cs typeface="Verdana" pitchFamily="34" charset="0"/>
                        </a:rPr>
                        <a:t>5,759</a:t>
                      </a:r>
                    </a:p>
                  </a:txBody>
                  <a:tcPr anchor="ctr"/>
                </a:tc>
                <a:tc>
                  <a:txBody>
                    <a:bodyPr/>
                    <a:lstStyle/>
                    <a:p>
                      <a:pPr algn="r"/>
                      <a:r>
                        <a:rPr lang="en-US" sz="1200" dirty="0">
                          <a:solidFill>
                            <a:prstClr val="black"/>
                          </a:solidFill>
                          <a:latin typeface="Verdana" pitchFamily="34" charset="0"/>
                          <a:ea typeface="Verdana" pitchFamily="34" charset="0"/>
                          <a:cs typeface="Verdana" pitchFamily="34" charset="0"/>
                        </a:rPr>
                        <a:t>719,067</a:t>
                      </a:r>
                    </a:p>
                  </a:txBody>
                  <a:tcPr anchor="ctr"/>
                </a:tc>
                <a:extLst>
                  <a:ext uri="{0D108BD9-81ED-4DB2-BD59-A6C34878D82A}">
                    <a16:rowId xmlns:a16="http://schemas.microsoft.com/office/drawing/2014/main" xmlns="" val="10005"/>
                  </a:ext>
                </a:extLst>
              </a:tr>
              <a:tr h="137160">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12/31/19</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42,000</a:t>
                      </a:r>
                    </a:p>
                  </a:txBody>
                  <a:tcPr anchor="ctr"/>
                </a:tc>
                <a:tc>
                  <a:txBody>
                    <a:bodyPr/>
                    <a:lstStyle/>
                    <a:p>
                      <a:pPr algn="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a:t>
                      </a:r>
                      <a:r>
                        <a:rPr lang="en-US" sz="1200" dirty="0">
                          <a:solidFill>
                            <a:prstClr val="black"/>
                          </a:solidFill>
                          <a:latin typeface="Verdana" pitchFamily="34" charset="0"/>
                          <a:ea typeface="Verdana" pitchFamily="34" charset="0"/>
                          <a:cs typeface="Verdana" pitchFamily="34" charset="0"/>
                        </a:rPr>
                        <a:t> .05 (719,067) = 35,953</a:t>
                      </a:r>
                    </a:p>
                  </a:txBody>
                  <a:tcPr anchor="ctr"/>
                </a:tc>
                <a:tc>
                  <a:txBody>
                    <a:bodyPr/>
                    <a:lstStyle/>
                    <a:p>
                      <a:pPr algn="r"/>
                      <a:r>
                        <a:rPr lang="en-US" sz="1200" dirty="0">
                          <a:solidFill>
                            <a:prstClr val="black"/>
                          </a:solidFill>
                          <a:latin typeface="Verdana" pitchFamily="34" charset="0"/>
                          <a:ea typeface="Verdana" pitchFamily="34" charset="0"/>
                          <a:cs typeface="Verdana" pitchFamily="34" charset="0"/>
                        </a:rPr>
                        <a:t>6,047</a:t>
                      </a:r>
                    </a:p>
                  </a:txBody>
                  <a:tcPr anchor="ctr"/>
                </a:tc>
                <a:tc>
                  <a:txBody>
                    <a:bodyPr/>
                    <a:lstStyle/>
                    <a:p>
                      <a:pPr algn="r"/>
                      <a:r>
                        <a:rPr lang="en-US" sz="1200" dirty="0">
                          <a:solidFill>
                            <a:prstClr val="black"/>
                          </a:solidFill>
                          <a:latin typeface="Verdana" pitchFamily="34" charset="0"/>
                          <a:ea typeface="Verdana" pitchFamily="34" charset="0"/>
                          <a:cs typeface="Verdana" pitchFamily="34" charset="0"/>
                        </a:rPr>
                        <a:t>713,020</a:t>
                      </a:r>
                    </a:p>
                  </a:txBody>
                  <a:tcPr anchor="ctr"/>
                </a:tc>
                <a:extLst>
                  <a:ext uri="{0D108BD9-81ED-4DB2-BD59-A6C34878D82A}">
                    <a16:rowId xmlns:a16="http://schemas.microsoft.com/office/drawing/2014/main" xmlns="" val="10006"/>
                  </a:ext>
                </a:extLst>
              </a:tr>
              <a:tr h="167640">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6/30/20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42,000</a:t>
                      </a:r>
                    </a:p>
                  </a:txBody>
                  <a:tcPr anchor="ctr"/>
                </a:tc>
                <a:tc>
                  <a:txBody>
                    <a:bodyPr/>
                    <a:lstStyle/>
                    <a:p>
                      <a:pPr algn="r"/>
                      <a:r>
                        <a:rPr lang="en-US" sz="1200" dirty="0">
                          <a:solidFill>
                            <a:prstClr val="black"/>
                          </a:solidFill>
                          <a:latin typeface="Verdana" pitchFamily="34" charset="0"/>
                          <a:ea typeface="Verdana" pitchFamily="34" charset="0"/>
                          <a:cs typeface="Verdana" pitchFamily="34" charset="0"/>
                        </a:rPr>
                        <a:t>.05 (713,020) = 35,651</a:t>
                      </a:r>
                    </a:p>
                  </a:txBody>
                  <a:tcPr anchor="ctr"/>
                </a:tc>
                <a:tc>
                  <a:txBody>
                    <a:bodyPr/>
                    <a:lstStyle/>
                    <a:p>
                      <a:pPr algn="r"/>
                      <a:r>
                        <a:rPr lang="en-US" sz="1200" dirty="0">
                          <a:solidFill>
                            <a:prstClr val="black"/>
                          </a:solidFill>
                          <a:latin typeface="Verdana" pitchFamily="34" charset="0"/>
                          <a:ea typeface="Verdana" pitchFamily="34" charset="0"/>
                          <a:cs typeface="Verdana" pitchFamily="34" charset="0"/>
                        </a:rPr>
                        <a:t>6,349</a:t>
                      </a:r>
                    </a:p>
                  </a:txBody>
                  <a:tcPr anchor="ctr"/>
                </a:tc>
                <a:tc>
                  <a:txBody>
                    <a:bodyPr/>
                    <a:lstStyle/>
                    <a:p>
                      <a:pPr algn="r"/>
                      <a:r>
                        <a:rPr lang="en-US" sz="1200" dirty="0">
                          <a:solidFill>
                            <a:prstClr val="black"/>
                          </a:solidFill>
                          <a:latin typeface="Verdana" pitchFamily="34" charset="0"/>
                          <a:ea typeface="Verdana" pitchFamily="34" charset="0"/>
                          <a:cs typeface="Verdana" pitchFamily="34" charset="0"/>
                        </a:rPr>
                        <a:t>706,671</a:t>
                      </a:r>
                    </a:p>
                  </a:txBody>
                  <a:tcPr anchor="ctr"/>
                </a:tc>
                <a:extLst>
                  <a:ext uri="{0D108BD9-81ED-4DB2-BD59-A6C34878D82A}">
                    <a16:rowId xmlns:a16="http://schemas.microsoft.com/office/drawing/2014/main" xmlns="" val="10007"/>
                  </a:ext>
                </a:extLst>
              </a:tr>
              <a:tr h="121920">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12/31/20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u="sng" dirty="0">
                          <a:solidFill>
                            <a:schemeClr val="tx1"/>
                          </a:solidFill>
                          <a:latin typeface="Verdana" panose="020B0604030504040204" pitchFamily="34" charset="0"/>
                          <a:ea typeface="Verdana" panose="020B0604030504040204" pitchFamily="34" charset="0"/>
                          <a:cs typeface="Verdana" panose="020B0604030504040204" pitchFamily="34" charset="0"/>
                        </a:rPr>
                        <a:t>42,000</a:t>
                      </a:r>
                    </a:p>
                  </a:txBody>
                  <a:tcPr anchor="ctr"/>
                </a:tc>
                <a:tc>
                  <a:txBody>
                    <a:bodyPr/>
                    <a:lstStyle/>
                    <a:p>
                      <a:pPr algn="r"/>
                      <a:r>
                        <a:rPr lang="en-US" sz="1200" dirty="0">
                          <a:solidFill>
                            <a:prstClr val="black"/>
                          </a:solidFill>
                          <a:latin typeface="Verdana" pitchFamily="34" charset="0"/>
                          <a:ea typeface="Verdana" pitchFamily="34" charset="0"/>
                          <a:cs typeface="Verdana" pitchFamily="34" charset="0"/>
                        </a:rPr>
                        <a:t>.05 (706,671) = </a:t>
                      </a:r>
                      <a:r>
                        <a:rPr lang="en-US" sz="1200" u="sng" dirty="0">
                          <a:solidFill>
                            <a:prstClr val="black"/>
                          </a:solidFill>
                          <a:latin typeface="Verdana" pitchFamily="34" charset="0"/>
                          <a:ea typeface="Verdana" pitchFamily="34" charset="0"/>
                          <a:cs typeface="Verdana" pitchFamily="34" charset="0"/>
                        </a:rPr>
                        <a:t>35,329*</a:t>
                      </a:r>
                    </a:p>
                  </a:txBody>
                  <a:tcPr anchor="ctr"/>
                </a:tc>
                <a:tc>
                  <a:txBody>
                    <a:bodyPr/>
                    <a:lstStyle/>
                    <a:p>
                      <a:pPr algn="r"/>
                      <a:r>
                        <a:rPr lang="en-US" sz="1200" u="sng" dirty="0">
                          <a:solidFill>
                            <a:prstClr val="black"/>
                          </a:solidFill>
                          <a:latin typeface="Verdana" pitchFamily="34" charset="0"/>
                          <a:ea typeface="Verdana" pitchFamily="34" charset="0"/>
                          <a:cs typeface="Verdana" pitchFamily="34" charset="0"/>
                        </a:rPr>
                        <a:t>6,671</a:t>
                      </a:r>
                    </a:p>
                  </a:txBody>
                  <a:tcPr anchor="ctr"/>
                </a:tc>
                <a:tc>
                  <a:txBody>
                    <a:bodyPr/>
                    <a:lstStyle/>
                    <a:p>
                      <a:pPr algn="r"/>
                      <a:r>
                        <a:rPr lang="en-US" sz="1200" dirty="0">
                          <a:solidFill>
                            <a:prstClr val="black"/>
                          </a:solidFill>
                          <a:latin typeface="Verdana" pitchFamily="34" charset="0"/>
                          <a:ea typeface="Verdana" pitchFamily="34" charset="0"/>
                          <a:cs typeface="Verdana" pitchFamily="34" charset="0"/>
                        </a:rPr>
                        <a:t>700,000</a:t>
                      </a:r>
                    </a:p>
                  </a:txBody>
                  <a:tcPr anchor="ctr"/>
                </a:tc>
                <a:extLst>
                  <a:ext uri="{0D108BD9-81ED-4DB2-BD59-A6C34878D82A}">
                    <a16:rowId xmlns:a16="http://schemas.microsoft.com/office/drawing/2014/main" xmlns="" val="10008"/>
                  </a:ext>
                </a:extLst>
              </a:tr>
              <a:tr h="259976">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$252,000</a:t>
                      </a:r>
                    </a:p>
                  </a:txBody>
                  <a:tcPr anchor="ctr"/>
                </a:tc>
                <a:tc>
                  <a:txBody>
                    <a:bodyPr/>
                    <a:lstStyle/>
                    <a:p>
                      <a:pPr algn="r"/>
                      <a:r>
                        <a:rPr lang="en-US" sz="1200" dirty="0">
                          <a:solidFill>
                            <a:prstClr val="black"/>
                          </a:solidFill>
                          <a:latin typeface="Verdana" pitchFamily="34" charset="0"/>
                          <a:ea typeface="Verdana" pitchFamily="34" charset="0"/>
                          <a:cs typeface="Verdana" pitchFamily="34" charset="0"/>
                        </a:rPr>
                        <a:t>$216,467</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prstClr val="black"/>
                          </a:solidFill>
                          <a:latin typeface="Verdana" pitchFamily="34" charset="0"/>
                          <a:ea typeface="Verdana" pitchFamily="34" charset="0"/>
                          <a:cs typeface="Verdana" pitchFamily="34" charset="0"/>
                        </a:rPr>
                        <a:t>$35,533</a:t>
                      </a: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   </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xmlns="" val="10009"/>
                  </a:ext>
                </a:extLst>
              </a:tr>
            </a:tbl>
          </a:graphicData>
        </a:graphic>
      </p:graphicFrame>
      <p:sp>
        <p:nvSpPr>
          <p:cNvPr id="6" name="Content Placeholder 5"/>
          <p:cNvSpPr>
            <a:spLocks noGrp="1"/>
          </p:cNvSpPr>
          <p:nvPr>
            <p:ph sz="quarter" idx="10"/>
          </p:nvPr>
        </p:nvSpPr>
        <p:spPr>
          <a:xfrm>
            <a:off x="609600" y="5257800"/>
            <a:ext cx="8229600" cy="762000"/>
          </a:xfrm>
        </p:spPr>
        <p:txBody>
          <a:bodyPr/>
          <a:lstStyle/>
          <a:p>
            <a:pPr marL="0" indent="0">
              <a:buNone/>
            </a:pPr>
            <a:r>
              <a:rPr lang="en-US" sz="2400" dirty="0"/>
              <a:t>* Rounded</a:t>
            </a:r>
          </a:p>
        </p:txBody>
      </p:sp>
    </p:spTree>
    <p:extLst>
      <p:ext uri="{BB962C8B-B14F-4D97-AF65-F5344CB8AC3E}">
        <p14:creationId xmlns:p14="http://schemas.microsoft.com/office/powerpoint/2010/main" val="30249044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a:t>
            </a:r>
            <a:r>
              <a:rPr lang="en-IN" dirty="0">
                <a:ea typeface="Adobe Fan Heiti Std B" pitchFamily="34" charset="-128"/>
              </a:rPr>
              <a:t>14-2</a:t>
            </a:r>
            <a:endParaRPr lang="en-US" dirty="0">
              <a:ea typeface="Adobe Fan Heiti Std B" pitchFamily="34" charset="-128"/>
            </a:endParaRPr>
          </a:p>
        </p:txBody>
      </p:sp>
      <p:sp>
        <p:nvSpPr>
          <p:cNvPr id="3" name="Title 2"/>
          <p:cNvSpPr>
            <a:spLocks noGrp="1"/>
          </p:cNvSpPr>
          <p:nvPr>
            <p:ph type="title"/>
          </p:nvPr>
        </p:nvSpPr>
        <p:spPr/>
        <p:txBody>
          <a:bodyPr>
            <a:noAutofit/>
          </a:bodyPr>
          <a:lstStyle/>
          <a:p>
            <a:r>
              <a:rPr lang="en-IN" dirty="0"/>
              <a:t>Premium and Discount Amortization Compared</a:t>
            </a:r>
            <a:endParaRPr lang="en-US" dirty="0"/>
          </a:p>
        </p:txBody>
      </p:sp>
      <p:pic>
        <p:nvPicPr>
          <p:cNvPr id="1026" name="Picture 2" descr="Line graph depicts the comparison of premium and discount amortization.&#10;&quot;In the line graph, two dates are given on the horizontal axis: January 1, 2018, and December 31, 2020.&#10;A horizontal line through the middle of graph is issuance at $700,000.&#10;A downward-sloping curve that represents premium amortization begins at $735,533 on January 1, 2018, and ends at $700,000 on December 31, 2020. &#10;A upward-sloping curve that represents discount amortization begins at $666,633 on January 1, 2018, and ends at $700,000 on December 31, 2020. &#10;&quot;&#1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876875" y="1676400"/>
            <a:ext cx="7390250" cy="47678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823601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a:t>
            </a:r>
            <a:r>
              <a:rPr lang="en-IN" dirty="0">
                <a:ea typeface="Adobe Fan Heiti Std B" pitchFamily="34" charset="-128"/>
              </a:rPr>
              <a:t>14-2</a:t>
            </a:r>
            <a:endParaRPr lang="en-US" sz="1600" dirty="0"/>
          </a:p>
        </p:txBody>
      </p:sp>
      <p:sp>
        <p:nvSpPr>
          <p:cNvPr id="8" name="Title 7"/>
          <p:cNvSpPr>
            <a:spLocks noGrp="1"/>
          </p:cNvSpPr>
          <p:nvPr>
            <p:ph type="title"/>
          </p:nvPr>
        </p:nvSpPr>
        <p:spPr>
          <a:xfrm>
            <a:off x="685800" y="539263"/>
            <a:ext cx="8001000" cy="1106424"/>
          </a:xfrm>
        </p:spPr>
        <p:txBody>
          <a:bodyPr>
            <a:noAutofit/>
          </a:bodyPr>
          <a:lstStyle/>
          <a:p>
            <a:r>
              <a:rPr lang="en-IN" dirty="0"/>
              <a:t>When Financial Statements Are Prepared Between Interest Dates</a:t>
            </a:r>
            <a:endParaRPr lang="en-US" dirty="0"/>
          </a:p>
        </p:txBody>
      </p:sp>
      <p:sp>
        <p:nvSpPr>
          <p:cNvPr id="9" name="Content Placeholder 8"/>
          <p:cNvSpPr>
            <a:spLocks noGrp="1"/>
          </p:cNvSpPr>
          <p:nvPr>
            <p:ph sz="quarter" idx="10"/>
          </p:nvPr>
        </p:nvSpPr>
        <p:spPr>
          <a:xfrm>
            <a:off x="533400" y="1828800"/>
            <a:ext cx="8305800" cy="4572000"/>
          </a:xfrm>
        </p:spPr>
        <p:txBody>
          <a:bodyPr/>
          <a:lstStyle/>
          <a:p>
            <a:r>
              <a:rPr lang="en-US" sz="2200" dirty="0"/>
              <a:t>When an accounting period ends between interest dates, it’s necessary to record </a:t>
            </a:r>
            <a:r>
              <a:rPr lang="en-US" sz="2200" b="1" dirty="0"/>
              <a:t>interest that has accrued since the last interest date</a:t>
            </a:r>
          </a:p>
          <a:p>
            <a:pPr marL="0" indent="0">
              <a:buNone/>
            </a:pPr>
            <a:r>
              <a:rPr lang="en-IN" sz="2200" b="1" dirty="0"/>
              <a:t>Illustration:</a:t>
            </a:r>
          </a:p>
          <a:p>
            <a:pPr marL="0" indent="0">
              <a:buNone/>
            </a:pPr>
            <a:r>
              <a:rPr lang="en-IN" sz="2200" dirty="0"/>
              <a:t>On January 1, 2018, </a:t>
            </a:r>
            <a:r>
              <a:rPr lang="en-IN" sz="2200" dirty="0" err="1"/>
              <a:t>Masterwear</a:t>
            </a:r>
            <a:r>
              <a:rPr lang="en-IN" sz="2200" dirty="0"/>
              <a:t> Industries issued $700,000 of 12% bonds, dated January 1. Interest of $42,000 is payable </a:t>
            </a:r>
            <a:r>
              <a:rPr lang="en-IN" sz="2200" dirty="0" err="1"/>
              <a:t>semiannually</a:t>
            </a:r>
            <a:r>
              <a:rPr lang="en-IN" sz="2200" dirty="0"/>
              <a:t> on June 30 and </a:t>
            </a:r>
            <a:r>
              <a:rPr lang="en-IN" sz="2200" b="1" dirty="0"/>
              <a:t>December 31</a:t>
            </a:r>
            <a:r>
              <a:rPr lang="en-IN" sz="2200" dirty="0"/>
              <a:t>. The bonds mature in three years. The market yield for bonds of similar risk and maturity is 14%. The entire bond issue was purchased by United Intergroup, Inc. The fiscal years of </a:t>
            </a:r>
            <a:r>
              <a:rPr lang="en-IN" sz="2200" dirty="0" err="1"/>
              <a:t>Masterwear</a:t>
            </a:r>
            <a:r>
              <a:rPr lang="en-IN" sz="2200" dirty="0"/>
              <a:t> and United end on </a:t>
            </a:r>
            <a:r>
              <a:rPr lang="en-IN" sz="2200" b="1" dirty="0"/>
              <a:t>October 31 </a:t>
            </a:r>
            <a:r>
              <a:rPr lang="en-IN" sz="2200" dirty="0"/>
              <a:t>and interest was last paid and recorded on </a:t>
            </a:r>
            <a:r>
              <a:rPr lang="en-IN" sz="2200" b="1" dirty="0"/>
              <a:t>June 30</a:t>
            </a:r>
            <a:r>
              <a:rPr lang="en-IN" sz="2200" dirty="0"/>
              <a:t>.</a:t>
            </a:r>
          </a:p>
        </p:txBody>
      </p:sp>
    </p:spTree>
    <p:extLst>
      <p:ext uri="{BB962C8B-B14F-4D97-AF65-F5344CB8AC3E}">
        <p14:creationId xmlns:p14="http://schemas.microsoft.com/office/powerpoint/2010/main" val="26764452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14-1</a:t>
            </a:r>
          </a:p>
        </p:txBody>
      </p:sp>
      <p:sp>
        <p:nvSpPr>
          <p:cNvPr id="3" name="Title 2"/>
          <p:cNvSpPr>
            <a:spLocks noGrp="1"/>
          </p:cNvSpPr>
          <p:nvPr>
            <p:ph type="title"/>
          </p:nvPr>
        </p:nvSpPr>
        <p:spPr/>
        <p:txBody>
          <a:bodyPr/>
          <a:lstStyle/>
          <a:p>
            <a:r>
              <a:rPr lang="en-US" dirty="0"/>
              <a:t>Bonds</a:t>
            </a:r>
          </a:p>
        </p:txBody>
      </p:sp>
      <p:graphicFrame>
        <p:nvGraphicFramePr>
          <p:cNvPr id="8" name="Table 7"/>
          <p:cNvGraphicFramePr>
            <a:graphicFrameLocks noGrp="1"/>
          </p:cNvGraphicFramePr>
          <p:nvPr>
            <p:extLst>
              <p:ext uri="{D42A27DB-BD31-4B8C-83A1-F6EECF244321}">
                <p14:modId xmlns:p14="http://schemas.microsoft.com/office/powerpoint/2010/main" val="1191264559"/>
              </p:ext>
            </p:extLst>
          </p:nvPr>
        </p:nvGraphicFramePr>
        <p:xfrm>
          <a:off x="1066800" y="1630680"/>
          <a:ext cx="7696200" cy="2560320"/>
        </p:xfrm>
        <a:graphic>
          <a:graphicData uri="http://schemas.openxmlformats.org/drawingml/2006/table">
            <a:tbl>
              <a:tblPr firstRow="1" bandRow="1">
                <a:tableStyleId>{5940675A-B579-460E-94D1-54222C63F5DA}</a:tableStyleId>
              </a:tblPr>
              <a:tblGrid>
                <a:gridCol w="3035030">
                  <a:extLst>
                    <a:ext uri="{9D8B030D-6E8A-4147-A177-3AD203B41FA5}">
                      <a16:colId xmlns:a16="http://schemas.microsoft.com/office/drawing/2014/main" xmlns="" val="20000"/>
                    </a:ext>
                  </a:extLst>
                </a:gridCol>
                <a:gridCol w="622570">
                  <a:extLst>
                    <a:ext uri="{9D8B030D-6E8A-4147-A177-3AD203B41FA5}">
                      <a16:colId xmlns:a16="http://schemas.microsoft.com/office/drawing/2014/main" xmlns="" val="20001"/>
                    </a:ext>
                  </a:extLst>
                </a:gridCol>
                <a:gridCol w="4038600">
                  <a:extLst>
                    <a:ext uri="{9D8B030D-6E8A-4147-A177-3AD203B41FA5}">
                      <a16:colId xmlns:a16="http://schemas.microsoft.com/office/drawing/2014/main" xmlns="" val="20002"/>
                    </a:ext>
                  </a:extLst>
                </a:gridCol>
              </a:tblGrid>
              <a:tr h="36277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solidFill>
                            <a:schemeClr val="tx1"/>
                          </a:solidFill>
                          <a:latin typeface="Verdana" pitchFamily="34" charset="0"/>
                          <a:ea typeface="Verdana" pitchFamily="34" charset="0"/>
                          <a:cs typeface="Verdana" pitchFamily="34" charset="0"/>
                        </a:rPr>
                        <a:t>Issuing corporation</a:t>
                      </a:r>
                      <a:endParaRPr lang="en-IN" sz="1800" b="1" dirty="0">
                        <a:solidFill>
                          <a:schemeClr val="tx1"/>
                        </a:solidFill>
                        <a:latin typeface="Verdana" pitchFamily="34" charset="0"/>
                        <a:ea typeface="Verdana" pitchFamily="34" charset="0"/>
                        <a:cs typeface="Verdana" pitchFamily="34" charset="0"/>
                      </a:endParaRPr>
                    </a:p>
                  </a:txBody>
                  <a:tcPr/>
                </a:tc>
                <a:tc>
                  <a:txBody>
                    <a:bodyPr/>
                    <a:lstStyle/>
                    <a:p>
                      <a:pPr algn="ctr"/>
                      <a:r>
                        <a:rPr lang="en-US" sz="1800" dirty="0">
                          <a:solidFill>
                            <a:schemeClr val="tx1"/>
                          </a:solidFill>
                          <a:latin typeface="Verdana" pitchFamily="34" charset="0"/>
                          <a:ea typeface="Verdana" pitchFamily="34" charset="0"/>
                          <a:cs typeface="Verdana" pitchFamily="34" charset="0"/>
                          <a:sym typeface="Wingdings" pitchFamily="2" charset="2"/>
                        </a:rPr>
                        <a:t></a:t>
                      </a:r>
                      <a:endParaRPr lang="en-US" sz="1800" dirty="0">
                        <a:solidFill>
                          <a:schemeClr val="tx1"/>
                        </a:solidFill>
                        <a:latin typeface="Verdana" pitchFamily="34" charset="0"/>
                        <a:ea typeface="Verdana" pitchFamily="34" charset="0"/>
                        <a:cs typeface="Verdana"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solidFill>
                            <a:schemeClr val="tx1"/>
                          </a:solidFill>
                          <a:latin typeface="Verdana" pitchFamily="34" charset="0"/>
                          <a:ea typeface="Verdana" pitchFamily="34" charset="0"/>
                          <a:cs typeface="Verdana" pitchFamily="34" charset="0"/>
                        </a:rPr>
                        <a:t>Obligated to repay:</a:t>
                      </a:r>
                    </a:p>
                  </a:txBody>
                  <a:tcPr/>
                </a:tc>
                <a:extLst>
                  <a:ext uri="{0D108BD9-81ED-4DB2-BD59-A6C34878D82A}">
                    <a16:rowId xmlns:a16="http://schemas.microsoft.com/office/drawing/2014/main" xmlns="" val="10000"/>
                  </a:ext>
                </a:extLst>
              </a:tr>
              <a:tr h="89452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dirty="0">
                          <a:solidFill>
                            <a:schemeClr val="tx1"/>
                          </a:solidFill>
                          <a:latin typeface="Verdana" pitchFamily="34" charset="0"/>
                          <a:ea typeface="Verdana" pitchFamily="34" charset="0"/>
                          <a:cs typeface="Verdana" pitchFamily="34" charset="0"/>
                        </a:rPr>
                        <a:t>Principal, par value, stated amount, or maturity value</a:t>
                      </a:r>
                      <a:endParaRPr lang="en-IN" sz="1800" b="1" dirty="0">
                        <a:solidFill>
                          <a:schemeClr val="tx1"/>
                        </a:solidFill>
                        <a:latin typeface="Verdana" pitchFamily="34" charset="0"/>
                        <a:ea typeface="Verdana" pitchFamily="34" charset="0"/>
                        <a:cs typeface="Verdana"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tx1"/>
                          </a:solidFill>
                          <a:latin typeface="Verdana" pitchFamily="34" charset="0"/>
                          <a:ea typeface="Verdana" pitchFamily="34" charset="0"/>
                          <a:cs typeface="Verdana" pitchFamily="34" charset="0"/>
                          <a:sym typeface="Wingdings" pitchFamily="2" charset="2"/>
                        </a:rPr>
                        <a:t></a:t>
                      </a:r>
                      <a:endParaRPr lang="en-US" sz="1800" dirty="0">
                        <a:solidFill>
                          <a:schemeClr val="tx1"/>
                        </a:solidFill>
                        <a:latin typeface="Verdana" pitchFamily="34" charset="0"/>
                        <a:ea typeface="Verdana" pitchFamily="34" charset="0"/>
                        <a:cs typeface="Verdana"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solidFill>
                            <a:schemeClr val="tx1"/>
                          </a:solidFill>
                          <a:latin typeface="Verdana" pitchFamily="34" charset="0"/>
                          <a:ea typeface="Verdana" pitchFamily="34" charset="0"/>
                          <a:cs typeface="Verdana" pitchFamily="34" charset="0"/>
                        </a:rPr>
                        <a:t>A </a:t>
                      </a:r>
                      <a:r>
                        <a:rPr lang="en-US" sz="1800" b="1" u="sng" dirty="0">
                          <a:solidFill>
                            <a:schemeClr val="tx1"/>
                          </a:solidFill>
                          <a:latin typeface="Verdana" pitchFamily="34" charset="0"/>
                          <a:ea typeface="Verdana" pitchFamily="34" charset="0"/>
                          <a:cs typeface="Verdana" pitchFamily="34" charset="0"/>
                        </a:rPr>
                        <a:t>face amount </a:t>
                      </a:r>
                      <a:r>
                        <a:rPr lang="en-US" sz="1800" dirty="0">
                          <a:solidFill>
                            <a:schemeClr val="tx1"/>
                          </a:solidFill>
                          <a:latin typeface="Verdana" pitchFamily="34" charset="0"/>
                          <a:ea typeface="Verdana" pitchFamily="34" charset="0"/>
                          <a:cs typeface="Verdana" pitchFamily="34" charset="0"/>
                        </a:rPr>
                        <a:t>at a specified </a:t>
                      </a:r>
                      <a:r>
                        <a:rPr lang="en-US" sz="1800" i="1" dirty="0">
                          <a:solidFill>
                            <a:schemeClr val="tx1"/>
                          </a:solidFill>
                          <a:latin typeface="Verdana" pitchFamily="34" charset="0"/>
                          <a:ea typeface="Verdana" pitchFamily="34" charset="0"/>
                          <a:cs typeface="Verdana" pitchFamily="34" charset="0"/>
                        </a:rPr>
                        <a:t>maturity date</a:t>
                      </a:r>
                      <a:endParaRPr lang="en-US" sz="1800" dirty="0">
                        <a:solidFill>
                          <a:schemeClr val="tx1"/>
                        </a:solidFill>
                        <a:latin typeface="Verdana" pitchFamily="34" charset="0"/>
                        <a:ea typeface="Verdana" pitchFamily="34" charset="0"/>
                        <a:cs typeface="Verdana" pitchFamily="34" charset="0"/>
                      </a:endParaRPr>
                    </a:p>
                  </a:txBody>
                  <a:tcPr/>
                </a:tc>
                <a:extLst>
                  <a:ext uri="{0D108BD9-81ED-4DB2-BD59-A6C34878D82A}">
                    <a16:rowId xmlns:a16="http://schemas.microsoft.com/office/drawing/2014/main" xmlns="" val="10001"/>
                  </a:ext>
                </a:extLst>
              </a:tr>
              <a:tr h="362778">
                <a:tc>
                  <a:txBody>
                    <a:bodyPr/>
                    <a:lstStyle/>
                    <a:p>
                      <a:endParaRPr lang="en-US" sz="1800" dirty="0">
                        <a:solidFill>
                          <a:schemeClr val="tx1"/>
                        </a:solidFill>
                        <a:latin typeface="Verdana" pitchFamily="34" charset="0"/>
                        <a:ea typeface="Verdana" pitchFamily="34" charset="0"/>
                        <a:cs typeface="Verdana" pitchFamily="34" charset="0"/>
                      </a:endParaRPr>
                    </a:p>
                  </a:txBody>
                  <a:tcPr/>
                </a:tc>
                <a:tc>
                  <a:txBody>
                    <a:bodyPr/>
                    <a:lstStyle/>
                    <a:p>
                      <a:pPr algn="ctr"/>
                      <a:endParaRPr lang="en-US" sz="1800" dirty="0">
                        <a:solidFill>
                          <a:schemeClr val="tx1"/>
                        </a:solidFill>
                        <a:latin typeface="Verdana" pitchFamily="34" charset="0"/>
                        <a:ea typeface="Verdana" pitchFamily="34" charset="0"/>
                        <a:cs typeface="Verdana" pitchFamily="34" charset="0"/>
                      </a:endParaRPr>
                    </a:p>
                  </a:txBody>
                  <a:tcPr/>
                </a:tc>
                <a:tc>
                  <a:txBody>
                    <a:bodyPr/>
                    <a:lstStyle/>
                    <a:p>
                      <a:pPr algn="ctr"/>
                      <a:r>
                        <a:rPr lang="en-US" sz="1800" dirty="0">
                          <a:solidFill>
                            <a:schemeClr val="tx1"/>
                          </a:solidFill>
                          <a:latin typeface="Verdana" pitchFamily="34" charset="0"/>
                          <a:ea typeface="Verdana" pitchFamily="34" charset="0"/>
                          <a:cs typeface="Verdana" pitchFamily="34" charset="0"/>
                        </a:rPr>
                        <a:t>+</a:t>
                      </a:r>
                    </a:p>
                  </a:txBody>
                  <a:tcPr anchor="ctr"/>
                </a:tc>
                <a:extLst>
                  <a:ext uri="{0D108BD9-81ED-4DB2-BD59-A6C34878D82A}">
                    <a16:rowId xmlns:a16="http://schemas.microsoft.com/office/drawing/2014/main" xmlns="" val="10002"/>
                  </a:ext>
                </a:extLst>
              </a:tr>
              <a:tr h="7924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dirty="0">
                          <a:solidFill>
                            <a:schemeClr val="tx1"/>
                          </a:solidFill>
                          <a:latin typeface="Verdana" pitchFamily="34" charset="0"/>
                          <a:ea typeface="Verdana" pitchFamily="34" charset="0"/>
                          <a:cs typeface="Verdana" pitchFamily="34" charset="0"/>
                        </a:rPr>
                        <a:t>Stated rate, coupon rate, or nominal rate</a:t>
                      </a:r>
                      <a:endParaRPr lang="en-IN" sz="1800" b="1" dirty="0">
                        <a:solidFill>
                          <a:schemeClr val="tx1"/>
                        </a:solidFill>
                        <a:latin typeface="Verdana" pitchFamily="34" charset="0"/>
                        <a:ea typeface="Verdana" pitchFamily="34" charset="0"/>
                        <a:cs typeface="Verdana"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tx1"/>
                          </a:solidFill>
                          <a:latin typeface="Verdana" pitchFamily="34" charset="0"/>
                          <a:ea typeface="Verdana" pitchFamily="34" charset="0"/>
                          <a:cs typeface="Verdana" pitchFamily="34" charset="0"/>
                          <a:sym typeface="Wingdings" pitchFamily="2" charset="2"/>
                        </a:rPr>
                        <a:t></a:t>
                      </a:r>
                      <a:endParaRPr lang="en-US" sz="1800" dirty="0">
                        <a:solidFill>
                          <a:schemeClr val="tx1"/>
                        </a:solidFill>
                        <a:latin typeface="Verdana" pitchFamily="34" charset="0"/>
                        <a:ea typeface="Verdana" pitchFamily="34" charset="0"/>
                        <a:cs typeface="Verdana"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u="sng" dirty="0">
                          <a:solidFill>
                            <a:schemeClr val="tx1"/>
                          </a:solidFill>
                          <a:latin typeface="Verdana" pitchFamily="34" charset="0"/>
                          <a:ea typeface="Verdana" pitchFamily="34" charset="0"/>
                          <a:cs typeface="Verdana" pitchFamily="34" charset="0"/>
                        </a:rPr>
                        <a:t>Periodic interest </a:t>
                      </a:r>
                      <a:r>
                        <a:rPr lang="en-US" sz="1800" dirty="0">
                          <a:solidFill>
                            <a:schemeClr val="tx1"/>
                          </a:solidFill>
                          <a:latin typeface="Verdana" pitchFamily="34" charset="0"/>
                          <a:ea typeface="Verdana" pitchFamily="34" charset="0"/>
                          <a:cs typeface="Verdana" pitchFamily="34" charset="0"/>
                        </a:rPr>
                        <a:t>for the time between the issue dated and maturity</a:t>
                      </a:r>
                    </a:p>
                  </a:txBody>
                  <a:tcPr/>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val="312721722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a:t>
            </a:r>
            <a:r>
              <a:rPr lang="en-IN" dirty="0">
                <a:ea typeface="Adobe Fan Heiti Std B" pitchFamily="34" charset="-128"/>
              </a:rPr>
              <a:t>14-2</a:t>
            </a:r>
            <a:endParaRPr lang="en-US" dirty="0">
              <a:ea typeface="Adobe Fan Heiti Std B" pitchFamily="34" charset="-128"/>
            </a:endParaRPr>
          </a:p>
        </p:txBody>
      </p:sp>
      <p:sp>
        <p:nvSpPr>
          <p:cNvPr id="8" name="Title 7"/>
          <p:cNvSpPr>
            <a:spLocks noGrp="1"/>
          </p:cNvSpPr>
          <p:nvPr>
            <p:ph type="title"/>
          </p:nvPr>
        </p:nvSpPr>
        <p:spPr/>
        <p:txBody>
          <a:bodyPr>
            <a:noAutofit/>
          </a:bodyPr>
          <a:lstStyle/>
          <a:p>
            <a:r>
              <a:rPr lang="en-US" dirty="0"/>
              <a:t>Adjusting Entries to Accrue Interest—October 31</a:t>
            </a:r>
          </a:p>
        </p:txBody>
      </p:sp>
      <p:pic>
        <p:nvPicPr>
          <p:cNvPr id="37890" name="Picture 2" descr="Journal entry:&#10;&#10;Masterwear (issuer) debits interest expense (4/6 times 46,991) equals 31,327, credits discount on bonds payable (4/6 times 4,991) equals 3,327 and credits interest payable (4/6 times 42,000) equals 28,000.&#10;&#10;United (Investor) debits interest receivable (4/6 times 42,000) equals 28,000, debits discount on bond investment (4/6 times 4,991) equals 3,327, and credits interest revenue (4/6 times 46,991) equals 31,327."/>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48474" y="2177986"/>
            <a:ext cx="8090726" cy="29274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230313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a:t>
            </a:r>
            <a:r>
              <a:rPr lang="en-IN" dirty="0">
                <a:ea typeface="Adobe Fan Heiti Std B" pitchFamily="34" charset="-128"/>
              </a:rPr>
              <a:t>14-2</a:t>
            </a:r>
            <a:endParaRPr lang="en-US" dirty="0">
              <a:ea typeface="Adobe Fan Heiti Std B" pitchFamily="34" charset="-128"/>
            </a:endParaRPr>
          </a:p>
        </p:txBody>
      </p:sp>
      <p:sp>
        <p:nvSpPr>
          <p:cNvPr id="3" name="Title 2"/>
          <p:cNvSpPr>
            <a:spLocks noGrp="1"/>
          </p:cNvSpPr>
          <p:nvPr>
            <p:ph type="title"/>
          </p:nvPr>
        </p:nvSpPr>
        <p:spPr/>
        <p:txBody>
          <a:bodyPr>
            <a:noAutofit/>
          </a:bodyPr>
          <a:lstStyle/>
          <a:p>
            <a:r>
              <a:rPr lang="en-US" dirty="0"/>
              <a:t>Adjusting Entries to Accrue Interest—December 31</a:t>
            </a:r>
          </a:p>
        </p:txBody>
      </p:sp>
      <p:pic>
        <p:nvPicPr>
          <p:cNvPr id="38914" name="Picture 2" descr="Journal entry:&#10;Masterwear (Issuer) debits interest expense (2/6 times 46,991) equals 15,664, debits interest payable from adjusting entry 28,000, credits discount on bonds payable (2/6 times 4991) equals 1,664, and credits cash (stated rate times face amount) 42,000.&#10;&#10;United (investor) debits cash 42,000, debits discount on bond investment 1,664, credits interest receivable from adjusting entry 28,000 and credits interest revenue 15,66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36949" y="1867471"/>
            <a:ext cx="8102251" cy="36189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0939942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a:t>
            </a:r>
            <a:r>
              <a:rPr lang="en-IN" dirty="0">
                <a:ea typeface="Adobe Fan Heiti Std B" pitchFamily="34" charset="-128"/>
              </a:rPr>
              <a:t>14-2</a:t>
            </a:r>
            <a:endParaRPr lang="en-US" dirty="0">
              <a:ea typeface="Adobe Fan Heiti Std B" pitchFamily="34" charset="-128"/>
            </a:endParaRPr>
          </a:p>
        </p:txBody>
      </p:sp>
      <p:sp>
        <p:nvSpPr>
          <p:cNvPr id="3" name="Title 2"/>
          <p:cNvSpPr>
            <a:spLocks noGrp="1"/>
          </p:cNvSpPr>
          <p:nvPr>
            <p:ph type="title"/>
          </p:nvPr>
        </p:nvSpPr>
        <p:spPr/>
        <p:txBody>
          <a:bodyPr>
            <a:noAutofit/>
          </a:bodyPr>
          <a:lstStyle/>
          <a:p>
            <a:r>
              <a:rPr lang="en-IN" dirty="0"/>
              <a:t>The Straight-Line Method: A Practical Expedient (1 of</a:t>
            </a:r>
            <a:r>
              <a:rPr lang="en-IN" baseline="0" dirty="0"/>
              <a:t> </a:t>
            </a:r>
            <a:r>
              <a:rPr lang="en-IN" dirty="0"/>
              <a:t>2)</a:t>
            </a:r>
            <a:endParaRPr lang="en-US" dirty="0"/>
          </a:p>
        </p:txBody>
      </p:sp>
      <p:sp>
        <p:nvSpPr>
          <p:cNvPr id="4" name="Content Placeholder 3"/>
          <p:cNvSpPr>
            <a:spLocks noGrp="1"/>
          </p:cNvSpPr>
          <p:nvPr>
            <p:ph sz="quarter" idx="10"/>
          </p:nvPr>
        </p:nvSpPr>
        <p:spPr>
          <a:xfrm>
            <a:off x="548640" y="1752600"/>
            <a:ext cx="8046720" cy="3505200"/>
          </a:xfrm>
        </p:spPr>
        <p:txBody>
          <a:bodyPr/>
          <a:lstStyle/>
          <a:p>
            <a:pPr marL="0" indent="0">
              <a:buNone/>
            </a:pPr>
            <a:r>
              <a:rPr lang="en-IN" sz="2400" dirty="0"/>
              <a:t>On January 1, 2018, </a:t>
            </a:r>
            <a:r>
              <a:rPr lang="en-IN" sz="2400" dirty="0" err="1"/>
              <a:t>Masterwear</a:t>
            </a:r>
            <a:r>
              <a:rPr lang="en-IN" sz="2400" dirty="0"/>
              <a:t> Industries issued $700,000 of 12% bonds, dated January 1. Interest of $42,000 is payable </a:t>
            </a:r>
            <a:r>
              <a:rPr lang="en-IN" sz="2400" dirty="0" err="1"/>
              <a:t>semiannually</a:t>
            </a:r>
            <a:r>
              <a:rPr lang="en-IN" sz="2400" dirty="0"/>
              <a:t> on June 30 and December 31. The bonds mature in three years. The market yield for bonds of similar risk and maturity is 14%. The entire bond issue was purchased by United Intergroup, Inc. </a:t>
            </a:r>
            <a:endParaRPr lang="en-US" sz="2400" dirty="0"/>
          </a:p>
        </p:txBody>
      </p:sp>
    </p:spTree>
    <p:extLst>
      <p:ext uri="{BB962C8B-B14F-4D97-AF65-F5344CB8AC3E}">
        <p14:creationId xmlns:p14="http://schemas.microsoft.com/office/powerpoint/2010/main" val="166463088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a:t>
            </a:r>
            <a:r>
              <a:rPr lang="en-IN" dirty="0">
                <a:ea typeface="Adobe Fan Heiti Std B" pitchFamily="34" charset="-128"/>
              </a:rPr>
              <a:t>14-2</a:t>
            </a:r>
            <a:endParaRPr lang="en-US" dirty="0">
              <a:ea typeface="Adobe Fan Heiti Std B" pitchFamily="34" charset="-128"/>
            </a:endParaRPr>
          </a:p>
        </p:txBody>
      </p:sp>
      <p:sp>
        <p:nvSpPr>
          <p:cNvPr id="3" name="Title 2"/>
          <p:cNvSpPr>
            <a:spLocks noGrp="1"/>
          </p:cNvSpPr>
          <p:nvPr>
            <p:ph type="title"/>
          </p:nvPr>
        </p:nvSpPr>
        <p:spPr/>
        <p:txBody>
          <a:bodyPr>
            <a:noAutofit/>
          </a:bodyPr>
          <a:lstStyle/>
          <a:p>
            <a:r>
              <a:rPr lang="en-IN" dirty="0"/>
              <a:t>The Straight-Line Method: A Practical Expedient (2 of 2)</a:t>
            </a:r>
            <a:endParaRPr lang="en-US" dirty="0"/>
          </a:p>
        </p:txBody>
      </p:sp>
      <p:sp>
        <p:nvSpPr>
          <p:cNvPr id="8" name="Content Placeholder 7"/>
          <p:cNvSpPr>
            <a:spLocks noGrp="1"/>
          </p:cNvSpPr>
          <p:nvPr>
            <p:ph sz="quarter" idx="10"/>
          </p:nvPr>
        </p:nvSpPr>
        <p:spPr>
          <a:xfrm>
            <a:off x="548640" y="2005528"/>
            <a:ext cx="8366760" cy="509072"/>
          </a:xfrm>
        </p:spPr>
        <p:txBody>
          <a:bodyPr/>
          <a:lstStyle/>
          <a:p>
            <a:pPr marL="0" indent="0">
              <a:buNone/>
            </a:pPr>
            <a:r>
              <a:rPr lang="it-IT" sz="2400" dirty="0"/>
              <a:t>$33,367 ÷ 6 periods = </a:t>
            </a:r>
            <a:r>
              <a:rPr lang="it-IT" sz="2400" b="1" dirty="0"/>
              <a:t>$5,561 </a:t>
            </a:r>
            <a:r>
              <a:rPr lang="it-IT" sz="2400" dirty="0"/>
              <a:t>per period</a:t>
            </a:r>
            <a:endParaRPr lang="en-IN" sz="2400" dirty="0"/>
          </a:p>
        </p:txBody>
      </p:sp>
      <p:pic>
        <p:nvPicPr>
          <p:cNvPr id="39938" name="Picture 2" descr="Journal Entry at each of 6 interest dates:&#10;&#10;Masterwear (issuer) debits interest expense to balance 47,561, credits discount on bonds payable 5,561 and credits cash 42,000. "/>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7272" y="2627471"/>
            <a:ext cx="7344728" cy="16030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939" name="Picture 3" descr="United (investor) debits cash 42,000, debits discount on bond investment 5,561, and credits interest revenue 47,56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32034" y="4495800"/>
            <a:ext cx="7355205" cy="12258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9796231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a:t>
            </a:r>
            <a:r>
              <a:rPr lang="en-IN" dirty="0">
                <a:ea typeface="Adobe Fan Heiti Std B" pitchFamily="34" charset="-128"/>
              </a:rPr>
              <a:t>14-2</a:t>
            </a:r>
            <a:endParaRPr lang="en-US" dirty="0"/>
          </a:p>
        </p:txBody>
      </p:sp>
      <p:sp>
        <p:nvSpPr>
          <p:cNvPr id="3" name="Title 2"/>
          <p:cNvSpPr>
            <a:spLocks noGrp="1"/>
          </p:cNvSpPr>
          <p:nvPr>
            <p:ph type="title"/>
          </p:nvPr>
        </p:nvSpPr>
        <p:spPr/>
        <p:txBody>
          <a:bodyPr>
            <a:noAutofit/>
          </a:bodyPr>
          <a:lstStyle/>
          <a:p>
            <a:r>
              <a:rPr lang="en-IN" dirty="0"/>
              <a:t>Amortization Schedule—Straight-Line Method (1 of 2)</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3961613250"/>
              </p:ext>
            </p:extLst>
          </p:nvPr>
        </p:nvGraphicFramePr>
        <p:xfrm>
          <a:off x="762000" y="1905000"/>
          <a:ext cx="8153400" cy="3172002"/>
        </p:xfrm>
        <a:graphic>
          <a:graphicData uri="http://schemas.openxmlformats.org/drawingml/2006/table">
            <a:tbl>
              <a:tblPr firstRow="1" bandRow="1">
                <a:tableStyleId>{5940675A-B579-460E-94D1-54222C63F5DA}</a:tableStyleId>
              </a:tblPr>
              <a:tblGrid>
                <a:gridCol w="1031747">
                  <a:extLst>
                    <a:ext uri="{9D8B030D-6E8A-4147-A177-3AD203B41FA5}">
                      <a16:colId xmlns:a16="http://schemas.microsoft.com/office/drawing/2014/main" xmlns="" val="20000"/>
                    </a:ext>
                  </a:extLst>
                </a:gridCol>
                <a:gridCol w="1559053">
                  <a:extLst>
                    <a:ext uri="{9D8B030D-6E8A-4147-A177-3AD203B41FA5}">
                      <a16:colId xmlns:a16="http://schemas.microsoft.com/office/drawing/2014/main" xmlns="" val="20001"/>
                    </a:ext>
                  </a:extLst>
                </a:gridCol>
                <a:gridCol w="2667000">
                  <a:extLst>
                    <a:ext uri="{9D8B030D-6E8A-4147-A177-3AD203B41FA5}">
                      <a16:colId xmlns:a16="http://schemas.microsoft.com/office/drawing/2014/main" xmlns="" val="20002"/>
                    </a:ext>
                  </a:extLst>
                </a:gridCol>
                <a:gridCol w="1524000">
                  <a:extLst>
                    <a:ext uri="{9D8B030D-6E8A-4147-A177-3AD203B41FA5}">
                      <a16:colId xmlns:a16="http://schemas.microsoft.com/office/drawing/2014/main" xmlns="" val="20003"/>
                    </a:ext>
                  </a:extLst>
                </a:gridCol>
                <a:gridCol w="1371600">
                  <a:extLst>
                    <a:ext uri="{9D8B030D-6E8A-4147-A177-3AD203B41FA5}">
                      <a16:colId xmlns:a16="http://schemas.microsoft.com/office/drawing/2014/main" xmlns="" val="20004"/>
                    </a:ext>
                  </a:extLst>
                </a:gridCol>
              </a:tblGrid>
              <a:tr h="47807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solidFill>
                            <a:schemeClr val="tx1"/>
                          </a:solidFill>
                          <a:latin typeface="Verdana" panose="020B0604030504040204" pitchFamily="34" charset="0"/>
                          <a:ea typeface="Verdana" panose="020B0604030504040204" pitchFamily="34" charset="0"/>
                          <a:cs typeface="Verdana" panose="020B0604030504040204" pitchFamily="34" charset="0"/>
                        </a:rPr>
                        <a:t>Date</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solidFill>
                            <a:schemeClr val="tx1"/>
                          </a:solidFill>
                          <a:latin typeface="Verdana" panose="020B0604030504040204" pitchFamily="34" charset="0"/>
                          <a:ea typeface="Verdana" panose="020B0604030504040204" pitchFamily="34" charset="0"/>
                          <a:cs typeface="Verdana" panose="020B0604030504040204" pitchFamily="34" charset="0"/>
                        </a:rPr>
                        <a:t>Cash Interest</a:t>
                      </a:r>
                    </a:p>
                  </a:txBody>
                  <a:tcPr anchor="ctr"/>
                </a:tc>
                <a:tc>
                  <a:txBody>
                    <a:bodyPr/>
                    <a:lstStyle/>
                    <a:p>
                      <a:pPr algn="ctr" fontAlgn="base">
                        <a:spcBef>
                          <a:spcPct val="0"/>
                        </a:spcBef>
                        <a:spcAft>
                          <a:spcPct val="0"/>
                        </a:spcAft>
                      </a:pPr>
                      <a:r>
                        <a:rPr lang="en-US" sz="1200" b="1" dirty="0">
                          <a:solidFill>
                            <a:schemeClr val="tx1"/>
                          </a:solidFill>
                          <a:latin typeface="Verdana" panose="020B0604030504040204" pitchFamily="34" charset="0"/>
                          <a:ea typeface="Verdana" panose="020B0604030504040204" pitchFamily="34" charset="0"/>
                          <a:cs typeface="Verdana" panose="020B0604030504040204" pitchFamily="34" charset="0"/>
                        </a:rPr>
                        <a:t>Recorded</a:t>
                      </a:r>
                    </a:p>
                    <a:p>
                      <a:pPr algn="ctr" fontAlgn="base">
                        <a:spcBef>
                          <a:spcPct val="0"/>
                        </a:spcBef>
                        <a:spcAft>
                          <a:spcPct val="0"/>
                        </a:spcAft>
                      </a:pPr>
                      <a:r>
                        <a:rPr lang="en-US" sz="1200" b="1" dirty="0">
                          <a:solidFill>
                            <a:schemeClr val="tx1"/>
                          </a:solidFill>
                          <a:latin typeface="Verdana" panose="020B0604030504040204" pitchFamily="34" charset="0"/>
                          <a:ea typeface="Verdana" panose="020B0604030504040204" pitchFamily="34" charset="0"/>
                          <a:cs typeface="Verdana" panose="020B0604030504040204" pitchFamily="34" charset="0"/>
                        </a:rPr>
                        <a:t>Interest</a:t>
                      </a:r>
                    </a:p>
                  </a:txBody>
                  <a:tcPr anchor="ctr"/>
                </a:tc>
                <a:tc>
                  <a:txBody>
                    <a:bodyPr/>
                    <a:lstStyle/>
                    <a:p>
                      <a:pPr algn="ctr" fontAlgn="base">
                        <a:spcBef>
                          <a:spcPct val="0"/>
                        </a:spcBef>
                        <a:spcAft>
                          <a:spcPct val="0"/>
                        </a:spcAft>
                      </a:pPr>
                      <a:r>
                        <a:rPr lang="en-US" sz="1200" b="1" dirty="0">
                          <a:solidFill>
                            <a:schemeClr val="tx1"/>
                          </a:solidFill>
                          <a:latin typeface="Verdana" panose="020B0604030504040204" pitchFamily="34" charset="0"/>
                          <a:ea typeface="Verdana" panose="020B0604030504040204" pitchFamily="34" charset="0"/>
                          <a:cs typeface="Verdana" panose="020B0604030504040204" pitchFamily="34" charset="0"/>
                        </a:rPr>
                        <a:t>Increase in Balance</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solidFill>
                            <a:schemeClr val="tx1"/>
                          </a:solidFill>
                          <a:latin typeface="Verdana" panose="020B0604030504040204" pitchFamily="34" charset="0"/>
                          <a:ea typeface="Verdana" panose="020B0604030504040204" pitchFamily="34" charset="0"/>
                          <a:cs typeface="Verdana" panose="020B0604030504040204" pitchFamily="34" charset="0"/>
                        </a:rPr>
                        <a:t>Outstanding Balance</a:t>
                      </a:r>
                    </a:p>
                  </a:txBody>
                  <a:tcPr anchor="ctr"/>
                </a:tc>
                <a:extLst>
                  <a:ext uri="{0D108BD9-81ED-4DB2-BD59-A6C34878D82A}">
                    <a16:rowId xmlns:a16="http://schemas.microsoft.com/office/drawing/2014/main" xmlns="" val="10000"/>
                  </a:ext>
                </a:extLst>
              </a:tr>
              <a:tr h="478077">
                <a:tc>
                  <a:txBody>
                    <a:bodyPr/>
                    <a:lstStyle/>
                    <a:p>
                      <a:pPr algn="ct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(6% ×</a:t>
                      </a:r>
                      <a:r>
                        <a:rPr lang="en-US" sz="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 </a:t>
                      </a: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Face amount)</a:t>
                      </a:r>
                    </a:p>
                  </a:txBody>
                  <a:tcPr anchor="ctr"/>
                </a:tc>
                <a:tc>
                  <a:txBody>
                    <a:bodyPr/>
                    <a:lstStyle/>
                    <a:p>
                      <a:pPr algn="ct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(Cash +</a:t>
                      </a:r>
                      <a:r>
                        <a:rPr lang="en-US" sz="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 </a:t>
                      </a: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Discount reduction)</a:t>
                      </a:r>
                    </a:p>
                  </a:txBody>
                  <a:tcPr anchor="ctr"/>
                </a:tc>
                <a:tc>
                  <a:txBody>
                    <a:bodyPr/>
                    <a:lstStyle/>
                    <a:p>
                      <a:pPr algn="ct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($33,367 ÷ 6)</a:t>
                      </a:r>
                    </a:p>
                  </a:txBody>
                  <a:tcPr anchor="ctr"/>
                </a:tc>
                <a:tc>
                  <a:txBody>
                    <a:bodyPr/>
                    <a:lstStyle/>
                    <a:p>
                      <a:pPr algn="ct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xmlns="" val="10001"/>
                  </a:ext>
                </a:extLst>
              </a:tr>
              <a:tr h="276981">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1/1/18</a:t>
                      </a:r>
                    </a:p>
                  </a:txBody>
                  <a:tcPr anchor="ctr"/>
                </a:tc>
                <a:tc>
                  <a:txBody>
                    <a:bodyPr/>
                    <a:lstStyle/>
                    <a:p>
                      <a:pPr algn="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$666,633</a:t>
                      </a:r>
                    </a:p>
                  </a:txBody>
                  <a:tcPr anchor="ctr"/>
                </a:tc>
                <a:extLst>
                  <a:ext uri="{0D108BD9-81ED-4DB2-BD59-A6C34878D82A}">
                    <a16:rowId xmlns:a16="http://schemas.microsoft.com/office/drawing/2014/main" xmlns="" val="10002"/>
                  </a:ext>
                </a:extLst>
              </a:tr>
              <a:tr h="276981">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6/30/18</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$ 42,000</a:t>
                      </a:r>
                    </a:p>
                  </a:txBody>
                  <a:tcPr anchor="ctr"/>
                </a:tc>
                <a:tc>
                  <a:txBody>
                    <a:bodyPr/>
                    <a:lstStyle/>
                    <a:p>
                      <a:pPr algn="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(42,000 + 5,561) = $ 47,561</a:t>
                      </a:r>
                    </a:p>
                  </a:txBody>
                  <a:tcPr anchor="ctr"/>
                </a:tc>
                <a:tc>
                  <a:txBody>
                    <a:bodyPr/>
                    <a:lstStyle/>
                    <a:p>
                      <a:pPr algn="r"/>
                      <a:r>
                        <a:rPr lang="en-US" sz="1200" b="1" dirty="0">
                          <a:solidFill>
                            <a:schemeClr val="tx1"/>
                          </a:solidFill>
                          <a:latin typeface="Verdana" panose="020B0604030504040204" pitchFamily="34" charset="0"/>
                          <a:ea typeface="Verdana" panose="020B0604030504040204" pitchFamily="34" charset="0"/>
                          <a:cs typeface="Verdana" panose="020B0604030504040204" pitchFamily="34" charset="0"/>
                        </a:rPr>
                        <a:t>$  5,561</a:t>
                      </a:r>
                    </a:p>
                  </a:txBody>
                  <a:tcPr anchor="ctr"/>
                </a:tc>
                <a:tc>
                  <a:txBody>
                    <a:bodyPr/>
                    <a:lstStyle/>
                    <a:p>
                      <a:pPr algn="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672,194</a:t>
                      </a:r>
                    </a:p>
                  </a:txBody>
                  <a:tcPr anchor="ctr"/>
                </a:tc>
                <a:extLst>
                  <a:ext uri="{0D108BD9-81ED-4DB2-BD59-A6C34878D82A}">
                    <a16:rowId xmlns:a16="http://schemas.microsoft.com/office/drawing/2014/main" xmlns="" val="10003"/>
                  </a:ext>
                </a:extLst>
              </a:tr>
              <a:tr h="276981">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12/31/18</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42,000</a:t>
                      </a:r>
                    </a:p>
                  </a:txBody>
                  <a:tcPr anchor="ctr"/>
                </a:tc>
                <a:tc>
                  <a:txBody>
                    <a:bodyPr/>
                    <a:lstStyle/>
                    <a:p>
                      <a:pPr algn="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(42,000 + 5,561) =    47,561</a:t>
                      </a:r>
                    </a:p>
                  </a:txBody>
                  <a:tcPr anchor="ctr"/>
                </a:tc>
                <a:tc>
                  <a:txBody>
                    <a:bodyPr/>
                    <a:lstStyle/>
                    <a:p>
                      <a:pPr algn="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5,561</a:t>
                      </a:r>
                    </a:p>
                  </a:txBody>
                  <a:tcPr anchor="ctr"/>
                </a:tc>
                <a:tc>
                  <a:txBody>
                    <a:bodyPr/>
                    <a:lstStyle/>
                    <a:p>
                      <a:pPr algn="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677,755</a:t>
                      </a:r>
                    </a:p>
                  </a:txBody>
                  <a:tcPr anchor="ctr"/>
                </a:tc>
                <a:extLst>
                  <a:ext uri="{0D108BD9-81ED-4DB2-BD59-A6C34878D82A}">
                    <a16:rowId xmlns:a16="http://schemas.microsoft.com/office/drawing/2014/main" xmlns="" val="10004"/>
                  </a:ext>
                </a:extLst>
              </a:tr>
              <a:tr h="276981">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6/30/19</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42,000</a:t>
                      </a:r>
                    </a:p>
                  </a:txBody>
                  <a:tcPr anchor="ctr"/>
                </a:tc>
                <a:tc>
                  <a:txBody>
                    <a:bodyPr/>
                    <a:lstStyle/>
                    <a:p>
                      <a:pPr algn="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(42,000 + 5,561) =    47,561</a:t>
                      </a:r>
                    </a:p>
                  </a:txBody>
                  <a:tcPr anchor="ctr"/>
                </a:tc>
                <a:tc>
                  <a:txBody>
                    <a:bodyPr/>
                    <a:lstStyle/>
                    <a:p>
                      <a:pPr algn="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5,561</a:t>
                      </a:r>
                    </a:p>
                  </a:txBody>
                  <a:tcPr anchor="ctr"/>
                </a:tc>
                <a:tc>
                  <a:txBody>
                    <a:bodyPr/>
                    <a:lstStyle/>
                    <a:p>
                      <a:pPr algn="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683,316</a:t>
                      </a:r>
                    </a:p>
                  </a:txBody>
                  <a:tcPr anchor="ctr"/>
                </a:tc>
                <a:extLst>
                  <a:ext uri="{0D108BD9-81ED-4DB2-BD59-A6C34878D82A}">
                    <a16:rowId xmlns:a16="http://schemas.microsoft.com/office/drawing/2014/main" xmlns="" val="10005"/>
                  </a:ext>
                </a:extLst>
              </a:tr>
              <a:tr h="276981">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12/31/19</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42,000</a:t>
                      </a:r>
                    </a:p>
                  </a:txBody>
                  <a:tcPr anchor="ctr"/>
                </a:tc>
                <a:tc>
                  <a:txBody>
                    <a:bodyPr/>
                    <a:lstStyle/>
                    <a:p>
                      <a:pPr algn="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(42,000 + 5,561) =    47,561</a:t>
                      </a:r>
                    </a:p>
                  </a:txBody>
                  <a:tcPr anchor="ctr"/>
                </a:tc>
                <a:tc>
                  <a:txBody>
                    <a:bodyPr/>
                    <a:lstStyle/>
                    <a:p>
                      <a:pPr algn="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5,561</a:t>
                      </a:r>
                    </a:p>
                  </a:txBody>
                  <a:tcPr anchor="ctr"/>
                </a:tc>
                <a:tc>
                  <a:txBody>
                    <a:bodyPr/>
                    <a:lstStyle/>
                    <a:p>
                      <a:pPr algn="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688,877</a:t>
                      </a:r>
                    </a:p>
                  </a:txBody>
                  <a:tcPr anchor="ctr"/>
                </a:tc>
                <a:extLst>
                  <a:ext uri="{0D108BD9-81ED-4DB2-BD59-A6C34878D82A}">
                    <a16:rowId xmlns:a16="http://schemas.microsoft.com/office/drawing/2014/main" xmlns="" val="10006"/>
                  </a:ext>
                </a:extLst>
              </a:tr>
              <a:tr h="276981">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6/30/20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42,000</a:t>
                      </a:r>
                    </a:p>
                  </a:txBody>
                  <a:tcPr anchor="ctr"/>
                </a:tc>
                <a:tc>
                  <a:txBody>
                    <a:bodyPr/>
                    <a:lstStyle/>
                    <a:p>
                      <a:pPr algn="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(42,000 + 5,561) =    47,561</a:t>
                      </a:r>
                    </a:p>
                  </a:txBody>
                  <a:tcPr anchor="ctr"/>
                </a:tc>
                <a:tc>
                  <a:txBody>
                    <a:bodyPr/>
                    <a:lstStyle/>
                    <a:p>
                      <a:pPr algn="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5,561</a:t>
                      </a:r>
                    </a:p>
                  </a:txBody>
                  <a:tcPr anchor="ctr"/>
                </a:tc>
                <a:tc>
                  <a:txBody>
                    <a:bodyPr/>
                    <a:lstStyle/>
                    <a:p>
                      <a:pPr algn="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694,438</a:t>
                      </a:r>
                    </a:p>
                  </a:txBody>
                  <a:tcPr anchor="ctr"/>
                </a:tc>
                <a:extLst>
                  <a:ext uri="{0D108BD9-81ED-4DB2-BD59-A6C34878D82A}">
                    <a16:rowId xmlns:a16="http://schemas.microsoft.com/office/drawing/2014/main" xmlns="" val="10007"/>
                  </a:ext>
                </a:extLst>
              </a:tr>
              <a:tr h="276981">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12/31/20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u="sng" dirty="0">
                          <a:solidFill>
                            <a:schemeClr val="tx1"/>
                          </a:solidFill>
                          <a:latin typeface="Verdana" panose="020B0604030504040204" pitchFamily="34" charset="0"/>
                          <a:ea typeface="Verdana" panose="020B0604030504040204" pitchFamily="34" charset="0"/>
                          <a:cs typeface="Verdana" panose="020B0604030504040204" pitchFamily="34" charset="0"/>
                        </a:rPr>
                        <a:t>42,000</a:t>
                      </a:r>
                    </a:p>
                  </a:txBody>
                  <a:tcPr anchor="ctr"/>
                </a:tc>
                <a:tc>
                  <a:txBody>
                    <a:bodyPr/>
                    <a:lstStyle/>
                    <a:p>
                      <a:pPr algn="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(42,000 + 5,561) =    </a:t>
                      </a:r>
                      <a:r>
                        <a:rPr lang="en-US" sz="1200" u="sng" dirty="0">
                          <a:solidFill>
                            <a:schemeClr val="tx1"/>
                          </a:solidFill>
                          <a:latin typeface="Verdana" panose="020B0604030504040204" pitchFamily="34" charset="0"/>
                          <a:ea typeface="Verdana" panose="020B0604030504040204" pitchFamily="34" charset="0"/>
                          <a:cs typeface="Verdana" panose="020B0604030504040204" pitchFamily="34" charset="0"/>
                        </a:rPr>
                        <a:t>47,561</a:t>
                      </a:r>
                    </a:p>
                  </a:txBody>
                  <a:tcPr anchor="ctr"/>
                </a:tc>
                <a:tc>
                  <a:txBody>
                    <a:bodyPr/>
                    <a:lstStyle/>
                    <a:p>
                      <a:pPr algn="r"/>
                      <a:r>
                        <a:rPr lang="en-US" sz="1200" u="sng" dirty="0">
                          <a:solidFill>
                            <a:schemeClr val="tx1"/>
                          </a:solidFill>
                          <a:latin typeface="Verdana" panose="020B0604030504040204" pitchFamily="34" charset="0"/>
                          <a:ea typeface="Verdana" panose="020B0604030504040204" pitchFamily="34" charset="0"/>
                          <a:cs typeface="Verdana" panose="020B0604030504040204" pitchFamily="34" charset="0"/>
                        </a:rPr>
                        <a:t>5,561</a:t>
                      </a:r>
                    </a:p>
                  </a:txBody>
                  <a:tcPr anchor="ctr"/>
                </a:tc>
                <a:tc>
                  <a:txBody>
                    <a:bodyPr/>
                    <a:lstStyle/>
                    <a:p>
                      <a:pPr algn="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700,000</a:t>
                      </a:r>
                    </a:p>
                  </a:txBody>
                  <a:tcPr anchor="ctr"/>
                </a:tc>
                <a:extLst>
                  <a:ext uri="{0D108BD9-81ED-4DB2-BD59-A6C34878D82A}">
                    <a16:rowId xmlns:a16="http://schemas.microsoft.com/office/drawing/2014/main" xmlns="" val="10008"/>
                  </a:ext>
                </a:extLst>
              </a:tr>
              <a:tr h="276981">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$252,000</a:t>
                      </a:r>
                    </a:p>
                  </a:txBody>
                  <a:tcPr anchor="ctr"/>
                </a:tc>
                <a:tc>
                  <a:txBody>
                    <a:bodyPr/>
                    <a:lstStyle/>
                    <a:p>
                      <a:pPr algn="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$285,366</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$33,366   </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xmlns="" val="10009"/>
                  </a:ext>
                </a:extLst>
              </a:tr>
            </a:tbl>
          </a:graphicData>
        </a:graphic>
      </p:graphicFrame>
      <p:sp>
        <p:nvSpPr>
          <p:cNvPr id="5" name="Content Placeholder 4"/>
          <p:cNvSpPr>
            <a:spLocks noGrp="1"/>
          </p:cNvSpPr>
          <p:nvPr>
            <p:ph sz="quarter" idx="12"/>
          </p:nvPr>
        </p:nvSpPr>
        <p:spPr>
          <a:xfrm>
            <a:off x="609600" y="5257800"/>
            <a:ext cx="7848600" cy="609600"/>
          </a:xfrm>
        </p:spPr>
        <p:txBody>
          <a:bodyPr/>
          <a:lstStyle/>
          <a:p>
            <a:pPr marL="0" indent="0">
              <a:buNone/>
            </a:pPr>
            <a:r>
              <a:rPr lang="en-US" dirty="0"/>
              <a:t>* Rounded</a:t>
            </a:r>
          </a:p>
        </p:txBody>
      </p:sp>
    </p:spTree>
    <p:extLst>
      <p:ext uri="{BB962C8B-B14F-4D97-AF65-F5344CB8AC3E}">
        <p14:creationId xmlns:p14="http://schemas.microsoft.com/office/powerpoint/2010/main" val="335525547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a:t>
            </a:r>
            <a:r>
              <a:rPr lang="en-IN" dirty="0">
                <a:ea typeface="Adobe Fan Heiti Std B" pitchFamily="34" charset="-128"/>
              </a:rPr>
              <a:t>14-2</a:t>
            </a:r>
            <a:endParaRPr lang="en-US" dirty="0"/>
          </a:p>
        </p:txBody>
      </p:sp>
      <p:sp>
        <p:nvSpPr>
          <p:cNvPr id="8" name="Title 7"/>
          <p:cNvSpPr>
            <a:spLocks noGrp="1"/>
          </p:cNvSpPr>
          <p:nvPr>
            <p:ph type="title"/>
          </p:nvPr>
        </p:nvSpPr>
        <p:spPr/>
        <p:txBody>
          <a:bodyPr>
            <a:noAutofit/>
          </a:bodyPr>
          <a:lstStyle/>
          <a:p>
            <a:r>
              <a:rPr lang="en-IN" dirty="0"/>
              <a:t>Amortization Schedule—Straight-Line Method (2 of 2)</a:t>
            </a:r>
            <a:endParaRPr lang="en-US" dirty="0"/>
          </a:p>
        </p:txBody>
      </p:sp>
      <p:sp>
        <p:nvSpPr>
          <p:cNvPr id="9" name="Content Placeholder 8"/>
          <p:cNvSpPr>
            <a:spLocks noGrp="1"/>
          </p:cNvSpPr>
          <p:nvPr>
            <p:ph sz="quarter" idx="10"/>
          </p:nvPr>
        </p:nvSpPr>
        <p:spPr>
          <a:xfrm>
            <a:off x="521970" y="1676400"/>
            <a:ext cx="8088630" cy="3124200"/>
          </a:xfrm>
        </p:spPr>
        <p:txBody>
          <a:bodyPr/>
          <a:lstStyle/>
          <a:p>
            <a:pPr marL="0" indent="0">
              <a:buNone/>
            </a:pPr>
            <a:r>
              <a:rPr lang="en-US" sz="2400" dirty="0"/>
              <a:t>The straight-line method is an application of the </a:t>
            </a:r>
            <a:r>
              <a:rPr lang="en-US" sz="2400" b="1" dirty="0"/>
              <a:t>materiality concept</a:t>
            </a:r>
            <a:r>
              <a:rPr lang="en-US" sz="2400" dirty="0"/>
              <a:t>, by which an appropriate application of GAAP (e.g., the effective interest method) can be bypassed for reasons of </a:t>
            </a:r>
            <a:r>
              <a:rPr lang="en-US" sz="2400" b="1" dirty="0"/>
              <a:t>practical expediency </a:t>
            </a:r>
            <a:r>
              <a:rPr lang="en-US" sz="2400" dirty="0"/>
              <a:t>in situations when doing so has no material effect on the results.</a:t>
            </a:r>
          </a:p>
        </p:txBody>
      </p:sp>
    </p:spTree>
    <p:extLst>
      <p:ext uri="{BB962C8B-B14F-4D97-AF65-F5344CB8AC3E}">
        <p14:creationId xmlns:p14="http://schemas.microsoft.com/office/powerpoint/2010/main" val="78267893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a:t>
            </a:r>
            <a:r>
              <a:rPr lang="en-IN" dirty="0">
                <a:ea typeface="Adobe Fan Heiti Std B" pitchFamily="34" charset="-128"/>
              </a:rPr>
              <a:t>14-2</a:t>
            </a:r>
            <a:endParaRPr lang="en-US" dirty="0"/>
          </a:p>
        </p:txBody>
      </p:sp>
      <p:sp>
        <p:nvSpPr>
          <p:cNvPr id="8" name="Title 7"/>
          <p:cNvSpPr>
            <a:spLocks noGrp="1"/>
          </p:cNvSpPr>
          <p:nvPr>
            <p:ph type="title"/>
          </p:nvPr>
        </p:nvSpPr>
        <p:spPr/>
        <p:txBody>
          <a:bodyPr/>
          <a:lstStyle/>
          <a:p>
            <a:r>
              <a:rPr lang="en-US" dirty="0"/>
              <a:t>Debt Issue Costs (1 of 4) </a:t>
            </a:r>
          </a:p>
        </p:txBody>
      </p:sp>
      <p:sp>
        <p:nvSpPr>
          <p:cNvPr id="9" name="Content Placeholder 8"/>
          <p:cNvSpPr>
            <a:spLocks noGrp="1"/>
          </p:cNvSpPr>
          <p:nvPr>
            <p:ph sz="quarter" idx="10"/>
          </p:nvPr>
        </p:nvSpPr>
        <p:spPr>
          <a:xfrm>
            <a:off x="548640" y="1676400"/>
            <a:ext cx="8138160" cy="4648200"/>
          </a:xfrm>
        </p:spPr>
        <p:txBody>
          <a:bodyPr/>
          <a:lstStyle/>
          <a:p>
            <a:r>
              <a:rPr lang="en-US" sz="2400" dirty="0"/>
              <a:t>Sale of bonds</a:t>
            </a:r>
          </a:p>
          <a:p>
            <a:pPr lvl="1"/>
            <a:r>
              <a:rPr lang="en-US" sz="2200" b="1" dirty="0"/>
              <a:t>Costs: Legal and accounting fees and printing costs in addition to registration and underwriting fees</a:t>
            </a:r>
          </a:p>
          <a:p>
            <a:pPr lvl="1"/>
            <a:r>
              <a:rPr lang="en-IN" sz="2200" dirty="0"/>
              <a:t>Directly to a single investor (private placement)</a:t>
            </a:r>
          </a:p>
          <a:p>
            <a:pPr marL="800100" indent="0">
              <a:buNone/>
            </a:pPr>
            <a:r>
              <a:rPr lang="en-US" sz="2200" dirty="0"/>
              <a:t>Ex: Pension fund or an insurance company</a:t>
            </a:r>
          </a:p>
          <a:p>
            <a:pPr marL="1314450" lvl="1" indent="-400050">
              <a:buFont typeface="Wingdings" panose="05000000000000000000" pitchFamily="2" charset="2"/>
              <a:buChar char="§"/>
            </a:pPr>
            <a:r>
              <a:rPr lang="en-US" sz="2000" dirty="0"/>
              <a:t>Issuing company incurs only </a:t>
            </a:r>
            <a:r>
              <a:rPr lang="en-US" sz="2000" b="1" dirty="0"/>
              <a:t>issue costs</a:t>
            </a:r>
          </a:p>
          <a:p>
            <a:pPr marL="795338" lvl="1" indent="-331788"/>
            <a:r>
              <a:rPr lang="en-US" sz="2200" dirty="0"/>
              <a:t>Indirectly through underwriters who: Commit to purchase bonds at a set price then resell them to other security dealers and the public</a:t>
            </a:r>
          </a:p>
          <a:p>
            <a:pPr marL="795338" indent="-331788">
              <a:buNone/>
            </a:pPr>
            <a:r>
              <a:rPr lang="en-US" sz="2200" dirty="0"/>
              <a:t>	Ex: Investment banks</a:t>
            </a:r>
          </a:p>
          <a:p>
            <a:pPr lvl="2"/>
            <a:r>
              <a:rPr lang="en-US" sz="2000" dirty="0"/>
              <a:t>Issuing company pays </a:t>
            </a:r>
            <a:r>
              <a:rPr lang="en-US" sz="2000" b="1" dirty="0"/>
              <a:t>underwriting fee</a:t>
            </a:r>
            <a:endParaRPr lang="en-US" sz="2000" dirty="0"/>
          </a:p>
        </p:txBody>
      </p:sp>
    </p:spTree>
    <p:extLst>
      <p:ext uri="{BB962C8B-B14F-4D97-AF65-F5344CB8AC3E}">
        <p14:creationId xmlns:p14="http://schemas.microsoft.com/office/powerpoint/2010/main" val="119071145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a:t>
            </a:r>
            <a:r>
              <a:rPr lang="en-IN" dirty="0">
                <a:ea typeface="Adobe Fan Heiti Std B" pitchFamily="34" charset="-128"/>
              </a:rPr>
              <a:t>14-2</a:t>
            </a:r>
            <a:endParaRPr lang="en-US" dirty="0"/>
          </a:p>
        </p:txBody>
      </p:sp>
      <p:sp>
        <p:nvSpPr>
          <p:cNvPr id="3" name="Title 2"/>
          <p:cNvSpPr>
            <a:spLocks noGrp="1"/>
          </p:cNvSpPr>
          <p:nvPr>
            <p:ph type="title"/>
          </p:nvPr>
        </p:nvSpPr>
        <p:spPr>
          <a:xfrm>
            <a:off x="1566837" y="518722"/>
            <a:ext cx="6238926" cy="852878"/>
          </a:xfrm>
        </p:spPr>
        <p:txBody>
          <a:bodyPr/>
          <a:lstStyle/>
          <a:p>
            <a:r>
              <a:rPr lang="en-IN" dirty="0"/>
              <a:t>Debt Issue Costs (2 of 4)</a:t>
            </a:r>
            <a:endParaRPr lang="en-US" dirty="0"/>
          </a:p>
        </p:txBody>
      </p:sp>
      <p:sp>
        <p:nvSpPr>
          <p:cNvPr id="4" name="Content Placeholder 3"/>
          <p:cNvSpPr>
            <a:spLocks noGrp="1"/>
          </p:cNvSpPr>
          <p:nvPr>
            <p:ph sz="quarter" idx="10"/>
          </p:nvPr>
        </p:nvSpPr>
        <p:spPr>
          <a:xfrm>
            <a:off x="533400" y="1600200"/>
            <a:ext cx="8382000" cy="4572000"/>
          </a:xfrm>
        </p:spPr>
        <p:txBody>
          <a:bodyPr/>
          <a:lstStyle/>
          <a:p>
            <a:r>
              <a:rPr lang="en-US" sz="2400" b="1" dirty="0"/>
              <a:t>Recorded by </a:t>
            </a:r>
            <a:r>
              <a:rPr lang="en-US" sz="2400" b="1" i="1" dirty="0"/>
              <a:t>combining</a:t>
            </a:r>
            <a:r>
              <a:rPr lang="en-US" sz="2400" dirty="0"/>
              <a:t> with any discount or premium; combined valuation account is reported as a </a:t>
            </a:r>
            <a:r>
              <a:rPr lang="en-US" sz="2400" b="1" i="1" dirty="0"/>
              <a:t>direct deduction</a:t>
            </a:r>
            <a:r>
              <a:rPr lang="en-US" sz="2400" i="1" dirty="0"/>
              <a:t> </a:t>
            </a:r>
            <a:r>
              <a:rPr lang="en-US" sz="2400" dirty="0"/>
              <a:t>from the liability; </a:t>
            </a:r>
            <a:r>
              <a:rPr lang="en-US" sz="2400" b="1" dirty="0"/>
              <a:t>amortized</a:t>
            </a:r>
            <a:r>
              <a:rPr lang="en-US" sz="2400" dirty="0"/>
              <a:t> over the life of the debt</a:t>
            </a:r>
          </a:p>
          <a:p>
            <a:pPr marL="0" indent="0">
              <a:buNone/>
            </a:pPr>
            <a:r>
              <a:rPr lang="en-IN" sz="2400" dirty="0"/>
              <a:t>On January 1, 2018, </a:t>
            </a:r>
            <a:r>
              <a:rPr lang="en-IN" sz="2400" dirty="0" err="1"/>
              <a:t>Masterwear</a:t>
            </a:r>
            <a:r>
              <a:rPr lang="en-IN" sz="2400" dirty="0"/>
              <a:t> Industries issued $700,000 of 12% bonds, dated January 1. Interest of $42,000 is payable </a:t>
            </a:r>
            <a:r>
              <a:rPr lang="en-IN" sz="2400" dirty="0" err="1"/>
              <a:t>semiannually</a:t>
            </a:r>
            <a:r>
              <a:rPr lang="en-IN" sz="2400" dirty="0"/>
              <a:t> on June 30 and December 31. The bonds mature in three years. The market yield for bonds of similar risk and maturity is 10%. The entire bond issue was purchased by United Intergroup, Inc. The company incurred the issue cost of </a:t>
            </a:r>
            <a:r>
              <a:rPr lang="en-IN" sz="2400" b="1" dirty="0"/>
              <a:t>$14,000</a:t>
            </a:r>
            <a:r>
              <a:rPr lang="en-IN" sz="2400" dirty="0"/>
              <a:t>.</a:t>
            </a:r>
            <a:endParaRPr lang="en-US" sz="2400" dirty="0"/>
          </a:p>
        </p:txBody>
      </p:sp>
    </p:spTree>
    <p:extLst>
      <p:ext uri="{BB962C8B-B14F-4D97-AF65-F5344CB8AC3E}">
        <p14:creationId xmlns:p14="http://schemas.microsoft.com/office/powerpoint/2010/main" val="383009445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pPr marL="0" indent="0">
              <a:buNone/>
            </a:pPr>
            <a:r>
              <a:rPr lang="en-US" dirty="0"/>
              <a:t>Learning Objective  </a:t>
            </a:r>
            <a:r>
              <a:rPr lang="en-IN" dirty="0">
                <a:ea typeface="Adobe Fan Heiti Std B" pitchFamily="34" charset="-128"/>
              </a:rPr>
              <a:t>14-2</a:t>
            </a:r>
            <a:endParaRPr lang="en-US" dirty="0"/>
          </a:p>
        </p:txBody>
      </p:sp>
      <p:sp>
        <p:nvSpPr>
          <p:cNvPr id="3" name="Title 2"/>
          <p:cNvSpPr>
            <a:spLocks noGrp="1"/>
          </p:cNvSpPr>
          <p:nvPr>
            <p:ph type="title"/>
          </p:nvPr>
        </p:nvSpPr>
        <p:spPr/>
        <p:txBody>
          <a:bodyPr/>
          <a:lstStyle/>
          <a:p>
            <a:r>
              <a:rPr lang="en-IN" dirty="0"/>
              <a:t>Debt Issue Costs (3 of 4)</a:t>
            </a:r>
            <a:endParaRPr lang="en-US" dirty="0"/>
          </a:p>
        </p:txBody>
      </p:sp>
      <p:pic>
        <p:nvPicPr>
          <p:cNvPr id="6146" name="Picture 2" descr="Journal entry:&#10;Masterwear (issuer) debits cash 666,633 minus 14,000 issue costs equals 652,633, debits discount and debt issue costs (difference) 47,367, and credits bonds payable (face amount) 700,00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1022950" y="2430721"/>
            <a:ext cx="7098101" cy="18364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0785731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a:t>
            </a:r>
            <a:r>
              <a:rPr lang="en-IN" dirty="0">
                <a:ea typeface="Adobe Fan Heiti Std B" pitchFamily="34" charset="-128"/>
              </a:rPr>
              <a:t>14-2</a:t>
            </a:r>
            <a:endParaRPr lang="en-US" dirty="0"/>
          </a:p>
        </p:txBody>
      </p:sp>
      <p:sp>
        <p:nvSpPr>
          <p:cNvPr id="3" name="Title 2"/>
          <p:cNvSpPr>
            <a:spLocks noGrp="1"/>
          </p:cNvSpPr>
          <p:nvPr>
            <p:ph type="title"/>
          </p:nvPr>
        </p:nvSpPr>
        <p:spPr/>
        <p:txBody>
          <a:bodyPr/>
          <a:lstStyle/>
          <a:p>
            <a:r>
              <a:rPr lang="en-IN" dirty="0"/>
              <a:t>Debt Issue Costs (4 of 4)</a:t>
            </a:r>
            <a:endParaRPr lang="en-US" dirty="0"/>
          </a:p>
        </p:txBody>
      </p:sp>
      <p:sp>
        <p:nvSpPr>
          <p:cNvPr id="4" name="Content Placeholder 3"/>
          <p:cNvSpPr>
            <a:spLocks noGrp="1"/>
          </p:cNvSpPr>
          <p:nvPr>
            <p:ph sz="quarter" idx="10"/>
          </p:nvPr>
        </p:nvSpPr>
        <p:spPr>
          <a:xfrm>
            <a:off x="548640" y="1676400"/>
            <a:ext cx="8290560" cy="1600200"/>
          </a:xfrm>
        </p:spPr>
        <p:txBody>
          <a:bodyPr/>
          <a:lstStyle/>
          <a:p>
            <a:pPr marL="0" indent="0">
              <a:buNone/>
            </a:pPr>
            <a:r>
              <a:rPr lang="en-US" sz="2400" dirty="0"/>
              <a:t>Now, the effective rate is the one that would cause the present value of the six interest payments and the maturity amount of $700,000 to be </a:t>
            </a:r>
            <a:r>
              <a:rPr lang="en-US" sz="2400" i="1" dirty="0"/>
              <a:t>$652,633</a:t>
            </a:r>
            <a:r>
              <a:rPr lang="en-US" sz="2400" dirty="0"/>
              <a:t>. That semiannual rate is </a:t>
            </a:r>
            <a:r>
              <a:rPr lang="en-US" sz="2400" b="1" dirty="0"/>
              <a:t>7.4389%. </a:t>
            </a:r>
          </a:p>
        </p:txBody>
      </p:sp>
      <p:pic>
        <p:nvPicPr>
          <p:cNvPr id="7171" name="Picture 3" descr="Journal entry:&#10;Masterwear (issuer) debits interest expense ($652,633 times 7.4389%) equals 48,549, credits discount and debt issue costs (difference) 6,549, and credits cash ($700,000 times 6% stated rate) equals 42,00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630944" y="3505200"/>
            <a:ext cx="8284456" cy="20865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325320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14-1</a:t>
            </a:r>
          </a:p>
        </p:txBody>
      </p:sp>
      <p:sp>
        <p:nvSpPr>
          <p:cNvPr id="8" name="Title 7"/>
          <p:cNvSpPr>
            <a:spLocks noGrp="1"/>
          </p:cNvSpPr>
          <p:nvPr>
            <p:ph type="title"/>
          </p:nvPr>
        </p:nvSpPr>
        <p:spPr/>
        <p:txBody>
          <a:bodyPr>
            <a:noAutofit/>
          </a:bodyPr>
          <a:lstStyle/>
          <a:p>
            <a:r>
              <a:rPr lang="en-US" dirty="0"/>
              <a:t>Bond Indenture</a:t>
            </a:r>
          </a:p>
        </p:txBody>
      </p:sp>
      <p:sp>
        <p:nvSpPr>
          <p:cNvPr id="9" name="Content Placeholder 8"/>
          <p:cNvSpPr>
            <a:spLocks noGrp="1"/>
          </p:cNvSpPr>
          <p:nvPr>
            <p:ph sz="quarter" idx="10"/>
          </p:nvPr>
        </p:nvSpPr>
        <p:spPr>
          <a:xfrm>
            <a:off x="548640" y="1600200"/>
            <a:ext cx="8046720" cy="4724400"/>
          </a:xfrm>
        </p:spPr>
        <p:txBody>
          <a:bodyPr/>
          <a:lstStyle/>
          <a:p>
            <a:pPr marL="342900" lvl="1" indent="-342900">
              <a:spcBef>
                <a:spcPts val="1000"/>
              </a:spcBef>
              <a:buFont typeface="Arial" panose="020B0604020202020204" pitchFamily="34" charset="0"/>
              <a:buChar char="•"/>
            </a:pPr>
            <a:r>
              <a:rPr lang="en-US" sz="2600" dirty="0"/>
              <a:t>A bond indenture describes the specific promises made to bondholders</a:t>
            </a:r>
          </a:p>
          <a:p>
            <a:pPr marL="342900" lvl="1" indent="-342900">
              <a:spcBef>
                <a:spcPts val="1000"/>
              </a:spcBef>
              <a:buFont typeface="Arial" panose="020B0604020202020204" pitchFamily="34" charset="0"/>
              <a:buChar char="•"/>
            </a:pPr>
            <a:r>
              <a:rPr lang="en-US" sz="2600" dirty="0"/>
              <a:t>Held by a trustee (usually a commercial bank or other financial institution, appointed by the issuing firm to represent the rights of the bondholders)</a:t>
            </a:r>
          </a:p>
          <a:p>
            <a:r>
              <a:rPr lang="en-IN" dirty="0">
                <a:solidFill>
                  <a:sysClr val="windowText" lastClr="000000"/>
                </a:solidFill>
              </a:rPr>
              <a:t>If a company fails to live up to the terms of the bond indenture</a:t>
            </a:r>
            <a:endParaRPr lang="en-US" dirty="0">
              <a:solidFill>
                <a:sysClr val="windowText" lastClr="000000"/>
              </a:solidFill>
            </a:endParaRPr>
          </a:p>
          <a:p>
            <a:pPr marL="800100"/>
            <a:r>
              <a:rPr lang="en-IN" sz="2400" dirty="0">
                <a:solidFill>
                  <a:sysClr val="windowText" lastClr="000000"/>
                </a:solidFill>
              </a:rPr>
              <a:t>Trustee may bring legal action against the company</a:t>
            </a:r>
            <a:endParaRPr lang="en-US" sz="2400" dirty="0"/>
          </a:p>
        </p:txBody>
      </p:sp>
    </p:spTree>
    <p:extLst>
      <p:ext uri="{BB962C8B-B14F-4D97-AF65-F5344CB8AC3E}">
        <p14:creationId xmlns:p14="http://schemas.microsoft.com/office/powerpoint/2010/main" val="223394500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a:t>
            </a:r>
            <a:r>
              <a:rPr lang="en-IN" dirty="0">
                <a:ea typeface="Adobe Fan Heiti Std B" pitchFamily="34" charset="-128"/>
              </a:rPr>
              <a:t>14-2</a:t>
            </a:r>
            <a:endParaRPr lang="en-US" dirty="0"/>
          </a:p>
        </p:txBody>
      </p:sp>
      <p:sp>
        <p:nvSpPr>
          <p:cNvPr id="8" name="Title 7"/>
          <p:cNvSpPr>
            <a:spLocks noGrp="1"/>
          </p:cNvSpPr>
          <p:nvPr>
            <p:ph type="title"/>
          </p:nvPr>
        </p:nvSpPr>
        <p:spPr/>
        <p:txBody>
          <a:bodyPr>
            <a:noAutofit/>
          </a:bodyPr>
          <a:lstStyle/>
          <a:p>
            <a:r>
              <a:rPr lang="en-US" altLang="en-US" dirty="0"/>
              <a:t>Concept Check: Effective Interest Rate (1 of 2)</a:t>
            </a:r>
            <a:endParaRPr lang="en-US" dirty="0"/>
          </a:p>
        </p:txBody>
      </p:sp>
      <p:sp>
        <p:nvSpPr>
          <p:cNvPr id="9" name="Content Placeholder 8"/>
          <p:cNvSpPr>
            <a:spLocks noGrp="1"/>
          </p:cNvSpPr>
          <p:nvPr>
            <p:ph sz="quarter" idx="10"/>
          </p:nvPr>
        </p:nvSpPr>
        <p:spPr>
          <a:xfrm>
            <a:off x="530912" y="1600200"/>
            <a:ext cx="8232088" cy="4800600"/>
          </a:xfrm>
        </p:spPr>
        <p:txBody>
          <a:bodyPr/>
          <a:lstStyle/>
          <a:p>
            <a:pPr marL="0" indent="0">
              <a:buNone/>
            </a:pPr>
            <a:r>
              <a:rPr lang="en-US" sz="2400" dirty="0"/>
              <a:t>On June 30, 2018, Mabry Corporation issued $15 million of its 8% bonds for $13.8 million. The bonds were priced to yield 10%. The bonds are dated June 30, 2018. Interest is payable semiannually on December 31 and July 1. If the effective interest method is used, by how much should the bond discount be reduced for the 6 months ended December 31, 2018?</a:t>
            </a:r>
          </a:p>
          <a:p>
            <a:pPr marL="457200" indent="-457200">
              <a:buFont typeface="+mj-lt"/>
              <a:buAutoNum type="alphaLcPeriod"/>
            </a:pPr>
            <a:r>
              <a:rPr lang="en-US" sz="2400" dirty="0"/>
              <a:t>$48,000</a:t>
            </a:r>
          </a:p>
          <a:p>
            <a:pPr marL="457200" indent="-457200">
              <a:buFont typeface="+mj-lt"/>
              <a:buAutoNum type="alphaLcPeriod"/>
            </a:pPr>
            <a:r>
              <a:rPr lang="en-US" sz="2400" dirty="0"/>
              <a:t>$60,000</a:t>
            </a:r>
          </a:p>
          <a:p>
            <a:pPr marL="457200" indent="-457200">
              <a:buFont typeface="+mj-lt"/>
              <a:buAutoNum type="alphaLcPeriod"/>
            </a:pPr>
            <a:r>
              <a:rPr lang="en-US" sz="2400" dirty="0"/>
              <a:t>$69,000</a:t>
            </a:r>
          </a:p>
          <a:p>
            <a:pPr marL="457200" indent="-457200">
              <a:buFont typeface="+mj-lt"/>
              <a:buAutoNum type="alphaLcPeriod"/>
            </a:pPr>
            <a:r>
              <a:rPr lang="en-US" sz="2400" b="1" dirty="0"/>
              <a:t>$90,000</a:t>
            </a:r>
          </a:p>
        </p:txBody>
      </p:sp>
    </p:spTree>
    <p:extLst>
      <p:ext uri="{BB962C8B-B14F-4D97-AF65-F5344CB8AC3E}">
        <p14:creationId xmlns:p14="http://schemas.microsoft.com/office/powerpoint/2010/main" val="276922025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a:t>
            </a:r>
            <a:r>
              <a:rPr lang="en-IN" dirty="0">
                <a:ea typeface="Adobe Fan Heiti Std B" pitchFamily="34" charset="-128"/>
              </a:rPr>
              <a:t>14-2</a:t>
            </a:r>
            <a:endParaRPr lang="en-US" dirty="0"/>
          </a:p>
        </p:txBody>
      </p:sp>
      <p:sp>
        <p:nvSpPr>
          <p:cNvPr id="8" name="Title 7"/>
          <p:cNvSpPr>
            <a:spLocks noGrp="1"/>
          </p:cNvSpPr>
          <p:nvPr>
            <p:ph type="title"/>
          </p:nvPr>
        </p:nvSpPr>
        <p:spPr/>
        <p:txBody>
          <a:bodyPr>
            <a:noAutofit/>
          </a:bodyPr>
          <a:lstStyle/>
          <a:p>
            <a:r>
              <a:rPr lang="en-US" altLang="en-US" dirty="0"/>
              <a:t>Concept Check: Effective Interest Rate (2 of 2)</a:t>
            </a:r>
            <a:endParaRPr lang="en-US" dirty="0"/>
          </a:p>
        </p:txBody>
      </p:sp>
      <p:sp>
        <p:nvSpPr>
          <p:cNvPr id="2" name="Content Placeholder 1"/>
          <p:cNvSpPr>
            <a:spLocks noGrp="1"/>
          </p:cNvSpPr>
          <p:nvPr>
            <p:ph sz="quarter" idx="10"/>
          </p:nvPr>
        </p:nvSpPr>
        <p:spPr>
          <a:xfrm>
            <a:off x="548640" y="1676400"/>
            <a:ext cx="8290560" cy="914400"/>
          </a:xfrm>
        </p:spPr>
        <p:txBody>
          <a:bodyPr/>
          <a:lstStyle/>
          <a:p>
            <a:pPr marL="0" indent="0">
              <a:buNone/>
            </a:pPr>
            <a:r>
              <a:rPr lang="en-US" dirty="0"/>
              <a:t>The correct answer is </a:t>
            </a:r>
            <a:r>
              <a:rPr lang="en-US" i="1" dirty="0"/>
              <a:t>d:</a:t>
            </a:r>
          </a:p>
        </p:txBody>
      </p:sp>
      <p:pic>
        <p:nvPicPr>
          <p:cNvPr id="40962" name="Picture 2" descr="Journal entry debiting Interest expense ($13,800,000 times 10% times 6/12) equals 690,000, crediting discount (difference) 90,000, and crediting cash ($15 million times 8% times 6/12) equals 600,000."/>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93159" y="2286000"/>
            <a:ext cx="7641241" cy="1106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2890025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a:t>
            </a:r>
            <a:r>
              <a:rPr lang="en-IN" dirty="0">
                <a:ea typeface="Adobe Fan Heiti Std B" pitchFamily="34" charset="-128"/>
              </a:rPr>
              <a:t>14-2</a:t>
            </a:r>
            <a:endParaRPr lang="en-US" dirty="0"/>
          </a:p>
        </p:txBody>
      </p:sp>
      <p:sp>
        <p:nvSpPr>
          <p:cNvPr id="8" name="Title 7"/>
          <p:cNvSpPr>
            <a:spLocks noGrp="1"/>
          </p:cNvSpPr>
          <p:nvPr>
            <p:ph type="title"/>
          </p:nvPr>
        </p:nvSpPr>
        <p:spPr/>
        <p:txBody>
          <a:bodyPr>
            <a:noAutofit/>
          </a:bodyPr>
          <a:lstStyle/>
          <a:p>
            <a:r>
              <a:rPr lang="en-US" altLang="en-US" dirty="0"/>
              <a:t>Concept Check: Amortization Schedules (1 of 2)</a:t>
            </a:r>
            <a:endParaRPr lang="en-US" dirty="0"/>
          </a:p>
        </p:txBody>
      </p:sp>
      <p:sp>
        <p:nvSpPr>
          <p:cNvPr id="9" name="Content Placeholder 8"/>
          <p:cNvSpPr>
            <a:spLocks noGrp="1"/>
          </p:cNvSpPr>
          <p:nvPr>
            <p:ph sz="quarter" idx="10"/>
          </p:nvPr>
        </p:nvSpPr>
        <p:spPr>
          <a:xfrm>
            <a:off x="548640" y="1676400"/>
            <a:ext cx="8046720" cy="1905000"/>
          </a:xfrm>
        </p:spPr>
        <p:txBody>
          <a:bodyPr/>
          <a:lstStyle/>
          <a:p>
            <a:pPr marL="0" lvl="1" indent="0">
              <a:buNone/>
            </a:pPr>
            <a:r>
              <a:rPr lang="en-US" dirty="0" err="1"/>
              <a:t>Chism</a:t>
            </a:r>
            <a:r>
              <a:rPr lang="en-US" dirty="0"/>
              <a:t> Corporation issued $10 million face amount of bonds on January 1, 2018. The bonds have a 10-year term and pay interest </a:t>
            </a:r>
            <a:r>
              <a:rPr lang="en-US" b="1" dirty="0"/>
              <a:t>semiannually</a:t>
            </a:r>
            <a:r>
              <a:rPr lang="en-US" dirty="0"/>
              <a:t>. The following is a </a:t>
            </a:r>
            <a:r>
              <a:rPr lang="en-US" b="1" dirty="0"/>
              <a:t>partial</a:t>
            </a:r>
            <a:r>
              <a:rPr lang="en-US" dirty="0"/>
              <a:t> bond amortization schedule for the bonds.</a:t>
            </a:r>
          </a:p>
        </p:txBody>
      </p:sp>
      <p:graphicFrame>
        <p:nvGraphicFramePr>
          <p:cNvPr id="2" name="Table 1"/>
          <p:cNvGraphicFramePr>
            <a:graphicFrameLocks noGrp="1"/>
          </p:cNvGraphicFramePr>
          <p:nvPr>
            <p:extLst>
              <p:ext uri="{D42A27DB-BD31-4B8C-83A1-F6EECF244321}">
                <p14:modId xmlns:p14="http://schemas.microsoft.com/office/powerpoint/2010/main" val="1112942463"/>
              </p:ext>
            </p:extLst>
          </p:nvPr>
        </p:nvGraphicFramePr>
        <p:xfrm>
          <a:off x="1066800" y="3752951"/>
          <a:ext cx="7315200" cy="2419249"/>
        </p:xfrm>
        <a:graphic>
          <a:graphicData uri="http://schemas.openxmlformats.org/drawingml/2006/table">
            <a:tbl>
              <a:tblPr firstRow="1" bandRow="1">
                <a:tableStyleId>{5940675A-B579-460E-94D1-54222C63F5DA}</a:tableStyleId>
              </a:tblPr>
              <a:tblGrid>
                <a:gridCol w="685800">
                  <a:extLst>
                    <a:ext uri="{9D8B030D-6E8A-4147-A177-3AD203B41FA5}">
                      <a16:colId xmlns:a16="http://schemas.microsoft.com/office/drawing/2014/main" xmlns="" val="20000"/>
                    </a:ext>
                  </a:extLst>
                </a:gridCol>
                <a:gridCol w="2087880">
                  <a:extLst>
                    <a:ext uri="{9D8B030D-6E8A-4147-A177-3AD203B41FA5}">
                      <a16:colId xmlns:a16="http://schemas.microsoft.com/office/drawing/2014/main" xmlns="" val="20001"/>
                    </a:ext>
                  </a:extLst>
                </a:gridCol>
                <a:gridCol w="1386840">
                  <a:extLst>
                    <a:ext uri="{9D8B030D-6E8A-4147-A177-3AD203B41FA5}">
                      <a16:colId xmlns:a16="http://schemas.microsoft.com/office/drawing/2014/main" xmlns="" val="20002"/>
                    </a:ext>
                  </a:extLst>
                </a:gridCol>
                <a:gridCol w="1386840">
                  <a:extLst>
                    <a:ext uri="{9D8B030D-6E8A-4147-A177-3AD203B41FA5}">
                      <a16:colId xmlns:a16="http://schemas.microsoft.com/office/drawing/2014/main" xmlns="" val="20003"/>
                    </a:ext>
                  </a:extLst>
                </a:gridCol>
                <a:gridCol w="1767840">
                  <a:extLst>
                    <a:ext uri="{9D8B030D-6E8A-4147-A177-3AD203B41FA5}">
                      <a16:colId xmlns:a16="http://schemas.microsoft.com/office/drawing/2014/main" xmlns="" val="20004"/>
                    </a:ext>
                  </a:extLst>
                </a:gridCol>
              </a:tblGrid>
              <a:tr h="553797">
                <a:tc>
                  <a:txBody>
                    <a:bodyPr/>
                    <a:lstStyle/>
                    <a:p>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itchFamily="34" charset="0"/>
                          <a:ea typeface="Verdana" pitchFamily="34" charset="0"/>
                          <a:cs typeface="Verdana" pitchFamily="34" charset="0"/>
                        </a:rPr>
                        <a:t>Payment</a:t>
                      </a:r>
                      <a:r>
                        <a:rPr lang="en-US" sz="1400" b="1" baseline="0" dirty="0">
                          <a:latin typeface="Verdana" pitchFamily="34" charset="0"/>
                          <a:ea typeface="Verdana" pitchFamily="34" charset="0"/>
                          <a:cs typeface="Verdana" pitchFamily="34" charset="0"/>
                        </a:rPr>
                        <a:t> cash</a:t>
                      </a:r>
                      <a:endParaRPr lang="en-US" sz="14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US" sz="1400" b="1" dirty="0">
                          <a:latin typeface="Verdana" pitchFamily="34" charset="0"/>
                          <a:ea typeface="Verdana" pitchFamily="34" charset="0"/>
                          <a:cs typeface="Verdana" pitchFamily="34" charset="0"/>
                        </a:rPr>
                        <a:t>Effective Interest</a:t>
                      </a:r>
                    </a:p>
                  </a:txBody>
                  <a:tcPr anchor="ctr"/>
                </a:tc>
                <a:tc>
                  <a:txBody>
                    <a:bodyPr/>
                    <a:lstStyle/>
                    <a:p>
                      <a:pPr algn="ctr"/>
                      <a:r>
                        <a:rPr lang="en-US" sz="1400" b="1" dirty="0">
                          <a:latin typeface="Verdana" pitchFamily="34" charset="0"/>
                          <a:ea typeface="Verdana" pitchFamily="34" charset="0"/>
                          <a:cs typeface="Verdana" pitchFamily="34" charset="0"/>
                        </a:rPr>
                        <a:t>Decrease in Balance </a:t>
                      </a:r>
                    </a:p>
                  </a:txBody>
                  <a:tcPr anchor="ctr"/>
                </a:tc>
                <a:tc>
                  <a:txBody>
                    <a:bodyPr/>
                    <a:lstStyle/>
                    <a:p>
                      <a:pPr algn="ctr"/>
                      <a:r>
                        <a:rPr lang="en-US" sz="1400" b="1" dirty="0">
                          <a:latin typeface="Verdana" pitchFamily="34" charset="0"/>
                          <a:ea typeface="Verdana" pitchFamily="34" charset="0"/>
                          <a:cs typeface="Verdana" pitchFamily="34" charset="0"/>
                        </a:rPr>
                        <a:t>Outstanding</a:t>
                      </a:r>
                      <a:r>
                        <a:rPr lang="en-US" sz="1400" b="1" baseline="0" dirty="0">
                          <a:latin typeface="Verdana" pitchFamily="34" charset="0"/>
                          <a:ea typeface="Verdana" pitchFamily="34" charset="0"/>
                          <a:cs typeface="Verdana" pitchFamily="34" charset="0"/>
                        </a:rPr>
                        <a:t> Balance</a:t>
                      </a:r>
                      <a:endParaRPr lang="en-US" sz="1400" b="1"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xmlns="" val="10000"/>
                  </a:ext>
                </a:extLst>
              </a:tr>
              <a:tr h="390163">
                <a:tc>
                  <a:txBody>
                    <a:bodyPr/>
                    <a:lstStyle/>
                    <a:p>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400" dirty="0">
                          <a:latin typeface="Verdana" pitchFamily="34" charset="0"/>
                          <a:ea typeface="Verdana" pitchFamily="34" charset="0"/>
                          <a:cs typeface="Verdana" pitchFamily="34" charset="0"/>
                        </a:rPr>
                        <a:t>11,487,747</a:t>
                      </a:r>
                    </a:p>
                  </a:txBody>
                  <a:tcPr anchor="ctr"/>
                </a:tc>
                <a:extLst>
                  <a:ext uri="{0D108BD9-81ED-4DB2-BD59-A6C34878D82A}">
                    <a16:rowId xmlns:a16="http://schemas.microsoft.com/office/drawing/2014/main" xmlns="" val="10001"/>
                  </a:ext>
                </a:extLst>
              </a:tr>
              <a:tr h="390163">
                <a:tc>
                  <a:txBody>
                    <a:bodyPr/>
                    <a:lstStyle/>
                    <a:p>
                      <a:pPr algn="ctr"/>
                      <a:r>
                        <a:rPr lang="en-US" sz="1400" dirty="0">
                          <a:latin typeface="Verdana" pitchFamily="34" charset="0"/>
                          <a:ea typeface="Verdana" pitchFamily="34" charset="0"/>
                          <a:cs typeface="Verdana" pitchFamily="34" charset="0"/>
                        </a:rPr>
                        <a:t>1</a:t>
                      </a:r>
                    </a:p>
                  </a:txBody>
                  <a:tcPr anchor="ctr"/>
                </a:tc>
                <a:tc>
                  <a:txBody>
                    <a:bodyPr/>
                    <a:lstStyle/>
                    <a:p>
                      <a:pPr algn="r"/>
                      <a:r>
                        <a:rPr lang="en-US" sz="1400" dirty="0">
                          <a:latin typeface="Verdana" pitchFamily="34" charset="0"/>
                          <a:ea typeface="Verdana" pitchFamily="34" charset="0"/>
                          <a:cs typeface="Verdana" pitchFamily="34" charset="0"/>
                        </a:rPr>
                        <a:t>400,000</a:t>
                      </a:r>
                    </a:p>
                  </a:txBody>
                  <a:tcPr anchor="ctr"/>
                </a:tc>
                <a:tc>
                  <a:txBody>
                    <a:bodyPr/>
                    <a:lstStyle/>
                    <a:p>
                      <a:pPr algn="r"/>
                      <a:r>
                        <a:rPr lang="en-US" sz="1400" dirty="0">
                          <a:latin typeface="Verdana" pitchFamily="34" charset="0"/>
                          <a:ea typeface="Verdana" pitchFamily="34" charset="0"/>
                          <a:cs typeface="Verdana" pitchFamily="34" charset="0"/>
                        </a:rPr>
                        <a:t>344,632</a:t>
                      </a:r>
                    </a:p>
                  </a:txBody>
                  <a:tcPr anchor="ctr"/>
                </a:tc>
                <a:tc>
                  <a:txBody>
                    <a:bodyPr/>
                    <a:lstStyle/>
                    <a:p>
                      <a:pPr algn="r"/>
                      <a:r>
                        <a:rPr lang="en-US" sz="1400" dirty="0">
                          <a:latin typeface="Verdana" pitchFamily="34" charset="0"/>
                          <a:ea typeface="Verdana" pitchFamily="34" charset="0"/>
                          <a:cs typeface="Verdana" pitchFamily="34" charset="0"/>
                        </a:rPr>
                        <a:t>55,368</a:t>
                      </a:r>
                    </a:p>
                  </a:txBody>
                  <a:tcPr anchor="ctr"/>
                </a:tc>
                <a:tc>
                  <a:txBody>
                    <a:bodyPr/>
                    <a:lstStyle/>
                    <a:p>
                      <a:pPr algn="r"/>
                      <a:r>
                        <a:rPr lang="en-US" sz="1400" dirty="0">
                          <a:latin typeface="Verdana" pitchFamily="34" charset="0"/>
                          <a:ea typeface="Verdana" pitchFamily="34" charset="0"/>
                          <a:cs typeface="Verdana" pitchFamily="34" charset="0"/>
                        </a:rPr>
                        <a:t>11,432,379</a:t>
                      </a:r>
                    </a:p>
                  </a:txBody>
                  <a:tcPr anchor="ctr"/>
                </a:tc>
                <a:extLst>
                  <a:ext uri="{0D108BD9-81ED-4DB2-BD59-A6C34878D82A}">
                    <a16:rowId xmlns:a16="http://schemas.microsoft.com/office/drawing/2014/main" xmlns="" val="10002"/>
                  </a:ext>
                </a:extLst>
              </a:tr>
              <a:tr h="390163">
                <a:tc>
                  <a:txBody>
                    <a:bodyPr/>
                    <a:lstStyle/>
                    <a:p>
                      <a:pPr algn="ctr"/>
                      <a:r>
                        <a:rPr lang="en-US" sz="1400" dirty="0">
                          <a:latin typeface="Verdana" pitchFamily="34" charset="0"/>
                          <a:ea typeface="Verdana" pitchFamily="34" charset="0"/>
                          <a:cs typeface="Verdana" pitchFamily="34" charset="0"/>
                        </a:rPr>
                        <a:t>2</a:t>
                      </a:r>
                    </a:p>
                  </a:txBody>
                  <a:tcPr anchor="ctr"/>
                </a:tc>
                <a:tc>
                  <a:txBody>
                    <a:bodyPr/>
                    <a:lstStyle/>
                    <a:p>
                      <a:pPr algn="r"/>
                      <a:r>
                        <a:rPr lang="en-US" sz="1400" dirty="0">
                          <a:latin typeface="Verdana" pitchFamily="34" charset="0"/>
                          <a:ea typeface="Verdana" pitchFamily="34" charset="0"/>
                          <a:cs typeface="Verdana" pitchFamily="34" charset="0"/>
                        </a:rPr>
                        <a:t>400,000</a:t>
                      </a:r>
                    </a:p>
                  </a:txBody>
                  <a:tcPr anchor="ctr"/>
                </a:tc>
                <a:tc>
                  <a:txBody>
                    <a:bodyPr/>
                    <a:lstStyle/>
                    <a:p>
                      <a:pPr algn="r"/>
                      <a:r>
                        <a:rPr lang="en-US" sz="1400" dirty="0">
                          <a:latin typeface="Verdana" pitchFamily="34" charset="0"/>
                          <a:ea typeface="Verdana" pitchFamily="34" charset="0"/>
                          <a:cs typeface="Verdana" pitchFamily="34" charset="0"/>
                        </a:rPr>
                        <a:t>342,971</a:t>
                      </a:r>
                    </a:p>
                  </a:txBody>
                  <a:tcPr anchor="ctr"/>
                </a:tc>
                <a:tc>
                  <a:txBody>
                    <a:bodyPr/>
                    <a:lstStyle/>
                    <a:p>
                      <a:pPr algn="r"/>
                      <a:r>
                        <a:rPr lang="en-US" sz="1400" dirty="0">
                          <a:latin typeface="Verdana" pitchFamily="34" charset="0"/>
                          <a:ea typeface="Verdana" pitchFamily="34" charset="0"/>
                          <a:cs typeface="Verdana" pitchFamily="34" charset="0"/>
                        </a:rPr>
                        <a:t>57,029</a:t>
                      </a:r>
                    </a:p>
                  </a:txBody>
                  <a:tcPr anchor="ctr"/>
                </a:tc>
                <a:tc>
                  <a:txBody>
                    <a:bodyPr/>
                    <a:lstStyle/>
                    <a:p>
                      <a:pPr algn="r"/>
                      <a:r>
                        <a:rPr lang="en-US" sz="1400" dirty="0">
                          <a:latin typeface="Verdana" pitchFamily="34" charset="0"/>
                          <a:ea typeface="Verdana" pitchFamily="34" charset="0"/>
                          <a:cs typeface="Verdana" pitchFamily="34" charset="0"/>
                        </a:rPr>
                        <a:t>11,375,350</a:t>
                      </a:r>
                    </a:p>
                  </a:txBody>
                  <a:tcPr anchor="ctr"/>
                </a:tc>
                <a:extLst>
                  <a:ext uri="{0D108BD9-81ED-4DB2-BD59-A6C34878D82A}">
                    <a16:rowId xmlns:a16="http://schemas.microsoft.com/office/drawing/2014/main" xmlns="" val="10003"/>
                  </a:ext>
                </a:extLst>
              </a:tr>
              <a:tr h="390163">
                <a:tc>
                  <a:txBody>
                    <a:bodyPr/>
                    <a:lstStyle/>
                    <a:p>
                      <a:pPr algn="ctr"/>
                      <a:r>
                        <a:rPr lang="en-US" sz="1400" dirty="0">
                          <a:latin typeface="Verdana" pitchFamily="34" charset="0"/>
                          <a:ea typeface="Verdana" pitchFamily="34" charset="0"/>
                          <a:cs typeface="Verdana" pitchFamily="34" charset="0"/>
                        </a:rPr>
                        <a:t>3</a:t>
                      </a:r>
                    </a:p>
                  </a:txBody>
                  <a:tcPr anchor="ctr"/>
                </a:tc>
                <a:tc>
                  <a:txBody>
                    <a:bodyPr/>
                    <a:lstStyle/>
                    <a:p>
                      <a:pPr algn="r"/>
                      <a:r>
                        <a:rPr lang="en-US" sz="1400" dirty="0">
                          <a:latin typeface="Verdana" pitchFamily="34" charset="0"/>
                          <a:ea typeface="Verdana" pitchFamily="34" charset="0"/>
                          <a:cs typeface="Verdana" pitchFamily="34" charset="0"/>
                        </a:rPr>
                        <a:t>400,000</a:t>
                      </a:r>
                    </a:p>
                  </a:txBody>
                  <a:tcPr anchor="ctr"/>
                </a:tc>
                <a:tc>
                  <a:txBody>
                    <a:bodyPr/>
                    <a:lstStyle/>
                    <a:p>
                      <a:pPr algn="r"/>
                      <a:r>
                        <a:rPr lang="en-US" sz="1400" dirty="0">
                          <a:latin typeface="Verdana" pitchFamily="34" charset="0"/>
                          <a:ea typeface="Verdana" pitchFamily="34" charset="0"/>
                          <a:cs typeface="Verdana" pitchFamily="34" charset="0"/>
                        </a:rPr>
                        <a:t>341,261</a:t>
                      </a:r>
                    </a:p>
                  </a:txBody>
                  <a:tcPr anchor="ctr"/>
                </a:tc>
                <a:tc>
                  <a:txBody>
                    <a:bodyPr/>
                    <a:lstStyle/>
                    <a:p>
                      <a:pPr algn="r"/>
                      <a:r>
                        <a:rPr lang="en-US" sz="1400" dirty="0">
                          <a:latin typeface="Verdana" pitchFamily="34" charset="0"/>
                          <a:ea typeface="Verdana" pitchFamily="34" charset="0"/>
                          <a:cs typeface="Verdana" pitchFamily="34" charset="0"/>
                        </a:rPr>
                        <a:t>58,739</a:t>
                      </a:r>
                    </a:p>
                  </a:txBody>
                  <a:tcPr anchor="ctr"/>
                </a:tc>
                <a:tc>
                  <a:txBody>
                    <a:bodyPr/>
                    <a:lstStyle/>
                    <a:p>
                      <a:pPr algn="r"/>
                      <a:r>
                        <a:rPr lang="en-US" sz="1400" dirty="0">
                          <a:latin typeface="Verdana" pitchFamily="34" charset="0"/>
                          <a:ea typeface="Verdana" pitchFamily="34" charset="0"/>
                          <a:cs typeface="Verdana" pitchFamily="34" charset="0"/>
                        </a:rPr>
                        <a:t>11,316,611</a:t>
                      </a:r>
                    </a:p>
                  </a:txBody>
                  <a:tcPr anchor="ctr"/>
                </a:tc>
                <a:extLst>
                  <a:ext uri="{0D108BD9-81ED-4DB2-BD59-A6C34878D82A}">
                    <a16:rowId xmlns:a16="http://schemas.microsoft.com/office/drawing/2014/main" xmlns="" val="10004"/>
                  </a:ext>
                </a:extLst>
              </a:tr>
              <a:tr h="247751">
                <a:tc>
                  <a:txBody>
                    <a:bodyPr/>
                    <a:lstStyle/>
                    <a:p>
                      <a:pPr algn="ctr"/>
                      <a:r>
                        <a:rPr lang="en-US" sz="1400" dirty="0">
                          <a:latin typeface="Verdana" pitchFamily="34" charset="0"/>
                          <a:ea typeface="Verdana" pitchFamily="34" charset="0"/>
                          <a:cs typeface="Verdana" pitchFamily="34" charset="0"/>
                        </a:rPr>
                        <a:t>4</a:t>
                      </a:r>
                    </a:p>
                  </a:txBody>
                  <a:tcPr anchor="ctr"/>
                </a:tc>
                <a:tc>
                  <a:txBody>
                    <a:bodyPr/>
                    <a:lstStyle/>
                    <a:p>
                      <a:pPr algn="r"/>
                      <a:r>
                        <a:rPr lang="en-US" sz="1400" dirty="0">
                          <a:latin typeface="Verdana" pitchFamily="34" charset="0"/>
                          <a:ea typeface="Verdana" pitchFamily="34" charset="0"/>
                          <a:cs typeface="Verdana" pitchFamily="34" charset="0"/>
                        </a:rPr>
                        <a:t>400,000</a:t>
                      </a:r>
                    </a:p>
                  </a:txBody>
                  <a:tcPr anchor="ctr"/>
                </a:tc>
                <a:tc>
                  <a:txBody>
                    <a:bodyPr/>
                    <a:lstStyle/>
                    <a:p>
                      <a:pPr algn="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xmlns="" val="10005"/>
                  </a:ext>
                </a:extLst>
              </a:tr>
            </a:tbl>
          </a:graphicData>
        </a:graphic>
      </p:graphicFrame>
    </p:spTree>
    <p:extLst>
      <p:ext uri="{BB962C8B-B14F-4D97-AF65-F5344CB8AC3E}">
        <p14:creationId xmlns:p14="http://schemas.microsoft.com/office/powerpoint/2010/main" val="318951176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a:t>
            </a:r>
            <a:r>
              <a:rPr lang="en-IN" dirty="0">
                <a:ea typeface="Adobe Fan Heiti Std B" pitchFamily="34" charset="-128"/>
              </a:rPr>
              <a:t>14-2</a:t>
            </a:r>
            <a:endParaRPr lang="en-US" dirty="0"/>
          </a:p>
        </p:txBody>
      </p:sp>
      <p:sp>
        <p:nvSpPr>
          <p:cNvPr id="3" name="Title 2"/>
          <p:cNvSpPr>
            <a:spLocks noGrp="1"/>
          </p:cNvSpPr>
          <p:nvPr>
            <p:ph type="title"/>
          </p:nvPr>
        </p:nvSpPr>
        <p:spPr/>
        <p:txBody>
          <a:bodyPr>
            <a:noAutofit/>
          </a:bodyPr>
          <a:lstStyle/>
          <a:p>
            <a:r>
              <a:rPr lang="en-US" altLang="en-US" dirty="0"/>
              <a:t>Concept Check: Amortization Schedules (2 of 2)</a:t>
            </a:r>
            <a:endParaRPr lang="en-US" dirty="0"/>
          </a:p>
        </p:txBody>
      </p:sp>
      <p:sp>
        <p:nvSpPr>
          <p:cNvPr id="4" name="Content Placeholder 3"/>
          <p:cNvSpPr>
            <a:spLocks noGrp="1"/>
          </p:cNvSpPr>
          <p:nvPr>
            <p:ph sz="quarter" idx="10"/>
          </p:nvPr>
        </p:nvSpPr>
        <p:spPr>
          <a:xfrm>
            <a:off x="609600" y="1676400"/>
            <a:ext cx="7924800" cy="4800600"/>
          </a:xfrm>
        </p:spPr>
        <p:txBody>
          <a:bodyPr/>
          <a:lstStyle/>
          <a:p>
            <a:pPr marL="0" lvl="1" indent="0">
              <a:spcBef>
                <a:spcPts val="600"/>
              </a:spcBef>
              <a:spcAft>
                <a:spcPts val="1200"/>
              </a:spcAft>
              <a:buNone/>
            </a:pPr>
            <a:r>
              <a:rPr lang="en-US" dirty="0"/>
              <a:t>What is the interest expense on the bonds in 2019? </a:t>
            </a:r>
          </a:p>
          <a:p>
            <a:pPr marL="0" lvl="1" indent="0">
              <a:spcBef>
                <a:spcPts val="600"/>
              </a:spcBef>
              <a:buFont typeface="+mj-lt"/>
              <a:buAutoNum type="alphaLcPeriod"/>
            </a:pPr>
            <a:r>
              <a:rPr lang="en-US" dirty="0"/>
              <a:t>$119,241 </a:t>
            </a:r>
          </a:p>
          <a:p>
            <a:pPr marL="0" lvl="1" indent="0">
              <a:spcBef>
                <a:spcPts val="600"/>
              </a:spcBef>
              <a:buFont typeface="+mj-lt"/>
              <a:buAutoNum type="alphaLcPeriod"/>
            </a:pPr>
            <a:r>
              <a:rPr lang="en-US" dirty="0"/>
              <a:t>$342,961 </a:t>
            </a:r>
          </a:p>
          <a:p>
            <a:pPr marL="0" lvl="1" indent="0">
              <a:spcBef>
                <a:spcPts val="600"/>
              </a:spcBef>
              <a:buFont typeface="+mj-lt"/>
              <a:buAutoNum type="alphaLcPeriod"/>
            </a:pPr>
            <a:r>
              <a:rPr lang="en-US" b="1" dirty="0"/>
              <a:t>$680,759 </a:t>
            </a:r>
          </a:p>
          <a:p>
            <a:pPr marL="0" lvl="1" indent="0">
              <a:spcBef>
                <a:spcPts val="600"/>
              </a:spcBef>
              <a:buFont typeface="+mj-lt"/>
              <a:buAutoNum type="alphaLcPeriod"/>
            </a:pPr>
            <a:r>
              <a:rPr lang="en-US" dirty="0"/>
              <a:t>$800,000</a:t>
            </a:r>
          </a:p>
          <a:p>
            <a:pPr marL="0" lvl="1" indent="0">
              <a:spcBef>
                <a:spcPts val="600"/>
              </a:spcBef>
              <a:buNone/>
            </a:pPr>
            <a:r>
              <a:rPr lang="en-US" dirty="0"/>
              <a:t>The correct answer is </a:t>
            </a:r>
            <a:r>
              <a:rPr lang="en-US" i="1" dirty="0"/>
              <a:t>c</a:t>
            </a:r>
            <a:r>
              <a:rPr lang="en-US" dirty="0"/>
              <a:t>:</a:t>
            </a:r>
          </a:p>
          <a:p>
            <a:pPr marL="0" lvl="1" indent="0">
              <a:spcBef>
                <a:spcPts val="600"/>
              </a:spcBef>
              <a:buNone/>
            </a:pPr>
            <a:r>
              <a:rPr lang="en-US" dirty="0"/>
              <a:t>Semiannual effective rate = $344,632 ÷ $11,487,747 = 3%</a:t>
            </a:r>
          </a:p>
          <a:p>
            <a:pPr marL="0" lvl="1" indent="0">
              <a:spcBef>
                <a:spcPts val="600"/>
              </a:spcBef>
              <a:buNone/>
            </a:pPr>
            <a:r>
              <a:rPr lang="en-US" dirty="0"/>
              <a:t>Interest expense = $341,261 + ($11,316,611 × 3%) = </a:t>
            </a:r>
            <a:r>
              <a:rPr lang="en-US" b="1" dirty="0"/>
              <a:t>$680,759</a:t>
            </a:r>
          </a:p>
        </p:txBody>
      </p:sp>
    </p:spTree>
    <p:extLst>
      <p:ext uri="{BB962C8B-B14F-4D97-AF65-F5344CB8AC3E}">
        <p14:creationId xmlns:p14="http://schemas.microsoft.com/office/powerpoint/2010/main" val="398500059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a:t>
            </a:r>
            <a:r>
              <a:rPr lang="en-IN" dirty="0">
                <a:ea typeface="Adobe Fan Heiti Std B" pitchFamily="34" charset="-128"/>
              </a:rPr>
              <a:t>14-3</a:t>
            </a:r>
            <a:endParaRPr lang="en-US" dirty="0"/>
          </a:p>
        </p:txBody>
      </p:sp>
      <p:sp>
        <p:nvSpPr>
          <p:cNvPr id="8" name="Title 7"/>
          <p:cNvSpPr>
            <a:spLocks noGrp="1"/>
          </p:cNvSpPr>
          <p:nvPr>
            <p:ph type="title"/>
          </p:nvPr>
        </p:nvSpPr>
        <p:spPr/>
        <p:txBody>
          <a:bodyPr/>
          <a:lstStyle/>
          <a:p>
            <a:r>
              <a:rPr lang="en-US" dirty="0"/>
              <a:t>Long-Term Notes</a:t>
            </a:r>
          </a:p>
        </p:txBody>
      </p:sp>
      <p:sp>
        <p:nvSpPr>
          <p:cNvPr id="9" name="Content Placeholder 8"/>
          <p:cNvSpPr>
            <a:spLocks noGrp="1"/>
          </p:cNvSpPr>
          <p:nvPr>
            <p:ph sz="quarter" idx="10"/>
          </p:nvPr>
        </p:nvSpPr>
        <p:spPr>
          <a:xfrm>
            <a:off x="533400" y="1447800"/>
            <a:ext cx="8305800" cy="4724400"/>
          </a:xfrm>
        </p:spPr>
        <p:txBody>
          <a:bodyPr/>
          <a:lstStyle/>
          <a:p>
            <a:r>
              <a:rPr lang="en-US" dirty="0"/>
              <a:t>When a company borrows cash from a bank and signs a promissory note, the firm’s liability is reported as a note payable</a:t>
            </a:r>
          </a:p>
          <a:p>
            <a:r>
              <a:rPr lang="en-IN" b="1" i="1" dirty="0"/>
              <a:t>Long-term Notes</a:t>
            </a:r>
          </a:p>
          <a:p>
            <a:pPr lvl="1"/>
            <a:r>
              <a:rPr lang="en-US" b="1" dirty="0"/>
              <a:t>Borrower</a:t>
            </a:r>
          </a:p>
          <a:p>
            <a:pPr marL="1258888" lvl="1" indent="-344488">
              <a:buFont typeface="Wingdings" pitchFamily="2" charset="2"/>
              <a:buChar char="§"/>
            </a:pPr>
            <a:r>
              <a:rPr lang="en-US" b="1" dirty="0"/>
              <a:t>Notes payable</a:t>
            </a:r>
          </a:p>
          <a:p>
            <a:pPr lvl="1"/>
            <a:r>
              <a:rPr lang="en-US" b="1" dirty="0"/>
              <a:t>Lender</a:t>
            </a:r>
          </a:p>
          <a:p>
            <a:pPr marL="1258888" lvl="1" indent="-344488">
              <a:buFont typeface="Wingdings" pitchFamily="2" charset="2"/>
              <a:buChar char="§"/>
            </a:pPr>
            <a:r>
              <a:rPr lang="en-US" b="1" dirty="0"/>
              <a:t>Notes receivable</a:t>
            </a:r>
            <a:endParaRPr lang="en-IN" sz="2400" dirty="0"/>
          </a:p>
        </p:txBody>
      </p:sp>
    </p:spTree>
    <p:extLst>
      <p:ext uri="{BB962C8B-B14F-4D97-AF65-F5344CB8AC3E}">
        <p14:creationId xmlns:p14="http://schemas.microsoft.com/office/powerpoint/2010/main" val="234903203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a:t>
            </a:r>
            <a:r>
              <a:rPr lang="en-IN" dirty="0">
                <a:ea typeface="Adobe Fan Heiti Std B" pitchFamily="34" charset="-128"/>
              </a:rPr>
              <a:t>14-3</a:t>
            </a:r>
            <a:endParaRPr lang="en-US" dirty="0"/>
          </a:p>
        </p:txBody>
      </p:sp>
      <p:sp>
        <p:nvSpPr>
          <p:cNvPr id="8" name="Title 7"/>
          <p:cNvSpPr>
            <a:spLocks noGrp="1"/>
          </p:cNvSpPr>
          <p:nvPr>
            <p:ph type="title"/>
          </p:nvPr>
        </p:nvSpPr>
        <p:spPr/>
        <p:txBody>
          <a:bodyPr/>
          <a:lstStyle/>
          <a:p>
            <a:r>
              <a:rPr lang="en-IN" dirty="0"/>
              <a:t>Note Issued for Cash (1 of 4)</a:t>
            </a:r>
            <a:endParaRPr lang="en-US" dirty="0"/>
          </a:p>
        </p:txBody>
      </p:sp>
      <p:sp>
        <p:nvSpPr>
          <p:cNvPr id="9" name="Content Placeholder 8"/>
          <p:cNvSpPr>
            <a:spLocks noGrp="1"/>
          </p:cNvSpPr>
          <p:nvPr>
            <p:ph sz="quarter" idx="10"/>
          </p:nvPr>
        </p:nvSpPr>
        <p:spPr>
          <a:xfrm>
            <a:off x="533400" y="1676400"/>
            <a:ext cx="8061960" cy="4724400"/>
          </a:xfrm>
        </p:spPr>
        <p:txBody>
          <a:bodyPr/>
          <a:lstStyle/>
          <a:p>
            <a:pPr marL="0" indent="0">
              <a:buNone/>
            </a:pPr>
            <a:r>
              <a:rPr lang="en-IN" dirty="0"/>
              <a:t>On January 1, 2018, Skill Graphics, Inc., a product-</a:t>
            </a:r>
            <a:r>
              <a:rPr lang="en-IN" dirty="0" err="1"/>
              <a:t>labeling</a:t>
            </a:r>
            <a:r>
              <a:rPr lang="en-IN" dirty="0"/>
              <a:t> and graphics firm, borrowed $700,000 cash from First </a:t>
            </a:r>
            <a:r>
              <a:rPr lang="en-IN" dirty="0" err="1"/>
              <a:t>BancCorp</a:t>
            </a:r>
            <a:r>
              <a:rPr lang="en-IN" dirty="0"/>
              <a:t> and issued a three-year, </a:t>
            </a:r>
            <a:r>
              <a:rPr lang="en-IN" b="1" dirty="0"/>
              <a:t>$700,000 </a:t>
            </a:r>
            <a:r>
              <a:rPr lang="en-IN" dirty="0"/>
              <a:t>promissory note. Interest of </a:t>
            </a:r>
            <a:r>
              <a:rPr lang="en-IN" b="1" dirty="0"/>
              <a:t>$42,000 </a:t>
            </a:r>
            <a:r>
              <a:rPr lang="en-IN" dirty="0"/>
              <a:t>was payable </a:t>
            </a:r>
            <a:r>
              <a:rPr lang="en-IN" dirty="0" err="1"/>
              <a:t>semiannually</a:t>
            </a:r>
            <a:r>
              <a:rPr lang="en-IN" dirty="0"/>
              <a:t> on June 30 and December 31.</a:t>
            </a:r>
            <a:endParaRPr lang="en-US" dirty="0"/>
          </a:p>
        </p:txBody>
      </p:sp>
    </p:spTree>
    <p:extLst>
      <p:ext uri="{BB962C8B-B14F-4D97-AF65-F5344CB8AC3E}">
        <p14:creationId xmlns:p14="http://schemas.microsoft.com/office/powerpoint/2010/main" val="65436467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a:t>
            </a:r>
            <a:r>
              <a:rPr lang="en-IN" dirty="0">
                <a:ea typeface="Adobe Fan Heiti Std B" pitchFamily="34" charset="-128"/>
              </a:rPr>
              <a:t>14-3</a:t>
            </a:r>
            <a:endParaRPr lang="en-US" dirty="0"/>
          </a:p>
        </p:txBody>
      </p:sp>
      <p:sp>
        <p:nvSpPr>
          <p:cNvPr id="8" name="Title 7"/>
          <p:cNvSpPr>
            <a:spLocks noGrp="1"/>
          </p:cNvSpPr>
          <p:nvPr>
            <p:ph type="title"/>
          </p:nvPr>
        </p:nvSpPr>
        <p:spPr/>
        <p:txBody>
          <a:bodyPr/>
          <a:lstStyle/>
          <a:p>
            <a:r>
              <a:rPr lang="en-IN" dirty="0"/>
              <a:t>Note Issued for Cash (2 of 4)</a:t>
            </a:r>
            <a:endParaRPr lang="en-US" dirty="0"/>
          </a:p>
        </p:txBody>
      </p:sp>
      <p:sp>
        <p:nvSpPr>
          <p:cNvPr id="7" name="Content Placeholder 6"/>
          <p:cNvSpPr>
            <a:spLocks noGrp="1"/>
          </p:cNvSpPr>
          <p:nvPr>
            <p:ph sz="quarter" idx="10"/>
          </p:nvPr>
        </p:nvSpPr>
        <p:spPr>
          <a:xfrm>
            <a:off x="609600" y="1676400"/>
            <a:ext cx="7772400" cy="685800"/>
          </a:xfrm>
        </p:spPr>
        <p:txBody>
          <a:bodyPr/>
          <a:lstStyle/>
          <a:p>
            <a:pPr marL="0" indent="0" algn="ctr">
              <a:buNone/>
            </a:pPr>
            <a:r>
              <a:rPr lang="en-IN" sz="2400" b="1" i="1" dirty="0"/>
              <a:t>At issuance</a:t>
            </a:r>
          </a:p>
        </p:txBody>
      </p:sp>
      <p:pic>
        <p:nvPicPr>
          <p:cNvPr id="48130" name="Picture 2" descr="Journal entry:&#10;Skill graphcs (borrower) debits cash 700,000 and credits notes payable (face amount) 700,000.&#10;&#10;First Banc Corp (lender) debits notes receivable (face amount) 700,000 and credits cash 700,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9968" y="2286000"/>
            <a:ext cx="7796832" cy="285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4892030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pPr marL="0" indent="0">
              <a:buNone/>
            </a:pPr>
            <a:r>
              <a:rPr lang="en-US" dirty="0"/>
              <a:t>Learning Objective  </a:t>
            </a:r>
            <a:r>
              <a:rPr lang="en-IN" dirty="0">
                <a:ea typeface="Adobe Fan Heiti Std B" pitchFamily="34" charset="-128"/>
              </a:rPr>
              <a:t>14-3</a:t>
            </a:r>
            <a:endParaRPr lang="en-US" dirty="0"/>
          </a:p>
        </p:txBody>
      </p:sp>
      <p:sp>
        <p:nvSpPr>
          <p:cNvPr id="3" name="Title 2"/>
          <p:cNvSpPr>
            <a:spLocks noGrp="1"/>
          </p:cNvSpPr>
          <p:nvPr>
            <p:ph type="title"/>
          </p:nvPr>
        </p:nvSpPr>
        <p:spPr/>
        <p:txBody>
          <a:bodyPr/>
          <a:lstStyle/>
          <a:p>
            <a:r>
              <a:rPr lang="en-IN" dirty="0"/>
              <a:t>Note Issued for Cash (3 of 4)</a:t>
            </a:r>
            <a:endParaRPr lang="en-US" dirty="0"/>
          </a:p>
        </p:txBody>
      </p:sp>
      <p:sp>
        <p:nvSpPr>
          <p:cNvPr id="2" name="Content Placeholder 1"/>
          <p:cNvSpPr>
            <a:spLocks noGrp="1"/>
          </p:cNvSpPr>
          <p:nvPr>
            <p:ph sz="quarter" idx="10"/>
          </p:nvPr>
        </p:nvSpPr>
        <p:spPr>
          <a:xfrm>
            <a:off x="533400" y="1600200"/>
            <a:ext cx="8077200" cy="609600"/>
          </a:xfrm>
        </p:spPr>
        <p:txBody>
          <a:bodyPr/>
          <a:lstStyle/>
          <a:p>
            <a:pPr marL="0" indent="0" algn="ctr">
              <a:buNone/>
            </a:pPr>
            <a:r>
              <a:rPr lang="en-IN" sz="2400" b="1" i="1" dirty="0"/>
              <a:t>At each of the six interest dates</a:t>
            </a:r>
          </a:p>
        </p:txBody>
      </p:sp>
      <p:pic>
        <p:nvPicPr>
          <p:cNvPr id="49154" name="Picture 2" descr="Journal entry:&#10;Skill graphics (borrower) debits interest expense 42,000 and credits cash 42,000.&#10;&#10;First banc Corp (lender) debits cash 42,000 and credits interest revenue 42,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4307" y="2163889"/>
            <a:ext cx="8018693" cy="2789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3420492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pPr marL="0" indent="0">
              <a:buNone/>
            </a:pPr>
            <a:r>
              <a:rPr lang="en-US" dirty="0"/>
              <a:t>Learning Objective  </a:t>
            </a:r>
            <a:r>
              <a:rPr lang="en-IN" dirty="0">
                <a:ea typeface="Adobe Fan Heiti Std B" pitchFamily="34" charset="-128"/>
              </a:rPr>
              <a:t>14-3</a:t>
            </a:r>
            <a:endParaRPr lang="en-US" dirty="0"/>
          </a:p>
        </p:txBody>
      </p:sp>
      <p:sp>
        <p:nvSpPr>
          <p:cNvPr id="3" name="Title 2"/>
          <p:cNvSpPr>
            <a:spLocks noGrp="1"/>
          </p:cNvSpPr>
          <p:nvPr>
            <p:ph type="title"/>
          </p:nvPr>
        </p:nvSpPr>
        <p:spPr/>
        <p:txBody>
          <a:bodyPr/>
          <a:lstStyle/>
          <a:p>
            <a:r>
              <a:rPr lang="en-IN" dirty="0"/>
              <a:t>Note Issued for Cash (4 of 4)</a:t>
            </a:r>
            <a:endParaRPr lang="en-US" dirty="0"/>
          </a:p>
        </p:txBody>
      </p:sp>
      <p:sp>
        <p:nvSpPr>
          <p:cNvPr id="2" name="Content Placeholder 1"/>
          <p:cNvSpPr>
            <a:spLocks noGrp="1"/>
          </p:cNvSpPr>
          <p:nvPr>
            <p:ph sz="quarter" idx="10"/>
          </p:nvPr>
        </p:nvSpPr>
        <p:spPr>
          <a:xfrm>
            <a:off x="533400" y="1676400"/>
            <a:ext cx="8077200" cy="762000"/>
          </a:xfrm>
        </p:spPr>
        <p:txBody>
          <a:bodyPr/>
          <a:lstStyle/>
          <a:p>
            <a:pPr marL="0" indent="0" algn="ctr">
              <a:buNone/>
            </a:pPr>
            <a:r>
              <a:rPr lang="en-IN" sz="2800" b="1" i="1" dirty="0"/>
              <a:t>At maturity</a:t>
            </a:r>
          </a:p>
        </p:txBody>
      </p:sp>
      <p:pic>
        <p:nvPicPr>
          <p:cNvPr id="50178" name="Picture 2" descr="Skill graphics (borrower) debits notes payable 700,000 and credits cash (face amount) 700,000.&#10;&#10;First Banc Corp (lender) debits cash (face amount) 700,000 and credits notes receivable 700,000."/>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30362" y="2290667"/>
            <a:ext cx="8032638" cy="2789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5278238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a:t>
            </a:r>
            <a:r>
              <a:rPr lang="en-IN" dirty="0">
                <a:ea typeface="Adobe Fan Heiti Std B" pitchFamily="34" charset="-128"/>
              </a:rPr>
              <a:t>14-3</a:t>
            </a:r>
            <a:endParaRPr lang="en-US" dirty="0"/>
          </a:p>
        </p:txBody>
      </p:sp>
      <p:sp>
        <p:nvSpPr>
          <p:cNvPr id="3" name="Title 2"/>
          <p:cNvSpPr>
            <a:spLocks noGrp="1"/>
          </p:cNvSpPr>
          <p:nvPr>
            <p:ph type="title"/>
          </p:nvPr>
        </p:nvSpPr>
        <p:spPr/>
        <p:txBody>
          <a:bodyPr>
            <a:noAutofit/>
          </a:bodyPr>
          <a:lstStyle/>
          <a:p>
            <a:r>
              <a:rPr lang="en-IN" dirty="0"/>
              <a:t>Notes Exchanged for Assets or Services (1 of 3)</a:t>
            </a:r>
            <a:endParaRPr lang="en-US" dirty="0"/>
          </a:p>
        </p:txBody>
      </p:sp>
      <p:sp>
        <p:nvSpPr>
          <p:cNvPr id="4" name="Content Placeholder 3"/>
          <p:cNvSpPr>
            <a:spLocks noGrp="1"/>
          </p:cNvSpPr>
          <p:nvPr>
            <p:ph sz="quarter" idx="10"/>
          </p:nvPr>
        </p:nvSpPr>
        <p:spPr>
          <a:xfrm>
            <a:off x="548640" y="1676400"/>
            <a:ext cx="8046720" cy="2514600"/>
          </a:xfrm>
        </p:spPr>
        <p:txBody>
          <a:bodyPr/>
          <a:lstStyle/>
          <a:p>
            <a:pPr marL="0" indent="0">
              <a:buNone/>
            </a:pPr>
            <a:r>
              <a:rPr lang="en-IN" dirty="0"/>
              <a:t>Skill Graphics purchased a package-</a:t>
            </a:r>
            <a:r>
              <a:rPr lang="en-IN" dirty="0" err="1"/>
              <a:t>labeling</a:t>
            </a:r>
            <a:r>
              <a:rPr lang="en-IN" dirty="0"/>
              <a:t> machine from Hughes–Barker Corporation by issuing a 12%, $700,000, three-year note that requires interest to be paid </a:t>
            </a:r>
            <a:r>
              <a:rPr lang="en-IN" dirty="0" err="1"/>
              <a:t>semiannually</a:t>
            </a:r>
            <a:r>
              <a:rPr lang="en-IN" dirty="0"/>
              <a:t>. The machine could have been purchased at a cash price of $666,633.</a:t>
            </a:r>
            <a:endParaRPr lang="en-US" dirty="0"/>
          </a:p>
        </p:txBody>
      </p:sp>
    </p:spTree>
    <p:extLst>
      <p:ext uri="{BB962C8B-B14F-4D97-AF65-F5344CB8AC3E}">
        <p14:creationId xmlns:p14="http://schemas.microsoft.com/office/powerpoint/2010/main" val="3546068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14-1</a:t>
            </a:r>
          </a:p>
        </p:txBody>
      </p:sp>
      <p:sp>
        <p:nvSpPr>
          <p:cNvPr id="5" name="Title 4"/>
          <p:cNvSpPr>
            <a:spLocks noGrp="1"/>
          </p:cNvSpPr>
          <p:nvPr>
            <p:ph type="title"/>
          </p:nvPr>
        </p:nvSpPr>
        <p:spPr/>
        <p:txBody>
          <a:bodyPr/>
          <a:lstStyle/>
          <a:p>
            <a:r>
              <a:rPr lang="en-US" dirty="0"/>
              <a:t>Types of Bonds (1 of 3)</a:t>
            </a:r>
          </a:p>
        </p:txBody>
      </p:sp>
      <p:sp>
        <p:nvSpPr>
          <p:cNvPr id="6" name="Content Placeholder 5"/>
          <p:cNvSpPr>
            <a:spLocks noGrp="1"/>
          </p:cNvSpPr>
          <p:nvPr>
            <p:ph sz="quarter" idx="10"/>
          </p:nvPr>
        </p:nvSpPr>
        <p:spPr>
          <a:xfrm>
            <a:off x="571500" y="1447800"/>
            <a:ext cx="8001000" cy="4114800"/>
          </a:xfrm>
        </p:spPr>
        <p:txBody>
          <a:bodyPr/>
          <a:lstStyle/>
          <a:p>
            <a:r>
              <a:rPr lang="en-US" b="1" dirty="0"/>
              <a:t>Debenture bonds</a:t>
            </a:r>
          </a:p>
          <a:p>
            <a:pPr marL="800100" lvl="1" indent="-342900">
              <a:lnSpc>
                <a:spcPct val="80000"/>
              </a:lnSpc>
              <a:spcBef>
                <a:spcPts val="1000"/>
              </a:spcBef>
              <a:buFont typeface="Verdana" pitchFamily="34" charset="0"/>
              <a:buChar char="–"/>
            </a:pPr>
            <a:r>
              <a:rPr lang="en-IN" dirty="0"/>
              <a:t>Secured only by the “full faith and credit” of the issuing corporation</a:t>
            </a:r>
          </a:p>
          <a:p>
            <a:pPr marL="800100" lvl="1" indent="-342900">
              <a:lnSpc>
                <a:spcPct val="80000"/>
              </a:lnSpc>
              <a:spcBef>
                <a:spcPts val="1000"/>
              </a:spcBef>
              <a:buFont typeface="Verdana" pitchFamily="34" charset="0"/>
              <a:buChar char="–"/>
            </a:pPr>
            <a:r>
              <a:rPr lang="en-IN" dirty="0"/>
              <a:t>No specific assets are pledged as security</a:t>
            </a:r>
          </a:p>
          <a:p>
            <a:pPr marL="800100" lvl="1" indent="-342900">
              <a:lnSpc>
                <a:spcPct val="80000"/>
              </a:lnSpc>
              <a:spcBef>
                <a:spcPts val="1000"/>
              </a:spcBef>
              <a:buFont typeface="Verdana" pitchFamily="34" charset="0"/>
              <a:buChar char="–"/>
            </a:pPr>
            <a:r>
              <a:rPr lang="en-IN" dirty="0"/>
              <a:t>Investors have the same standing as the firm’s other general creditors</a:t>
            </a:r>
          </a:p>
          <a:p>
            <a:pPr marL="1257300" lvl="1" indent="-342900">
              <a:lnSpc>
                <a:spcPct val="100000"/>
              </a:lnSpc>
              <a:buFont typeface="Wingdings" pitchFamily="2" charset="2"/>
              <a:buChar char="§"/>
            </a:pPr>
            <a:r>
              <a:rPr lang="en-US" sz="2200" i="1" dirty="0"/>
              <a:t>Exception: </a:t>
            </a:r>
            <a:r>
              <a:rPr lang="en-US" sz="2200" b="1" dirty="0"/>
              <a:t>Subordinated debentures</a:t>
            </a:r>
            <a:r>
              <a:rPr lang="en-US" sz="2200" dirty="0"/>
              <a:t>; not entitled to receive any liquidation payments until the claims of other specified debt issues are satisfied</a:t>
            </a:r>
          </a:p>
        </p:txBody>
      </p:sp>
    </p:spTree>
    <p:extLst>
      <p:ext uri="{BB962C8B-B14F-4D97-AF65-F5344CB8AC3E}">
        <p14:creationId xmlns:p14="http://schemas.microsoft.com/office/powerpoint/2010/main" val="141466594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pPr marL="0" indent="0">
              <a:buNone/>
            </a:pPr>
            <a:r>
              <a:rPr lang="en-US" dirty="0"/>
              <a:t>Learning Objective  </a:t>
            </a:r>
            <a:r>
              <a:rPr lang="en-IN" dirty="0">
                <a:ea typeface="Adobe Fan Heiti Std B" pitchFamily="34" charset="-128"/>
              </a:rPr>
              <a:t>14-3</a:t>
            </a:r>
            <a:endParaRPr lang="en-US" dirty="0"/>
          </a:p>
        </p:txBody>
      </p:sp>
      <p:sp>
        <p:nvSpPr>
          <p:cNvPr id="3" name="Title 2"/>
          <p:cNvSpPr>
            <a:spLocks noGrp="1"/>
          </p:cNvSpPr>
          <p:nvPr>
            <p:ph type="title"/>
          </p:nvPr>
        </p:nvSpPr>
        <p:spPr/>
        <p:txBody>
          <a:bodyPr>
            <a:noAutofit/>
          </a:bodyPr>
          <a:lstStyle/>
          <a:p>
            <a:r>
              <a:rPr lang="en-IN" dirty="0"/>
              <a:t>Notes Exchanged for Assets or Services (2 of 3)</a:t>
            </a:r>
            <a:endParaRPr lang="en-US" dirty="0"/>
          </a:p>
        </p:txBody>
      </p:sp>
      <p:sp>
        <p:nvSpPr>
          <p:cNvPr id="10" name="Content Placeholder 4"/>
          <p:cNvSpPr>
            <a:spLocks noGrp="1"/>
          </p:cNvSpPr>
          <p:nvPr>
            <p:ph sz="quarter" idx="12"/>
          </p:nvPr>
        </p:nvSpPr>
        <p:spPr>
          <a:xfrm>
            <a:off x="533400" y="1752600"/>
            <a:ext cx="8077200" cy="609600"/>
          </a:xfrm>
        </p:spPr>
        <p:txBody>
          <a:bodyPr/>
          <a:lstStyle/>
          <a:p>
            <a:pPr marL="0" indent="0" algn="ctr">
              <a:buNone/>
            </a:pPr>
            <a:r>
              <a:rPr lang="en-IN" sz="2400" b="1" dirty="0"/>
              <a:t>Calculation of the price of the note</a:t>
            </a:r>
            <a:endParaRPr lang="en-US" sz="2400" b="1" dirty="0"/>
          </a:p>
        </p:txBody>
      </p:sp>
      <p:graphicFrame>
        <p:nvGraphicFramePr>
          <p:cNvPr id="9" name="Table 8"/>
          <p:cNvGraphicFramePr>
            <a:graphicFrameLocks noGrp="1"/>
          </p:cNvGraphicFramePr>
          <p:nvPr>
            <p:extLst>
              <p:ext uri="{D42A27DB-BD31-4B8C-83A1-F6EECF244321}">
                <p14:modId xmlns:p14="http://schemas.microsoft.com/office/powerpoint/2010/main" val="1824315991"/>
              </p:ext>
            </p:extLst>
          </p:nvPr>
        </p:nvGraphicFramePr>
        <p:xfrm>
          <a:off x="914400" y="2548193"/>
          <a:ext cx="7429500" cy="1261807"/>
        </p:xfrm>
        <a:graphic>
          <a:graphicData uri="http://schemas.openxmlformats.org/drawingml/2006/table">
            <a:tbl>
              <a:tblPr firstRow="1" bandRow="1">
                <a:tableStyleId>{5940675A-B579-460E-94D1-54222C63F5DA}</a:tableStyleId>
              </a:tblPr>
              <a:tblGrid>
                <a:gridCol w="3184071">
                  <a:extLst>
                    <a:ext uri="{9D8B030D-6E8A-4147-A177-3AD203B41FA5}">
                      <a16:colId xmlns:a16="http://schemas.microsoft.com/office/drawing/2014/main" xmlns="" val="20000"/>
                    </a:ext>
                  </a:extLst>
                </a:gridCol>
                <a:gridCol w="2724809">
                  <a:extLst>
                    <a:ext uri="{9D8B030D-6E8A-4147-A177-3AD203B41FA5}">
                      <a16:colId xmlns:a16="http://schemas.microsoft.com/office/drawing/2014/main" xmlns="" val="20001"/>
                    </a:ext>
                  </a:extLst>
                </a:gridCol>
                <a:gridCol w="1520620">
                  <a:extLst>
                    <a:ext uri="{9D8B030D-6E8A-4147-A177-3AD203B41FA5}">
                      <a16:colId xmlns:a16="http://schemas.microsoft.com/office/drawing/2014/main" xmlns="" val="20002"/>
                    </a:ext>
                  </a:extLst>
                </a:gridCol>
              </a:tblGrid>
              <a:tr h="436664">
                <a:tc>
                  <a:txBody>
                    <a:bodyPr/>
                    <a:lstStyle/>
                    <a:p>
                      <a:r>
                        <a:rPr lang="en-US" sz="1600" dirty="0">
                          <a:latin typeface="Verdana" panose="020B0604030504040204" pitchFamily="34" charset="0"/>
                          <a:ea typeface="Verdana" panose="020B0604030504040204" pitchFamily="34" charset="0"/>
                          <a:cs typeface="Verdana" panose="020B0604030504040204" pitchFamily="34" charset="0"/>
                        </a:rPr>
                        <a:t>Interest</a:t>
                      </a:r>
                    </a:p>
                  </a:txBody>
                  <a:tcPr anchor="ct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$42,000 × </a:t>
                      </a:r>
                      <a:r>
                        <a:rPr lang="en-US" sz="1600" b="1" dirty="0">
                          <a:latin typeface="Verdana" panose="020B0604030504040204" pitchFamily="34" charset="0"/>
                          <a:ea typeface="Verdana" panose="020B0604030504040204" pitchFamily="34" charset="0"/>
                          <a:cs typeface="Verdana" panose="020B0604030504040204" pitchFamily="34" charset="0"/>
                        </a:rPr>
                        <a:t>4.76654 </a:t>
                      </a:r>
                      <a:r>
                        <a:rPr lang="en-US" sz="1600" dirty="0">
                          <a:latin typeface="Verdana" panose="020B0604030504040204" pitchFamily="34" charset="0"/>
                          <a:ea typeface="Verdana" panose="020B0604030504040204" pitchFamily="34" charset="0"/>
                          <a:cs typeface="Verdana" panose="020B0604030504040204" pitchFamily="34" charset="0"/>
                        </a:rPr>
                        <a:t>=</a:t>
                      </a:r>
                    </a:p>
                  </a:txBody>
                  <a:tcPr anchor="ct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$200,195</a:t>
                      </a:r>
                    </a:p>
                  </a:txBody>
                  <a:tcPr anchor="ctr"/>
                </a:tc>
                <a:extLst>
                  <a:ext uri="{0D108BD9-81ED-4DB2-BD59-A6C34878D82A}">
                    <a16:rowId xmlns:a16="http://schemas.microsoft.com/office/drawing/2014/main" xmlns="" val="10000"/>
                  </a:ext>
                </a:extLst>
              </a:tr>
              <a:tr h="401536">
                <a:tc>
                  <a:txBody>
                    <a:bodyPr/>
                    <a:lstStyle/>
                    <a:p>
                      <a:r>
                        <a:rPr lang="en-US" sz="1600" dirty="0">
                          <a:latin typeface="Verdana" panose="020B0604030504040204" pitchFamily="34" charset="0"/>
                          <a:ea typeface="Verdana" panose="020B0604030504040204" pitchFamily="34" charset="0"/>
                          <a:cs typeface="Verdana" panose="020B0604030504040204" pitchFamily="34" charset="0"/>
                        </a:rPr>
                        <a:t>Principal</a:t>
                      </a:r>
                    </a:p>
                  </a:txBody>
                  <a:tcPr anchor="ct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$700,000 × </a:t>
                      </a:r>
                      <a:r>
                        <a:rPr lang="en-US" sz="1600" b="1" dirty="0">
                          <a:latin typeface="Verdana" panose="020B0604030504040204" pitchFamily="34" charset="0"/>
                          <a:ea typeface="Verdana" panose="020B0604030504040204" pitchFamily="34" charset="0"/>
                          <a:cs typeface="Verdana" panose="020B0604030504040204" pitchFamily="34" charset="0"/>
                        </a:rPr>
                        <a:t>0.66634 </a:t>
                      </a:r>
                      <a:r>
                        <a:rPr lang="en-US" sz="1600" b="0" dirty="0">
                          <a:latin typeface="Verdana" panose="020B0604030504040204" pitchFamily="34" charset="0"/>
                          <a:ea typeface="Verdana" panose="020B0604030504040204" pitchFamily="34" charset="0"/>
                          <a:cs typeface="Verdana" panose="020B0604030504040204" pitchFamily="34" charset="0"/>
                        </a:rPr>
                        <a:t>=</a:t>
                      </a:r>
                    </a:p>
                  </a:txBody>
                  <a:tcPr anchor="ctr"/>
                </a:tc>
                <a:tc>
                  <a:txBody>
                    <a:bodyPr/>
                    <a:lstStyle/>
                    <a:p>
                      <a:pPr algn="r"/>
                      <a:r>
                        <a:rPr lang="en-US" sz="1600" u="sng" dirty="0">
                          <a:latin typeface="Verdana" panose="020B0604030504040204" pitchFamily="34" charset="0"/>
                          <a:ea typeface="Verdana" panose="020B0604030504040204" pitchFamily="34" charset="0"/>
                          <a:cs typeface="Verdana" panose="020B0604030504040204" pitchFamily="34" charset="0"/>
                        </a:rPr>
                        <a:t>466,438</a:t>
                      </a:r>
                    </a:p>
                  </a:txBody>
                  <a:tcPr anchor="ctr"/>
                </a:tc>
                <a:extLst>
                  <a:ext uri="{0D108BD9-81ED-4DB2-BD59-A6C34878D82A}">
                    <a16:rowId xmlns:a16="http://schemas.microsoft.com/office/drawing/2014/main" xmlns="" val="10001"/>
                  </a:ext>
                </a:extLst>
              </a:tr>
              <a:tr h="423607">
                <a:tc>
                  <a:txBody>
                    <a:bodyPr/>
                    <a:lstStyle/>
                    <a:p>
                      <a:r>
                        <a:rPr lang="en-US" sz="1600" dirty="0">
                          <a:latin typeface="Verdana" panose="020B0604030504040204" pitchFamily="34" charset="0"/>
                          <a:ea typeface="Verdana" panose="020B0604030504040204" pitchFamily="34" charset="0"/>
                          <a:cs typeface="Verdana" panose="020B0604030504040204" pitchFamily="34" charset="0"/>
                        </a:rPr>
                        <a:t>Present</a:t>
                      </a:r>
                      <a:r>
                        <a:rPr lang="en-US" sz="1600" baseline="0" dirty="0">
                          <a:latin typeface="Verdana" panose="020B0604030504040204" pitchFamily="34" charset="0"/>
                          <a:ea typeface="Verdana" panose="020B0604030504040204" pitchFamily="34" charset="0"/>
                          <a:cs typeface="Verdana" panose="020B0604030504040204" pitchFamily="34" charset="0"/>
                        </a:rPr>
                        <a:t> value of the note</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600" u="sng" dirty="0">
                          <a:latin typeface="Verdana" panose="020B0604030504040204" pitchFamily="34" charset="0"/>
                          <a:ea typeface="Verdana" panose="020B0604030504040204" pitchFamily="34" charset="0"/>
                          <a:cs typeface="Verdana" panose="020B0604030504040204" pitchFamily="34" charset="0"/>
                        </a:rPr>
                        <a:t>$666,633</a:t>
                      </a:r>
                    </a:p>
                  </a:txBody>
                  <a:tcPr anchor="ctr"/>
                </a:tc>
                <a:extLst>
                  <a:ext uri="{0D108BD9-81ED-4DB2-BD59-A6C34878D82A}">
                    <a16:rowId xmlns:a16="http://schemas.microsoft.com/office/drawing/2014/main" xmlns="" val="10002"/>
                  </a:ext>
                </a:extLst>
              </a:tr>
            </a:tbl>
          </a:graphicData>
        </a:graphic>
      </p:graphicFrame>
      <p:sp>
        <p:nvSpPr>
          <p:cNvPr id="5" name="Content Placeholder 4"/>
          <p:cNvSpPr>
            <a:spLocks noGrp="1"/>
          </p:cNvSpPr>
          <p:nvPr>
            <p:ph sz="quarter" idx="10"/>
          </p:nvPr>
        </p:nvSpPr>
        <p:spPr>
          <a:xfrm>
            <a:off x="533400" y="4114800"/>
            <a:ext cx="8153400" cy="1524000"/>
          </a:xfrm>
        </p:spPr>
        <p:txBody>
          <a:bodyPr/>
          <a:lstStyle/>
          <a:p>
            <a:pPr marL="0" indent="0">
              <a:buNone/>
            </a:pPr>
            <a:r>
              <a:rPr lang="en-IN" sz="2200" b="1" dirty="0"/>
              <a:t>Present value of an ordinary annuity of $1: </a:t>
            </a:r>
            <a:r>
              <a:rPr lang="en-IN" sz="2200" b="1" i="1" dirty="0"/>
              <a:t>n</a:t>
            </a:r>
            <a:r>
              <a:rPr lang="en-IN" sz="2200" b="1" dirty="0"/>
              <a:t> = 6, </a:t>
            </a:r>
            <a:r>
              <a:rPr lang="en-IN" sz="2200" b="1" i="1" dirty="0" err="1"/>
              <a:t>i</a:t>
            </a:r>
            <a:r>
              <a:rPr lang="en-IN" sz="2200" b="1" i="1" dirty="0"/>
              <a:t> </a:t>
            </a:r>
            <a:r>
              <a:rPr lang="en-IN" sz="2200" b="1" dirty="0"/>
              <a:t>= 7% </a:t>
            </a:r>
            <a:r>
              <a:rPr lang="en-IN" sz="2200" b="1" dirty="0">
                <a:sym typeface="Wingdings" panose="05000000000000000000" pitchFamily="2" charset="2"/>
              </a:rPr>
              <a:t></a:t>
            </a:r>
            <a:r>
              <a:rPr lang="en-US" sz="2200" b="1" dirty="0"/>
              <a:t> Implicit rate of interest </a:t>
            </a:r>
            <a:endParaRPr lang="en-IN" sz="2200" b="1" dirty="0"/>
          </a:p>
          <a:p>
            <a:pPr marL="0" indent="0">
              <a:buNone/>
            </a:pPr>
            <a:r>
              <a:rPr lang="en-IN" sz="2200" b="1" dirty="0"/>
              <a:t>Present value of $1:</a:t>
            </a:r>
            <a:r>
              <a:rPr lang="en-IN" sz="2200" b="1" i="1" dirty="0"/>
              <a:t> n </a:t>
            </a:r>
            <a:r>
              <a:rPr lang="en-IN" sz="2200" b="1" dirty="0"/>
              <a:t>= 6, </a:t>
            </a:r>
            <a:r>
              <a:rPr lang="en-IN" sz="2200" b="1" i="1" dirty="0" err="1"/>
              <a:t>i</a:t>
            </a:r>
            <a:r>
              <a:rPr lang="en-IN" sz="2200" b="1" dirty="0"/>
              <a:t> = 7% </a:t>
            </a:r>
            <a:r>
              <a:rPr lang="en-IN" sz="2200" b="1" dirty="0">
                <a:sym typeface="Wingdings" panose="05000000000000000000" pitchFamily="2" charset="2"/>
              </a:rPr>
              <a:t></a:t>
            </a:r>
            <a:r>
              <a:rPr lang="en-US" sz="2200" b="1" dirty="0"/>
              <a:t> Implicit rate of interest</a:t>
            </a:r>
          </a:p>
        </p:txBody>
      </p:sp>
    </p:spTree>
    <p:extLst>
      <p:ext uri="{BB962C8B-B14F-4D97-AF65-F5344CB8AC3E}">
        <p14:creationId xmlns:p14="http://schemas.microsoft.com/office/powerpoint/2010/main" val="221394179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a:t>
            </a:r>
            <a:r>
              <a:rPr lang="en-IN" dirty="0">
                <a:ea typeface="Adobe Fan Heiti Std B" pitchFamily="34" charset="-128"/>
              </a:rPr>
              <a:t>14-3</a:t>
            </a:r>
            <a:endParaRPr lang="en-US" dirty="0"/>
          </a:p>
        </p:txBody>
      </p:sp>
      <p:sp>
        <p:nvSpPr>
          <p:cNvPr id="8" name="Title 7"/>
          <p:cNvSpPr>
            <a:spLocks noGrp="1"/>
          </p:cNvSpPr>
          <p:nvPr>
            <p:ph type="title"/>
          </p:nvPr>
        </p:nvSpPr>
        <p:spPr/>
        <p:txBody>
          <a:bodyPr>
            <a:noAutofit/>
          </a:bodyPr>
          <a:lstStyle/>
          <a:p>
            <a:r>
              <a:rPr lang="en-US" dirty="0"/>
              <a:t>Notes Exchanged for Assets or Services (3 of 3)</a:t>
            </a:r>
          </a:p>
        </p:txBody>
      </p:sp>
      <p:sp>
        <p:nvSpPr>
          <p:cNvPr id="9" name="Content Placeholder 8"/>
          <p:cNvSpPr>
            <a:spLocks noGrp="1"/>
          </p:cNvSpPr>
          <p:nvPr>
            <p:ph sz="quarter" idx="10"/>
          </p:nvPr>
        </p:nvSpPr>
        <p:spPr>
          <a:xfrm>
            <a:off x="548640" y="1600200"/>
            <a:ext cx="8366760" cy="4876800"/>
          </a:xfrm>
        </p:spPr>
        <p:txBody>
          <a:bodyPr/>
          <a:lstStyle/>
          <a:p>
            <a:r>
              <a:rPr lang="en-US" sz="2200" b="1" dirty="0"/>
              <a:t>Implicit rate of interest: </a:t>
            </a:r>
            <a:r>
              <a:rPr lang="en-US" sz="2200" dirty="0"/>
              <a:t>Rate is not expressly stated in the agreement</a:t>
            </a:r>
          </a:p>
          <a:p>
            <a:r>
              <a:rPr lang="en-US" sz="2200" b="1" dirty="0"/>
              <a:t>Imputing an interest rate: </a:t>
            </a:r>
            <a:r>
              <a:rPr lang="en-US" sz="2200" dirty="0"/>
              <a:t>Deciding the appropriate rate when value of asset or service is not readily determinable</a:t>
            </a:r>
          </a:p>
          <a:p>
            <a:pPr marL="0" indent="0">
              <a:buNone/>
            </a:pPr>
            <a:r>
              <a:rPr lang="en-US" sz="2200" dirty="0"/>
              <a:t>Example:</a:t>
            </a:r>
          </a:p>
          <a:p>
            <a:pPr marL="0" indent="0">
              <a:buNone/>
            </a:pPr>
            <a:r>
              <a:rPr lang="en-US" sz="2200" dirty="0"/>
              <a:t>The machine exchanged for the 12% note is custom-made so that no customary cash price is available with which to work backwards to find the implicit rate. In such a case, how to impute and account interest rate?</a:t>
            </a:r>
          </a:p>
          <a:p>
            <a:pPr marL="0" indent="0">
              <a:buNone/>
            </a:pPr>
            <a:r>
              <a:rPr lang="en-US" sz="2200" dirty="0"/>
              <a:t>Solution: </a:t>
            </a:r>
          </a:p>
          <a:p>
            <a:pPr marL="795338" lvl="1" indent="-331788">
              <a:buFont typeface="Verdana" pitchFamily="34" charset="0"/>
              <a:buChar char="−"/>
            </a:pPr>
            <a:r>
              <a:rPr lang="en-US" sz="2200" dirty="0"/>
              <a:t>Appropriate rate would have to be found externally</a:t>
            </a:r>
          </a:p>
          <a:p>
            <a:pPr marL="795338" lvl="1" indent="-331788">
              <a:buFont typeface="Verdana" pitchFamily="34" charset="0"/>
              <a:buChar char="−"/>
            </a:pPr>
            <a:r>
              <a:rPr lang="en-US" sz="2200" dirty="0"/>
              <a:t>Use of substance over form</a:t>
            </a:r>
          </a:p>
        </p:txBody>
      </p:sp>
    </p:spTree>
    <p:extLst>
      <p:ext uri="{BB962C8B-B14F-4D97-AF65-F5344CB8AC3E}">
        <p14:creationId xmlns:p14="http://schemas.microsoft.com/office/powerpoint/2010/main" val="421959277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14"/>
          <p:cNvSpPr>
            <a:spLocks noGrp="1"/>
          </p:cNvSpPr>
          <p:nvPr>
            <p:ph type="body" sz="quarter" idx="13"/>
          </p:nvPr>
        </p:nvSpPr>
        <p:spPr/>
        <p:txBody>
          <a:bodyPr/>
          <a:lstStyle/>
          <a:p>
            <a:pPr marL="0" indent="0">
              <a:buNone/>
            </a:pPr>
            <a:r>
              <a:rPr lang="en-US" dirty="0"/>
              <a:t>Learning Objective  </a:t>
            </a:r>
            <a:r>
              <a:rPr lang="en-IN" dirty="0">
                <a:ea typeface="Adobe Fan Heiti Std B" pitchFamily="34" charset="-128"/>
              </a:rPr>
              <a:t>14-3</a:t>
            </a:r>
            <a:endParaRPr lang="en-US" dirty="0"/>
          </a:p>
        </p:txBody>
      </p:sp>
      <p:sp>
        <p:nvSpPr>
          <p:cNvPr id="8" name="Title 7"/>
          <p:cNvSpPr>
            <a:spLocks noGrp="1"/>
          </p:cNvSpPr>
          <p:nvPr>
            <p:ph type="title"/>
          </p:nvPr>
        </p:nvSpPr>
        <p:spPr>
          <a:xfrm>
            <a:off x="1049482" y="533400"/>
            <a:ext cx="7273636" cy="1781907"/>
          </a:xfrm>
        </p:spPr>
        <p:txBody>
          <a:bodyPr>
            <a:noAutofit/>
          </a:bodyPr>
          <a:lstStyle/>
          <a:p>
            <a:r>
              <a:rPr lang="en-IN" dirty="0"/>
              <a:t>Journal Entries at Issuance—Note with Unrealistic</a:t>
            </a:r>
            <a:r>
              <a:rPr lang="en-IN" baseline="0" dirty="0"/>
              <a:t> </a:t>
            </a:r>
            <a:r>
              <a:rPr lang="en-IN" dirty="0"/>
              <a:t>Interest Rate (1 of 2)</a:t>
            </a:r>
            <a:endParaRPr lang="en-US" dirty="0"/>
          </a:p>
        </p:txBody>
      </p:sp>
      <p:sp>
        <p:nvSpPr>
          <p:cNvPr id="4" name="Content Placeholder 3"/>
          <p:cNvSpPr>
            <a:spLocks noGrp="1"/>
          </p:cNvSpPr>
          <p:nvPr>
            <p:ph sz="quarter" idx="11"/>
          </p:nvPr>
        </p:nvSpPr>
        <p:spPr>
          <a:xfrm>
            <a:off x="533400" y="2438400"/>
            <a:ext cx="8229600" cy="533400"/>
          </a:xfrm>
        </p:spPr>
        <p:txBody>
          <a:bodyPr/>
          <a:lstStyle/>
          <a:p>
            <a:pPr marL="0" indent="0" algn="ctr">
              <a:buNone/>
            </a:pPr>
            <a:r>
              <a:rPr lang="en-IN" sz="2400" b="1" dirty="0"/>
              <a:t>Calculation of the Price of the Note</a:t>
            </a:r>
          </a:p>
        </p:txBody>
      </p:sp>
      <p:graphicFrame>
        <p:nvGraphicFramePr>
          <p:cNvPr id="20" name="Table 19"/>
          <p:cNvGraphicFramePr>
            <a:graphicFrameLocks noGrp="1"/>
          </p:cNvGraphicFramePr>
          <p:nvPr>
            <p:extLst>
              <p:ext uri="{D42A27DB-BD31-4B8C-83A1-F6EECF244321}">
                <p14:modId xmlns:p14="http://schemas.microsoft.com/office/powerpoint/2010/main" val="1679225323"/>
              </p:ext>
            </p:extLst>
          </p:nvPr>
        </p:nvGraphicFramePr>
        <p:xfrm>
          <a:off x="1219200" y="3215640"/>
          <a:ext cx="7086600" cy="1584960"/>
        </p:xfrm>
        <a:graphic>
          <a:graphicData uri="http://schemas.openxmlformats.org/drawingml/2006/table">
            <a:tbl>
              <a:tblPr firstRow="1" bandRow="1">
                <a:tableStyleId>{5940675A-B579-460E-94D1-54222C63F5DA}</a:tableStyleId>
              </a:tblPr>
              <a:tblGrid>
                <a:gridCol w="2209800">
                  <a:extLst>
                    <a:ext uri="{9D8B030D-6E8A-4147-A177-3AD203B41FA5}">
                      <a16:colId xmlns:a16="http://schemas.microsoft.com/office/drawing/2014/main" xmlns="" val="20000"/>
                    </a:ext>
                  </a:extLst>
                </a:gridCol>
                <a:gridCol w="3200400">
                  <a:extLst>
                    <a:ext uri="{9D8B030D-6E8A-4147-A177-3AD203B41FA5}">
                      <a16:colId xmlns:a16="http://schemas.microsoft.com/office/drawing/2014/main" xmlns="" val="20001"/>
                    </a:ext>
                  </a:extLst>
                </a:gridCol>
                <a:gridCol w="1676400">
                  <a:extLst>
                    <a:ext uri="{9D8B030D-6E8A-4147-A177-3AD203B41FA5}">
                      <a16:colId xmlns:a16="http://schemas.microsoft.com/office/drawing/2014/main" xmlns="" val="20002"/>
                    </a:ext>
                  </a:extLst>
                </a:gridCol>
              </a:tblGrid>
              <a:tr h="304800">
                <a:tc>
                  <a:txBody>
                    <a:bodyPr/>
                    <a:lstStyle/>
                    <a:p>
                      <a:endParaRPr lang="en-US" sz="16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600" b="1" dirty="0">
                          <a:latin typeface="Verdana" pitchFamily="34" charset="0"/>
                          <a:ea typeface="Verdana" pitchFamily="34" charset="0"/>
                          <a:cs typeface="Verdana" pitchFamily="34" charset="0"/>
                        </a:rPr>
                        <a:t>Present Values</a:t>
                      </a:r>
                      <a:endParaRPr lang="en-US" sz="1600" b="1" dirty="0">
                        <a:latin typeface="Verdana" pitchFamily="34" charset="0"/>
                        <a:ea typeface="Verdana" pitchFamily="34" charset="0"/>
                        <a:cs typeface="Verdana" pitchFamily="34" charset="0"/>
                      </a:endParaRPr>
                    </a:p>
                  </a:txBody>
                  <a:tcPr anchor="ctr"/>
                </a:tc>
                <a:tc>
                  <a:txBody>
                    <a:bodyPr/>
                    <a:lstStyle/>
                    <a:p>
                      <a:pPr algn="r"/>
                      <a:endParaRPr lang="en-US" sz="1600" b="1"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xmlns="" val="10000"/>
                  </a:ext>
                </a:extLst>
              </a:tr>
              <a:tr h="304800">
                <a:tc>
                  <a:txBody>
                    <a:bodyPr/>
                    <a:lstStyle/>
                    <a:p>
                      <a:r>
                        <a:rPr lang="en-US" sz="1600" b="1" dirty="0">
                          <a:latin typeface="Verdana" panose="020B0604030504040204" pitchFamily="34" charset="0"/>
                          <a:ea typeface="Verdana" panose="020B0604030504040204" pitchFamily="34" charset="0"/>
                          <a:cs typeface="Verdana" panose="020B0604030504040204" pitchFamily="34" charset="0"/>
                        </a:rPr>
                        <a:t>Interest</a:t>
                      </a:r>
                    </a:p>
                  </a:txBody>
                  <a:tcPr anchor="ctr"/>
                </a:tc>
                <a:tc>
                  <a:txBody>
                    <a:bodyPr/>
                    <a:lstStyle/>
                    <a:p>
                      <a:pPr algn="r"/>
                      <a:r>
                        <a:rPr lang="en-US" sz="1600" b="1" dirty="0">
                          <a:latin typeface="Verdana" panose="020B0604030504040204" pitchFamily="34" charset="0"/>
                          <a:ea typeface="Verdana" panose="020B0604030504040204" pitchFamily="34" charset="0"/>
                          <a:cs typeface="Verdana" panose="020B0604030504040204" pitchFamily="34" charset="0"/>
                        </a:rPr>
                        <a:t>$42,000 × 4.76654 =</a:t>
                      </a:r>
                    </a:p>
                  </a:txBody>
                  <a:tcPr anchor="ctr"/>
                </a:tc>
                <a:tc>
                  <a:txBody>
                    <a:bodyPr/>
                    <a:lstStyle/>
                    <a:p>
                      <a:pPr algn="r"/>
                      <a:r>
                        <a:rPr lang="en-US" sz="1600" b="1" dirty="0">
                          <a:latin typeface="Verdana" panose="020B0604030504040204" pitchFamily="34" charset="0"/>
                          <a:ea typeface="Verdana" panose="020B0604030504040204" pitchFamily="34" charset="0"/>
                          <a:cs typeface="Verdana" panose="020B0604030504040204" pitchFamily="34" charset="0"/>
                        </a:rPr>
                        <a:t>$200,195</a:t>
                      </a:r>
                    </a:p>
                  </a:txBody>
                  <a:tcPr anchor="ctr"/>
                </a:tc>
                <a:extLst>
                  <a:ext uri="{0D108BD9-81ED-4DB2-BD59-A6C34878D82A}">
                    <a16:rowId xmlns:a16="http://schemas.microsoft.com/office/drawing/2014/main" xmlns="" val="10001"/>
                  </a:ext>
                </a:extLst>
              </a:tr>
              <a:tr h="271383">
                <a:tc>
                  <a:txBody>
                    <a:bodyPr/>
                    <a:lstStyle/>
                    <a:p>
                      <a:r>
                        <a:rPr lang="en-US" sz="1600" b="1" dirty="0">
                          <a:latin typeface="Verdana" panose="020B0604030504040204" pitchFamily="34" charset="0"/>
                          <a:ea typeface="Verdana" panose="020B0604030504040204" pitchFamily="34" charset="0"/>
                          <a:cs typeface="Verdana" panose="020B0604030504040204" pitchFamily="34" charset="0"/>
                        </a:rPr>
                        <a:t>Principal</a:t>
                      </a:r>
                    </a:p>
                  </a:txBody>
                  <a:tcPr anchor="ctr"/>
                </a:tc>
                <a:tc>
                  <a:txBody>
                    <a:bodyPr/>
                    <a:lstStyle/>
                    <a:p>
                      <a:pPr algn="r"/>
                      <a:r>
                        <a:rPr lang="en-US" sz="1600" b="1" dirty="0">
                          <a:latin typeface="Verdana" panose="020B0604030504040204" pitchFamily="34" charset="0"/>
                          <a:ea typeface="Verdana" panose="020B0604030504040204" pitchFamily="34" charset="0"/>
                          <a:cs typeface="Verdana" panose="020B0604030504040204" pitchFamily="34" charset="0"/>
                        </a:rPr>
                        <a:t>$700,000 × 0.66634 =</a:t>
                      </a:r>
                    </a:p>
                  </a:txBody>
                  <a:tcPr anchor="ctr"/>
                </a:tc>
                <a:tc>
                  <a:txBody>
                    <a:bodyPr/>
                    <a:lstStyle/>
                    <a:p>
                      <a:pPr algn="r"/>
                      <a:r>
                        <a:rPr lang="en-US" sz="1600" b="1" u="sng" dirty="0">
                          <a:latin typeface="Verdana" panose="020B0604030504040204" pitchFamily="34" charset="0"/>
                          <a:ea typeface="Verdana" panose="020B0604030504040204" pitchFamily="34" charset="0"/>
                          <a:cs typeface="Verdana" panose="020B0604030504040204" pitchFamily="34" charset="0"/>
                        </a:rPr>
                        <a:t>466,438</a:t>
                      </a:r>
                    </a:p>
                  </a:txBody>
                  <a:tcPr anchor="ctr"/>
                </a:tc>
                <a:extLst>
                  <a:ext uri="{0D108BD9-81ED-4DB2-BD59-A6C34878D82A}">
                    <a16:rowId xmlns:a16="http://schemas.microsoft.com/office/drawing/2014/main" xmlns="" val="10002"/>
                  </a:ext>
                </a:extLst>
              </a:tr>
              <a:tr h="182880">
                <a:tc>
                  <a:txBody>
                    <a:bodyPr/>
                    <a:lstStyle/>
                    <a:p>
                      <a:r>
                        <a:rPr lang="en-US" sz="1600" dirty="0">
                          <a:latin typeface="Verdana" panose="020B0604030504040204" pitchFamily="34" charset="0"/>
                          <a:ea typeface="Verdana" panose="020B0604030504040204" pitchFamily="34" charset="0"/>
                          <a:cs typeface="Verdana" panose="020B0604030504040204" pitchFamily="34" charset="0"/>
                        </a:rPr>
                        <a:t>Present</a:t>
                      </a:r>
                      <a:r>
                        <a:rPr lang="en-US" sz="1600" baseline="0" dirty="0">
                          <a:latin typeface="Verdana" panose="020B0604030504040204" pitchFamily="34" charset="0"/>
                          <a:ea typeface="Verdana" panose="020B0604030504040204" pitchFamily="34" charset="0"/>
                          <a:cs typeface="Verdana" panose="020B0604030504040204" pitchFamily="34" charset="0"/>
                        </a:rPr>
                        <a:t> value of the note</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600" u="sng" dirty="0">
                          <a:latin typeface="Verdana" panose="020B0604030504040204" pitchFamily="34" charset="0"/>
                          <a:ea typeface="Verdana" panose="020B0604030504040204" pitchFamily="34" charset="0"/>
                          <a:cs typeface="Verdana" panose="020B0604030504040204" pitchFamily="34" charset="0"/>
                        </a:rPr>
                        <a:t>$666,633</a:t>
                      </a:r>
                    </a:p>
                  </a:txBody>
                  <a:tcPr anchor="ctr"/>
                </a:tc>
                <a:extLst>
                  <a:ext uri="{0D108BD9-81ED-4DB2-BD59-A6C34878D82A}">
                    <a16:rowId xmlns:a16="http://schemas.microsoft.com/office/drawing/2014/main" xmlns="" val="10003"/>
                  </a:ext>
                </a:extLst>
              </a:tr>
            </a:tbl>
          </a:graphicData>
        </a:graphic>
      </p:graphicFrame>
      <p:sp>
        <p:nvSpPr>
          <p:cNvPr id="14" name="Content Placeholder 13"/>
          <p:cNvSpPr>
            <a:spLocks noGrp="1"/>
          </p:cNvSpPr>
          <p:nvPr>
            <p:ph sz="quarter" idx="10"/>
          </p:nvPr>
        </p:nvSpPr>
        <p:spPr>
          <a:xfrm>
            <a:off x="533400" y="5105400"/>
            <a:ext cx="8305800" cy="1371600"/>
          </a:xfrm>
        </p:spPr>
        <p:txBody>
          <a:bodyPr/>
          <a:lstStyle/>
          <a:p>
            <a:pPr marL="0" indent="0">
              <a:buNone/>
            </a:pPr>
            <a:r>
              <a:rPr lang="en-IN" sz="2200" b="1" dirty="0"/>
              <a:t>Present value of an ordinary annuity of $1: </a:t>
            </a:r>
            <a:r>
              <a:rPr lang="en-IN" sz="2200" b="1" i="1" dirty="0"/>
              <a:t>n</a:t>
            </a:r>
            <a:r>
              <a:rPr lang="en-IN" sz="2200" b="1" dirty="0"/>
              <a:t> = 6, </a:t>
            </a:r>
            <a:r>
              <a:rPr lang="en-IN" sz="2200" b="1" i="1" dirty="0" err="1"/>
              <a:t>i</a:t>
            </a:r>
            <a:r>
              <a:rPr lang="en-IN" sz="2200" b="1" dirty="0"/>
              <a:t> = 7%</a:t>
            </a:r>
          </a:p>
          <a:p>
            <a:pPr marL="0" indent="0">
              <a:buNone/>
            </a:pPr>
            <a:r>
              <a:rPr lang="en-IN" sz="2200" b="1" dirty="0"/>
              <a:t>Present value of $1: </a:t>
            </a:r>
            <a:r>
              <a:rPr lang="en-IN" sz="2200" b="1" i="1" dirty="0"/>
              <a:t>n</a:t>
            </a:r>
            <a:r>
              <a:rPr lang="en-IN" sz="2200" b="1" dirty="0"/>
              <a:t> = 6, </a:t>
            </a:r>
            <a:r>
              <a:rPr lang="en-IN" sz="2200" b="1" i="1" dirty="0" err="1"/>
              <a:t>i</a:t>
            </a:r>
            <a:r>
              <a:rPr lang="en-IN" sz="2200" b="1" dirty="0"/>
              <a:t> = 7%</a:t>
            </a:r>
            <a:endParaRPr lang="en-US" sz="2200" b="1" dirty="0"/>
          </a:p>
        </p:txBody>
      </p:sp>
    </p:spTree>
    <p:extLst>
      <p:ext uri="{BB962C8B-B14F-4D97-AF65-F5344CB8AC3E}">
        <p14:creationId xmlns:p14="http://schemas.microsoft.com/office/powerpoint/2010/main" val="152499968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14"/>
          <p:cNvSpPr>
            <a:spLocks noGrp="1"/>
          </p:cNvSpPr>
          <p:nvPr>
            <p:ph type="body" sz="quarter" idx="13"/>
          </p:nvPr>
        </p:nvSpPr>
        <p:spPr/>
        <p:txBody>
          <a:bodyPr/>
          <a:lstStyle/>
          <a:p>
            <a:pPr marL="0" indent="0">
              <a:buNone/>
            </a:pPr>
            <a:r>
              <a:rPr lang="en-US" dirty="0"/>
              <a:t>Learning Objective  </a:t>
            </a:r>
            <a:r>
              <a:rPr lang="en-IN" dirty="0">
                <a:ea typeface="Adobe Fan Heiti Std B" pitchFamily="34" charset="-128"/>
              </a:rPr>
              <a:t>14-3</a:t>
            </a:r>
            <a:endParaRPr lang="en-US" dirty="0"/>
          </a:p>
        </p:txBody>
      </p:sp>
      <p:sp>
        <p:nvSpPr>
          <p:cNvPr id="8" name="Title 7"/>
          <p:cNvSpPr>
            <a:spLocks noGrp="1"/>
          </p:cNvSpPr>
          <p:nvPr>
            <p:ph type="title"/>
          </p:nvPr>
        </p:nvSpPr>
        <p:spPr>
          <a:xfrm>
            <a:off x="1049482" y="685800"/>
            <a:ext cx="7273636" cy="1472650"/>
          </a:xfrm>
        </p:spPr>
        <p:txBody>
          <a:bodyPr>
            <a:noAutofit/>
          </a:bodyPr>
          <a:lstStyle/>
          <a:p>
            <a:r>
              <a:rPr lang="en-IN" dirty="0"/>
              <a:t>Journal Entries at Issuance—Note with Unrealistic Interest Rate (2 of 2)</a:t>
            </a:r>
            <a:endParaRPr lang="en-US" dirty="0"/>
          </a:p>
        </p:txBody>
      </p:sp>
      <p:pic>
        <p:nvPicPr>
          <p:cNvPr id="13315" name="Picture 3" descr="Journal Entry.&#10;Skill graphics (buyer/issuer) debits machinery (cash price) 666,633, debits discounts on notes payable (difference) 33,367, and credits notes payable (face amount) 700,000.&#10;&#10;Hughes-Barker (seller/lender) debits notes receivable (face amount) 700,000, credits dicsount on notes receivable (difference) 33,367, and credits sales revenue (cash price) 666,633."/>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793025" y="2498614"/>
            <a:ext cx="7817575" cy="29115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1409692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a:t>
            </a:r>
            <a:r>
              <a:rPr lang="en-IN" dirty="0">
                <a:ea typeface="Adobe Fan Heiti Std B" pitchFamily="34" charset="-128"/>
              </a:rPr>
              <a:t>14-3</a:t>
            </a:r>
            <a:endParaRPr lang="en-US" dirty="0"/>
          </a:p>
        </p:txBody>
      </p:sp>
      <p:sp>
        <p:nvSpPr>
          <p:cNvPr id="3" name="Title 2"/>
          <p:cNvSpPr>
            <a:spLocks noGrp="1"/>
          </p:cNvSpPr>
          <p:nvPr>
            <p:ph type="title"/>
          </p:nvPr>
        </p:nvSpPr>
        <p:spPr/>
        <p:txBody>
          <a:bodyPr>
            <a:noAutofit/>
          </a:bodyPr>
          <a:lstStyle/>
          <a:p>
            <a:r>
              <a:rPr lang="en-IN" dirty="0"/>
              <a:t>Journal Entries—The Interest Method</a:t>
            </a:r>
            <a:endParaRPr lang="en-US" dirty="0"/>
          </a:p>
        </p:txBody>
      </p:sp>
      <p:sp>
        <p:nvSpPr>
          <p:cNvPr id="4" name="Content Placeholder 3"/>
          <p:cNvSpPr>
            <a:spLocks noGrp="1"/>
          </p:cNvSpPr>
          <p:nvPr>
            <p:ph sz="quarter" idx="10"/>
          </p:nvPr>
        </p:nvSpPr>
        <p:spPr>
          <a:xfrm>
            <a:off x="533400" y="1524000"/>
            <a:ext cx="8305800" cy="533400"/>
          </a:xfrm>
        </p:spPr>
        <p:txBody>
          <a:bodyPr/>
          <a:lstStyle/>
          <a:p>
            <a:pPr marL="0" indent="0">
              <a:buNone/>
            </a:pPr>
            <a:r>
              <a:rPr lang="en-IN" sz="2400" b="1" i="1" dirty="0"/>
              <a:t>At the First Interest Date (June 30)</a:t>
            </a:r>
          </a:p>
        </p:txBody>
      </p:sp>
      <p:pic>
        <p:nvPicPr>
          <p:cNvPr id="51202" name="Picture 2" descr="Journal Entry.&#10;Skill graphics (borrower) debits interest expense 46,664, credits discount on notes payable (difference) 4,664, and credits cash 42,000. &#10;&#10;Hughes-Barker (seller/lender) debits cash 42,000, debits discount on notes receivable (difference) 4,664, and credits interest revenue 46,66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003402" y="2203389"/>
            <a:ext cx="7302398" cy="35878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2507104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a:t>
            </a:r>
            <a:r>
              <a:rPr lang="en-IN" dirty="0">
                <a:ea typeface="Adobe Fan Heiti Std B" pitchFamily="34" charset="-128"/>
              </a:rPr>
              <a:t>14-3</a:t>
            </a:r>
            <a:endParaRPr lang="en-US" dirty="0"/>
          </a:p>
        </p:txBody>
      </p:sp>
      <p:sp>
        <p:nvSpPr>
          <p:cNvPr id="3" name="Title 2"/>
          <p:cNvSpPr>
            <a:spLocks noGrp="1"/>
          </p:cNvSpPr>
          <p:nvPr>
            <p:ph type="title"/>
          </p:nvPr>
        </p:nvSpPr>
        <p:spPr/>
        <p:txBody>
          <a:bodyPr/>
          <a:lstStyle/>
          <a:p>
            <a:r>
              <a:rPr lang="en-IN" dirty="0"/>
              <a:t>Amortization Schedule—Note</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3832542253"/>
              </p:ext>
            </p:extLst>
          </p:nvPr>
        </p:nvGraphicFramePr>
        <p:xfrm>
          <a:off x="838200" y="1905000"/>
          <a:ext cx="7924800" cy="3200400"/>
        </p:xfrm>
        <a:graphic>
          <a:graphicData uri="http://schemas.openxmlformats.org/drawingml/2006/table">
            <a:tbl>
              <a:tblPr firstRow="1" bandRow="1">
                <a:tableStyleId>{5940675A-B579-460E-94D1-54222C63F5DA}</a:tableStyleId>
              </a:tblPr>
              <a:tblGrid>
                <a:gridCol w="990600">
                  <a:extLst>
                    <a:ext uri="{9D8B030D-6E8A-4147-A177-3AD203B41FA5}">
                      <a16:colId xmlns:a16="http://schemas.microsoft.com/office/drawing/2014/main" xmlns="" val="20000"/>
                    </a:ext>
                  </a:extLst>
                </a:gridCol>
                <a:gridCol w="1219200">
                  <a:extLst>
                    <a:ext uri="{9D8B030D-6E8A-4147-A177-3AD203B41FA5}">
                      <a16:colId xmlns:a16="http://schemas.microsoft.com/office/drawing/2014/main" xmlns="" val="20001"/>
                    </a:ext>
                  </a:extLst>
                </a:gridCol>
                <a:gridCol w="2438400">
                  <a:extLst>
                    <a:ext uri="{9D8B030D-6E8A-4147-A177-3AD203B41FA5}">
                      <a16:colId xmlns:a16="http://schemas.microsoft.com/office/drawing/2014/main" xmlns="" val="20002"/>
                    </a:ext>
                  </a:extLst>
                </a:gridCol>
                <a:gridCol w="1905000">
                  <a:extLst>
                    <a:ext uri="{9D8B030D-6E8A-4147-A177-3AD203B41FA5}">
                      <a16:colId xmlns:a16="http://schemas.microsoft.com/office/drawing/2014/main" xmlns="" val="20003"/>
                    </a:ext>
                  </a:extLst>
                </a:gridCol>
                <a:gridCol w="1371600">
                  <a:extLst>
                    <a:ext uri="{9D8B030D-6E8A-4147-A177-3AD203B41FA5}">
                      <a16:colId xmlns:a16="http://schemas.microsoft.com/office/drawing/2014/main" xmlns="" val="20004"/>
                    </a:ext>
                  </a:extLst>
                </a:gridCol>
              </a:tblGrid>
              <a:tr h="398069">
                <a:tc>
                  <a:txBody>
                    <a:bodyPr/>
                    <a:lstStyle/>
                    <a:p>
                      <a:pPr algn="ctr"/>
                      <a:r>
                        <a:rPr lang="en-US" sz="1200" b="1" dirty="0">
                          <a:latin typeface="Verdana" panose="020B0604030504040204" pitchFamily="34" charset="0"/>
                          <a:ea typeface="Verdana" panose="020B0604030504040204" pitchFamily="34" charset="0"/>
                          <a:cs typeface="Verdana" panose="020B0604030504040204" pitchFamily="34" charset="0"/>
                        </a:rPr>
                        <a:t>Date </a:t>
                      </a:r>
                    </a:p>
                  </a:txBody>
                  <a:tcPr anchor="ctr"/>
                </a:tc>
                <a:tc>
                  <a:txBody>
                    <a:bodyPr/>
                    <a:lstStyle/>
                    <a:p>
                      <a:pPr algn="ctr"/>
                      <a:r>
                        <a:rPr lang="en-US" sz="1200" b="1" dirty="0">
                          <a:latin typeface="Verdana" panose="020B0604030504040204" pitchFamily="34" charset="0"/>
                          <a:ea typeface="Verdana" panose="020B0604030504040204" pitchFamily="34" charset="0"/>
                          <a:cs typeface="Verdana" panose="020B0604030504040204" pitchFamily="34" charset="0"/>
                        </a:rPr>
                        <a:t>Cash Interest</a:t>
                      </a:r>
                    </a:p>
                  </a:txBody>
                  <a:tcPr anchor="ctr"/>
                </a:tc>
                <a:tc>
                  <a:txBody>
                    <a:bodyPr/>
                    <a:lstStyle/>
                    <a:p>
                      <a:pPr algn="ctr"/>
                      <a:r>
                        <a:rPr lang="en-US" sz="1200" b="1" dirty="0">
                          <a:latin typeface="Verdana" panose="020B0604030504040204" pitchFamily="34" charset="0"/>
                          <a:ea typeface="Verdana" panose="020B0604030504040204" pitchFamily="34" charset="0"/>
                          <a:cs typeface="Verdana" panose="020B0604030504040204" pitchFamily="34" charset="0"/>
                        </a:rPr>
                        <a:t>Effective Interest</a:t>
                      </a:r>
                    </a:p>
                  </a:txBody>
                  <a:tcPr anchor="ctr"/>
                </a:tc>
                <a:tc>
                  <a:txBody>
                    <a:bodyPr/>
                    <a:lstStyle/>
                    <a:p>
                      <a:pPr algn="ctr"/>
                      <a:r>
                        <a:rPr lang="en-US" sz="1200" b="1" dirty="0">
                          <a:latin typeface="Verdana" panose="020B0604030504040204" pitchFamily="34" charset="0"/>
                          <a:ea typeface="Verdana" panose="020B0604030504040204" pitchFamily="34" charset="0"/>
                          <a:cs typeface="Verdana" panose="020B0604030504040204" pitchFamily="34" charset="0"/>
                        </a:rPr>
                        <a:t>Increase in Balance</a:t>
                      </a:r>
                    </a:p>
                  </a:txBody>
                  <a:tcPr anchor="ctr"/>
                </a:tc>
                <a:tc>
                  <a:txBody>
                    <a:bodyPr/>
                    <a:lstStyle/>
                    <a:p>
                      <a:pPr algn="ctr"/>
                      <a:r>
                        <a:rPr lang="en-US" sz="1200" b="1" dirty="0">
                          <a:latin typeface="Verdana" panose="020B0604030504040204" pitchFamily="34" charset="0"/>
                          <a:ea typeface="Verdana" panose="020B0604030504040204" pitchFamily="34" charset="0"/>
                          <a:cs typeface="Verdana" panose="020B0604030504040204" pitchFamily="34" charset="0"/>
                        </a:rPr>
                        <a:t>Outstanding Balance</a:t>
                      </a:r>
                    </a:p>
                  </a:txBody>
                  <a:tcPr anchor="ctr"/>
                </a:tc>
                <a:extLst>
                  <a:ext uri="{0D108BD9-81ED-4DB2-BD59-A6C34878D82A}">
                    <a16:rowId xmlns:a16="http://schemas.microsoft.com/office/drawing/2014/main" xmlns="" val="10000"/>
                  </a:ext>
                </a:extLst>
              </a:tr>
              <a:tr h="457200">
                <a:tc>
                  <a:txBody>
                    <a:bodyPr/>
                    <a:lstStyle/>
                    <a:p>
                      <a:pPr algn="ct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(6% × Face amount)</a:t>
                      </a:r>
                    </a:p>
                  </a:txBody>
                  <a:tcPr anchor="ctr"/>
                </a:tc>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(7% ×</a:t>
                      </a:r>
                      <a:r>
                        <a:rPr lang="en-US" sz="1200" baseline="0" dirty="0">
                          <a:latin typeface="Verdana" panose="020B0604030504040204" pitchFamily="34" charset="0"/>
                          <a:ea typeface="Verdana" panose="020B0604030504040204" pitchFamily="34" charset="0"/>
                          <a:cs typeface="Verdana" panose="020B0604030504040204" pitchFamily="34" charset="0"/>
                        </a:rPr>
                        <a:t> </a:t>
                      </a:r>
                      <a:r>
                        <a:rPr lang="en-US" sz="1200" dirty="0">
                          <a:latin typeface="Verdana" panose="020B0604030504040204" pitchFamily="34" charset="0"/>
                          <a:ea typeface="Verdana" panose="020B0604030504040204" pitchFamily="34" charset="0"/>
                          <a:cs typeface="Verdana" panose="020B0604030504040204" pitchFamily="34" charset="0"/>
                        </a:rPr>
                        <a:t>Outstanding Balance)</a:t>
                      </a:r>
                    </a:p>
                  </a:txBody>
                  <a:tcPr anchor="ctr"/>
                </a:tc>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(Discount reduction)</a:t>
                      </a:r>
                    </a:p>
                  </a:txBody>
                  <a:tcPr anchor="ctr"/>
                </a:tc>
                <a:tc>
                  <a:txBody>
                    <a:bodyPr/>
                    <a:lstStyle/>
                    <a:p>
                      <a:pPr algn="ct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xmlns="" val="10001"/>
                  </a:ext>
                </a:extLst>
              </a:tr>
              <a:tr h="304800">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1/1/18</a:t>
                      </a:r>
                    </a:p>
                  </a:txBody>
                  <a:tcPr anchor="ctr"/>
                </a:tc>
                <a:tc>
                  <a:txBody>
                    <a:bodyPr/>
                    <a:lstStyle/>
                    <a:p>
                      <a:pPr algn="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200" dirty="0">
                        <a:solidFill>
                          <a:srgbClr val="CC0099"/>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$666,633</a:t>
                      </a:r>
                    </a:p>
                  </a:txBody>
                  <a:tcPr anchor="ctr"/>
                </a:tc>
                <a:extLst>
                  <a:ext uri="{0D108BD9-81ED-4DB2-BD59-A6C34878D82A}">
                    <a16:rowId xmlns:a16="http://schemas.microsoft.com/office/drawing/2014/main" xmlns="" val="10002"/>
                  </a:ext>
                </a:extLst>
              </a:tr>
              <a:tr h="304800">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6/30/18</a:t>
                      </a:r>
                    </a:p>
                  </a:txBody>
                  <a:tcPr anchor="ctr"/>
                </a:tc>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$ 42,000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.07 (666,633) = $</a:t>
                      </a:r>
                      <a:r>
                        <a:rPr lang="en-US" sz="1200" baseline="0" dirty="0">
                          <a:solidFill>
                            <a:prstClr val="black"/>
                          </a:solidFill>
                          <a:latin typeface="Verdana" panose="020B0604030504040204" pitchFamily="34" charset="0"/>
                          <a:ea typeface="Verdana" panose="020B0604030504040204" pitchFamily="34" charset="0"/>
                          <a:cs typeface="Verdana" panose="020B0604030504040204" pitchFamily="34" charset="0"/>
                        </a:rPr>
                        <a:t> </a:t>
                      </a: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46,664</a:t>
                      </a:r>
                      <a:endParaRPr lang="en-US" sz="1200" dirty="0">
                        <a:solidFill>
                          <a:srgbClr val="CC0099"/>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latin typeface="Verdana" panose="020B0604030504040204" pitchFamily="34" charset="0"/>
                          <a:ea typeface="Verdana" panose="020B0604030504040204" pitchFamily="34" charset="0"/>
                          <a:cs typeface="Verdana" panose="020B0604030504040204" pitchFamily="34" charset="0"/>
                        </a:rPr>
                        <a:t>$  4,664</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671,297</a:t>
                      </a:r>
                    </a:p>
                  </a:txBody>
                  <a:tcPr anchor="ctr"/>
                </a:tc>
                <a:extLst>
                  <a:ext uri="{0D108BD9-81ED-4DB2-BD59-A6C34878D82A}">
                    <a16:rowId xmlns:a16="http://schemas.microsoft.com/office/drawing/2014/main" xmlns="" val="10003"/>
                  </a:ext>
                </a:extLst>
              </a:tr>
              <a:tr h="228600">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12/31/18</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latin typeface="Verdana" panose="020B0604030504040204" pitchFamily="34" charset="0"/>
                          <a:ea typeface="Verdana" panose="020B0604030504040204" pitchFamily="34" charset="0"/>
                          <a:cs typeface="Verdana" panose="020B0604030504040204" pitchFamily="34" charset="0"/>
                        </a:rPr>
                        <a:t>42,000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.07 (671,297) =     46,991</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latin typeface="Verdana" panose="020B0604030504040204" pitchFamily="34" charset="0"/>
                          <a:ea typeface="Verdana" panose="020B0604030504040204" pitchFamily="34" charset="0"/>
                          <a:cs typeface="Verdana" panose="020B0604030504040204" pitchFamily="34" charset="0"/>
                        </a:rPr>
                        <a:t>4,991</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676,288</a:t>
                      </a:r>
                    </a:p>
                  </a:txBody>
                  <a:tcPr anchor="ctr"/>
                </a:tc>
                <a:extLst>
                  <a:ext uri="{0D108BD9-81ED-4DB2-BD59-A6C34878D82A}">
                    <a16:rowId xmlns:a16="http://schemas.microsoft.com/office/drawing/2014/main" xmlns="" val="10004"/>
                  </a:ext>
                </a:extLst>
              </a:tr>
              <a:tr h="259080">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6/30/19</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latin typeface="Verdana" panose="020B0604030504040204" pitchFamily="34" charset="0"/>
                          <a:ea typeface="Verdana" panose="020B0604030504040204" pitchFamily="34" charset="0"/>
                          <a:cs typeface="Verdana" panose="020B0604030504040204" pitchFamily="34" charset="0"/>
                        </a:rPr>
                        <a:t>42,000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.07 (676,288) =     47,340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5,340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681,628</a:t>
                      </a:r>
                    </a:p>
                  </a:txBody>
                  <a:tcPr anchor="ctr"/>
                </a:tc>
                <a:extLst>
                  <a:ext uri="{0D108BD9-81ED-4DB2-BD59-A6C34878D82A}">
                    <a16:rowId xmlns:a16="http://schemas.microsoft.com/office/drawing/2014/main" xmlns="" val="10005"/>
                  </a:ext>
                </a:extLst>
              </a:tr>
              <a:tr h="213360">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12/31/19</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latin typeface="Verdana" panose="020B0604030504040204" pitchFamily="34" charset="0"/>
                          <a:ea typeface="Verdana" panose="020B0604030504040204" pitchFamily="34" charset="0"/>
                          <a:cs typeface="Verdana" panose="020B0604030504040204" pitchFamily="34" charset="0"/>
                        </a:rPr>
                        <a:t>42,000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.07 (681,628) =     47,714</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5,714</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687,342</a:t>
                      </a:r>
                    </a:p>
                  </a:txBody>
                  <a:tcPr anchor="ctr"/>
                </a:tc>
                <a:extLst>
                  <a:ext uri="{0D108BD9-81ED-4DB2-BD59-A6C34878D82A}">
                    <a16:rowId xmlns:a16="http://schemas.microsoft.com/office/drawing/2014/main" xmlns="" val="10006"/>
                  </a:ext>
                </a:extLst>
              </a:tr>
              <a:tr h="243840">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6/30/20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latin typeface="Verdana" panose="020B0604030504040204" pitchFamily="34" charset="0"/>
                          <a:ea typeface="Verdana" panose="020B0604030504040204" pitchFamily="34" charset="0"/>
                          <a:cs typeface="Verdana" panose="020B0604030504040204" pitchFamily="34" charset="0"/>
                        </a:rPr>
                        <a:t>42,000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.07 (687,342) =     48,114</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6,114</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693,456</a:t>
                      </a:r>
                    </a:p>
                  </a:txBody>
                  <a:tcPr anchor="ctr"/>
                </a:tc>
                <a:extLst>
                  <a:ext uri="{0D108BD9-81ED-4DB2-BD59-A6C34878D82A}">
                    <a16:rowId xmlns:a16="http://schemas.microsoft.com/office/drawing/2014/main" xmlns="" val="10007"/>
                  </a:ext>
                </a:extLst>
              </a:tr>
              <a:tr h="274320">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12/31/20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u="sng" dirty="0">
                          <a:latin typeface="Verdana" panose="020B0604030504040204" pitchFamily="34" charset="0"/>
                          <a:ea typeface="Verdana" panose="020B0604030504040204" pitchFamily="34" charset="0"/>
                          <a:cs typeface="Verdana" panose="020B0604030504040204" pitchFamily="34" charset="0"/>
                        </a:rPr>
                        <a:t>42,000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.07 (693,456) =     </a:t>
                      </a:r>
                      <a:r>
                        <a:rPr lang="en-US" sz="1200" u="sng" dirty="0">
                          <a:solidFill>
                            <a:prstClr val="black"/>
                          </a:solidFill>
                          <a:latin typeface="Verdana" panose="020B0604030504040204" pitchFamily="34" charset="0"/>
                          <a:ea typeface="Verdana" panose="020B0604030504040204" pitchFamily="34" charset="0"/>
                          <a:cs typeface="Verdana" panose="020B0604030504040204" pitchFamily="34" charset="0"/>
                        </a:rPr>
                        <a:t>48,544</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u="sng" dirty="0">
                          <a:solidFill>
                            <a:prstClr val="black"/>
                          </a:solidFill>
                          <a:latin typeface="Verdana" panose="020B0604030504040204" pitchFamily="34" charset="0"/>
                          <a:ea typeface="Verdana" panose="020B0604030504040204" pitchFamily="34" charset="0"/>
                          <a:cs typeface="Verdana" panose="020B0604030504040204" pitchFamily="34" charset="0"/>
                        </a:rPr>
                        <a:t>6,544</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700,000</a:t>
                      </a:r>
                    </a:p>
                  </a:txBody>
                  <a:tcPr anchor="ctr"/>
                </a:tc>
                <a:extLst>
                  <a:ext uri="{0D108BD9-81ED-4DB2-BD59-A6C34878D82A}">
                    <a16:rowId xmlns:a16="http://schemas.microsoft.com/office/drawing/2014/main" xmlns="" val="10008"/>
                  </a:ext>
                </a:extLst>
              </a:tr>
              <a:tr h="304800">
                <a:tc>
                  <a:txBody>
                    <a:bodyPr/>
                    <a:lstStyle/>
                    <a:p>
                      <a:pPr algn="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$252,000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$ 285,367</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$33,367</a:t>
                      </a:r>
                    </a:p>
                  </a:txBody>
                  <a:tcPr anchor="ctr"/>
                </a:tc>
                <a:tc>
                  <a:txBody>
                    <a:bodyPr/>
                    <a:lstStyle/>
                    <a:p>
                      <a:pPr algn="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xmlns="" val="10009"/>
                  </a:ext>
                </a:extLst>
              </a:tr>
            </a:tbl>
          </a:graphicData>
        </a:graphic>
      </p:graphicFrame>
    </p:spTree>
    <p:extLst>
      <p:ext uri="{BB962C8B-B14F-4D97-AF65-F5344CB8AC3E}">
        <p14:creationId xmlns:p14="http://schemas.microsoft.com/office/powerpoint/2010/main" val="226723916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a:t>
            </a:r>
            <a:r>
              <a:rPr lang="en-IN" dirty="0">
                <a:ea typeface="Adobe Fan Heiti Std B" pitchFamily="34" charset="-128"/>
              </a:rPr>
              <a:t>14-3</a:t>
            </a:r>
            <a:endParaRPr lang="en-US" dirty="0"/>
          </a:p>
        </p:txBody>
      </p:sp>
      <p:sp>
        <p:nvSpPr>
          <p:cNvPr id="8" name="Title 7"/>
          <p:cNvSpPr>
            <a:spLocks noGrp="1"/>
          </p:cNvSpPr>
          <p:nvPr>
            <p:ph type="title"/>
          </p:nvPr>
        </p:nvSpPr>
        <p:spPr/>
        <p:txBody>
          <a:bodyPr/>
          <a:lstStyle/>
          <a:p>
            <a:r>
              <a:rPr lang="en-IN" dirty="0" err="1"/>
              <a:t>Installment</a:t>
            </a:r>
            <a:r>
              <a:rPr lang="en-IN" dirty="0"/>
              <a:t> Notes (1 of 2)</a:t>
            </a:r>
            <a:endParaRPr lang="en-US" dirty="0"/>
          </a:p>
        </p:txBody>
      </p:sp>
      <p:sp>
        <p:nvSpPr>
          <p:cNvPr id="9" name="Content Placeholder 8"/>
          <p:cNvSpPr>
            <a:spLocks noGrp="1"/>
          </p:cNvSpPr>
          <p:nvPr>
            <p:ph sz="quarter" idx="10"/>
          </p:nvPr>
        </p:nvSpPr>
        <p:spPr>
          <a:xfrm>
            <a:off x="575082" y="1335634"/>
            <a:ext cx="8035518" cy="4988966"/>
          </a:xfrm>
        </p:spPr>
        <p:txBody>
          <a:bodyPr/>
          <a:lstStyle/>
          <a:p>
            <a:r>
              <a:rPr lang="en-IN" dirty="0" err="1"/>
              <a:t>Installment</a:t>
            </a:r>
            <a:r>
              <a:rPr lang="en-IN" dirty="0"/>
              <a:t> payments are </a:t>
            </a:r>
            <a:r>
              <a:rPr lang="en-IN" b="1" dirty="0"/>
              <a:t>equal amounts</a:t>
            </a:r>
            <a:r>
              <a:rPr lang="en-IN" dirty="0"/>
              <a:t> each period</a:t>
            </a:r>
          </a:p>
          <a:p>
            <a:r>
              <a:rPr lang="en-IN" dirty="0"/>
              <a:t>Periodic reduction of the balance is sufficient that </a:t>
            </a:r>
            <a:r>
              <a:rPr lang="en-IN" b="1" dirty="0"/>
              <a:t>at maturity the note is completely paid</a:t>
            </a:r>
          </a:p>
          <a:p>
            <a:r>
              <a:rPr lang="en-US" dirty="0"/>
              <a:t>Each payment</a:t>
            </a:r>
          </a:p>
          <a:p>
            <a:pPr lvl="1"/>
            <a:r>
              <a:rPr lang="en-US" dirty="0"/>
              <a:t>Includes both an amount that represents</a:t>
            </a:r>
          </a:p>
          <a:p>
            <a:pPr lvl="2"/>
            <a:r>
              <a:rPr lang="en-IN" b="1" dirty="0"/>
              <a:t>Interest</a:t>
            </a:r>
            <a:endParaRPr lang="en-US" b="1" dirty="0"/>
          </a:p>
          <a:p>
            <a:pPr lvl="2"/>
            <a:r>
              <a:rPr lang="en-IN" b="1" dirty="0"/>
              <a:t>Principal reduction</a:t>
            </a:r>
            <a:endParaRPr lang="en-US" b="1" dirty="0"/>
          </a:p>
        </p:txBody>
      </p:sp>
    </p:spTree>
    <p:extLst>
      <p:ext uri="{BB962C8B-B14F-4D97-AF65-F5344CB8AC3E}">
        <p14:creationId xmlns:p14="http://schemas.microsoft.com/office/powerpoint/2010/main" val="260470658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a:t>
            </a:r>
            <a:r>
              <a:rPr lang="en-IN" dirty="0">
                <a:ea typeface="Adobe Fan Heiti Std B" pitchFamily="34" charset="-128"/>
              </a:rPr>
              <a:t>14-3</a:t>
            </a:r>
            <a:endParaRPr lang="en-US" dirty="0"/>
          </a:p>
        </p:txBody>
      </p:sp>
      <p:sp>
        <p:nvSpPr>
          <p:cNvPr id="3" name="Title 2"/>
          <p:cNvSpPr>
            <a:spLocks noGrp="1"/>
          </p:cNvSpPr>
          <p:nvPr>
            <p:ph type="title"/>
          </p:nvPr>
        </p:nvSpPr>
        <p:spPr/>
        <p:txBody>
          <a:bodyPr/>
          <a:lstStyle/>
          <a:p>
            <a:r>
              <a:rPr lang="en-IN" dirty="0" err="1"/>
              <a:t>Installment</a:t>
            </a:r>
            <a:r>
              <a:rPr lang="en-IN" dirty="0"/>
              <a:t> Notes (2 of 2)</a:t>
            </a:r>
            <a:endParaRPr lang="en-US" dirty="0"/>
          </a:p>
        </p:txBody>
      </p:sp>
      <p:sp>
        <p:nvSpPr>
          <p:cNvPr id="4" name="Content Placeholder 3"/>
          <p:cNvSpPr>
            <a:spLocks noGrp="1"/>
          </p:cNvSpPr>
          <p:nvPr>
            <p:ph sz="quarter" idx="10"/>
          </p:nvPr>
        </p:nvSpPr>
        <p:spPr>
          <a:xfrm>
            <a:off x="548640" y="1676400"/>
            <a:ext cx="8214360" cy="4724400"/>
          </a:xfrm>
        </p:spPr>
        <p:txBody>
          <a:bodyPr/>
          <a:lstStyle/>
          <a:p>
            <a:pPr>
              <a:spcBef>
                <a:spcPts val="600"/>
              </a:spcBef>
              <a:spcAft>
                <a:spcPts val="600"/>
              </a:spcAft>
            </a:pPr>
            <a:r>
              <a:rPr lang="en-IN" sz="2200" dirty="0"/>
              <a:t>The periodic amount is easily calculated by dividing the amount of the loan by the appropriate discount factor for the present value of an annuity</a:t>
            </a:r>
          </a:p>
          <a:p>
            <a:pPr marL="0" indent="0" algn="just">
              <a:spcBef>
                <a:spcPts val="600"/>
              </a:spcBef>
              <a:buNone/>
            </a:pPr>
            <a:r>
              <a:rPr lang="en-IN" sz="2200" dirty="0"/>
              <a:t>Skill Graphics purchased a package-</a:t>
            </a:r>
            <a:r>
              <a:rPr lang="en-IN" sz="2200" dirty="0" err="1"/>
              <a:t>labeling</a:t>
            </a:r>
            <a:r>
              <a:rPr lang="en-IN" sz="2200" dirty="0"/>
              <a:t> machine from Hughes–Barker Corporation by issuing a 12%, $700,000, three-year note that requires interest to be paid semi annually. Let’s also assume that the machine could have been purchased at a cash price of $666,633.</a:t>
            </a:r>
          </a:p>
          <a:p>
            <a:pPr marL="0" indent="0" algn="just">
              <a:spcBef>
                <a:spcPts val="600"/>
              </a:spcBef>
              <a:buNone/>
            </a:pPr>
            <a:r>
              <a:rPr lang="en-US" sz="2200" dirty="0"/>
              <a:t>$666,633 (</a:t>
            </a:r>
            <a:r>
              <a:rPr lang="en-US" sz="2200" b="1" dirty="0"/>
              <a:t>Amount of loan</a:t>
            </a:r>
            <a:r>
              <a:rPr lang="en-US" sz="2200" dirty="0"/>
              <a:t>) ÷ 4.76654</a:t>
            </a:r>
            <a:r>
              <a:rPr lang="en-US" sz="2200" b="1" dirty="0"/>
              <a:t> </a:t>
            </a:r>
            <a:r>
              <a:rPr lang="en-US" sz="2200" dirty="0"/>
              <a:t>(</a:t>
            </a:r>
            <a:r>
              <a:rPr lang="en-US" sz="2200" b="1" dirty="0"/>
              <a:t>Present value of an ordinary annuity of $1 </a:t>
            </a:r>
            <a:r>
              <a:rPr lang="en-US" sz="2200" b="1" i="1" dirty="0"/>
              <a:t>n</a:t>
            </a:r>
            <a:r>
              <a:rPr lang="en-US" sz="2200" b="1" dirty="0"/>
              <a:t> = 6, </a:t>
            </a:r>
            <a:r>
              <a:rPr lang="en-US" sz="2200" b="1" i="1" dirty="0"/>
              <a:t>i</a:t>
            </a:r>
            <a:r>
              <a:rPr lang="en-US" sz="2200" b="1" dirty="0"/>
              <a:t> = 7%</a:t>
            </a:r>
            <a:r>
              <a:rPr lang="en-US" sz="2200" dirty="0"/>
              <a:t>) = </a:t>
            </a:r>
            <a:r>
              <a:rPr lang="en-US" sz="2200" b="1" dirty="0"/>
              <a:t>$139,857</a:t>
            </a:r>
            <a:r>
              <a:rPr lang="en-US" sz="2200" dirty="0"/>
              <a:t> (</a:t>
            </a:r>
            <a:r>
              <a:rPr lang="en-US" sz="2200" b="1" dirty="0"/>
              <a:t>Installment payment</a:t>
            </a:r>
            <a:r>
              <a:rPr lang="en-US" sz="2200" dirty="0"/>
              <a:t>)</a:t>
            </a:r>
            <a:endParaRPr lang="en-US" sz="2200" b="1" dirty="0"/>
          </a:p>
        </p:txBody>
      </p:sp>
    </p:spTree>
    <p:extLst>
      <p:ext uri="{BB962C8B-B14F-4D97-AF65-F5344CB8AC3E}">
        <p14:creationId xmlns:p14="http://schemas.microsoft.com/office/powerpoint/2010/main" val="66718253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a:t>
            </a:r>
            <a:r>
              <a:rPr lang="en-IN" dirty="0">
                <a:ea typeface="Adobe Fan Heiti Std B" pitchFamily="34" charset="-128"/>
              </a:rPr>
              <a:t>14-3</a:t>
            </a:r>
            <a:endParaRPr lang="en-US" dirty="0"/>
          </a:p>
        </p:txBody>
      </p:sp>
      <p:sp>
        <p:nvSpPr>
          <p:cNvPr id="3" name="Title 2"/>
          <p:cNvSpPr>
            <a:spLocks noGrp="1"/>
          </p:cNvSpPr>
          <p:nvPr>
            <p:ph type="title"/>
          </p:nvPr>
        </p:nvSpPr>
        <p:spPr/>
        <p:txBody>
          <a:bodyPr>
            <a:noAutofit/>
          </a:bodyPr>
          <a:lstStyle/>
          <a:p>
            <a:r>
              <a:rPr lang="en-IN" dirty="0"/>
              <a:t>Amortization Schedule—</a:t>
            </a:r>
            <a:r>
              <a:rPr lang="en-IN" dirty="0" err="1"/>
              <a:t>Installment</a:t>
            </a:r>
            <a:r>
              <a:rPr lang="en-IN" dirty="0"/>
              <a:t> Note</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991337877"/>
              </p:ext>
            </p:extLst>
          </p:nvPr>
        </p:nvGraphicFramePr>
        <p:xfrm>
          <a:off x="762000" y="1915182"/>
          <a:ext cx="7924800" cy="3723618"/>
        </p:xfrm>
        <a:graphic>
          <a:graphicData uri="http://schemas.openxmlformats.org/drawingml/2006/table">
            <a:tbl>
              <a:tblPr firstRow="1" bandRow="1">
                <a:tableStyleId>{5940675A-B579-460E-94D1-54222C63F5DA}</a:tableStyleId>
              </a:tblPr>
              <a:tblGrid>
                <a:gridCol w="990600">
                  <a:extLst>
                    <a:ext uri="{9D8B030D-6E8A-4147-A177-3AD203B41FA5}">
                      <a16:colId xmlns:a16="http://schemas.microsoft.com/office/drawing/2014/main" xmlns="" val="20000"/>
                    </a:ext>
                  </a:extLst>
                </a:gridCol>
                <a:gridCol w="1219200">
                  <a:extLst>
                    <a:ext uri="{9D8B030D-6E8A-4147-A177-3AD203B41FA5}">
                      <a16:colId xmlns:a16="http://schemas.microsoft.com/office/drawing/2014/main" xmlns="" val="20001"/>
                    </a:ext>
                  </a:extLst>
                </a:gridCol>
                <a:gridCol w="2438400">
                  <a:extLst>
                    <a:ext uri="{9D8B030D-6E8A-4147-A177-3AD203B41FA5}">
                      <a16:colId xmlns:a16="http://schemas.microsoft.com/office/drawing/2014/main" xmlns="" val="20002"/>
                    </a:ext>
                  </a:extLst>
                </a:gridCol>
                <a:gridCol w="1905000">
                  <a:extLst>
                    <a:ext uri="{9D8B030D-6E8A-4147-A177-3AD203B41FA5}">
                      <a16:colId xmlns:a16="http://schemas.microsoft.com/office/drawing/2014/main" xmlns="" val="20003"/>
                    </a:ext>
                  </a:extLst>
                </a:gridCol>
                <a:gridCol w="1371600">
                  <a:extLst>
                    <a:ext uri="{9D8B030D-6E8A-4147-A177-3AD203B41FA5}">
                      <a16:colId xmlns:a16="http://schemas.microsoft.com/office/drawing/2014/main" xmlns="" val="20004"/>
                    </a:ext>
                  </a:extLst>
                </a:gridCol>
              </a:tblGrid>
              <a:tr h="398069">
                <a:tc>
                  <a:txBody>
                    <a:bodyPr/>
                    <a:lstStyle/>
                    <a:p>
                      <a:pPr algn="ctr"/>
                      <a:r>
                        <a:rPr lang="en-US" sz="1200" b="1" i="0" dirty="0">
                          <a:solidFill>
                            <a:schemeClr val="tx1"/>
                          </a:solidFill>
                          <a:latin typeface="Verdana" panose="020B0604030504040204" pitchFamily="34" charset="0"/>
                          <a:ea typeface="Verdana" panose="020B0604030504040204" pitchFamily="34" charset="0"/>
                          <a:cs typeface="Verdana" panose="020B0604030504040204" pitchFamily="34" charset="0"/>
                        </a:rPr>
                        <a:t>Date </a:t>
                      </a:r>
                    </a:p>
                  </a:txBody>
                  <a:tcPr anchor="ctr"/>
                </a:tc>
                <a:tc>
                  <a:txBody>
                    <a:bodyPr/>
                    <a:lstStyle/>
                    <a:p>
                      <a:pPr algn="ctr"/>
                      <a:r>
                        <a:rPr lang="en-US" sz="1200" b="1" i="0" dirty="0">
                          <a:solidFill>
                            <a:schemeClr val="tx1"/>
                          </a:solidFill>
                          <a:latin typeface="Verdana" panose="020B0604030504040204" pitchFamily="34" charset="0"/>
                          <a:ea typeface="Verdana" panose="020B0604030504040204" pitchFamily="34" charset="0"/>
                          <a:cs typeface="Verdana" panose="020B0604030504040204" pitchFamily="34" charset="0"/>
                        </a:rPr>
                        <a:t>Cash Interest</a:t>
                      </a:r>
                    </a:p>
                  </a:txBody>
                  <a:tcPr anchor="ctr"/>
                </a:tc>
                <a:tc>
                  <a:txBody>
                    <a:bodyPr/>
                    <a:lstStyle/>
                    <a:p>
                      <a:pPr algn="ctr"/>
                      <a:r>
                        <a:rPr lang="en-US" sz="1200" b="1" i="0" dirty="0">
                          <a:solidFill>
                            <a:schemeClr val="tx1"/>
                          </a:solidFill>
                          <a:latin typeface="Verdana" panose="020B0604030504040204" pitchFamily="34" charset="0"/>
                          <a:ea typeface="Verdana" panose="020B0604030504040204" pitchFamily="34" charset="0"/>
                          <a:cs typeface="Verdana" panose="020B0604030504040204" pitchFamily="34" charset="0"/>
                        </a:rPr>
                        <a:t>Effective Interest</a:t>
                      </a:r>
                    </a:p>
                  </a:txBody>
                  <a:tcPr anchor="ctr"/>
                </a:tc>
                <a:tc>
                  <a:txBody>
                    <a:bodyPr/>
                    <a:lstStyle/>
                    <a:p>
                      <a:pPr algn="ctr"/>
                      <a:r>
                        <a:rPr lang="en-US" sz="1200" b="1" i="0" dirty="0">
                          <a:solidFill>
                            <a:schemeClr val="tx1"/>
                          </a:solidFill>
                          <a:latin typeface="Verdana" panose="020B0604030504040204" pitchFamily="34" charset="0"/>
                          <a:ea typeface="Verdana" panose="020B0604030504040204" pitchFamily="34" charset="0"/>
                          <a:cs typeface="Verdana" panose="020B0604030504040204" pitchFamily="34" charset="0"/>
                        </a:rPr>
                        <a:t>Decrease in Balance</a:t>
                      </a:r>
                    </a:p>
                  </a:txBody>
                  <a:tcPr anchor="ctr"/>
                </a:tc>
                <a:tc>
                  <a:txBody>
                    <a:bodyPr/>
                    <a:lstStyle/>
                    <a:p>
                      <a:pPr algn="ctr"/>
                      <a:r>
                        <a:rPr lang="en-US" sz="1200" b="1" i="0" dirty="0">
                          <a:solidFill>
                            <a:schemeClr val="tx1"/>
                          </a:solidFill>
                          <a:latin typeface="Verdana" panose="020B0604030504040204" pitchFamily="34" charset="0"/>
                          <a:ea typeface="Verdana" panose="020B0604030504040204" pitchFamily="34" charset="0"/>
                          <a:cs typeface="Verdana" panose="020B0604030504040204" pitchFamily="34" charset="0"/>
                        </a:rPr>
                        <a:t>Outstanding Balance</a:t>
                      </a:r>
                    </a:p>
                  </a:txBody>
                  <a:tcPr anchor="ctr"/>
                </a:tc>
                <a:extLst>
                  <a:ext uri="{0D108BD9-81ED-4DB2-BD59-A6C34878D82A}">
                    <a16:rowId xmlns:a16="http://schemas.microsoft.com/office/drawing/2014/main" xmlns="" val="10000"/>
                  </a:ext>
                </a:extLst>
              </a:tr>
              <a:tr h="540861">
                <a:tc>
                  <a:txBody>
                    <a:bodyPr/>
                    <a:lstStyle/>
                    <a:p>
                      <a:pPr algn="ctr"/>
                      <a:endParaRPr lang="en-US" sz="1200" b="0" i="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endParaRPr lang="en-US" sz="1200" b="0" i="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US" sz="1200" b="0" i="0" dirty="0">
                          <a:solidFill>
                            <a:schemeClr val="tx1"/>
                          </a:solidFill>
                          <a:latin typeface="Verdana" panose="020B0604030504040204" pitchFamily="34" charset="0"/>
                          <a:ea typeface="Verdana" panose="020B0604030504040204" pitchFamily="34" charset="0"/>
                          <a:cs typeface="Verdana" panose="020B0604030504040204" pitchFamily="34" charset="0"/>
                        </a:rPr>
                        <a:t>(7% × Outstanding Balance)</a:t>
                      </a:r>
                    </a:p>
                  </a:txBody>
                  <a:tcPr anchor="ctr"/>
                </a:tc>
                <a:tc>
                  <a:txBody>
                    <a:bodyPr/>
                    <a:lstStyle/>
                    <a:p>
                      <a:pPr algn="ctr"/>
                      <a:endParaRPr lang="en-US" sz="1200" b="0" i="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endParaRPr lang="en-US" sz="1200" b="0" i="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xmlns="" val="10001"/>
                  </a:ext>
                </a:extLst>
              </a:tr>
              <a:tr h="358262">
                <a:tc>
                  <a:txBody>
                    <a:bodyPr/>
                    <a:lstStyle/>
                    <a:p>
                      <a:pPr algn="r"/>
                      <a:r>
                        <a:rPr lang="en-US" sz="1200" b="0" i="0" dirty="0">
                          <a:solidFill>
                            <a:schemeClr val="tx1"/>
                          </a:solidFill>
                          <a:latin typeface="Verdana" panose="020B0604030504040204" pitchFamily="34" charset="0"/>
                          <a:ea typeface="Verdana" panose="020B0604030504040204" pitchFamily="34" charset="0"/>
                          <a:cs typeface="Verdana" panose="020B0604030504040204" pitchFamily="34" charset="0"/>
                        </a:rPr>
                        <a:t>1/1/18</a:t>
                      </a:r>
                    </a:p>
                  </a:txBody>
                  <a:tcPr anchor="ctr"/>
                </a:tc>
                <a:tc>
                  <a:txBody>
                    <a:bodyPr/>
                    <a:lstStyle/>
                    <a:p>
                      <a:pPr algn="r"/>
                      <a:endParaRPr lang="en-US" sz="1200" b="0" i="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200" b="0" i="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200" b="0" i="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0" i="0" dirty="0">
                          <a:solidFill>
                            <a:schemeClr val="tx1"/>
                          </a:solidFill>
                          <a:latin typeface="Verdana" panose="020B0604030504040204" pitchFamily="34" charset="0"/>
                          <a:ea typeface="Verdana" panose="020B0604030504040204" pitchFamily="34" charset="0"/>
                          <a:cs typeface="Verdana" panose="020B0604030504040204" pitchFamily="34" charset="0"/>
                        </a:rPr>
                        <a:t>$666,633</a:t>
                      </a:r>
                    </a:p>
                  </a:txBody>
                  <a:tcPr anchor="ctr"/>
                </a:tc>
                <a:extLst>
                  <a:ext uri="{0D108BD9-81ED-4DB2-BD59-A6C34878D82A}">
                    <a16:rowId xmlns:a16="http://schemas.microsoft.com/office/drawing/2014/main" xmlns="" val="10002"/>
                  </a:ext>
                </a:extLst>
              </a:tr>
              <a:tr h="379201">
                <a:tc>
                  <a:txBody>
                    <a:bodyPr/>
                    <a:lstStyle/>
                    <a:p>
                      <a:pPr algn="r"/>
                      <a:r>
                        <a:rPr lang="en-US" sz="1200" b="0" i="0" dirty="0">
                          <a:solidFill>
                            <a:schemeClr val="tx1"/>
                          </a:solidFill>
                          <a:latin typeface="Verdana" panose="020B0604030504040204" pitchFamily="34" charset="0"/>
                          <a:ea typeface="Verdana" panose="020B0604030504040204" pitchFamily="34" charset="0"/>
                          <a:cs typeface="Verdana" panose="020B0604030504040204" pitchFamily="34" charset="0"/>
                        </a:rPr>
                        <a:t>6/30/18</a:t>
                      </a:r>
                    </a:p>
                  </a:txBody>
                  <a:tcPr anchor="ctr"/>
                </a:tc>
                <a:tc>
                  <a:txBody>
                    <a:bodyPr/>
                    <a:lstStyle/>
                    <a:p>
                      <a:pPr algn="r"/>
                      <a:r>
                        <a:rPr lang="en-US" sz="1200" b="0" i="0" dirty="0">
                          <a:solidFill>
                            <a:schemeClr val="tx1"/>
                          </a:solidFill>
                          <a:latin typeface="Verdana" panose="020B0604030504040204" pitchFamily="34" charset="0"/>
                          <a:ea typeface="Verdana" panose="020B0604030504040204" pitchFamily="34" charset="0"/>
                          <a:cs typeface="Verdana" panose="020B0604030504040204" pitchFamily="34" charset="0"/>
                        </a:rPr>
                        <a:t>$ 139,857</a:t>
                      </a:r>
                    </a:p>
                  </a:txBody>
                  <a:tcPr anchor="ctr"/>
                </a:tc>
                <a:tc>
                  <a:txBody>
                    <a:bodyPr/>
                    <a:lstStyle/>
                    <a:p>
                      <a:pPr algn="r"/>
                      <a:r>
                        <a:rPr lang="en-US" sz="1200" b="0" i="0" dirty="0">
                          <a:solidFill>
                            <a:schemeClr val="tx1"/>
                          </a:solidFill>
                          <a:latin typeface="Verdana" panose="020B0604030504040204" pitchFamily="34" charset="0"/>
                          <a:ea typeface="Verdana" panose="020B0604030504040204" pitchFamily="34" charset="0"/>
                          <a:cs typeface="Verdana" panose="020B0604030504040204" pitchFamily="34" charset="0"/>
                        </a:rPr>
                        <a:t>.07 (666,633) = $</a:t>
                      </a:r>
                      <a:r>
                        <a:rPr lang="en-US" sz="1200" b="0" i="0" baseline="0" dirty="0">
                          <a:solidFill>
                            <a:schemeClr val="tx1"/>
                          </a:solidFill>
                          <a:latin typeface="Verdana" panose="020B0604030504040204" pitchFamily="34" charset="0"/>
                          <a:ea typeface="Verdana" panose="020B0604030504040204" pitchFamily="34" charset="0"/>
                          <a:cs typeface="Verdana" panose="020B0604030504040204" pitchFamily="34" charset="0"/>
                        </a:rPr>
                        <a:t> </a:t>
                      </a:r>
                      <a:r>
                        <a:rPr lang="en-US" sz="1200" b="0" i="0" dirty="0">
                          <a:solidFill>
                            <a:schemeClr val="tx1"/>
                          </a:solidFill>
                          <a:latin typeface="Verdana" panose="020B0604030504040204" pitchFamily="34" charset="0"/>
                          <a:ea typeface="Verdana" panose="020B0604030504040204" pitchFamily="34" charset="0"/>
                          <a:cs typeface="Verdana" panose="020B0604030504040204" pitchFamily="34" charset="0"/>
                        </a:rPr>
                        <a:t>46,664</a:t>
                      </a:r>
                    </a:p>
                  </a:txBody>
                  <a:tcPr anchor="ctr"/>
                </a:tc>
                <a:tc>
                  <a:txBody>
                    <a:bodyPr/>
                    <a:lstStyle/>
                    <a:p>
                      <a:pPr algn="r"/>
                      <a:r>
                        <a:rPr lang="en-US" sz="1200" b="1" i="0" dirty="0">
                          <a:solidFill>
                            <a:schemeClr val="tx1"/>
                          </a:solidFill>
                          <a:latin typeface="Verdana" panose="020B0604030504040204" pitchFamily="34" charset="0"/>
                          <a:ea typeface="Verdana" panose="020B0604030504040204" pitchFamily="34" charset="0"/>
                          <a:cs typeface="Verdana" panose="020B0604030504040204" pitchFamily="34" charset="0"/>
                        </a:rPr>
                        <a:t>$  93,193</a:t>
                      </a:r>
                    </a:p>
                  </a:txBody>
                  <a:tcPr anchor="ctr"/>
                </a:tc>
                <a:tc>
                  <a:txBody>
                    <a:bodyPr/>
                    <a:lstStyle/>
                    <a:p>
                      <a:pPr algn="r"/>
                      <a:r>
                        <a:rPr lang="en-US" sz="1200" b="0" i="0" dirty="0">
                          <a:solidFill>
                            <a:schemeClr val="tx1"/>
                          </a:solidFill>
                          <a:latin typeface="Verdana" panose="020B0604030504040204" pitchFamily="34" charset="0"/>
                          <a:ea typeface="Verdana" panose="020B0604030504040204" pitchFamily="34" charset="0"/>
                          <a:cs typeface="Verdana" panose="020B0604030504040204" pitchFamily="34" charset="0"/>
                        </a:rPr>
                        <a:t>573,440</a:t>
                      </a:r>
                    </a:p>
                  </a:txBody>
                  <a:tcPr anchor="ctr"/>
                </a:tc>
                <a:extLst>
                  <a:ext uri="{0D108BD9-81ED-4DB2-BD59-A6C34878D82A}">
                    <a16:rowId xmlns:a16="http://schemas.microsoft.com/office/drawing/2014/main" xmlns="" val="10003"/>
                  </a:ext>
                </a:extLst>
              </a:tr>
              <a:tr h="321941">
                <a:tc>
                  <a:txBody>
                    <a:bodyPr/>
                    <a:lstStyle/>
                    <a:p>
                      <a:pPr algn="r"/>
                      <a:r>
                        <a:rPr lang="en-US" sz="1200" b="0" i="0" dirty="0">
                          <a:solidFill>
                            <a:schemeClr val="tx1"/>
                          </a:solidFill>
                          <a:latin typeface="Verdana" panose="020B0604030504040204" pitchFamily="34" charset="0"/>
                          <a:ea typeface="Verdana" panose="020B0604030504040204" pitchFamily="34" charset="0"/>
                          <a:cs typeface="Verdana" panose="020B0604030504040204" pitchFamily="34" charset="0"/>
                        </a:rPr>
                        <a:t>12/31/18</a:t>
                      </a:r>
                    </a:p>
                  </a:txBody>
                  <a:tcPr anchor="ctr"/>
                </a:tc>
                <a:tc>
                  <a:txBody>
                    <a:bodyPr/>
                    <a:lstStyle/>
                    <a:p>
                      <a:pPr algn="r"/>
                      <a:r>
                        <a:rPr lang="en-US" sz="1200" b="0" i="0" dirty="0">
                          <a:solidFill>
                            <a:schemeClr val="tx1"/>
                          </a:solidFill>
                          <a:latin typeface="Verdana" panose="020B0604030504040204" pitchFamily="34" charset="0"/>
                          <a:ea typeface="Verdana" panose="020B0604030504040204" pitchFamily="34" charset="0"/>
                          <a:cs typeface="Verdana" panose="020B0604030504040204" pitchFamily="34" charset="0"/>
                        </a:rPr>
                        <a:t>139,857</a:t>
                      </a:r>
                    </a:p>
                  </a:txBody>
                  <a:tcPr anchor="ctr"/>
                </a:tc>
                <a:tc>
                  <a:txBody>
                    <a:bodyPr/>
                    <a:lstStyle/>
                    <a:p>
                      <a:pPr algn="r"/>
                      <a:r>
                        <a:rPr lang="en-US" sz="1200" b="0" i="0" dirty="0">
                          <a:solidFill>
                            <a:schemeClr val="tx1"/>
                          </a:solidFill>
                          <a:latin typeface="Verdana" panose="020B0604030504040204" pitchFamily="34" charset="0"/>
                          <a:ea typeface="Verdana" panose="020B0604030504040204" pitchFamily="34" charset="0"/>
                          <a:cs typeface="Verdana" panose="020B0604030504040204" pitchFamily="34" charset="0"/>
                        </a:rPr>
                        <a:t>.07 (573,440) =    40,141</a:t>
                      </a:r>
                    </a:p>
                  </a:txBody>
                  <a:tcPr anchor="ctr"/>
                </a:tc>
                <a:tc>
                  <a:txBody>
                    <a:bodyPr/>
                    <a:lstStyle/>
                    <a:p>
                      <a:pPr algn="r"/>
                      <a:r>
                        <a:rPr lang="en-US" sz="1200" b="0" i="0" dirty="0">
                          <a:solidFill>
                            <a:schemeClr val="tx1"/>
                          </a:solidFill>
                          <a:latin typeface="Verdana" panose="020B0604030504040204" pitchFamily="34" charset="0"/>
                          <a:ea typeface="Verdana" panose="020B0604030504040204" pitchFamily="34" charset="0"/>
                          <a:cs typeface="Verdana" panose="020B0604030504040204" pitchFamily="34" charset="0"/>
                        </a:rPr>
                        <a:t>99,716</a:t>
                      </a:r>
                    </a:p>
                  </a:txBody>
                  <a:tcPr anchor="ctr"/>
                </a:tc>
                <a:tc>
                  <a:txBody>
                    <a:bodyPr/>
                    <a:lstStyle/>
                    <a:p>
                      <a:pPr algn="r"/>
                      <a:r>
                        <a:rPr lang="en-US" sz="1200" b="0" i="0" dirty="0">
                          <a:solidFill>
                            <a:schemeClr val="tx1"/>
                          </a:solidFill>
                          <a:latin typeface="Verdana" panose="020B0604030504040204" pitchFamily="34" charset="0"/>
                          <a:ea typeface="Verdana" panose="020B0604030504040204" pitchFamily="34" charset="0"/>
                          <a:cs typeface="Verdana" panose="020B0604030504040204" pitchFamily="34" charset="0"/>
                        </a:rPr>
                        <a:t>473,724</a:t>
                      </a:r>
                    </a:p>
                  </a:txBody>
                  <a:tcPr anchor="ctr"/>
                </a:tc>
                <a:extLst>
                  <a:ext uri="{0D108BD9-81ED-4DB2-BD59-A6C34878D82A}">
                    <a16:rowId xmlns:a16="http://schemas.microsoft.com/office/drawing/2014/main" xmlns="" val="10004"/>
                  </a:ext>
                </a:extLst>
              </a:tr>
              <a:tr h="321941">
                <a:tc>
                  <a:txBody>
                    <a:bodyPr/>
                    <a:lstStyle/>
                    <a:p>
                      <a:pPr algn="r"/>
                      <a:r>
                        <a:rPr lang="en-US" sz="1200" b="0" i="0" dirty="0">
                          <a:solidFill>
                            <a:schemeClr val="tx1"/>
                          </a:solidFill>
                          <a:latin typeface="Verdana" panose="020B0604030504040204" pitchFamily="34" charset="0"/>
                          <a:ea typeface="Verdana" panose="020B0604030504040204" pitchFamily="34" charset="0"/>
                          <a:cs typeface="Verdana" panose="020B0604030504040204" pitchFamily="34" charset="0"/>
                        </a:rPr>
                        <a:t>6/30/19</a:t>
                      </a:r>
                    </a:p>
                  </a:txBody>
                  <a:tcPr anchor="ctr"/>
                </a:tc>
                <a:tc>
                  <a:txBody>
                    <a:bodyPr/>
                    <a:lstStyle/>
                    <a:p>
                      <a:pPr algn="r"/>
                      <a:r>
                        <a:rPr lang="en-US" sz="1200" b="0" i="0" dirty="0">
                          <a:solidFill>
                            <a:schemeClr val="tx1"/>
                          </a:solidFill>
                          <a:latin typeface="Verdana" panose="020B0604030504040204" pitchFamily="34" charset="0"/>
                          <a:ea typeface="Verdana" panose="020B0604030504040204" pitchFamily="34" charset="0"/>
                          <a:cs typeface="Verdana" panose="020B0604030504040204" pitchFamily="34" charset="0"/>
                        </a:rPr>
                        <a:t>139,857</a:t>
                      </a:r>
                    </a:p>
                  </a:txBody>
                  <a:tcPr anchor="ctr"/>
                </a:tc>
                <a:tc>
                  <a:txBody>
                    <a:bodyPr/>
                    <a:lstStyle/>
                    <a:p>
                      <a:pPr algn="r"/>
                      <a:r>
                        <a:rPr lang="en-US" sz="1200" b="0" i="0" dirty="0">
                          <a:solidFill>
                            <a:schemeClr val="tx1"/>
                          </a:solidFill>
                          <a:latin typeface="Verdana" panose="020B0604030504040204" pitchFamily="34" charset="0"/>
                          <a:ea typeface="Verdana" panose="020B0604030504040204" pitchFamily="34" charset="0"/>
                          <a:cs typeface="Verdana" panose="020B0604030504040204" pitchFamily="34" charset="0"/>
                        </a:rPr>
                        <a:t>.07 (473,724) =    33,161</a:t>
                      </a:r>
                    </a:p>
                  </a:txBody>
                  <a:tcPr anchor="ctr"/>
                </a:tc>
                <a:tc>
                  <a:txBody>
                    <a:bodyPr/>
                    <a:lstStyle/>
                    <a:p>
                      <a:pPr algn="r"/>
                      <a:r>
                        <a:rPr lang="en-US" sz="1200" b="0" i="0" dirty="0">
                          <a:solidFill>
                            <a:schemeClr val="tx1"/>
                          </a:solidFill>
                          <a:latin typeface="Verdana" panose="020B0604030504040204" pitchFamily="34" charset="0"/>
                          <a:ea typeface="Verdana" panose="020B0604030504040204" pitchFamily="34" charset="0"/>
                          <a:cs typeface="Verdana" panose="020B0604030504040204" pitchFamily="34" charset="0"/>
                        </a:rPr>
                        <a:t>106,696</a:t>
                      </a:r>
                    </a:p>
                  </a:txBody>
                  <a:tcPr anchor="ctr"/>
                </a:tc>
                <a:tc>
                  <a:txBody>
                    <a:bodyPr/>
                    <a:lstStyle/>
                    <a:p>
                      <a:pPr algn="r"/>
                      <a:r>
                        <a:rPr lang="en-US" sz="1200" b="0" i="0" dirty="0">
                          <a:solidFill>
                            <a:schemeClr val="tx1"/>
                          </a:solidFill>
                          <a:latin typeface="Verdana" panose="020B0604030504040204" pitchFamily="34" charset="0"/>
                          <a:ea typeface="Verdana" panose="020B0604030504040204" pitchFamily="34" charset="0"/>
                          <a:cs typeface="Verdana" panose="020B0604030504040204" pitchFamily="34" charset="0"/>
                        </a:rPr>
                        <a:t>367,028</a:t>
                      </a:r>
                    </a:p>
                  </a:txBody>
                  <a:tcPr anchor="ctr"/>
                </a:tc>
                <a:extLst>
                  <a:ext uri="{0D108BD9-81ED-4DB2-BD59-A6C34878D82A}">
                    <a16:rowId xmlns:a16="http://schemas.microsoft.com/office/drawing/2014/main" xmlns="" val="10005"/>
                  </a:ext>
                </a:extLst>
              </a:tr>
              <a:tr h="287594">
                <a:tc>
                  <a:txBody>
                    <a:bodyPr/>
                    <a:lstStyle/>
                    <a:p>
                      <a:pPr algn="r"/>
                      <a:r>
                        <a:rPr lang="en-US" sz="1200" b="0" i="0" dirty="0">
                          <a:solidFill>
                            <a:schemeClr val="tx1"/>
                          </a:solidFill>
                          <a:latin typeface="Verdana" panose="020B0604030504040204" pitchFamily="34" charset="0"/>
                          <a:ea typeface="Verdana" panose="020B0604030504040204" pitchFamily="34" charset="0"/>
                          <a:cs typeface="Verdana" panose="020B0604030504040204" pitchFamily="34" charset="0"/>
                        </a:rPr>
                        <a:t>12/31/19</a:t>
                      </a:r>
                    </a:p>
                  </a:txBody>
                  <a:tcPr anchor="ctr"/>
                </a:tc>
                <a:tc>
                  <a:txBody>
                    <a:bodyPr/>
                    <a:lstStyle/>
                    <a:p>
                      <a:pPr algn="r"/>
                      <a:r>
                        <a:rPr lang="en-US" sz="1200" b="0" i="0" dirty="0">
                          <a:solidFill>
                            <a:schemeClr val="tx1"/>
                          </a:solidFill>
                          <a:latin typeface="Verdana" panose="020B0604030504040204" pitchFamily="34" charset="0"/>
                          <a:ea typeface="Verdana" panose="020B0604030504040204" pitchFamily="34" charset="0"/>
                          <a:cs typeface="Verdana" panose="020B0604030504040204" pitchFamily="34" charset="0"/>
                        </a:rPr>
                        <a:t>139,857</a:t>
                      </a:r>
                    </a:p>
                  </a:txBody>
                  <a:tcPr anchor="ctr"/>
                </a:tc>
                <a:tc>
                  <a:txBody>
                    <a:bodyPr/>
                    <a:lstStyle/>
                    <a:p>
                      <a:pPr algn="r"/>
                      <a:r>
                        <a:rPr lang="en-US" sz="1200" b="0" i="0" dirty="0">
                          <a:solidFill>
                            <a:schemeClr val="tx1"/>
                          </a:solidFill>
                          <a:latin typeface="Verdana" panose="020B0604030504040204" pitchFamily="34" charset="0"/>
                          <a:ea typeface="Verdana" panose="020B0604030504040204" pitchFamily="34" charset="0"/>
                          <a:cs typeface="Verdana" panose="020B0604030504040204" pitchFamily="34" charset="0"/>
                        </a:rPr>
                        <a:t>.07 (367,028) =    25,692</a:t>
                      </a:r>
                    </a:p>
                  </a:txBody>
                  <a:tcPr anchor="ctr"/>
                </a:tc>
                <a:tc>
                  <a:txBody>
                    <a:bodyPr/>
                    <a:lstStyle/>
                    <a:p>
                      <a:pPr algn="r"/>
                      <a:r>
                        <a:rPr lang="en-US" sz="1200" b="0" i="0" dirty="0">
                          <a:solidFill>
                            <a:schemeClr val="tx1"/>
                          </a:solidFill>
                          <a:latin typeface="Verdana" panose="020B0604030504040204" pitchFamily="34" charset="0"/>
                          <a:ea typeface="Verdana" panose="020B0604030504040204" pitchFamily="34" charset="0"/>
                          <a:cs typeface="Verdana" panose="020B0604030504040204" pitchFamily="34" charset="0"/>
                        </a:rPr>
                        <a:t>114,165</a:t>
                      </a:r>
                    </a:p>
                  </a:txBody>
                  <a:tcPr anchor="ctr"/>
                </a:tc>
                <a:tc>
                  <a:txBody>
                    <a:bodyPr/>
                    <a:lstStyle/>
                    <a:p>
                      <a:pPr algn="r"/>
                      <a:r>
                        <a:rPr lang="en-US" sz="1200" b="0" i="0" dirty="0">
                          <a:solidFill>
                            <a:schemeClr val="tx1"/>
                          </a:solidFill>
                          <a:latin typeface="Verdana" panose="020B0604030504040204" pitchFamily="34" charset="0"/>
                          <a:ea typeface="Verdana" panose="020B0604030504040204" pitchFamily="34" charset="0"/>
                          <a:cs typeface="Verdana" panose="020B0604030504040204" pitchFamily="34" charset="0"/>
                        </a:rPr>
                        <a:t>252,863</a:t>
                      </a:r>
                    </a:p>
                  </a:txBody>
                  <a:tcPr anchor="ctr"/>
                </a:tc>
                <a:extLst>
                  <a:ext uri="{0D108BD9-81ED-4DB2-BD59-A6C34878D82A}">
                    <a16:rowId xmlns:a16="http://schemas.microsoft.com/office/drawing/2014/main" xmlns="" val="10006"/>
                  </a:ext>
                </a:extLst>
              </a:tr>
              <a:tr h="248898">
                <a:tc>
                  <a:txBody>
                    <a:bodyPr/>
                    <a:lstStyle/>
                    <a:p>
                      <a:pPr algn="r"/>
                      <a:r>
                        <a:rPr lang="en-US" sz="1200" b="0" i="0" dirty="0">
                          <a:solidFill>
                            <a:schemeClr val="tx1"/>
                          </a:solidFill>
                          <a:latin typeface="Verdana" panose="020B0604030504040204" pitchFamily="34" charset="0"/>
                          <a:ea typeface="Verdana" panose="020B0604030504040204" pitchFamily="34" charset="0"/>
                          <a:cs typeface="Verdana" panose="020B0604030504040204" pitchFamily="34" charset="0"/>
                        </a:rPr>
                        <a:t>6/30/20</a:t>
                      </a:r>
                    </a:p>
                  </a:txBody>
                  <a:tcPr anchor="ctr"/>
                </a:tc>
                <a:tc>
                  <a:txBody>
                    <a:bodyPr/>
                    <a:lstStyle/>
                    <a:p>
                      <a:pPr algn="r"/>
                      <a:r>
                        <a:rPr lang="en-US" sz="1200" b="0" i="0" dirty="0">
                          <a:solidFill>
                            <a:schemeClr val="tx1"/>
                          </a:solidFill>
                          <a:latin typeface="Verdana" panose="020B0604030504040204" pitchFamily="34" charset="0"/>
                          <a:ea typeface="Verdana" panose="020B0604030504040204" pitchFamily="34" charset="0"/>
                          <a:cs typeface="Verdana" panose="020B0604030504040204" pitchFamily="34" charset="0"/>
                        </a:rPr>
                        <a:t>139,857</a:t>
                      </a:r>
                    </a:p>
                  </a:txBody>
                  <a:tcPr anchor="ctr"/>
                </a:tc>
                <a:tc>
                  <a:txBody>
                    <a:bodyPr/>
                    <a:lstStyle/>
                    <a:p>
                      <a:pPr algn="r"/>
                      <a:r>
                        <a:rPr lang="en-US" sz="1200" b="0" i="0" dirty="0">
                          <a:solidFill>
                            <a:schemeClr val="tx1"/>
                          </a:solidFill>
                          <a:latin typeface="Verdana" panose="020B0604030504040204" pitchFamily="34" charset="0"/>
                          <a:ea typeface="Verdana" panose="020B0604030504040204" pitchFamily="34" charset="0"/>
                          <a:cs typeface="Verdana" panose="020B0604030504040204" pitchFamily="34" charset="0"/>
                        </a:rPr>
                        <a:t>.07 (252,863) =    17,700</a:t>
                      </a:r>
                    </a:p>
                  </a:txBody>
                  <a:tcPr anchor="ctr"/>
                </a:tc>
                <a:tc>
                  <a:txBody>
                    <a:bodyPr/>
                    <a:lstStyle/>
                    <a:p>
                      <a:pPr algn="r"/>
                      <a:r>
                        <a:rPr lang="en-US" sz="1200" b="0" i="0" dirty="0">
                          <a:solidFill>
                            <a:schemeClr val="tx1"/>
                          </a:solidFill>
                          <a:latin typeface="Verdana" panose="020B0604030504040204" pitchFamily="34" charset="0"/>
                          <a:ea typeface="Verdana" panose="020B0604030504040204" pitchFamily="34" charset="0"/>
                          <a:cs typeface="Verdana" panose="020B0604030504040204" pitchFamily="34" charset="0"/>
                        </a:rPr>
                        <a:t>122,157</a:t>
                      </a:r>
                    </a:p>
                  </a:txBody>
                  <a:tcPr anchor="ctr"/>
                </a:tc>
                <a:tc>
                  <a:txBody>
                    <a:bodyPr/>
                    <a:lstStyle/>
                    <a:p>
                      <a:pPr algn="r"/>
                      <a:r>
                        <a:rPr lang="en-US" sz="1200" b="0" i="0" dirty="0">
                          <a:solidFill>
                            <a:schemeClr val="tx1"/>
                          </a:solidFill>
                          <a:latin typeface="Verdana" panose="020B0604030504040204" pitchFamily="34" charset="0"/>
                          <a:ea typeface="Verdana" panose="020B0604030504040204" pitchFamily="34" charset="0"/>
                          <a:cs typeface="Verdana" panose="020B0604030504040204" pitchFamily="34" charset="0"/>
                        </a:rPr>
                        <a:t>130,706</a:t>
                      </a:r>
                    </a:p>
                  </a:txBody>
                  <a:tcPr anchor="ctr"/>
                </a:tc>
                <a:extLst>
                  <a:ext uri="{0D108BD9-81ED-4DB2-BD59-A6C34878D82A}">
                    <a16:rowId xmlns:a16="http://schemas.microsoft.com/office/drawing/2014/main" xmlns="" val="10007"/>
                  </a:ext>
                </a:extLst>
              </a:tr>
              <a:tr h="325098">
                <a:tc>
                  <a:txBody>
                    <a:bodyPr/>
                    <a:lstStyle/>
                    <a:p>
                      <a:pPr algn="r"/>
                      <a:r>
                        <a:rPr lang="en-US" sz="1200" b="0" i="0" dirty="0">
                          <a:solidFill>
                            <a:schemeClr val="tx1"/>
                          </a:solidFill>
                          <a:latin typeface="Verdana" panose="020B0604030504040204" pitchFamily="34" charset="0"/>
                          <a:ea typeface="Verdana" panose="020B0604030504040204" pitchFamily="34" charset="0"/>
                          <a:cs typeface="Verdana" panose="020B0604030504040204" pitchFamily="34" charset="0"/>
                        </a:rPr>
                        <a:t>12/31/20</a:t>
                      </a:r>
                    </a:p>
                  </a:txBody>
                  <a:tcPr anchor="ctr"/>
                </a:tc>
                <a:tc>
                  <a:txBody>
                    <a:bodyPr/>
                    <a:lstStyle/>
                    <a:p>
                      <a:pPr algn="r"/>
                      <a:r>
                        <a:rPr lang="en-US" sz="1200" b="0" i="0" u="sng" dirty="0">
                          <a:solidFill>
                            <a:schemeClr val="tx1"/>
                          </a:solidFill>
                          <a:latin typeface="Verdana" panose="020B0604030504040204" pitchFamily="34" charset="0"/>
                          <a:ea typeface="Verdana" panose="020B0604030504040204" pitchFamily="34" charset="0"/>
                          <a:cs typeface="Verdana" panose="020B0604030504040204" pitchFamily="34" charset="0"/>
                        </a:rPr>
                        <a:t>139,857</a:t>
                      </a:r>
                    </a:p>
                  </a:txBody>
                  <a:tcPr anchor="ctr"/>
                </a:tc>
                <a:tc>
                  <a:txBody>
                    <a:bodyPr/>
                    <a:lstStyle/>
                    <a:p>
                      <a:pPr algn="r"/>
                      <a:r>
                        <a:rPr lang="en-US" sz="1200" b="0" i="0" dirty="0">
                          <a:solidFill>
                            <a:schemeClr val="tx1"/>
                          </a:solidFill>
                          <a:latin typeface="Verdana" panose="020B0604030504040204" pitchFamily="34" charset="0"/>
                          <a:ea typeface="Verdana" panose="020B0604030504040204" pitchFamily="34" charset="0"/>
                          <a:cs typeface="Verdana" panose="020B0604030504040204" pitchFamily="34" charset="0"/>
                        </a:rPr>
                        <a:t>.07 (130,706) =      </a:t>
                      </a:r>
                      <a:r>
                        <a:rPr lang="en-US" sz="1200" b="0" i="0" u="sng" dirty="0">
                          <a:solidFill>
                            <a:schemeClr val="tx1"/>
                          </a:solidFill>
                          <a:latin typeface="Verdana" panose="020B0604030504040204" pitchFamily="34" charset="0"/>
                          <a:ea typeface="Verdana" panose="020B0604030504040204" pitchFamily="34" charset="0"/>
                          <a:cs typeface="Verdana" panose="020B0604030504040204" pitchFamily="34" charset="0"/>
                        </a:rPr>
                        <a:t>9,151</a:t>
                      </a:r>
                    </a:p>
                  </a:txBody>
                  <a:tcPr anchor="ctr"/>
                </a:tc>
                <a:tc>
                  <a:txBody>
                    <a:bodyPr/>
                    <a:lstStyle/>
                    <a:p>
                      <a:pPr algn="r"/>
                      <a:r>
                        <a:rPr lang="en-US" sz="1200" b="0" i="0" u="sng" dirty="0">
                          <a:solidFill>
                            <a:schemeClr val="tx1"/>
                          </a:solidFill>
                          <a:latin typeface="Verdana" panose="020B0604030504040204" pitchFamily="34" charset="0"/>
                          <a:ea typeface="Verdana" panose="020B0604030504040204" pitchFamily="34" charset="0"/>
                          <a:cs typeface="Verdana" panose="020B0604030504040204" pitchFamily="34" charset="0"/>
                        </a:rPr>
                        <a:t>130,706</a:t>
                      </a:r>
                    </a:p>
                  </a:txBody>
                  <a:tcPr anchor="ctr"/>
                </a:tc>
                <a:tc>
                  <a:txBody>
                    <a:bodyPr/>
                    <a:lstStyle/>
                    <a:p>
                      <a:pPr algn="r"/>
                      <a:r>
                        <a:rPr lang="en-US" sz="1200" b="0" i="0" dirty="0">
                          <a:solidFill>
                            <a:schemeClr val="tx1"/>
                          </a:solidFill>
                          <a:latin typeface="Verdana" panose="020B0604030504040204" pitchFamily="34" charset="0"/>
                          <a:ea typeface="Verdana" panose="020B0604030504040204" pitchFamily="34" charset="0"/>
                          <a:cs typeface="Verdana" panose="020B0604030504040204" pitchFamily="34" charset="0"/>
                        </a:rPr>
                        <a:t>0</a:t>
                      </a:r>
                    </a:p>
                  </a:txBody>
                  <a:tcPr anchor="ctr"/>
                </a:tc>
                <a:extLst>
                  <a:ext uri="{0D108BD9-81ED-4DB2-BD59-A6C34878D82A}">
                    <a16:rowId xmlns:a16="http://schemas.microsoft.com/office/drawing/2014/main" xmlns="" val="10008"/>
                  </a:ext>
                </a:extLst>
              </a:tr>
              <a:tr h="457200">
                <a:tc>
                  <a:txBody>
                    <a:bodyPr/>
                    <a:lstStyle/>
                    <a:p>
                      <a:pPr algn="r"/>
                      <a:endParaRPr lang="en-US" sz="1200" b="0" i="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200" b="0" i="0" dirty="0">
                          <a:solidFill>
                            <a:schemeClr val="tx1"/>
                          </a:solidFill>
                          <a:latin typeface="Verdana" panose="020B0604030504040204" pitchFamily="34" charset="0"/>
                          <a:ea typeface="Verdana" panose="020B0604030504040204" pitchFamily="34" charset="0"/>
                          <a:cs typeface="Verdana" panose="020B0604030504040204" pitchFamily="34" charset="0"/>
                        </a:rPr>
                        <a:t>$839,142</a:t>
                      </a:r>
                    </a:p>
                  </a:txBody>
                  <a:tcPr anchor="ctr"/>
                </a:tc>
                <a:tc>
                  <a:txBody>
                    <a:bodyPr/>
                    <a:lstStyle/>
                    <a:p>
                      <a:pPr algn="r"/>
                      <a:r>
                        <a:rPr lang="en-US" sz="1200" b="0" i="0" dirty="0">
                          <a:solidFill>
                            <a:schemeClr val="tx1"/>
                          </a:solidFill>
                          <a:latin typeface="Verdana" panose="020B0604030504040204" pitchFamily="34" charset="0"/>
                          <a:ea typeface="Verdana" panose="020B0604030504040204" pitchFamily="34" charset="0"/>
                          <a:cs typeface="Verdana" panose="020B0604030504040204" pitchFamily="34" charset="0"/>
                        </a:rPr>
                        <a:t>$ 172,509</a:t>
                      </a:r>
                    </a:p>
                  </a:txBody>
                  <a:tcPr anchor="ctr"/>
                </a:tc>
                <a:tc>
                  <a:txBody>
                    <a:bodyPr/>
                    <a:lstStyle/>
                    <a:p>
                      <a:pPr algn="r"/>
                      <a:r>
                        <a:rPr lang="en-US" sz="1200" b="0" i="0" dirty="0">
                          <a:solidFill>
                            <a:schemeClr val="tx1"/>
                          </a:solidFill>
                          <a:latin typeface="Verdana" panose="020B0604030504040204" pitchFamily="34" charset="0"/>
                          <a:ea typeface="Verdana" panose="020B0604030504040204" pitchFamily="34" charset="0"/>
                          <a:cs typeface="Verdana" panose="020B0604030504040204" pitchFamily="34" charset="0"/>
                        </a:rPr>
                        <a:t>$666,633</a:t>
                      </a:r>
                    </a:p>
                  </a:txBody>
                  <a:tcPr anchor="ctr"/>
                </a:tc>
                <a:tc>
                  <a:txBody>
                    <a:bodyPr/>
                    <a:lstStyle/>
                    <a:p>
                      <a:pPr algn="r"/>
                      <a:endParaRPr lang="en-US" sz="1200" b="0" i="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xmlns="" val="10009"/>
                  </a:ext>
                </a:extLst>
              </a:tr>
            </a:tbl>
          </a:graphicData>
        </a:graphic>
      </p:graphicFrame>
    </p:spTree>
    <p:extLst>
      <p:ext uri="{BB962C8B-B14F-4D97-AF65-F5344CB8AC3E}">
        <p14:creationId xmlns:p14="http://schemas.microsoft.com/office/powerpoint/2010/main" val="301468923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a:t>
            </a:r>
            <a:r>
              <a:rPr lang="en-IN" dirty="0">
                <a:ea typeface="Adobe Fan Heiti Std B" pitchFamily="34" charset="-128"/>
              </a:rPr>
              <a:t>14-3</a:t>
            </a:r>
            <a:endParaRPr lang="en-US" dirty="0"/>
          </a:p>
        </p:txBody>
      </p:sp>
      <p:sp>
        <p:nvSpPr>
          <p:cNvPr id="3" name="Title 2"/>
          <p:cNvSpPr>
            <a:spLocks noGrp="1"/>
          </p:cNvSpPr>
          <p:nvPr>
            <p:ph type="title"/>
          </p:nvPr>
        </p:nvSpPr>
        <p:spPr/>
        <p:txBody>
          <a:bodyPr>
            <a:noAutofit/>
          </a:bodyPr>
          <a:lstStyle/>
          <a:p>
            <a:r>
              <a:rPr lang="en-IN" dirty="0"/>
              <a:t>Journal Entries at Issuance—</a:t>
            </a:r>
            <a:r>
              <a:rPr lang="en-IN" dirty="0" err="1"/>
              <a:t>Installment</a:t>
            </a:r>
            <a:r>
              <a:rPr lang="en-IN" dirty="0"/>
              <a:t> Note (1 of 2)</a:t>
            </a:r>
            <a:endParaRPr lang="en-US" dirty="0"/>
          </a:p>
        </p:txBody>
      </p:sp>
      <p:pic>
        <p:nvPicPr>
          <p:cNvPr id="18435" name="Picture 3" descr="Journal entry.&#10;Skill graphics (buyer/issuer) debits machinery 666,633 and credits note payable 666,633.&#10;&#10;Hughes-Barker (seller/lender) debits note receivable 666,633 and credits sales revenue 666,633."/>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745840" y="2154448"/>
            <a:ext cx="7864760" cy="2894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214544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14-1</a:t>
            </a:r>
          </a:p>
        </p:txBody>
      </p:sp>
      <p:sp>
        <p:nvSpPr>
          <p:cNvPr id="5" name="Title 4"/>
          <p:cNvSpPr>
            <a:spLocks noGrp="1"/>
          </p:cNvSpPr>
          <p:nvPr>
            <p:ph type="title"/>
          </p:nvPr>
        </p:nvSpPr>
        <p:spPr/>
        <p:txBody>
          <a:bodyPr/>
          <a:lstStyle/>
          <a:p>
            <a:r>
              <a:rPr lang="en-US" dirty="0"/>
              <a:t>Types of Bonds (2 of 3)</a:t>
            </a:r>
          </a:p>
        </p:txBody>
      </p:sp>
      <p:sp>
        <p:nvSpPr>
          <p:cNvPr id="6" name="Content Placeholder 5"/>
          <p:cNvSpPr>
            <a:spLocks noGrp="1"/>
          </p:cNvSpPr>
          <p:nvPr>
            <p:ph sz="quarter" idx="10"/>
          </p:nvPr>
        </p:nvSpPr>
        <p:spPr>
          <a:xfrm>
            <a:off x="533400" y="1447800"/>
            <a:ext cx="8153400" cy="4953000"/>
          </a:xfrm>
        </p:spPr>
        <p:txBody>
          <a:bodyPr/>
          <a:lstStyle/>
          <a:p>
            <a:pPr marL="342900" lvl="1" indent="-342900">
              <a:lnSpc>
                <a:spcPct val="80000"/>
              </a:lnSpc>
              <a:spcBef>
                <a:spcPts val="1000"/>
              </a:spcBef>
              <a:buFont typeface="Arial" panose="020B0604020202020204" pitchFamily="34" charset="0"/>
              <a:buChar char="•"/>
            </a:pPr>
            <a:r>
              <a:rPr lang="en-IN" sz="2600" b="1" dirty="0"/>
              <a:t>Mortgage bonds</a:t>
            </a:r>
          </a:p>
          <a:p>
            <a:pPr marL="800100" lvl="1" indent="-342900">
              <a:lnSpc>
                <a:spcPct val="80000"/>
              </a:lnSpc>
              <a:spcBef>
                <a:spcPts val="1000"/>
              </a:spcBef>
              <a:buFont typeface="Verdana" pitchFamily="34" charset="0"/>
              <a:buChar char="–"/>
            </a:pPr>
            <a:r>
              <a:rPr lang="en-IN" dirty="0"/>
              <a:t>Backed by a lien on specified real estate</a:t>
            </a:r>
          </a:p>
          <a:p>
            <a:pPr marL="800100" lvl="1" indent="-342900">
              <a:lnSpc>
                <a:spcPct val="80000"/>
              </a:lnSpc>
              <a:spcBef>
                <a:spcPts val="1000"/>
              </a:spcBef>
              <a:buFont typeface="Verdana" pitchFamily="34" charset="0"/>
              <a:buChar char="–"/>
            </a:pPr>
            <a:r>
              <a:rPr lang="en-IN" dirty="0"/>
              <a:t>Due to less risk, typically commands a lower interest rate</a:t>
            </a:r>
          </a:p>
          <a:p>
            <a:pPr marL="342900" lvl="1" indent="-342900">
              <a:lnSpc>
                <a:spcPct val="80000"/>
              </a:lnSpc>
              <a:spcBef>
                <a:spcPts val="1000"/>
              </a:spcBef>
              <a:buFont typeface="Arial" panose="020B0604020202020204" pitchFamily="34" charset="0"/>
              <a:buChar char="•"/>
            </a:pPr>
            <a:r>
              <a:rPr lang="en-IN" sz="2600" b="1" dirty="0"/>
              <a:t>Convertible bonds</a:t>
            </a:r>
          </a:p>
          <a:p>
            <a:pPr marL="800100" lvl="1" indent="-342900">
              <a:lnSpc>
                <a:spcPct val="80000"/>
              </a:lnSpc>
              <a:spcBef>
                <a:spcPts val="1000"/>
              </a:spcBef>
              <a:buFont typeface="Verdana" pitchFamily="34" charset="0"/>
              <a:buChar char="–"/>
            </a:pPr>
            <a:r>
              <a:rPr lang="en-IN" dirty="0"/>
              <a:t>Can be converted into shares of stock</a:t>
            </a:r>
            <a:endParaRPr lang="en-US" dirty="0"/>
          </a:p>
        </p:txBody>
      </p:sp>
    </p:spTree>
    <p:extLst>
      <p:ext uri="{BB962C8B-B14F-4D97-AF65-F5344CB8AC3E}">
        <p14:creationId xmlns:p14="http://schemas.microsoft.com/office/powerpoint/2010/main" val="134933197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a:t>
            </a:r>
            <a:r>
              <a:rPr lang="en-IN" dirty="0">
                <a:ea typeface="Adobe Fan Heiti Std B" pitchFamily="34" charset="-128"/>
              </a:rPr>
              <a:t>14-3</a:t>
            </a:r>
            <a:endParaRPr lang="en-US" dirty="0"/>
          </a:p>
        </p:txBody>
      </p:sp>
      <p:sp>
        <p:nvSpPr>
          <p:cNvPr id="8" name="Title 7"/>
          <p:cNvSpPr>
            <a:spLocks noGrp="1"/>
          </p:cNvSpPr>
          <p:nvPr>
            <p:ph type="title"/>
          </p:nvPr>
        </p:nvSpPr>
        <p:spPr/>
        <p:txBody>
          <a:bodyPr>
            <a:noAutofit/>
          </a:bodyPr>
          <a:lstStyle/>
          <a:p>
            <a:r>
              <a:rPr lang="en-IN" dirty="0"/>
              <a:t>Journal Entries at Issuance—</a:t>
            </a:r>
            <a:r>
              <a:rPr lang="en-IN" dirty="0" err="1"/>
              <a:t>Installment</a:t>
            </a:r>
            <a:r>
              <a:rPr lang="en-IN" dirty="0"/>
              <a:t> Note (2 of 2)</a:t>
            </a:r>
            <a:endParaRPr lang="en-US" dirty="0"/>
          </a:p>
        </p:txBody>
      </p:sp>
      <p:sp>
        <p:nvSpPr>
          <p:cNvPr id="2" name="Content Placeholder 1"/>
          <p:cNvSpPr>
            <a:spLocks noGrp="1"/>
          </p:cNvSpPr>
          <p:nvPr>
            <p:ph sz="quarter" idx="10"/>
          </p:nvPr>
        </p:nvSpPr>
        <p:spPr>
          <a:xfrm>
            <a:off x="533400" y="1600200"/>
            <a:ext cx="8229600" cy="533400"/>
          </a:xfrm>
        </p:spPr>
        <p:txBody>
          <a:bodyPr/>
          <a:lstStyle/>
          <a:p>
            <a:pPr marL="0" indent="0" algn="ctr">
              <a:buNone/>
            </a:pPr>
            <a:r>
              <a:rPr lang="en-IN" sz="2400" b="1" i="1" dirty="0"/>
              <a:t>At the First Interest Date (June 30)</a:t>
            </a:r>
          </a:p>
        </p:txBody>
      </p:sp>
      <p:pic>
        <p:nvPicPr>
          <p:cNvPr id="52226" name="Picture 2" descr="Journal entry.&#10;Skill Graphics (borrower) debits interest expense 46,664, debits notes payable (difference) 93,193, and credits cash 139,857.&#10;&#10;Hughes-Barker (seller/lender) debits cash (installment payment) 139,857, credits notes receivable (difference) 93,193, and credits interest revenue 46,66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0801" y="2254520"/>
            <a:ext cx="7302398" cy="3930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395077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a:t>
            </a:r>
            <a:r>
              <a:rPr lang="en-IN" dirty="0">
                <a:ea typeface="Adobe Fan Heiti Std B" pitchFamily="34" charset="-128"/>
              </a:rPr>
              <a:t>14-3</a:t>
            </a:r>
            <a:endParaRPr lang="en-US" dirty="0"/>
          </a:p>
        </p:txBody>
      </p:sp>
      <p:sp>
        <p:nvSpPr>
          <p:cNvPr id="8" name="Title 7"/>
          <p:cNvSpPr>
            <a:spLocks noGrp="1"/>
          </p:cNvSpPr>
          <p:nvPr>
            <p:ph type="title"/>
          </p:nvPr>
        </p:nvSpPr>
        <p:spPr>
          <a:xfrm>
            <a:off x="685800" y="457200"/>
            <a:ext cx="8001000" cy="1472650"/>
          </a:xfrm>
        </p:spPr>
        <p:txBody>
          <a:bodyPr>
            <a:noAutofit/>
          </a:bodyPr>
          <a:lstStyle/>
          <a:p>
            <a:r>
              <a:rPr lang="en-US" altLang="en-US" dirty="0"/>
              <a:t>Concept Check: Calculation of Installment Payments</a:t>
            </a:r>
            <a:r>
              <a:rPr lang="en-US" altLang="en-US" baseline="0" dirty="0"/>
              <a:t> </a:t>
            </a:r>
            <a:r>
              <a:rPr lang="en-US" altLang="en-US" dirty="0"/>
              <a:t>(1 of 2)</a:t>
            </a:r>
            <a:endParaRPr lang="en-US" dirty="0"/>
          </a:p>
        </p:txBody>
      </p:sp>
      <p:sp>
        <p:nvSpPr>
          <p:cNvPr id="9" name="Content Placeholder 8"/>
          <p:cNvSpPr>
            <a:spLocks noGrp="1"/>
          </p:cNvSpPr>
          <p:nvPr>
            <p:ph sz="quarter" idx="10"/>
          </p:nvPr>
        </p:nvSpPr>
        <p:spPr>
          <a:xfrm>
            <a:off x="548640" y="1981200"/>
            <a:ext cx="8046720" cy="3429000"/>
          </a:xfrm>
        </p:spPr>
        <p:txBody>
          <a:bodyPr/>
          <a:lstStyle/>
          <a:p>
            <a:pPr marL="0" indent="0">
              <a:spcAft>
                <a:spcPts val="1200"/>
              </a:spcAft>
              <a:buNone/>
            </a:pPr>
            <a:r>
              <a:rPr lang="en-US" dirty="0" err="1"/>
              <a:t>Kazali</a:t>
            </a:r>
            <a:r>
              <a:rPr lang="en-US" dirty="0"/>
              <a:t> Industries purchased a machine from Keefe Corporation on October 1, 2018. In payment for the $432,000 purchase, </a:t>
            </a:r>
            <a:r>
              <a:rPr lang="en-US" dirty="0" err="1"/>
              <a:t>Kazali</a:t>
            </a:r>
            <a:r>
              <a:rPr lang="en-US" dirty="0"/>
              <a:t> issued a one-year installment note to be paid in equal monthly payments at the end of each month. The payments include interest at the rate of 12%. Monthly installment payments are:</a:t>
            </a:r>
          </a:p>
        </p:txBody>
      </p:sp>
    </p:spTree>
    <p:extLst>
      <p:ext uri="{BB962C8B-B14F-4D97-AF65-F5344CB8AC3E}">
        <p14:creationId xmlns:p14="http://schemas.microsoft.com/office/powerpoint/2010/main" val="21271722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a:t>
            </a:r>
            <a:r>
              <a:rPr lang="en-IN" dirty="0">
                <a:ea typeface="Adobe Fan Heiti Std B" pitchFamily="34" charset="-128"/>
              </a:rPr>
              <a:t>14-3</a:t>
            </a:r>
            <a:endParaRPr lang="en-US" dirty="0"/>
          </a:p>
        </p:txBody>
      </p:sp>
      <p:sp>
        <p:nvSpPr>
          <p:cNvPr id="8" name="Title 7"/>
          <p:cNvSpPr>
            <a:spLocks noGrp="1"/>
          </p:cNvSpPr>
          <p:nvPr>
            <p:ph type="title"/>
          </p:nvPr>
        </p:nvSpPr>
        <p:spPr>
          <a:xfrm>
            <a:off x="685800" y="457200"/>
            <a:ext cx="8001000" cy="1472650"/>
          </a:xfrm>
        </p:spPr>
        <p:txBody>
          <a:bodyPr>
            <a:noAutofit/>
          </a:bodyPr>
          <a:lstStyle/>
          <a:p>
            <a:r>
              <a:rPr lang="en-US" altLang="en-US" dirty="0"/>
              <a:t>Concept Check: Calculation of Installment Payments (2 of 2)</a:t>
            </a:r>
            <a:endParaRPr lang="en-US" dirty="0"/>
          </a:p>
        </p:txBody>
      </p:sp>
      <p:sp>
        <p:nvSpPr>
          <p:cNvPr id="9" name="Content Placeholder 8"/>
          <p:cNvSpPr>
            <a:spLocks noGrp="1"/>
          </p:cNvSpPr>
          <p:nvPr>
            <p:ph sz="quarter" idx="10"/>
          </p:nvPr>
        </p:nvSpPr>
        <p:spPr>
          <a:xfrm>
            <a:off x="548640" y="2133600"/>
            <a:ext cx="8366760" cy="4114800"/>
          </a:xfrm>
        </p:spPr>
        <p:txBody>
          <a:bodyPr/>
          <a:lstStyle/>
          <a:p>
            <a:pPr marL="514350" indent="-514350">
              <a:buFont typeface="+mj-lt"/>
              <a:buAutoNum type="alphaLcPeriod"/>
            </a:pPr>
            <a:r>
              <a:rPr lang="en-US" sz="2400" dirty="0"/>
              <a:t>$36,000</a:t>
            </a:r>
            <a:r>
              <a:rPr lang="en-US" sz="2400" dirty="0">
                <a:solidFill>
                  <a:srgbClr val="FF00FF"/>
                </a:solidFill>
              </a:rPr>
              <a:t>	</a:t>
            </a:r>
          </a:p>
          <a:p>
            <a:pPr marL="457200" indent="-457200">
              <a:buFont typeface="+mj-lt"/>
              <a:buAutoNum type="alphaLcPeriod"/>
            </a:pPr>
            <a:r>
              <a:rPr lang="en-US" sz="2400" dirty="0"/>
              <a:t>$37,335</a:t>
            </a:r>
          </a:p>
          <a:p>
            <a:pPr marL="457200" indent="-457200">
              <a:buFont typeface="+mj-lt"/>
              <a:buAutoNum type="alphaLcPeriod"/>
            </a:pPr>
            <a:r>
              <a:rPr lang="en-US" sz="2400" dirty="0"/>
              <a:t>$38,004</a:t>
            </a:r>
          </a:p>
          <a:p>
            <a:pPr marL="457200" indent="-457200">
              <a:buFont typeface="+mj-lt"/>
              <a:buAutoNum type="alphaLcPeriod"/>
            </a:pPr>
            <a:r>
              <a:rPr lang="en-US" sz="2400" b="1" dirty="0"/>
              <a:t>$38,382</a:t>
            </a:r>
          </a:p>
          <a:p>
            <a:pPr marL="0" indent="0">
              <a:buNone/>
            </a:pPr>
            <a:r>
              <a:rPr lang="en-US" sz="2400" dirty="0"/>
              <a:t>The correct answer is </a:t>
            </a:r>
            <a:r>
              <a:rPr lang="en-US" sz="2400" i="1" dirty="0"/>
              <a:t>d</a:t>
            </a:r>
            <a:r>
              <a:rPr lang="en-US" sz="2400" dirty="0"/>
              <a:t>:</a:t>
            </a:r>
          </a:p>
          <a:p>
            <a:pPr marL="0" indent="0">
              <a:buNone/>
            </a:pPr>
            <a:r>
              <a:rPr lang="en-US" sz="2400" dirty="0"/>
              <a:t>$432,000 (amount of loan)</a:t>
            </a:r>
            <a:r>
              <a:rPr lang="en-US" sz="2400" dirty="0">
                <a:solidFill>
                  <a:srgbClr val="FF00FF"/>
                </a:solidFill>
              </a:rPr>
              <a:t> </a:t>
            </a:r>
            <a:r>
              <a:rPr lang="en-US" sz="2400" dirty="0"/>
              <a:t>÷ 11.25508 ((PV of annuity) </a:t>
            </a:r>
            <a:r>
              <a:rPr lang="en-US" sz="2400" i="1" dirty="0"/>
              <a:t>n</a:t>
            </a:r>
            <a:r>
              <a:rPr lang="en-US" sz="2400" dirty="0"/>
              <a:t>=12, </a:t>
            </a:r>
            <a:r>
              <a:rPr lang="en-US" sz="2400" i="1" dirty="0"/>
              <a:t>i</a:t>
            </a:r>
            <a:r>
              <a:rPr lang="en-US" sz="2400" dirty="0"/>
              <a:t>=1%) = $38,382 (installment payment)</a:t>
            </a:r>
          </a:p>
        </p:txBody>
      </p:sp>
    </p:spTree>
    <p:extLst>
      <p:ext uri="{BB962C8B-B14F-4D97-AF65-F5344CB8AC3E}">
        <p14:creationId xmlns:p14="http://schemas.microsoft.com/office/powerpoint/2010/main" val="292368711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a:t>
            </a:r>
            <a:r>
              <a:rPr lang="en-IN" dirty="0">
                <a:ea typeface="Adobe Fan Heiti Std B" pitchFamily="34" charset="-128"/>
              </a:rPr>
              <a:t>14-3</a:t>
            </a:r>
            <a:endParaRPr lang="en-US" dirty="0"/>
          </a:p>
        </p:txBody>
      </p:sp>
      <p:sp>
        <p:nvSpPr>
          <p:cNvPr id="3" name="Title 2"/>
          <p:cNvSpPr>
            <a:spLocks noGrp="1"/>
          </p:cNvSpPr>
          <p:nvPr>
            <p:ph type="title"/>
          </p:nvPr>
        </p:nvSpPr>
        <p:spPr>
          <a:xfrm>
            <a:off x="685800" y="356150"/>
            <a:ext cx="8001000" cy="1472650"/>
          </a:xfrm>
        </p:spPr>
        <p:txBody>
          <a:bodyPr>
            <a:noAutofit/>
          </a:bodyPr>
          <a:lstStyle/>
          <a:p>
            <a:r>
              <a:rPr lang="en-US" altLang="en-US" dirty="0"/>
              <a:t>Concept Check: Installment Notes and Principal (1 of 2)</a:t>
            </a:r>
            <a:endParaRPr lang="en-US" dirty="0"/>
          </a:p>
        </p:txBody>
      </p:sp>
      <p:sp>
        <p:nvSpPr>
          <p:cNvPr id="4" name="Content Placeholder 3"/>
          <p:cNvSpPr>
            <a:spLocks noGrp="1"/>
          </p:cNvSpPr>
          <p:nvPr>
            <p:ph sz="quarter" idx="10"/>
          </p:nvPr>
        </p:nvSpPr>
        <p:spPr>
          <a:xfrm>
            <a:off x="548640" y="2209800"/>
            <a:ext cx="8138160" cy="4191000"/>
          </a:xfrm>
        </p:spPr>
        <p:txBody>
          <a:bodyPr/>
          <a:lstStyle/>
          <a:p>
            <a:pPr marL="0" indent="0">
              <a:spcAft>
                <a:spcPts val="1200"/>
              </a:spcAft>
              <a:buNone/>
            </a:pPr>
            <a:r>
              <a:rPr lang="en-US" dirty="0"/>
              <a:t>In each subsequent cash payment on an installment note: </a:t>
            </a:r>
          </a:p>
          <a:p>
            <a:pPr marL="514350" indent="-514350">
              <a:buFont typeface="+mj-lt"/>
              <a:buAutoNum type="alphaLcPeriod"/>
            </a:pPr>
            <a:r>
              <a:rPr lang="en-US" dirty="0"/>
              <a:t>The amount of principal paid decreases </a:t>
            </a:r>
          </a:p>
          <a:p>
            <a:pPr marL="514350" indent="-514350">
              <a:buFont typeface="+mj-lt"/>
              <a:buAutoNum type="alphaLcPeriod"/>
            </a:pPr>
            <a:r>
              <a:rPr lang="en-US" b="1" dirty="0"/>
              <a:t>The amount of principal paid increases </a:t>
            </a:r>
          </a:p>
          <a:p>
            <a:pPr marL="514350" indent="-514350">
              <a:buFont typeface="+mj-lt"/>
              <a:buAutoNum type="alphaLcPeriod"/>
            </a:pPr>
            <a:r>
              <a:rPr lang="en-US" dirty="0"/>
              <a:t>The amount of interest paid increases </a:t>
            </a:r>
          </a:p>
          <a:p>
            <a:pPr marL="533400" indent="-533400">
              <a:buFont typeface="+mj-lt"/>
              <a:buAutoNum type="alphaLcPeriod"/>
            </a:pPr>
            <a:r>
              <a:rPr lang="en-US" dirty="0"/>
              <a:t>The amounts paid for both interest and principal increase proportionately </a:t>
            </a:r>
          </a:p>
        </p:txBody>
      </p:sp>
    </p:spTree>
    <p:extLst>
      <p:ext uri="{BB962C8B-B14F-4D97-AF65-F5344CB8AC3E}">
        <p14:creationId xmlns:p14="http://schemas.microsoft.com/office/powerpoint/2010/main" val="108044568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a:t>
            </a:r>
            <a:r>
              <a:rPr lang="en-IN" dirty="0">
                <a:ea typeface="Adobe Fan Heiti Std B" pitchFamily="34" charset="-128"/>
              </a:rPr>
              <a:t>14-3</a:t>
            </a:r>
            <a:endParaRPr lang="en-US" dirty="0"/>
          </a:p>
        </p:txBody>
      </p:sp>
      <p:sp>
        <p:nvSpPr>
          <p:cNvPr id="3" name="Title 2"/>
          <p:cNvSpPr>
            <a:spLocks noGrp="1"/>
          </p:cNvSpPr>
          <p:nvPr>
            <p:ph type="title"/>
          </p:nvPr>
        </p:nvSpPr>
        <p:spPr>
          <a:xfrm>
            <a:off x="685800" y="285085"/>
            <a:ext cx="8001000" cy="1619915"/>
          </a:xfrm>
        </p:spPr>
        <p:txBody>
          <a:bodyPr>
            <a:noAutofit/>
          </a:bodyPr>
          <a:lstStyle/>
          <a:p>
            <a:r>
              <a:rPr lang="en-US" altLang="en-US" dirty="0"/>
              <a:t>Concept Check: Installment Notes and Principal (2 of 2)</a:t>
            </a:r>
            <a:endParaRPr lang="en-US" dirty="0"/>
          </a:p>
        </p:txBody>
      </p:sp>
      <p:sp>
        <p:nvSpPr>
          <p:cNvPr id="5" name="Content Placeholder 4"/>
          <p:cNvSpPr>
            <a:spLocks noGrp="1"/>
          </p:cNvSpPr>
          <p:nvPr>
            <p:ph sz="quarter" idx="10"/>
          </p:nvPr>
        </p:nvSpPr>
        <p:spPr>
          <a:xfrm>
            <a:off x="609600" y="1981200"/>
            <a:ext cx="7924800" cy="609600"/>
          </a:xfrm>
        </p:spPr>
        <p:txBody>
          <a:bodyPr/>
          <a:lstStyle/>
          <a:p>
            <a:pPr marL="0" indent="0">
              <a:buNone/>
            </a:pPr>
            <a:r>
              <a:rPr lang="en-US" sz="2800" dirty="0"/>
              <a:t>The correct answer is </a:t>
            </a:r>
            <a:r>
              <a:rPr lang="en-US" sz="2800" i="1" dirty="0"/>
              <a:t>b</a:t>
            </a:r>
            <a:r>
              <a:rPr lang="en-US" sz="2800" dirty="0"/>
              <a:t>:</a:t>
            </a:r>
          </a:p>
        </p:txBody>
      </p:sp>
      <p:pic>
        <p:nvPicPr>
          <p:cNvPr id="9" name="Picture 2" descr="Journal entry showing interest expense (effective rate times a declining balance) is debited, notes payable (difference) is debited and cash (equal payment each period) is credited."/>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34073" y="2743200"/>
            <a:ext cx="7600327" cy="9482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1013430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a:t>
            </a:r>
            <a:r>
              <a:rPr lang="en-IN" dirty="0">
                <a:ea typeface="Adobe Fan Heiti Std B" pitchFamily="34" charset="-128"/>
              </a:rPr>
              <a:t>14-3</a:t>
            </a:r>
            <a:endParaRPr lang="en-US" dirty="0"/>
          </a:p>
        </p:txBody>
      </p:sp>
      <p:sp>
        <p:nvSpPr>
          <p:cNvPr id="8" name="Title 7"/>
          <p:cNvSpPr>
            <a:spLocks noGrp="1"/>
          </p:cNvSpPr>
          <p:nvPr>
            <p:ph type="title"/>
          </p:nvPr>
        </p:nvSpPr>
        <p:spPr>
          <a:xfrm>
            <a:off x="1049482" y="413827"/>
            <a:ext cx="7273636" cy="1338773"/>
          </a:xfrm>
        </p:spPr>
        <p:txBody>
          <a:bodyPr>
            <a:noAutofit/>
          </a:bodyPr>
          <a:lstStyle/>
          <a:p>
            <a:r>
              <a:rPr lang="en-US" altLang="en-US" dirty="0"/>
              <a:t>Concept Check: Interest on Installment Notes (1 of 2)</a:t>
            </a:r>
            <a:endParaRPr lang="en-US" dirty="0"/>
          </a:p>
        </p:txBody>
      </p:sp>
      <p:sp>
        <p:nvSpPr>
          <p:cNvPr id="9" name="Content Placeholder 8"/>
          <p:cNvSpPr>
            <a:spLocks noGrp="1"/>
          </p:cNvSpPr>
          <p:nvPr>
            <p:ph sz="quarter" idx="10"/>
          </p:nvPr>
        </p:nvSpPr>
        <p:spPr>
          <a:xfrm>
            <a:off x="571500" y="2133600"/>
            <a:ext cx="8001000" cy="4191000"/>
          </a:xfrm>
        </p:spPr>
        <p:txBody>
          <a:bodyPr/>
          <a:lstStyle/>
          <a:p>
            <a:pPr marL="0" indent="0">
              <a:lnSpc>
                <a:spcPct val="100000"/>
              </a:lnSpc>
              <a:spcAft>
                <a:spcPts val="1200"/>
              </a:spcAft>
              <a:buNone/>
            </a:pPr>
            <a:r>
              <a:rPr lang="en-US" sz="2400" dirty="0" err="1"/>
              <a:t>Vernois</a:t>
            </a:r>
            <a:r>
              <a:rPr lang="en-US" sz="2400" dirty="0"/>
              <a:t> Company purchased a machine from </a:t>
            </a:r>
            <a:r>
              <a:rPr lang="en-US" sz="2400" dirty="0" err="1"/>
              <a:t>Chunn</a:t>
            </a:r>
            <a:r>
              <a:rPr lang="en-US" sz="2400" dirty="0"/>
              <a:t> Corporation on October 31, 2018. In payment for the $576,000 purchase, </a:t>
            </a:r>
            <a:r>
              <a:rPr lang="en-US" sz="2400" dirty="0" err="1"/>
              <a:t>Vernois</a:t>
            </a:r>
            <a:r>
              <a:rPr lang="en-US" sz="2400" dirty="0"/>
              <a:t> issued a one-year installment note to be paid in equal monthly payments of $51,176 at the end of each month. The payments include interest at the rate of 12%. The amount of interest expense that </a:t>
            </a:r>
            <a:r>
              <a:rPr lang="en-US" sz="2400" dirty="0" err="1"/>
              <a:t>Vernois</a:t>
            </a:r>
            <a:r>
              <a:rPr lang="en-US" sz="2400" dirty="0"/>
              <a:t> will report in its income statement for the year ended December 31, 2018, is:</a:t>
            </a:r>
          </a:p>
        </p:txBody>
      </p:sp>
    </p:spTree>
    <p:extLst>
      <p:ext uri="{BB962C8B-B14F-4D97-AF65-F5344CB8AC3E}">
        <p14:creationId xmlns:p14="http://schemas.microsoft.com/office/powerpoint/2010/main" val="95117603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a:t>
            </a:r>
            <a:r>
              <a:rPr lang="en-IN" dirty="0">
                <a:ea typeface="Adobe Fan Heiti Std B" pitchFamily="34" charset="-128"/>
              </a:rPr>
              <a:t>14-3</a:t>
            </a:r>
            <a:endParaRPr lang="en-US" dirty="0"/>
          </a:p>
        </p:txBody>
      </p:sp>
      <p:sp>
        <p:nvSpPr>
          <p:cNvPr id="3" name="Title 2"/>
          <p:cNvSpPr>
            <a:spLocks noGrp="1"/>
          </p:cNvSpPr>
          <p:nvPr>
            <p:ph type="title"/>
          </p:nvPr>
        </p:nvSpPr>
        <p:spPr>
          <a:xfrm>
            <a:off x="1049482" y="356150"/>
            <a:ext cx="7273636" cy="1472650"/>
          </a:xfrm>
        </p:spPr>
        <p:txBody>
          <a:bodyPr>
            <a:noAutofit/>
          </a:bodyPr>
          <a:lstStyle/>
          <a:p>
            <a:r>
              <a:rPr lang="en-US" altLang="en-US" dirty="0"/>
              <a:t>Concept Check: Interest on Installment Notes (2 of 2)</a:t>
            </a:r>
            <a:endParaRPr lang="en-US" dirty="0"/>
          </a:p>
        </p:txBody>
      </p:sp>
      <p:sp>
        <p:nvSpPr>
          <p:cNvPr id="4" name="Content Placeholder 3"/>
          <p:cNvSpPr>
            <a:spLocks noGrp="1"/>
          </p:cNvSpPr>
          <p:nvPr>
            <p:ph sz="quarter" idx="10"/>
          </p:nvPr>
        </p:nvSpPr>
        <p:spPr>
          <a:xfrm>
            <a:off x="548640" y="2057400"/>
            <a:ext cx="8290560" cy="2209800"/>
          </a:xfrm>
        </p:spPr>
        <p:txBody>
          <a:bodyPr/>
          <a:lstStyle/>
          <a:p>
            <a:pPr marL="457200" indent="-457200">
              <a:lnSpc>
                <a:spcPct val="100000"/>
              </a:lnSpc>
              <a:buFont typeface="+mj-lt"/>
              <a:buAutoNum type="alphaLcPeriod"/>
            </a:pPr>
            <a:r>
              <a:rPr lang="en-US" sz="2400" dirty="0"/>
              <a:t>$5,118</a:t>
            </a:r>
          </a:p>
          <a:p>
            <a:pPr marL="457200" indent="-457200">
              <a:lnSpc>
                <a:spcPct val="100000"/>
              </a:lnSpc>
              <a:buFont typeface="+mj-lt"/>
              <a:buAutoNum type="alphaLcPeriod"/>
            </a:pPr>
            <a:r>
              <a:rPr lang="en-US" sz="2400" dirty="0"/>
              <a:t>$5,760</a:t>
            </a:r>
            <a:r>
              <a:rPr lang="en-US" sz="2400" dirty="0">
                <a:solidFill>
                  <a:srgbClr val="FF00FF"/>
                </a:solidFill>
              </a:rPr>
              <a:t>	</a:t>
            </a:r>
          </a:p>
          <a:p>
            <a:pPr marL="457200" indent="-457200">
              <a:lnSpc>
                <a:spcPct val="100000"/>
              </a:lnSpc>
              <a:buFont typeface="+mj-lt"/>
              <a:buAutoNum type="alphaLcPeriod"/>
            </a:pPr>
            <a:r>
              <a:rPr lang="en-US" sz="2400" b="1" dirty="0"/>
              <a:t>$11,066</a:t>
            </a:r>
          </a:p>
          <a:p>
            <a:pPr marL="457200" indent="-457200">
              <a:lnSpc>
                <a:spcPct val="100000"/>
              </a:lnSpc>
              <a:buFont typeface="+mj-lt"/>
              <a:buAutoNum type="alphaLcPeriod"/>
            </a:pPr>
            <a:r>
              <a:rPr lang="en-US" sz="2400" dirty="0"/>
              <a:t>$11,520</a:t>
            </a:r>
          </a:p>
          <a:p>
            <a:pPr marL="0" indent="0">
              <a:buNone/>
            </a:pPr>
            <a:r>
              <a:rPr lang="en-US" sz="2400" dirty="0"/>
              <a:t>The correct answer is </a:t>
            </a:r>
            <a:r>
              <a:rPr lang="en-US" sz="2400" i="1" dirty="0"/>
              <a:t>c</a:t>
            </a:r>
            <a:r>
              <a:rPr lang="en-US" sz="2400" dirty="0"/>
              <a:t>:</a:t>
            </a:r>
          </a:p>
        </p:txBody>
      </p:sp>
      <p:pic>
        <p:nvPicPr>
          <p:cNvPr id="36866" name="Picture 2" descr="Journal entry where Interest expense (1% times outsdanding balance) is debited 5,760.&#10;Note payable (difference) is debited 45,416. Cash payment is credited 51,176.&#10;&#10;November (1% times $576,000) is debited $5,760.&#10;December (1% times $576,000 minus $45,416) is debited 5,306. for a total 2018 interest expense of $11,06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6536" y="4415077"/>
            <a:ext cx="6373464" cy="19362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1215201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a:t>
            </a:r>
            <a:r>
              <a:rPr lang="en-IN" dirty="0">
                <a:ea typeface="Adobe Fan Heiti Std B" pitchFamily="34" charset="-128"/>
              </a:rPr>
              <a:t>14-4</a:t>
            </a:r>
            <a:endParaRPr lang="en-US" dirty="0"/>
          </a:p>
        </p:txBody>
      </p:sp>
      <p:sp>
        <p:nvSpPr>
          <p:cNvPr id="3" name="Title 2"/>
          <p:cNvSpPr>
            <a:spLocks noGrp="1"/>
          </p:cNvSpPr>
          <p:nvPr>
            <p:ph type="title"/>
          </p:nvPr>
        </p:nvSpPr>
        <p:spPr>
          <a:xfrm>
            <a:off x="685800" y="464127"/>
            <a:ext cx="8001000" cy="831273"/>
          </a:xfrm>
        </p:spPr>
        <p:txBody>
          <a:bodyPr/>
          <a:lstStyle/>
          <a:p>
            <a:r>
              <a:rPr lang="en-US" dirty="0"/>
              <a:t>Financial Statement Disclosures</a:t>
            </a:r>
          </a:p>
        </p:txBody>
      </p:sp>
      <p:sp>
        <p:nvSpPr>
          <p:cNvPr id="8" name="Content Placeholder 7"/>
          <p:cNvSpPr>
            <a:spLocks noGrp="1"/>
          </p:cNvSpPr>
          <p:nvPr>
            <p:ph sz="quarter" idx="10"/>
          </p:nvPr>
        </p:nvSpPr>
        <p:spPr>
          <a:xfrm>
            <a:off x="533400" y="1371600"/>
            <a:ext cx="8229600" cy="5181600"/>
          </a:xfrm>
        </p:spPr>
        <p:txBody>
          <a:bodyPr/>
          <a:lstStyle/>
          <a:p>
            <a:r>
              <a:rPr lang="en-US" sz="2400" dirty="0"/>
              <a:t>Fair value of financial instruments must be disclosed either in:</a:t>
            </a:r>
          </a:p>
          <a:p>
            <a:pPr lvl="1"/>
            <a:r>
              <a:rPr lang="en-IN" sz="2200" dirty="0"/>
              <a:t>Body of financial statement</a:t>
            </a:r>
          </a:p>
          <a:p>
            <a:pPr lvl="1"/>
            <a:r>
              <a:rPr lang="en-US" sz="2200" dirty="0"/>
              <a:t>Disclosure notes</a:t>
            </a:r>
          </a:p>
          <a:p>
            <a:pPr marL="0" lvl="1" indent="0">
              <a:buNone/>
            </a:pPr>
            <a:r>
              <a:rPr lang="en-US" b="1" dirty="0"/>
              <a:t>Disclosure note should include</a:t>
            </a:r>
          </a:p>
          <a:p>
            <a:pPr marL="344488" lvl="2" indent="-344488">
              <a:buFont typeface="Arial" pitchFamily="34" charset="0"/>
              <a:buChar char="•"/>
            </a:pPr>
            <a:r>
              <a:rPr lang="en-IN" sz="2400" dirty="0"/>
              <a:t>Nature of the company liabilities</a:t>
            </a:r>
          </a:p>
          <a:p>
            <a:pPr marL="344488" lvl="2" indent="-344488">
              <a:buFont typeface="Arial" pitchFamily="34" charset="0"/>
              <a:buChar char="•"/>
            </a:pPr>
            <a:r>
              <a:rPr lang="en-IN" sz="2400" dirty="0"/>
              <a:t>Interest rates</a:t>
            </a:r>
          </a:p>
          <a:p>
            <a:pPr marL="344488" lvl="2" indent="-344488">
              <a:buFont typeface="Arial" pitchFamily="34" charset="0"/>
              <a:buChar char="•"/>
            </a:pPr>
            <a:r>
              <a:rPr lang="en-IN" sz="2400" dirty="0"/>
              <a:t>Maturity dates</a:t>
            </a:r>
          </a:p>
          <a:p>
            <a:pPr marL="344488" lvl="2" indent="-344488">
              <a:buFont typeface="Arial" pitchFamily="34" charset="0"/>
              <a:buChar char="•"/>
            </a:pPr>
            <a:r>
              <a:rPr lang="en-IN" sz="2400" dirty="0"/>
              <a:t>Call provisions</a:t>
            </a:r>
          </a:p>
          <a:p>
            <a:pPr marL="344488" lvl="2" indent="-344488">
              <a:buFont typeface="Arial" pitchFamily="34" charset="0"/>
              <a:buChar char="•"/>
            </a:pPr>
            <a:r>
              <a:rPr lang="en-IN" sz="2400" dirty="0"/>
              <a:t>Conversion options</a:t>
            </a:r>
          </a:p>
          <a:p>
            <a:pPr marL="344488" lvl="2" indent="-344488">
              <a:buFont typeface="Arial" pitchFamily="34" charset="0"/>
              <a:buChar char="•"/>
            </a:pPr>
            <a:r>
              <a:rPr lang="en-IN" sz="2400" dirty="0"/>
              <a:t>Restrictions by creditors</a:t>
            </a:r>
          </a:p>
          <a:p>
            <a:pPr marL="344488" lvl="2" indent="-344488">
              <a:buFont typeface="Arial" pitchFamily="34" charset="0"/>
              <a:buChar char="•"/>
            </a:pPr>
            <a:r>
              <a:rPr lang="en-IN" sz="2400" dirty="0"/>
              <a:t>Assets pledged as collateral</a:t>
            </a:r>
          </a:p>
        </p:txBody>
      </p:sp>
    </p:spTree>
    <p:extLst>
      <p:ext uri="{BB962C8B-B14F-4D97-AF65-F5344CB8AC3E}">
        <p14:creationId xmlns:p14="http://schemas.microsoft.com/office/powerpoint/2010/main" val="392202856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a:t>
            </a:r>
            <a:r>
              <a:rPr lang="en-IN" dirty="0">
                <a:ea typeface="Adobe Fan Heiti Std B" pitchFamily="34" charset="-128"/>
              </a:rPr>
              <a:t>14-4</a:t>
            </a:r>
            <a:endParaRPr lang="en-US" dirty="0"/>
          </a:p>
        </p:txBody>
      </p:sp>
      <p:sp>
        <p:nvSpPr>
          <p:cNvPr id="8" name="Title 7"/>
          <p:cNvSpPr>
            <a:spLocks noGrp="1"/>
          </p:cNvSpPr>
          <p:nvPr>
            <p:ph type="title"/>
          </p:nvPr>
        </p:nvSpPr>
        <p:spPr/>
        <p:txBody>
          <a:bodyPr/>
          <a:lstStyle/>
          <a:p>
            <a:r>
              <a:rPr lang="en-US" dirty="0"/>
              <a:t>Decision Makers’ Perspective</a:t>
            </a:r>
          </a:p>
        </p:txBody>
      </p:sp>
      <p:sp>
        <p:nvSpPr>
          <p:cNvPr id="9" name="Content Placeholder 8"/>
          <p:cNvSpPr>
            <a:spLocks noGrp="1"/>
          </p:cNvSpPr>
          <p:nvPr>
            <p:ph sz="quarter" idx="10"/>
          </p:nvPr>
        </p:nvSpPr>
        <p:spPr>
          <a:xfrm>
            <a:off x="548640" y="1676400"/>
            <a:ext cx="8046720" cy="4724400"/>
          </a:xfrm>
        </p:spPr>
        <p:txBody>
          <a:bodyPr/>
          <a:lstStyle/>
          <a:p>
            <a:r>
              <a:rPr lang="en-IN" sz="2400" dirty="0"/>
              <a:t>Knowing risk is the core of business decision-making process</a:t>
            </a:r>
          </a:p>
          <a:p>
            <a:pPr marL="0" indent="0">
              <a:buNone/>
            </a:pPr>
            <a:r>
              <a:rPr lang="en-US" sz="2400" dirty="0"/>
              <a:t>Risk-return trade-off</a:t>
            </a:r>
          </a:p>
          <a:p>
            <a:pPr marL="795338" indent="-331788">
              <a:buNone/>
            </a:pPr>
            <a:r>
              <a:rPr lang="en-IN" sz="2200" dirty="0">
                <a:sym typeface="Symbol"/>
              </a:rPr>
              <a:t> </a:t>
            </a:r>
            <a:r>
              <a:rPr lang="en-US" sz="2200" dirty="0"/>
              <a:t>Return excess of borrowed cost</a:t>
            </a:r>
          </a:p>
          <a:p>
            <a:pPr marL="795338" indent="-331788">
              <a:buNone/>
            </a:pPr>
            <a:r>
              <a:rPr lang="en-IN" sz="2200" dirty="0">
                <a:sym typeface="Symbol"/>
              </a:rPr>
              <a:t> </a:t>
            </a:r>
            <a:r>
              <a:rPr lang="en-US" sz="2200" dirty="0"/>
              <a:t>Return less than borrowed cost</a:t>
            </a:r>
            <a:endParaRPr lang="en-IN" sz="2200" dirty="0"/>
          </a:p>
          <a:p>
            <a:pPr marL="0" indent="0">
              <a:buNone/>
            </a:pPr>
            <a:r>
              <a:rPr lang="en-US" sz="2400" b="1" dirty="0"/>
              <a:t>Favorable financial leverage</a:t>
            </a:r>
            <a:r>
              <a:rPr lang="en-US" sz="2400" dirty="0"/>
              <a:t>: if a company earns a return on borrowed funds in excess of the cost of borrowing the funds, shareholders are provided with a total return greater than what could have been earned with equity funds alone</a:t>
            </a:r>
            <a:endParaRPr lang="en-IN" sz="2400" dirty="0"/>
          </a:p>
        </p:txBody>
      </p:sp>
    </p:spTree>
    <p:extLst>
      <p:ext uri="{BB962C8B-B14F-4D97-AF65-F5344CB8AC3E}">
        <p14:creationId xmlns:p14="http://schemas.microsoft.com/office/powerpoint/2010/main" val="291165103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a:t>
            </a:r>
            <a:r>
              <a:rPr lang="en-IN" dirty="0">
                <a:ea typeface="Adobe Fan Heiti Std B" pitchFamily="34" charset="-128"/>
              </a:rPr>
              <a:t>14-4</a:t>
            </a:r>
            <a:endParaRPr lang="en-US" dirty="0"/>
          </a:p>
        </p:txBody>
      </p:sp>
      <p:sp>
        <p:nvSpPr>
          <p:cNvPr id="3" name="Title 2"/>
          <p:cNvSpPr>
            <a:spLocks noGrp="1"/>
          </p:cNvSpPr>
          <p:nvPr>
            <p:ph type="title"/>
          </p:nvPr>
        </p:nvSpPr>
        <p:spPr>
          <a:xfrm>
            <a:off x="685800" y="304800"/>
            <a:ext cx="8001000" cy="1619915"/>
          </a:xfrm>
        </p:spPr>
        <p:txBody>
          <a:bodyPr>
            <a:noAutofit/>
          </a:bodyPr>
          <a:lstStyle/>
          <a:p>
            <a:r>
              <a:rPr lang="en-US" dirty="0"/>
              <a:t>Condensed Financial Statements—Coca-Cola, PepsiCo (1 of 2)</a:t>
            </a:r>
          </a:p>
        </p:txBody>
      </p:sp>
      <p:sp>
        <p:nvSpPr>
          <p:cNvPr id="4" name="Content Placeholder 3"/>
          <p:cNvSpPr>
            <a:spLocks noGrp="1"/>
          </p:cNvSpPr>
          <p:nvPr>
            <p:ph sz="quarter" idx="10"/>
          </p:nvPr>
        </p:nvSpPr>
        <p:spPr>
          <a:xfrm>
            <a:off x="609600" y="2057400"/>
            <a:ext cx="8229600" cy="457200"/>
          </a:xfrm>
        </p:spPr>
        <p:txBody>
          <a:bodyPr/>
          <a:lstStyle/>
          <a:p>
            <a:pPr marL="0" indent="0" algn="ctr">
              <a:buNone/>
            </a:pPr>
            <a:r>
              <a:rPr lang="en-US" sz="2400" b="1" dirty="0"/>
              <a:t>Balance Sheets</a:t>
            </a:r>
          </a:p>
        </p:txBody>
      </p:sp>
      <p:pic>
        <p:nvPicPr>
          <p:cNvPr id="37890" name="Picture 2" descr="Assets for Coca-Cola and Pepsi, respectively. in millions of dollars.&#10;&#10;Current assets $33,395 and $23,031&#10;&#10;Property, plant, and equipment (net) 12,571 and 16,317&#10;&#10;Intangibles and other assets 44,127 and 30,319&#10;&#10;Total assets $90,093 and $69,667&#10;&#10;Liabilities and Shareholders’ Equity&#10;&#10;Current liabilities $26,930 and $17,578&#10;&#10;Long-term liabilities 37,399 and 40,059&#10;&#10;Total liabilities $64,329 and $57,637&#10;&#10;Shareholders’ equity 25,764 and 12,030&#10;&#10;Total liabilities and shareholders’ equity $90,093 and $69,66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400" y="2635197"/>
            <a:ext cx="6919401" cy="36132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324608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14-1</a:t>
            </a:r>
          </a:p>
        </p:txBody>
      </p:sp>
      <p:sp>
        <p:nvSpPr>
          <p:cNvPr id="5" name="Title 4"/>
          <p:cNvSpPr>
            <a:spLocks noGrp="1"/>
          </p:cNvSpPr>
          <p:nvPr>
            <p:ph type="title"/>
          </p:nvPr>
        </p:nvSpPr>
        <p:spPr/>
        <p:txBody>
          <a:bodyPr/>
          <a:lstStyle/>
          <a:p>
            <a:r>
              <a:rPr lang="en-US" dirty="0"/>
              <a:t>Types of Bonds (3 of 3)</a:t>
            </a:r>
          </a:p>
        </p:txBody>
      </p:sp>
      <p:sp>
        <p:nvSpPr>
          <p:cNvPr id="6" name="Content Placeholder 5"/>
          <p:cNvSpPr>
            <a:spLocks noGrp="1"/>
          </p:cNvSpPr>
          <p:nvPr>
            <p:ph sz="quarter" idx="10"/>
          </p:nvPr>
        </p:nvSpPr>
        <p:spPr>
          <a:xfrm>
            <a:off x="685800" y="1600200"/>
            <a:ext cx="8077200" cy="4800600"/>
          </a:xfrm>
        </p:spPr>
        <p:txBody>
          <a:bodyPr/>
          <a:lstStyle/>
          <a:p>
            <a:pPr>
              <a:spcBef>
                <a:spcPts val="0"/>
              </a:spcBef>
            </a:pPr>
            <a:r>
              <a:rPr lang="en-IN" sz="2400" b="1" dirty="0"/>
              <a:t>Callable bonds </a:t>
            </a:r>
            <a:r>
              <a:rPr lang="en-IN" sz="2400" dirty="0"/>
              <a:t>(</a:t>
            </a:r>
            <a:r>
              <a:rPr lang="en-IN" sz="2400" b="1" dirty="0"/>
              <a:t>Redeemable bonds</a:t>
            </a:r>
            <a:r>
              <a:rPr lang="en-IN" sz="2400" dirty="0"/>
              <a:t>)</a:t>
            </a:r>
          </a:p>
          <a:p>
            <a:pPr marL="800100" lvl="1" indent="-342900">
              <a:lnSpc>
                <a:spcPct val="80000"/>
              </a:lnSpc>
              <a:spcBef>
                <a:spcPts val="1000"/>
              </a:spcBef>
              <a:buFont typeface="Verdana" pitchFamily="34" charset="0"/>
              <a:buChar char="–"/>
            </a:pPr>
            <a:r>
              <a:rPr lang="en-IN" dirty="0"/>
              <a:t>Call feature allows the issuing company to buy back, or call, bonds </a:t>
            </a:r>
            <a:r>
              <a:rPr lang="en-US" dirty="0"/>
              <a:t>before their scheduled maturity date</a:t>
            </a:r>
          </a:p>
          <a:p>
            <a:pPr marL="800100" lvl="1" indent="-342900">
              <a:lnSpc>
                <a:spcPct val="80000"/>
              </a:lnSpc>
              <a:spcBef>
                <a:spcPts val="1000"/>
              </a:spcBef>
              <a:buFont typeface="Verdana" pitchFamily="34" charset="0"/>
              <a:buChar char="–"/>
            </a:pPr>
            <a:r>
              <a:rPr lang="en-IN" dirty="0"/>
              <a:t>Call price must be </a:t>
            </a:r>
            <a:r>
              <a:rPr lang="en-IN" dirty="0" err="1"/>
              <a:t>prespecified</a:t>
            </a:r>
            <a:r>
              <a:rPr lang="en-IN" dirty="0"/>
              <a:t> </a:t>
            </a:r>
            <a:r>
              <a:rPr lang="en-US" dirty="0"/>
              <a:t>and often exceeds the bond’s face amount</a:t>
            </a:r>
            <a:endParaRPr lang="en-IN" dirty="0"/>
          </a:p>
          <a:p>
            <a:pPr marL="800100" lvl="1" indent="-342900">
              <a:lnSpc>
                <a:spcPct val="80000"/>
              </a:lnSpc>
              <a:spcBef>
                <a:spcPts val="1000"/>
              </a:spcBef>
              <a:buFont typeface="Verdana" pitchFamily="34" charset="0"/>
              <a:buChar char="–"/>
            </a:pPr>
            <a:r>
              <a:rPr lang="en-US" b="1" dirty="0"/>
              <a:t>Sinking fund </a:t>
            </a:r>
            <a:r>
              <a:rPr lang="en-US" dirty="0"/>
              <a:t>redemptions: The corporation may be required to redeem the bonds on a </a:t>
            </a:r>
            <a:r>
              <a:rPr lang="en-US" dirty="0" err="1"/>
              <a:t>prespecified</a:t>
            </a:r>
            <a:r>
              <a:rPr lang="en-US" dirty="0"/>
              <a:t>, year-by-year basis</a:t>
            </a:r>
          </a:p>
          <a:p>
            <a:pPr>
              <a:lnSpc>
                <a:spcPct val="100000"/>
              </a:lnSpc>
              <a:spcBef>
                <a:spcPts val="0"/>
              </a:spcBef>
            </a:pPr>
            <a:r>
              <a:rPr lang="en-IN" sz="2400" b="1" dirty="0"/>
              <a:t>Serial bonds</a:t>
            </a:r>
          </a:p>
          <a:p>
            <a:pPr marL="800100" lvl="1" indent="-342900">
              <a:lnSpc>
                <a:spcPct val="80000"/>
              </a:lnSpc>
              <a:spcBef>
                <a:spcPts val="1000"/>
              </a:spcBef>
              <a:buFont typeface="Verdana" pitchFamily="34" charset="0"/>
              <a:buChar char="–"/>
            </a:pPr>
            <a:r>
              <a:rPr lang="en-IN" dirty="0"/>
              <a:t>Retired in </a:t>
            </a:r>
            <a:r>
              <a:rPr lang="en-IN" b="1" dirty="0" err="1"/>
              <a:t>installments</a:t>
            </a:r>
            <a:r>
              <a:rPr lang="en-IN" dirty="0"/>
              <a:t> during all or part of the life of the issue with each bond having its own specified maturity date</a:t>
            </a:r>
            <a:endParaRPr lang="en-US" dirty="0"/>
          </a:p>
        </p:txBody>
      </p:sp>
    </p:spTree>
    <p:extLst>
      <p:ext uri="{BB962C8B-B14F-4D97-AF65-F5344CB8AC3E}">
        <p14:creationId xmlns:p14="http://schemas.microsoft.com/office/powerpoint/2010/main" val="3615855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a:t>Learning Objective  </a:t>
            </a:r>
            <a:r>
              <a:rPr lang="en-IN">
                <a:ea typeface="Adobe Fan Heiti Std B" pitchFamily="34" charset="-128"/>
              </a:rPr>
              <a:t>14-4</a:t>
            </a:r>
            <a:endParaRPr lang="en-US" dirty="0"/>
          </a:p>
        </p:txBody>
      </p:sp>
      <p:sp>
        <p:nvSpPr>
          <p:cNvPr id="3" name="Title 2"/>
          <p:cNvSpPr>
            <a:spLocks noGrp="1"/>
          </p:cNvSpPr>
          <p:nvPr>
            <p:ph type="title"/>
          </p:nvPr>
        </p:nvSpPr>
        <p:spPr>
          <a:xfrm>
            <a:off x="685800" y="381000"/>
            <a:ext cx="8001000" cy="1472650"/>
          </a:xfrm>
        </p:spPr>
        <p:txBody>
          <a:bodyPr>
            <a:noAutofit/>
          </a:bodyPr>
          <a:lstStyle/>
          <a:p>
            <a:r>
              <a:rPr lang="en-US" dirty="0"/>
              <a:t>Condensed Financial Statements—Coca-Cola, PepsiCo (2 of 2)</a:t>
            </a:r>
          </a:p>
        </p:txBody>
      </p:sp>
      <p:sp>
        <p:nvSpPr>
          <p:cNvPr id="4" name="Content Placeholder 3"/>
          <p:cNvSpPr>
            <a:spLocks noGrp="1"/>
          </p:cNvSpPr>
          <p:nvPr>
            <p:ph sz="quarter" idx="10"/>
          </p:nvPr>
        </p:nvSpPr>
        <p:spPr>
          <a:xfrm>
            <a:off x="609600" y="2057401"/>
            <a:ext cx="8153400" cy="381000"/>
          </a:xfrm>
        </p:spPr>
        <p:txBody>
          <a:bodyPr/>
          <a:lstStyle/>
          <a:p>
            <a:pPr marL="0" indent="0" algn="ctr">
              <a:buNone/>
            </a:pPr>
            <a:r>
              <a:rPr lang="en-US" sz="2400" b="1" dirty="0"/>
              <a:t>Income Statements</a:t>
            </a:r>
          </a:p>
        </p:txBody>
      </p:sp>
      <p:pic>
        <p:nvPicPr>
          <p:cNvPr id="38914" name="Picture 2" descr="Income Statements for Coca-Cola and Pepsi respectively, in millions of dollars.&#10;&#10;Net sales $44,294 and $63,056&#10;&#10;Cost of goods sold (17,482) and (28,384)&#10;&#10;Gross profit $26,812 and $34,672&#10;&#10;Operating and other expenses (16,366) and (26,309)&#10;&#10;Interest expense (856) and (970)&#10;&#10;Income before taxes $9,590 and $7,393&#10;&#10;Tax expense (2,239) and (1,941)&#10;&#10;Net income $7,351 and $5,45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9693" y="2575560"/>
            <a:ext cx="7595140" cy="3688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829104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a:t>
            </a:r>
            <a:r>
              <a:rPr lang="en-IN" dirty="0"/>
              <a:t>14-4</a:t>
            </a:r>
          </a:p>
        </p:txBody>
      </p:sp>
      <p:sp>
        <p:nvSpPr>
          <p:cNvPr id="8" name="Title 7"/>
          <p:cNvSpPr>
            <a:spLocks noGrp="1"/>
          </p:cNvSpPr>
          <p:nvPr>
            <p:ph type="title"/>
          </p:nvPr>
        </p:nvSpPr>
        <p:spPr/>
        <p:txBody>
          <a:bodyPr/>
          <a:lstStyle/>
          <a:p>
            <a:r>
              <a:rPr lang="en-US" dirty="0"/>
              <a:t>Debt to Equity Ratio (1 of 2)</a:t>
            </a:r>
          </a:p>
        </p:txBody>
      </p:sp>
      <p:sp>
        <p:nvSpPr>
          <p:cNvPr id="9" name="Content Placeholder 8"/>
          <p:cNvSpPr>
            <a:spLocks noGrp="1"/>
          </p:cNvSpPr>
          <p:nvPr>
            <p:ph sz="quarter" idx="10"/>
          </p:nvPr>
        </p:nvSpPr>
        <p:spPr>
          <a:xfrm>
            <a:off x="533400" y="1676400"/>
            <a:ext cx="8229600" cy="1828800"/>
          </a:xfrm>
        </p:spPr>
        <p:txBody>
          <a:bodyPr/>
          <a:lstStyle/>
          <a:p>
            <a:r>
              <a:rPr lang="en-US" dirty="0"/>
              <a:t>Measures the degree of risk</a:t>
            </a:r>
          </a:p>
          <a:p>
            <a:r>
              <a:rPr lang="en-US" dirty="0"/>
              <a:t>The type of risk measured is the </a:t>
            </a:r>
            <a:r>
              <a:rPr lang="en-US" b="1" dirty="0"/>
              <a:t>default risk </a:t>
            </a:r>
          </a:p>
          <a:p>
            <a:pPr lvl="1"/>
            <a:r>
              <a:rPr lang="en-US" dirty="0"/>
              <a:t>It presumably indicates the likelihood a company will default on its obligations</a:t>
            </a:r>
            <a:endParaRPr lang="en-IN" dirty="0"/>
          </a:p>
        </p:txBody>
      </p:sp>
      <p:graphicFrame>
        <p:nvGraphicFramePr>
          <p:cNvPr id="6" name="Object 5"/>
          <p:cNvGraphicFramePr>
            <a:graphicFrameLocks noChangeAspect="1"/>
          </p:cNvGraphicFramePr>
          <p:nvPr>
            <p:extLst>
              <p:ext uri="{D42A27DB-BD31-4B8C-83A1-F6EECF244321}">
                <p14:modId xmlns:p14="http://schemas.microsoft.com/office/powerpoint/2010/main" val="2509314393"/>
              </p:ext>
            </p:extLst>
          </p:nvPr>
        </p:nvGraphicFramePr>
        <p:xfrm>
          <a:off x="1143000" y="3733800"/>
          <a:ext cx="7039156" cy="914400"/>
        </p:xfrm>
        <a:graphic>
          <a:graphicData uri="http://schemas.openxmlformats.org/presentationml/2006/ole">
            <mc:AlternateContent xmlns:mc="http://schemas.openxmlformats.org/markup-compatibility/2006">
              <mc:Choice xmlns:v="urn:schemas-microsoft-com:vml" Requires="v">
                <p:oleObj spid="_x0000_s40016" name="Equation" r:id="rId4" imgW="3429000" imgH="431640" progId="Equation.3">
                  <p:embed/>
                </p:oleObj>
              </mc:Choice>
              <mc:Fallback>
                <p:oleObj name="Equation" r:id="rId4" imgW="3429000" imgH="431640" progId="Equation.3">
                  <p:embed/>
                  <p:pic>
                    <p:nvPicPr>
                      <p:cNvPr id="0" name=""/>
                      <p:cNvPicPr/>
                      <p:nvPr/>
                    </p:nvPicPr>
                    <p:blipFill>
                      <a:blip r:embed="rId5"/>
                      <a:stretch>
                        <a:fillRect/>
                      </a:stretch>
                    </p:blipFill>
                    <p:spPr>
                      <a:xfrm>
                        <a:off x="1143000" y="3733800"/>
                        <a:ext cx="7039156" cy="914400"/>
                      </a:xfrm>
                      <a:prstGeom prst="rect">
                        <a:avLst/>
                      </a:prstGeom>
                    </p:spPr>
                  </p:pic>
                </p:oleObj>
              </mc:Fallback>
            </mc:AlternateContent>
          </a:graphicData>
        </a:graphic>
      </p:graphicFrame>
    </p:spTree>
    <p:extLst>
      <p:ext uri="{BB962C8B-B14F-4D97-AF65-F5344CB8AC3E}">
        <p14:creationId xmlns:p14="http://schemas.microsoft.com/office/powerpoint/2010/main" val="227257475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a:t>
            </a:r>
            <a:r>
              <a:rPr lang="en-IN" dirty="0"/>
              <a:t>14-4</a:t>
            </a:r>
          </a:p>
        </p:txBody>
      </p:sp>
      <p:sp>
        <p:nvSpPr>
          <p:cNvPr id="8" name="Title 7"/>
          <p:cNvSpPr>
            <a:spLocks noGrp="1"/>
          </p:cNvSpPr>
          <p:nvPr>
            <p:ph type="title"/>
          </p:nvPr>
        </p:nvSpPr>
        <p:spPr/>
        <p:txBody>
          <a:bodyPr/>
          <a:lstStyle/>
          <a:p>
            <a:r>
              <a:rPr lang="en-US" dirty="0"/>
              <a:t>Debt to Equity Ratio (2 of 2)</a:t>
            </a:r>
          </a:p>
        </p:txBody>
      </p:sp>
      <p:graphicFrame>
        <p:nvGraphicFramePr>
          <p:cNvPr id="3" name="Object 2"/>
          <p:cNvGraphicFramePr>
            <a:graphicFrameLocks noChangeAspect="1"/>
          </p:cNvGraphicFramePr>
          <p:nvPr>
            <p:extLst>
              <p:ext uri="{D42A27DB-BD31-4B8C-83A1-F6EECF244321}">
                <p14:modId xmlns:p14="http://schemas.microsoft.com/office/powerpoint/2010/main" val="236929070"/>
              </p:ext>
            </p:extLst>
          </p:nvPr>
        </p:nvGraphicFramePr>
        <p:xfrm>
          <a:off x="1074738" y="1979613"/>
          <a:ext cx="7307262" cy="2439987"/>
        </p:xfrm>
        <a:graphic>
          <a:graphicData uri="http://schemas.openxmlformats.org/presentationml/2006/ole">
            <mc:AlternateContent xmlns:mc="http://schemas.openxmlformats.org/markup-compatibility/2006">
              <mc:Choice xmlns:v="urn:schemas-microsoft-com:vml" Requires="v">
                <p:oleObj spid="_x0000_s41044" name="Equation" r:id="rId4" imgW="4038480" imgH="1320480" progId="Equation.3">
                  <p:embed/>
                </p:oleObj>
              </mc:Choice>
              <mc:Fallback>
                <p:oleObj name="Equation" r:id="rId4" imgW="4038480" imgH="1320480" progId="Equation.3">
                  <p:embed/>
                  <p:pic>
                    <p:nvPicPr>
                      <p:cNvPr id="0" name="Object 5"/>
                      <p:cNvPicPr>
                        <a:picLocks noChangeAspect="1" noChangeArrowheads="1"/>
                      </p:cNvPicPr>
                      <p:nvPr/>
                    </p:nvPicPr>
                    <p:blipFill>
                      <a:blip r:embed="rId5"/>
                      <a:srcRect/>
                      <a:stretch>
                        <a:fillRect/>
                      </a:stretch>
                    </p:blipFill>
                    <p:spPr bwMode="auto">
                      <a:xfrm>
                        <a:off x="1074738" y="1979613"/>
                        <a:ext cx="7307262" cy="2439987"/>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310598545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 Placeholder 38"/>
          <p:cNvSpPr>
            <a:spLocks noGrp="1"/>
          </p:cNvSpPr>
          <p:nvPr>
            <p:ph type="body" sz="quarter" idx="13"/>
          </p:nvPr>
        </p:nvSpPr>
        <p:spPr/>
        <p:txBody>
          <a:bodyPr/>
          <a:lstStyle/>
          <a:p>
            <a:pPr marL="0" indent="0">
              <a:buNone/>
            </a:pPr>
            <a:r>
              <a:rPr lang="en-US"/>
              <a:t>Learning Objective </a:t>
            </a:r>
            <a:r>
              <a:rPr lang="en-IN"/>
              <a:t>14-4</a:t>
            </a:r>
            <a:endParaRPr lang="en-IN" dirty="0"/>
          </a:p>
        </p:txBody>
      </p:sp>
      <p:sp>
        <p:nvSpPr>
          <p:cNvPr id="8" name="Title 7"/>
          <p:cNvSpPr>
            <a:spLocks noGrp="1"/>
          </p:cNvSpPr>
          <p:nvPr>
            <p:ph type="title"/>
          </p:nvPr>
        </p:nvSpPr>
        <p:spPr/>
        <p:txBody>
          <a:bodyPr/>
          <a:lstStyle/>
          <a:p>
            <a:r>
              <a:rPr lang="en-IN" dirty="0"/>
              <a:t>Rate of Return on Assets</a:t>
            </a:r>
            <a:endParaRPr lang="en-US" dirty="0"/>
          </a:p>
        </p:txBody>
      </p:sp>
      <p:graphicFrame>
        <p:nvGraphicFramePr>
          <p:cNvPr id="4" name="Object 3"/>
          <p:cNvGraphicFramePr>
            <a:graphicFrameLocks noChangeAspect="1"/>
          </p:cNvGraphicFramePr>
          <p:nvPr>
            <p:extLst>
              <p:ext uri="{D42A27DB-BD31-4B8C-83A1-F6EECF244321}">
                <p14:modId xmlns:p14="http://schemas.microsoft.com/office/powerpoint/2010/main" val="3213866028"/>
              </p:ext>
            </p:extLst>
          </p:nvPr>
        </p:nvGraphicFramePr>
        <p:xfrm>
          <a:off x="914400" y="1676400"/>
          <a:ext cx="7626350" cy="3060700"/>
        </p:xfrm>
        <a:graphic>
          <a:graphicData uri="http://schemas.openxmlformats.org/presentationml/2006/ole">
            <mc:AlternateContent xmlns:mc="http://schemas.openxmlformats.org/markup-compatibility/2006">
              <mc:Choice xmlns:v="urn:schemas-microsoft-com:vml" Requires="v">
                <p:oleObj spid="_x0000_s19262" name="Equation" r:id="rId4" imgW="4305240" imgH="1726920" progId="Equation.3">
                  <p:embed/>
                </p:oleObj>
              </mc:Choice>
              <mc:Fallback>
                <p:oleObj name="Equation" r:id="rId4" imgW="4305240" imgH="1726920" progId="Equation.3">
                  <p:embed/>
                  <p:pic>
                    <p:nvPicPr>
                      <p:cNvPr id="0" name="Object 2"/>
                      <p:cNvPicPr>
                        <a:picLocks noChangeAspect="1" noChangeArrowheads="1"/>
                      </p:cNvPicPr>
                      <p:nvPr/>
                    </p:nvPicPr>
                    <p:blipFill>
                      <a:blip r:embed="rId5"/>
                      <a:srcRect/>
                      <a:stretch>
                        <a:fillRect/>
                      </a:stretch>
                    </p:blipFill>
                    <p:spPr bwMode="auto">
                      <a:xfrm>
                        <a:off x="914400" y="1676400"/>
                        <a:ext cx="7626350" cy="306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30874578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a:t>
            </a:r>
            <a:r>
              <a:rPr lang="en-IN" dirty="0"/>
              <a:t>14-4</a:t>
            </a:r>
          </a:p>
        </p:txBody>
      </p:sp>
      <p:sp>
        <p:nvSpPr>
          <p:cNvPr id="3" name="Title 2"/>
          <p:cNvSpPr>
            <a:spLocks noGrp="1"/>
          </p:cNvSpPr>
          <p:nvPr>
            <p:ph type="title"/>
          </p:nvPr>
        </p:nvSpPr>
        <p:spPr/>
        <p:txBody>
          <a:bodyPr>
            <a:noAutofit/>
          </a:bodyPr>
          <a:lstStyle/>
          <a:p>
            <a:r>
              <a:rPr lang="en-IN" dirty="0"/>
              <a:t>Rate of Return on Shareholders’ Equity</a:t>
            </a:r>
            <a:endParaRPr lang="en-US" dirty="0"/>
          </a:p>
        </p:txBody>
      </p:sp>
      <p:graphicFrame>
        <p:nvGraphicFramePr>
          <p:cNvPr id="8" name="Object 7"/>
          <p:cNvGraphicFramePr>
            <a:graphicFrameLocks noChangeAspect="1"/>
          </p:cNvGraphicFramePr>
          <p:nvPr>
            <p:extLst>
              <p:ext uri="{D42A27DB-BD31-4B8C-83A1-F6EECF244321}">
                <p14:modId xmlns:p14="http://schemas.microsoft.com/office/powerpoint/2010/main" val="3699677566"/>
              </p:ext>
            </p:extLst>
          </p:nvPr>
        </p:nvGraphicFramePr>
        <p:xfrm>
          <a:off x="914400" y="2057400"/>
          <a:ext cx="7696200" cy="2822864"/>
        </p:xfrm>
        <a:graphic>
          <a:graphicData uri="http://schemas.openxmlformats.org/presentationml/2006/ole">
            <mc:AlternateContent xmlns:mc="http://schemas.openxmlformats.org/markup-compatibility/2006">
              <mc:Choice xmlns:v="urn:schemas-microsoft-com:vml" Requires="v">
                <p:oleObj spid="_x0000_s20278" name="Equation" r:id="rId4" imgW="4635360" imgH="1752480" progId="Equation.3">
                  <p:embed/>
                </p:oleObj>
              </mc:Choice>
              <mc:Fallback>
                <p:oleObj name="Equation" r:id="rId4" imgW="4635360" imgH="1752480" progId="Equation.3">
                  <p:embed/>
                  <p:pic>
                    <p:nvPicPr>
                      <p:cNvPr id="0" name="Object 3"/>
                      <p:cNvPicPr>
                        <a:picLocks noChangeAspect="1" noChangeArrowheads="1"/>
                      </p:cNvPicPr>
                      <p:nvPr/>
                    </p:nvPicPr>
                    <p:blipFill>
                      <a:blip r:embed="rId5"/>
                      <a:srcRect/>
                      <a:stretch>
                        <a:fillRect/>
                      </a:stretch>
                    </p:blipFill>
                    <p:spPr bwMode="auto">
                      <a:xfrm>
                        <a:off x="914400" y="2057400"/>
                        <a:ext cx="7696200" cy="2822864"/>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239556394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a:t>
            </a:r>
            <a:r>
              <a:rPr lang="en-IN" dirty="0"/>
              <a:t>14-4</a:t>
            </a:r>
          </a:p>
        </p:txBody>
      </p:sp>
      <p:sp>
        <p:nvSpPr>
          <p:cNvPr id="3" name="Title 2"/>
          <p:cNvSpPr>
            <a:spLocks noGrp="1"/>
          </p:cNvSpPr>
          <p:nvPr>
            <p:ph type="title"/>
          </p:nvPr>
        </p:nvSpPr>
        <p:spPr/>
        <p:txBody>
          <a:bodyPr/>
          <a:lstStyle/>
          <a:p>
            <a:r>
              <a:rPr lang="de-DE" dirty="0"/>
              <a:t>Times Interest Earned Ratio</a:t>
            </a:r>
            <a:endParaRPr lang="en-US" dirty="0"/>
          </a:p>
        </p:txBody>
      </p:sp>
      <p:graphicFrame>
        <p:nvGraphicFramePr>
          <p:cNvPr id="12" name="Object 11"/>
          <p:cNvGraphicFramePr>
            <a:graphicFrameLocks noChangeAspect="1"/>
          </p:cNvGraphicFramePr>
          <p:nvPr>
            <p:extLst>
              <p:ext uri="{D42A27DB-BD31-4B8C-83A1-F6EECF244321}">
                <p14:modId xmlns:p14="http://schemas.microsoft.com/office/powerpoint/2010/main" val="179629057"/>
              </p:ext>
            </p:extLst>
          </p:nvPr>
        </p:nvGraphicFramePr>
        <p:xfrm>
          <a:off x="1127125" y="1905000"/>
          <a:ext cx="7065963" cy="2860675"/>
        </p:xfrm>
        <a:graphic>
          <a:graphicData uri="http://schemas.openxmlformats.org/presentationml/2006/ole">
            <mc:AlternateContent xmlns:mc="http://schemas.openxmlformats.org/markup-compatibility/2006">
              <mc:Choice xmlns:v="urn:schemas-microsoft-com:vml" Requires="v">
                <p:oleObj spid="_x0000_s21298" name="Equation" r:id="rId4" imgW="4825800" imgH="1955520" progId="Equation.3">
                  <p:embed/>
                </p:oleObj>
              </mc:Choice>
              <mc:Fallback>
                <p:oleObj name="Equation" r:id="rId4" imgW="4825800" imgH="1955520" progId="Equation.3">
                  <p:embed/>
                  <p:pic>
                    <p:nvPicPr>
                      <p:cNvPr id="0" name="Object 7"/>
                      <p:cNvPicPr>
                        <a:picLocks noChangeAspect="1" noChangeArrowheads="1"/>
                      </p:cNvPicPr>
                      <p:nvPr/>
                    </p:nvPicPr>
                    <p:blipFill>
                      <a:blip r:embed="rId5"/>
                      <a:srcRect/>
                      <a:stretch>
                        <a:fillRect/>
                      </a:stretch>
                    </p:blipFill>
                    <p:spPr bwMode="auto">
                      <a:xfrm>
                        <a:off x="1127125" y="1905000"/>
                        <a:ext cx="7065963" cy="286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 name="Content Placeholder 5"/>
          <p:cNvSpPr>
            <a:spLocks noGrp="1"/>
          </p:cNvSpPr>
          <p:nvPr>
            <p:ph sz="quarter" idx="12"/>
          </p:nvPr>
        </p:nvSpPr>
        <p:spPr>
          <a:xfrm>
            <a:off x="609600" y="5029200"/>
            <a:ext cx="7979728" cy="914400"/>
          </a:xfrm>
        </p:spPr>
        <p:txBody>
          <a:bodyPr/>
          <a:lstStyle/>
          <a:p>
            <a:pPr marL="0" indent="0">
              <a:buNone/>
            </a:pPr>
            <a:r>
              <a:rPr lang="en-US" sz="2200" dirty="0"/>
              <a:t>$7,351 + $856 + $2,239 </a:t>
            </a:r>
            <a:r>
              <a:rPr lang="en-US" sz="2200" dirty="0">
                <a:sym typeface="Wingdings" pitchFamily="2" charset="2"/>
              </a:rPr>
              <a:t> </a:t>
            </a:r>
            <a:r>
              <a:rPr lang="en-US" sz="2200" dirty="0"/>
              <a:t>$10,446</a:t>
            </a:r>
          </a:p>
          <a:p>
            <a:pPr marL="0" indent="0">
              <a:buNone/>
            </a:pPr>
            <a:r>
              <a:rPr lang="en-US" sz="2200" dirty="0"/>
              <a:t>$5,452 + $970 + $1,941 </a:t>
            </a:r>
            <a:r>
              <a:rPr lang="en-US" sz="2200" dirty="0">
                <a:sym typeface="Wingdings" pitchFamily="2" charset="2"/>
              </a:rPr>
              <a:t> </a:t>
            </a:r>
            <a:r>
              <a:rPr lang="en-US" sz="2200" dirty="0"/>
              <a:t>$8,363</a:t>
            </a:r>
          </a:p>
        </p:txBody>
      </p:sp>
    </p:spTree>
    <p:extLst>
      <p:ext uri="{BB962C8B-B14F-4D97-AF65-F5344CB8AC3E}">
        <p14:creationId xmlns:p14="http://schemas.microsoft.com/office/powerpoint/2010/main" val="177561922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3"/>
          </p:nvPr>
        </p:nvSpPr>
        <p:spPr/>
        <p:txBody>
          <a:bodyPr/>
          <a:lstStyle/>
          <a:p>
            <a:pPr marL="0" indent="0">
              <a:buNone/>
            </a:pPr>
            <a:r>
              <a:rPr lang="en-US" dirty="0"/>
              <a:t>Learning Objective </a:t>
            </a:r>
            <a:r>
              <a:rPr lang="en-IN" dirty="0"/>
              <a:t>14-4</a:t>
            </a:r>
          </a:p>
        </p:txBody>
      </p:sp>
      <p:sp>
        <p:nvSpPr>
          <p:cNvPr id="3" name="Title 2"/>
          <p:cNvSpPr>
            <a:spLocks noGrp="1"/>
          </p:cNvSpPr>
          <p:nvPr>
            <p:ph type="title"/>
          </p:nvPr>
        </p:nvSpPr>
        <p:spPr>
          <a:xfrm>
            <a:off x="685800" y="381000"/>
            <a:ext cx="8001000" cy="1472650"/>
          </a:xfrm>
        </p:spPr>
        <p:txBody>
          <a:bodyPr>
            <a:noAutofit/>
          </a:bodyPr>
          <a:lstStyle/>
          <a:p>
            <a:r>
              <a:rPr lang="en-US" dirty="0"/>
              <a:t>Concept Check: Financial Statement Disclosures (1 of 2)</a:t>
            </a:r>
          </a:p>
        </p:txBody>
      </p:sp>
      <p:sp>
        <p:nvSpPr>
          <p:cNvPr id="7" name="Content Placeholder 6"/>
          <p:cNvSpPr>
            <a:spLocks noGrp="1"/>
          </p:cNvSpPr>
          <p:nvPr>
            <p:ph sz="quarter" idx="10"/>
          </p:nvPr>
        </p:nvSpPr>
        <p:spPr>
          <a:xfrm>
            <a:off x="548640" y="1988666"/>
            <a:ext cx="8214360" cy="4412134"/>
          </a:xfrm>
        </p:spPr>
        <p:txBody>
          <a:bodyPr/>
          <a:lstStyle/>
          <a:p>
            <a:pPr marL="0" indent="0">
              <a:spcAft>
                <a:spcPts val="1200"/>
              </a:spcAft>
              <a:buNone/>
            </a:pPr>
            <a:r>
              <a:rPr lang="en-US" sz="2200" dirty="0"/>
              <a:t>Which of the following is true concerning financial statement disclosure for debt instruments?</a:t>
            </a:r>
          </a:p>
          <a:p>
            <a:pPr marL="514350" indent="-514350">
              <a:spcBef>
                <a:spcPts val="0"/>
              </a:spcBef>
              <a:buFont typeface="+mj-lt"/>
              <a:buAutoNum type="alphaLcPeriod"/>
            </a:pPr>
            <a:r>
              <a:rPr lang="en-IN" sz="2200" dirty="0"/>
              <a:t>The fair value of financial instruments must be disclosed either in the body of the financial statements or in disclosure notes </a:t>
            </a:r>
          </a:p>
          <a:p>
            <a:pPr marL="514350" indent="-514350">
              <a:spcBef>
                <a:spcPts val="0"/>
              </a:spcBef>
              <a:buFont typeface="+mj-lt"/>
              <a:buAutoNum type="alphaLcPeriod"/>
            </a:pPr>
            <a:r>
              <a:rPr lang="en-IN" sz="2200" dirty="0"/>
              <a:t>Disclosures should include the aggregate amounts payable for each of the next five years for any long-term borrowing</a:t>
            </a:r>
          </a:p>
          <a:p>
            <a:pPr marL="514350" indent="-514350">
              <a:spcBef>
                <a:spcPts val="0"/>
              </a:spcBef>
              <a:buFont typeface="+mj-lt"/>
              <a:buAutoNum type="alphaLcPeriod" startAt="3"/>
            </a:pPr>
            <a:r>
              <a:rPr lang="en-US" sz="2200" dirty="0"/>
              <a:t>Both the issuer and the investor report interest as an operating activity on the statement of cash flows</a:t>
            </a:r>
          </a:p>
          <a:p>
            <a:pPr marL="514350" indent="-514350">
              <a:spcBef>
                <a:spcPts val="0"/>
              </a:spcBef>
              <a:buFont typeface="+mj-lt"/>
              <a:buAutoNum type="alphaLcPeriod" startAt="3"/>
            </a:pPr>
            <a:r>
              <a:rPr lang="en-US" sz="2200" b="1" dirty="0"/>
              <a:t>All of the above</a:t>
            </a:r>
          </a:p>
        </p:txBody>
      </p:sp>
    </p:spTree>
    <p:extLst>
      <p:ext uri="{BB962C8B-B14F-4D97-AF65-F5344CB8AC3E}">
        <p14:creationId xmlns:p14="http://schemas.microsoft.com/office/powerpoint/2010/main" val="162697934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a:t>
            </a:r>
            <a:r>
              <a:rPr lang="en-IN" dirty="0"/>
              <a:t>14-4</a:t>
            </a:r>
          </a:p>
        </p:txBody>
      </p:sp>
      <p:sp>
        <p:nvSpPr>
          <p:cNvPr id="3" name="Title 2"/>
          <p:cNvSpPr>
            <a:spLocks noGrp="1"/>
          </p:cNvSpPr>
          <p:nvPr>
            <p:ph type="title"/>
          </p:nvPr>
        </p:nvSpPr>
        <p:spPr>
          <a:xfrm>
            <a:off x="685800" y="381000"/>
            <a:ext cx="8001000" cy="1472650"/>
          </a:xfrm>
        </p:spPr>
        <p:txBody>
          <a:bodyPr>
            <a:noAutofit/>
          </a:bodyPr>
          <a:lstStyle/>
          <a:p>
            <a:r>
              <a:rPr lang="en-US" dirty="0"/>
              <a:t>Concept Check: Financial Statement Disclosures (2 of 2)</a:t>
            </a:r>
          </a:p>
        </p:txBody>
      </p:sp>
      <p:sp>
        <p:nvSpPr>
          <p:cNvPr id="4" name="Content Placeholder 3"/>
          <p:cNvSpPr>
            <a:spLocks noGrp="1"/>
          </p:cNvSpPr>
          <p:nvPr>
            <p:ph sz="quarter" idx="10"/>
          </p:nvPr>
        </p:nvSpPr>
        <p:spPr>
          <a:xfrm>
            <a:off x="548640" y="1996689"/>
            <a:ext cx="8138160" cy="4099311"/>
          </a:xfrm>
        </p:spPr>
        <p:txBody>
          <a:bodyPr/>
          <a:lstStyle/>
          <a:p>
            <a:pPr marL="0" indent="0">
              <a:buNone/>
            </a:pPr>
            <a:r>
              <a:rPr lang="en-US" sz="2400" dirty="0"/>
              <a:t>The correct answer is </a:t>
            </a:r>
            <a:r>
              <a:rPr lang="en-US" sz="2400" i="1" dirty="0"/>
              <a:t>d</a:t>
            </a:r>
            <a:r>
              <a:rPr lang="en-US" sz="2400" dirty="0"/>
              <a:t>. Disclosures should include the fair value of financial instruments and the aggregate amounts payable for the next five years on long-term borrowing, while interest is reported as an operating activity on the statement of cash flows. </a:t>
            </a:r>
          </a:p>
        </p:txBody>
      </p:sp>
    </p:spTree>
    <p:extLst>
      <p:ext uri="{BB962C8B-B14F-4D97-AF65-F5344CB8AC3E}">
        <p14:creationId xmlns:p14="http://schemas.microsoft.com/office/powerpoint/2010/main" val="339618614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a:t>
            </a:r>
            <a:r>
              <a:rPr lang="en-IN" dirty="0"/>
              <a:t>14-5</a:t>
            </a:r>
          </a:p>
        </p:txBody>
      </p:sp>
      <p:sp>
        <p:nvSpPr>
          <p:cNvPr id="3" name="Title 2"/>
          <p:cNvSpPr>
            <a:spLocks noGrp="1"/>
          </p:cNvSpPr>
          <p:nvPr>
            <p:ph type="title"/>
          </p:nvPr>
        </p:nvSpPr>
        <p:spPr>
          <a:xfrm>
            <a:off x="1049482" y="457200"/>
            <a:ext cx="7273636" cy="914400"/>
          </a:xfrm>
        </p:spPr>
        <p:txBody>
          <a:bodyPr>
            <a:noAutofit/>
          </a:bodyPr>
          <a:lstStyle/>
          <a:p>
            <a:r>
              <a:rPr lang="en-IN" dirty="0"/>
              <a:t>Early Extinguishment of Debt (1 of 2)</a:t>
            </a:r>
            <a:endParaRPr lang="en-US" dirty="0"/>
          </a:p>
        </p:txBody>
      </p:sp>
      <p:sp>
        <p:nvSpPr>
          <p:cNvPr id="4" name="Content Placeholder 3"/>
          <p:cNvSpPr>
            <a:spLocks noGrp="1"/>
          </p:cNvSpPr>
          <p:nvPr>
            <p:ph sz="quarter" idx="10"/>
          </p:nvPr>
        </p:nvSpPr>
        <p:spPr>
          <a:xfrm>
            <a:off x="548640" y="1676400"/>
            <a:ext cx="8046720" cy="4495800"/>
          </a:xfrm>
        </p:spPr>
        <p:txBody>
          <a:bodyPr/>
          <a:lstStyle/>
          <a:p>
            <a:r>
              <a:rPr lang="en-US" dirty="0"/>
              <a:t>Refers to the transaction when debt is </a:t>
            </a:r>
            <a:r>
              <a:rPr lang="en-US" b="1" dirty="0"/>
              <a:t>retired prior to its scheduled maturity date</a:t>
            </a:r>
          </a:p>
          <a:p>
            <a:r>
              <a:rPr lang="en-US" dirty="0"/>
              <a:t>Accounting for early extinguishment: </a:t>
            </a:r>
          </a:p>
          <a:p>
            <a:pPr lvl="1">
              <a:buFont typeface="Lucida Grande"/>
              <a:buChar char="–"/>
            </a:pPr>
            <a:r>
              <a:rPr lang="en-US" dirty="0"/>
              <a:t>Account balances of the debt must be removed from the books</a:t>
            </a:r>
          </a:p>
          <a:p>
            <a:pPr lvl="1">
              <a:buFont typeface="Lucida Grande"/>
              <a:buChar char="–"/>
            </a:pPr>
            <a:r>
              <a:rPr lang="en-US" dirty="0"/>
              <a:t>Difference between the book value of the debt and the reacquisition price represents either a gain or a loss</a:t>
            </a:r>
          </a:p>
        </p:txBody>
      </p:sp>
    </p:spTree>
    <p:extLst>
      <p:ext uri="{BB962C8B-B14F-4D97-AF65-F5344CB8AC3E}">
        <p14:creationId xmlns:p14="http://schemas.microsoft.com/office/powerpoint/2010/main" val="192481387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a:t>
            </a:r>
            <a:r>
              <a:rPr lang="en-IN" dirty="0"/>
              <a:t>14-5</a:t>
            </a:r>
          </a:p>
        </p:txBody>
      </p:sp>
      <p:sp>
        <p:nvSpPr>
          <p:cNvPr id="3" name="Title 2"/>
          <p:cNvSpPr>
            <a:spLocks noGrp="1"/>
          </p:cNvSpPr>
          <p:nvPr>
            <p:ph type="title"/>
          </p:nvPr>
        </p:nvSpPr>
        <p:spPr>
          <a:xfrm>
            <a:off x="1049482" y="457200"/>
            <a:ext cx="7273636" cy="914400"/>
          </a:xfrm>
        </p:spPr>
        <p:txBody>
          <a:bodyPr>
            <a:noAutofit/>
          </a:bodyPr>
          <a:lstStyle/>
          <a:p>
            <a:r>
              <a:rPr lang="en-IN" dirty="0"/>
              <a:t>Early Extinguishment of Debt (2 of 2)</a:t>
            </a:r>
            <a:endParaRPr lang="en-US" dirty="0"/>
          </a:p>
        </p:txBody>
      </p:sp>
      <p:sp>
        <p:nvSpPr>
          <p:cNvPr id="4" name="Content Placeholder 3"/>
          <p:cNvSpPr>
            <a:spLocks noGrp="1"/>
          </p:cNvSpPr>
          <p:nvPr>
            <p:ph sz="quarter" idx="10"/>
          </p:nvPr>
        </p:nvSpPr>
        <p:spPr>
          <a:xfrm>
            <a:off x="548640" y="1676400"/>
            <a:ext cx="8046720" cy="2133600"/>
          </a:xfrm>
        </p:spPr>
        <p:txBody>
          <a:bodyPr/>
          <a:lstStyle/>
          <a:p>
            <a:pPr marL="0" indent="0">
              <a:buNone/>
            </a:pPr>
            <a:r>
              <a:rPr lang="en-IN" dirty="0"/>
              <a:t>On January 1, 2019, </a:t>
            </a:r>
            <a:r>
              <a:rPr lang="en-IN" dirty="0" err="1"/>
              <a:t>Masterwear</a:t>
            </a:r>
            <a:r>
              <a:rPr lang="en-IN" dirty="0"/>
              <a:t> Industries called its $700,000, 12% bonds when their book value was $676,288. The indenture specified a call price of $685,000. The bonds were issued previously at a price to yield 14%.</a:t>
            </a:r>
            <a:endParaRPr lang="en-US" dirty="0"/>
          </a:p>
        </p:txBody>
      </p:sp>
      <p:pic>
        <p:nvPicPr>
          <p:cNvPr id="41986" name="Picture 2" descr="Journal entry showing bonds payable (face amount) debited 700,000, loss on early extinguishment debited $685,000 minus 676,288 equals 8,712. Discount on bonds payable is credited 700,000 minus 676,288 equals 23,712 and cash (call price) is credited 685,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3962400"/>
            <a:ext cx="7687342" cy="20514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334144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14-1</a:t>
            </a:r>
          </a:p>
        </p:txBody>
      </p:sp>
      <p:sp>
        <p:nvSpPr>
          <p:cNvPr id="5" name="Title 4"/>
          <p:cNvSpPr>
            <a:spLocks noGrp="1"/>
          </p:cNvSpPr>
          <p:nvPr>
            <p:ph type="title"/>
          </p:nvPr>
        </p:nvSpPr>
        <p:spPr/>
        <p:txBody>
          <a:bodyPr>
            <a:noAutofit/>
          </a:bodyPr>
          <a:lstStyle/>
          <a:p>
            <a:r>
              <a:rPr lang="en-US" dirty="0"/>
              <a:t>Concept Check: Types of Bonds (1 of 2)</a:t>
            </a:r>
          </a:p>
        </p:txBody>
      </p:sp>
      <p:sp>
        <p:nvSpPr>
          <p:cNvPr id="6" name="Content Placeholder 5"/>
          <p:cNvSpPr>
            <a:spLocks noGrp="1"/>
          </p:cNvSpPr>
          <p:nvPr>
            <p:ph sz="quarter" idx="10"/>
          </p:nvPr>
        </p:nvSpPr>
        <p:spPr>
          <a:xfrm>
            <a:off x="533400" y="1676400"/>
            <a:ext cx="8077200" cy="4495800"/>
          </a:xfrm>
        </p:spPr>
        <p:txBody>
          <a:bodyPr/>
          <a:lstStyle/>
          <a:p>
            <a:pPr marL="0" indent="0">
              <a:buNone/>
            </a:pPr>
            <a:r>
              <a:rPr lang="en-US" sz="2400" dirty="0"/>
              <a:t>Which of the following statements is </a:t>
            </a:r>
            <a:r>
              <a:rPr lang="en-US" sz="2400" b="1" dirty="0"/>
              <a:t>not</a:t>
            </a:r>
            <a:r>
              <a:rPr lang="en-US" sz="2400" dirty="0"/>
              <a:t> true concerning types of bonds?</a:t>
            </a:r>
          </a:p>
          <a:p>
            <a:pPr marL="514350" indent="-514350">
              <a:buFont typeface="+mj-lt"/>
              <a:buAutoNum type="alphaLcPeriod"/>
            </a:pPr>
            <a:r>
              <a:rPr lang="en-US" sz="2400" dirty="0"/>
              <a:t>A debenture bond is secured only by the “full faith and credit” of the issuing corporation</a:t>
            </a:r>
          </a:p>
          <a:p>
            <a:pPr marL="514350" indent="-514350">
              <a:buFont typeface="+mj-lt"/>
              <a:buAutoNum type="alphaLcPeriod"/>
            </a:pPr>
            <a:r>
              <a:rPr lang="en-US" sz="2400" b="1" dirty="0"/>
              <a:t>A call feature on a callable (or redeemable) bond allows the issuer to buy back outstanding bonds at a price to be determined at the call date</a:t>
            </a:r>
          </a:p>
        </p:txBody>
      </p:sp>
    </p:spTree>
    <p:extLst>
      <p:ext uri="{BB962C8B-B14F-4D97-AF65-F5344CB8AC3E}">
        <p14:creationId xmlns:p14="http://schemas.microsoft.com/office/powerpoint/2010/main" val="38912595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a:t>
            </a:r>
            <a:r>
              <a:rPr lang="en-IN" dirty="0"/>
              <a:t>14-5</a:t>
            </a:r>
          </a:p>
        </p:txBody>
      </p:sp>
      <p:sp>
        <p:nvSpPr>
          <p:cNvPr id="3" name="Title 2"/>
          <p:cNvSpPr>
            <a:spLocks noGrp="1"/>
          </p:cNvSpPr>
          <p:nvPr>
            <p:ph type="title"/>
          </p:nvPr>
        </p:nvSpPr>
        <p:spPr/>
        <p:txBody>
          <a:bodyPr/>
          <a:lstStyle/>
          <a:p>
            <a:r>
              <a:rPr lang="en-US" dirty="0"/>
              <a:t>Convertible Bonds (1 of 2)</a:t>
            </a:r>
          </a:p>
        </p:txBody>
      </p:sp>
      <p:sp>
        <p:nvSpPr>
          <p:cNvPr id="5" name="Content Placeholder 4"/>
          <p:cNvSpPr>
            <a:spLocks noGrp="1"/>
          </p:cNvSpPr>
          <p:nvPr>
            <p:ph sz="quarter" idx="10"/>
          </p:nvPr>
        </p:nvSpPr>
        <p:spPr>
          <a:xfrm>
            <a:off x="548640" y="1600200"/>
            <a:ext cx="8046720" cy="4648200"/>
          </a:xfrm>
        </p:spPr>
        <p:txBody>
          <a:bodyPr/>
          <a:lstStyle/>
          <a:p>
            <a:r>
              <a:rPr lang="en-US" dirty="0"/>
              <a:t>Can be </a:t>
            </a:r>
            <a:r>
              <a:rPr lang="en-US" b="1" dirty="0"/>
              <a:t>exchanged for shares of stock </a:t>
            </a:r>
            <a:r>
              <a:rPr lang="en-US" dirty="0"/>
              <a:t>at the option of the investor</a:t>
            </a:r>
          </a:p>
          <a:p>
            <a:r>
              <a:rPr lang="en-US" dirty="0"/>
              <a:t>Issued to:</a:t>
            </a:r>
          </a:p>
          <a:p>
            <a:pPr lvl="1">
              <a:buFont typeface="Lucida Grande"/>
              <a:buChar char="–"/>
            </a:pPr>
            <a:r>
              <a:rPr lang="en-US" dirty="0"/>
              <a:t>Sell bonds at higher price</a:t>
            </a:r>
          </a:p>
          <a:p>
            <a:pPr lvl="1">
              <a:buFont typeface="Lucida Grande"/>
              <a:buChar char="–"/>
            </a:pPr>
            <a:r>
              <a:rPr lang="en-US" dirty="0"/>
              <a:t>Use as a medium of exchange in mergers and acquisitions</a:t>
            </a:r>
          </a:p>
          <a:p>
            <a:pPr lvl="1">
              <a:buFont typeface="Lucida Grande"/>
              <a:buChar char="–"/>
            </a:pPr>
            <a:r>
              <a:rPr lang="en-US" dirty="0"/>
              <a:t>Enable smaller firms or debt-heavy companies to obtain access to the bond market</a:t>
            </a:r>
          </a:p>
        </p:txBody>
      </p:sp>
    </p:spTree>
    <p:extLst>
      <p:ext uri="{BB962C8B-B14F-4D97-AF65-F5344CB8AC3E}">
        <p14:creationId xmlns:p14="http://schemas.microsoft.com/office/powerpoint/2010/main" val="200337500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a:t>
            </a:r>
            <a:r>
              <a:rPr lang="en-IN" dirty="0"/>
              <a:t>14-5</a:t>
            </a:r>
          </a:p>
        </p:txBody>
      </p:sp>
      <p:sp>
        <p:nvSpPr>
          <p:cNvPr id="3" name="Title 2"/>
          <p:cNvSpPr>
            <a:spLocks noGrp="1"/>
          </p:cNvSpPr>
          <p:nvPr>
            <p:ph type="title"/>
          </p:nvPr>
        </p:nvSpPr>
        <p:spPr/>
        <p:txBody>
          <a:bodyPr>
            <a:normAutofit/>
          </a:bodyPr>
          <a:lstStyle/>
          <a:p>
            <a:r>
              <a:rPr lang="en-IN" dirty="0"/>
              <a:t>Convertible Bonds (2 of 2)</a:t>
            </a:r>
            <a:endParaRPr lang="en-US" dirty="0"/>
          </a:p>
        </p:txBody>
      </p:sp>
      <p:sp>
        <p:nvSpPr>
          <p:cNvPr id="4" name="Content Placeholder 3"/>
          <p:cNvSpPr>
            <a:spLocks noGrp="1"/>
          </p:cNvSpPr>
          <p:nvPr>
            <p:ph sz="quarter" idx="10"/>
          </p:nvPr>
        </p:nvSpPr>
        <p:spPr>
          <a:xfrm>
            <a:off x="548640" y="1524000"/>
            <a:ext cx="8138160" cy="2514600"/>
          </a:xfrm>
        </p:spPr>
        <p:txBody>
          <a:bodyPr/>
          <a:lstStyle/>
          <a:p>
            <a:pPr marL="0" indent="0">
              <a:buNone/>
            </a:pPr>
            <a:r>
              <a:rPr lang="en-IN" sz="2200" dirty="0"/>
              <a:t>On January 1, 2018, HTL Manufacturers issued $100 million of 8% convertible debentures due 2038 at 103 (103% of face value). The bonds are convertible at the option of the holder into no par common stock at a conversion ratio of 40 shares per $1,000 bond. HTL recently issued nonconvertible, 20-year, 8% debentures at 98.</a:t>
            </a:r>
            <a:endParaRPr lang="en-US" sz="2200" dirty="0"/>
          </a:p>
        </p:txBody>
      </p:sp>
      <p:pic>
        <p:nvPicPr>
          <p:cNvPr id="43010" name="Picture 2" descr="Journal entry (in millions) showing cash is debited 103% of 100 million or 103, convertible bonds payable (face amount) is credited 100 and premium on bonds payable (difference) is credited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0116" y="4061174"/>
            <a:ext cx="7721918" cy="2374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6035874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a:t>
            </a:r>
            <a:r>
              <a:rPr lang="en-IN" dirty="0"/>
              <a:t>14-7</a:t>
            </a:r>
          </a:p>
        </p:txBody>
      </p:sp>
      <p:sp>
        <p:nvSpPr>
          <p:cNvPr id="3" name="Title 2"/>
          <p:cNvSpPr>
            <a:spLocks noGrp="1"/>
          </p:cNvSpPr>
          <p:nvPr>
            <p:ph type="title"/>
          </p:nvPr>
        </p:nvSpPr>
        <p:spPr/>
        <p:txBody>
          <a:bodyPr>
            <a:noAutofit/>
          </a:bodyPr>
          <a:lstStyle/>
          <a:p>
            <a:r>
              <a:rPr lang="en-IN" dirty="0"/>
              <a:t> International Financial Reporting Standards— Convertible Bonds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895174170"/>
              </p:ext>
            </p:extLst>
          </p:nvPr>
        </p:nvGraphicFramePr>
        <p:xfrm>
          <a:off x="914400" y="1828800"/>
          <a:ext cx="7696200" cy="1447800"/>
        </p:xfrm>
        <a:graphic>
          <a:graphicData uri="http://schemas.openxmlformats.org/drawingml/2006/table">
            <a:tbl>
              <a:tblPr firstRow="1" bandRow="1">
                <a:tableStyleId>{5940675A-B579-460E-94D1-54222C63F5DA}</a:tableStyleId>
              </a:tblPr>
              <a:tblGrid>
                <a:gridCol w="4038600">
                  <a:extLst>
                    <a:ext uri="{9D8B030D-6E8A-4147-A177-3AD203B41FA5}">
                      <a16:colId xmlns:a16="http://schemas.microsoft.com/office/drawing/2014/main" xmlns="" val="20000"/>
                    </a:ext>
                  </a:extLst>
                </a:gridCol>
                <a:gridCol w="3657600">
                  <a:extLst>
                    <a:ext uri="{9D8B030D-6E8A-4147-A177-3AD203B41FA5}">
                      <a16:colId xmlns:a16="http://schemas.microsoft.com/office/drawing/2014/main" xmlns="" val="20001"/>
                    </a:ext>
                  </a:extLst>
                </a:gridCol>
              </a:tblGrid>
              <a:tr h="461800">
                <a:tc>
                  <a:txBody>
                    <a:bodyPr/>
                    <a:lstStyle/>
                    <a:p>
                      <a:pPr algn="ctr" fontAlgn="t"/>
                      <a:r>
                        <a:rPr lang="en-US" sz="1800" b="1"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rPr>
                        <a:t>U.S. GAAP</a:t>
                      </a:r>
                      <a:endParaRPr lang="en-US" sz="1800" b="1" i="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5197" marR="5197" marT="5576" marB="0" anchor="ctr"/>
                </a:tc>
                <a:tc>
                  <a:txBody>
                    <a:bodyPr/>
                    <a:lstStyle/>
                    <a:p>
                      <a:pPr algn="ctr" fontAlgn="t"/>
                      <a:r>
                        <a:rPr lang="en-US" sz="1800" b="1"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rPr>
                        <a:t>IFRS</a:t>
                      </a:r>
                      <a:endParaRPr lang="en-US" sz="1800" b="1" i="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xmlns="" val="10000"/>
                  </a:ext>
                </a:extLst>
              </a:tr>
              <a:tr h="986000">
                <a:tc>
                  <a:txBody>
                    <a:bodyPr/>
                    <a:lstStyle/>
                    <a:p>
                      <a:pPr algn="l" rtl="0" fontAlgn="ctr"/>
                      <a:r>
                        <a:rPr lang="en-IN" sz="180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rPr>
                        <a:t>U.S. GAAP treats convertible debt</a:t>
                      </a:r>
                      <a:r>
                        <a:rPr lang="en-IN" sz="1800" u="none" strike="noStrike" baseline="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the</a:t>
                      </a:r>
                      <a:r>
                        <a:rPr lang="en-IN" sz="180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same as </a:t>
                      </a:r>
                      <a:r>
                        <a:rPr lang="en-IN" sz="18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nonconvertible debt.</a:t>
                      </a:r>
                      <a:endParaRPr lang="en-IN" sz="1800" b="0" i="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85226" marR="5197" marT="5576" marB="0" anchor="ctr"/>
                </a:tc>
                <a:tc>
                  <a:txBody>
                    <a:bodyPr/>
                    <a:lstStyle/>
                    <a:p>
                      <a:pPr algn="l" rtl="0" fontAlgn="ctr"/>
                      <a:r>
                        <a:rPr lang="en-IN" sz="180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rPr>
                        <a:t>Convertible debt is divided into its liability and equity elements.</a:t>
                      </a:r>
                      <a:endParaRPr lang="en-IN" sz="1800" b="0" i="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85226" marR="5197" marT="5576" marB="0" anchor="ctr"/>
                </a:tc>
                <a:extLst>
                  <a:ext uri="{0D108BD9-81ED-4DB2-BD59-A6C34878D82A}">
                    <a16:rowId xmlns:a16="http://schemas.microsoft.com/office/drawing/2014/main" xmlns="" val="10001"/>
                  </a:ext>
                </a:extLst>
              </a:tr>
            </a:tbl>
          </a:graphicData>
        </a:graphic>
      </p:graphicFrame>
      <p:pic>
        <p:nvPicPr>
          <p:cNvPr id="44033" name="Picture 1" descr="Journal entry (in millions) showing cash is debited 103% of 100 million or 103, convertible bonds payable (value of debt only) is credited 98, and equity conversion option ( to balance) is credited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7834" y="3733800"/>
            <a:ext cx="7652766" cy="24433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5701485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14-5</a:t>
            </a:r>
          </a:p>
        </p:txBody>
      </p:sp>
      <p:sp>
        <p:nvSpPr>
          <p:cNvPr id="3" name="Title 2"/>
          <p:cNvSpPr>
            <a:spLocks noGrp="1"/>
          </p:cNvSpPr>
          <p:nvPr>
            <p:ph type="title"/>
          </p:nvPr>
        </p:nvSpPr>
        <p:spPr/>
        <p:txBody>
          <a:bodyPr>
            <a:noAutofit/>
          </a:bodyPr>
          <a:lstStyle/>
          <a:p>
            <a:r>
              <a:rPr lang="en-IN" dirty="0"/>
              <a:t>When the Conversion Option is Exercised (1 of 3)</a:t>
            </a:r>
            <a:endParaRPr lang="en-US" dirty="0"/>
          </a:p>
        </p:txBody>
      </p:sp>
      <p:sp>
        <p:nvSpPr>
          <p:cNvPr id="5" name="Content Placeholder 4"/>
          <p:cNvSpPr>
            <a:spLocks noGrp="1"/>
          </p:cNvSpPr>
          <p:nvPr>
            <p:ph sz="quarter" idx="10"/>
          </p:nvPr>
        </p:nvSpPr>
        <p:spPr>
          <a:xfrm>
            <a:off x="548640" y="1539489"/>
            <a:ext cx="8046720" cy="3261111"/>
          </a:xfrm>
        </p:spPr>
        <p:txBody>
          <a:bodyPr/>
          <a:lstStyle/>
          <a:p>
            <a:pPr marL="0" indent="0">
              <a:buNone/>
            </a:pPr>
            <a:r>
              <a:rPr lang="en-IN" dirty="0"/>
              <a:t>On January 1, 2018, HTL Manufacturers issued $100 million of 8% convertible debentures due 2038 at 103 (103% of face value). The bonds are convertible at the option of the holder into no par common stock at a conversion ratio of 40 shares per $1,000 bond. HTL recently issued nonconvertible, 20-year, 8% debentures at 98.</a:t>
            </a:r>
            <a:endParaRPr lang="en-US" dirty="0"/>
          </a:p>
        </p:txBody>
      </p:sp>
    </p:spTree>
    <p:extLst>
      <p:ext uri="{BB962C8B-B14F-4D97-AF65-F5344CB8AC3E}">
        <p14:creationId xmlns:p14="http://schemas.microsoft.com/office/powerpoint/2010/main" val="83183531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a:t>Learning Objective 14-5</a:t>
            </a:r>
            <a:endParaRPr lang="en-US" dirty="0"/>
          </a:p>
        </p:txBody>
      </p:sp>
      <p:sp>
        <p:nvSpPr>
          <p:cNvPr id="3" name="Title 2"/>
          <p:cNvSpPr>
            <a:spLocks noGrp="1"/>
          </p:cNvSpPr>
          <p:nvPr>
            <p:ph type="title"/>
          </p:nvPr>
        </p:nvSpPr>
        <p:spPr/>
        <p:txBody>
          <a:bodyPr>
            <a:noAutofit/>
          </a:bodyPr>
          <a:lstStyle/>
          <a:p>
            <a:r>
              <a:rPr lang="en-IN" dirty="0"/>
              <a:t>When the Conversion Option is Exercised (2 of 3)</a:t>
            </a:r>
            <a:endParaRPr lang="en-US" dirty="0"/>
          </a:p>
        </p:txBody>
      </p:sp>
      <p:sp>
        <p:nvSpPr>
          <p:cNvPr id="6" name="Content Placeholder 5"/>
          <p:cNvSpPr>
            <a:spLocks noGrp="1"/>
          </p:cNvSpPr>
          <p:nvPr>
            <p:ph sz="quarter" idx="10"/>
          </p:nvPr>
        </p:nvSpPr>
        <p:spPr>
          <a:xfrm>
            <a:off x="533400" y="1676400"/>
            <a:ext cx="8076534" cy="609600"/>
          </a:xfrm>
        </p:spPr>
        <p:txBody>
          <a:bodyPr/>
          <a:lstStyle/>
          <a:p>
            <a:pPr marL="0" indent="0" algn="ctr">
              <a:buNone/>
            </a:pPr>
            <a:r>
              <a:rPr lang="en-IN" b="1" i="1" dirty="0"/>
              <a:t>At Conversion</a:t>
            </a:r>
          </a:p>
        </p:txBody>
      </p:sp>
      <p:pic>
        <p:nvPicPr>
          <p:cNvPr id="45058" name="Picture 2" descr="Journal entry (in millions) showing convertible bonds payable (1/2 the account balance) is debited 50, premium on bonds payable (1/2 the account balance) is debited 1, and common stock (to balance) is credited 5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4117" y="2286000"/>
            <a:ext cx="7675817" cy="2489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7954088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14-5</a:t>
            </a:r>
          </a:p>
        </p:txBody>
      </p:sp>
      <p:sp>
        <p:nvSpPr>
          <p:cNvPr id="3" name="Title 2"/>
          <p:cNvSpPr>
            <a:spLocks noGrp="1"/>
          </p:cNvSpPr>
          <p:nvPr>
            <p:ph type="title"/>
          </p:nvPr>
        </p:nvSpPr>
        <p:spPr/>
        <p:txBody>
          <a:bodyPr>
            <a:noAutofit/>
          </a:bodyPr>
          <a:lstStyle/>
          <a:p>
            <a:r>
              <a:rPr lang="en-IN" dirty="0"/>
              <a:t>When the Conversion Option is Exercised (3 of 3)</a:t>
            </a:r>
            <a:endParaRPr lang="en-US" dirty="0"/>
          </a:p>
        </p:txBody>
      </p:sp>
      <p:sp>
        <p:nvSpPr>
          <p:cNvPr id="4" name="Content Placeholder 3"/>
          <p:cNvSpPr>
            <a:spLocks noGrp="1"/>
          </p:cNvSpPr>
          <p:nvPr>
            <p:ph sz="quarter" idx="10"/>
          </p:nvPr>
        </p:nvSpPr>
        <p:spPr>
          <a:xfrm>
            <a:off x="533400" y="1752600"/>
            <a:ext cx="8153400" cy="990600"/>
          </a:xfrm>
        </p:spPr>
        <p:txBody>
          <a:bodyPr/>
          <a:lstStyle/>
          <a:p>
            <a:pPr marL="0" indent="0">
              <a:buNone/>
            </a:pPr>
            <a:r>
              <a:rPr lang="en-IN" sz="2800" b="1" i="1" dirty="0"/>
              <a:t>If the 50,000 convertible bonds were held by a single investor</a:t>
            </a:r>
          </a:p>
        </p:txBody>
      </p:sp>
      <p:pic>
        <p:nvPicPr>
          <p:cNvPr id="46082" name="Picture 2" descr="Journal entry (in millions) showing investment in common stock debited 51, investment in convertible bonds (account balance) credited 50, and premium on bond investment (account balance) credited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669" y="2819400"/>
            <a:ext cx="7710393" cy="2120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54386500"/>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14-5</a:t>
            </a:r>
          </a:p>
        </p:txBody>
      </p:sp>
      <p:sp>
        <p:nvSpPr>
          <p:cNvPr id="3" name="Title 2"/>
          <p:cNvSpPr>
            <a:spLocks noGrp="1"/>
          </p:cNvSpPr>
          <p:nvPr>
            <p:ph type="title"/>
          </p:nvPr>
        </p:nvSpPr>
        <p:spPr/>
        <p:txBody>
          <a:bodyPr>
            <a:noAutofit/>
          </a:bodyPr>
          <a:lstStyle/>
          <a:p>
            <a:r>
              <a:rPr lang="en-US" dirty="0"/>
              <a:t>Induced Conversion</a:t>
            </a:r>
          </a:p>
        </p:txBody>
      </p:sp>
      <p:sp>
        <p:nvSpPr>
          <p:cNvPr id="5" name="Content Placeholder 4"/>
          <p:cNvSpPr>
            <a:spLocks noGrp="1"/>
          </p:cNvSpPr>
          <p:nvPr>
            <p:ph sz="quarter" idx="10"/>
          </p:nvPr>
        </p:nvSpPr>
        <p:spPr>
          <a:xfrm>
            <a:off x="548640" y="1539489"/>
            <a:ext cx="8061960" cy="4861311"/>
          </a:xfrm>
        </p:spPr>
        <p:txBody>
          <a:bodyPr/>
          <a:lstStyle/>
          <a:p>
            <a:r>
              <a:rPr lang="en-US" dirty="0"/>
              <a:t>Induced Conversion</a:t>
            </a:r>
          </a:p>
          <a:p>
            <a:pPr lvl="1"/>
            <a:r>
              <a:rPr lang="en-IN" b="1" dirty="0"/>
              <a:t>Through the call provision</a:t>
            </a:r>
          </a:p>
          <a:p>
            <a:pPr lvl="2"/>
            <a:r>
              <a:rPr lang="en-US" dirty="0"/>
              <a:t>When the specified call price is less than the conversion value of the bonds</a:t>
            </a:r>
          </a:p>
          <a:p>
            <a:pPr lvl="1"/>
            <a:r>
              <a:rPr lang="en-US" b="1" dirty="0"/>
              <a:t>Encouraging voluntary conversion</a:t>
            </a:r>
            <a:endParaRPr lang="en-IN" b="1" dirty="0"/>
          </a:p>
          <a:p>
            <a:pPr lvl="2"/>
            <a:r>
              <a:rPr lang="en-US" dirty="0"/>
              <a:t>By offering an added inducement in the form of cash, stock warrants, or a more attractive conversion ratio</a:t>
            </a:r>
          </a:p>
        </p:txBody>
      </p:sp>
    </p:spTree>
    <p:extLst>
      <p:ext uri="{BB962C8B-B14F-4D97-AF65-F5344CB8AC3E}">
        <p14:creationId xmlns:p14="http://schemas.microsoft.com/office/powerpoint/2010/main" val="271580625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14-5</a:t>
            </a:r>
          </a:p>
        </p:txBody>
      </p:sp>
      <p:sp>
        <p:nvSpPr>
          <p:cNvPr id="3" name="Title 2"/>
          <p:cNvSpPr>
            <a:spLocks noGrp="1"/>
          </p:cNvSpPr>
          <p:nvPr>
            <p:ph type="title"/>
          </p:nvPr>
        </p:nvSpPr>
        <p:spPr/>
        <p:txBody>
          <a:bodyPr>
            <a:noAutofit/>
          </a:bodyPr>
          <a:lstStyle/>
          <a:p>
            <a:r>
              <a:rPr lang="en-US" dirty="0"/>
              <a:t>Detachable Stock Purchase Warrants</a:t>
            </a:r>
          </a:p>
        </p:txBody>
      </p:sp>
      <p:sp>
        <p:nvSpPr>
          <p:cNvPr id="5" name="Content Placeholder 4"/>
          <p:cNvSpPr>
            <a:spLocks noGrp="1"/>
          </p:cNvSpPr>
          <p:nvPr>
            <p:ph sz="quarter" idx="10"/>
          </p:nvPr>
        </p:nvSpPr>
        <p:spPr>
          <a:xfrm>
            <a:off x="548640" y="1702408"/>
            <a:ext cx="8046720" cy="4774592"/>
          </a:xfrm>
        </p:spPr>
        <p:txBody>
          <a:bodyPr/>
          <a:lstStyle/>
          <a:p>
            <a:r>
              <a:rPr lang="en-IN" dirty="0"/>
              <a:t>Give the investor an option to purchase a stated number of shares of common stock at a specified option price, often within a given period of time</a:t>
            </a:r>
          </a:p>
          <a:p>
            <a:r>
              <a:rPr lang="en-IN" dirty="0"/>
              <a:t>Bear a lower interest rate</a:t>
            </a:r>
          </a:p>
          <a:p>
            <a:r>
              <a:rPr lang="en-IN" dirty="0"/>
              <a:t>Can be exercised independently or traded in the market separately from bonds, having their own market price</a:t>
            </a:r>
          </a:p>
          <a:p>
            <a:r>
              <a:rPr lang="en-IN" dirty="0"/>
              <a:t>Issue price is allocated between the two different securities on the basis </a:t>
            </a:r>
            <a:r>
              <a:rPr lang="en-US" dirty="0"/>
              <a:t>of their fair values</a:t>
            </a:r>
            <a:endParaRPr lang="en-IN" dirty="0"/>
          </a:p>
        </p:txBody>
      </p:sp>
    </p:spTree>
    <p:extLst>
      <p:ext uri="{BB962C8B-B14F-4D97-AF65-F5344CB8AC3E}">
        <p14:creationId xmlns:p14="http://schemas.microsoft.com/office/powerpoint/2010/main" val="235845374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14-5</a:t>
            </a:r>
          </a:p>
        </p:txBody>
      </p:sp>
      <p:sp>
        <p:nvSpPr>
          <p:cNvPr id="3" name="Title 2"/>
          <p:cNvSpPr>
            <a:spLocks noGrp="1"/>
          </p:cNvSpPr>
          <p:nvPr>
            <p:ph type="title"/>
          </p:nvPr>
        </p:nvSpPr>
        <p:spPr/>
        <p:txBody>
          <a:bodyPr>
            <a:noAutofit/>
          </a:bodyPr>
          <a:lstStyle/>
          <a:p>
            <a:r>
              <a:rPr lang="en-IN" dirty="0"/>
              <a:t>Bonds with Detachable Warrants (1 of 2)</a:t>
            </a:r>
            <a:endParaRPr lang="en-US" dirty="0"/>
          </a:p>
        </p:txBody>
      </p:sp>
      <p:sp>
        <p:nvSpPr>
          <p:cNvPr id="5" name="Content Placeholder 4"/>
          <p:cNvSpPr>
            <a:spLocks noGrp="1"/>
          </p:cNvSpPr>
          <p:nvPr>
            <p:ph sz="quarter" idx="10"/>
          </p:nvPr>
        </p:nvSpPr>
        <p:spPr>
          <a:xfrm>
            <a:off x="548640" y="1702408"/>
            <a:ext cx="8046720" cy="4774592"/>
          </a:xfrm>
        </p:spPr>
        <p:txBody>
          <a:bodyPr/>
          <a:lstStyle/>
          <a:p>
            <a:pPr marL="0" indent="0">
              <a:buNone/>
            </a:pPr>
            <a:r>
              <a:rPr lang="en-IN" dirty="0"/>
              <a:t>On January 1, 2018, HTL Manufacturers issued $100 million of 8% debentures due 2022 at 103 </a:t>
            </a:r>
            <a:r>
              <a:rPr lang="en-IN" b="1" dirty="0"/>
              <a:t>(103% of face value)</a:t>
            </a:r>
            <a:r>
              <a:rPr lang="en-IN" dirty="0"/>
              <a:t>. Accompanying each $1,000 bond were 20 warrants. Each warrant permitted the holder to buy one share of no par common stock at $25 per share. Shortly after issuance, the warrants were listed on the stock exchange at $3 per warrant.</a:t>
            </a:r>
            <a:endParaRPr lang="en-US" dirty="0"/>
          </a:p>
        </p:txBody>
      </p:sp>
    </p:spTree>
    <p:extLst>
      <p:ext uri="{BB962C8B-B14F-4D97-AF65-F5344CB8AC3E}">
        <p14:creationId xmlns:p14="http://schemas.microsoft.com/office/powerpoint/2010/main" val="33459180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14-5</a:t>
            </a:r>
          </a:p>
        </p:txBody>
      </p:sp>
      <p:sp>
        <p:nvSpPr>
          <p:cNvPr id="3" name="Title 2"/>
          <p:cNvSpPr>
            <a:spLocks noGrp="1"/>
          </p:cNvSpPr>
          <p:nvPr>
            <p:ph type="title"/>
          </p:nvPr>
        </p:nvSpPr>
        <p:spPr/>
        <p:txBody>
          <a:bodyPr>
            <a:noAutofit/>
          </a:bodyPr>
          <a:lstStyle/>
          <a:p>
            <a:r>
              <a:rPr lang="en-IN" dirty="0"/>
              <a:t>Bonds with Detachable Warrants (2 of 2)</a:t>
            </a:r>
            <a:endParaRPr lang="en-US" dirty="0"/>
          </a:p>
        </p:txBody>
      </p:sp>
      <p:pic>
        <p:nvPicPr>
          <p:cNvPr id="47106" name="Picture 2" descr="Journal entry (in millions) showing cash is debited 103% times 100 million or 103, discount on bonds payable (difference) is debited 3, bonds payable (face amount) is credited 100, and equity stock warrants is credited 6, which is 100,000 bonds times 20 warrants times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1828800"/>
            <a:ext cx="7687342" cy="2708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4"/>
          <p:cNvSpPr>
            <a:spLocks noGrp="1"/>
          </p:cNvSpPr>
          <p:nvPr>
            <p:ph sz="quarter" idx="12"/>
          </p:nvPr>
        </p:nvSpPr>
        <p:spPr>
          <a:xfrm>
            <a:off x="609600" y="4724400"/>
            <a:ext cx="8229600" cy="990600"/>
          </a:xfrm>
        </p:spPr>
        <p:txBody>
          <a:bodyPr/>
          <a:lstStyle/>
          <a:p>
            <a:pPr marL="0" indent="0">
              <a:buNone/>
            </a:pPr>
            <a:r>
              <a:rPr lang="en-IN" sz="2400" b="1" dirty="0"/>
              <a:t>(100,000 bonds × 20 warrants × $3) </a:t>
            </a:r>
            <a:r>
              <a:rPr lang="en-IN" sz="2400" b="1" dirty="0">
                <a:sym typeface="Wingdings" pitchFamily="2" charset="2"/>
              </a:rPr>
              <a:t> 6</a:t>
            </a:r>
          </a:p>
          <a:p>
            <a:pPr marL="0" indent="0">
              <a:buNone/>
            </a:pPr>
            <a:r>
              <a:rPr lang="en-IN" sz="2400" b="1" dirty="0"/>
              <a:t>(103% of face value) </a:t>
            </a:r>
            <a:r>
              <a:rPr lang="en-IN" sz="2400" b="1" dirty="0">
                <a:sym typeface="Wingdings" pitchFamily="2" charset="2"/>
              </a:rPr>
              <a:t> </a:t>
            </a:r>
            <a:r>
              <a:rPr lang="en-IN" sz="2400" dirty="0">
                <a:sym typeface="Wingdings" pitchFamily="2" charset="2"/>
              </a:rPr>
              <a:t>103</a:t>
            </a:r>
            <a:endParaRPr lang="en-IN" sz="2400" b="1" dirty="0"/>
          </a:p>
        </p:txBody>
      </p:sp>
    </p:spTree>
    <p:extLst>
      <p:ext uri="{BB962C8B-B14F-4D97-AF65-F5344CB8AC3E}">
        <p14:creationId xmlns:p14="http://schemas.microsoft.com/office/powerpoint/2010/main" val="28251316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14-1</a:t>
            </a:r>
          </a:p>
        </p:txBody>
      </p:sp>
      <p:sp>
        <p:nvSpPr>
          <p:cNvPr id="5" name="Title 4"/>
          <p:cNvSpPr>
            <a:spLocks noGrp="1"/>
          </p:cNvSpPr>
          <p:nvPr>
            <p:ph type="title"/>
          </p:nvPr>
        </p:nvSpPr>
        <p:spPr/>
        <p:txBody>
          <a:bodyPr>
            <a:noAutofit/>
          </a:bodyPr>
          <a:lstStyle/>
          <a:p>
            <a:r>
              <a:rPr lang="en-US" dirty="0"/>
              <a:t>Concept Check: Types of Bonds (2 of 2)</a:t>
            </a:r>
          </a:p>
        </p:txBody>
      </p:sp>
      <p:sp>
        <p:nvSpPr>
          <p:cNvPr id="6" name="Content Placeholder 5"/>
          <p:cNvSpPr>
            <a:spLocks noGrp="1"/>
          </p:cNvSpPr>
          <p:nvPr>
            <p:ph sz="quarter" idx="10"/>
          </p:nvPr>
        </p:nvSpPr>
        <p:spPr>
          <a:xfrm>
            <a:off x="548640" y="1676400"/>
            <a:ext cx="8046720" cy="3657600"/>
          </a:xfrm>
        </p:spPr>
        <p:txBody>
          <a:bodyPr/>
          <a:lstStyle/>
          <a:p>
            <a:pPr marL="514350" indent="-514350">
              <a:buFont typeface="+mj-lt"/>
              <a:buAutoNum type="alphaLcPeriod" startAt="3"/>
            </a:pPr>
            <a:r>
              <a:rPr lang="en-US" sz="2400" dirty="0"/>
              <a:t>A mortgage bond is backed by a lien on a specified real estate owned by the issuer</a:t>
            </a:r>
          </a:p>
          <a:p>
            <a:pPr marL="514350" indent="-514350">
              <a:buFont typeface="+mj-lt"/>
              <a:buAutoNum type="alphaLcPeriod" startAt="3"/>
            </a:pPr>
            <a:r>
              <a:rPr lang="en-US" sz="2400" dirty="0"/>
              <a:t>Coupon (or bearer) bonds require the holder to clip a coupon attached to the bond to redeem interest payments</a:t>
            </a:r>
          </a:p>
          <a:p>
            <a:pPr marL="0" indent="0">
              <a:buNone/>
            </a:pPr>
            <a:r>
              <a:rPr lang="en-US" sz="2400" dirty="0"/>
              <a:t>The correct answer is </a:t>
            </a:r>
            <a:r>
              <a:rPr lang="en-US" sz="2400" i="1" dirty="0"/>
              <a:t>b</a:t>
            </a:r>
            <a:r>
              <a:rPr lang="en-US" sz="2400" dirty="0"/>
              <a:t>. The call price </a:t>
            </a:r>
            <a:r>
              <a:rPr lang="en-US" sz="2400" b="1" dirty="0"/>
              <a:t>must be pre-specified </a:t>
            </a:r>
            <a:r>
              <a:rPr lang="en-US" sz="2400" dirty="0"/>
              <a:t>and often exceeds the bond’s face amount.</a:t>
            </a:r>
          </a:p>
        </p:txBody>
      </p:sp>
    </p:spTree>
    <p:extLst>
      <p:ext uri="{BB962C8B-B14F-4D97-AF65-F5344CB8AC3E}">
        <p14:creationId xmlns:p14="http://schemas.microsoft.com/office/powerpoint/2010/main" val="273573815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14-5</a:t>
            </a:r>
          </a:p>
        </p:txBody>
      </p:sp>
      <p:sp>
        <p:nvSpPr>
          <p:cNvPr id="3" name="Title 2"/>
          <p:cNvSpPr>
            <a:spLocks noGrp="1"/>
          </p:cNvSpPr>
          <p:nvPr>
            <p:ph type="title"/>
          </p:nvPr>
        </p:nvSpPr>
        <p:spPr/>
        <p:txBody>
          <a:bodyPr>
            <a:noAutofit/>
          </a:bodyPr>
          <a:lstStyle/>
          <a:p>
            <a:r>
              <a:rPr lang="en-IN" dirty="0"/>
              <a:t>Exercise of Detachable Warrants</a:t>
            </a:r>
            <a:endParaRPr lang="en-US" dirty="0"/>
          </a:p>
        </p:txBody>
      </p:sp>
      <p:pic>
        <p:nvPicPr>
          <p:cNvPr id="48130" name="Picture 2" descr="Journal entry (in millions) showing cash debited (1 million warrants times $25) equals 25, equity stock warrants debited (1 million warrants times $3) equals 3, and common stock (to balance) credited 2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2383" y="1752600"/>
            <a:ext cx="7675817" cy="22243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Content Placeholder 1"/>
          <p:cNvSpPr>
            <a:spLocks noGrp="1"/>
          </p:cNvSpPr>
          <p:nvPr>
            <p:ph sz="quarter" idx="12"/>
          </p:nvPr>
        </p:nvSpPr>
        <p:spPr>
          <a:xfrm>
            <a:off x="609600" y="4343400"/>
            <a:ext cx="8153400" cy="1828800"/>
          </a:xfrm>
        </p:spPr>
        <p:txBody>
          <a:bodyPr/>
          <a:lstStyle/>
          <a:p>
            <a:pPr marL="0" indent="0">
              <a:buNone/>
            </a:pPr>
            <a:r>
              <a:rPr lang="en-IN" sz="2400" dirty="0"/>
              <a:t>(1,000,000 warrants × $25) </a:t>
            </a:r>
            <a:r>
              <a:rPr lang="en-US" sz="2400" dirty="0">
                <a:sym typeface="Wingdings" panose="05000000000000000000" pitchFamily="2" charset="2"/>
              </a:rPr>
              <a:t> </a:t>
            </a:r>
            <a:r>
              <a:rPr lang="en-IN" sz="2400" dirty="0"/>
              <a:t>25</a:t>
            </a:r>
          </a:p>
          <a:p>
            <a:pPr marL="0" indent="0">
              <a:buNone/>
            </a:pPr>
            <a:r>
              <a:rPr lang="en-IN" sz="2400" dirty="0"/>
              <a:t>(1,000,000 warrants × $3) </a:t>
            </a:r>
            <a:r>
              <a:rPr lang="en-IN" sz="2400" dirty="0">
                <a:sym typeface="Wingdings" panose="05000000000000000000" pitchFamily="2" charset="2"/>
              </a:rPr>
              <a:t> 3</a:t>
            </a:r>
            <a:endParaRPr lang="en-IN" sz="2400" dirty="0"/>
          </a:p>
        </p:txBody>
      </p:sp>
    </p:spTree>
    <p:extLst>
      <p:ext uri="{BB962C8B-B14F-4D97-AF65-F5344CB8AC3E}">
        <p14:creationId xmlns:p14="http://schemas.microsoft.com/office/powerpoint/2010/main" val="129345687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14-5</a:t>
            </a:r>
          </a:p>
        </p:txBody>
      </p:sp>
      <p:sp>
        <p:nvSpPr>
          <p:cNvPr id="3" name="Title 2"/>
          <p:cNvSpPr>
            <a:spLocks noGrp="1"/>
          </p:cNvSpPr>
          <p:nvPr>
            <p:ph type="title"/>
          </p:nvPr>
        </p:nvSpPr>
        <p:spPr>
          <a:xfrm>
            <a:off x="685800" y="381000"/>
            <a:ext cx="8001000" cy="1338773"/>
          </a:xfrm>
        </p:spPr>
        <p:txBody>
          <a:bodyPr>
            <a:noAutofit/>
          </a:bodyPr>
          <a:lstStyle/>
          <a:p>
            <a:r>
              <a:rPr lang="en-US" altLang="en-US" dirty="0"/>
              <a:t>Concept Check: Early Extinguishment of Debt (1 of 2)</a:t>
            </a:r>
            <a:endParaRPr lang="en-US" dirty="0"/>
          </a:p>
        </p:txBody>
      </p:sp>
      <p:sp>
        <p:nvSpPr>
          <p:cNvPr id="5" name="Content Placeholder 4"/>
          <p:cNvSpPr>
            <a:spLocks noGrp="1"/>
          </p:cNvSpPr>
          <p:nvPr>
            <p:ph sz="quarter" idx="10"/>
          </p:nvPr>
        </p:nvSpPr>
        <p:spPr>
          <a:xfrm>
            <a:off x="548640" y="1854808"/>
            <a:ext cx="8046720" cy="4622192"/>
          </a:xfrm>
        </p:spPr>
        <p:txBody>
          <a:bodyPr/>
          <a:lstStyle/>
          <a:p>
            <a:pPr marL="0" indent="0">
              <a:spcAft>
                <a:spcPts val="1200"/>
              </a:spcAft>
              <a:buNone/>
            </a:pPr>
            <a:r>
              <a:rPr lang="en-US" dirty="0"/>
              <a:t>Enterprise Group issued $100,000 of 3-year, 6% bonds outstanding on December 31, 2019, for $106,000. Enterprise uses straight-line amortization. On May 1, 2020, $10,000 of the bonds were retired at 110. As a result of the retirement, Enterprise will report a:</a:t>
            </a:r>
          </a:p>
          <a:p>
            <a:pPr marL="457200" indent="-457200">
              <a:buFont typeface="+mj-lt"/>
              <a:buAutoNum type="alphaLcPeriod"/>
            </a:pPr>
            <a:r>
              <a:rPr lang="en-US" dirty="0"/>
              <a:t>$400 loss </a:t>
            </a:r>
          </a:p>
          <a:p>
            <a:pPr marL="457200" indent="-457200">
              <a:buFont typeface="+mj-lt"/>
              <a:buAutoNum type="alphaLcPeriod"/>
            </a:pPr>
            <a:r>
              <a:rPr lang="en-US" b="1" dirty="0"/>
              <a:t>$467 loss </a:t>
            </a:r>
          </a:p>
          <a:p>
            <a:pPr marL="457200" indent="-457200">
              <a:buFont typeface="+mj-lt"/>
              <a:buAutoNum type="alphaLcPeriod"/>
            </a:pPr>
            <a:r>
              <a:rPr lang="en-US" dirty="0"/>
              <a:t>$1,100 loss </a:t>
            </a:r>
          </a:p>
          <a:p>
            <a:pPr marL="457200" indent="-457200">
              <a:buFont typeface="+mj-lt"/>
              <a:buAutoNum type="alphaLcPeriod"/>
            </a:pPr>
            <a:r>
              <a:rPr lang="en-US" dirty="0"/>
              <a:t>$1,100 gain </a:t>
            </a:r>
          </a:p>
        </p:txBody>
      </p:sp>
    </p:spTree>
    <p:extLst>
      <p:ext uri="{BB962C8B-B14F-4D97-AF65-F5344CB8AC3E}">
        <p14:creationId xmlns:p14="http://schemas.microsoft.com/office/powerpoint/2010/main" val="287585805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14-5</a:t>
            </a:r>
          </a:p>
        </p:txBody>
      </p:sp>
      <p:sp>
        <p:nvSpPr>
          <p:cNvPr id="3" name="Title 2"/>
          <p:cNvSpPr>
            <a:spLocks noGrp="1"/>
          </p:cNvSpPr>
          <p:nvPr>
            <p:ph type="title"/>
          </p:nvPr>
        </p:nvSpPr>
        <p:spPr>
          <a:xfrm>
            <a:off x="685800" y="609600"/>
            <a:ext cx="8001000" cy="914400"/>
          </a:xfrm>
        </p:spPr>
        <p:txBody>
          <a:bodyPr>
            <a:noAutofit/>
          </a:bodyPr>
          <a:lstStyle/>
          <a:p>
            <a:r>
              <a:rPr lang="en-US" altLang="en-US" dirty="0"/>
              <a:t>Concept Check: Early Extinguishment of Debt (2 of 2)</a:t>
            </a:r>
            <a:endParaRPr lang="en-US" dirty="0"/>
          </a:p>
        </p:txBody>
      </p:sp>
      <p:sp>
        <p:nvSpPr>
          <p:cNvPr id="8" name="Content Placeholder 7"/>
          <p:cNvSpPr>
            <a:spLocks noGrp="1"/>
          </p:cNvSpPr>
          <p:nvPr>
            <p:ph sz="quarter" idx="10"/>
          </p:nvPr>
        </p:nvSpPr>
        <p:spPr>
          <a:xfrm>
            <a:off x="609600" y="1676400"/>
            <a:ext cx="8153400" cy="457200"/>
          </a:xfrm>
        </p:spPr>
        <p:txBody>
          <a:bodyPr/>
          <a:lstStyle/>
          <a:p>
            <a:pPr marL="0" indent="0">
              <a:buNone/>
            </a:pPr>
            <a:r>
              <a:rPr lang="en-US" altLang="en-US" sz="2400" dirty="0"/>
              <a:t>The correct answer is </a:t>
            </a:r>
            <a:r>
              <a:rPr lang="en-US" altLang="en-US" sz="2400" i="1" dirty="0"/>
              <a:t>b</a:t>
            </a:r>
            <a:r>
              <a:rPr lang="en-US" altLang="en-US" sz="2400" dirty="0"/>
              <a:t>:</a:t>
            </a:r>
          </a:p>
        </p:txBody>
      </p:sp>
      <p:pic>
        <p:nvPicPr>
          <p:cNvPr id="49155" name="Picture 3" descr="Journal entries. IInterest expense (to balance) is debited 133. Bonds payable is debited 67, which is $6,000 times 1/3 times 4/12, all multiplied by 10%. Interest payable is credited 200, which is 100,000 times 6% times 4/12, all multiplied by 10%.&#10;&#10;Bonds payable is debited 10,553. Loss on early extinguishment is debited 467, and cash (call price) is credited 11,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3559" y="2362200"/>
            <a:ext cx="7039841" cy="23206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12" name="Table 11"/>
          <p:cNvGraphicFramePr>
            <a:graphicFrameLocks noGrp="1"/>
          </p:cNvGraphicFramePr>
          <p:nvPr>
            <p:extLst>
              <p:ext uri="{D42A27DB-BD31-4B8C-83A1-F6EECF244321}">
                <p14:modId xmlns:p14="http://schemas.microsoft.com/office/powerpoint/2010/main" val="3665916034"/>
              </p:ext>
            </p:extLst>
          </p:nvPr>
        </p:nvGraphicFramePr>
        <p:xfrm>
          <a:off x="1143000" y="5029200"/>
          <a:ext cx="6934200" cy="913797"/>
        </p:xfrm>
        <a:graphic>
          <a:graphicData uri="http://schemas.openxmlformats.org/drawingml/2006/table">
            <a:tbl>
              <a:tblPr firstRow="1" bandRow="1">
                <a:tableStyleId>{5940675A-B579-460E-94D1-54222C63F5DA}</a:tableStyleId>
              </a:tblPr>
              <a:tblGrid>
                <a:gridCol w="5105400">
                  <a:extLst>
                    <a:ext uri="{9D8B030D-6E8A-4147-A177-3AD203B41FA5}">
                      <a16:colId xmlns:a16="http://schemas.microsoft.com/office/drawing/2014/main" xmlns="" val="20000"/>
                    </a:ext>
                  </a:extLst>
                </a:gridCol>
                <a:gridCol w="533400">
                  <a:extLst>
                    <a:ext uri="{9D8B030D-6E8A-4147-A177-3AD203B41FA5}">
                      <a16:colId xmlns:a16="http://schemas.microsoft.com/office/drawing/2014/main" xmlns="" val="20001"/>
                    </a:ext>
                  </a:extLst>
                </a:gridCol>
                <a:gridCol w="1295400">
                  <a:extLst>
                    <a:ext uri="{9D8B030D-6E8A-4147-A177-3AD203B41FA5}">
                      <a16:colId xmlns:a16="http://schemas.microsoft.com/office/drawing/2014/main" xmlns="" val="20002"/>
                    </a:ext>
                  </a:extLst>
                </a:gridCol>
              </a:tblGrid>
              <a:tr h="304800">
                <a:tc>
                  <a:txBody>
                    <a:bodyPr/>
                    <a:lstStyle/>
                    <a:p>
                      <a:r>
                        <a:rPr lang="en-US" sz="1200" dirty="0">
                          <a:latin typeface="Verdana" pitchFamily="34" charset="0"/>
                          <a:ea typeface="Verdana" pitchFamily="34" charset="0"/>
                          <a:cs typeface="Verdana" pitchFamily="34" charset="0"/>
                        </a:rPr>
                        <a:t>Paid at redemption: $10,000 × 110%</a:t>
                      </a:r>
                    </a:p>
                  </a:txBody>
                  <a:tcPr/>
                </a:tc>
                <a:tc>
                  <a:txBody>
                    <a:bodyPr/>
                    <a:lstStyle/>
                    <a:p>
                      <a:pPr algn="ctr"/>
                      <a:r>
                        <a:rPr lang="en-US" sz="1200" dirty="0">
                          <a:latin typeface="Verdana" pitchFamily="34" charset="0"/>
                          <a:ea typeface="Verdana" pitchFamily="34" charset="0"/>
                          <a:cs typeface="Verdana" pitchFamily="34" charset="0"/>
                        </a:rPr>
                        <a:t>=</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latin typeface="Verdana" pitchFamily="34" charset="0"/>
                          <a:ea typeface="Verdana" pitchFamily="34" charset="0"/>
                          <a:cs typeface="Verdana" pitchFamily="34" charset="0"/>
                        </a:rPr>
                        <a:t>$ 11,000</a:t>
                      </a:r>
                    </a:p>
                  </a:txBody>
                  <a:tcPr/>
                </a:tc>
                <a:extLst>
                  <a:ext uri="{0D108BD9-81ED-4DB2-BD59-A6C34878D82A}">
                    <a16:rowId xmlns:a16="http://schemas.microsoft.com/office/drawing/2014/main" xmlns="" val="10000"/>
                  </a:ext>
                </a:extLst>
              </a:tr>
              <a:tr h="279199">
                <a:tc>
                  <a:txBody>
                    <a:bodyPr/>
                    <a:lstStyle/>
                    <a:p>
                      <a:r>
                        <a:rPr lang="en-US" sz="1200" dirty="0">
                          <a:latin typeface="Verdana" pitchFamily="34" charset="0"/>
                          <a:ea typeface="Verdana" pitchFamily="34" charset="0"/>
                          <a:cs typeface="Verdana" pitchFamily="34" charset="0"/>
                        </a:rPr>
                        <a:t>Book value: [$106,000 – ($6,000 × 1/3 × 4/12)] × 10% </a:t>
                      </a:r>
                    </a:p>
                  </a:txBody>
                  <a:tcPr/>
                </a:tc>
                <a:tc>
                  <a:txBody>
                    <a:bodyPr/>
                    <a:lstStyle/>
                    <a:p>
                      <a:pPr algn="ctr"/>
                      <a:r>
                        <a:rPr lang="en-US" sz="1200" dirty="0">
                          <a:latin typeface="Verdana" pitchFamily="34" charset="0"/>
                          <a:ea typeface="Verdana" pitchFamily="34" charset="0"/>
                          <a:cs typeface="Verdana" pitchFamily="34" charset="0"/>
                        </a:rPr>
                        <a:t>=</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u="sng" dirty="0">
                          <a:latin typeface="Verdana" pitchFamily="34" charset="0"/>
                          <a:ea typeface="Verdana" pitchFamily="34" charset="0"/>
                          <a:cs typeface="Verdana" pitchFamily="34" charset="0"/>
                        </a:rPr>
                        <a:t>10,533</a:t>
                      </a:r>
                    </a:p>
                  </a:txBody>
                  <a:tcPr anchor="ctr"/>
                </a:tc>
                <a:extLst>
                  <a:ext uri="{0D108BD9-81ED-4DB2-BD59-A6C34878D82A}">
                    <a16:rowId xmlns:a16="http://schemas.microsoft.com/office/drawing/2014/main" xmlns="" val="10001"/>
                  </a:ext>
                </a:extLst>
              </a:tr>
              <a:tr h="329798">
                <a:tc>
                  <a:txBody>
                    <a:bodyPr/>
                    <a:lstStyle/>
                    <a:p>
                      <a:r>
                        <a:rPr lang="en-US" sz="1200" dirty="0">
                          <a:latin typeface="Verdana" pitchFamily="34" charset="0"/>
                          <a:ea typeface="Verdana" pitchFamily="34" charset="0"/>
                          <a:cs typeface="Verdana" pitchFamily="34" charset="0"/>
                        </a:rPr>
                        <a:t>Loss</a:t>
                      </a:r>
                    </a:p>
                  </a:txBody>
                  <a:tcPr/>
                </a:tc>
                <a:tc>
                  <a:txBody>
                    <a:bodyPr/>
                    <a:lstStyle/>
                    <a:p>
                      <a:pPr algn="ctr"/>
                      <a:endParaRPr lang="en-US" sz="1200" dirty="0">
                        <a:latin typeface="Verdana" pitchFamily="34" charset="0"/>
                        <a:ea typeface="Verdana" pitchFamily="34" charset="0"/>
                        <a:cs typeface="Verdana"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u="sng" dirty="0">
                          <a:latin typeface="Verdana" pitchFamily="34" charset="0"/>
                          <a:ea typeface="Verdana" pitchFamily="34" charset="0"/>
                          <a:cs typeface="Verdana" pitchFamily="34" charset="0"/>
                        </a:rPr>
                        <a:t>$</a:t>
                      </a:r>
                      <a:r>
                        <a:rPr lang="en-US" sz="1200" u="sng" baseline="0" dirty="0">
                          <a:latin typeface="Verdana" pitchFamily="34" charset="0"/>
                          <a:ea typeface="Verdana" pitchFamily="34" charset="0"/>
                          <a:cs typeface="Verdana" pitchFamily="34" charset="0"/>
                        </a:rPr>
                        <a:t> </a:t>
                      </a:r>
                      <a:r>
                        <a:rPr lang="en-US" sz="1200" u="sng" dirty="0">
                          <a:latin typeface="Verdana" pitchFamily="34" charset="0"/>
                          <a:ea typeface="Verdana" pitchFamily="34" charset="0"/>
                          <a:cs typeface="Verdana" pitchFamily="34" charset="0"/>
                        </a:rPr>
                        <a:t>467</a:t>
                      </a:r>
                    </a:p>
                  </a:txBody>
                  <a:tcP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60842813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14-6</a:t>
            </a:r>
          </a:p>
        </p:txBody>
      </p:sp>
      <p:sp>
        <p:nvSpPr>
          <p:cNvPr id="3" name="Title 2"/>
          <p:cNvSpPr>
            <a:spLocks noGrp="1"/>
          </p:cNvSpPr>
          <p:nvPr>
            <p:ph type="title"/>
          </p:nvPr>
        </p:nvSpPr>
        <p:spPr/>
        <p:txBody>
          <a:bodyPr>
            <a:noAutofit/>
          </a:bodyPr>
          <a:lstStyle/>
          <a:p>
            <a:r>
              <a:rPr lang="en-US" dirty="0"/>
              <a:t>Liabilities at Fair Value</a:t>
            </a:r>
          </a:p>
        </p:txBody>
      </p:sp>
      <p:graphicFrame>
        <p:nvGraphicFramePr>
          <p:cNvPr id="8" name="Object 7"/>
          <p:cNvGraphicFramePr>
            <a:graphicFrameLocks noChangeAspect="1"/>
          </p:cNvGraphicFramePr>
          <p:nvPr>
            <p:extLst>
              <p:ext uri="{D42A27DB-BD31-4B8C-83A1-F6EECF244321}">
                <p14:modId xmlns:p14="http://schemas.microsoft.com/office/powerpoint/2010/main" val="1344421146"/>
              </p:ext>
            </p:extLst>
          </p:nvPr>
        </p:nvGraphicFramePr>
        <p:xfrm>
          <a:off x="938213" y="1905000"/>
          <a:ext cx="7623175" cy="669925"/>
        </p:xfrm>
        <a:graphic>
          <a:graphicData uri="http://schemas.openxmlformats.org/presentationml/2006/ole">
            <mc:AlternateContent xmlns:mc="http://schemas.openxmlformats.org/markup-compatibility/2006">
              <mc:Choice xmlns:v="urn:schemas-microsoft-com:vml" Requires="v">
                <p:oleObj spid="_x0000_s56378" name="Equation" r:id="rId4" imgW="5206680" imgH="457200" progId="Equation.3">
                  <p:embed/>
                </p:oleObj>
              </mc:Choice>
              <mc:Fallback>
                <p:oleObj name="Equation" r:id="rId4" imgW="5206680" imgH="457200" progId="Equation.3">
                  <p:embed/>
                  <p:pic>
                    <p:nvPicPr>
                      <p:cNvPr id="0" name="Object 4"/>
                      <p:cNvPicPr>
                        <a:picLocks noChangeAspect="1" noChangeArrowheads="1"/>
                      </p:cNvPicPr>
                      <p:nvPr/>
                    </p:nvPicPr>
                    <p:blipFill>
                      <a:blip r:embed="rId5"/>
                      <a:srcRect/>
                      <a:stretch>
                        <a:fillRect/>
                      </a:stretch>
                    </p:blipFill>
                    <p:spPr bwMode="auto">
                      <a:xfrm>
                        <a:off x="938213" y="1905000"/>
                        <a:ext cx="7623175"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 name="Content Placeholder 5"/>
          <p:cNvSpPr>
            <a:spLocks noGrp="1"/>
          </p:cNvSpPr>
          <p:nvPr>
            <p:ph sz="quarter" idx="10"/>
          </p:nvPr>
        </p:nvSpPr>
        <p:spPr>
          <a:xfrm>
            <a:off x="548640" y="2819400"/>
            <a:ext cx="8046720" cy="2971800"/>
          </a:xfrm>
        </p:spPr>
        <p:txBody>
          <a:bodyPr/>
          <a:lstStyle/>
          <a:p>
            <a:pPr marL="457200" indent="-457200"/>
            <a:r>
              <a:rPr lang="en-US" dirty="0"/>
              <a:t>The </a:t>
            </a:r>
            <a:r>
              <a:rPr lang="en-IN" dirty="0"/>
              <a:t>market forces that influence the fair value of an investment in debt securities (interest rates, credit risk, etc.) influences the fair value of liabilities </a:t>
            </a:r>
          </a:p>
          <a:p>
            <a:pPr marL="457200" indent="-457200"/>
            <a:r>
              <a:rPr lang="en-US" dirty="0"/>
              <a:t>Companies are </a:t>
            </a:r>
            <a:r>
              <a:rPr lang="en-US" b="1" dirty="0"/>
              <a:t>not required </a:t>
            </a:r>
            <a:r>
              <a:rPr lang="en-US" dirty="0"/>
              <a:t>to, but have the </a:t>
            </a:r>
            <a:r>
              <a:rPr lang="en-US" b="1" dirty="0"/>
              <a:t>option</a:t>
            </a:r>
            <a:r>
              <a:rPr lang="en-US" dirty="0"/>
              <a:t> to, value some or all of their financial assets and liabilities at fair value</a:t>
            </a:r>
          </a:p>
        </p:txBody>
      </p:sp>
    </p:spTree>
    <p:extLst>
      <p:ext uri="{BB962C8B-B14F-4D97-AF65-F5344CB8AC3E}">
        <p14:creationId xmlns:p14="http://schemas.microsoft.com/office/powerpoint/2010/main" val="1048254068"/>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14-6</a:t>
            </a:r>
          </a:p>
        </p:txBody>
      </p:sp>
      <p:sp>
        <p:nvSpPr>
          <p:cNvPr id="3" name="Title 2"/>
          <p:cNvSpPr>
            <a:spLocks noGrp="1"/>
          </p:cNvSpPr>
          <p:nvPr>
            <p:ph type="title"/>
          </p:nvPr>
        </p:nvSpPr>
        <p:spPr/>
        <p:txBody>
          <a:bodyPr>
            <a:noAutofit/>
          </a:bodyPr>
          <a:lstStyle/>
          <a:p>
            <a:r>
              <a:rPr lang="en-US" dirty="0"/>
              <a:t>Effect of Interest Rates on Fair Value (1 of 2)</a:t>
            </a:r>
          </a:p>
        </p:txBody>
      </p:sp>
      <p:sp>
        <p:nvSpPr>
          <p:cNvPr id="5" name="Content Placeholder 4"/>
          <p:cNvSpPr>
            <a:spLocks noGrp="1"/>
          </p:cNvSpPr>
          <p:nvPr>
            <p:ph sz="quarter" idx="10"/>
          </p:nvPr>
        </p:nvSpPr>
        <p:spPr>
          <a:xfrm>
            <a:off x="548640" y="1550008"/>
            <a:ext cx="8046720" cy="4774592"/>
          </a:xfrm>
        </p:spPr>
        <p:txBody>
          <a:bodyPr/>
          <a:lstStyle/>
          <a:p>
            <a:pPr marL="0" indent="0">
              <a:buNone/>
            </a:pPr>
            <a:r>
              <a:rPr lang="en-IN" sz="2400" dirty="0"/>
              <a:t>On January 1, 2018, </a:t>
            </a:r>
            <a:r>
              <a:rPr lang="en-IN" sz="2400" dirty="0" err="1"/>
              <a:t>Masterwear</a:t>
            </a:r>
            <a:r>
              <a:rPr lang="en-IN" sz="2400" dirty="0"/>
              <a:t> Industries issued </a:t>
            </a:r>
            <a:r>
              <a:rPr lang="en-IN" sz="2400" u="sng" dirty="0"/>
              <a:t>$700,000</a:t>
            </a:r>
            <a:r>
              <a:rPr lang="en-IN" sz="2400" dirty="0"/>
              <a:t> of 12% bonds, dated January 1. Interest of </a:t>
            </a:r>
            <a:r>
              <a:rPr lang="en-IN" sz="2400" u="sng" dirty="0"/>
              <a:t>$42,000</a:t>
            </a:r>
            <a:r>
              <a:rPr lang="en-IN" sz="2400" dirty="0"/>
              <a:t> is payable </a:t>
            </a:r>
            <a:r>
              <a:rPr lang="en-IN" sz="2400" dirty="0" err="1"/>
              <a:t>semiannually</a:t>
            </a:r>
            <a:r>
              <a:rPr lang="en-IN" sz="2400" dirty="0"/>
              <a:t> on June 30 and December 31. The bonds mature in three years. The market yield for bonds of similar risk and maturity is 14%. The entire bond issue was purchased by United Intergroup, Inc. Suppose six months later, the</a:t>
            </a:r>
            <a:r>
              <a:rPr lang="en-IN" sz="2400" b="1" dirty="0"/>
              <a:t> market rate of interest has fallen to 11%</a:t>
            </a:r>
            <a:r>
              <a:rPr lang="en-IN" sz="2400" dirty="0"/>
              <a:t>, and June 30 is the end of </a:t>
            </a:r>
            <a:r>
              <a:rPr lang="en-IN" sz="2400" dirty="0" err="1"/>
              <a:t>Masterwear’s</a:t>
            </a:r>
            <a:r>
              <a:rPr lang="en-IN" sz="2400" dirty="0"/>
              <a:t> fiscal year.</a:t>
            </a:r>
            <a:endParaRPr lang="en-US" sz="2400" dirty="0"/>
          </a:p>
        </p:txBody>
      </p:sp>
    </p:spTree>
    <p:extLst>
      <p:ext uri="{BB962C8B-B14F-4D97-AF65-F5344CB8AC3E}">
        <p14:creationId xmlns:p14="http://schemas.microsoft.com/office/powerpoint/2010/main" val="14036235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14-6</a:t>
            </a:r>
          </a:p>
        </p:txBody>
      </p:sp>
      <p:sp>
        <p:nvSpPr>
          <p:cNvPr id="3" name="Title 2"/>
          <p:cNvSpPr>
            <a:spLocks noGrp="1"/>
          </p:cNvSpPr>
          <p:nvPr>
            <p:ph type="title"/>
          </p:nvPr>
        </p:nvSpPr>
        <p:spPr/>
        <p:txBody>
          <a:bodyPr>
            <a:noAutofit/>
          </a:bodyPr>
          <a:lstStyle/>
          <a:p>
            <a:r>
              <a:rPr lang="en-US" dirty="0"/>
              <a:t>Effect of Interest Rates on Fair Value (2 of 2)</a:t>
            </a:r>
          </a:p>
        </p:txBody>
      </p:sp>
      <p:graphicFrame>
        <p:nvGraphicFramePr>
          <p:cNvPr id="10" name="Table  9"/>
          <p:cNvGraphicFramePr>
            <a:graphicFrameLocks noGrp="1"/>
          </p:cNvGraphicFramePr>
          <p:nvPr>
            <p:ph sz="quarter" idx="10"/>
            <p:extLst>
              <p:ext uri="{D42A27DB-BD31-4B8C-83A1-F6EECF244321}">
                <p14:modId xmlns:p14="http://schemas.microsoft.com/office/powerpoint/2010/main" val="1982517477"/>
              </p:ext>
            </p:extLst>
          </p:nvPr>
        </p:nvGraphicFramePr>
        <p:xfrm>
          <a:off x="914683" y="1981200"/>
          <a:ext cx="7695917" cy="1437640"/>
        </p:xfrm>
        <a:graphic>
          <a:graphicData uri="http://schemas.openxmlformats.org/drawingml/2006/table">
            <a:tbl>
              <a:tblPr firstRow="1" bandRow="1">
                <a:tableStyleId>{5940675A-B579-460E-94D1-54222C63F5DA}</a:tableStyleId>
              </a:tblPr>
              <a:tblGrid>
                <a:gridCol w="3276317">
                  <a:extLst>
                    <a:ext uri="{9D8B030D-6E8A-4147-A177-3AD203B41FA5}">
                      <a16:colId xmlns:a16="http://schemas.microsoft.com/office/drawing/2014/main" xmlns="" val="20000"/>
                    </a:ext>
                  </a:extLst>
                </a:gridCol>
                <a:gridCol w="2514883">
                  <a:extLst>
                    <a:ext uri="{9D8B030D-6E8A-4147-A177-3AD203B41FA5}">
                      <a16:colId xmlns:a16="http://schemas.microsoft.com/office/drawing/2014/main" xmlns="" val="20001"/>
                    </a:ext>
                  </a:extLst>
                </a:gridCol>
                <a:gridCol w="1904717">
                  <a:extLst>
                    <a:ext uri="{9D8B030D-6E8A-4147-A177-3AD203B41FA5}">
                      <a16:colId xmlns:a16="http://schemas.microsoft.com/office/drawing/2014/main" xmlns="" val="20002"/>
                    </a:ext>
                  </a:extLst>
                </a:gridCol>
              </a:tblGrid>
              <a:tr h="370840">
                <a:tc>
                  <a:txBody>
                    <a:bodyPr/>
                    <a:lstStyle/>
                    <a:p>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400" b="1" dirty="0">
                          <a:latin typeface="Verdana" pitchFamily="34" charset="0"/>
                          <a:ea typeface="Verdana" pitchFamily="34" charset="0"/>
                          <a:cs typeface="Verdana" pitchFamily="34" charset="0"/>
                        </a:rPr>
                        <a:t>Present Values</a:t>
                      </a:r>
                      <a:endParaRPr lang="en-US" sz="1400" b="1" dirty="0">
                        <a:latin typeface="Verdana" pitchFamily="34" charset="0"/>
                        <a:ea typeface="Verdana" pitchFamily="34" charset="0"/>
                        <a:cs typeface="Verdana" pitchFamily="34"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xmlns="" val="10000"/>
                  </a:ext>
                </a:extLst>
              </a:tr>
              <a:tr h="370840">
                <a:tc>
                  <a:txBody>
                    <a:bodyPr/>
                    <a:lstStyle/>
                    <a:p>
                      <a:r>
                        <a:rPr lang="en-IN" sz="1400" dirty="0">
                          <a:latin typeface="Verdana" panose="020B0604030504040204" pitchFamily="34" charset="0"/>
                          <a:ea typeface="Verdana" panose="020B0604030504040204" pitchFamily="34" charset="0"/>
                          <a:cs typeface="Verdana" panose="020B0604030504040204" pitchFamily="34" charset="0"/>
                        </a:rPr>
                        <a:t>Interest</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IN" sz="1400" dirty="0">
                          <a:latin typeface="Verdana" panose="020B0604030504040204" pitchFamily="34" charset="0"/>
                          <a:ea typeface="Verdana" panose="020B0604030504040204" pitchFamily="34" charset="0"/>
                          <a:cs typeface="Verdana" panose="020B0604030504040204" pitchFamily="34" charset="0"/>
                        </a:rPr>
                        <a:t>$ 42,000 × 4.27028 =</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latin typeface="Verdana" panose="020B0604030504040204" pitchFamily="34" charset="0"/>
                          <a:ea typeface="Verdana" panose="020B0604030504040204" pitchFamily="34" charset="0"/>
                          <a:cs typeface="Verdana" panose="020B0604030504040204" pitchFamily="34" charset="0"/>
                        </a:rPr>
                        <a:t>$179,352</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xmlns="" val="10001"/>
                  </a:ext>
                </a:extLst>
              </a:tr>
              <a:tr h="325120">
                <a:tc>
                  <a:txBody>
                    <a:bodyPr/>
                    <a:lstStyle/>
                    <a:p>
                      <a:r>
                        <a:rPr lang="en-IN" sz="1400" dirty="0">
                          <a:latin typeface="Verdana" panose="020B0604030504040204" pitchFamily="34" charset="0"/>
                          <a:ea typeface="Verdana" panose="020B0604030504040204" pitchFamily="34" charset="0"/>
                          <a:cs typeface="Verdana" panose="020B0604030504040204" pitchFamily="34" charset="0"/>
                        </a:rPr>
                        <a:t>Principal</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latin typeface="Verdana" panose="020B0604030504040204" pitchFamily="34" charset="0"/>
                          <a:ea typeface="Verdana" panose="020B0604030504040204" pitchFamily="34" charset="0"/>
                          <a:cs typeface="Verdana" panose="020B0604030504040204" pitchFamily="34" charset="0"/>
                        </a:rPr>
                        <a:t>$700,000 × 0.76513 =</a:t>
                      </a:r>
                    </a:p>
                  </a:txBody>
                  <a:tcPr anchor="ctr"/>
                </a:tc>
                <a:tc>
                  <a:txBody>
                    <a:bodyPr/>
                    <a:lstStyle/>
                    <a:p>
                      <a:pPr algn="r"/>
                      <a:r>
                        <a:rPr lang="en-IN" sz="1400" u="sng" dirty="0">
                          <a:latin typeface="Verdana" panose="020B0604030504040204" pitchFamily="34" charset="0"/>
                          <a:ea typeface="Verdana" panose="020B0604030504040204" pitchFamily="34" charset="0"/>
                          <a:cs typeface="Verdana" panose="020B0604030504040204" pitchFamily="34" charset="0"/>
                        </a:rPr>
                        <a:t>535,591</a:t>
                      </a:r>
                      <a:endParaRPr lang="en-US" sz="1400" u="sng"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xmlns="" val="10002"/>
                  </a:ext>
                </a:extLst>
              </a:tr>
              <a:tr h="370840">
                <a:tc>
                  <a:txBody>
                    <a:bodyPr/>
                    <a:lstStyle/>
                    <a:p>
                      <a:r>
                        <a:rPr lang="en-IN" sz="1400" dirty="0">
                          <a:latin typeface="Verdana" panose="020B0604030504040204" pitchFamily="34" charset="0"/>
                          <a:ea typeface="Verdana" panose="020B0604030504040204" pitchFamily="34" charset="0"/>
                          <a:cs typeface="Verdana" panose="020B0604030504040204" pitchFamily="34" charset="0"/>
                        </a:rPr>
                        <a:t>Present value</a:t>
                      </a:r>
                      <a:r>
                        <a:rPr lang="en-IN" sz="1400" baseline="0" dirty="0">
                          <a:latin typeface="Verdana" panose="020B0604030504040204" pitchFamily="34" charset="0"/>
                          <a:ea typeface="Verdana" panose="020B0604030504040204" pitchFamily="34" charset="0"/>
                          <a:cs typeface="Verdana" panose="020B0604030504040204" pitchFamily="34" charset="0"/>
                        </a:rPr>
                        <a:t> </a:t>
                      </a:r>
                      <a:r>
                        <a:rPr lang="en-IN" sz="1400" dirty="0">
                          <a:latin typeface="Verdana" panose="020B0604030504040204" pitchFamily="34" charset="0"/>
                          <a:ea typeface="Verdana" panose="020B0604030504040204" pitchFamily="34" charset="0"/>
                          <a:cs typeface="Verdana" panose="020B0604030504040204" pitchFamily="34" charset="0"/>
                        </a:rPr>
                        <a:t>of the bonds</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IN" sz="1400" u="sng" dirty="0">
                          <a:latin typeface="Verdana" panose="020B0604030504040204" pitchFamily="34" charset="0"/>
                          <a:ea typeface="Verdana" panose="020B0604030504040204" pitchFamily="34" charset="0"/>
                          <a:cs typeface="Verdana" panose="020B0604030504040204" pitchFamily="34" charset="0"/>
                        </a:rPr>
                        <a:t>$714,943</a:t>
                      </a:r>
                      <a:endParaRPr lang="en-US" sz="1400" u="sng"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xmlns="" val="10003"/>
                  </a:ext>
                </a:extLst>
              </a:tr>
            </a:tbl>
          </a:graphicData>
        </a:graphic>
      </p:graphicFrame>
      <p:sp>
        <p:nvSpPr>
          <p:cNvPr id="9" name="Content Placeholder 1"/>
          <p:cNvSpPr txBox="1">
            <a:spLocks/>
          </p:cNvSpPr>
          <p:nvPr/>
        </p:nvSpPr>
        <p:spPr>
          <a:xfrm>
            <a:off x="499745" y="3733800"/>
            <a:ext cx="8144510" cy="17801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Clr>
                <a:schemeClr val="tx1"/>
              </a:buClr>
              <a:buFont typeface="Arial" panose="020B0604020202020204" pitchFamily="34" charset="0"/>
              <a:buChar char="•"/>
              <a:defRPr lang="en-US" sz="26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Clr>
                <a:schemeClr val="tx1"/>
              </a:buClr>
              <a:buFont typeface="Arial" panose="020B0604020202020204" pitchFamily="34" charset="0"/>
              <a:buChar char="–"/>
              <a:defRPr lang="en-US" sz="24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spcBef>
                <a:spcPct val="20000"/>
              </a:spcBef>
              <a:buClr>
                <a:schemeClr val="tx1"/>
              </a:buClr>
              <a:buFont typeface="Arial" panose="020B0604020202020204" pitchFamily="34" charset="0"/>
              <a:buChar char="•"/>
              <a:defRPr lang="en-US" sz="22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spcBef>
                <a:spcPct val="20000"/>
              </a:spcBef>
              <a:buClr>
                <a:schemeClr val="tx1"/>
              </a:buClr>
              <a:buFont typeface="Arial" panose="020B0604020202020204" pitchFamily="34" charset="0"/>
              <a:buChar char="–"/>
              <a:defRPr lang="en-US" sz="20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spcBef>
                <a:spcPct val="20000"/>
              </a:spcBef>
              <a:buClr>
                <a:schemeClr val="tx1"/>
              </a:buClr>
              <a:buFont typeface="Arial" panose="020B0604020202020204" pitchFamily="34" charset="0"/>
              <a:buChar char="»"/>
              <a:defRPr lang="en-US"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IN" sz="2200" dirty="0"/>
              <a:t>Present value of an ordinary annuity of $1: </a:t>
            </a:r>
            <a:r>
              <a:rPr lang="en-IN" sz="2200" i="1" dirty="0"/>
              <a:t>n</a:t>
            </a:r>
            <a:r>
              <a:rPr lang="en-IN" sz="2200" dirty="0"/>
              <a:t> = 5, </a:t>
            </a:r>
            <a:r>
              <a:rPr lang="en-IN" sz="2200" i="1" dirty="0"/>
              <a:t>i</a:t>
            </a:r>
            <a:r>
              <a:rPr lang="en-IN" sz="2200" dirty="0"/>
              <a:t> = 5.5% </a:t>
            </a:r>
            <a:r>
              <a:rPr lang="en-IN" sz="2200" dirty="0">
                <a:sym typeface="Wingdings" panose="05000000000000000000" pitchFamily="2" charset="2"/>
              </a:rPr>
              <a:t> </a:t>
            </a:r>
            <a:r>
              <a:rPr lang="en-IN" sz="2200" dirty="0"/>
              <a:t>4.27028 </a:t>
            </a:r>
          </a:p>
          <a:p>
            <a:pPr marL="0" indent="0">
              <a:buNone/>
            </a:pPr>
            <a:r>
              <a:rPr lang="en-IN" sz="2200" dirty="0"/>
              <a:t>Present value of $1: </a:t>
            </a:r>
            <a:r>
              <a:rPr lang="en-IN" sz="2200" i="1" dirty="0"/>
              <a:t>n</a:t>
            </a:r>
            <a:r>
              <a:rPr lang="en-IN" sz="2200" dirty="0"/>
              <a:t> = 5,</a:t>
            </a:r>
            <a:r>
              <a:rPr lang="en-IN" sz="2200" i="1" dirty="0"/>
              <a:t> i </a:t>
            </a:r>
            <a:r>
              <a:rPr lang="en-IN" sz="2200" dirty="0"/>
              <a:t>= 5.5%</a:t>
            </a:r>
            <a:r>
              <a:rPr lang="en-US" sz="2200" dirty="0"/>
              <a:t> </a:t>
            </a:r>
            <a:r>
              <a:rPr lang="en-US" sz="2200" dirty="0">
                <a:sym typeface="Wingdings" panose="05000000000000000000" pitchFamily="2" charset="2"/>
              </a:rPr>
              <a:t> </a:t>
            </a:r>
            <a:r>
              <a:rPr lang="en-IN" sz="2200" dirty="0"/>
              <a:t>0.76513</a:t>
            </a:r>
            <a:endParaRPr lang="en-US" sz="2200" dirty="0"/>
          </a:p>
        </p:txBody>
      </p:sp>
    </p:spTree>
    <p:extLst>
      <p:ext uri="{BB962C8B-B14F-4D97-AF65-F5344CB8AC3E}">
        <p14:creationId xmlns:p14="http://schemas.microsoft.com/office/powerpoint/2010/main" val="3069936538"/>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14-6</a:t>
            </a:r>
          </a:p>
        </p:txBody>
      </p:sp>
      <p:sp>
        <p:nvSpPr>
          <p:cNvPr id="3" name="Title 2"/>
          <p:cNvSpPr>
            <a:spLocks noGrp="1"/>
          </p:cNvSpPr>
          <p:nvPr>
            <p:ph type="title"/>
          </p:nvPr>
        </p:nvSpPr>
        <p:spPr/>
        <p:txBody>
          <a:bodyPr>
            <a:noAutofit/>
          </a:bodyPr>
          <a:lstStyle/>
          <a:p>
            <a:r>
              <a:rPr lang="en-IN" dirty="0"/>
              <a:t>Reporting Changes in Fair Value (1 of 7)</a:t>
            </a:r>
            <a:endParaRPr lang="en-US" dirty="0"/>
          </a:p>
        </p:txBody>
      </p:sp>
      <p:sp>
        <p:nvSpPr>
          <p:cNvPr id="5" name="Content Placeholder 4"/>
          <p:cNvSpPr>
            <a:spLocks noGrp="1"/>
          </p:cNvSpPr>
          <p:nvPr>
            <p:ph sz="quarter" idx="10"/>
          </p:nvPr>
        </p:nvSpPr>
        <p:spPr>
          <a:xfrm>
            <a:off x="533400" y="1524000"/>
            <a:ext cx="8305800" cy="4953000"/>
          </a:xfrm>
        </p:spPr>
        <p:txBody>
          <a:bodyPr/>
          <a:lstStyle/>
          <a:p>
            <a:pPr>
              <a:spcBef>
                <a:spcPts val="400"/>
              </a:spcBef>
            </a:pPr>
            <a:r>
              <a:rPr lang="en-IN" sz="2200" dirty="0"/>
              <a:t>If the fair value option is elected, a change in fair value creates a </a:t>
            </a:r>
            <a:r>
              <a:rPr lang="en-US" sz="2200" dirty="0"/>
              <a:t>gain or loss</a:t>
            </a:r>
          </a:p>
          <a:p>
            <a:pPr>
              <a:spcBef>
                <a:spcPts val="400"/>
              </a:spcBef>
            </a:pPr>
            <a:r>
              <a:rPr lang="en-US" sz="2200" dirty="0"/>
              <a:t>Any portion of </a:t>
            </a:r>
            <a:r>
              <a:rPr lang="en-IN" sz="2200" dirty="0"/>
              <a:t>that gain or loss that is a result of a change in the “</a:t>
            </a:r>
            <a:r>
              <a:rPr lang="en-IN" sz="2200" b="1" dirty="0"/>
              <a:t>credit risk</a:t>
            </a:r>
            <a:r>
              <a:rPr lang="en-IN" sz="2200" dirty="0"/>
              <a:t>” of the debt is reported as </a:t>
            </a:r>
            <a:r>
              <a:rPr lang="en-IN" sz="2200" b="1" dirty="0"/>
              <a:t>other comprehensive income </a:t>
            </a:r>
            <a:r>
              <a:rPr lang="en-IN" sz="2200" dirty="0"/>
              <a:t>(OCI)</a:t>
            </a:r>
          </a:p>
          <a:p>
            <a:pPr>
              <a:spcBef>
                <a:spcPts val="400"/>
              </a:spcBef>
            </a:pPr>
            <a:r>
              <a:rPr lang="en-US" sz="2200" dirty="0"/>
              <a:t>Any portion of </a:t>
            </a:r>
            <a:r>
              <a:rPr lang="en-IN" sz="2200" dirty="0"/>
              <a:t>that gain or loss that is a result of a change in the </a:t>
            </a:r>
            <a:r>
              <a:rPr lang="en-IN" sz="2200" b="1" dirty="0"/>
              <a:t>general (risk-free) interest rate</a:t>
            </a:r>
            <a:r>
              <a:rPr lang="en-IN" sz="2200" dirty="0"/>
              <a:t> is reported as part of </a:t>
            </a:r>
            <a:r>
              <a:rPr lang="en-IN" sz="2200" b="1" dirty="0"/>
              <a:t>net income</a:t>
            </a:r>
          </a:p>
          <a:p>
            <a:pPr>
              <a:spcBef>
                <a:spcPts val="400"/>
              </a:spcBef>
              <a:buClr>
                <a:schemeClr val="tx1"/>
              </a:buClr>
            </a:pPr>
            <a:r>
              <a:rPr lang="en-IN" sz="2200" b="1" dirty="0"/>
              <a:t>Credit risk: </a:t>
            </a:r>
            <a:r>
              <a:rPr lang="en-US" sz="2200" dirty="0"/>
              <a:t>The risk that the </a:t>
            </a:r>
            <a:r>
              <a:rPr lang="en-IN" sz="2200" dirty="0"/>
              <a:t>investor in the bonds will not receive the promised interest and maturity amounts at the times they are due</a:t>
            </a:r>
          </a:p>
          <a:p>
            <a:pPr>
              <a:spcBef>
                <a:spcPts val="400"/>
              </a:spcBef>
            </a:pPr>
            <a:r>
              <a:rPr lang="en-IN" sz="2200" dirty="0"/>
              <a:t>Any change in fair value that exceeds the amount caused by a change in the general (risk-free) interest rate is the result of credit risk </a:t>
            </a:r>
            <a:r>
              <a:rPr lang="en-US" sz="2200" dirty="0"/>
              <a:t>changes</a:t>
            </a:r>
          </a:p>
        </p:txBody>
      </p:sp>
    </p:spTree>
    <p:extLst>
      <p:ext uri="{BB962C8B-B14F-4D97-AF65-F5344CB8AC3E}">
        <p14:creationId xmlns:p14="http://schemas.microsoft.com/office/powerpoint/2010/main" val="176441126"/>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14-6</a:t>
            </a:r>
          </a:p>
        </p:txBody>
      </p:sp>
      <p:sp>
        <p:nvSpPr>
          <p:cNvPr id="3" name="Title 2"/>
          <p:cNvSpPr>
            <a:spLocks noGrp="1"/>
          </p:cNvSpPr>
          <p:nvPr>
            <p:ph type="title"/>
          </p:nvPr>
        </p:nvSpPr>
        <p:spPr/>
        <p:txBody>
          <a:bodyPr>
            <a:noAutofit/>
          </a:bodyPr>
          <a:lstStyle/>
          <a:p>
            <a:r>
              <a:rPr lang="en-IN" dirty="0"/>
              <a:t>Reporting Changes in Fair Value (2 of 7)</a:t>
            </a:r>
            <a:endParaRPr lang="en-US" dirty="0"/>
          </a:p>
        </p:txBody>
      </p:sp>
      <p:sp>
        <p:nvSpPr>
          <p:cNvPr id="5" name="Content Placeholder 4"/>
          <p:cNvSpPr>
            <a:spLocks noGrp="1"/>
          </p:cNvSpPr>
          <p:nvPr>
            <p:ph sz="quarter" idx="10"/>
          </p:nvPr>
        </p:nvSpPr>
        <p:spPr>
          <a:xfrm>
            <a:off x="521970" y="1600200"/>
            <a:ext cx="8100060" cy="3352800"/>
          </a:xfrm>
        </p:spPr>
        <p:txBody>
          <a:bodyPr/>
          <a:lstStyle/>
          <a:p>
            <a:pPr marL="0" indent="0">
              <a:buNone/>
            </a:pPr>
            <a:r>
              <a:rPr lang="en-IN" dirty="0"/>
              <a:t>On January 1, 2018, </a:t>
            </a:r>
            <a:r>
              <a:rPr lang="en-IN" dirty="0" err="1"/>
              <a:t>Masterwear</a:t>
            </a:r>
            <a:r>
              <a:rPr lang="en-IN" dirty="0"/>
              <a:t> Industries issued $700,000 of 12% bonds, dated January 1. Interest of $42,000 is payable </a:t>
            </a:r>
            <a:r>
              <a:rPr lang="en-IN" dirty="0" err="1"/>
              <a:t>semiannually</a:t>
            </a:r>
            <a:r>
              <a:rPr lang="en-IN" dirty="0"/>
              <a:t> on June 30 and December 31. The bonds mature in three years. The market yield for bonds of similar risk and maturity is 14%. The entire bond issue was purchased by United Intergroup, Inc.</a:t>
            </a:r>
            <a:endParaRPr lang="en-US" dirty="0"/>
          </a:p>
        </p:txBody>
      </p:sp>
    </p:spTree>
    <p:extLst>
      <p:ext uri="{BB962C8B-B14F-4D97-AF65-F5344CB8AC3E}">
        <p14:creationId xmlns:p14="http://schemas.microsoft.com/office/powerpoint/2010/main" val="206496047"/>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14-6</a:t>
            </a:r>
          </a:p>
        </p:txBody>
      </p:sp>
      <p:sp>
        <p:nvSpPr>
          <p:cNvPr id="3" name="Title 2"/>
          <p:cNvSpPr>
            <a:spLocks noGrp="1"/>
          </p:cNvSpPr>
          <p:nvPr>
            <p:ph type="title"/>
          </p:nvPr>
        </p:nvSpPr>
        <p:spPr/>
        <p:txBody>
          <a:bodyPr>
            <a:noAutofit/>
          </a:bodyPr>
          <a:lstStyle/>
          <a:p>
            <a:r>
              <a:rPr lang="en-IN" dirty="0"/>
              <a:t>Reporting Changes in Fair Value (3 of 7)</a:t>
            </a:r>
            <a:endParaRPr lang="en-US" dirty="0"/>
          </a:p>
        </p:txBody>
      </p:sp>
      <p:pic>
        <p:nvPicPr>
          <p:cNvPr id="9" name="Picture Placeholder 8" descr="Journal entry dated June 30, 2018 showing interest expense debited 46,664, discount on bonds payable is credited 4,664, and cash is credited 42,000."/>
          <p:cNvPicPr>
            <a:picLocks noGrp="1" noChangeAspect="1"/>
          </p:cNvPicPr>
          <p:nvPr>
            <p:ph type="pic" sz="quarter" idx="14"/>
          </p:nvPr>
        </p:nvPicPr>
        <p:blipFill>
          <a:blip r:embed="rId3">
            <a:extLst>
              <a:ext uri="{28A0092B-C50C-407E-A947-70E740481C1C}">
                <a14:useLocalDpi xmlns:a14="http://schemas.microsoft.com/office/drawing/2010/main" val="0"/>
              </a:ext>
            </a:extLst>
          </a:blip>
          <a:stretch>
            <a:fillRect/>
          </a:stretch>
        </p:blipFill>
        <p:spPr>
          <a:xfrm>
            <a:off x="901171" y="1981200"/>
            <a:ext cx="7709429" cy="1555714"/>
          </a:xfrm>
        </p:spPr>
      </p:pic>
      <p:graphicFrame>
        <p:nvGraphicFramePr>
          <p:cNvPr id="10" name="Table  9"/>
          <p:cNvGraphicFramePr>
            <a:graphicFrameLocks noGrp="1"/>
          </p:cNvGraphicFramePr>
          <p:nvPr>
            <p:ph sz="quarter" idx="10"/>
            <p:extLst>
              <p:ext uri="{D42A27DB-BD31-4B8C-83A1-F6EECF244321}">
                <p14:modId xmlns:p14="http://schemas.microsoft.com/office/powerpoint/2010/main" val="2286046155"/>
              </p:ext>
            </p:extLst>
          </p:nvPr>
        </p:nvGraphicFramePr>
        <p:xfrm>
          <a:off x="1066800" y="3916680"/>
          <a:ext cx="7314225" cy="1112520"/>
        </p:xfrm>
        <a:graphic>
          <a:graphicData uri="http://schemas.openxmlformats.org/drawingml/2006/table">
            <a:tbl>
              <a:tblPr firstRow="1" bandRow="1">
                <a:tableStyleId>{5940675A-B579-460E-94D1-54222C63F5DA}</a:tableStyleId>
              </a:tblPr>
              <a:tblGrid>
                <a:gridCol w="5867400">
                  <a:extLst>
                    <a:ext uri="{9D8B030D-6E8A-4147-A177-3AD203B41FA5}">
                      <a16:colId xmlns:a16="http://schemas.microsoft.com/office/drawing/2014/main" xmlns="" val="20000"/>
                    </a:ext>
                  </a:extLst>
                </a:gridCol>
                <a:gridCol w="1446825">
                  <a:extLst>
                    <a:ext uri="{9D8B030D-6E8A-4147-A177-3AD203B41FA5}">
                      <a16:colId xmlns:a16="http://schemas.microsoft.com/office/drawing/2014/main" xmlns="" val="20001"/>
                    </a:ext>
                  </a:extLst>
                </a:gridCol>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800" dirty="0">
                          <a:latin typeface="Verdana" panose="020B0604030504040204" pitchFamily="34" charset="0"/>
                          <a:ea typeface="Verdana" panose="020B0604030504040204" pitchFamily="34" charset="0"/>
                          <a:cs typeface="Verdana" panose="020B0604030504040204" pitchFamily="34" charset="0"/>
                        </a:rPr>
                        <a:t>January 1 book value and fair value</a:t>
                      </a:r>
                      <a:endParaRPr lang="en-US" sz="1800" dirty="0">
                        <a:latin typeface="Verdana" panose="020B0604030504040204" pitchFamily="34" charset="0"/>
                        <a:ea typeface="Verdana" panose="020B0604030504040204" pitchFamily="34" charset="0"/>
                        <a:cs typeface="Verdana" panose="020B0604030504040204" pitchFamily="34" charset="0"/>
                      </a:endParaRPr>
                    </a:p>
                  </a:txBody>
                  <a:tcPr marL="93593" marR="93593"/>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800" dirty="0">
                          <a:latin typeface="Verdana" panose="020B0604030504040204" pitchFamily="34" charset="0"/>
                          <a:ea typeface="Verdana" panose="020B0604030504040204" pitchFamily="34" charset="0"/>
                          <a:cs typeface="Verdana" panose="020B0604030504040204" pitchFamily="34" charset="0"/>
                        </a:rPr>
                        <a:t>$666,633</a:t>
                      </a:r>
                      <a:endParaRPr lang="en-US" sz="1800" dirty="0">
                        <a:latin typeface="Verdana" panose="020B0604030504040204" pitchFamily="34" charset="0"/>
                        <a:ea typeface="Verdana" panose="020B0604030504040204" pitchFamily="34" charset="0"/>
                        <a:cs typeface="Verdana" panose="020B0604030504040204" pitchFamily="34" charset="0"/>
                      </a:endParaRPr>
                    </a:p>
                  </a:txBody>
                  <a:tcPr marL="93593" marR="93593"/>
                </a:tc>
                <a:extLst>
                  <a:ext uri="{0D108BD9-81ED-4DB2-BD59-A6C34878D82A}">
                    <a16:rowId xmlns:a16="http://schemas.microsoft.com/office/drawing/2014/main" xmlns="" val="10000"/>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800" dirty="0">
                          <a:latin typeface="Verdana" panose="020B0604030504040204" pitchFamily="34" charset="0"/>
                          <a:ea typeface="Verdana" panose="020B0604030504040204" pitchFamily="34" charset="0"/>
                          <a:cs typeface="Verdana" panose="020B0604030504040204" pitchFamily="34" charset="0"/>
                        </a:rPr>
                        <a:t>Increase from discount amortization</a:t>
                      </a:r>
                      <a:endParaRPr lang="en-US" sz="1800" dirty="0">
                        <a:latin typeface="Verdana" panose="020B0604030504040204" pitchFamily="34" charset="0"/>
                        <a:ea typeface="Verdana" panose="020B0604030504040204" pitchFamily="34" charset="0"/>
                        <a:cs typeface="Verdana" panose="020B0604030504040204" pitchFamily="34" charset="0"/>
                      </a:endParaRPr>
                    </a:p>
                  </a:txBody>
                  <a:tcPr marL="93593" marR="93593"/>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800" b="1" u="sng" dirty="0">
                          <a:latin typeface="Verdana" panose="020B0604030504040204" pitchFamily="34" charset="0"/>
                          <a:ea typeface="Verdana" panose="020B0604030504040204" pitchFamily="34" charset="0"/>
                          <a:cs typeface="Verdana" panose="020B0604030504040204" pitchFamily="34" charset="0"/>
                        </a:rPr>
                        <a:t>4,664</a:t>
                      </a:r>
                      <a:endParaRPr lang="en-US" sz="1800" b="1" u="sng" dirty="0">
                        <a:latin typeface="Verdana" panose="020B0604030504040204" pitchFamily="34" charset="0"/>
                        <a:ea typeface="Verdana" panose="020B0604030504040204" pitchFamily="34" charset="0"/>
                        <a:cs typeface="Verdana" panose="020B0604030504040204" pitchFamily="34" charset="0"/>
                      </a:endParaRPr>
                    </a:p>
                  </a:txBody>
                  <a:tcPr marL="93593" marR="93593"/>
                </a:tc>
                <a:extLst>
                  <a:ext uri="{0D108BD9-81ED-4DB2-BD59-A6C34878D82A}">
                    <a16:rowId xmlns:a16="http://schemas.microsoft.com/office/drawing/2014/main" xmlns="" val="10001"/>
                  </a:ext>
                </a:extLst>
              </a:tr>
              <a:tr h="370840">
                <a:tc>
                  <a:txBody>
                    <a:bodyPr/>
                    <a:lstStyle/>
                    <a:p>
                      <a:pPr marL="225425" marR="0" lvl="1" indent="0" algn="l" defTabSz="914400" rtl="0" eaLnBrk="1" fontAlgn="auto" latinLnBrk="0" hangingPunct="1">
                        <a:lnSpc>
                          <a:spcPct val="100000"/>
                        </a:lnSpc>
                        <a:spcBef>
                          <a:spcPts val="0"/>
                        </a:spcBef>
                        <a:spcAft>
                          <a:spcPts val="0"/>
                        </a:spcAft>
                        <a:buClrTx/>
                        <a:buSzTx/>
                        <a:buFontTx/>
                        <a:buNone/>
                        <a:tabLst/>
                        <a:defRPr/>
                      </a:pPr>
                      <a:r>
                        <a:rPr lang="en-IN" sz="1800" dirty="0">
                          <a:latin typeface="Verdana" panose="020B0604030504040204" pitchFamily="34" charset="0"/>
                          <a:ea typeface="Verdana" panose="020B0604030504040204" pitchFamily="34" charset="0"/>
                          <a:cs typeface="Verdana" panose="020B0604030504040204" pitchFamily="34" charset="0"/>
                        </a:rPr>
                        <a:t>June 30 book value</a:t>
                      </a:r>
                      <a:r>
                        <a:rPr lang="en-IN" sz="1800" baseline="0" dirty="0">
                          <a:latin typeface="Verdana" panose="020B0604030504040204" pitchFamily="34" charset="0"/>
                          <a:ea typeface="Verdana" panose="020B0604030504040204" pitchFamily="34" charset="0"/>
                          <a:cs typeface="Verdana" panose="020B0604030504040204" pitchFamily="34" charset="0"/>
                        </a:rPr>
                        <a:t> </a:t>
                      </a:r>
                      <a:r>
                        <a:rPr lang="en-IN" sz="1800" dirty="0">
                          <a:latin typeface="Verdana" panose="020B0604030504040204" pitchFamily="34" charset="0"/>
                          <a:ea typeface="Verdana" panose="020B0604030504040204" pitchFamily="34" charset="0"/>
                          <a:cs typeface="Verdana" panose="020B0604030504040204" pitchFamily="34" charset="0"/>
                        </a:rPr>
                        <a:t>(amortized initial amount)</a:t>
                      </a:r>
                      <a:endParaRPr lang="en-US" sz="1800" dirty="0">
                        <a:latin typeface="Verdana" panose="020B0604030504040204" pitchFamily="34" charset="0"/>
                        <a:ea typeface="Verdana" panose="020B0604030504040204" pitchFamily="34" charset="0"/>
                        <a:cs typeface="Verdana" panose="020B0604030504040204" pitchFamily="34" charset="0"/>
                      </a:endParaRPr>
                    </a:p>
                  </a:txBody>
                  <a:tcPr marL="93593" marR="93593"/>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800" b="1" dirty="0">
                          <a:latin typeface="Verdana" panose="020B0604030504040204" pitchFamily="34" charset="0"/>
                          <a:ea typeface="Verdana" panose="020B0604030504040204" pitchFamily="34" charset="0"/>
                          <a:cs typeface="Verdana" panose="020B0604030504040204" pitchFamily="34" charset="0"/>
                        </a:rPr>
                        <a:t>$671,297</a:t>
                      </a:r>
                      <a:endParaRPr lang="en-US" sz="1800" b="1" dirty="0">
                        <a:latin typeface="Verdana" panose="020B0604030504040204" pitchFamily="34" charset="0"/>
                        <a:ea typeface="Verdana" panose="020B0604030504040204" pitchFamily="34" charset="0"/>
                        <a:cs typeface="Verdana" panose="020B0604030504040204" pitchFamily="34" charset="0"/>
                      </a:endParaRPr>
                    </a:p>
                  </a:txBody>
                  <a:tcPr marL="93593" marR="93593"/>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2159852488"/>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14-6</a:t>
            </a:r>
          </a:p>
        </p:txBody>
      </p:sp>
      <p:sp>
        <p:nvSpPr>
          <p:cNvPr id="3" name="Title 2"/>
          <p:cNvSpPr>
            <a:spLocks noGrp="1"/>
          </p:cNvSpPr>
          <p:nvPr>
            <p:ph type="title"/>
          </p:nvPr>
        </p:nvSpPr>
        <p:spPr>
          <a:xfrm>
            <a:off x="685800" y="533400"/>
            <a:ext cx="8001000" cy="914400"/>
          </a:xfrm>
        </p:spPr>
        <p:txBody>
          <a:bodyPr>
            <a:noAutofit/>
          </a:bodyPr>
          <a:lstStyle/>
          <a:p>
            <a:r>
              <a:rPr lang="en-IN" dirty="0"/>
              <a:t>Reporting Changes in Fair Value (4 of 7)</a:t>
            </a:r>
            <a:endParaRPr lang="en-US" dirty="0"/>
          </a:p>
        </p:txBody>
      </p:sp>
      <p:sp>
        <p:nvSpPr>
          <p:cNvPr id="8" name="Content Placeholder 7"/>
          <p:cNvSpPr>
            <a:spLocks noGrp="1"/>
          </p:cNvSpPr>
          <p:nvPr>
            <p:ph sz="quarter" idx="12"/>
          </p:nvPr>
        </p:nvSpPr>
        <p:spPr>
          <a:xfrm>
            <a:off x="493394" y="1676400"/>
            <a:ext cx="8345805" cy="838200"/>
          </a:xfrm>
        </p:spPr>
        <p:txBody>
          <a:bodyPr/>
          <a:lstStyle/>
          <a:p>
            <a:pPr marL="0" indent="0">
              <a:buNone/>
            </a:pPr>
            <a:r>
              <a:rPr lang="en-IN" sz="2200" b="1" dirty="0"/>
              <a:t>Fair Value Rises:</a:t>
            </a:r>
          </a:p>
          <a:p>
            <a:r>
              <a:rPr lang="en-IN" sz="2200" b="1" dirty="0"/>
              <a:t>If the fair value </a:t>
            </a:r>
            <a:r>
              <a:rPr lang="en-US" sz="2200" b="1" dirty="0"/>
              <a:t>at June 30, 2018</a:t>
            </a:r>
            <a:r>
              <a:rPr lang="en-IN" sz="2200" b="1" dirty="0"/>
              <a:t> is $714,943</a:t>
            </a:r>
            <a:endParaRPr lang="en-US" sz="2200" b="1" dirty="0"/>
          </a:p>
        </p:txBody>
      </p:sp>
      <p:graphicFrame>
        <p:nvGraphicFramePr>
          <p:cNvPr id="5" name="Table 4"/>
          <p:cNvGraphicFramePr>
            <a:graphicFrameLocks noGrp="1"/>
          </p:cNvGraphicFramePr>
          <p:nvPr>
            <p:extLst>
              <p:ext uri="{D42A27DB-BD31-4B8C-83A1-F6EECF244321}">
                <p14:modId xmlns:p14="http://schemas.microsoft.com/office/powerpoint/2010/main" val="3998707793"/>
              </p:ext>
            </p:extLst>
          </p:nvPr>
        </p:nvGraphicFramePr>
        <p:xfrm>
          <a:off x="990600" y="2667000"/>
          <a:ext cx="7772400" cy="1344780"/>
        </p:xfrm>
        <a:graphic>
          <a:graphicData uri="http://schemas.openxmlformats.org/drawingml/2006/table">
            <a:tbl>
              <a:tblPr firstRow="1" bandRow="1">
                <a:tableStyleId>{5940675A-B579-460E-94D1-54222C63F5DA}</a:tableStyleId>
              </a:tblPr>
              <a:tblGrid>
                <a:gridCol w="6248400">
                  <a:extLst>
                    <a:ext uri="{9D8B030D-6E8A-4147-A177-3AD203B41FA5}">
                      <a16:colId xmlns:a16="http://schemas.microsoft.com/office/drawing/2014/main" xmlns="" val="20000"/>
                    </a:ext>
                  </a:extLst>
                </a:gridCol>
                <a:gridCol w="1524000">
                  <a:extLst>
                    <a:ext uri="{9D8B030D-6E8A-4147-A177-3AD203B41FA5}">
                      <a16:colId xmlns:a16="http://schemas.microsoft.com/office/drawing/2014/main" xmlns="" val="20001"/>
                    </a:ext>
                  </a:extLst>
                </a:gridCol>
              </a:tblGrid>
              <a:tr h="34686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800" dirty="0">
                          <a:latin typeface="Verdana" pitchFamily="34" charset="0"/>
                          <a:ea typeface="Verdana" pitchFamily="34" charset="0"/>
                          <a:cs typeface="Verdana" pitchFamily="34" charset="0"/>
                        </a:rPr>
                        <a:t>June 30 fair value</a:t>
                      </a:r>
                      <a:endParaRPr lang="en-US" sz="1800"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800" b="1" dirty="0">
                          <a:solidFill>
                            <a:schemeClr val="tx1"/>
                          </a:solidFill>
                          <a:latin typeface="Verdana" pitchFamily="34" charset="0"/>
                          <a:ea typeface="Verdana" pitchFamily="34" charset="0"/>
                          <a:cs typeface="Verdana" pitchFamily="34" charset="0"/>
                        </a:rPr>
                        <a:t>$ 714,943</a:t>
                      </a:r>
                      <a:endParaRPr lang="en-US" sz="1800" b="1" dirty="0">
                        <a:solidFill>
                          <a:schemeClr val="tx1"/>
                        </a:solidFill>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xmlns="" val="10000"/>
                  </a:ext>
                </a:extLst>
              </a:tr>
              <a:tr h="52182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800" dirty="0">
                          <a:latin typeface="Verdana" pitchFamily="34" charset="0"/>
                          <a:ea typeface="Verdana" pitchFamily="34" charset="0"/>
                          <a:cs typeface="Verdana" pitchFamily="34" charset="0"/>
                        </a:rPr>
                        <a:t>June 30 book value (amortized initial amount)</a:t>
                      </a:r>
                      <a:endParaRPr lang="en-US" sz="1800"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800" u="sng" dirty="0">
                          <a:latin typeface="Verdana" pitchFamily="34" charset="0"/>
                          <a:ea typeface="Verdana" pitchFamily="34" charset="0"/>
                          <a:cs typeface="Verdana" pitchFamily="34" charset="0"/>
                        </a:rPr>
                        <a:t>671,297</a:t>
                      </a:r>
                      <a:endParaRPr lang="en-US" sz="1800" u="sng"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xmlns="" val="10001"/>
                  </a:ext>
                </a:extLst>
              </a:tr>
              <a:tr h="457200">
                <a:tc>
                  <a:txBody>
                    <a:bodyPr/>
                    <a:lstStyle/>
                    <a:p>
                      <a:pPr marL="225425" marR="0" lvl="1" indent="0" algn="l" defTabSz="914400" rtl="0" eaLnBrk="1" fontAlgn="auto" latinLnBrk="0" hangingPunct="1">
                        <a:lnSpc>
                          <a:spcPct val="100000"/>
                        </a:lnSpc>
                        <a:spcBef>
                          <a:spcPts val="0"/>
                        </a:spcBef>
                        <a:spcAft>
                          <a:spcPts val="0"/>
                        </a:spcAft>
                        <a:buClrTx/>
                        <a:buSzTx/>
                        <a:buFontTx/>
                        <a:buNone/>
                        <a:tabLst/>
                        <a:defRPr/>
                      </a:pPr>
                      <a:r>
                        <a:rPr lang="en-IN" sz="1800" dirty="0">
                          <a:latin typeface="Verdana" pitchFamily="34" charset="0"/>
                          <a:ea typeface="Verdana" pitchFamily="34" charset="0"/>
                          <a:cs typeface="Verdana" pitchFamily="34" charset="0"/>
                        </a:rPr>
                        <a:t>Fair value adjustment needed</a:t>
                      </a:r>
                      <a:endParaRPr lang="en-US" sz="1800"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800" dirty="0">
                          <a:latin typeface="Verdana" pitchFamily="34" charset="0"/>
                          <a:ea typeface="Verdana" pitchFamily="34" charset="0"/>
                          <a:cs typeface="Verdana" pitchFamily="34" charset="0"/>
                        </a:rPr>
                        <a:t>$</a:t>
                      </a:r>
                      <a:r>
                        <a:rPr lang="en-IN" sz="1800" baseline="0" dirty="0">
                          <a:latin typeface="Verdana" pitchFamily="34" charset="0"/>
                          <a:ea typeface="Verdana" pitchFamily="34" charset="0"/>
                          <a:cs typeface="Verdana" pitchFamily="34" charset="0"/>
                        </a:rPr>
                        <a:t> </a:t>
                      </a:r>
                      <a:r>
                        <a:rPr lang="en-IN" sz="1800" dirty="0">
                          <a:latin typeface="Verdana" pitchFamily="34" charset="0"/>
                          <a:ea typeface="Verdana" pitchFamily="34" charset="0"/>
                          <a:cs typeface="Verdana" pitchFamily="34" charset="0"/>
                        </a:rPr>
                        <a:t>43,646</a:t>
                      </a:r>
                      <a:endParaRPr lang="en-US" sz="18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xmlns="" val="10002"/>
                  </a:ext>
                </a:extLst>
              </a:tr>
            </a:tbl>
          </a:graphicData>
        </a:graphic>
      </p:graphicFrame>
      <p:pic>
        <p:nvPicPr>
          <p:cNvPr id="50178" name="Picture 2" descr="Journal entry showing unrealized holding loss (OCI) is debited 43,646 and fair value adjustment is credited 43,64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8510" y="4267200"/>
            <a:ext cx="7572090" cy="10142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Content Placeholder 6"/>
          <p:cNvSpPr>
            <a:spLocks noGrp="1"/>
          </p:cNvSpPr>
          <p:nvPr>
            <p:ph sz="quarter" idx="12"/>
          </p:nvPr>
        </p:nvSpPr>
        <p:spPr>
          <a:xfrm>
            <a:off x="533400" y="5562600"/>
            <a:ext cx="8305800" cy="838200"/>
          </a:xfrm>
        </p:spPr>
        <p:txBody>
          <a:bodyPr/>
          <a:lstStyle/>
          <a:p>
            <a:pPr marL="0" lvl="1" indent="0">
              <a:buNone/>
            </a:pPr>
            <a:r>
              <a:rPr lang="en-IN" sz="2200" dirty="0"/>
              <a:t>Fair value adjustment needed</a:t>
            </a:r>
            <a:r>
              <a:rPr lang="en-US" sz="2200" dirty="0"/>
              <a:t> (</a:t>
            </a:r>
            <a:r>
              <a:rPr lang="en-IN" sz="2200" dirty="0"/>
              <a:t>$ 43,646</a:t>
            </a:r>
            <a:r>
              <a:rPr lang="en-US" sz="2200" dirty="0"/>
              <a:t>) </a:t>
            </a:r>
            <a:r>
              <a:rPr lang="en-US" sz="2200" dirty="0">
                <a:sym typeface="Wingdings" pitchFamily="2" charset="2"/>
              </a:rPr>
              <a:t> </a:t>
            </a:r>
            <a:r>
              <a:rPr lang="en-US" sz="2200" b="1" dirty="0"/>
              <a:t>Credit </a:t>
            </a:r>
            <a:r>
              <a:rPr lang="en-US" sz="2200" dirty="0"/>
              <a:t>(</a:t>
            </a:r>
            <a:r>
              <a:rPr lang="en-IN" sz="2200" dirty="0"/>
              <a:t>43,646)</a:t>
            </a:r>
          </a:p>
        </p:txBody>
      </p:sp>
    </p:spTree>
    <p:extLst>
      <p:ext uri="{BB962C8B-B14F-4D97-AF65-F5344CB8AC3E}">
        <p14:creationId xmlns:p14="http://schemas.microsoft.com/office/powerpoint/2010/main" val="3713319443"/>
      </p:ext>
    </p:extLst>
  </p:cSld>
  <p:clrMapOvr>
    <a:masterClrMapping/>
  </p:clrMapOvr>
</p:sld>
</file>

<file path=ppt/theme/theme1.xml><?xml version="1.0" encoding="utf-8"?>
<a:theme xmlns:a="http://schemas.openxmlformats.org/drawingml/2006/main" name="Spiceland_Template 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4040</TotalTime>
  <Words>22154</Words>
  <Application>Microsoft Office PowerPoint</Application>
  <PresentationFormat>On-screen Show (4:3)</PresentationFormat>
  <Paragraphs>1579</Paragraphs>
  <Slides>137</Slides>
  <Notes>121</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137</vt:i4>
      </vt:variant>
    </vt:vector>
  </HeadingPairs>
  <TitlesOfParts>
    <vt:vector size="147" baseType="lpstr">
      <vt:lpstr>Adobe Fan Heiti Std B</vt:lpstr>
      <vt:lpstr>Arial</vt:lpstr>
      <vt:lpstr>Calibri</vt:lpstr>
      <vt:lpstr>Courier New</vt:lpstr>
      <vt:lpstr>Lucida Grande</vt:lpstr>
      <vt:lpstr>Symbol</vt:lpstr>
      <vt:lpstr>Verdana</vt:lpstr>
      <vt:lpstr>Wingdings</vt:lpstr>
      <vt:lpstr>Spiceland_Template 1</vt:lpstr>
      <vt:lpstr>Equation</vt:lpstr>
      <vt:lpstr>Chapter 14</vt:lpstr>
      <vt:lpstr>Nature of Long-Term Debt</vt:lpstr>
      <vt:lpstr>Bonds</vt:lpstr>
      <vt:lpstr>Bond Indenture</vt:lpstr>
      <vt:lpstr>Types of Bonds (1 of 3)</vt:lpstr>
      <vt:lpstr>Types of Bonds (2 of 3)</vt:lpstr>
      <vt:lpstr>Types of Bonds (3 of 3)</vt:lpstr>
      <vt:lpstr>Concept Check: Types of Bonds (1 of 2)</vt:lpstr>
      <vt:lpstr>Concept Check: Types of Bonds (2 of 2)</vt:lpstr>
      <vt:lpstr>Recording Bonds at Issuance (1 of 2)</vt:lpstr>
      <vt:lpstr>Recording Bonds at Issuance (2 of 2)</vt:lpstr>
      <vt:lpstr>Determining the Selling Price (1 of 2)</vt:lpstr>
      <vt:lpstr>Determining the Selling Price (2 of 2)</vt:lpstr>
      <vt:lpstr>Bond Ratings</vt:lpstr>
      <vt:lpstr>Bonds Sold at a Discount (1 of 4)</vt:lpstr>
      <vt:lpstr>Bonds Sold at a Discount (2 of 4)</vt:lpstr>
      <vt:lpstr>Bonds Sold at a Discount (3 of 4)</vt:lpstr>
      <vt:lpstr>Bonds Sold at a Discount (4 of 4)</vt:lpstr>
      <vt:lpstr>Determining Interest: Effective Interest Method</vt:lpstr>
      <vt:lpstr>Amortization Schedule—Discount (1 of 2)</vt:lpstr>
      <vt:lpstr>Amortization Schedule—Discount (2 of 2)</vt:lpstr>
      <vt:lpstr>Zero-Coupon Bonds (1 of 2)</vt:lpstr>
      <vt:lpstr>Zero-Coupon Bonds (2 of 2)</vt:lpstr>
      <vt:lpstr>Bonds Sold at a Premium (1 of 3)</vt:lpstr>
      <vt:lpstr>Bonds Sold at a Premium (2 of 3)</vt:lpstr>
      <vt:lpstr>Bonds Sold at a Premium (3 of 3)</vt:lpstr>
      <vt:lpstr>Amortization Schedule—Premium</vt:lpstr>
      <vt:lpstr>Premium and Discount Amortization Compared</vt:lpstr>
      <vt:lpstr>When Financial Statements Are Prepared Between Interest Dates</vt:lpstr>
      <vt:lpstr>Adjusting Entries to Accrue Interest—October 31</vt:lpstr>
      <vt:lpstr>Adjusting Entries to Accrue Interest—December 31</vt:lpstr>
      <vt:lpstr>The Straight-Line Method: A Practical Expedient (1 of 2)</vt:lpstr>
      <vt:lpstr>The Straight-Line Method: A Practical Expedient (2 of 2)</vt:lpstr>
      <vt:lpstr>Amortization Schedule—Straight-Line Method (1 of 2)</vt:lpstr>
      <vt:lpstr>Amortization Schedule—Straight-Line Method (2 of 2)</vt:lpstr>
      <vt:lpstr>Debt Issue Costs (1 of 4) </vt:lpstr>
      <vt:lpstr>Debt Issue Costs (2 of 4)</vt:lpstr>
      <vt:lpstr>Debt Issue Costs (3 of 4)</vt:lpstr>
      <vt:lpstr>Debt Issue Costs (4 of 4)</vt:lpstr>
      <vt:lpstr>Concept Check: Effective Interest Rate (1 of 2)</vt:lpstr>
      <vt:lpstr>Concept Check: Effective Interest Rate (2 of 2)</vt:lpstr>
      <vt:lpstr>Concept Check: Amortization Schedules (1 of 2)</vt:lpstr>
      <vt:lpstr>Concept Check: Amortization Schedules (2 of 2)</vt:lpstr>
      <vt:lpstr>Long-Term Notes</vt:lpstr>
      <vt:lpstr>Note Issued for Cash (1 of 4)</vt:lpstr>
      <vt:lpstr>Note Issued for Cash (2 of 4)</vt:lpstr>
      <vt:lpstr>Note Issued for Cash (3 of 4)</vt:lpstr>
      <vt:lpstr>Note Issued for Cash (4 of 4)</vt:lpstr>
      <vt:lpstr>Notes Exchanged for Assets or Services (1 of 3)</vt:lpstr>
      <vt:lpstr>Notes Exchanged for Assets or Services (2 of 3)</vt:lpstr>
      <vt:lpstr>Notes Exchanged for Assets or Services (3 of 3)</vt:lpstr>
      <vt:lpstr>Journal Entries at Issuance—Note with Unrealistic Interest Rate (1 of 2)</vt:lpstr>
      <vt:lpstr>Journal Entries at Issuance—Note with Unrealistic Interest Rate (2 of 2)</vt:lpstr>
      <vt:lpstr>Journal Entries—The Interest Method</vt:lpstr>
      <vt:lpstr>Amortization Schedule—Note</vt:lpstr>
      <vt:lpstr>Installment Notes (1 of 2)</vt:lpstr>
      <vt:lpstr>Installment Notes (2 of 2)</vt:lpstr>
      <vt:lpstr>Amortization Schedule—Installment Note</vt:lpstr>
      <vt:lpstr>Journal Entries at Issuance—Installment Note (1 of 2)</vt:lpstr>
      <vt:lpstr>Journal Entries at Issuance—Installment Note (2 of 2)</vt:lpstr>
      <vt:lpstr>Concept Check: Calculation of Installment Payments (1 of 2)</vt:lpstr>
      <vt:lpstr>Concept Check: Calculation of Installment Payments (2 of 2)</vt:lpstr>
      <vt:lpstr>Concept Check: Installment Notes and Principal (1 of 2)</vt:lpstr>
      <vt:lpstr>Concept Check: Installment Notes and Principal (2 of 2)</vt:lpstr>
      <vt:lpstr>Concept Check: Interest on Installment Notes (1 of 2)</vt:lpstr>
      <vt:lpstr>Concept Check: Interest on Installment Notes (2 of 2)</vt:lpstr>
      <vt:lpstr>Financial Statement Disclosures</vt:lpstr>
      <vt:lpstr>Decision Makers’ Perspective</vt:lpstr>
      <vt:lpstr>Condensed Financial Statements—Coca-Cola, PepsiCo (1 of 2)</vt:lpstr>
      <vt:lpstr>Condensed Financial Statements—Coca-Cola, PepsiCo (2 of 2)</vt:lpstr>
      <vt:lpstr>Debt to Equity Ratio (1 of 2)</vt:lpstr>
      <vt:lpstr>Debt to Equity Ratio (2 of 2)</vt:lpstr>
      <vt:lpstr>Rate of Return on Assets</vt:lpstr>
      <vt:lpstr>Rate of Return on Shareholders’ Equity</vt:lpstr>
      <vt:lpstr>Times Interest Earned Ratio</vt:lpstr>
      <vt:lpstr>Concept Check: Financial Statement Disclosures (1 of 2)</vt:lpstr>
      <vt:lpstr>Concept Check: Financial Statement Disclosures (2 of 2)</vt:lpstr>
      <vt:lpstr>Early Extinguishment of Debt (1 of 2)</vt:lpstr>
      <vt:lpstr>Early Extinguishment of Debt (2 of 2)</vt:lpstr>
      <vt:lpstr>Convertible Bonds (1 of 2)</vt:lpstr>
      <vt:lpstr>Convertible Bonds (2 of 2)</vt:lpstr>
      <vt:lpstr> International Financial Reporting Standards— Convertible Bonds</vt:lpstr>
      <vt:lpstr>When the Conversion Option is Exercised (1 of 3)</vt:lpstr>
      <vt:lpstr>When the Conversion Option is Exercised (2 of 3)</vt:lpstr>
      <vt:lpstr>When the Conversion Option is Exercised (3 of 3)</vt:lpstr>
      <vt:lpstr>Induced Conversion</vt:lpstr>
      <vt:lpstr>Detachable Stock Purchase Warrants</vt:lpstr>
      <vt:lpstr>Bonds with Detachable Warrants (1 of 2)</vt:lpstr>
      <vt:lpstr>Bonds with Detachable Warrants (2 of 2)</vt:lpstr>
      <vt:lpstr>Exercise of Detachable Warrants</vt:lpstr>
      <vt:lpstr>Concept Check: Early Extinguishment of Debt (1 of 2)</vt:lpstr>
      <vt:lpstr>Concept Check: Early Extinguishment of Debt (2 of 2)</vt:lpstr>
      <vt:lpstr>Liabilities at Fair Value</vt:lpstr>
      <vt:lpstr>Effect of Interest Rates on Fair Value (1 of 2)</vt:lpstr>
      <vt:lpstr>Effect of Interest Rates on Fair Value (2 of 2)</vt:lpstr>
      <vt:lpstr>Reporting Changes in Fair Value (1 of 7)</vt:lpstr>
      <vt:lpstr>Reporting Changes in Fair Value (2 of 7)</vt:lpstr>
      <vt:lpstr>Reporting Changes in Fair Value (3 of 7)</vt:lpstr>
      <vt:lpstr>Reporting Changes in Fair Value (4 of 7)</vt:lpstr>
      <vt:lpstr>Reporting Changes in Fair Value (5 of 7)</vt:lpstr>
      <vt:lpstr>Reporting Changes in Fair Value (6 of 7)</vt:lpstr>
      <vt:lpstr>Reporting Changes in Fair Value (7 of 7)</vt:lpstr>
      <vt:lpstr>Mix and Match</vt:lpstr>
      <vt:lpstr>Concept Check: Reporting Changes in Fair Value (1 of 2) </vt:lpstr>
      <vt:lpstr>Concept Check: Reporting Changes in Fair Value (2 of 2) </vt:lpstr>
      <vt:lpstr>Concept Check: When Fair Value Falls (1 of 4)</vt:lpstr>
      <vt:lpstr>Concept Check: When Fair Value Falls (2 of 4) </vt:lpstr>
      <vt:lpstr>Concept Check: When Fair Value Falls (3 of 4)</vt:lpstr>
      <vt:lpstr>Concept Check: When Fair Value Falls (4 of 4)</vt:lpstr>
      <vt:lpstr> International Financial Reporting Standards— Recording Bonds and Debt Issue Costs</vt:lpstr>
      <vt:lpstr>Concept Check: Using IFRS for Bonds (1 of 2)</vt:lpstr>
      <vt:lpstr>Concept Check: Using IFRS for Bonds (2 of 2)</vt:lpstr>
      <vt:lpstr>Bonds Issued Between Interest Dates (1 of 11)</vt:lpstr>
      <vt:lpstr>Bonds Issued Between Interest Dates (2 of 11)</vt:lpstr>
      <vt:lpstr>Bonds Issued Between Interest Dates (3 of 11) </vt:lpstr>
      <vt:lpstr>Bonds Issued Between Interest Dates (4 of 11)</vt:lpstr>
      <vt:lpstr>Bonds Issued Between Interest Dates (5 of 11)</vt:lpstr>
      <vt:lpstr>Bonds Issued Between Interest Dates (6 of 11)</vt:lpstr>
      <vt:lpstr>Bonds Issued Between Interest Dates (7 of 11)</vt:lpstr>
      <vt:lpstr>Bonds Issued Between Interest Dates (8 of 11)</vt:lpstr>
      <vt:lpstr>Bonds Issued Between Interest Dates (9 of 11)</vt:lpstr>
      <vt:lpstr>Bonds Issued Between Interest Dates (10 of 11)</vt:lpstr>
      <vt:lpstr>Bonds Issued Between Interest Dates (11 of 11)</vt:lpstr>
      <vt:lpstr>Troubled Debt Restructuring</vt:lpstr>
      <vt:lpstr>Troubled Debt Restructuring—Debt is Settled (1 of 2)</vt:lpstr>
      <vt:lpstr>Troubled Debt Restructuring—Debt is Settled (2 of 2)</vt:lpstr>
      <vt:lpstr>Troubled Debt Restructuring—Debt is Continued, but with Modified Terms (1 of 10)</vt:lpstr>
      <vt:lpstr>Troubled Debt Restructuring—Debt is Continued, but with Modified Terms (2 of 10)</vt:lpstr>
      <vt:lpstr>Troubled Debt Restructuring—Debt is Continued, but with Modified Terms (3 of 10)</vt:lpstr>
      <vt:lpstr>Troubled Debt Restructuring—Debt is Continued, but with Modified Terms (4 of 10)</vt:lpstr>
      <vt:lpstr>Troubled Debt Restructuring—Debt is Continued, but with Modified Terms (5 of 10)</vt:lpstr>
      <vt:lpstr>Troubled Debt Restructuring—Debt is Continued, but with Modified Terms (6 of 10)</vt:lpstr>
      <vt:lpstr>Troubled Debt Restructuring—Debt is Continued, but with Modified Terms (7 of 10)</vt:lpstr>
      <vt:lpstr>Troubled Debt Restructuring—Debt is Continued, but with Modified Terms (8 of 10)</vt:lpstr>
      <vt:lpstr>Troubled Debt Restructuring—Debt is Continued, but with Modified Terms (9 of 10)</vt:lpstr>
      <vt:lpstr>Troubled Debt Restructuring—Debt is Continued, but with Modified Terms (10 of 10)</vt:lpstr>
      <vt:lpstr>End of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14 Bonds and Long-Term</dc:title>
  <dc:creator>Spiceland</dc:creator>
  <cp:lastModifiedBy>CD</cp:lastModifiedBy>
  <cp:revision>578</cp:revision>
  <dcterms:created xsi:type="dcterms:W3CDTF">2017-03-16T02:07:36Z</dcterms:created>
  <dcterms:modified xsi:type="dcterms:W3CDTF">2017-07-13T07:07:04Z</dcterms:modified>
</cp:coreProperties>
</file>