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slideLayouts/slideLayout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 id="2147483667" r:id="rId2"/>
    <p:sldMasterId id="2147483672" r:id="rId3"/>
  </p:sldMasterIdLst>
  <p:notesMasterIdLst>
    <p:notesMasterId r:id="rId107"/>
  </p:notesMasterIdLst>
  <p:handoutMasterIdLst>
    <p:handoutMasterId r:id="rId108"/>
  </p:handoutMasterIdLst>
  <p:sldIdLst>
    <p:sldId id="691" r:id="rId4"/>
    <p:sldId id="571" r:id="rId5"/>
    <p:sldId id="572" r:id="rId6"/>
    <p:sldId id="573" r:id="rId7"/>
    <p:sldId id="575" r:id="rId8"/>
    <p:sldId id="576" r:id="rId9"/>
    <p:sldId id="577" r:id="rId10"/>
    <p:sldId id="578" r:id="rId11"/>
    <p:sldId id="579" r:id="rId12"/>
    <p:sldId id="581" r:id="rId13"/>
    <p:sldId id="582" r:id="rId14"/>
    <p:sldId id="583" r:id="rId15"/>
    <p:sldId id="584" r:id="rId16"/>
    <p:sldId id="586" r:id="rId17"/>
    <p:sldId id="587" r:id="rId18"/>
    <p:sldId id="588" r:id="rId19"/>
    <p:sldId id="589" r:id="rId20"/>
    <p:sldId id="686" r:id="rId21"/>
    <p:sldId id="591" r:id="rId22"/>
    <p:sldId id="593" r:id="rId23"/>
    <p:sldId id="594" r:id="rId24"/>
    <p:sldId id="595" r:id="rId25"/>
    <p:sldId id="596" r:id="rId26"/>
    <p:sldId id="597" r:id="rId27"/>
    <p:sldId id="598" r:id="rId28"/>
    <p:sldId id="600" r:id="rId29"/>
    <p:sldId id="601" r:id="rId30"/>
    <p:sldId id="602" r:id="rId31"/>
    <p:sldId id="603" r:id="rId32"/>
    <p:sldId id="604" r:id="rId33"/>
    <p:sldId id="605" r:id="rId34"/>
    <p:sldId id="687" r:id="rId35"/>
    <p:sldId id="606" r:id="rId36"/>
    <p:sldId id="609" r:id="rId37"/>
    <p:sldId id="610" r:id="rId38"/>
    <p:sldId id="612" r:id="rId39"/>
    <p:sldId id="613" r:id="rId40"/>
    <p:sldId id="614" r:id="rId41"/>
    <p:sldId id="615" r:id="rId42"/>
    <p:sldId id="616" r:id="rId43"/>
    <p:sldId id="617" r:id="rId44"/>
    <p:sldId id="618" r:id="rId45"/>
    <p:sldId id="619" r:id="rId46"/>
    <p:sldId id="620" r:id="rId47"/>
    <p:sldId id="621" r:id="rId48"/>
    <p:sldId id="622" r:id="rId49"/>
    <p:sldId id="623" r:id="rId50"/>
    <p:sldId id="624" r:id="rId51"/>
    <p:sldId id="625" r:id="rId52"/>
    <p:sldId id="688" r:id="rId53"/>
    <p:sldId id="626" r:id="rId54"/>
    <p:sldId id="627" r:id="rId55"/>
    <p:sldId id="628" r:id="rId56"/>
    <p:sldId id="629" r:id="rId57"/>
    <p:sldId id="631" r:id="rId58"/>
    <p:sldId id="632" r:id="rId59"/>
    <p:sldId id="633" r:id="rId60"/>
    <p:sldId id="634" r:id="rId61"/>
    <p:sldId id="635" r:id="rId62"/>
    <p:sldId id="636" r:id="rId63"/>
    <p:sldId id="637" r:id="rId64"/>
    <p:sldId id="638" r:id="rId65"/>
    <p:sldId id="684" r:id="rId66"/>
    <p:sldId id="640" r:id="rId67"/>
    <p:sldId id="641" r:id="rId68"/>
    <p:sldId id="642" r:id="rId69"/>
    <p:sldId id="643" r:id="rId70"/>
    <p:sldId id="644" r:id="rId71"/>
    <p:sldId id="645" r:id="rId72"/>
    <p:sldId id="646" r:id="rId73"/>
    <p:sldId id="685" r:id="rId74"/>
    <p:sldId id="648" r:id="rId75"/>
    <p:sldId id="649" r:id="rId76"/>
    <p:sldId id="650" r:id="rId77"/>
    <p:sldId id="651" r:id="rId78"/>
    <p:sldId id="652" r:id="rId79"/>
    <p:sldId id="654" r:id="rId80"/>
    <p:sldId id="655" r:id="rId81"/>
    <p:sldId id="656" r:id="rId82"/>
    <p:sldId id="657" r:id="rId83"/>
    <p:sldId id="659" r:id="rId84"/>
    <p:sldId id="660" r:id="rId85"/>
    <p:sldId id="661" r:id="rId86"/>
    <p:sldId id="662" r:id="rId87"/>
    <p:sldId id="663" r:id="rId88"/>
    <p:sldId id="664" r:id="rId89"/>
    <p:sldId id="665" r:id="rId90"/>
    <p:sldId id="667" r:id="rId91"/>
    <p:sldId id="668" r:id="rId92"/>
    <p:sldId id="669" r:id="rId93"/>
    <p:sldId id="670" r:id="rId94"/>
    <p:sldId id="671" r:id="rId95"/>
    <p:sldId id="672" r:id="rId96"/>
    <p:sldId id="673" r:id="rId97"/>
    <p:sldId id="674" r:id="rId98"/>
    <p:sldId id="675" r:id="rId99"/>
    <p:sldId id="676" r:id="rId100"/>
    <p:sldId id="677" r:id="rId101"/>
    <p:sldId id="678" r:id="rId102"/>
    <p:sldId id="679" r:id="rId103"/>
    <p:sldId id="680" r:id="rId104"/>
    <p:sldId id="682" r:id="rId105"/>
    <p:sldId id="692" r:id="rId106"/>
  </p:sldIdLst>
  <p:sldSz cx="9144000" cy="6858000" type="screen4x3"/>
  <p:notesSz cx="7010400" cy="92964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570">
          <p15:clr>
            <a:srgbClr val="A4A3A4"/>
          </p15:clr>
        </p15:guide>
        <p15:guide id="2" orient="horz" pos="3025">
          <p15:clr>
            <a:srgbClr val="A4A3A4"/>
          </p15:clr>
        </p15:guide>
        <p15:guide id="3" orient="horz" pos="1978">
          <p15:clr>
            <a:srgbClr val="A4A3A4"/>
          </p15:clr>
        </p15:guide>
        <p15:guide id="4" orient="horz" pos="3161">
          <p15:clr>
            <a:srgbClr val="A4A3A4"/>
          </p15:clr>
        </p15:guide>
        <p15:guide id="5" orient="horz" pos="3616">
          <p15:clr>
            <a:srgbClr val="A4A3A4"/>
          </p15:clr>
        </p15:guide>
        <p15:guide id="6" orient="horz" pos="3480">
          <p15:clr>
            <a:srgbClr val="A4A3A4"/>
          </p15:clr>
        </p15:guide>
        <p15:guide id="7" orient="horz" pos="4253">
          <p15:clr>
            <a:srgbClr val="A4A3A4"/>
          </p15:clr>
        </p15:guide>
        <p15:guide id="8" orient="horz" pos="1841">
          <p15:clr>
            <a:srgbClr val="A4A3A4"/>
          </p15:clr>
        </p15:guide>
        <p15:guide id="9" pos="4655">
          <p15:clr>
            <a:srgbClr val="A4A3A4"/>
          </p15:clr>
        </p15:guide>
        <p15:guide id="10" pos="5292">
          <p15:clr>
            <a:srgbClr val="A4A3A4"/>
          </p15:clr>
        </p15:guide>
        <p15:guide id="11" pos="514">
          <p15:clr>
            <a:srgbClr val="A4A3A4"/>
          </p15:clr>
        </p15:guide>
        <p15:guide id="12" pos="1378">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ucharita Mandal" initials="" lastIdx="6" clrIdx="0"/>
  <p:cmAuthor id="1" name="Helena" initials="H" lastIdx="40" clrIdx="1">
    <p:extLst/>
  </p:cmAuthor>
  <p:cmAuthor id="2" name="Christina S" initials="CS" lastIdx="4" clrIdx="2">
    <p:extLst/>
  </p:cmAuthor>
  <p:cmAuthor id="3" name="ALAN RUPPELT" initials="AR" lastIdx="13" clrIdx="3">
    <p:extLst/>
  </p:cmAuthor>
  <p:cmAuthor id="4" name="Colton Gigot" initials="CG" lastIdx="0" clrIdx="4"/>
  <p:cmAuthor id="5" name="Agate 10" initials="A1" lastIdx="1" clrIdx="5"/>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2A2"/>
    <a:srgbClr val="FFFAB0"/>
    <a:srgbClr val="F79646"/>
    <a:srgbClr val="DAD9FF"/>
    <a:srgbClr val="C00000"/>
    <a:srgbClr val="C9C4FF"/>
    <a:srgbClr val="BD98FF"/>
    <a:srgbClr val="C3D69B"/>
    <a:srgbClr val="376092"/>
    <a:srgbClr val="D1E8F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529" autoAdjust="0"/>
    <p:restoredTop sz="95821" autoAdjust="0"/>
  </p:normalViewPr>
  <p:slideViewPr>
    <p:cSldViewPr snapToObjects="1">
      <p:cViewPr varScale="1">
        <p:scale>
          <a:sx n="109" d="100"/>
          <a:sy n="109" d="100"/>
        </p:scale>
        <p:origin x="810" y="114"/>
      </p:cViewPr>
      <p:guideLst>
        <p:guide orient="horz" pos="2570"/>
        <p:guide orient="horz" pos="3025"/>
        <p:guide orient="horz" pos="1978"/>
        <p:guide orient="horz" pos="3161"/>
        <p:guide orient="horz" pos="3616"/>
        <p:guide orient="horz" pos="3480"/>
        <p:guide orient="horz" pos="4253"/>
        <p:guide orient="horz" pos="1841"/>
        <p:guide pos="4655"/>
        <p:guide pos="5292"/>
        <p:guide pos="514"/>
        <p:guide pos="1378"/>
      </p:guideLst>
    </p:cSldViewPr>
  </p:slideViewPr>
  <p:outlineViewPr>
    <p:cViewPr>
      <p:scale>
        <a:sx n="33" d="100"/>
        <a:sy n="33" d="100"/>
      </p:scale>
      <p:origin x="0" y="-67704"/>
    </p:cViewPr>
  </p:outlineViewPr>
  <p:notesTextViewPr>
    <p:cViewPr>
      <p:scale>
        <a:sx n="125" d="100"/>
        <a:sy n="125" d="100"/>
      </p:scale>
      <p:origin x="0" y="0"/>
    </p:cViewPr>
  </p:notesTextViewPr>
  <p:sorterViewPr>
    <p:cViewPr>
      <p:scale>
        <a:sx n="120" d="100"/>
        <a:sy n="120" d="100"/>
      </p:scale>
      <p:origin x="0" y="-16050"/>
    </p:cViewPr>
  </p:sorterViewPr>
  <p:notesViewPr>
    <p:cSldViewPr snapToObjects="1">
      <p:cViewPr>
        <p:scale>
          <a:sx n="249" d="100"/>
          <a:sy n="249" d="100"/>
        </p:scale>
        <p:origin x="776" y="5896"/>
      </p:cViewPr>
      <p:guideLst>
        <p:guide orient="horz" pos="2928"/>
        <p:guide pos="2208"/>
      </p:guideLst>
    </p:cSldViewPr>
  </p:notesViewPr>
  <p:gridSpacing cx="72237" cy="72237"/>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42" Type="http://schemas.openxmlformats.org/officeDocument/2006/relationships/slide" Target="slides/slide39.xml"/><Relationship Id="rId47" Type="http://schemas.openxmlformats.org/officeDocument/2006/relationships/slide" Target="slides/slide44.xml"/><Relationship Id="rId63" Type="http://schemas.openxmlformats.org/officeDocument/2006/relationships/slide" Target="slides/slide60.xml"/><Relationship Id="rId68" Type="http://schemas.openxmlformats.org/officeDocument/2006/relationships/slide" Target="slides/slide65.xml"/><Relationship Id="rId84" Type="http://schemas.openxmlformats.org/officeDocument/2006/relationships/slide" Target="slides/slide81.xml"/><Relationship Id="rId89" Type="http://schemas.openxmlformats.org/officeDocument/2006/relationships/slide" Target="slides/slide86.xml"/><Relationship Id="rId112"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07" Type="http://schemas.openxmlformats.org/officeDocument/2006/relationships/notesMaster" Target="notesMasters/notesMaster1.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slide" Target="slides/slide63.xml"/><Relationship Id="rId74" Type="http://schemas.openxmlformats.org/officeDocument/2006/relationships/slide" Target="slides/slide71.xml"/><Relationship Id="rId79" Type="http://schemas.openxmlformats.org/officeDocument/2006/relationships/slide" Target="slides/slide76.xml"/><Relationship Id="rId87" Type="http://schemas.openxmlformats.org/officeDocument/2006/relationships/slide" Target="slides/slide84.xml"/><Relationship Id="rId102" Type="http://schemas.openxmlformats.org/officeDocument/2006/relationships/slide" Target="slides/slide99.xml"/><Relationship Id="rId110" Type="http://schemas.openxmlformats.org/officeDocument/2006/relationships/presProps" Target="presProps.xml"/><Relationship Id="rId5" Type="http://schemas.openxmlformats.org/officeDocument/2006/relationships/slide" Target="slides/slide2.xml"/><Relationship Id="rId61" Type="http://schemas.openxmlformats.org/officeDocument/2006/relationships/slide" Target="slides/slide58.xml"/><Relationship Id="rId82" Type="http://schemas.openxmlformats.org/officeDocument/2006/relationships/slide" Target="slides/slide79.xml"/><Relationship Id="rId90" Type="http://schemas.openxmlformats.org/officeDocument/2006/relationships/slide" Target="slides/slide87.xml"/><Relationship Id="rId95" Type="http://schemas.openxmlformats.org/officeDocument/2006/relationships/slide" Target="slides/slide92.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slide" Target="slides/slide66.xml"/><Relationship Id="rId77" Type="http://schemas.openxmlformats.org/officeDocument/2006/relationships/slide" Target="slides/slide74.xml"/><Relationship Id="rId100" Type="http://schemas.openxmlformats.org/officeDocument/2006/relationships/slide" Target="slides/slide97.xml"/><Relationship Id="rId105" Type="http://schemas.openxmlformats.org/officeDocument/2006/relationships/slide" Target="slides/slide102.xml"/><Relationship Id="rId113" Type="http://schemas.openxmlformats.org/officeDocument/2006/relationships/tableStyles" Target="tableStyles.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80" Type="http://schemas.openxmlformats.org/officeDocument/2006/relationships/slide" Target="slides/slide77.xml"/><Relationship Id="rId85" Type="http://schemas.openxmlformats.org/officeDocument/2006/relationships/slide" Target="slides/slide82.xml"/><Relationship Id="rId93" Type="http://schemas.openxmlformats.org/officeDocument/2006/relationships/slide" Target="slides/slide90.xml"/><Relationship Id="rId98" Type="http://schemas.openxmlformats.org/officeDocument/2006/relationships/slide" Target="slides/slide9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103" Type="http://schemas.openxmlformats.org/officeDocument/2006/relationships/slide" Target="slides/slide100.xml"/><Relationship Id="rId108" Type="http://schemas.openxmlformats.org/officeDocument/2006/relationships/handoutMaster" Target="handoutMasters/handoutMaster1.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slide" Target="slides/slide67.xml"/><Relationship Id="rId75" Type="http://schemas.openxmlformats.org/officeDocument/2006/relationships/slide" Target="slides/slide72.xml"/><Relationship Id="rId83" Type="http://schemas.openxmlformats.org/officeDocument/2006/relationships/slide" Target="slides/slide80.xml"/><Relationship Id="rId88" Type="http://schemas.openxmlformats.org/officeDocument/2006/relationships/slide" Target="slides/slide85.xml"/><Relationship Id="rId91" Type="http://schemas.openxmlformats.org/officeDocument/2006/relationships/slide" Target="slides/slide88.xml"/><Relationship Id="rId96" Type="http://schemas.openxmlformats.org/officeDocument/2006/relationships/slide" Target="slides/slide93.xml"/><Relationship Id="rId11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6" Type="http://schemas.openxmlformats.org/officeDocument/2006/relationships/slide" Target="slides/slide103.xml"/><Relationship Id="rId114" Type="http://schemas.microsoft.com/office/2015/10/relationships/revisionInfo" Target="revisionInfo.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slide" Target="slides/slide70.xml"/><Relationship Id="rId78" Type="http://schemas.openxmlformats.org/officeDocument/2006/relationships/slide" Target="slides/slide75.xml"/><Relationship Id="rId81" Type="http://schemas.openxmlformats.org/officeDocument/2006/relationships/slide" Target="slides/slide78.xml"/><Relationship Id="rId86" Type="http://schemas.openxmlformats.org/officeDocument/2006/relationships/slide" Target="slides/slide83.xml"/><Relationship Id="rId94" Type="http://schemas.openxmlformats.org/officeDocument/2006/relationships/slide" Target="slides/slide91.xml"/><Relationship Id="rId99" Type="http://schemas.openxmlformats.org/officeDocument/2006/relationships/slide" Target="slides/slide96.xml"/><Relationship Id="rId101" Type="http://schemas.openxmlformats.org/officeDocument/2006/relationships/slide" Target="slides/slide98.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109" Type="http://schemas.openxmlformats.org/officeDocument/2006/relationships/commentAuthors" Target="commentAuthors.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 Id="rId76" Type="http://schemas.openxmlformats.org/officeDocument/2006/relationships/slide" Target="slides/slide73.xml"/><Relationship Id="rId97" Type="http://schemas.openxmlformats.org/officeDocument/2006/relationships/slide" Target="slides/slide94.xml"/><Relationship Id="rId104" Type="http://schemas.openxmlformats.org/officeDocument/2006/relationships/slide" Target="slides/slide101.xml"/><Relationship Id="rId7" Type="http://schemas.openxmlformats.org/officeDocument/2006/relationships/slide" Target="slides/slide4.xml"/><Relationship Id="rId71" Type="http://schemas.openxmlformats.org/officeDocument/2006/relationships/slide" Target="slides/slide68.xml"/><Relationship Id="rId92" Type="http://schemas.openxmlformats.org/officeDocument/2006/relationships/slide" Target="slides/slide89.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7.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3177" tIns="46589" rIns="93177" bIns="46589" rtlCol="0"/>
          <a:lstStyle>
            <a:lvl1pPr algn="l">
              <a:defRPr sz="1200"/>
            </a:lvl1pPr>
          </a:lstStyle>
          <a:p>
            <a:pPr>
              <a:defRPr/>
            </a:pPr>
            <a:endParaRPr lang="en-US" dirty="0"/>
          </a:p>
        </p:txBody>
      </p:sp>
      <p:sp>
        <p:nvSpPr>
          <p:cNvPr id="3" name="Date Placeholder 2"/>
          <p:cNvSpPr>
            <a:spLocks noGrp="1"/>
          </p:cNvSpPr>
          <p:nvPr>
            <p:ph type="dt" sz="quarter" idx="1"/>
          </p:nvPr>
        </p:nvSpPr>
        <p:spPr>
          <a:xfrm>
            <a:off x="3970338" y="0"/>
            <a:ext cx="3038475" cy="465138"/>
          </a:xfrm>
          <a:prstGeom prst="rect">
            <a:avLst/>
          </a:prstGeom>
        </p:spPr>
        <p:txBody>
          <a:bodyPr vert="horz" lIns="93177" tIns="46589" rIns="93177" bIns="46589" rtlCol="0"/>
          <a:lstStyle>
            <a:lvl1pPr algn="r">
              <a:defRPr sz="1200" smtClean="0"/>
            </a:lvl1pPr>
          </a:lstStyle>
          <a:p>
            <a:pPr>
              <a:defRPr/>
            </a:pPr>
            <a:fld id="{CEF92BB0-5764-44DB-B092-DF99338C54E9}" type="datetimeFigureOut">
              <a:rPr lang="en-US"/>
              <a:pPr>
                <a:defRPr/>
              </a:pPr>
              <a:t>7/12/2017</a:t>
            </a:fld>
            <a:endParaRPr lang="en-US" dirty="0"/>
          </a:p>
        </p:txBody>
      </p:sp>
      <p:sp>
        <p:nvSpPr>
          <p:cNvPr id="4" name="Footer Placeholder 3"/>
          <p:cNvSpPr>
            <a:spLocks noGrp="1"/>
          </p:cNvSpPr>
          <p:nvPr>
            <p:ph type="ftr" sz="quarter" idx="2"/>
          </p:nvPr>
        </p:nvSpPr>
        <p:spPr>
          <a:xfrm>
            <a:off x="0" y="8829675"/>
            <a:ext cx="3038475" cy="465138"/>
          </a:xfrm>
          <a:prstGeom prst="rect">
            <a:avLst/>
          </a:prstGeom>
        </p:spPr>
        <p:txBody>
          <a:bodyPr vert="horz" lIns="93177" tIns="46589" rIns="93177" bIns="46589" rtlCol="0" anchor="b"/>
          <a:lstStyle>
            <a:lvl1pPr algn="l">
              <a:defRPr sz="1200"/>
            </a:lvl1pPr>
          </a:lstStyle>
          <a:p>
            <a:pPr>
              <a:defRPr/>
            </a:pPr>
            <a:endParaRPr lang="en-US" dirty="0"/>
          </a:p>
        </p:txBody>
      </p:sp>
      <p:sp>
        <p:nvSpPr>
          <p:cNvPr id="5" name="Slide Number Placeholder 4"/>
          <p:cNvSpPr>
            <a:spLocks noGrp="1"/>
          </p:cNvSpPr>
          <p:nvPr>
            <p:ph type="sldNum" sz="quarter" idx="3"/>
          </p:nvPr>
        </p:nvSpPr>
        <p:spPr>
          <a:xfrm>
            <a:off x="3970338" y="8829675"/>
            <a:ext cx="3038475" cy="465138"/>
          </a:xfrm>
          <a:prstGeom prst="rect">
            <a:avLst/>
          </a:prstGeom>
        </p:spPr>
        <p:txBody>
          <a:bodyPr vert="horz" lIns="93177" tIns="46589" rIns="93177" bIns="46589" rtlCol="0" anchor="b"/>
          <a:lstStyle>
            <a:lvl1pPr algn="r">
              <a:defRPr sz="1200" smtClean="0"/>
            </a:lvl1pPr>
          </a:lstStyle>
          <a:p>
            <a:pPr>
              <a:defRPr/>
            </a:pPr>
            <a:fld id="{7F5FE6D4-1E56-4B5F-BFDD-829E213DC038}" type="slidenum">
              <a:rPr lang="en-US"/>
              <a:pPr>
                <a:defRPr/>
              </a:pPr>
              <a:t>‹#›</a:t>
            </a:fld>
            <a:endParaRPr lang="en-US" dirty="0"/>
          </a:p>
        </p:txBody>
      </p:sp>
    </p:spTree>
    <p:extLst>
      <p:ext uri="{BB962C8B-B14F-4D97-AF65-F5344CB8AC3E}">
        <p14:creationId xmlns:p14="http://schemas.microsoft.com/office/powerpoint/2010/main" val="389350048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3177" tIns="46589" rIns="93177" bIns="46589" rtlCol="0"/>
          <a:lstStyle>
            <a:lvl1pPr algn="l" fontAlgn="auto">
              <a:spcBef>
                <a:spcPts val="0"/>
              </a:spcBef>
              <a:spcAft>
                <a:spcPts val="0"/>
              </a:spcAft>
              <a:defRPr sz="1200" dirty="0">
                <a:latin typeface="+mn-lt"/>
                <a:cs typeface="+mn-cs"/>
              </a:defRPr>
            </a:lvl1pPr>
          </a:lstStyle>
          <a:p>
            <a:pPr>
              <a:defRPr/>
            </a:pPr>
            <a:endParaRPr lang="en-IN" dirty="0"/>
          </a:p>
        </p:txBody>
      </p:sp>
      <p:sp>
        <p:nvSpPr>
          <p:cNvPr id="3" name="Date Placeholder 2"/>
          <p:cNvSpPr>
            <a:spLocks noGrp="1"/>
          </p:cNvSpPr>
          <p:nvPr>
            <p:ph type="dt" idx="1"/>
          </p:nvPr>
        </p:nvSpPr>
        <p:spPr>
          <a:xfrm>
            <a:off x="3970338" y="0"/>
            <a:ext cx="3038475" cy="465138"/>
          </a:xfrm>
          <a:prstGeom prst="rect">
            <a:avLst/>
          </a:prstGeom>
        </p:spPr>
        <p:txBody>
          <a:bodyPr vert="horz" lIns="93177" tIns="46589" rIns="93177" bIns="46589" rtlCol="0"/>
          <a:lstStyle>
            <a:lvl1pPr algn="r" fontAlgn="auto">
              <a:spcBef>
                <a:spcPts val="0"/>
              </a:spcBef>
              <a:spcAft>
                <a:spcPts val="0"/>
              </a:spcAft>
              <a:defRPr sz="1200">
                <a:latin typeface="+mn-lt"/>
                <a:cs typeface="+mn-cs"/>
              </a:defRPr>
            </a:lvl1pPr>
          </a:lstStyle>
          <a:p>
            <a:pPr>
              <a:defRPr/>
            </a:pPr>
            <a:fld id="{124D4A4C-653F-49A7-9C0C-5D2B9A647891}" type="datetimeFigureOut">
              <a:rPr lang="en-IN"/>
              <a:pPr>
                <a:defRPr/>
              </a:pPr>
              <a:t>12-07-2017</a:t>
            </a:fld>
            <a:endParaRPr lang="en-IN" dirty="0"/>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pPr lvl="0"/>
            <a:endParaRPr lang="en-IN" noProof="0" dirty="0"/>
          </a:p>
        </p:txBody>
      </p:sp>
      <p:sp>
        <p:nvSpPr>
          <p:cNvPr id="5" name="Notes Placeholder 4"/>
          <p:cNvSpPr>
            <a:spLocks noGrp="1"/>
          </p:cNvSpPr>
          <p:nvPr>
            <p:ph type="body" sz="quarter" idx="3"/>
          </p:nvPr>
        </p:nvSpPr>
        <p:spPr>
          <a:xfrm>
            <a:off x="701675" y="4416425"/>
            <a:ext cx="5607050" cy="4183063"/>
          </a:xfrm>
          <a:prstGeom prst="rect">
            <a:avLst/>
          </a:prstGeom>
        </p:spPr>
        <p:txBody>
          <a:bodyPr vert="horz" lIns="93177" tIns="46589" rIns="93177" bIns="46589"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IN" noProof="0"/>
          </a:p>
        </p:txBody>
      </p:sp>
      <p:sp>
        <p:nvSpPr>
          <p:cNvPr id="6" name="Footer Placeholder 5"/>
          <p:cNvSpPr>
            <a:spLocks noGrp="1"/>
          </p:cNvSpPr>
          <p:nvPr>
            <p:ph type="ftr" sz="quarter" idx="4"/>
          </p:nvPr>
        </p:nvSpPr>
        <p:spPr>
          <a:xfrm>
            <a:off x="0" y="8829675"/>
            <a:ext cx="3038475" cy="465138"/>
          </a:xfrm>
          <a:prstGeom prst="rect">
            <a:avLst/>
          </a:prstGeom>
        </p:spPr>
        <p:txBody>
          <a:bodyPr vert="horz" lIns="93177" tIns="46589" rIns="93177" bIns="46589" rtlCol="0" anchor="b"/>
          <a:lstStyle>
            <a:lvl1pPr algn="l" fontAlgn="auto">
              <a:spcBef>
                <a:spcPts val="0"/>
              </a:spcBef>
              <a:spcAft>
                <a:spcPts val="0"/>
              </a:spcAft>
              <a:defRPr sz="1200" dirty="0">
                <a:latin typeface="+mn-lt"/>
                <a:cs typeface="+mn-cs"/>
              </a:defRPr>
            </a:lvl1pPr>
          </a:lstStyle>
          <a:p>
            <a:pPr>
              <a:defRPr/>
            </a:pPr>
            <a:endParaRPr lang="en-IN" dirty="0"/>
          </a:p>
        </p:txBody>
      </p:sp>
      <p:sp>
        <p:nvSpPr>
          <p:cNvPr id="7" name="Slide Number Placeholder 6"/>
          <p:cNvSpPr>
            <a:spLocks noGrp="1"/>
          </p:cNvSpPr>
          <p:nvPr>
            <p:ph type="sldNum" sz="quarter" idx="5"/>
          </p:nvPr>
        </p:nvSpPr>
        <p:spPr>
          <a:xfrm>
            <a:off x="3970338" y="8829675"/>
            <a:ext cx="3038475" cy="465138"/>
          </a:xfrm>
          <a:prstGeom prst="rect">
            <a:avLst/>
          </a:prstGeom>
        </p:spPr>
        <p:txBody>
          <a:bodyPr vert="horz" lIns="93177" tIns="46589" rIns="93177" bIns="46589" rtlCol="0" anchor="b"/>
          <a:lstStyle>
            <a:lvl1pPr algn="r" fontAlgn="auto">
              <a:spcBef>
                <a:spcPts val="0"/>
              </a:spcBef>
              <a:spcAft>
                <a:spcPts val="0"/>
              </a:spcAft>
              <a:defRPr sz="1200">
                <a:latin typeface="+mn-lt"/>
                <a:cs typeface="+mn-cs"/>
              </a:defRPr>
            </a:lvl1pPr>
          </a:lstStyle>
          <a:p>
            <a:pPr>
              <a:defRPr/>
            </a:pPr>
            <a:fld id="{1EBB3221-2146-41A2-A1B7-D2D367CFD01C}" type="slidenum">
              <a:rPr lang="en-IN"/>
              <a:pPr>
                <a:defRPr/>
              </a:pPr>
              <a:t>‹#›</a:t>
            </a:fld>
            <a:endParaRPr lang="en-IN" dirty="0"/>
          </a:p>
        </p:txBody>
      </p:sp>
    </p:spTree>
    <p:extLst>
      <p:ext uri="{BB962C8B-B14F-4D97-AF65-F5344CB8AC3E}">
        <p14:creationId xmlns:p14="http://schemas.microsoft.com/office/powerpoint/2010/main" val="293466595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Chapter 13 is the first of five chapters devoted to liabilities. In Part A of this chapter, we discuss liabilities that are classified appropriately as current. In Part B we turn our attention to situations in which there is uncertainty as to whether an obligation really exists. These are designated as loss contingencies. </a:t>
            </a:r>
            <a:r>
              <a:rPr lang="en-US" sz="1200" b="0" i="0" u="none" strike="noStrike" kern="1200" baseline="0">
                <a:solidFill>
                  <a:schemeClr val="tx1"/>
                </a:solidFill>
                <a:latin typeface="+mn-lt"/>
                <a:ea typeface="+mn-ea"/>
                <a:cs typeface="+mn-cs"/>
              </a:rPr>
              <a:t>Some loss contingencies are accrued as liabilities, but others only are disclosed in the notes.</a:t>
            </a:r>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a:solidFill>
                  <a:prstClr val="black"/>
                </a:solidFill>
              </a:rPr>
              <a:pPr/>
              <a:t>1</a:t>
            </a:fld>
            <a:endParaRPr lang="en-US">
              <a:solidFill>
                <a:prstClr val="black"/>
              </a:solidFill>
            </a:endParaRPr>
          </a:p>
        </p:txBody>
      </p:sp>
    </p:spTree>
    <p:extLst>
      <p:ext uri="{BB962C8B-B14F-4D97-AF65-F5344CB8AC3E}">
        <p14:creationId xmlns:p14="http://schemas.microsoft.com/office/powerpoint/2010/main" val="26168512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most common way for a corporation to obtain temporary financing is to arrange a short-term bank loan. When a company borrows cash from a bank and signs a promissory note (essentially an IOU), the firm’s liability is reported as </a:t>
            </a:r>
            <a:r>
              <a:rPr lang="en-US" sz="1200" b="0" i="1" u="none" strike="noStrike" kern="1200" baseline="0" dirty="0">
                <a:solidFill>
                  <a:schemeClr val="tx1"/>
                </a:solidFill>
                <a:latin typeface="+mn-lt"/>
                <a:ea typeface="+mn-ea"/>
                <a:cs typeface="+mn-cs"/>
              </a:rPr>
              <a:t>notes payable </a:t>
            </a:r>
            <a:r>
              <a:rPr lang="en-US" sz="1200" b="0" i="0" u="none" strike="noStrike" kern="1200" baseline="0" dirty="0">
                <a:solidFill>
                  <a:schemeClr val="tx1"/>
                </a:solidFill>
                <a:latin typeface="+mn-lt"/>
                <a:ea typeface="+mn-ea"/>
                <a:cs typeface="+mn-cs"/>
              </a:rPr>
              <a:t>(sometimes </a:t>
            </a:r>
            <a:r>
              <a:rPr lang="en-US" sz="1200" b="0" i="1" u="none" strike="noStrike" kern="1200" baseline="0" dirty="0">
                <a:solidFill>
                  <a:schemeClr val="tx1"/>
                </a:solidFill>
                <a:latin typeface="+mn-lt"/>
                <a:ea typeface="+mn-ea"/>
                <a:cs typeface="+mn-cs"/>
              </a:rPr>
              <a:t>bank loans </a:t>
            </a:r>
            <a:r>
              <a:rPr lang="en-US" sz="1200" b="0" i="0" u="none" strike="noStrike" kern="1200" baseline="0" dirty="0">
                <a:solidFill>
                  <a:schemeClr val="tx1"/>
                </a:solidFill>
                <a:latin typeface="+mn-lt"/>
                <a:ea typeface="+mn-ea"/>
                <a:cs typeface="+mn-cs"/>
              </a:rPr>
              <a:t>or </a:t>
            </a:r>
            <a:r>
              <a:rPr lang="en-US" sz="1200" b="0" i="1" u="none" strike="noStrike" kern="1200" baseline="0" dirty="0">
                <a:solidFill>
                  <a:schemeClr val="tx1"/>
                </a:solidFill>
                <a:latin typeface="+mn-lt"/>
                <a:ea typeface="+mn-ea"/>
                <a:cs typeface="+mn-cs"/>
              </a:rPr>
              <a:t>short-term borrowings</a:t>
            </a:r>
            <a:r>
              <a:rPr lang="en-US" sz="1200" b="0" i="0" u="none" strike="noStrike" kern="1200" baseline="0" dirty="0">
                <a:solidFill>
                  <a:schemeClr val="tx1"/>
                </a:solidFill>
                <a:latin typeface="+mn-lt"/>
                <a:ea typeface="+mn-ea"/>
                <a:cs typeface="+mn-cs"/>
              </a:rPr>
              <a:t>). About two-thirds of bank loans are short term, but because many are routinely renewed, some tend to resemble long-term debt. In fact, in some cases we report them as long-term debt.</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Very often, smaller firms are unable to tap into the major sources of long-term financing to the extent necessary to provide for their working capital needs. So they must rely heavily on short-term financing. Even large companies typically utilize short-term debt as a significant and indispensable component of their capital structure. One reason is that short-term funds usually offer lower interest rates than long-term debt. Perhaps most importantly, corporations desire flexibility. Managers want as many financing alternatives as possible.</a:t>
            </a:r>
            <a:endParaRPr lang="en-US" dirty="0"/>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10</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100</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t>Illustration 13A–1</a:t>
            </a:r>
            <a:r>
              <a:rPr lang="en-US" baseline="0" dirty="0"/>
              <a:t> Payroll-Related Liabilities</a:t>
            </a:r>
          </a:p>
          <a:p>
            <a:pPr eaLnBrk="1" hangingPunct="1"/>
            <a:endParaRPr lang="en-US" baseline="0"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IN" dirty="0"/>
              <a:t>Here’s an illustration of payroll-related liabilities. As you study the illustration,</a:t>
            </a:r>
            <a:r>
              <a:rPr lang="en-IN" baseline="0" dirty="0"/>
              <a:t> you should note the similarity among all payroll-related liabilities. </a:t>
            </a:r>
            <a:endParaRPr lang="en-US" baseline="0" dirty="0"/>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101</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Illustration 13A–1</a:t>
            </a:r>
            <a:r>
              <a:rPr lang="en-US" baseline="0" dirty="0"/>
              <a:t> Payroll-Related Liabilities (continued)</a:t>
            </a:r>
            <a:endParaRPr lang="en-US"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Amounts withheld from paychecks—voluntarily or involuntarily—are liabilities until turned over to appropriate third parties. Payroll taxes and expenses for fringe benefits are incurred as a result of services performed by employees and also are liabilities until paid to appropriate third parties.</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102</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Usually short-term bank loans are arranged under an existing </a:t>
            </a:r>
            <a:r>
              <a:rPr lang="en-US" sz="1200" b="1" i="0" u="none" strike="noStrike" kern="1200" baseline="0" dirty="0">
                <a:solidFill>
                  <a:schemeClr val="tx1"/>
                </a:solidFill>
                <a:latin typeface="+mn-lt"/>
                <a:ea typeface="+mn-ea"/>
                <a:cs typeface="+mn-cs"/>
              </a:rPr>
              <a:t>line of credit </a:t>
            </a:r>
            <a:r>
              <a:rPr lang="en-US" sz="1200" b="0" i="0" u="none" strike="noStrike" kern="1200" baseline="0" dirty="0">
                <a:solidFill>
                  <a:schemeClr val="tx1"/>
                </a:solidFill>
                <a:latin typeface="+mn-lt"/>
                <a:ea typeface="+mn-ea"/>
                <a:cs typeface="+mn-cs"/>
              </a:rPr>
              <a:t>with a bank or group of banks. A line of credit is an agreement to provide short-term financing, with amounts withdrawn by the borrower only when needed. Even though the loans are short-term, with amounts borrowed and repaid frequently, the agreement to provide a line of credit typically lasts several years. Lines of credit can be </a:t>
            </a:r>
            <a:r>
              <a:rPr lang="en-US" sz="1200" b="0" i="0" u="none" strike="noStrike" kern="1200" baseline="0" dirty="0" err="1">
                <a:solidFill>
                  <a:schemeClr val="tx1"/>
                </a:solidFill>
                <a:latin typeface="+mn-lt"/>
                <a:ea typeface="+mn-ea"/>
                <a:cs typeface="+mn-cs"/>
              </a:rPr>
              <a:t>noncommitted</a:t>
            </a:r>
            <a:r>
              <a:rPr lang="en-US" sz="1200" b="0" i="0" u="none" strike="noStrike" kern="1200" baseline="0" dirty="0">
                <a:solidFill>
                  <a:schemeClr val="tx1"/>
                </a:solidFill>
                <a:latin typeface="+mn-lt"/>
                <a:ea typeface="+mn-ea"/>
                <a:cs typeface="+mn-cs"/>
              </a:rPr>
              <a:t> or committed. A </a:t>
            </a:r>
            <a:r>
              <a:rPr lang="en-US" sz="1200" b="0" i="1" u="none" strike="noStrike" kern="1200" baseline="0" dirty="0" err="1">
                <a:solidFill>
                  <a:schemeClr val="tx1"/>
                </a:solidFill>
                <a:latin typeface="+mn-lt"/>
                <a:ea typeface="+mn-ea"/>
                <a:cs typeface="+mn-cs"/>
              </a:rPr>
              <a:t>noncommitted</a:t>
            </a:r>
            <a:r>
              <a:rPr lang="en-US" sz="1200" b="0" i="1"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line of credit is an informal agreement that permits a company to borrow up to a prearranged limit without having to follow formal loan procedures and paperwork. Banks sometimes require the company to maintain a compensating balance on deposit with the bank, say, 5% of the line of credit. A </a:t>
            </a:r>
            <a:r>
              <a:rPr lang="en-US" sz="1200" b="0" i="1" u="none" strike="noStrike" kern="1200" baseline="0" dirty="0">
                <a:solidFill>
                  <a:schemeClr val="tx1"/>
                </a:solidFill>
                <a:latin typeface="+mn-lt"/>
                <a:ea typeface="+mn-ea"/>
                <a:cs typeface="+mn-cs"/>
              </a:rPr>
              <a:t>committed </a:t>
            </a:r>
            <a:r>
              <a:rPr lang="en-US" sz="1200" b="0" i="0" u="none" strike="noStrike" kern="1200" baseline="0" dirty="0">
                <a:solidFill>
                  <a:schemeClr val="tx1"/>
                </a:solidFill>
                <a:latin typeface="+mn-lt"/>
                <a:ea typeface="+mn-ea"/>
                <a:cs typeface="+mn-cs"/>
              </a:rPr>
              <a:t>line of credit is a more formal agreement that usually requires the company to pay a commitment fee to the bank to keep a credit line amount available to the company. A typical annual commitment fee is ¼% of the total committed funds, and may also require a compensating balance.</a:t>
            </a: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11</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12</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13–2 Disclosure of Credit</a:t>
            </a:r>
            <a:r>
              <a:rPr lang="en-US" baseline="0" dirty="0"/>
              <a:t> Lines—IBM Corporation</a:t>
            </a:r>
          </a:p>
          <a:p>
            <a:endParaRPr lang="en-US" baseline="0" dirty="0"/>
          </a:p>
          <a:p>
            <a:r>
              <a:rPr lang="en-US" sz="1200" b="0" i="0" u="none" strike="noStrike" kern="1200" baseline="0" dirty="0">
                <a:solidFill>
                  <a:schemeClr val="tx1"/>
                </a:solidFill>
                <a:latin typeface="+mn-lt"/>
                <a:ea typeface="+mn-ea"/>
                <a:cs typeface="+mn-cs"/>
              </a:rPr>
              <a:t>A recent annual report of </a:t>
            </a:r>
            <a:r>
              <a:rPr lang="en-US" sz="1200" b="1" i="0" u="none" strike="noStrike" kern="1200" baseline="0" dirty="0">
                <a:solidFill>
                  <a:schemeClr val="tx1"/>
                </a:solidFill>
                <a:latin typeface="+mn-lt"/>
                <a:ea typeface="+mn-ea"/>
                <a:cs typeface="+mn-cs"/>
              </a:rPr>
              <a:t>IBM Corporation </a:t>
            </a:r>
            <a:r>
              <a:rPr lang="en-US" sz="1200" b="0" i="0" u="none" strike="noStrike" kern="1200" baseline="0" dirty="0">
                <a:solidFill>
                  <a:schemeClr val="tx1"/>
                </a:solidFill>
                <a:latin typeface="+mn-lt"/>
                <a:ea typeface="+mn-ea"/>
                <a:cs typeface="+mn-cs"/>
              </a:rPr>
              <a:t>illustrates </a:t>
            </a:r>
            <a:r>
              <a:rPr lang="en-US" sz="1200" b="0" i="0" u="none" strike="noStrike" kern="1200" baseline="0" dirty="0" err="1">
                <a:solidFill>
                  <a:schemeClr val="tx1"/>
                </a:solidFill>
                <a:latin typeface="+mn-lt"/>
                <a:ea typeface="+mn-ea"/>
                <a:cs typeface="+mn-cs"/>
              </a:rPr>
              <a:t>noncommitted</a:t>
            </a:r>
            <a:r>
              <a:rPr lang="en-US" sz="1200" b="0" i="0" u="none" strike="noStrike" kern="1200" baseline="0" dirty="0">
                <a:solidFill>
                  <a:schemeClr val="tx1"/>
                </a:solidFill>
                <a:latin typeface="+mn-lt"/>
                <a:ea typeface="+mn-ea"/>
                <a:cs typeface="+mn-cs"/>
              </a:rPr>
              <a:t> lines of credit.</a:t>
            </a:r>
            <a:endParaRPr lang="en-US" dirty="0"/>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13</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kern="1200" baseline="0" dirty="0">
                <a:solidFill>
                  <a:schemeClr val="tx1"/>
                </a:solidFill>
                <a:latin typeface="+mn-lt"/>
                <a:ea typeface="+mn-ea"/>
                <a:cs typeface="+mn-cs"/>
              </a:rPr>
              <a:t>When a company borrows money, it pays the lender </a:t>
            </a:r>
            <a:r>
              <a:rPr lang="en-US" sz="1200" b="1" kern="1200" baseline="0" dirty="0">
                <a:solidFill>
                  <a:schemeClr val="tx1"/>
                </a:solidFill>
                <a:latin typeface="+mn-lt"/>
                <a:ea typeface="+mn-ea"/>
                <a:cs typeface="+mn-cs"/>
              </a:rPr>
              <a:t>interest</a:t>
            </a:r>
            <a:r>
              <a:rPr lang="en-US" sz="1200" kern="1200" baseline="0" dirty="0">
                <a:solidFill>
                  <a:schemeClr val="tx1"/>
                </a:solidFill>
                <a:latin typeface="+mn-lt"/>
                <a:ea typeface="+mn-ea"/>
                <a:cs typeface="+mn-cs"/>
              </a:rPr>
              <a:t> in return for using the lender’s money during the term of the loan. You might think of the interest as the “rent” paid for using money. Interest is stated in terms of a percentage rate to be applied to the face amount of the loan, </a:t>
            </a:r>
            <a:r>
              <a:rPr lang="en-US" sz="1200" b="0" i="0" u="none" strike="noStrike" kern="1200" baseline="0" dirty="0">
                <a:solidFill>
                  <a:schemeClr val="tx1"/>
                </a:solidFill>
                <a:latin typeface="+mn-lt"/>
                <a:ea typeface="+mn-ea"/>
                <a:cs typeface="+mn-cs"/>
              </a:rPr>
              <a:t>which makes this an interest-bearing note.</a:t>
            </a:r>
            <a:r>
              <a:rPr lang="en-US" dirty="0"/>
              <a:t> Because the stated rate typically is an annual rate, when calculating interest for a short-term note we must adjust for the fraction of the annual period the loan spans.</a:t>
            </a:r>
            <a:endParaRPr lang="en-IN" dirty="0"/>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Interest on notes is calculated as: Face amount × Annual rate × Time to maturity</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14</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0275" eaLnBrk="1" hangingPunct="1"/>
            <a:r>
              <a:rPr lang="en-IN" dirty="0"/>
              <a:t>Illustration 13–3 Note Issued for Cash</a:t>
            </a:r>
          </a:p>
          <a:p>
            <a:pPr defTabSz="930275" eaLnBrk="1" hangingPunct="1"/>
            <a:endParaRPr lang="en-IN" dirty="0"/>
          </a:p>
          <a:p>
            <a:pPr defTabSz="930275" eaLnBrk="1" hangingPunct="1"/>
            <a:r>
              <a:rPr lang="en-IN" dirty="0"/>
              <a:t>As an illustration, Affiliated Technologies issued a six-month, 12% promissory note on May 1. To record the issuance of the note, we debit Cash and credit Notes payable for $700,000. </a:t>
            </a:r>
          </a:p>
          <a:p>
            <a:pPr defTabSz="930275" eaLnBrk="1" hangingPunct="1"/>
            <a:endParaRPr lang="en-IN" dirty="0"/>
          </a:p>
          <a:p>
            <a:pPr defTabSz="930275" eaLnBrk="1" hangingPunct="1"/>
            <a:r>
              <a:rPr lang="en-IN" dirty="0"/>
              <a:t>Next, on November 1, we record interest on maturity of the note. The interest is calculated by multiplying the face amount of $700,000 by the 12% annual rate, adjusted for six months. Therefore, the amount of interest equals $42,000 for the period for six months. As the</a:t>
            </a:r>
            <a:r>
              <a:rPr lang="en-IN" baseline="0" dirty="0"/>
              <a:t> note is collected on November 1, w</a:t>
            </a:r>
            <a:r>
              <a:rPr lang="en-IN" dirty="0"/>
              <a:t>e reduce the liability by debiting Notes payable for $700,000 and crediting Cash for the total amount of $742,000. </a:t>
            </a: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15</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0275" eaLnBrk="1" hangingPunct="1"/>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16</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0275" rtl="0" eaLnBrk="1" fontAlgn="base" latinLnBrk="0" hangingPunct="1">
              <a:lnSpc>
                <a:spcPct val="100000"/>
              </a:lnSpc>
              <a:spcBef>
                <a:spcPct val="30000"/>
              </a:spcBef>
              <a:spcAft>
                <a:spcPct val="0"/>
              </a:spcAft>
              <a:buClrTx/>
              <a:buSzTx/>
              <a:buFontTx/>
              <a:buNone/>
              <a:tabLst/>
              <a:defRPr/>
            </a:pPr>
            <a:r>
              <a:rPr lang="en-US" sz="1200" kern="1200" baseline="0" dirty="0">
                <a:solidFill>
                  <a:schemeClr val="tx1"/>
                </a:solidFill>
                <a:latin typeface="+mn-lt"/>
                <a:ea typeface="+mn-ea"/>
                <a:cs typeface="+mn-cs"/>
              </a:rPr>
              <a:t>Sometimes a bank loan assumes the form of a so-called noninterest-bearing note. Obviously, though, no bank will lend money without interest. Noninterest-bearing loans actually do bear interest, but the interest is deducted (or discounted) from the face amount to determine the cash proceeds made available to the borrower at the outset. For example, imagine a $700,000 noninterest-bearing note, with a 12% discount rate. In that case, the $42,000 interest would be discounted at the outset, rather than explicitly stated, as shown here. </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30275" rtl="0" eaLnBrk="1" fontAlgn="base" latinLnBrk="0" hangingPunct="1">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17</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18</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Notice that the amount borrowed under this arrangement is only $658,000, but the interest is calculated as the discount rate times the $700,000 face amount. This causes the </a:t>
            </a:r>
            <a:r>
              <a:rPr lang="en-US" sz="1200" i="1" kern="1200" baseline="0" dirty="0">
                <a:solidFill>
                  <a:schemeClr val="tx1"/>
                </a:solidFill>
                <a:latin typeface="+mn-lt"/>
                <a:ea typeface="+mn-ea"/>
                <a:cs typeface="+mn-cs"/>
              </a:rPr>
              <a:t>effective</a:t>
            </a:r>
            <a:r>
              <a:rPr lang="en-US" sz="1200" kern="1200" baseline="0" dirty="0">
                <a:solidFill>
                  <a:schemeClr val="tx1"/>
                </a:solidFill>
                <a:latin typeface="+mn-lt"/>
                <a:ea typeface="+mn-ea"/>
                <a:cs typeface="+mn-cs"/>
              </a:rPr>
              <a:t> interest rate to be higher than the 12% stated rate.</a:t>
            </a:r>
          </a:p>
          <a:p>
            <a:endParaRPr lang="en-US" sz="1200" kern="1200" baseline="0" dirty="0">
              <a:solidFill>
                <a:schemeClr val="tx1"/>
              </a:solidFill>
              <a:latin typeface="+mn-lt"/>
              <a:ea typeface="+mn-ea"/>
              <a:cs typeface="+mn-cs"/>
            </a:endParaRPr>
          </a:p>
          <a:p>
            <a:r>
              <a:rPr lang="en-US" sz="1200" b="0" kern="1200" baseline="0" dirty="0">
                <a:solidFill>
                  <a:schemeClr val="tx1"/>
                </a:solidFill>
                <a:latin typeface="+mn-lt"/>
                <a:ea typeface="+mn-ea"/>
                <a:cs typeface="+mn-cs"/>
              </a:rPr>
              <a:t>To calculate the effective interest rate, take $42,000 (interest for six months) ÷ $658,000 (amount borrowed) = 6.38%. That’s the rate for six months. To </a:t>
            </a:r>
            <a:r>
              <a:rPr lang="en-US" sz="1200" kern="1200" baseline="0" dirty="0">
                <a:solidFill>
                  <a:schemeClr val="tx1"/>
                </a:solidFill>
                <a:latin typeface="+mn-lt"/>
                <a:ea typeface="+mn-ea"/>
                <a:cs typeface="+mn-cs"/>
              </a:rPr>
              <a:t>annualize, 6.38% × 12⁄6 =12.76%. See how the annual effective interest rate of 12.76% is greater than the stated rate of 12%?</a:t>
            </a:r>
          </a:p>
          <a:p>
            <a:endParaRPr lang="en-US" sz="1200" kern="1200" baseline="0" dirty="0">
              <a:solidFill>
                <a:schemeClr val="tx1"/>
              </a:solidFill>
              <a:latin typeface="+mn-lt"/>
              <a:ea typeface="+mn-ea"/>
              <a:cs typeface="+mn-cs"/>
            </a:endParaRPr>
          </a:p>
          <a:p>
            <a:endParaRPr lang="en-IN" b="0" dirty="0"/>
          </a:p>
          <a:p>
            <a:pPr defTabSz="930275" eaLnBrk="1" hangingPunct="1"/>
            <a:endParaRPr lang="en-IN" dirty="0"/>
          </a:p>
          <a:p>
            <a:pPr defTabSz="930275" eaLnBrk="1" hangingPunct="1"/>
            <a:endParaRPr lang="en-US" dirty="0"/>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19</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Before a business can invest in an asset it first must acquire the money to pay for it. This can happen in either of two ways—funds can be provided by owners or the funds must be borrowed.</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When businesses issue notes and bonds, their creditors are the banks, individuals, and organizations that exchange cash for those securities. Each of these obligations represents the most common type of liability—one to be paid in cash and for which the amount and timing are specified by a legally enforceable contract.</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However, to be reported as a </a:t>
            </a:r>
            <a:r>
              <a:rPr lang="en-US" sz="1200" b="1" i="0" u="none" strike="noStrike" kern="1200" baseline="0" dirty="0">
                <a:solidFill>
                  <a:schemeClr val="tx1"/>
                </a:solidFill>
                <a:latin typeface="+mn-lt"/>
                <a:ea typeface="+mn-ea"/>
                <a:cs typeface="+mn-cs"/>
              </a:rPr>
              <a:t>liability</a:t>
            </a:r>
            <a:r>
              <a:rPr lang="en-US" sz="1200" b="0" i="0" u="none" strike="noStrike" kern="1200" baseline="0" dirty="0">
                <a:solidFill>
                  <a:schemeClr val="tx1"/>
                </a:solidFill>
                <a:latin typeface="+mn-lt"/>
                <a:ea typeface="+mn-ea"/>
                <a:cs typeface="+mn-cs"/>
              </a:rPr>
              <a:t>, an obligation need not be payable in cash. Instead, it may require the company to transfer other assets or to provide services. A liability doesn’t have to be represented by a written agreement nor be legally enforceable. Even the amount and timing of repayment need not be precisely known.</a:t>
            </a:r>
            <a:endParaRPr lang="en-US" sz="1200" kern="1200" baseline="0" dirty="0">
              <a:solidFill>
                <a:schemeClr val="tx1"/>
              </a:solidFill>
              <a:latin typeface="+mn-lt"/>
              <a:ea typeface="+mn-ea"/>
              <a:cs typeface="+mn-cs"/>
            </a:endParaRP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From a financial reporting perspective, a liability has three essential characteristics. Liabilities:</a:t>
            </a:r>
          </a:p>
          <a:p>
            <a:pPr marL="228600" lvl="0" indent="-228600">
              <a:buFont typeface="+mj-lt"/>
              <a:buAutoNum type="arabicPeriod"/>
            </a:pPr>
            <a:r>
              <a:rPr lang="en-US" sz="1200" kern="1200" baseline="0" dirty="0">
                <a:solidFill>
                  <a:schemeClr val="tx1"/>
                </a:solidFill>
                <a:latin typeface="+mn-lt"/>
                <a:ea typeface="+mn-ea"/>
                <a:cs typeface="+mn-cs"/>
              </a:rPr>
              <a:t>Are </a:t>
            </a:r>
            <a:r>
              <a:rPr lang="en-US" sz="1200" i="1" kern="1200" baseline="0" dirty="0">
                <a:solidFill>
                  <a:schemeClr val="tx1"/>
                </a:solidFill>
                <a:latin typeface="+mn-lt"/>
                <a:ea typeface="+mn-ea"/>
                <a:cs typeface="+mn-cs"/>
              </a:rPr>
              <a:t>probable, future </a:t>
            </a:r>
            <a:r>
              <a:rPr lang="en-US" sz="1200" kern="1200" baseline="0" dirty="0">
                <a:solidFill>
                  <a:schemeClr val="tx1"/>
                </a:solidFill>
                <a:latin typeface="+mn-lt"/>
                <a:ea typeface="+mn-ea"/>
                <a:cs typeface="+mn-cs"/>
              </a:rPr>
              <a:t>sacrifices of economic benefits</a:t>
            </a:r>
          </a:p>
          <a:p>
            <a:pPr marL="228600" lvl="0" indent="-228600">
              <a:buFont typeface="+mj-lt"/>
              <a:buAutoNum type="arabicPeriod"/>
            </a:pPr>
            <a:r>
              <a:rPr lang="en-US" sz="1200" kern="1200" baseline="0" dirty="0">
                <a:solidFill>
                  <a:schemeClr val="tx1"/>
                </a:solidFill>
                <a:latin typeface="+mn-lt"/>
                <a:ea typeface="+mn-ea"/>
                <a:cs typeface="+mn-cs"/>
              </a:rPr>
              <a:t>Arise from </a:t>
            </a:r>
            <a:r>
              <a:rPr lang="en-US" sz="1200" i="1" kern="1200" baseline="0" dirty="0">
                <a:solidFill>
                  <a:schemeClr val="tx1"/>
                </a:solidFill>
                <a:latin typeface="+mn-lt"/>
                <a:ea typeface="+mn-ea"/>
                <a:cs typeface="+mn-cs"/>
              </a:rPr>
              <a:t>present</a:t>
            </a:r>
            <a:r>
              <a:rPr lang="en-US" sz="1200" kern="1200" baseline="0" dirty="0">
                <a:solidFill>
                  <a:schemeClr val="tx1"/>
                </a:solidFill>
                <a:latin typeface="+mn-lt"/>
                <a:ea typeface="+mn-ea"/>
                <a:cs typeface="+mn-cs"/>
              </a:rPr>
              <a:t> obligations (to transfer assets or provide services) to other entities</a:t>
            </a:r>
          </a:p>
          <a:p>
            <a:pPr marL="228600" lvl="0" indent="-228600">
              <a:buFont typeface="+mj-lt"/>
              <a:buAutoNum type="arabicPeriod"/>
            </a:pPr>
            <a:r>
              <a:rPr lang="en-US" sz="1200" kern="1200" baseline="0" dirty="0">
                <a:solidFill>
                  <a:schemeClr val="tx1"/>
                </a:solidFill>
                <a:latin typeface="+mn-lt"/>
                <a:ea typeface="+mn-ea"/>
                <a:cs typeface="+mn-cs"/>
              </a:rPr>
              <a:t>Result from </a:t>
            </a:r>
            <a:r>
              <a:rPr lang="en-US" sz="1200" i="1" kern="1200" baseline="0" dirty="0">
                <a:solidFill>
                  <a:schemeClr val="tx1"/>
                </a:solidFill>
                <a:latin typeface="+mn-lt"/>
                <a:ea typeface="+mn-ea"/>
                <a:cs typeface="+mn-cs"/>
              </a:rPr>
              <a:t>past</a:t>
            </a:r>
            <a:r>
              <a:rPr lang="en-US" sz="1200" kern="1200" baseline="0" dirty="0">
                <a:solidFill>
                  <a:schemeClr val="tx1"/>
                </a:solidFill>
                <a:latin typeface="+mn-lt"/>
                <a:ea typeface="+mn-ea"/>
                <a:cs typeface="+mn-cs"/>
              </a:rPr>
              <a:t> transactions or events</a:t>
            </a:r>
          </a:p>
          <a:p>
            <a:pPr marL="228600" lvl="0" indent="-228600">
              <a:buFont typeface="+mj-lt"/>
              <a:buAutoNum type="arabicPeriod"/>
            </a:pPr>
            <a:endParaRPr lang="en-US" sz="1200"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Notice that the definition of a liability involves the past, the present, and the future. It is a present responsibility to sacrifice assets in the future because of a transaction or other event that happened in the past.</a:t>
            </a:r>
            <a:endParaRPr lang="en-US" sz="1200"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Sometimes short-term loans are </a:t>
            </a:r>
            <a:r>
              <a:rPr lang="en-US" sz="1200" b="0" i="1" u="none" strike="noStrike" kern="1200" baseline="0" dirty="0">
                <a:solidFill>
                  <a:schemeClr val="tx1"/>
                </a:solidFill>
                <a:latin typeface="+mn-lt"/>
                <a:ea typeface="+mn-ea"/>
                <a:cs typeface="+mn-cs"/>
              </a:rPr>
              <a:t>secured</a:t>
            </a:r>
            <a:r>
              <a:rPr lang="en-US" sz="1200" b="0" u="none" strike="noStrike" kern="1200" baseline="0" dirty="0">
                <a:solidFill>
                  <a:schemeClr val="tx1"/>
                </a:solidFill>
                <a:latin typeface="+mn-lt"/>
                <a:ea typeface="+mn-ea"/>
                <a:cs typeface="+mn-cs"/>
              </a:rPr>
              <a:t>,</a:t>
            </a:r>
            <a:r>
              <a:rPr lang="en-US" sz="1200" b="0" i="1"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meaning a specified asset of the borrower is pledged as collateral or security for the loan. Although many kinds of assets can be pledged, the secured loans most frequently encountered in practice are secured by inventory or accounts receivable.</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When accounts receivable serve as collateral, we refer to the arrangement as </a:t>
            </a:r>
            <a:r>
              <a:rPr lang="en-US" sz="1200" b="0" i="1" u="none" strike="noStrike" kern="1200" baseline="0" dirty="0">
                <a:solidFill>
                  <a:schemeClr val="tx1"/>
                </a:solidFill>
                <a:latin typeface="+mn-lt"/>
                <a:ea typeface="+mn-ea"/>
                <a:cs typeface="+mn-cs"/>
              </a:rPr>
              <a:t>pledging </a:t>
            </a:r>
            <a:r>
              <a:rPr lang="en-US" sz="1200" b="0" i="0" u="none" strike="noStrike" kern="1200" baseline="0" dirty="0">
                <a:solidFill>
                  <a:schemeClr val="tx1"/>
                </a:solidFill>
                <a:latin typeface="+mn-lt"/>
                <a:ea typeface="+mn-ea"/>
                <a:cs typeface="+mn-cs"/>
              </a:rPr>
              <a:t>accounts receivable. Sometimes, the receivables actually are sold outright to a finance company as a means of short-term financing. This is called </a:t>
            </a:r>
            <a:r>
              <a:rPr lang="en-US" sz="1200" b="0" i="1" u="none" strike="noStrike" kern="1200" baseline="0" dirty="0">
                <a:solidFill>
                  <a:schemeClr val="tx1"/>
                </a:solidFill>
                <a:latin typeface="+mn-lt"/>
                <a:ea typeface="+mn-ea"/>
                <a:cs typeface="+mn-cs"/>
              </a:rPr>
              <a:t>factoring </a:t>
            </a:r>
            <a:r>
              <a:rPr lang="en-US" sz="1200" b="0" i="0" u="none" strike="noStrike" kern="1200" baseline="0" dirty="0">
                <a:solidFill>
                  <a:schemeClr val="tx1"/>
                </a:solidFill>
                <a:latin typeface="+mn-lt"/>
                <a:ea typeface="+mn-ea"/>
                <a:cs typeface="+mn-cs"/>
              </a:rPr>
              <a:t>receivables.</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20</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Some large corporations obtain temporary financing by issuing </a:t>
            </a:r>
            <a:r>
              <a:rPr lang="en-IN" b="1" dirty="0"/>
              <a:t>commercial paper</a:t>
            </a:r>
            <a:r>
              <a:rPr lang="en-IN" dirty="0"/>
              <a:t>, which is often purchased by other companies as a short-term investment. Commercial paper refers to unsecured notes sold in minimum denominations of $25,000 with maturities ranging from 30 to 270 days. Beyond 270 days, the firm would be required to file a registration statement with the SEC. </a:t>
            </a:r>
          </a:p>
          <a:p>
            <a:endParaRPr lang="en-IN" dirty="0"/>
          </a:p>
          <a:p>
            <a:r>
              <a:rPr lang="en-IN" dirty="0"/>
              <a:t>Interest on commercial paper often is discounted at the issuance of the note. Usually commercial paper is issued directly to the buyer (lender) and is backed by a line of credit with a bank. This allows the interest rate to be lower than in a bank loan.</a:t>
            </a:r>
            <a:r>
              <a:rPr lang="en-IN" baseline="0" dirty="0"/>
              <a:t> </a:t>
            </a:r>
            <a:r>
              <a:rPr lang="en-US" sz="1200" kern="1200" baseline="0" dirty="0">
                <a:solidFill>
                  <a:schemeClr val="tx1"/>
                </a:solidFill>
                <a:latin typeface="+mn-lt"/>
                <a:ea typeface="+mn-ea"/>
                <a:cs typeface="+mn-cs"/>
              </a:rPr>
              <a:t>Commercial paper has become an increasingly popular way for large companies to raise funds, the total amount having expanded over fivefold in the last decade.</a:t>
            </a:r>
          </a:p>
          <a:p>
            <a:endParaRPr lang="en-US" sz="1200"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name </a:t>
            </a:r>
            <a:r>
              <a:rPr lang="en-US" sz="1200" b="0" i="1" u="none" strike="noStrike" kern="1200" baseline="0" dirty="0">
                <a:solidFill>
                  <a:schemeClr val="tx1"/>
                </a:solidFill>
                <a:latin typeface="+mn-lt"/>
                <a:ea typeface="+mn-ea"/>
                <a:cs typeface="+mn-cs"/>
              </a:rPr>
              <a:t>commercial paper </a:t>
            </a:r>
            <a:r>
              <a:rPr lang="en-US" sz="1200" b="0" i="0" u="none" strike="noStrike" kern="1200" baseline="0" dirty="0">
                <a:solidFill>
                  <a:schemeClr val="tx1"/>
                </a:solidFill>
                <a:latin typeface="+mn-lt"/>
                <a:ea typeface="+mn-ea"/>
                <a:cs typeface="+mn-cs"/>
              </a:rPr>
              <a:t>refers to the fact that a paper certificate traditionally is issued to the lender to signify the obligation, although there is a trend toward total computerization so that no paper is created.</a:t>
            </a:r>
          </a:p>
          <a:p>
            <a:endParaRPr lang="en-US" sz="1200" b="0" i="0" u="none" strike="noStrike" kern="1200" baseline="0" dirty="0">
              <a:solidFill>
                <a:schemeClr val="tx1"/>
              </a:solidFill>
              <a:latin typeface="+mn-lt"/>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In a statement of cash flows, the cash a company receives from using short-term notes to borrow funds as well as the cash it uses to repay the notes are reported among cash flows from financing activities.</a:t>
            </a: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21</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22</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mn-ea"/>
                <a:cs typeface="+mn-cs"/>
              </a:rPr>
              <a:t>Accrued liabilities </a:t>
            </a:r>
            <a:r>
              <a:rPr lang="en-US" sz="1200" b="0" i="0" u="none" strike="noStrike" kern="1200" baseline="0" dirty="0">
                <a:solidFill>
                  <a:schemeClr val="tx1"/>
                </a:solidFill>
                <a:latin typeface="+mn-lt"/>
                <a:ea typeface="+mn-ea"/>
                <a:cs typeface="+mn-cs"/>
              </a:rPr>
              <a:t>represent expenses already incurred but not yet paid (accrued expenses). These liabilities are recorded by adjusting entries at the end of the reporting period, prior to preparing financial statements. Common examples are salaries and wages payable, income taxes payable, and interest payable. Although recorded in separate liability accounts, accrued liabilities usually are combined and reported under a single caption or perhaps two accrued liability captions in the balance sheet. </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23</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IN" dirty="0"/>
              <a:t>Illustration 13–6 Note</a:t>
            </a:r>
            <a:r>
              <a:rPr lang="en-IN" baseline="0" dirty="0"/>
              <a:t> with Accrued Interest</a:t>
            </a:r>
            <a:endParaRPr lang="en-IN" dirty="0"/>
          </a:p>
          <a:p>
            <a:pPr eaLnBrk="1" hangingPunct="1"/>
            <a:endParaRPr lang="en-IN" dirty="0"/>
          </a:p>
          <a:p>
            <a:pPr eaLnBrk="1" hangingPunct="1"/>
            <a:r>
              <a:rPr lang="en-IN" dirty="0"/>
              <a:t>Accrued interest payable arises in connection with notes as well as other forms of debt. As a continuation of our previous example, let’s </a:t>
            </a:r>
            <a:r>
              <a:rPr lang="en-US" dirty="0"/>
              <a:t>assume the fiscal period for Affiliated Technologies ends on June 30, two months after the six-month note is issued.</a:t>
            </a:r>
          </a:p>
          <a:p>
            <a:pPr eaLnBrk="1" hangingPunct="1"/>
            <a:endParaRPr lang="en-US" dirty="0"/>
          </a:p>
          <a:p>
            <a:r>
              <a:rPr lang="en-US" sz="1200" b="0" i="0" u="none" strike="noStrike" kern="1200" baseline="0" dirty="0">
                <a:solidFill>
                  <a:schemeClr val="tx1"/>
                </a:solidFill>
                <a:latin typeface="+mn-lt"/>
                <a:ea typeface="+mn-ea"/>
                <a:cs typeface="+mn-cs"/>
              </a:rPr>
              <a:t>The issuance of the note, intervening adjusting entry, and note payment would be recorded as shown here.</a:t>
            </a:r>
            <a:endParaRPr lang="en-US" dirty="0"/>
          </a:p>
          <a:p>
            <a:pPr eaLnBrk="1" hangingPunct="1"/>
            <a:endParaRPr lang="en-US" dirty="0"/>
          </a:p>
          <a:p>
            <a:r>
              <a:rPr lang="en-US" sz="1200" b="0" i="0" u="none" strike="noStrike" kern="1200" baseline="0" dirty="0">
                <a:solidFill>
                  <a:schemeClr val="tx1"/>
                </a:solidFill>
                <a:latin typeface="+mn-lt"/>
                <a:ea typeface="+mn-ea"/>
                <a:cs typeface="+mn-cs"/>
              </a:rPr>
              <a:t>At June 30, two months’ interest has accrued and is recorded to avoid misstating expenses and liabilities on the June 30 financial statements.</a:t>
            </a:r>
            <a:endParaRPr lang="en-US" dirty="0"/>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24</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0275" eaLnBrk="1" hangingPunct="1"/>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25</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IN" dirty="0"/>
              <a:t>Illustration 13–6 Note</a:t>
            </a:r>
            <a:r>
              <a:rPr lang="en-IN" baseline="0" dirty="0"/>
              <a:t> with Accrued Interest (continued)</a:t>
            </a:r>
            <a:endParaRPr lang="en-US" dirty="0"/>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On November 1, the company records cash payment upon maturity of the note. Notes payable is reduced with a debit entry and cash is reduced with a credit entry. Interest expense is debited</a:t>
            </a:r>
            <a:r>
              <a:rPr lang="en-US" baseline="0" dirty="0"/>
              <a:t> </a:t>
            </a:r>
            <a:r>
              <a:rPr lang="en-US" dirty="0"/>
              <a:t>for the four months after June 30, calculated as $28,000, and the interest payable recorded on June 30 is reduced with a debit entry of $14,000.</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defTabSz="930275" eaLnBrk="1" hangingPunct="1"/>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26</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Illustration 13–7 Conditions for Accrual of Paid Future Absences</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Compensation for employee services can be in the form of hourly wages, salary, commissions, bonuses, stock compensation plans, and pensions. Accrued liabilities arise in connection with compensation expense when employees have provided services but have not yet been paid as of a financial statement date. These accrued expenses and related accrued liabilities are recorded by adjusting entries at the end of the reporting period, prior to preparing financial statements.</a:t>
            </a:r>
          </a:p>
          <a:p>
            <a:endParaRPr lang="en-US" sz="1200"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An employer should accrue an expense and the related liability for employees’ compensation for future absences (such as vacation pay) if the obligation meets </a:t>
            </a:r>
            <a:r>
              <a:rPr lang="en-US" sz="1200" b="0" i="1" u="none" strike="noStrike" kern="1200" baseline="0" dirty="0">
                <a:solidFill>
                  <a:schemeClr val="tx1"/>
                </a:solidFill>
                <a:latin typeface="+mn-lt"/>
                <a:ea typeface="+mn-ea"/>
                <a:cs typeface="+mn-cs"/>
              </a:rPr>
              <a:t>all </a:t>
            </a:r>
            <a:r>
              <a:rPr lang="en-US" sz="1200" b="0" i="0" u="none" strike="noStrike" kern="1200" baseline="0" dirty="0">
                <a:solidFill>
                  <a:schemeClr val="tx1"/>
                </a:solidFill>
                <a:latin typeface="+mn-lt"/>
                <a:ea typeface="+mn-ea"/>
                <a:cs typeface="+mn-cs"/>
              </a:rPr>
              <a:t>of the four conditions listed here:</a:t>
            </a:r>
            <a:endParaRPr lang="en-US" dirty="0"/>
          </a:p>
          <a:p>
            <a:pPr marL="228600" indent="-228600" eaLnBrk="1" hangingPunct="1">
              <a:buFont typeface="+mj-lt"/>
              <a:buAutoNum type="arabicPeriod"/>
            </a:pPr>
            <a:r>
              <a:rPr lang="en-US" dirty="0"/>
              <a:t>The obligation is attributable to employees’ services already performed</a:t>
            </a:r>
          </a:p>
          <a:p>
            <a:pPr marL="228600" indent="-228600" eaLnBrk="1" hangingPunct="1">
              <a:buFont typeface="+mj-lt"/>
              <a:buAutoNum type="arabicPeriod"/>
            </a:pPr>
            <a:r>
              <a:rPr lang="en-US" dirty="0"/>
              <a:t>The paid absence can be taken in a later year—the benefit vests (will be compensated even if employment is terminated) or the benefit can be accumulated over time</a:t>
            </a:r>
          </a:p>
          <a:p>
            <a:pPr marL="228600" indent="-228600" eaLnBrk="1" hangingPunct="1">
              <a:buFont typeface="+mj-lt"/>
              <a:buAutoNum type="arabicPeriod"/>
            </a:pPr>
            <a:r>
              <a:rPr lang="en-US" dirty="0"/>
              <a:t>Payment is probable</a:t>
            </a:r>
          </a:p>
          <a:p>
            <a:pPr marL="228600" indent="-228600" eaLnBrk="1" hangingPunct="1">
              <a:buFont typeface="+mj-lt"/>
              <a:buAutoNum type="arabicPeriod"/>
            </a:pPr>
            <a:r>
              <a:rPr lang="en-US" dirty="0"/>
              <a:t>The amount can be reasonably estimated</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27</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28</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kern="1200" baseline="0" dirty="0">
                <a:solidFill>
                  <a:schemeClr val="tx1"/>
                </a:solidFill>
                <a:latin typeface="+mn-lt"/>
                <a:ea typeface="+mn-ea"/>
                <a:cs typeface="+mn-cs"/>
              </a:rPr>
              <a:t>Illustration 13–8 Paid Future Absences</a:t>
            </a:r>
            <a:endParaRPr lang="en-US" dirty="0"/>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Here’s an example of accounting for paid future absences. We’ll start by listing the facts.</a:t>
            </a:r>
          </a:p>
          <a:p>
            <a:endParaRPr lang="en-US" sz="1200"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29</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In a classified balance sheet, we categorize liabilities as either </a:t>
            </a:r>
            <a:r>
              <a:rPr lang="en-US" sz="1200" b="1" i="0" u="none" strike="noStrike" kern="1200" baseline="0" dirty="0">
                <a:solidFill>
                  <a:schemeClr val="tx1"/>
                </a:solidFill>
                <a:latin typeface="+mn-lt"/>
                <a:ea typeface="+mn-ea"/>
                <a:cs typeface="+mn-cs"/>
              </a:rPr>
              <a:t>current liabilities </a:t>
            </a:r>
            <a:r>
              <a:rPr lang="en-US" sz="1200" b="0" i="0" u="none" strike="noStrike" kern="1200" baseline="0" dirty="0">
                <a:solidFill>
                  <a:schemeClr val="tx1"/>
                </a:solidFill>
                <a:latin typeface="+mn-lt"/>
                <a:ea typeface="+mn-ea"/>
                <a:cs typeface="+mn-cs"/>
              </a:rPr>
              <a:t>or long-term liabilities. We often characterize current liabilities as obligations payable within one year or within the firm’s operating cycle, whichever is longer. This general definition usually applies. However, a more discriminating definition identifies current liabilities as those expected to be satisfied with </a:t>
            </a:r>
            <a:r>
              <a:rPr lang="en-US" sz="1200" b="0" i="1" u="none" strike="noStrike" kern="1200" baseline="0" dirty="0">
                <a:solidFill>
                  <a:schemeClr val="tx1"/>
                </a:solidFill>
                <a:latin typeface="+mn-lt"/>
                <a:ea typeface="+mn-ea"/>
                <a:cs typeface="+mn-cs"/>
              </a:rPr>
              <a:t>current assets </a:t>
            </a:r>
            <a:r>
              <a:rPr lang="en-US" sz="1200" b="0" i="0" u="none" strike="noStrike" kern="1200" baseline="0" dirty="0">
                <a:solidFill>
                  <a:schemeClr val="tx1"/>
                </a:solidFill>
                <a:latin typeface="+mn-lt"/>
                <a:ea typeface="+mn-ea"/>
                <a:cs typeface="+mn-cs"/>
              </a:rPr>
              <a:t>or by the creation of other </a:t>
            </a:r>
            <a:r>
              <a:rPr lang="en-US" sz="1200" b="0" i="1" u="none" strike="noStrike" kern="1200" baseline="0" dirty="0">
                <a:solidFill>
                  <a:schemeClr val="tx1"/>
                </a:solidFill>
                <a:latin typeface="+mn-lt"/>
                <a:ea typeface="+mn-ea"/>
                <a:cs typeface="+mn-cs"/>
              </a:rPr>
              <a:t>current liabilities.</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Classifying liabilities as either current or long-term helps investors and creditors assess the risk that the liabilities will require expenditure of cash or other assets in the near term. </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30</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0275" eaLnBrk="1" hangingPunct="1"/>
            <a:r>
              <a:rPr lang="en-US" dirty="0"/>
              <a:t>The salaries and wages expense for employees who took vacations in 2018 is calculated at the existing wage rate of $600. This expense for 2,500 employees for 2 weeks and 2,000 employees for 1 week totals $4,200,000. </a:t>
            </a:r>
          </a:p>
          <a:p>
            <a:pPr defTabSz="930275" eaLnBrk="1" hangingPunct="1"/>
            <a:endParaRPr lang="en-US" dirty="0"/>
          </a:p>
          <a:p>
            <a:pPr defTabSz="930275" eaLnBrk="1" hangingPunct="1"/>
            <a:r>
              <a:rPr lang="en-US" dirty="0"/>
              <a:t>The amount of compensation expense to be accrued on December 31, 2018, is calculated as the total carryover of 9,000 weeks times the wage rate of $600, which equals $5,400,000. It is recorded as a liability towards compensated future absences.</a:t>
            </a:r>
          </a:p>
          <a:p>
            <a:pPr defTabSz="930275" eaLnBrk="1" hangingPunct="1"/>
            <a:endParaRPr lang="en-US" dirty="0"/>
          </a:p>
          <a:p>
            <a:pPr defTabSz="930275" eaLnBrk="1" hangingPunct="1"/>
            <a:r>
              <a:rPr lang="en-US" dirty="0"/>
              <a:t>The liability for paid absences is accrued at the existing wage rate rather than at a rate estimated to be in effect when absences occur. So, if wage rates rise, the difference between the accrual and the amount paid increases compensation expense for that year. We</a:t>
            </a:r>
            <a:r>
              <a:rPr lang="en-US" baseline="0" dirty="0"/>
              <a:t> can see that occur in 2019, when the amount paid is $5,700,000 rather than the $5,400,000 accrued at the end of 2018. The difference of $300,000 is reflected in 2019, essentially updating the estimate of compensation expense for changes occurring during 2019.</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31</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0275" eaLnBrk="1" hangingPunct="1"/>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32</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Sometimes compensation packages include annual bonuses tied to performance objectives designed to provide incentive to executives. The most common performance measures are earnings per share, net income, and operating income, each being used by about a quarter of firms having bonus plans. Nonfinancial performance measures, such as customer satisfaction and product or service quality, also are used. </a:t>
            </a:r>
            <a:r>
              <a:rPr lang="en-US" sz="1200" b="1" i="0" u="none" strike="noStrike" kern="1200" baseline="0" dirty="0">
                <a:solidFill>
                  <a:schemeClr val="tx1"/>
                </a:solidFill>
                <a:latin typeface="+mn-lt"/>
                <a:ea typeface="+mn-ea"/>
                <a:cs typeface="+mn-cs"/>
              </a:rPr>
              <a:t>Annual bonuses </a:t>
            </a:r>
            <a:r>
              <a:rPr lang="en-US" sz="1200" b="0" i="0" u="none" strike="noStrike" kern="1200" baseline="0" dirty="0">
                <a:solidFill>
                  <a:schemeClr val="tx1"/>
                </a:solidFill>
                <a:latin typeface="+mn-lt"/>
                <a:ea typeface="+mn-ea"/>
                <a:cs typeface="+mn-cs"/>
              </a:rPr>
              <a:t>also are popular, not just for executives, but for </a:t>
            </a:r>
            <a:r>
              <a:rPr lang="en-US" sz="1200" b="0" i="0" u="none" strike="noStrike" kern="1200" baseline="0" dirty="0" err="1">
                <a:solidFill>
                  <a:schemeClr val="tx1"/>
                </a:solidFill>
                <a:latin typeface="+mn-lt"/>
                <a:ea typeface="+mn-ea"/>
                <a:cs typeface="+mn-cs"/>
              </a:rPr>
              <a:t>nonmanagerial</a:t>
            </a:r>
            <a:r>
              <a:rPr lang="en-US" sz="1200" b="0" i="0" u="none" strike="noStrike" kern="1200" baseline="0" dirty="0">
                <a:solidFill>
                  <a:schemeClr val="tx1"/>
                </a:solidFill>
                <a:latin typeface="+mn-lt"/>
                <a:ea typeface="+mn-ea"/>
                <a:cs typeface="+mn-cs"/>
              </a:rPr>
              <a:t> personnel as well. Unfortunately for employees, bonuses often take the place of annual raises. This allows a company to increase employee pay without permanently locking in the increases in salaries. Bonuses are compensation expense of the period in which they are earned.</a:t>
            </a:r>
            <a:endParaRPr lang="en-US" dirty="0"/>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33</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Liabilities are created when amounts are received that will be returned or remitted to others. Deposits and advances from customers and collections for third parties are cases in point.</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Collecting cash from a customer as a refundable deposit or as an advance payment for products or services creates a liability to return the deposit or to supply the products or services.</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34</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kern="1200" baseline="0" dirty="0">
                <a:solidFill>
                  <a:schemeClr val="tx1"/>
                </a:solidFill>
                <a:latin typeface="+mn-lt"/>
                <a:ea typeface="+mn-ea"/>
                <a:cs typeface="+mn-cs"/>
              </a:rPr>
              <a:t>Illustration 13–9 Refundable Deposits</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In some businesses it’s typical to require customers to pay cash as a deposit that will be refunded when a specified event occurs. You probably have encountered such situations. When apartments are rented, security or damage deposits often are collected. Utility companies frequently collect deposits when service is begun. Similarly, deposits sometimes are required on returnable containers, to be refunded when the containers are returned. That situation is demonstrated in the example above.</a:t>
            </a:r>
          </a:p>
          <a:p>
            <a:endParaRPr lang="en-US" sz="1200"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35</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36</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At times, businesses require advance payments from customers that will be applied to the purchase price when goods are delivered or services provided. Gift certificates, magazine subscriptions, layaway deposits, special order deposits, and airline tickets are examples. These customer advances, also called </a:t>
            </a:r>
            <a:r>
              <a:rPr lang="en-US" sz="1200" b="0" i="1" u="none" strike="noStrike" kern="1200" baseline="0" dirty="0">
                <a:solidFill>
                  <a:schemeClr val="tx1"/>
                </a:solidFill>
                <a:latin typeface="+mn-lt"/>
                <a:ea typeface="+mn-ea"/>
                <a:cs typeface="+mn-cs"/>
              </a:rPr>
              <a:t>deferred revenue </a:t>
            </a:r>
            <a:r>
              <a:rPr lang="en-US" sz="1200" b="0" i="0" u="none" strike="noStrike" kern="1200" baseline="0" dirty="0">
                <a:solidFill>
                  <a:schemeClr val="tx1"/>
                </a:solidFill>
                <a:latin typeface="+mn-lt"/>
                <a:ea typeface="+mn-ea"/>
                <a:cs typeface="+mn-cs"/>
              </a:rPr>
              <a:t>or </a:t>
            </a:r>
            <a:r>
              <a:rPr lang="en-US" sz="1200" b="0" i="1" u="none" strike="noStrike" kern="1200" baseline="0" dirty="0">
                <a:solidFill>
                  <a:schemeClr val="tx1"/>
                </a:solidFill>
                <a:latin typeface="+mn-lt"/>
                <a:ea typeface="+mn-ea"/>
                <a:cs typeface="+mn-cs"/>
              </a:rPr>
              <a:t>unearned revenue</a:t>
            </a:r>
            <a:r>
              <a:rPr lang="en-US" sz="1200" b="0" u="none" strike="noStrike" kern="1200" baseline="0" dirty="0">
                <a:solidFill>
                  <a:schemeClr val="tx1"/>
                </a:solidFill>
                <a:latin typeface="+mn-lt"/>
                <a:ea typeface="+mn-ea"/>
                <a:cs typeface="+mn-cs"/>
              </a:rPr>
              <a:t>,</a:t>
            </a:r>
            <a:r>
              <a:rPr lang="en-US" sz="1200" b="0" i="1"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represent liabilities until the related product or service is provided.</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37</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Illustration 13–10 Customer Advance</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This illustration highlights that deferred revenue gets reduced when the revenue associated with the advance has been recognized, either because the seller has delivered the goods or services as promised or because the buyer has forfeited the advance payment. Less often, deferred revenue is reduced when an advance payment is returned by the seller to the buyer because the seller didn’t deliver the goods or services as promised.</a:t>
            </a:r>
          </a:p>
          <a:p>
            <a:endParaRPr lang="en-US" sz="1200" kern="1200" baseline="0" dirty="0">
              <a:solidFill>
                <a:schemeClr val="tx1"/>
              </a:solidFill>
              <a:latin typeface="+mn-lt"/>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Note that </a:t>
            </a:r>
            <a:r>
              <a:rPr lang="en-IN" dirty="0"/>
              <a:t>at December 31, the average subscription was one-fourth expired. Thus, the seller has performed one-fourth of its obligation to deliver a</a:t>
            </a:r>
            <a:r>
              <a:rPr lang="en-IN" baseline="0" dirty="0"/>
              <a:t> year’s worth of magazines, and should recognize subscription revenue for that amount. </a:t>
            </a:r>
            <a:r>
              <a:rPr lang="en-US" dirty="0"/>
              <a:t>Deferred subscription revenue is reduced with a debit entry by one-fourth, or $5 million, and revenue is recorded with a credit to subscription revenue.</a:t>
            </a: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endParaRPr lang="en-US" sz="1200" kern="1200" baseline="0" dirty="0">
              <a:solidFill>
                <a:schemeClr val="tx1"/>
              </a:solidFill>
              <a:latin typeface="+mn-lt"/>
              <a:ea typeface="+mn-ea"/>
              <a:cs typeface="+mn-cs"/>
            </a:endParaRPr>
          </a:p>
          <a:p>
            <a:endParaRPr lang="en-US" sz="1200"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38</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39</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Conceptually, liabilities should be recorded at their present values. In other words, the amount recorded is the present value of all anticipated future cash payments resulting from the debt (specifically, principal and interest payments). However, in practice, liabilities payable within one year ordinarily are recorded instead at their maturity amounts. This inconsistency usually is inconsequential because the relatively short-term maturity of current liabilities makes the interest or time value component immaterial.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most common obligations reported as current liabilities are accounts payable, notes payable, commercial paper, income tax liability, dividends payable, and accrued liabilities.</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Gift cards or gift certificates are particularly common forms of advanced payments. When a company sells a gift card, it initially records the cash received as deferred revenue, and then recognizes revenue either when the gift card is redeemed or when the probability of redemption is viewed as remote (which is called gift card breakage, and based on expiration or the company’s experience). </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Liabilities for deferred revenue associated with gift cards are classified as current or long-term depending on when the obligation is expected to be satisfied.</a:t>
            </a:r>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40</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IN" dirty="0"/>
              <a:t>Illustration 13–11 Accounting</a:t>
            </a:r>
            <a:r>
              <a:rPr lang="en-IN" baseline="0" dirty="0"/>
              <a:t> for Gift Cards</a:t>
            </a:r>
            <a:endParaRPr lang="en-IN" dirty="0"/>
          </a:p>
          <a:p>
            <a:pPr eaLnBrk="1" hangingPunct="1"/>
            <a:endParaRPr lang="en-IN" dirty="0"/>
          </a:p>
          <a:p>
            <a:pPr eaLnBrk="1" hangingPunct="1"/>
            <a:r>
              <a:rPr lang="en-IN" dirty="0"/>
              <a:t>During May 2018, Great Buy Inc. sold $2 million of gift cards. To record this transaction, cash is debited and deferred gift card revenue is credited for $2 million. </a:t>
            </a:r>
          </a:p>
          <a:p>
            <a:pPr eaLnBrk="1" hangingPunct="1"/>
            <a:endParaRPr lang="en-IN" dirty="0"/>
          </a:p>
          <a:p>
            <a:pPr eaLnBrk="1" hangingPunct="1"/>
            <a:r>
              <a:rPr lang="en-IN" dirty="0"/>
              <a:t>Also during May, $1.5 million of gift cards sold in prior periods were redeemed by customers. Thus, we debit the deferred revenue account while crediting revenue for $1.5 million.</a:t>
            </a:r>
            <a:r>
              <a:rPr lang="en-IN" baseline="0" dirty="0"/>
              <a:t> </a:t>
            </a:r>
          </a:p>
          <a:p>
            <a:pPr eaLnBrk="1" hangingPunct="1"/>
            <a:endParaRPr lang="en-IN" baseline="0" dirty="0"/>
          </a:p>
          <a:p>
            <a:pPr eaLnBrk="1" hangingPunct="1"/>
            <a:r>
              <a:rPr lang="en-IN" baseline="0" dirty="0"/>
              <a:t>Finally</a:t>
            </a:r>
            <a:r>
              <a:rPr lang="en-IN" dirty="0"/>
              <a:t>, $1 million of gift cards sold in prior periods expired unused. This further decreases the deferred revenue by $1 million and increases revenue by the same amount.</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41</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42</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IN" dirty="0"/>
              <a:t>Companies often make collections for third parties from customers or from employees and periodically remit these amounts to the appropriate governmental (or other) units. Amounts collected this way represent liabilities until remitted.</a:t>
            </a:r>
            <a:r>
              <a:rPr lang="en-IN" baseline="0" dirty="0"/>
              <a:t> </a:t>
            </a:r>
            <a:r>
              <a:rPr lang="en-US" sz="1200" kern="1200" baseline="0" dirty="0">
                <a:solidFill>
                  <a:schemeClr val="tx1"/>
                </a:solidFill>
                <a:latin typeface="+mn-lt"/>
                <a:ea typeface="+mn-ea"/>
                <a:cs typeface="+mn-cs"/>
              </a:rPr>
              <a:t>Payroll-related deductions such as withholding taxes, Social Security taxes, employee insurance, employee contributions to retirement plans, and union dues also create current liabilities until the amounts collected are paid to appropriate parties. </a:t>
            </a:r>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43</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An example of collections</a:t>
            </a:r>
            <a:r>
              <a:rPr lang="en-IN" baseline="0" dirty="0"/>
              <a:t> for third parties is sales tax. A</a:t>
            </a:r>
            <a:r>
              <a:rPr lang="en-US" sz="1200" kern="1200" baseline="0" dirty="0" err="1">
                <a:solidFill>
                  <a:schemeClr val="tx1"/>
                </a:solidFill>
                <a:latin typeface="+mn-lt"/>
                <a:ea typeface="+mn-ea"/>
                <a:cs typeface="+mn-cs"/>
              </a:rPr>
              <a:t>ssume</a:t>
            </a:r>
            <a:r>
              <a:rPr lang="en-US" sz="1200" kern="1200" baseline="0" dirty="0">
                <a:solidFill>
                  <a:schemeClr val="tx1"/>
                </a:solidFill>
                <a:latin typeface="+mn-lt"/>
                <a:ea typeface="+mn-ea"/>
                <a:cs typeface="+mn-cs"/>
              </a:rPr>
              <a:t> a state sales tax rate of 4% and local sales tax rate of 3%. Adding the tax to a $100 sale creates a $7 liability until the tax is paid.</a:t>
            </a:r>
          </a:p>
          <a:p>
            <a:endParaRPr lang="en-US" sz="1200" kern="1200" baseline="0" dirty="0">
              <a:solidFill>
                <a:schemeClr val="tx1"/>
              </a:solidFill>
              <a:latin typeface="+mn-lt"/>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dirty="0"/>
              <a:t>Sales tax collected from customers represent liabilities until</a:t>
            </a:r>
            <a:r>
              <a:rPr lang="en-US" sz="1200" baseline="0" dirty="0"/>
              <a:t> remitted.</a:t>
            </a:r>
            <a:endParaRPr lang="en-US" sz="1200" dirty="0"/>
          </a:p>
          <a:p>
            <a:endParaRPr lang="en-IN" dirty="0"/>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44</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IN" dirty="0"/>
              <a:t>Companies often make collections for third parties from customers or from employees and periodically remit these amounts to the appropriate governmental (or other) units. Amounts collected this way represent liabilities until remitted.</a:t>
            </a:r>
            <a:r>
              <a:rPr lang="en-IN" baseline="0" dirty="0"/>
              <a:t> </a:t>
            </a:r>
            <a:r>
              <a:rPr lang="en-US" sz="1200" kern="1200" baseline="0" dirty="0">
                <a:solidFill>
                  <a:schemeClr val="tx1"/>
                </a:solidFill>
                <a:latin typeface="+mn-lt"/>
                <a:ea typeface="+mn-ea"/>
                <a:cs typeface="+mn-cs"/>
              </a:rPr>
              <a:t>Payroll-related deductions such as withholding taxes, Social Security taxes, employee insurance, employee contributions to retirement plans, and union dues also create current liabilities until the amounts collected are paid to appropriate parties. </a:t>
            </a:r>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45</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46</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47</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48</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t>Given a choice, management typically</a:t>
            </a:r>
            <a:r>
              <a:rPr lang="en-US" baseline="0" dirty="0"/>
              <a:t> </a:t>
            </a:r>
            <a:r>
              <a:rPr lang="en-US" dirty="0"/>
              <a:t>would prefer to report an obligation as a noncurrent liability over a current liability. </a:t>
            </a:r>
            <a:r>
              <a:rPr lang="en-US" sz="1200" kern="1200" baseline="0" dirty="0">
                <a:solidFill>
                  <a:schemeClr val="tx1"/>
                </a:solidFill>
                <a:latin typeface="+mn-lt"/>
                <a:ea typeface="+mn-ea"/>
                <a:cs typeface="+mn-cs"/>
              </a:rPr>
              <a:t>The reason is that in most settings outsiders (like banks, bondholders, and shareholders) consider debt that is payable currently to be riskier than debt that need not be paid for some time, because the current payable requires the company to be able to access the necessary cash relatively soon. Also, the long-term classification enables the company to report higher working capital (current assets minus current liabilities) and a higher current ratio (current assets/current liabilities). Working capital and the current ratio often are explicitly restricted in loan contracts.</a:t>
            </a:r>
          </a:p>
          <a:p>
            <a:pPr eaLnBrk="1" hangingPunct="1"/>
            <a:endParaRPr lang="en-US" sz="1200" kern="1200" baseline="0" dirty="0">
              <a:solidFill>
                <a:schemeClr val="tx1"/>
              </a:solidFill>
              <a:latin typeface="+mn-lt"/>
              <a:ea typeface="+mn-ea"/>
              <a:cs typeface="+mn-cs"/>
            </a:endParaRPr>
          </a:p>
          <a:p>
            <a:pPr algn="l"/>
            <a:r>
              <a:rPr lang="en-US" sz="1200" b="0" i="0" u="none" strike="noStrike" baseline="0" dirty="0"/>
              <a:t>Long-term obligations (bonds, notes, lease liabilities, deferred tax liabilities) usually are reclassified and reported as current liabilities when they become payable within the upcoming year (or operating cycle, if longer than a year). Each year, the amount payable the next year is reclassified from noncurrent to current. For example, a 20-year bond will be classified as noncurrent for 19 years, but normally then classified as a current liability in its 20</a:t>
            </a:r>
            <a:r>
              <a:rPr lang="en-US" sz="1200" b="0" i="0" u="none" strike="noStrike" baseline="30000" dirty="0"/>
              <a:t>th</a:t>
            </a:r>
            <a:r>
              <a:rPr lang="en-US" sz="1200" b="0" i="0" u="none" strike="noStrike" baseline="0" dirty="0"/>
              <a:t> year of its term to maturity.</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49</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mn-ea"/>
                <a:cs typeface="+mn-cs"/>
              </a:rPr>
              <a:t>Accounts payable </a:t>
            </a:r>
            <a:r>
              <a:rPr lang="en-US" sz="1200" b="0" i="0" u="none" strike="noStrike" kern="1200" baseline="0" dirty="0">
                <a:solidFill>
                  <a:schemeClr val="tx1"/>
                </a:solidFill>
                <a:latin typeface="+mn-lt"/>
                <a:ea typeface="+mn-ea"/>
                <a:cs typeface="+mn-cs"/>
              </a:rPr>
              <a:t>are obligations to suppliers of merchandise or of services purchased on </a:t>
            </a:r>
            <a:r>
              <a:rPr lang="en-US" sz="1200" b="0" i="1" u="none" strike="noStrike" kern="1200" baseline="0" dirty="0">
                <a:solidFill>
                  <a:schemeClr val="tx1"/>
                </a:solidFill>
                <a:latin typeface="+mn-lt"/>
                <a:ea typeface="+mn-ea"/>
                <a:cs typeface="+mn-cs"/>
              </a:rPr>
              <a:t>open account. </a:t>
            </a:r>
            <a:r>
              <a:rPr lang="en-US" sz="1200" b="0" i="0" u="none" strike="noStrike" kern="1200" baseline="0" dirty="0">
                <a:solidFill>
                  <a:schemeClr val="tx1"/>
                </a:solidFill>
                <a:latin typeface="+mn-lt"/>
                <a:ea typeface="+mn-ea"/>
                <a:cs typeface="+mn-cs"/>
              </a:rPr>
              <a:t>Most trade credit is offered on open account. This means that the only formal credit instrument is the invoice. Because the time until payment usually is short (often 30, 45, or 60 days), these liabilities typically are noninterest-bearing and are reported at their face amounts. The key accounting considerations relating to accounts payable are determining their existence and ensuring that they are recorded in the appropriate accounting period.</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Trade notes payable </a:t>
            </a:r>
            <a:r>
              <a:rPr lang="en-US" sz="1200" b="0" i="0" u="none" strike="noStrike" kern="1200" baseline="0" dirty="0">
                <a:solidFill>
                  <a:schemeClr val="tx1"/>
                </a:solidFill>
                <a:latin typeface="+mn-lt"/>
                <a:ea typeface="+mn-ea"/>
                <a:cs typeface="+mn-cs"/>
              </a:rPr>
              <a:t>differ from accounts payable in that they are formally recognized by a written promissory note. Often these are of a somewhat longer term than open accounts and bear interest.</a:t>
            </a:r>
            <a:endParaRPr lang="en-US" dirty="0"/>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50</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i="0" dirty="0"/>
              <a:t>The requirement to classify currently maturing debt as a current liability includes debt that is callable (in other words, due on demand) by the creditor in the upcoming year (or operating cycle, if longer), even if the debt is not expected to be called. The current liability classification also is intended to include situations in which the creditor has the right to demand payment because an existing violation of </a:t>
            </a:r>
            <a:r>
              <a:rPr lang="en-US" dirty="0"/>
              <a:t>a provision of the debt agreement makes it callable (say, working capital has fallen below a minimum covenant specified by a debt agreement). This also includes situations in which debt is not yet callable but will be callable within the year if an existing violation is not corrected within a specified grace period (unless it’s probable the violation will be corrected within the grace period or waived by the creditor).</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51</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Short-term obligations (including the callable obligations) that are expected to be refinanced on a long-term basis can be reported as noncurrent, rather than current, liabilities only if two conditions are met:</a:t>
            </a:r>
          </a:p>
          <a:p>
            <a:pPr marL="228600" indent="-228600">
              <a:buFont typeface="+mj-lt"/>
              <a:buAutoNum type="arabicPeriod"/>
            </a:pPr>
            <a:r>
              <a:rPr lang="en-US" sz="1200" b="0" i="0" u="none" strike="noStrike" kern="1200" baseline="0" dirty="0">
                <a:solidFill>
                  <a:schemeClr val="tx1"/>
                </a:solidFill>
                <a:latin typeface="+mn-lt"/>
                <a:ea typeface="+mn-ea"/>
                <a:cs typeface="+mn-cs"/>
              </a:rPr>
              <a:t>the firm must intend to refinance on a long-term basis, and</a:t>
            </a:r>
          </a:p>
          <a:p>
            <a:pPr marL="228600" indent="-228600">
              <a:buFont typeface="+mj-lt"/>
              <a:buAutoNum type="arabicPeriod"/>
            </a:pPr>
            <a:r>
              <a:rPr lang="en-US" sz="1200" b="0" i="0" u="none" strike="noStrike" kern="1200" baseline="0" dirty="0">
                <a:solidFill>
                  <a:schemeClr val="tx1"/>
                </a:solidFill>
                <a:latin typeface="+mn-lt"/>
                <a:ea typeface="+mn-ea"/>
                <a:cs typeface="+mn-cs"/>
              </a:rPr>
              <a:t>the firm must actually have demonstrated the ability to refinance on a long-term basis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Ability to refinance on a long-term basis can be demonstrated by either an existing refinancing agreement or by actual financing prior to the issuance of the financial statements.</a:t>
            </a:r>
            <a:endParaRPr lang="en-US" sz="1200"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52</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t>Given a choice, management typically</a:t>
            </a:r>
            <a:r>
              <a:rPr lang="en-US" baseline="0" dirty="0"/>
              <a:t> </a:t>
            </a:r>
            <a:r>
              <a:rPr lang="en-US" dirty="0"/>
              <a:t>would prefer to report an obligation as a noncurrent liability over a current liability. </a:t>
            </a:r>
            <a:r>
              <a:rPr lang="en-US" sz="1200" kern="1200" baseline="0" dirty="0">
                <a:solidFill>
                  <a:schemeClr val="tx1"/>
                </a:solidFill>
                <a:latin typeface="+mn-lt"/>
                <a:ea typeface="+mn-ea"/>
                <a:cs typeface="+mn-cs"/>
              </a:rPr>
              <a:t>The reason is that in most settings outsiders (like banks, bondholders, and shareholders) consider debt that is payable currently to be riskier than debt that need not be paid for some time, because the current payable requires the company to be able to access the necessary cash relatively soon. Also, the long-term classification enables the company to report higher working capital (current assets minus current liabilities) and a higher current ratio (current assets/current liabilities). Working capital and the current ratio often are explicitly restricted in loan contracts.</a:t>
            </a:r>
          </a:p>
          <a:p>
            <a:pPr eaLnBrk="1" hangingPunct="1"/>
            <a:endParaRPr lang="en-US" sz="1200" kern="1200" baseline="0" dirty="0">
              <a:solidFill>
                <a:schemeClr val="tx1"/>
              </a:solidFill>
              <a:latin typeface="+mn-lt"/>
              <a:ea typeface="+mn-ea"/>
              <a:cs typeface="+mn-cs"/>
            </a:endParaRPr>
          </a:p>
          <a:p>
            <a:pPr algn="l"/>
            <a:r>
              <a:rPr lang="en-US" sz="1200" b="0" i="0" u="none" strike="noStrike" baseline="0" dirty="0"/>
              <a:t>Long-term obligations (bonds, notes, lease liabilities, deferred tax liabilities) usually are reclassified and reported as current liabilities when they become payable within the upcoming year (or operating cycle, if longer than a year). Each year, the amount payable the next year is reclassified from noncurrent to current. For example, a 20-year bond will be classified as noncurrent for 19 years, but normally then classified as a current liability in its 20</a:t>
            </a:r>
            <a:r>
              <a:rPr lang="en-US" sz="1200" b="0" i="0" u="none" strike="noStrike" baseline="30000" dirty="0"/>
              <a:t>th</a:t>
            </a:r>
            <a:r>
              <a:rPr lang="en-US" sz="1200" b="0" i="0" u="none" strike="noStrike" baseline="0" dirty="0"/>
              <a:t> year of its term to maturity.</a:t>
            </a:r>
            <a:endParaRPr lang="en-US" dirty="0"/>
          </a:p>
          <a:p>
            <a:endParaRPr lang="en-US" sz="1200"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53</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54</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IN" dirty="0"/>
              <a:t>Classification of Liabilities to Be Refinanced</a:t>
            </a:r>
            <a:endParaRPr lang="en-US" dirty="0"/>
          </a:p>
          <a:p>
            <a:pPr eaLnBrk="1" hangingPunct="1"/>
            <a:endParaRPr lang="en-US" dirty="0"/>
          </a:p>
          <a:p>
            <a:pPr eaLnBrk="1" hangingPunct="1"/>
            <a:r>
              <a:rPr lang="en-IN" dirty="0"/>
              <a:t>Under U.S. GAAP, </a:t>
            </a:r>
            <a:r>
              <a:rPr lang="en-US" dirty="0"/>
              <a:t>liabilities payable within </a:t>
            </a:r>
            <a:r>
              <a:rPr lang="en-IN" dirty="0"/>
              <a:t>the coming year are classified as long-term liabilities if refinancing is completed before the date of issuance of the financial statements. Under IFRS, refinancing must be completed before the balance sheet date.</a:t>
            </a:r>
          </a:p>
          <a:p>
            <a:pPr eaLnBrk="1" hangingPunct="1"/>
            <a:endParaRPr lang="en-US" dirty="0"/>
          </a:p>
          <a:p>
            <a:pPr eaLnBrk="1" hangingPunct="1"/>
            <a:endParaRPr lang="en-IN" dirty="0"/>
          </a:p>
          <a:p>
            <a:pPr eaLnBrk="1" hangingPunct="1"/>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55</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56</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57</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 </a:t>
            </a:r>
            <a:r>
              <a:rPr lang="en-US" sz="1200" b="1" i="0" u="none" strike="noStrike" kern="1200" baseline="0" dirty="0">
                <a:solidFill>
                  <a:schemeClr val="tx1"/>
                </a:solidFill>
                <a:latin typeface="+mn-lt"/>
                <a:ea typeface="+mn-ea"/>
                <a:cs typeface="+mn-cs"/>
              </a:rPr>
              <a:t>loss contingency </a:t>
            </a:r>
            <a:r>
              <a:rPr lang="en-US" sz="1200" b="0" i="0" u="none" strike="noStrike" kern="1200" baseline="0" dirty="0">
                <a:solidFill>
                  <a:schemeClr val="tx1"/>
                </a:solidFill>
                <a:latin typeface="+mn-lt"/>
                <a:ea typeface="+mn-ea"/>
                <a:cs typeface="+mn-cs"/>
              </a:rPr>
              <a:t>is an existing, uncertain situation involving potential loss depending on whether some future event occurs. Whether a contingency is accrued and reported as a liability depends on (a) the likelihood that the confirming event will occur and (b) what can be determined about the amount of loss.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Note that we only account for a loss contingency when the event that gave rise to it occurred before the financial statement date. Otherwise, regardless of the likelihood of the eventual outcome, no liability existed at the statement date.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Generally accepted accounting principles require that the likelihood that the future event(s) will confirm the incurrence of the liability be (somewhat arbitrarily) categorized as probable, reasonably possible, or remote.</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58</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59</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60</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61</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t>Illustration 13–16</a:t>
            </a:r>
          </a:p>
          <a:p>
            <a:pPr eaLnBrk="1" hangingPunct="1"/>
            <a:endParaRPr lang="en-US" dirty="0"/>
          </a:p>
          <a:p>
            <a:pPr eaLnBrk="1" hangingPunct="1"/>
            <a:r>
              <a:rPr lang="en-US" dirty="0"/>
              <a:t>This exhibit highlights the appropriate accounting treatment for each possible combination of (a) the likelihood of an obligation being confirmed and (b) the determinability of its dollar amount.</a:t>
            </a:r>
          </a:p>
          <a:p>
            <a:pPr eaLnBrk="1" hangingPunct="1"/>
            <a:endParaRPr lang="en-US" dirty="0"/>
          </a:p>
          <a:p>
            <a:pPr eaLnBrk="1" hangingPunct="1"/>
            <a:r>
              <a:rPr lang="en-US" dirty="0"/>
              <a:t>When a loss contingency is accrued, we debit a loss or expense and typically credit the liability account. However, note that some contingent losses do not involve liabilities at all. Rather, these contingencies, when resolved, cause a noncash asset to be impaired, so accruing the contingency means reducing the related asset rather than recording a liability. </a:t>
            </a:r>
            <a:r>
              <a:rPr lang="en-US" baseline="0" dirty="0"/>
              <a:t>A common example of that sort of a contingency is an uncollectible receivable. The uncertain future outcome is payment by the customer, so rather than establishing a liability we create a contra account, the allowance for uncollectible accounts, that reduces the carrying value of the receivable to the amount the seller expects to realize.</a:t>
            </a:r>
            <a:endParaRPr lang="en-US" dirty="0"/>
          </a:p>
          <a:p>
            <a:pPr eaLnBrk="1" hangingPunct="1"/>
            <a:endParaRPr lang="en-US" dirty="0"/>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62</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t>Illustration 13–16</a:t>
            </a:r>
          </a:p>
          <a:p>
            <a:pPr eaLnBrk="1" hangingPunct="1"/>
            <a:endParaRPr lang="en-US" dirty="0"/>
          </a:p>
          <a:p>
            <a:pPr eaLnBrk="1" hangingPunct="1"/>
            <a:r>
              <a:rPr lang="en-US" dirty="0"/>
              <a:t>This exhibit highlights the appropriate accounting treatment for each possible combination of (a) the likelihood of an obligation being confirmed and (b) the determinability of its dollar amount.</a:t>
            </a:r>
          </a:p>
          <a:p>
            <a:pPr eaLnBrk="1" hangingPunct="1"/>
            <a:endParaRPr lang="en-US" dirty="0"/>
          </a:p>
          <a:p>
            <a:pPr eaLnBrk="1" hangingPunct="1"/>
            <a:r>
              <a:rPr lang="en-US" dirty="0"/>
              <a:t>When a loss contingency is accrued, we debit a loss or expense and typically credit the liability account. However, note that some contingent losses do not involve liabilities at all. Rather, these contingencies, when resolved, cause a noncash asset to be impaired, so accruing the contingency means reducing the related asset rather than recording a liability. </a:t>
            </a:r>
            <a:r>
              <a:rPr lang="en-US" baseline="0" dirty="0"/>
              <a:t>A common example of that sort of a contingency is an uncollectible receivable. The uncertain future outcome is payment by the customer, so rather than establishing a liability we create a contra account, the allowance for uncollectible accounts, that reduces the carrying value of the receivable to the amount the seller expects to realize.</a:t>
            </a:r>
            <a:endParaRPr lang="en-US" dirty="0"/>
          </a:p>
          <a:p>
            <a:pPr eaLnBrk="1" hangingPunct="1"/>
            <a:endParaRPr lang="en-US" dirty="0"/>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63</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Most consumer products are accompanied by a guarantee.</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When a </a:t>
            </a:r>
            <a:r>
              <a:rPr lang="en-US" sz="1200" b="0" i="1" u="none" strike="noStrike" kern="1200" baseline="0" dirty="0">
                <a:solidFill>
                  <a:schemeClr val="tx1"/>
                </a:solidFill>
                <a:latin typeface="+mn-lt"/>
                <a:ea typeface="+mn-ea"/>
                <a:cs typeface="+mn-cs"/>
              </a:rPr>
              <a:t>quality-assurance warranty </a:t>
            </a:r>
            <a:r>
              <a:rPr lang="en-US" sz="1200" b="0" i="0" u="none" strike="noStrike" kern="1200" baseline="0" dirty="0">
                <a:solidFill>
                  <a:schemeClr val="tx1"/>
                </a:solidFill>
                <a:latin typeface="+mn-lt"/>
                <a:ea typeface="+mn-ea"/>
                <a:cs typeface="+mn-cs"/>
              </a:rPr>
              <a:t>is included in a contract between a seller and a customer, it isn’t a separate performance obligation for the seller. Rather, it is a guarantee by the seller that the customer will be satisfied with the goods or services that the seller provided.</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Sellers offer quality-assurance warranties to boost sales. It follows, then, that any costs of making good on such guarantees should be estimated and recorded as expenses in the same accounting period the products are sold (matching expenses with revenues). Also, it is in the period of sale that the company becomes obligated to eventually make good on a guarantee, so it makes sense that it recognizes a liability in the period of sale. The challenge is that much of the cost of satisfying a guarantee usually occurs later, sometimes years later. So, this is a loss contingency. There may be a future sacrifice of economic benefits (cost of satisfying the guarantee) due to an existing circumstance (the guaranteed products have been sold) that depends on an uncertain future event (customer claim).</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criteria for accruing a contingent loss (rather than only disclosing it) almost always are met for product warranties (or product guarantees). While we usually can’t predict the liability associated with an individual sale, reasonably accurate estimates of the </a:t>
            </a:r>
            <a:r>
              <a:rPr lang="en-US" sz="1200" b="0" i="1" u="none" strike="noStrike" kern="1200" baseline="0" dirty="0">
                <a:solidFill>
                  <a:schemeClr val="tx1"/>
                </a:solidFill>
                <a:latin typeface="+mn-lt"/>
                <a:ea typeface="+mn-ea"/>
                <a:cs typeface="+mn-cs"/>
              </a:rPr>
              <a:t>total </a:t>
            </a:r>
            <a:r>
              <a:rPr lang="en-US" sz="1200" b="0" i="0" u="none" strike="noStrike" kern="1200" baseline="0" dirty="0">
                <a:solidFill>
                  <a:schemeClr val="tx1"/>
                </a:solidFill>
                <a:latin typeface="+mn-lt"/>
                <a:ea typeface="+mn-ea"/>
                <a:cs typeface="+mn-cs"/>
              </a:rPr>
              <a:t>liability for a period usually are possible, because prior experience makes it possible to predict how many warrantees or guarantees (on average) will need to be satisfied.</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64</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65</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13-17 Product Warranty</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This example demonstrates accrual of the contingent liability for warranties in the reporting period in which the product under warranty is sold.</a:t>
            </a:r>
            <a:endParaRPr lang="en-US" sz="1200" kern="1200" baseline="0" dirty="0">
              <a:solidFill>
                <a:schemeClr val="tx1"/>
              </a:solidFill>
              <a:latin typeface="+mn-lt"/>
              <a:ea typeface="+mn-ea"/>
              <a:cs typeface="+mn-cs"/>
            </a:endParaRPr>
          </a:p>
          <a:p>
            <a:endParaRPr lang="en-US" sz="1200"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66</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13–17 Product Warranty (continued)</a:t>
            </a:r>
            <a:endParaRPr lang="en-IN" dirty="0"/>
          </a:p>
          <a:p>
            <a:pPr eaLnBrk="1" hangingPunct="1"/>
            <a:endParaRPr lang="en-IN" dirty="0"/>
          </a:p>
          <a:p>
            <a:pPr eaLnBrk="1" hangingPunct="1"/>
            <a:r>
              <a:rPr lang="en-IN" dirty="0"/>
              <a:t>On December 31, 2018, Caldor Health has to record an adjusting entry to recognize warranty expense and warranty liability. Caldor estimates warranty costs to be </a:t>
            </a:r>
            <a:r>
              <a:rPr lang="en-IN" b="1" dirty="0"/>
              <a:t>3% </a:t>
            </a:r>
            <a:r>
              <a:rPr lang="en-IN" dirty="0"/>
              <a:t>of sales during the first 12 months following the sale and </a:t>
            </a:r>
            <a:r>
              <a:rPr lang="en-IN" b="1" dirty="0"/>
              <a:t>4% </a:t>
            </a:r>
            <a:r>
              <a:rPr lang="en-IN" dirty="0"/>
              <a:t>the next 12 months. Therefore, the warranty liability can be calculated as 7%, the sum of 3% plus 4%, times the sales amount of $2 million. </a:t>
            </a:r>
          </a:p>
          <a:p>
            <a:pPr eaLnBrk="1" hangingPunct="1"/>
            <a:endParaRPr lang="en-IN" dirty="0"/>
          </a:p>
          <a:p>
            <a:r>
              <a:rPr lang="en-IN" dirty="0"/>
              <a:t>Consequently, the adjusting entry is a debit to warranty expense and a credit to estimated warranty liability for $140,000.</a:t>
            </a:r>
          </a:p>
          <a:p>
            <a:endParaRPr lang="en-IN" sz="1200" kern="1200" baseline="0" dirty="0">
              <a:solidFill>
                <a:schemeClr val="tx1"/>
              </a:solidFill>
              <a:latin typeface="+mn-lt"/>
              <a:ea typeface="+mn-ea"/>
              <a:cs typeface="+mn-cs"/>
            </a:endParaRPr>
          </a:p>
          <a:p>
            <a:r>
              <a:rPr lang="en-IN" dirty="0"/>
              <a:t>Now, let’s assume that Caldor incurred a cost of $61,000 to satisfy customer claims in 2019. This requires Caldor to reduce its liability, debiting estimated warranty liability for the $61,000. Cash, wages payable, or parts and supplies on the other hand are credited for the same amount, depending</a:t>
            </a:r>
            <a:r>
              <a:rPr lang="en-IN" baseline="0" dirty="0"/>
              <a:t> on what is necessary to satisfy the claims</a:t>
            </a:r>
            <a:r>
              <a:rPr lang="en-IN" dirty="0"/>
              <a:t>.</a:t>
            </a:r>
            <a:endParaRPr lang="en-US" sz="1200"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67</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In Chapter 6, you learned of a framework for using future cash flows as the basis for measuring assets and liabilities, introduced by the FASB in 2000 with </a:t>
            </a:r>
            <a:r>
              <a:rPr lang="en-US" sz="1200" b="0" i="1" u="none" strike="noStrike" kern="1200" baseline="0" dirty="0">
                <a:solidFill>
                  <a:schemeClr val="tx1"/>
                </a:solidFill>
                <a:latin typeface="+mn-lt"/>
                <a:ea typeface="+mn-ea"/>
                <a:cs typeface="+mn-cs"/>
              </a:rPr>
              <a:t>Statement of Financial Accounting Concepts No. 7</a:t>
            </a:r>
            <a:r>
              <a:rPr lang="en-US" sz="1200" b="0" u="none" strike="noStrike" kern="1200" baseline="0" dirty="0">
                <a:solidFill>
                  <a:schemeClr val="tx1"/>
                </a:solidFill>
                <a:latin typeface="+mn-lt"/>
                <a:ea typeface="+mn-ea"/>
                <a:cs typeface="+mn-cs"/>
              </a:rPr>
              <a:t>,</a:t>
            </a:r>
            <a:r>
              <a:rPr lang="en-US" sz="1200" b="0" i="1"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“Using Cash Flow Information and Present Value in Accounting Measurements.” The approach described in the Concept Statement offers a way to take into account </a:t>
            </a:r>
            <a:r>
              <a:rPr lang="en-US" sz="1200" b="0" i="1" u="none" strike="noStrike" kern="1200" baseline="0" dirty="0">
                <a:solidFill>
                  <a:schemeClr val="tx1"/>
                </a:solidFill>
                <a:latin typeface="+mn-lt"/>
                <a:ea typeface="+mn-ea"/>
                <a:cs typeface="+mn-cs"/>
              </a:rPr>
              <a:t>any uncertainty concerning the amounts and timing of the cash flows. </a:t>
            </a:r>
            <a:r>
              <a:rPr lang="en-US" sz="1200" b="0" i="0" u="none" strike="noStrike" kern="1200" baseline="0" dirty="0">
                <a:solidFill>
                  <a:schemeClr val="tx1"/>
                </a:solidFill>
                <a:latin typeface="+mn-lt"/>
                <a:ea typeface="+mn-ea"/>
                <a:cs typeface="+mn-cs"/>
              </a:rPr>
              <a:t>Although future cash flows in many instances are contractual and certain, the amounts and timing of cash flows are less certain in other situations, such as warranty obligations.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As demonstrated in the previous example, the traditional way of measuring a warranty obligation is to report the “best estimate” of future cash flows, ignoring the time value of money on the basis of immateriality. However, when the warranty obligation spans more than one year and we can associate probabilities with possible cash flow outcomes, the approach described by </a:t>
            </a:r>
            <a:r>
              <a:rPr lang="en-US" sz="1200" b="0" i="1" u="none" strike="noStrike" kern="1200" baseline="0" dirty="0">
                <a:solidFill>
                  <a:schemeClr val="tx1"/>
                </a:solidFill>
                <a:latin typeface="+mn-lt"/>
                <a:ea typeface="+mn-ea"/>
                <a:cs typeface="+mn-cs"/>
              </a:rPr>
              <a:t>SFAC No. 7 </a:t>
            </a:r>
            <a:r>
              <a:rPr lang="en-US" sz="1200" b="0" i="0" u="none" strike="noStrike" kern="1200" baseline="0" dirty="0">
                <a:solidFill>
                  <a:schemeClr val="tx1"/>
                </a:solidFill>
                <a:latin typeface="+mn-lt"/>
                <a:ea typeface="+mn-ea"/>
                <a:cs typeface="+mn-cs"/>
              </a:rPr>
              <a:t>offers a more plausible estimate of the warranty obligation. This “expected cash flow approach” incorporates specific probabilities of cash flows into the analysis.</a:t>
            </a:r>
            <a:endParaRPr lang="en-US" i="0" dirty="0"/>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68</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69</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13–1 Current Liabilities—General Mills</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Let’s use the current liability section of the balance sheet of </a:t>
            </a:r>
            <a:r>
              <a:rPr lang="en-US" sz="1200" b="1" i="0" u="none" strike="noStrike" kern="1200" baseline="0" dirty="0">
                <a:solidFill>
                  <a:schemeClr val="tx1"/>
                </a:solidFill>
                <a:latin typeface="+mn-lt"/>
                <a:ea typeface="+mn-ea"/>
                <a:cs typeface="+mn-cs"/>
              </a:rPr>
              <a:t>General Mills, Inc.</a:t>
            </a:r>
            <a:r>
              <a:rPr lang="en-US" sz="1200" i="0" u="none" strike="noStrike" kern="1200" baseline="0" dirty="0">
                <a:solidFill>
                  <a:schemeClr val="tx1"/>
                </a:solidFill>
                <a:latin typeface="+mn-lt"/>
                <a:ea typeface="+mn-ea"/>
                <a:cs typeface="+mn-cs"/>
              </a:rPr>
              <a:t>,</a:t>
            </a:r>
            <a:r>
              <a:rPr lang="en-US" sz="1200" b="1" i="0"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and related disclosure notes to provide perspective on some of the liabilities we discuss. General Mills’ presentation and supplemental footnote disclosures are fairly typical.</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IN" dirty="0"/>
              <a:t>As shown, General Mills’ accounts payable in 2015 amounted to $1,684 million,</a:t>
            </a:r>
            <a:r>
              <a:rPr lang="en-IN" baseline="0" dirty="0"/>
              <a:t> and its </a:t>
            </a:r>
            <a:r>
              <a:rPr lang="en-IN" dirty="0"/>
              <a:t>notes</a:t>
            </a:r>
            <a:r>
              <a:rPr lang="en-IN" baseline="0" dirty="0"/>
              <a:t> payable in 2015 amounted to $615.8 million. </a:t>
            </a:r>
            <a:endParaRPr lang="en-IN" dirty="0"/>
          </a:p>
        </p:txBody>
      </p:sp>
      <p:sp>
        <p:nvSpPr>
          <p:cNvPr id="4" name="Slide Number Placeholder 3"/>
          <p:cNvSpPr>
            <a:spLocks noGrp="1"/>
          </p:cNvSpPr>
          <p:nvPr>
            <p:ph type="sldNum" sz="quarter" idx="10"/>
          </p:nvPr>
        </p:nvSpPr>
        <p:spPr/>
        <p:txBody>
          <a:bodyPr/>
          <a:lstStyle/>
          <a:p>
            <a:pPr>
              <a:defRPr/>
            </a:pPr>
            <a:fld id="{1EBB3221-2146-41A2-A1B7-D2D367CFD01C}" type="slidenum">
              <a:rPr lang="en-IN" smtClean="0"/>
              <a:pPr>
                <a:defRPr/>
              </a:pPr>
              <a:t>7</a:t>
            </a:fld>
            <a:endParaRPr lang="en-IN" dirty="0"/>
          </a:p>
        </p:txBody>
      </p:sp>
    </p:spTree>
    <p:extLst>
      <p:ext uri="{BB962C8B-B14F-4D97-AF65-F5344CB8AC3E}">
        <p14:creationId xmlns:p14="http://schemas.microsoft.com/office/powerpoint/2010/main" val="534680165"/>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IN" dirty="0"/>
              <a:t>Illustration 13–18 Product</a:t>
            </a:r>
            <a:r>
              <a:rPr lang="en-IN" baseline="0" dirty="0"/>
              <a:t> Warranty</a:t>
            </a:r>
            <a:endParaRPr lang="en-IN" dirty="0"/>
          </a:p>
          <a:p>
            <a:endParaRPr lang="en-US" dirty="0"/>
          </a:p>
          <a:p>
            <a:r>
              <a:rPr lang="en-US" dirty="0"/>
              <a:t>Let’s look at an example of the expected cash flow approach to determine present value.</a:t>
            </a: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70</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71</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IN" dirty="0"/>
              <a:t>Illustration 13–18 Product</a:t>
            </a:r>
            <a:r>
              <a:rPr lang="en-IN" baseline="0" dirty="0"/>
              <a:t> Warranty (continued)</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IN" baseline="0" dirty="0"/>
          </a:p>
          <a:p>
            <a:pPr defTabSz="930275" eaLnBrk="1" hangingPunct="1"/>
            <a:r>
              <a:rPr lang="en-US" dirty="0"/>
              <a:t>We know that we also must determine the time value of these expected cash flow amounts. We use a risk-free interest rate of 5%,</a:t>
            </a:r>
            <a:r>
              <a:rPr lang="en-US" baseline="0" dirty="0"/>
              <a:t> as the uncertainty associated with cash flows has already been included in our estimates by using expected values.</a:t>
            </a:r>
            <a:endParaRPr lang="en-US" dirty="0"/>
          </a:p>
          <a:p>
            <a:pPr defTabSz="930275" eaLnBrk="1" hangingPunct="1"/>
            <a:endParaRPr lang="en-US"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The present value of the expected cash flow amount for 2019 is $61,000. When</a:t>
            </a:r>
            <a:r>
              <a:rPr lang="en-US" baseline="0" dirty="0"/>
              <a:t> that number is</a:t>
            </a:r>
            <a:r>
              <a:rPr lang="en-US" dirty="0"/>
              <a:t> discounted by the present value factor for one year at 5%, which is 0.95238, the present value is $58,095. The present value of the warranty cost for 2020 is $73,469. The present value of the total warranty cost is thus $131,564.</a:t>
            </a: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72</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73</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74</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An extended warranty provides warranty protection beyond the manufacturer’s original warranty. Because an extended warranty is priced and sold separately from the </a:t>
            </a:r>
            <a:r>
              <a:rPr lang="en-US" sz="1200" b="0" i="0" u="none" strike="noStrike" kern="1200" baseline="0" dirty="0" err="1">
                <a:solidFill>
                  <a:schemeClr val="tx1"/>
                </a:solidFill>
                <a:latin typeface="+mn-lt"/>
                <a:ea typeface="+mn-ea"/>
                <a:cs typeface="+mn-cs"/>
              </a:rPr>
              <a:t>warranteed</a:t>
            </a:r>
            <a:r>
              <a:rPr lang="en-US" sz="1200" b="0" i="0" u="none" strike="noStrike" kern="1200" baseline="0" dirty="0">
                <a:solidFill>
                  <a:schemeClr val="tx1"/>
                </a:solidFill>
                <a:latin typeface="+mn-lt"/>
                <a:ea typeface="+mn-ea"/>
                <a:cs typeface="+mn-cs"/>
              </a:rPr>
              <a:t> product, it constitutes a separate performance obligation.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Revenue is recognized when performance obligations are satisfied, not necessarily when cash is received. Because an extended warranty provides coverage over a period of time, these arrangements typically qualify for revenue recognition over the period of coverage. However, cash typically is received up front, when the extended warranty is sold. Similar to other advanced payments for future products and services, revenue from extended warranty contracts is not recognized immediately, but instead is recorded as a deferred revenue liability at the time of sale and recognized as revenue over the contract period, typically on a straight-line basis.</a:t>
            </a:r>
            <a:endParaRPr lang="en-US" dirty="0"/>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75</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Illustration 13–19 Extended Warranty</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This illustration demonstrates accounting for extended warranties. When the extended warranty is sold, Brand Name receives cash and records a liability, deferred revenue—extended warranties for $60.</a:t>
            </a:r>
          </a:p>
          <a:p>
            <a:endParaRPr lang="en-US" sz="1200" kern="1200" baseline="0" dirty="0">
              <a:solidFill>
                <a:schemeClr val="tx1"/>
              </a:solidFill>
              <a:latin typeface="+mn-lt"/>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IN" dirty="0"/>
              <a:t>Every year for the next three years, deferred</a:t>
            </a:r>
            <a:r>
              <a:rPr lang="en-IN" baseline="0" dirty="0"/>
              <a:t> revenue is debited and </a:t>
            </a:r>
            <a:r>
              <a:rPr lang="en-IN" dirty="0"/>
              <a:t>revenue is credited by $20 for the extended warranty, recognizing that Brand Name has fulfilled a year’s worth of performance obligation by providing warranty coverage during that year. </a:t>
            </a:r>
          </a:p>
          <a:p>
            <a:pPr marL="0" marR="0" lvl="0" indent="0" algn="l" defTabSz="914400" rtl="0" eaLnBrk="0" fontAlgn="base" latinLnBrk="0" hangingPunct="0">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r>
              <a:rPr lang="en-US" sz="1200" b="0" i="0" u="none" strike="noStrike" kern="1200" baseline="0" dirty="0">
                <a:solidFill>
                  <a:schemeClr val="tx1"/>
                </a:solidFill>
                <a:latin typeface="+mn-lt"/>
                <a:ea typeface="+mn-ea"/>
                <a:cs typeface="+mn-cs"/>
              </a:rPr>
              <a:t>The costs incurred to satisfy customer claims under the extended warranties also will be recorded during the same three-year period. That way, net income in each year of the extended warranty will reflect both the warranty revenue recognized and the costs associated with that revenue.</a:t>
            </a: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76</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13–20 Disclosure of Litigation Contingencies—JP Morgan Chase &amp; Company</a:t>
            </a:r>
          </a:p>
          <a:p>
            <a:endParaRPr lang="en-US" sz="1200" b="0" i="0" u="none" strike="noStrike" kern="1200" baseline="0" dirty="0">
              <a:solidFill>
                <a:schemeClr val="tx1"/>
              </a:solidFill>
              <a:latin typeface="+mn-lt"/>
              <a:ea typeface="+mn-ea"/>
              <a:cs typeface="+mn-cs"/>
            </a:endParaRPr>
          </a:p>
          <a:p>
            <a:r>
              <a:rPr lang="en-IN" dirty="0"/>
              <a:t>A common contingent</a:t>
            </a:r>
            <a:r>
              <a:rPr lang="en-IN" baseline="0" dirty="0"/>
              <a:t> loss occurs when a company is being sued. </a:t>
            </a:r>
            <a:r>
              <a:rPr lang="en-US" sz="1200" b="0" i="0" u="none" strike="noStrike" kern="1200" baseline="0" dirty="0">
                <a:solidFill>
                  <a:schemeClr val="tx1"/>
                </a:solidFill>
                <a:latin typeface="+mn-lt"/>
                <a:ea typeface="+mn-ea"/>
                <a:cs typeface="+mn-cs"/>
              </a:rPr>
              <a:t>While companies may accrue estimated lawyer fees and other legal costs, they usually do not record a loss until after the ultimate settlement has been reached or negotiations for settlement are substantially completed. While companies should provide extensive disclosure of these contingent liabilities, they do not always do so in practice. In 2010, the SEC began pressuring firms for more complete disclosure of litigation, including better descriptions of the range of losses that are reasonably possible to occur. As an</a:t>
            </a:r>
            <a:r>
              <a:rPr lang="en-US" sz="1200" b="0" i="0" u="none" strike="noStrike" kern="120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example, here we see a few excerpts from the eight pages of litigation note appearing in </a:t>
            </a:r>
            <a:r>
              <a:rPr lang="en-US" sz="1200" b="1" i="0" u="none" strike="noStrike" kern="1200" baseline="0" dirty="0">
                <a:solidFill>
                  <a:schemeClr val="tx1"/>
                </a:solidFill>
                <a:latin typeface="+mn-lt"/>
                <a:ea typeface="+mn-ea"/>
                <a:cs typeface="+mn-cs"/>
              </a:rPr>
              <a:t>JP Morgan Chase &amp; Company</a:t>
            </a:r>
            <a:r>
              <a:rPr lang="en-US" sz="1200" b="0" i="0" u="none" strike="noStrike" kern="1200" baseline="0" dirty="0">
                <a:solidFill>
                  <a:schemeClr val="tx1"/>
                </a:solidFill>
                <a:latin typeface="+mn-lt"/>
                <a:ea typeface="+mn-ea"/>
                <a:cs typeface="+mn-cs"/>
              </a:rPr>
              <a:t>’s 2015 annual report.</a:t>
            </a:r>
            <a:endParaRPr lang="en-US" dirty="0"/>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77</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78</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79</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13–1 Current Liabilities—General Mills</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Here we see the note on debt—specifically, the amounts and weighted average interest rates for notes payable.</a:t>
            </a:r>
          </a:p>
        </p:txBody>
      </p:sp>
      <p:sp>
        <p:nvSpPr>
          <p:cNvPr id="4" name="Slide Number Placeholder 3"/>
          <p:cNvSpPr>
            <a:spLocks noGrp="1"/>
          </p:cNvSpPr>
          <p:nvPr>
            <p:ph type="sldNum" sz="quarter" idx="10"/>
          </p:nvPr>
        </p:nvSpPr>
        <p:spPr/>
        <p:txBody>
          <a:bodyPr/>
          <a:lstStyle/>
          <a:p>
            <a:pPr>
              <a:defRPr/>
            </a:pPr>
            <a:fld id="{1EBB3221-2146-41A2-A1B7-D2D367CFD01C}" type="slidenum">
              <a:rPr lang="en-IN" smtClean="0"/>
              <a:pPr>
                <a:defRPr/>
              </a:pPr>
              <a:t>8</a:t>
            </a:fld>
            <a:endParaRPr lang="en-IN" dirty="0"/>
          </a:p>
        </p:txBody>
      </p:sp>
    </p:spTree>
    <p:extLst>
      <p:ext uri="{BB962C8B-B14F-4D97-AF65-F5344CB8AC3E}">
        <p14:creationId xmlns:p14="http://schemas.microsoft.com/office/powerpoint/2010/main" val="534680165"/>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13–21 Disclosure of Lawsuit—Las Vegas Sands Corporation</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Even after a firm loses in court, it may not make an accrual. As you can see here, the </a:t>
            </a:r>
            <a:r>
              <a:rPr lang="en-US" sz="1200" b="1" i="0" u="none" strike="noStrike" kern="1200" baseline="0" dirty="0">
                <a:solidFill>
                  <a:schemeClr val="tx1"/>
                </a:solidFill>
                <a:latin typeface="+mn-lt"/>
                <a:ea typeface="+mn-ea"/>
                <a:cs typeface="+mn-cs"/>
              </a:rPr>
              <a:t>Las Vegas Sands Corporation</a:t>
            </a:r>
            <a:r>
              <a:rPr lang="en-US" sz="1200" i="0" u="none" strike="noStrike" kern="1200" baseline="0" dirty="0">
                <a:solidFill>
                  <a:schemeClr val="tx1"/>
                </a:solidFill>
                <a:latin typeface="+mn-lt"/>
                <a:ea typeface="+mn-ea"/>
                <a:cs typeface="+mn-cs"/>
              </a:rPr>
              <a:t>,</a:t>
            </a:r>
            <a:r>
              <a:rPr lang="en-US" sz="1200" b="1" i="0"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in its 2015 annual report, disclosed but did not accrue damages from a lawsuit it lost, because the company was appealing the verdict.</a:t>
            </a:r>
            <a:endParaRPr lang="en-US" dirty="0"/>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80</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13–22 Accrual of Litigation Contingencies—Starbucks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Several weeks usually pass between the end of a company’s fiscal year and the date the financial statements for that year actually are issued or available to be issued. As shown on the time line, events occurring during this period can be used to clarify the nature of financial statement elements at the report date.</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If information becomes available that sheds light on a claim that existed when the fiscal year ended, that information should be used in determining the probability of a loss contingency materializing and in estimating the amount of the loss.</a:t>
            </a:r>
          </a:p>
          <a:p>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The settlement of a lawsuit after </a:t>
            </a:r>
            <a:r>
              <a:rPr lang="en-US" sz="1200" b="1" i="0" u="none" strike="noStrike" kern="1200" baseline="0" dirty="0">
                <a:solidFill>
                  <a:schemeClr val="tx1"/>
                </a:solidFill>
                <a:latin typeface="+mn-lt"/>
                <a:ea typeface="+mn-ea"/>
                <a:cs typeface="+mn-cs"/>
              </a:rPr>
              <a:t>Starbucks</a:t>
            </a:r>
            <a:r>
              <a:rPr lang="en-US" sz="1200" b="0" i="0" u="none" strike="noStrike" kern="1200" baseline="0" dirty="0">
                <a:solidFill>
                  <a:schemeClr val="tx1"/>
                </a:solidFill>
                <a:latin typeface="+mn-lt"/>
                <a:ea typeface="+mn-ea"/>
                <a:cs typeface="+mn-cs"/>
              </a:rPr>
              <a:t>’ September 29, 2013, fiscal year ended apparently influenced its accrual of a loss contingency.</a:t>
            </a:r>
            <a:endParaRPr lang="en-US" dirty="0"/>
          </a:p>
          <a:p>
            <a:endParaRPr lang="en-US" dirty="0"/>
          </a:p>
          <a:p>
            <a:r>
              <a:rPr lang="en-US" sz="1200" b="0" i="0" u="none" strike="noStrike" kern="1200" baseline="0" dirty="0">
                <a:solidFill>
                  <a:schemeClr val="tx1"/>
                </a:solidFill>
                <a:latin typeface="+mn-lt"/>
                <a:ea typeface="+mn-ea"/>
                <a:cs typeface="+mn-cs"/>
              </a:rPr>
              <a:t>For a loss contingency to be accrued, the cause of the lawsuit must have occurred before the accounting period ended. It’s not necessary that the lawsuit actually was filed during that reporting period.</a:t>
            </a:r>
            <a:endParaRPr lang="en-US" dirty="0"/>
          </a:p>
          <a:p>
            <a:endParaRPr lang="en-US"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81</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82</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13–22 Accrual of Litigation Contingencies—Starbucks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Several weeks usually pass between the end of a company’s fiscal year and the date the financial statements for that year actually are issued or available to be issued. As shown on the time line, events occurring during this period can be used to clarify the nature of financial statement elements at the report date.</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If information becomes available that sheds light on a claim that existed when the fiscal year ended, that information should be used in determining the probability of a loss contingency materializing and in estimating the amount of the loss.</a:t>
            </a:r>
          </a:p>
          <a:p>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The settlement of a lawsuit after </a:t>
            </a:r>
            <a:r>
              <a:rPr lang="en-US" sz="1200" b="1" i="0" u="none" strike="noStrike" kern="1200" baseline="0" dirty="0">
                <a:solidFill>
                  <a:schemeClr val="tx1"/>
                </a:solidFill>
                <a:latin typeface="+mn-lt"/>
                <a:ea typeface="+mn-ea"/>
                <a:cs typeface="+mn-cs"/>
              </a:rPr>
              <a:t>Starbucks</a:t>
            </a:r>
            <a:r>
              <a:rPr lang="en-US" sz="1200" b="0" i="0" u="none" strike="noStrike" kern="1200" baseline="0" dirty="0">
                <a:solidFill>
                  <a:schemeClr val="tx1"/>
                </a:solidFill>
                <a:latin typeface="+mn-lt"/>
                <a:ea typeface="+mn-ea"/>
                <a:cs typeface="+mn-cs"/>
              </a:rPr>
              <a:t>’ September 29, 2013, fiscal year ended apparently influenced its accrual of a loss contingency.</a:t>
            </a:r>
            <a:endParaRPr lang="en-US" dirty="0"/>
          </a:p>
          <a:p>
            <a:endParaRPr lang="en-US" dirty="0"/>
          </a:p>
          <a:p>
            <a:r>
              <a:rPr lang="en-US" sz="1200" b="0" i="0" u="none" strike="noStrike" kern="1200" baseline="0" dirty="0">
                <a:solidFill>
                  <a:schemeClr val="tx1"/>
                </a:solidFill>
                <a:latin typeface="+mn-lt"/>
                <a:ea typeface="+mn-ea"/>
                <a:cs typeface="+mn-cs"/>
              </a:rPr>
              <a:t>For a loss contingency to be accrued, the cause of the lawsuit must have occurred before the accounting period ended. It’s not necessary that the lawsuit actually was filed during that reporting period.</a:t>
            </a:r>
            <a:endParaRPr lang="en-US" dirty="0"/>
          </a:p>
          <a:p>
            <a:endParaRPr lang="en-US"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83</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13–23 Subsequent Events—Coca-Cola Company</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Sometimes, the cause of a loss contingency occurs after the end of the year but before the financial statements are issued, as seen here.</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When a contingency comes into existence after the company’s fiscal year-end, a liability cannot be accrued because it didn’t exist at the end of the year. However, if the failure to disclose the possible loss would cause the financial statements to be misleading, the situation should be described in a disclosure note, including the effect of the possible loss on key accounting numbers affected.</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 fact, </a:t>
            </a:r>
            <a:r>
              <a:rPr lang="en-US" sz="1200" b="0" i="1" u="none" strike="noStrike" kern="1200" baseline="0" dirty="0">
                <a:solidFill>
                  <a:schemeClr val="tx1"/>
                </a:solidFill>
                <a:latin typeface="+mn-lt"/>
                <a:ea typeface="+mn-ea"/>
                <a:cs typeface="+mn-cs"/>
              </a:rPr>
              <a:t>any </a:t>
            </a:r>
            <a:r>
              <a:rPr lang="en-US" sz="1200" b="0" i="0" u="none" strike="noStrike" kern="1200" baseline="0" dirty="0">
                <a:solidFill>
                  <a:schemeClr val="tx1"/>
                </a:solidFill>
                <a:latin typeface="+mn-lt"/>
                <a:ea typeface="+mn-ea"/>
                <a:cs typeface="+mn-cs"/>
              </a:rPr>
              <a:t>event occurring after the fiscal year-end but before the financial statements are issued that has a material effect on the company’s financial position must be disclosed in a subsequent events disclosure note.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example here shows a disclosure note from the Coca-Cola Company’s 2015 annual report, describing events that occurred in the first quarter of 2016.</a:t>
            </a: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84</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85</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13–24 </a:t>
            </a:r>
            <a:r>
              <a:rPr lang="en-US" sz="1200" b="0" i="0" u="none" strike="noStrike" kern="1200" baseline="0" dirty="0" err="1">
                <a:solidFill>
                  <a:schemeClr val="tx1"/>
                </a:solidFill>
                <a:latin typeface="+mn-lt"/>
                <a:ea typeface="+mn-ea"/>
                <a:cs typeface="+mn-cs"/>
              </a:rPr>
              <a:t>Unasserted</a:t>
            </a:r>
            <a:r>
              <a:rPr lang="en-US" sz="1200" b="0" i="0" u="none" strike="noStrike" kern="1200" baseline="0" dirty="0">
                <a:solidFill>
                  <a:schemeClr val="tx1"/>
                </a:solidFill>
                <a:latin typeface="+mn-lt"/>
                <a:ea typeface="+mn-ea"/>
                <a:cs typeface="+mn-cs"/>
              </a:rPr>
              <a:t> Claims—Union Pacific Corporation</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Even if a claim has yet to be made when the financial statements are issued, a contingency may warrant accrual or disclosure. In this case, a two-step process is involved in deciding how the </a:t>
            </a:r>
            <a:r>
              <a:rPr lang="en-US" sz="1200" b="0" i="0" u="none" strike="noStrike" kern="1200" baseline="0" dirty="0" err="1">
                <a:solidFill>
                  <a:schemeClr val="tx1"/>
                </a:solidFill>
                <a:latin typeface="+mn-lt"/>
                <a:ea typeface="+mn-ea"/>
                <a:cs typeface="+mn-cs"/>
              </a:rPr>
              <a:t>unasserted</a:t>
            </a:r>
            <a:r>
              <a:rPr lang="en-US" sz="1200" b="0" i="0" u="none" strike="noStrike" kern="1200" baseline="0" dirty="0">
                <a:solidFill>
                  <a:schemeClr val="tx1"/>
                </a:solidFill>
                <a:latin typeface="+mn-lt"/>
                <a:ea typeface="+mn-ea"/>
                <a:cs typeface="+mn-cs"/>
              </a:rPr>
              <a:t> claim should be reported:</a:t>
            </a:r>
          </a:p>
          <a:p>
            <a:pPr marL="228600" indent="-228600">
              <a:buFont typeface="+mj-lt"/>
              <a:buAutoNum type="arabicPeriod"/>
            </a:pPr>
            <a:r>
              <a:rPr lang="en-US" sz="1200" b="0" i="0" u="none" strike="noStrike" kern="1200" baseline="0" dirty="0">
                <a:solidFill>
                  <a:schemeClr val="tx1"/>
                </a:solidFill>
                <a:latin typeface="+mn-lt"/>
                <a:ea typeface="+mn-ea"/>
                <a:cs typeface="+mn-cs"/>
              </a:rPr>
              <a:t>Is it probable that a claim will be asserted? If the answer to that question is “no,” stop. No accrual or disclosure is necessary. If the answer is “yes,” go on to step 2.</a:t>
            </a:r>
          </a:p>
          <a:p>
            <a:pPr marL="228600" indent="-228600">
              <a:buFont typeface="+mj-lt"/>
              <a:buAutoNum type="arabicPeriod"/>
            </a:pPr>
            <a:r>
              <a:rPr lang="en-US" sz="1200" b="0" i="0" u="none" strike="noStrike" kern="1200" baseline="0" dirty="0">
                <a:solidFill>
                  <a:schemeClr val="tx1"/>
                </a:solidFill>
                <a:latin typeface="+mn-lt"/>
                <a:ea typeface="+mn-ea"/>
                <a:cs typeface="+mn-cs"/>
              </a:rPr>
              <a:t>Treat the claim as if the claim has been asserted. That requires evaluating (a) the likelihood of an unfavorable outcome and (b) whether the dollar amount of loss can be estimated, just as we already have discussed for other loss contingencies for which a claim has already been asserted.</a:t>
            </a:r>
          </a:p>
          <a:p>
            <a:pPr marL="228600" indent="-228600">
              <a:buFont typeface="+mj-lt"/>
              <a:buAutoNum type="arabicPeriod"/>
            </a:pPr>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As described in a December 31, 2015, disclosure note seen here, </a:t>
            </a:r>
            <a:r>
              <a:rPr lang="en-US" sz="1200" b="1" i="0" u="none" strike="noStrike" kern="1200" baseline="0" dirty="0">
                <a:solidFill>
                  <a:schemeClr val="tx1"/>
                </a:solidFill>
                <a:latin typeface="+mn-lt"/>
                <a:ea typeface="+mn-ea"/>
                <a:cs typeface="+mn-cs"/>
              </a:rPr>
              <a:t>Union Pacific </a:t>
            </a:r>
            <a:r>
              <a:rPr lang="en-US" sz="1200" b="0" i="0" u="none" strike="noStrike" kern="1200" baseline="0" dirty="0">
                <a:solidFill>
                  <a:schemeClr val="tx1"/>
                </a:solidFill>
                <a:latin typeface="+mn-lt"/>
                <a:ea typeface="+mn-ea"/>
                <a:cs typeface="+mn-cs"/>
              </a:rPr>
              <a:t>concluded that some </a:t>
            </a:r>
            <a:r>
              <a:rPr lang="en-US" sz="1200" b="0" i="0" u="none" strike="noStrike" kern="1200" baseline="0" dirty="0" err="1">
                <a:solidFill>
                  <a:schemeClr val="tx1"/>
                </a:solidFill>
                <a:latin typeface="+mn-lt"/>
                <a:ea typeface="+mn-ea"/>
                <a:cs typeface="+mn-cs"/>
              </a:rPr>
              <a:t>unasserted</a:t>
            </a:r>
            <a:r>
              <a:rPr lang="en-US" sz="1200" b="0" i="0" u="none" strike="noStrike" kern="1200" baseline="0" dirty="0">
                <a:solidFill>
                  <a:schemeClr val="tx1"/>
                </a:solidFill>
                <a:latin typeface="+mn-lt"/>
                <a:ea typeface="+mn-ea"/>
                <a:cs typeface="+mn-cs"/>
              </a:rPr>
              <a:t> claims met the criteria for accrual under this two-step decision process.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Notice that the treatment of contingent liabilities is consistent with the accepted definition of liabilities as (a) probable, future sacrifices of economic benefits (b) that arise from present obligations to other entities, and (c) that result from past transactions or events. The inherent uncertainty involved with contingent liabilities means additional care is required to determine whether future sacrifices of economic benefits are probable and whether the amount of the sacrifices can be quantified.</a:t>
            </a:r>
            <a:endParaRPr lang="en-US" dirty="0"/>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86</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87</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Accounting for contingencies is part of a broader international standard, IAS No. 37, “Provisions, Contingent Liabilities and Contingent Assets.” Overall, accounting for contingent losses under IFRS is quite similar to accounting under U.S. GAAP. A contingent loss is accrued if it’s both probable and can be reasonably estimated, and disclosed if it’s of at least a remote probability. However, there are some important differences:</a:t>
            </a:r>
          </a:p>
          <a:p>
            <a:endParaRPr lang="en-US" sz="1200" b="0" i="0" u="none" strike="noStrike" kern="1200" baseline="0" dirty="0">
              <a:solidFill>
                <a:schemeClr val="tx1"/>
              </a:solidFill>
              <a:latin typeface="+mn-lt"/>
              <a:ea typeface="+mn-ea"/>
              <a:cs typeface="+mn-cs"/>
            </a:endParaRP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IFRS refers to accrued liabilities as “provisions,” and refers to possible obligations that are not accrued as “contingent liabilities.” The term “contingent liabilities” is used for all of these obligations in U.S. GAAP.</a:t>
            </a: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IFRS requires disclosure (but not accrual) of two types of contingent liabilities: (1) possible obligations whose existence will be confirmed by some uncertain future events that the company does not control, and (2) a present obligation for which either it is not probable that a future outflow will occur or the amount of the future outflow cannot be measured with sufficient reliability. U.S. GAAP does not make this distinction but typically would require disclosure of the same contingencies.</a:t>
            </a: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IFRS defines “probable” as “more likely than not” (greater than 50%), which is a lower threshold than typically associated with “probable” in U.S. GAAP.</a:t>
            </a: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If a liability is accrued, IFRS measures the liability as the best estimate of the expenditure required to settle the present obligation. If there is a range of equally likely outcomes, IFRS would use the midpoint of the range, while U.S. GAAP requires use of the low end of the range.</a:t>
            </a: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If the effect of the time value of money is material, IFRS requires the liability to be stated at present value. U.S. GAAP allows using present values under some circumstances, but liabilities for loss contingencies like litigation typically are not discounted for time value of money.</a:t>
            </a: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IFRS recognizes provisions and contingencies for “onerous” contracts, defined as those in which the unavoidable costs of meeting the obligations exceed the expected benefits.</a:t>
            </a: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Under U.S. GAAP we generally don’t disclose or recognize losses on such money-losing contracts, although there are some exceptions (for example, losses on long-term construction contracts are accrued, as are losses on contracts that have been terminated).</a:t>
            </a:r>
            <a:endParaRPr lang="en-US" dirty="0"/>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88</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 gain contingency is an uncertain situation that might result in a gain. For example, in a pending lawsuit, one side—the defendant—faces a loss contingency; the other side—the plaintiff—has a gain contingency. As we discussed earlier, loss contingencies are accrued when it’s probable that an amount will be paid and the amount can reasonably be estimated.</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However, gain contingencies are not accrued. The nonparallel treatment of gain contingencies is an example of conservatism, following the reasoning that it’s desirable to anticipate losses, but recognizing gains should await their realization.</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Though gain contingencies are not recorded in the accounts, material ones are disclosed in notes to the financial statements. Care should be taken that the disclosure note not give “misleading implications as to the likelihood of realization.”</a:t>
            </a:r>
            <a:endParaRPr lang="en-US" dirty="0"/>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89</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Under U.S. GAAP, gain contingencies are never accrued. Under IFRS, gain contingencies are accrued if their future realization is “virtually certain” to occur. Both U.S. GAAP and IFRS disclose contingent gains when future realization is probable, but under IFRS “probable” is defined as “more likely than not” (greater than 50%), and so has a lower threshold than it does under U.S. GAAP.</a:t>
            </a:r>
            <a:endParaRPr lang="en-US" dirty="0"/>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90</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91</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92</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93</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94</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95</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IN" dirty="0"/>
              <a:t>All firms incur liabilities in connection with their payroll. These liabilities arise primarily from legal requirements to withhold taxes from employees’ </a:t>
            </a:r>
            <a:r>
              <a:rPr lang="en-IN" dirty="0" err="1"/>
              <a:t>paychecks</a:t>
            </a:r>
            <a:r>
              <a:rPr lang="en-IN" dirty="0"/>
              <a:t> and from payroll taxes on the firms themselves. Some payroll-related liabilities result from voluntary payroll deductions of amounts payable to third parties.</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96</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IN" dirty="0"/>
              <a:t>Employers are required by law to withhold federal (and sometimes state) income taxes and Social Security taxes from employees’ </a:t>
            </a:r>
            <a:r>
              <a:rPr lang="en-IN" dirty="0" err="1"/>
              <a:t>paychecks</a:t>
            </a:r>
            <a:r>
              <a:rPr lang="en-IN" dirty="0"/>
              <a:t> and remit these to the Internal Revenue Service. The amount withheld for federal income taxes is determined by a tax table furnished by the IRS and varies according to the amount earned and the number of exemptions claimed by </a:t>
            </a:r>
            <a:r>
              <a:rPr lang="en-US" dirty="0"/>
              <a:t>the employee. </a:t>
            </a:r>
            <a:r>
              <a:rPr lang="en-US" sz="1200" b="0" i="0" u="none" strike="noStrike" kern="1200" baseline="0" dirty="0">
                <a:solidFill>
                  <a:schemeClr val="tx1"/>
                </a:solidFill>
                <a:latin typeface="+mn-lt"/>
                <a:ea typeface="+mn-ea"/>
                <a:cs typeface="+mn-cs"/>
              </a:rPr>
              <a:t>Also, the Federal Insurance Contributions Act (FICA) requires employers to withhold a percentage of each employee’s earnings up to a specified maximum. Both the percentage and the maximum are changed intermittently. </a:t>
            </a:r>
            <a:r>
              <a:rPr lang="en-IN" dirty="0"/>
              <a:t>The employer also must pay an equal (matching) amount on behalf of the employee. Self-employed persons must pay both</a:t>
            </a:r>
            <a:r>
              <a:rPr lang="en-IN" baseline="0" dirty="0"/>
              <a:t> </a:t>
            </a:r>
            <a:r>
              <a:rPr lang="en-IN" dirty="0"/>
              <a:t>the employer and employee portions. </a:t>
            </a:r>
            <a:endParaRPr lang="en-US" dirty="0"/>
          </a:p>
          <a:p>
            <a:pPr eaLnBrk="1" hangingPunct="1"/>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97</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98</a:t>
            </a:fld>
            <a:endParaRPr lang="en-IN" dirty="0"/>
          </a:p>
        </p:txBody>
      </p:sp>
    </p:spTree>
    <p:extLst>
      <p:ext uri="{BB962C8B-B14F-4D97-AF65-F5344CB8AC3E}">
        <p14:creationId xmlns:p14="http://schemas.microsoft.com/office/powerpoint/2010/main" val="3743396338"/>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Besides the required deductions for income taxes and Social Security taxes, employees often authorize their employers to deduct other amounts from their paychecks. These deductions might include union dues, contributions to savings or retirement plans, and insurance premiums. Amounts deducted this way represent liabilities until paid to the appropriate organizations.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One payroll tax mentioned previously is the employer’s matching amount of FICA taxes. The employer also must pay federal and state unemployment taxes on behalf of its employees.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Federal Unemployment Tax Act (FUTA) requires a tax of 6.0% of the first $7,000 earned by each employee. This amount is reduced by a 5.4% (maximum) credit for contributions to state unemployment programs, so the net federal rate often is 0.6%. In many states, the state rate is 5.4% but may be reduced if the employer maintains relatively low employee turnover.</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 addition to salaries and wages, withholding taxes, and payroll taxes, many companies provide employees a variety of fringe benefits. Most commonly, employers pay all or part of employees’ insurance premiums and/or contributions to retirement income plans.</a:t>
            </a:r>
            <a:endParaRPr lang="en-US" dirty="0"/>
          </a:p>
          <a:p>
            <a:pPr eaLnBrk="1" hangingPunct="1"/>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99</a:t>
            </a:fld>
            <a:endParaRPr lang="en-IN" dirty="0"/>
          </a:p>
        </p:txBody>
      </p:sp>
    </p:spTree>
    <p:extLst>
      <p:ext uri="{BB962C8B-B14F-4D97-AF65-F5344CB8AC3E}">
        <p14:creationId xmlns:p14="http://schemas.microsoft.com/office/powerpoint/2010/main" val="374339633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 Content">
    <p:spTree>
      <p:nvGrpSpPr>
        <p:cNvPr id="1" name=""/>
        <p:cNvGrpSpPr/>
        <p:nvPr/>
      </p:nvGrpSpPr>
      <p:grpSpPr>
        <a:xfrm>
          <a:off x="0" y="0"/>
          <a:ext cx="0" cy="0"/>
          <a:chOff x="0" y="0"/>
          <a:chExt cx="0" cy="0"/>
        </a:xfrm>
      </p:grpSpPr>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973" y="-3629"/>
            <a:ext cx="9143245" cy="6857434"/>
          </a:xfrm>
          <a:prstGeom prst="rect">
            <a:avLst/>
          </a:prstGeom>
        </p:spPr>
      </p:pic>
      <p:sp>
        <p:nvSpPr>
          <p:cNvPr id="10" name="Slide Number Placeholder 5"/>
          <p:cNvSpPr txBox="1">
            <a:spLocks/>
          </p:cNvSpPr>
          <p:nvPr/>
        </p:nvSpPr>
        <p:spPr>
          <a:xfrm>
            <a:off x="8229600" y="6400800"/>
            <a:ext cx="914400" cy="457200"/>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13-</a:t>
            </a:r>
            <a:fld id="{6F94BB01-2447-4377-8194-F82F4D072C18}" type="slidenum">
              <a:rPr lang="en-US" sz="1200" smtClean="0">
                <a:solidFill>
                  <a:prstClr val="black"/>
                </a:solidFill>
                <a:latin typeface="Verdana" panose="020B0604030504040204" pitchFamily="34" charset="0"/>
                <a:ea typeface="Verdana" panose="020B0604030504040204" pitchFamily="34" charset="0"/>
                <a:cs typeface="Verdana" panose="020B0604030504040204" pitchFamily="34" charset="0"/>
              </a:rPr>
              <a:pPr algn="ctr">
                <a:defRPr/>
              </a:pPr>
              <a:t>‹#›</a:t>
            </a:fld>
            <a:endPar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sp>
        <p:nvSpPr>
          <p:cNvPr id="4" name="Text Placeholder 4"/>
          <p:cNvSpPr>
            <a:spLocks noGrp="1"/>
          </p:cNvSpPr>
          <p:nvPr>
            <p:ph type="body" sz="quarter" idx="13"/>
          </p:nvPr>
        </p:nvSpPr>
        <p:spPr>
          <a:xfrm>
            <a:off x="4571622" y="-3175"/>
            <a:ext cx="4572378" cy="384175"/>
          </a:xfrm>
        </p:spPr>
        <p:txBody>
          <a:bodyPr/>
          <a:lstStyle>
            <a:lvl1pPr algn="r">
              <a:defRPr sz="1800"/>
            </a:lvl1pPr>
            <a:lvl2pPr algn="r">
              <a:defRPr sz="1800"/>
            </a:lvl2pPr>
            <a:lvl3pPr algn="r">
              <a:defRPr sz="1800"/>
            </a:lvl3pPr>
            <a:lvl4pPr algn="r">
              <a:defRPr sz="1800"/>
            </a:lvl4pPr>
            <a:lvl5pPr algn="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a:xfrm>
            <a:off x="685800" y="457200"/>
            <a:ext cx="8001000" cy="914400"/>
          </a:xfrm>
        </p:spPr>
        <p:txBody>
          <a:bodyPr>
            <a:normAutofit/>
          </a:bodyPr>
          <a:lstStyle>
            <a:lvl1pPr>
              <a:defRPr sz="3600">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Master title style</a:t>
            </a:r>
          </a:p>
        </p:txBody>
      </p:sp>
      <p:sp>
        <p:nvSpPr>
          <p:cNvPr id="7" name="Content Placeholder 6"/>
          <p:cNvSpPr>
            <a:spLocks noGrp="1"/>
          </p:cNvSpPr>
          <p:nvPr>
            <p:ph sz="quarter" idx="10"/>
          </p:nvPr>
        </p:nvSpPr>
        <p:spPr>
          <a:xfrm>
            <a:off x="914400" y="1676400"/>
            <a:ext cx="7315200" cy="1143000"/>
          </a:xfrm>
        </p:spPr>
        <p:txBody>
          <a:bodyPr>
            <a:noAutofit/>
          </a:bodyPr>
          <a:lstStyle>
            <a:lvl1pPr>
              <a:defRPr sz="2600">
                <a:latin typeface="Verdana" panose="020B0604030504040204" pitchFamily="34" charset="0"/>
                <a:ea typeface="Verdana" panose="020B0604030504040204" pitchFamily="34" charset="0"/>
                <a:cs typeface="Verdana" panose="020B0604030504040204" pitchFamily="34" charset="0"/>
              </a:defRPr>
            </a:lvl1pPr>
            <a:lvl2pPr marL="806450" indent="-349250">
              <a:defRPr sz="2400">
                <a:latin typeface="Verdana" panose="020B0604030504040204" pitchFamily="34" charset="0"/>
                <a:ea typeface="Verdana" panose="020B0604030504040204" pitchFamily="34" charset="0"/>
                <a:cs typeface="Verdana" panose="020B0604030504040204" pitchFamily="34" charset="0"/>
              </a:defRPr>
            </a:lvl2pPr>
            <a:lvl3pPr marL="1263650" indent="-349250">
              <a:buFont typeface="Wingdings" panose="05000000000000000000" pitchFamily="2" charset="2"/>
              <a:buChar char="§"/>
              <a:defRPr sz="2200">
                <a:latin typeface="Verdana" panose="020B0604030504040204" pitchFamily="34" charset="0"/>
                <a:ea typeface="Verdana" panose="020B0604030504040204" pitchFamily="34" charset="0"/>
                <a:cs typeface="Verdana" panose="020B0604030504040204" pitchFamily="34" charset="0"/>
              </a:defRPr>
            </a:lvl3pPr>
            <a:lvl4pPr marL="1720850" indent="-349250">
              <a:buFont typeface="Courier New" panose="02070309020205020404" pitchFamily="49" charset="0"/>
              <a:buChar char="o"/>
              <a:defRPr sz="2000">
                <a:latin typeface="Verdana" panose="020B0604030504040204" pitchFamily="34" charset="0"/>
                <a:ea typeface="Verdana" panose="020B0604030504040204" pitchFamily="34" charset="0"/>
                <a:cs typeface="Verdana" panose="020B0604030504040204" pitchFamily="34" charset="0"/>
              </a:defRPr>
            </a:lvl4pPr>
            <a:lvl5pPr marL="2178050" indent="-349250">
              <a:buFont typeface="Wingdings" panose="05000000000000000000" pitchFamily="2" charset="2"/>
              <a:buChar char="Ø"/>
              <a:defRPr sz="1800">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Content Placeholder 8"/>
          <p:cNvSpPr>
            <a:spLocks noGrp="1"/>
          </p:cNvSpPr>
          <p:nvPr>
            <p:ph sz="quarter" idx="11"/>
          </p:nvPr>
        </p:nvSpPr>
        <p:spPr>
          <a:xfrm>
            <a:off x="914400" y="3124200"/>
            <a:ext cx="7315200" cy="1371600"/>
          </a:xfrm>
        </p:spPr>
        <p:txBody>
          <a:bodyPr vert="horz" lIns="91440" tIns="45720" rIns="91440" bIns="45720" rtlCol="0">
            <a:noAutofit/>
          </a:bodyPr>
          <a:lstStyle>
            <a:lvl1pPr>
              <a:defRPr lang="en-US" sz="2600" dirty="0" smtClean="0">
                <a:latin typeface="Verdana" panose="020B0604030504040204" pitchFamily="34" charset="0"/>
                <a:ea typeface="Verdana" panose="020B0604030504040204" pitchFamily="34" charset="0"/>
                <a:cs typeface="Verdana" panose="020B0604030504040204" pitchFamily="34" charset="0"/>
              </a:defRPr>
            </a:lvl1pPr>
            <a:lvl2pPr>
              <a:defRPr lang="en-US" sz="2400" dirty="0" smtClean="0">
                <a:latin typeface="Verdana" panose="020B0604030504040204" pitchFamily="34" charset="0"/>
                <a:ea typeface="Verdana" panose="020B0604030504040204" pitchFamily="34" charset="0"/>
                <a:cs typeface="Verdana" panose="020B0604030504040204" pitchFamily="34" charset="0"/>
              </a:defRPr>
            </a:lvl2pPr>
            <a:lvl3pPr>
              <a:defRPr lang="en-US" sz="2200" dirty="0" smtClean="0">
                <a:latin typeface="Verdana" panose="020B0604030504040204" pitchFamily="34" charset="0"/>
                <a:ea typeface="Verdana" panose="020B0604030504040204" pitchFamily="34" charset="0"/>
                <a:cs typeface="Verdana" panose="020B0604030504040204" pitchFamily="34" charset="0"/>
              </a:defRPr>
            </a:lvl3pPr>
            <a:lvl4pPr>
              <a:defRPr lang="en-US" dirty="0" smtClean="0">
                <a:latin typeface="Verdana" panose="020B0604030504040204" pitchFamily="34" charset="0"/>
                <a:ea typeface="Verdana" panose="020B0604030504040204" pitchFamily="34" charset="0"/>
                <a:cs typeface="Verdana" panose="020B0604030504040204" pitchFamily="34" charset="0"/>
              </a:defRPr>
            </a:lvl4pPr>
            <a:lvl5pPr>
              <a:defRPr lang="en-US" sz="1800" dirty="0">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12"/>
          <p:cNvSpPr>
            <a:spLocks noGrp="1"/>
          </p:cNvSpPr>
          <p:nvPr>
            <p:ph sz="quarter" idx="12"/>
          </p:nvPr>
        </p:nvSpPr>
        <p:spPr>
          <a:xfrm>
            <a:off x="863600" y="4800600"/>
            <a:ext cx="7404100" cy="1143000"/>
          </a:xfrm>
        </p:spPr>
        <p:txBody>
          <a:bodyPr vert="horz" lIns="91440" tIns="45720" rIns="91440" bIns="45720" rtlCol="0">
            <a:noAutofit/>
          </a:bodyPr>
          <a:lstStyle>
            <a:lvl1pPr>
              <a:defRPr lang="en-US" sz="2600" smtClean="0">
                <a:latin typeface="Verdana" panose="020B0604030504040204" pitchFamily="34" charset="0"/>
                <a:ea typeface="Verdana" panose="020B0604030504040204" pitchFamily="34" charset="0"/>
                <a:cs typeface="Verdana" panose="020B0604030504040204" pitchFamily="34" charset="0"/>
              </a:defRPr>
            </a:lvl1pPr>
            <a:lvl2pPr>
              <a:defRPr lang="en-US" sz="2400" smtClean="0">
                <a:latin typeface="Verdana" panose="020B0604030504040204" pitchFamily="34" charset="0"/>
                <a:ea typeface="Verdana" panose="020B0604030504040204" pitchFamily="34" charset="0"/>
                <a:cs typeface="Verdana" panose="020B0604030504040204" pitchFamily="34" charset="0"/>
              </a:defRPr>
            </a:lvl2pPr>
            <a:lvl3pPr>
              <a:defRPr lang="en-US" sz="2200" smtClean="0">
                <a:latin typeface="Verdana" panose="020B0604030504040204" pitchFamily="34" charset="0"/>
                <a:ea typeface="Verdana" panose="020B0604030504040204" pitchFamily="34" charset="0"/>
                <a:cs typeface="Verdana" panose="020B0604030504040204" pitchFamily="34" charset="0"/>
              </a:defRPr>
            </a:lvl3pPr>
            <a:lvl4pPr>
              <a:defRPr lang="en-US" smtClean="0">
                <a:latin typeface="Verdana" panose="020B0604030504040204" pitchFamily="34" charset="0"/>
                <a:ea typeface="Verdana" panose="020B0604030504040204" pitchFamily="34" charset="0"/>
                <a:cs typeface="Verdana" panose="020B0604030504040204" pitchFamily="34" charset="0"/>
              </a:defRPr>
            </a:lvl4pPr>
            <a:lvl5pPr>
              <a:defRPr lang="en-US" sz="1800">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 Placeholder 3"/>
          <p:cNvSpPr txBox="1">
            <a:spLocks/>
          </p:cNvSpPr>
          <p:nvPr/>
        </p:nvSpPr>
        <p:spPr>
          <a:xfrm>
            <a:off x="863600" y="6400800"/>
            <a:ext cx="7404100" cy="457200"/>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solidFill>
                  <a:prstClr val="black"/>
                </a:solidFill>
              </a:rPr>
              <a:t>© McGraw-Hill Education.</a:t>
            </a:r>
          </a:p>
        </p:txBody>
      </p:sp>
    </p:spTree>
    <p:extLst>
      <p:ext uri="{BB962C8B-B14F-4D97-AF65-F5344CB8AC3E}">
        <p14:creationId xmlns:p14="http://schemas.microsoft.com/office/powerpoint/2010/main" val="22225626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Figure + Content">
    <p:spTree>
      <p:nvGrpSpPr>
        <p:cNvPr id="1" name=""/>
        <p:cNvGrpSpPr/>
        <p:nvPr/>
      </p:nvGrpSpPr>
      <p:grpSpPr>
        <a:xfrm>
          <a:off x="0" y="0"/>
          <a:ext cx="0" cy="0"/>
          <a:chOff x="0" y="0"/>
          <a:chExt cx="0" cy="0"/>
        </a:xfrm>
      </p:grpSpPr>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629"/>
            <a:ext cx="9143245" cy="6857434"/>
          </a:xfrm>
          <a:prstGeom prst="rect">
            <a:avLst/>
          </a:prstGeom>
        </p:spPr>
      </p:pic>
      <p:sp>
        <p:nvSpPr>
          <p:cNvPr id="10" name="Slide Number Placeholder 5"/>
          <p:cNvSpPr txBox="1">
            <a:spLocks/>
          </p:cNvSpPr>
          <p:nvPr/>
        </p:nvSpPr>
        <p:spPr>
          <a:xfrm>
            <a:off x="8229600" y="6400800"/>
            <a:ext cx="914400" cy="457200"/>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13-</a:t>
            </a:r>
            <a:fld id="{6F94BB01-2447-4377-8194-F82F4D072C18}" type="slidenum">
              <a:rPr lang="en-US" sz="1200" smtClean="0">
                <a:solidFill>
                  <a:prstClr val="black"/>
                </a:solidFill>
                <a:latin typeface="Verdana" panose="020B0604030504040204" pitchFamily="34" charset="0"/>
                <a:ea typeface="Verdana" panose="020B0604030504040204" pitchFamily="34" charset="0"/>
                <a:cs typeface="Verdana" panose="020B0604030504040204" pitchFamily="34" charset="0"/>
              </a:rPr>
              <a:pPr algn="ctr">
                <a:defRPr/>
              </a:pPr>
              <a:t>‹#›</a:t>
            </a:fld>
            <a:endPar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sp>
        <p:nvSpPr>
          <p:cNvPr id="4" name="Text Placeholder 4"/>
          <p:cNvSpPr>
            <a:spLocks noGrp="1"/>
          </p:cNvSpPr>
          <p:nvPr>
            <p:ph type="body" sz="quarter" idx="13"/>
          </p:nvPr>
        </p:nvSpPr>
        <p:spPr>
          <a:xfrm>
            <a:off x="4572000" y="-3175"/>
            <a:ext cx="4572000" cy="366032"/>
          </a:xfrm>
        </p:spPr>
        <p:txBody>
          <a:bodyPr/>
          <a:lstStyle>
            <a:lvl1pPr algn="r">
              <a:defRPr sz="1800"/>
            </a:lvl1pPr>
            <a:lvl2pPr algn="r">
              <a:defRPr sz="1800"/>
            </a:lvl2pPr>
            <a:lvl3pPr algn="r">
              <a:defRPr sz="1800"/>
            </a:lvl3pPr>
            <a:lvl4pPr algn="r">
              <a:defRPr sz="1800"/>
            </a:lvl4pPr>
            <a:lvl5pPr algn="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a:xfrm>
            <a:off x="685800" y="457200"/>
            <a:ext cx="8001000" cy="914400"/>
          </a:xfrm>
        </p:spPr>
        <p:txBody>
          <a:bodyPr>
            <a:normAutofit/>
          </a:bodyPr>
          <a:lstStyle>
            <a:lvl1pPr>
              <a:defRPr sz="3600">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endParaRPr lang="en-US" dirty="0"/>
          </a:p>
        </p:txBody>
      </p:sp>
      <p:sp>
        <p:nvSpPr>
          <p:cNvPr id="7" name="Content Placeholder 6"/>
          <p:cNvSpPr>
            <a:spLocks noGrp="1"/>
          </p:cNvSpPr>
          <p:nvPr>
            <p:ph sz="quarter" idx="10"/>
          </p:nvPr>
        </p:nvSpPr>
        <p:spPr>
          <a:xfrm>
            <a:off x="914400" y="1676400"/>
            <a:ext cx="7315200" cy="1143000"/>
          </a:xfrm>
        </p:spPr>
        <p:txBody>
          <a:bodyPr>
            <a:noAutofit/>
          </a:bodyPr>
          <a:lstStyle>
            <a:lvl1pPr>
              <a:defRPr sz="2600">
                <a:latin typeface="Verdana" panose="020B0604030504040204" pitchFamily="34" charset="0"/>
                <a:ea typeface="Verdana" panose="020B0604030504040204" pitchFamily="34" charset="0"/>
                <a:cs typeface="Verdana" panose="020B0604030504040204" pitchFamily="34" charset="0"/>
              </a:defRPr>
            </a:lvl1pPr>
            <a:lvl2pPr marL="806450" indent="-349250">
              <a:defRPr sz="2400">
                <a:latin typeface="Verdana" panose="020B0604030504040204" pitchFamily="34" charset="0"/>
                <a:ea typeface="Verdana" panose="020B0604030504040204" pitchFamily="34" charset="0"/>
                <a:cs typeface="Verdana" panose="020B0604030504040204" pitchFamily="34" charset="0"/>
              </a:defRPr>
            </a:lvl2pPr>
            <a:lvl3pPr marL="1263650" indent="-349250">
              <a:buFont typeface="Wingdings" panose="05000000000000000000" pitchFamily="2" charset="2"/>
              <a:buChar char="§"/>
              <a:defRPr sz="2200">
                <a:latin typeface="Verdana" panose="020B0604030504040204" pitchFamily="34" charset="0"/>
                <a:ea typeface="Verdana" panose="020B0604030504040204" pitchFamily="34" charset="0"/>
                <a:cs typeface="Verdana" panose="020B0604030504040204" pitchFamily="34" charset="0"/>
              </a:defRPr>
            </a:lvl3pPr>
            <a:lvl4pPr marL="1720850" indent="-349250">
              <a:buFont typeface="Courier New" panose="02070309020205020404" pitchFamily="49" charset="0"/>
              <a:buChar char="o"/>
              <a:defRPr sz="2000">
                <a:latin typeface="Verdana" panose="020B0604030504040204" pitchFamily="34" charset="0"/>
                <a:ea typeface="Verdana" panose="020B0604030504040204" pitchFamily="34" charset="0"/>
                <a:cs typeface="Verdana" panose="020B0604030504040204" pitchFamily="34" charset="0"/>
              </a:defRPr>
            </a:lvl4pPr>
            <a:lvl5pPr marL="2178050" indent="-349250">
              <a:buFont typeface="Wingdings" panose="05000000000000000000" pitchFamily="2" charset="2"/>
              <a:buChar char="Ø"/>
              <a:defRPr sz="1800">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Picture Placeholder 4"/>
          <p:cNvSpPr>
            <a:spLocks noGrp="1"/>
          </p:cNvSpPr>
          <p:nvPr>
            <p:ph type="pic" sz="quarter" idx="14"/>
          </p:nvPr>
        </p:nvSpPr>
        <p:spPr>
          <a:xfrm>
            <a:off x="1600200" y="3048000"/>
            <a:ext cx="2362200" cy="1524000"/>
          </a:xfrm>
        </p:spPr>
        <p:txBody>
          <a:bodyPr/>
          <a:lstStyle/>
          <a:p>
            <a:r>
              <a:rPr lang="en-US" dirty="0"/>
              <a:t>Click icon to add picture</a:t>
            </a:r>
          </a:p>
        </p:txBody>
      </p:sp>
      <p:sp>
        <p:nvSpPr>
          <p:cNvPr id="11" name="Picture Placeholder 10"/>
          <p:cNvSpPr>
            <a:spLocks noGrp="1"/>
          </p:cNvSpPr>
          <p:nvPr>
            <p:ph type="pic" sz="quarter" idx="15"/>
          </p:nvPr>
        </p:nvSpPr>
        <p:spPr>
          <a:xfrm>
            <a:off x="5562600" y="3124200"/>
            <a:ext cx="2514600" cy="1295400"/>
          </a:xfrm>
        </p:spPr>
        <p:txBody>
          <a:bodyPr/>
          <a:lstStyle/>
          <a:p>
            <a:r>
              <a:rPr lang="en-US"/>
              <a:t>Click icon to add picture</a:t>
            </a:r>
          </a:p>
        </p:txBody>
      </p:sp>
      <p:sp>
        <p:nvSpPr>
          <p:cNvPr id="13" name="Content Placeholder 12"/>
          <p:cNvSpPr>
            <a:spLocks noGrp="1"/>
          </p:cNvSpPr>
          <p:nvPr>
            <p:ph sz="quarter" idx="12"/>
          </p:nvPr>
        </p:nvSpPr>
        <p:spPr>
          <a:xfrm>
            <a:off x="863600" y="4800600"/>
            <a:ext cx="7404100" cy="1143000"/>
          </a:xfrm>
        </p:spPr>
        <p:txBody>
          <a:bodyPr vert="horz" lIns="91440" tIns="45720" rIns="91440" bIns="45720" rtlCol="0">
            <a:noAutofit/>
          </a:bodyPr>
          <a:lstStyle>
            <a:lvl1pPr>
              <a:defRPr lang="en-US" sz="2600" smtClean="0">
                <a:latin typeface="Verdana" panose="020B0604030504040204" pitchFamily="34" charset="0"/>
                <a:ea typeface="Verdana" panose="020B0604030504040204" pitchFamily="34" charset="0"/>
                <a:cs typeface="Verdana" panose="020B0604030504040204" pitchFamily="34" charset="0"/>
              </a:defRPr>
            </a:lvl1pPr>
            <a:lvl2pPr>
              <a:defRPr lang="en-US" sz="2400" smtClean="0">
                <a:latin typeface="Verdana" panose="020B0604030504040204" pitchFamily="34" charset="0"/>
                <a:ea typeface="Verdana" panose="020B0604030504040204" pitchFamily="34" charset="0"/>
                <a:cs typeface="Verdana" panose="020B0604030504040204" pitchFamily="34" charset="0"/>
              </a:defRPr>
            </a:lvl2pPr>
            <a:lvl3pPr>
              <a:defRPr lang="en-US" sz="2200" smtClean="0">
                <a:latin typeface="Verdana" panose="020B0604030504040204" pitchFamily="34" charset="0"/>
                <a:ea typeface="Verdana" panose="020B0604030504040204" pitchFamily="34" charset="0"/>
                <a:cs typeface="Verdana" panose="020B0604030504040204" pitchFamily="34" charset="0"/>
              </a:defRPr>
            </a:lvl3pPr>
            <a:lvl4pPr>
              <a:defRPr lang="en-US" smtClean="0">
                <a:latin typeface="Verdana" panose="020B0604030504040204" pitchFamily="34" charset="0"/>
                <a:ea typeface="Verdana" panose="020B0604030504040204" pitchFamily="34" charset="0"/>
                <a:cs typeface="Verdana" panose="020B0604030504040204" pitchFamily="34" charset="0"/>
              </a:defRPr>
            </a:lvl4pPr>
            <a:lvl5pPr>
              <a:defRPr lang="en-US" sz="1800">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Text Placeholder 3"/>
          <p:cNvSpPr txBox="1">
            <a:spLocks/>
          </p:cNvSpPr>
          <p:nvPr/>
        </p:nvSpPr>
        <p:spPr>
          <a:xfrm>
            <a:off x="863600" y="6400800"/>
            <a:ext cx="7404100" cy="457200"/>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solidFill>
                  <a:prstClr val="black"/>
                </a:solidFill>
              </a:rPr>
              <a:t>© McGraw-Hill Education.</a:t>
            </a:r>
          </a:p>
        </p:txBody>
      </p:sp>
    </p:spTree>
    <p:extLst>
      <p:ext uri="{BB962C8B-B14F-4D97-AF65-F5344CB8AC3E}">
        <p14:creationId xmlns:p14="http://schemas.microsoft.com/office/powerpoint/2010/main" val="41642006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3245" cy="6857434"/>
          </a:xfrm>
          <a:prstGeom prst="rect">
            <a:avLst/>
          </a:prstGeom>
        </p:spPr>
      </p:pic>
      <p:sp>
        <p:nvSpPr>
          <p:cNvPr id="2" name="Title 1"/>
          <p:cNvSpPr>
            <a:spLocks noGrp="1"/>
          </p:cNvSpPr>
          <p:nvPr>
            <p:ph type="ctrTitle"/>
          </p:nvPr>
        </p:nvSpPr>
        <p:spPr>
          <a:xfrm>
            <a:off x="914400" y="1905000"/>
            <a:ext cx="7924800" cy="990600"/>
          </a:xfrm>
        </p:spPr>
        <p:txBody>
          <a:bodyPr>
            <a:normAutofit/>
          </a:bodyPr>
          <a:lstStyle>
            <a:lvl1pPr>
              <a:defRPr sz="4000" b="1"/>
            </a:lvl1pPr>
          </a:lstStyle>
          <a:p>
            <a:r>
              <a:rPr lang="en-US" dirty="0"/>
              <a:t>Click to edit Master title style</a:t>
            </a:r>
          </a:p>
        </p:txBody>
      </p:sp>
      <p:sp>
        <p:nvSpPr>
          <p:cNvPr id="3" name="Subtitle 2"/>
          <p:cNvSpPr>
            <a:spLocks noGrp="1"/>
          </p:cNvSpPr>
          <p:nvPr>
            <p:ph type="subTitle" idx="1"/>
          </p:nvPr>
        </p:nvSpPr>
        <p:spPr>
          <a:xfrm>
            <a:off x="914400" y="3657600"/>
            <a:ext cx="7315200" cy="1371600"/>
          </a:xfrm>
        </p:spPr>
        <p:txBody>
          <a:bodyPr anchor="ctr"/>
          <a:lstStyle>
            <a:lvl1pPr marL="0" indent="0" algn="ctr">
              <a:buNone/>
              <a:defRPr sz="36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7" name="Text Placeholder 6"/>
          <p:cNvSpPr>
            <a:spLocks noGrp="1"/>
          </p:cNvSpPr>
          <p:nvPr>
            <p:ph type="body" sz="quarter" idx="11"/>
          </p:nvPr>
        </p:nvSpPr>
        <p:spPr>
          <a:xfrm>
            <a:off x="609600" y="6476999"/>
            <a:ext cx="8533645" cy="37680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1790810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629"/>
            <a:ext cx="9143245" cy="6857434"/>
          </a:xfrm>
          <a:prstGeom prst="rect">
            <a:avLst/>
          </a:prstGeom>
        </p:spPr>
      </p:pic>
      <p:sp>
        <p:nvSpPr>
          <p:cNvPr id="2" name="Title 1"/>
          <p:cNvSpPr>
            <a:spLocks noGrp="1"/>
          </p:cNvSpPr>
          <p:nvPr>
            <p:ph type="title"/>
          </p:nvPr>
        </p:nvSpPr>
        <p:spPr>
          <a:xfrm>
            <a:off x="685800" y="2819400"/>
            <a:ext cx="8229600" cy="1143000"/>
          </a:xfrm>
        </p:spPr>
        <p:txBody>
          <a:bodyPr/>
          <a:lstStyle/>
          <a:p>
            <a:r>
              <a:rPr lang="en-US" dirty="0"/>
              <a:t>Click to edit Master title style</a:t>
            </a:r>
          </a:p>
        </p:txBody>
      </p:sp>
      <p:sp>
        <p:nvSpPr>
          <p:cNvPr id="4" name="Text Placeholder 3"/>
          <p:cNvSpPr txBox="1">
            <a:spLocks/>
          </p:cNvSpPr>
          <p:nvPr userDrawn="1"/>
        </p:nvSpPr>
        <p:spPr>
          <a:xfrm>
            <a:off x="1192802" y="6248400"/>
            <a:ext cx="6835582" cy="609600"/>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solidFill>
                  <a:prstClr val="black"/>
                </a:solidFill>
              </a:rPr>
              <a:t>© McGraw-Hill Education. All rights reserved. Authorized only for instructor use in the classroom. No reproduction or further distribution permitted without the prior written consent of McGraw-Hill Education.</a:t>
            </a:r>
          </a:p>
        </p:txBody>
      </p:sp>
      <p:sp>
        <p:nvSpPr>
          <p:cNvPr id="6" name="Slide Number Placeholder 5"/>
          <p:cNvSpPr txBox="1">
            <a:spLocks/>
          </p:cNvSpPr>
          <p:nvPr userDrawn="1"/>
        </p:nvSpPr>
        <p:spPr>
          <a:xfrm>
            <a:off x="8229600" y="6400800"/>
            <a:ext cx="914400" cy="457200"/>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13-</a:t>
            </a:r>
            <a:fld id="{6F94BB01-2447-4377-8194-F82F4D072C18}" type="slidenum">
              <a:rPr lang="en-US" sz="1200" smtClean="0">
                <a:solidFill>
                  <a:prstClr val="black"/>
                </a:solidFill>
                <a:latin typeface="Verdana" panose="020B0604030504040204" pitchFamily="34" charset="0"/>
                <a:ea typeface="Verdana" panose="020B0604030504040204" pitchFamily="34" charset="0"/>
                <a:cs typeface="Verdana" panose="020B0604030504040204" pitchFamily="34" charset="0"/>
              </a:rPr>
              <a:pPr algn="ctr">
                <a:defRPr/>
              </a:pPr>
              <a:t>‹#›</a:t>
            </a:fld>
            <a:endPar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46588782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3.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268904601"/>
      </p:ext>
    </p:extLst>
  </p:cSld>
  <p:clrMap bg1="lt1" tx1="dk1" bg2="lt2" tx2="dk2" accent1="accent1" accent2="accent2" accent3="accent3" accent4="accent4" accent5="accent5" accent6="accent6" hlink="hlink" folHlink="folHlink"/>
  <p:sldLayoutIdLst>
    <p:sldLayoutId id="2147483663" r:id="rId1"/>
    <p:sldLayoutId id="2147483665" r:id="rId2"/>
  </p:sldLayoutIdLst>
  <p:txStyles>
    <p:titleStyle>
      <a:lvl1pPr algn="ctr" defTabSz="914400" rtl="0" eaLnBrk="1" latinLnBrk="0" hangingPunct="1">
        <a:spcBef>
          <a:spcPct val="0"/>
        </a:spcBef>
        <a:buNone/>
        <a:defRPr sz="36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p:titleStyle>
    <p:bodyStyle>
      <a:lvl1pPr marL="342900" indent="-342900" algn="l" defTabSz="914400" rtl="0" eaLnBrk="1" latinLnBrk="0" hangingPunct="1">
        <a:spcBef>
          <a:spcPct val="20000"/>
        </a:spcBef>
        <a:buClr>
          <a:schemeClr val="tx1"/>
        </a:buClr>
        <a:buFont typeface="Arial" panose="020B0604020202020204" pitchFamily="34" charset="0"/>
        <a:buChar char="•"/>
        <a:defRPr lang="en-US" sz="26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Clr>
          <a:schemeClr val="tx1"/>
        </a:buClr>
        <a:buFont typeface="Arial" panose="020B0604020202020204" pitchFamily="34" charset="0"/>
        <a:buChar char="–"/>
        <a:defRPr lang="en-US" sz="24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defTabSz="914400" rtl="0" eaLnBrk="1" latinLnBrk="0" hangingPunct="1">
        <a:spcBef>
          <a:spcPct val="20000"/>
        </a:spcBef>
        <a:buClr>
          <a:schemeClr val="tx1"/>
        </a:buClr>
        <a:buFont typeface="Arial" panose="020B0604020202020204" pitchFamily="34" charset="0"/>
        <a:buChar char="•"/>
        <a:defRPr lang="en-US" sz="22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defTabSz="914400" rtl="0" eaLnBrk="1" latinLnBrk="0" hangingPunct="1">
        <a:spcBef>
          <a:spcPct val="20000"/>
        </a:spcBef>
        <a:buClr>
          <a:schemeClr val="tx1"/>
        </a:buClr>
        <a:buFont typeface="Arial" panose="020B0604020202020204" pitchFamily="34" charset="0"/>
        <a:buChar char="–"/>
        <a:defRPr lang="en-US" sz="20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defTabSz="914400" rtl="0" eaLnBrk="1" latinLnBrk="0" hangingPunct="1">
        <a:spcBef>
          <a:spcPct val="20000"/>
        </a:spcBef>
        <a:buClr>
          <a:schemeClr val="tx1"/>
        </a:buClr>
        <a:buFont typeface="Arial" panose="020B0604020202020204" pitchFamily="34" charset="0"/>
        <a:buChar char="»"/>
        <a:defRPr lang="en-US" sz="18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Autofit/>
          </a:bodyPr>
          <a:lstStyle/>
          <a:p>
            <a:pPr lvl="0"/>
            <a:r>
              <a:rPr lang="en-US" dirty="0"/>
              <a:t>Click to edit Master text styles</a:t>
            </a:r>
          </a:p>
          <a:p>
            <a:pPr marL="806450" lvl="1" indent="-349250"/>
            <a:r>
              <a:rPr lang="en-US" dirty="0"/>
              <a:t>Second level</a:t>
            </a:r>
          </a:p>
          <a:p>
            <a:pPr marL="1263650" lvl="2" indent="-349250">
              <a:buFont typeface="Wingdings" panose="05000000000000000000" pitchFamily="2" charset="2"/>
              <a:buChar char="§"/>
            </a:pPr>
            <a:r>
              <a:rPr lang="en-US" dirty="0"/>
              <a:t>Third level</a:t>
            </a:r>
          </a:p>
          <a:p>
            <a:pPr marL="1720850" lvl="3" indent="-349250">
              <a:buFont typeface="Courier New" panose="02070309020205020404" pitchFamily="49" charset="0"/>
              <a:buChar char="o"/>
            </a:pPr>
            <a:r>
              <a:rPr lang="en-US" dirty="0"/>
              <a:t>Fourth level</a:t>
            </a:r>
          </a:p>
          <a:p>
            <a:pPr marL="2178050" lvl="4" indent="-349250">
              <a:buFont typeface="Wingdings" panose="05000000000000000000" pitchFamily="2" charset="2"/>
              <a:buChar char="Ø"/>
            </a:pPr>
            <a:r>
              <a:rPr lang="en-US" dirty="0"/>
              <a:t>Fifth level</a:t>
            </a:r>
          </a:p>
        </p:txBody>
      </p:sp>
    </p:spTree>
    <p:extLst>
      <p:ext uri="{BB962C8B-B14F-4D97-AF65-F5344CB8AC3E}">
        <p14:creationId xmlns:p14="http://schemas.microsoft.com/office/powerpoint/2010/main" val="2629905396"/>
      </p:ext>
    </p:extLst>
  </p:cSld>
  <p:clrMap bg1="lt1" tx1="dk1" bg2="lt2" tx2="dk2" accent1="accent1" accent2="accent2" accent3="accent3" accent4="accent4" accent5="accent5" accent6="accent6" hlink="hlink" folHlink="folHlink"/>
  <p:sldLayoutIdLst>
    <p:sldLayoutId id="2147483671" r:id="rId1"/>
  </p:sldLayoutIdLst>
  <p:txStyles>
    <p:titleStyle>
      <a:lvl1pPr algn="ctr" defTabSz="914400" rtl="0" eaLnBrk="1" latinLnBrk="0" hangingPunct="1">
        <a:spcBef>
          <a:spcPct val="0"/>
        </a:spcBef>
        <a:buNone/>
        <a:defRPr sz="36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p:titleStyle>
    <p:bodyStyle>
      <a:lvl1pPr marL="342900" indent="-342900" algn="l" defTabSz="914400" rtl="0" eaLnBrk="1" latinLnBrk="0" hangingPunct="1">
        <a:spcBef>
          <a:spcPct val="20000"/>
        </a:spcBef>
        <a:buClr>
          <a:schemeClr val="tx1"/>
        </a:buClr>
        <a:buFont typeface="Arial" panose="020B0604020202020204" pitchFamily="34" charset="0"/>
        <a:buChar char="•"/>
        <a:defRPr lang="en-US" sz="26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Clr>
          <a:schemeClr val="tx1"/>
        </a:buClr>
        <a:buFont typeface="Arial" panose="020B0604020202020204" pitchFamily="34" charset="0"/>
        <a:buChar char="–"/>
        <a:defRPr lang="en-US" sz="24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defTabSz="914400" rtl="0" eaLnBrk="1" latinLnBrk="0" hangingPunct="1">
        <a:spcBef>
          <a:spcPct val="20000"/>
        </a:spcBef>
        <a:buClr>
          <a:schemeClr val="tx1"/>
        </a:buClr>
        <a:buFont typeface="Arial" panose="020B0604020202020204" pitchFamily="34" charset="0"/>
        <a:buChar char="•"/>
        <a:defRPr lang="en-US" sz="22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defTabSz="914400" rtl="0" eaLnBrk="1" latinLnBrk="0" hangingPunct="1">
        <a:spcBef>
          <a:spcPct val="20000"/>
        </a:spcBef>
        <a:buClr>
          <a:schemeClr val="tx1"/>
        </a:buClr>
        <a:buFont typeface="Arial" panose="020B0604020202020204" pitchFamily="34" charset="0"/>
        <a:buChar char="–"/>
        <a:defRPr lang="en-US" sz="20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defTabSz="914400" rtl="0" eaLnBrk="1" latinLnBrk="0" hangingPunct="1">
        <a:spcBef>
          <a:spcPct val="20000"/>
        </a:spcBef>
        <a:buClr>
          <a:schemeClr val="tx1"/>
        </a:buClr>
        <a:buFont typeface="Arial" panose="020B0604020202020204" pitchFamily="34" charset="0"/>
        <a:buChar char="»"/>
        <a:defRPr lang="en-US" sz="18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663248740"/>
      </p:ext>
    </p:extLst>
  </p:cSld>
  <p:clrMap bg1="lt1" tx1="dk1" bg2="lt2" tx2="dk2" accent1="accent1" accent2="accent2" accent3="accent3" accent4="accent4" accent5="accent5" accent6="accent6" hlink="hlink" folHlink="folHlink"/>
  <p:sldLayoutIdLst>
    <p:sldLayoutId id="2147483673" r:id="rId1"/>
  </p:sldLayoutIdLst>
  <p:txStyles>
    <p:titleStyle>
      <a:lvl1pPr algn="ctr" defTabSz="914400" rtl="0" eaLnBrk="1" latinLnBrk="0" hangingPunct="1">
        <a:spcBef>
          <a:spcPct val="0"/>
        </a:spcBef>
        <a:buNone/>
        <a:defRPr sz="36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p:titleStyle>
    <p:bodyStyle>
      <a:lvl1pPr marL="349250" indent="-349250" algn="l" defTabSz="914400" rtl="0" eaLnBrk="1" latinLnBrk="0" hangingPunct="1">
        <a:spcBef>
          <a:spcPts val="600"/>
        </a:spcBef>
        <a:buClr>
          <a:schemeClr val="tx1"/>
        </a:buClr>
        <a:buFont typeface="Arial" panose="020B0604020202020204" pitchFamily="34" charset="0"/>
        <a:buChar char="•"/>
        <a:defRPr lang="en-US" sz="26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800100" indent="-342900" algn="l" defTabSz="914400" rtl="0" eaLnBrk="1" latinLnBrk="0" hangingPunct="1">
        <a:spcBef>
          <a:spcPts val="600"/>
        </a:spcBef>
        <a:buClr>
          <a:schemeClr val="tx1"/>
        </a:buClr>
        <a:buFont typeface="Verdana" panose="020B0604030504040204" pitchFamily="34" charset="0"/>
        <a:buChar char="–"/>
        <a:defRPr lang="en-US" sz="24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257300" indent="-342900" algn="l" defTabSz="914400" rtl="0" eaLnBrk="1" latinLnBrk="0" hangingPunct="1">
        <a:spcBef>
          <a:spcPts val="600"/>
        </a:spcBef>
        <a:buClr>
          <a:schemeClr val="tx1"/>
        </a:buClr>
        <a:buFont typeface="Wingdings" panose="05000000000000000000" pitchFamily="2" charset="2"/>
        <a:buChar char="§"/>
        <a:defRPr lang="en-US" sz="22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714500" indent="-342900" algn="l" defTabSz="914400" rtl="0" eaLnBrk="1" latinLnBrk="0" hangingPunct="1">
        <a:spcBef>
          <a:spcPts val="600"/>
        </a:spcBef>
        <a:buClr>
          <a:schemeClr val="tx1"/>
        </a:buClr>
        <a:buFont typeface="Courier New" panose="02070309020205020404" pitchFamily="49" charset="0"/>
        <a:buChar char="o"/>
        <a:defRPr lang="en-US" sz="20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114550" indent="-285750" algn="l" defTabSz="914400" rtl="0" eaLnBrk="1" latinLnBrk="0" hangingPunct="1">
        <a:spcBef>
          <a:spcPts val="600"/>
        </a:spcBef>
        <a:buClr>
          <a:schemeClr val="tx1"/>
        </a:buClr>
        <a:buFont typeface="Wingdings" panose="05000000000000000000" pitchFamily="2" charset="2"/>
        <a:buChar char="Ø"/>
        <a:defRPr lang="en-US" sz="18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xml"/><Relationship Id="rId1" Type="http://schemas.openxmlformats.org/officeDocument/2006/relationships/vmlDrawing" Target="../drawings/vmlDrawing1.vml"/><Relationship Id="rId5" Type="http://schemas.openxmlformats.org/officeDocument/2006/relationships/image" Target="../media/image5.wmf"/><Relationship Id="rId4" Type="http://schemas.openxmlformats.org/officeDocument/2006/relationships/oleObject" Target="../embeddings/oleObject1.bin"/></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17.wmf"/><Relationship Id="rId4" Type="http://schemas.openxmlformats.org/officeDocument/2006/relationships/oleObject" Target="../embeddings/oleObject2.bin"/></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3.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7.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76.xml"/><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p:cNvSpPr>
            <a:spLocks noGrp="1"/>
          </p:cNvSpPr>
          <p:nvPr>
            <p:ph type="ctrTitle"/>
          </p:nvPr>
        </p:nvSpPr>
        <p:spPr>
          <a:xfrm>
            <a:off x="762000" y="1888232"/>
            <a:ext cx="7848600" cy="990600"/>
          </a:xfrm>
        </p:spPr>
        <p:txBody>
          <a:bodyPr>
            <a:normAutofit/>
          </a:bodyPr>
          <a:lstStyle/>
          <a:p>
            <a:r>
              <a:rPr lang="en-US" sz="4400" dirty="0"/>
              <a:t>Chapter 13</a:t>
            </a:r>
          </a:p>
        </p:txBody>
      </p:sp>
      <p:sp>
        <p:nvSpPr>
          <p:cNvPr id="20" name="Subtitle 19"/>
          <p:cNvSpPr>
            <a:spLocks noGrp="1"/>
          </p:cNvSpPr>
          <p:nvPr>
            <p:ph type="subTitle" idx="1"/>
          </p:nvPr>
        </p:nvSpPr>
        <p:spPr>
          <a:xfrm>
            <a:off x="838200" y="2955032"/>
            <a:ext cx="7848600" cy="1482080"/>
          </a:xfrm>
        </p:spPr>
        <p:txBody>
          <a:bodyPr/>
          <a:lstStyle/>
          <a:p>
            <a:r>
              <a:rPr lang="en-US" sz="4000" dirty="0"/>
              <a:t>Current Liabilities and Contingencies </a:t>
            </a:r>
          </a:p>
        </p:txBody>
      </p:sp>
      <p:sp>
        <p:nvSpPr>
          <p:cNvPr id="6" name="Text Placeholder 8"/>
          <p:cNvSpPr>
            <a:spLocks noGrp="1"/>
          </p:cNvSpPr>
          <p:nvPr>
            <p:ph type="body" sz="quarter" idx="11"/>
          </p:nvPr>
        </p:nvSpPr>
        <p:spPr>
          <a:xfrm>
            <a:off x="1108364" y="6248400"/>
            <a:ext cx="6927273" cy="609600"/>
          </a:xfrm>
        </p:spPr>
        <p:txBody>
          <a:bodyPr anchor="ctr">
            <a:noAutofit/>
          </a:bodyPr>
          <a:lstStyle/>
          <a:p>
            <a:pPr marL="0" indent="0" algn="ctr">
              <a:buNone/>
            </a:pPr>
            <a:r>
              <a:rPr lang="en-US" sz="1200" dirty="0"/>
              <a:t>© McGraw-Hill Education. All rights reserved. Authorized only 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17989318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13-2</a:t>
            </a:r>
          </a:p>
        </p:txBody>
      </p:sp>
      <p:sp>
        <p:nvSpPr>
          <p:cNvPr id="3" name="Title 2"/>
          <p:cNvSpPr>
            <a:spLocks noGrp="1"/>
          </p:cNvSpPr>
          <p:nvPr>
            <p:ph type="title"/>
          </p:nvPr>
        </p:nvSpPr>
        <p:spPr>
          <a:xfrm>
            <a:off x="685800" y="539520"/>
            <a:ext cx="8001000" cy="687003"/>
          </a:xfrm>
        </p:spPr>
        <p:txBody>
          <a:bodyPr>
            <a:noAutofit/>
          </a:bodyPr>
          <a:lstStyle/>
          <a:p>
            <a:r>
              <a:rPr lang="en-US" dirty="0"/>
              <a:t>Short-Term Notes Payable</a:t>
            </a:r>
          </a:p>
        </p:txBody>
      </p:sp>
      <p:sp>
        <p:nvSpPr>
          <p:cNvPr id="4" name="Content Placeholder 3"/>
          <p:cNvSpPr>
            <a:spLocks noGrp="1"/>
          </p:cNvSpPr>
          <p:nvPr>
            <p:ph sz="quarter" idx="10"/>
          </p:nvPr>
        </p:nvSpPr>
        <p:spPr>
          <a:xfrm>
            <a:off x="887913" y="1363022"/>
            <a:ext cx="7946070" cy="5027695"/>
          </a:xfrm>
        </p:spPr>
        <p:txBody>
          <a:bodyPr/>
          <a:lstStyle/>
          <a:p>
            <a:pPr defTabSz="1333500">
              <a:lnSpc>
                <a:spcPct val="90000"/>
              </a:lnSpc>
              <a:spcAft>
                <a:spcPct val="35000"/>
              </a:spcAft>
              <a:defRPr/>
            </a:pPr>
            <a:r>
              <a:rPr lang="en-IN" b="1" dirty="0"/>
              <a:t>Characteristics</a:t>
            </a:r>
            <a:endParaRPr lang="en-US" b="1" dirty="0"/>
          </a:p>
          <a:p>
            <a:pPr marL="800100" lvl="2" indent="-342900" defTabSz="1244600">
              <a:lnSpc>
                <a:spcPct val="90000"/>
              </a:lnSpc>
              <a:spcAft>
                <a:spcPct val="15000"/>
              </a:spcAft>
              <a:buFont typeface="Verdana" panose="020B0604030504040204" pitchFamily="34" charset="0"/>
              <a:buChar char="–"/>
              <a:defRPr/>
            </a:pPr>
            <a:r>
              <a:rPr lang="en-IN" sz="2400" dirty="0"/>
              <a:t>Temporary financing from bank </a:t>
            </a:r>
          </a:p>
          <a:p>
            <a:pPr marL="800100" lvl="2" indent="-342900" defTabSz="1244600">
              <a:lnSpc>
                <a:spcPct val="90000"/>
              </a:lnSpc>
              <a:spcAft>
                <a:spcPct val="15000"/>
              </a:spcAft>
              <a:buFont typeface="Verdana" panose="020B0604030504040204" pitchFamily="34" charset="0"/>
              <a:buChar char="–"/>
              <a:defRPr/>
            </a:pPr>
            <a:r>
              <a:rPr lang="en-IN" sz="2400" dirty="0"/>
              <a:t>Promissory note is signed</a:t>
            </a:r>
            <a:endParaRPr lang="en-US" sz="2400" dirty="0"/>
          </a:p>
          <a:p>
            <a:pPr marL="800100" lvl="2" indent="-342900" defTabSz="1244600">
              <a:lnSpc>
                <a:spcPct val="90000"/>
              </a:lnSpc>
              <a:spcAft>
                <a:spcPct val="15000"/>
              </a:spcAft>
              <a:buFont typeface="Verdana" panose="020B0604030504040204" pitchFamily="34" charset="0"/>
              <a:buChar char="–"/>
              <a:defRPr/>
            </a:pPr>
            <a:r>
              <a:rPr lang="en-IN" sz="2400" dirty="0"/>
              <a:t>Lower interest rates than long-term debt</a:t>
            </a:r>
          </a:p>
          <a:p>
            <a:pPr marL="800100" lvl="2" indent="-342900" defTabSz="1244600">
              <a:lnSpc>
                <a:spcPct val="90000"/>
              </a:lnSpc>
              <a:spcAft>
                <a:spcPct val="15000"/>
              </a:spcAft>
              <a:buFont typeface="Verdana" panose="020B0604030504040204" pitchFamily="34" charset="0"/>
              <a:buChar char="–"/>
              <a:defRPr/>
            </a:pPr>
            <a:r>
              <a:rPr lang="en-IN" sz="2400" dirty="0"/>
              <a:t>Companies have flexibility while selecting financial alternatives</a:t>
            </a:r>
          </a:p>
          <a:p>
            <a:pPr marL="347663" lvl="2" indent="-347663" defTabSz="1244600">
              <a:lnSpc>
                <a:spcPct val="90000"/>
              </a:lnSpc>
              <a:spcAft>
                <a:spcPct val="15000"/>
              </a:spcAft>
              <a:buFont typeface="Arial" panose="020B0604020202020204" pitchFamily="34" charset="0"/>
              <a:buChar char="•"/>
              <a:defRPr/>
            </a:pPr>
            <a:r>
              <a:rPr lang="en-US" sz="2600" b="1" dirty="0"/>
              <a:t>Financing alternatives</a:t>
            </a:r>
          </a:p>
          <a:p>
            <a:pPr marL="800100" lvl="3" indent="-342900" defTabSz="1244600">
              <a:lnSpc>
                <a:spcPct val="90000"/>
              </a:lnSpc>
              <a:spcAft>
                <a:spcPct val="15000"/>
              </a:spcAft>
              <a:buFont typeface="Verdana" panose="020B0604030504040204" pitchFamily="34" charset="0"/>
              <a:buChar char="–"/>
              <a:defRPr/>
            </a:pPr>
            <a:r>
              <a:rPr lang="en-US" sz="2400" dirty="0"/>
              <a:t>Commercial paper</a:t>
            </a:r>
          </a:p>
          <a:p>
            <a:pPr marL="800100" lvl="3" indent="-342900" defTabSz="1244600">
              <a:lnSpc>
                <a:spcPct val="90000"/>
              </a:lnSpc>
              <a:spcAft>
                <a:spcPct val="15000"/>
              </a:spcAft>
              <a:buFont typeface="Verdana" panose="020B0604030504040204" pitchFamily="34" charset="0"/>
              <a:buChar char="–"/>
              <a:defRPr/>
            </a:pPr>
            <a:r>
              <a:rPr lang="en-US" sz="2400" dirty="0"/>
              <a:t>Unsecured loans</a:t>
            </a:r>
          </a:p>
          <a:p>
            <a:pPr marL="800100" lvl="3" indent="-342900" defTabSz="1244600">
              <a:lnSpc>
                <a:spcPct val="90000"/>
              </a:lnSpc>
              <a:spcAft>
                <a:spcPct val="15000"/>
              </a:spcAft>
              <a:buFont typeface="Verdana" panose="020B0604030504040204" pitchFamily="34" charset="0"/>
              <a:buChar char="–"/>
              <a:defRPr/>
            </a:pPr>
            <a:r>
              <a:rPr lang="en-US" sz="2400" dirty="0"/>
              <a:t>Credit lines</a:t>
            </a:r>
          </a:p>
          <a:p>
            <a:pPr marL="800100" lvl="3" indent="-342900" defTabSz="1244600">
              <a:lnSpc>
                <a:spcPct val="90000"/>
              </a:lnSpc>
              <a:spcAft>
                <a:spcPct val="15000"/>
              </a:spcAft>
              <a:buFont typeface="Verdana" panose="020B0604030504040204" pitchFamily="34" charset="0"/>
              <a:buChar char="–"/>
              <a:defRPr/>
            </a:pPr>
            <a:r>
              <a:rPr lang="en-US" sz="2400" dirty="0"/>
              <a:t>Secured loans</a:t>
            </a:r>
            <a:endParaRPr lang="en-IN" sz="2400" dirty="0"/>
          </a:p>
        </p:txBody>
      </p:sp>
    </p:spTree>
    <p:extLst>
      <p:ext uri="{BB962C8B-B14F-4D97-AF65-F5344CB8AC3E}">
        <p14:creationId xmlns:p14="http://schemas.microsoft.com/office/powerpoint/2010/main" val="4150266825"/>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lnSpc>
                <a:spcPct val="90000"/>
              </a:lnSpc>
              <a:buNone/>
            </a:pPr>
            <a:r>
              <a:rPr lang="en-IN" dirty="0"/>
              <a:t>Appendix 13</a:t>
            </a:r>
          </a:p>
        </p:txBody>
      </p:sp>
      <p:sp>
        <p:nvSpPr>
          <p:cNvPr id="3" name="Title 2"/>
          <p:cNvSpPr>
            <a:spLocks noGrp="1"/>
          </p:cNvSpPr>
          <p:nvPr>
            <p:ph type="title"/>
          </p:nvPr>
        </p:nvSpPr>
        <p:spPr>
          <a:xfrm>
            <a:off x="794118" y="436582"/>
            <a:ext cx="8001000" cy="1619915"/>
          </a:xfrm>
        </p:spPr>
        <p:txBody>
          <a:bodyPr>
            <a:noAutofit/>
          </a:bodyPr>
          <a:lstStyle/>
          <a:p>
            <a:r>
              <a:rPr lang="en-US" dirty="0"/>
              <a:t>Voluntary Deductions, Employers’ Payroll Taxes,  and Fringe</a:t>
            </a:r>
            <a:r>
              <a:rPr lang="en-US" baseline="0" dirty="0"/>
              <a:t> </a:t>
            </a:r>
            <a:r>
              <a:rPr lang="en-US" dirty="0"/>
              <a:t>Benefits</a:t>
            </a:r>
            <a:r>
              <a:rPr lang="en-IN" dirty="0"/>
              <a:t> (2 of 2)</a:t>
            </a:r>
            <a:endParaRPr lang="en-US" dirty="0"/>
          </a:p>
        </p:txBody>
      </p:sp>
      <p:sp>
        <p:nvSpPr>
          <p:cNvPr id="5" name="Content Placeholder 4"/>
          <p:cNvSpPr>
            <a:spLocks noGrp="1"/>
          </p:cNvSpPr>
          <p:nvPr>
            <p:ph sz="quarter" idx="10"/>
          </p:nvPr>
        </p:nvSpPr>
        <p:spPr>
          <a:xfrm>
            <a:off x="887913" y="2517009"/>
            <a:ext cx="7902246" cy="3584759"/>
          </a:xfrm>
        </p:spPr>
        <p:txBody>
          <a:bodyPr/>
          <a:lstStyle/>
          <a:p>
            <a:pPr>
              <a:buClr>
                <a:schemeClr val="tx1"/>
              </a:buClr>
            </a:pPr>
            <a:r>
              <a:rPr lang="en-IN" b="1" dirty="0"/>
              <a:t>Fringe benefits</a:t>
            </a:r>
          </a:p>
          <a:p>
            <a:pPr marL="795338" lvl="1" indent="-338138">
              <a:spcBef>
                <a:spcPts val="600"/>
              </a:spcBef>
              <a:defRPr/>
            </a:pPr>
            <a:r>
              <a:rPr lang="en-IN" dirty="0"/>
              <a:t>Payment of employees’ insurance premiums and/or contributions to retirement income plans by employer</a:t>
            </a:r>
            <a:endParaRPr lang="en-US" dirty="0"/>
          </a:p>
        </p:txBody>
      </p:sp>
    </p:spTree>
    <p:extLst>
      <p:ext uri="{BB962C8B-B14F-4D97-AF65-F5344CB8AC3E}">
        <p14:creationId xmlns:p14="http://schemas.microsoft.com/office/powerpoint/2010/main" val="1390735775"/>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lnSpc>
                <a:spcPct val="90000"/>
              </a:lnSpc>
              <a:buNone/>
            </a:pPr>
            <a:r>
              <a:rPr lang="en-IN" dirty="0"/>
              <a:t>Appendix 13</a:t>
            </a:r>
          </a:p>
        </p:txBody>
      </p:sp>
      <p:sp>
        <p:nvSpPr>
          <p:cNvPr id="3" name="Title 2"/>
          <p:cNvSpPr>
            <a:spLocks noGrp="1"/>
          </p:cNvSpPr>
          <p:nvPr>
            <p:ph type="title"/>
          </p:nvPr>
        </p:nvSpPr>
        <p:spPr>
          <a:xfrm>
            <a:off x="685800" y="467283"/>
            <a:ext cx="8001000" cy="516155"/>
          </a:xfrm>
        </p:spPr>
        <p:txBody>
          <a:bodyPr>
            <a:noAutofit/>
          </a:bodyPr>
          <a:lstStyle/>
          <a:p>
            <a:r>
              <a:rPr lang="en-IN" dirty="0"/>
              <a:t>Payroll-Related Liabilities (1 of 2)</a:t>
            </a:r>
            <a:endParaRPr lang="en-US" dirty="0"/>
          </a:p>
        </p:txBody>
      </p:sp>
      <p:sp>
        <p:nvSpPr>
          <p:cNvPr id="2" name="Content Placeholder 1"/>
          <p:cNvSpPr>
            <a:spLocks noGrp="1"/>
          </p:cNvSpPr>
          <p:nvPr>
            <p:ph sz="quarter" idx="12"/>
          </p:nvPr>
        </p:nvSpPr>
        <p:spPr>
          <a:xfrm>
            <a:off x="932186" y="1406364"/>
            <a:ext cx="7772400" cy="1155792"/>
          </a:xfrm>
        </p:spPr>
        <p:txBody>
          <a:bodyPr/>
          <a:lstStyle/>
          <a:p>
            <a:pPr marL="0" indent="0">
              <a:buNone/>
            </a:pPr>
            <a:r>
              <a:rPr lang="en-US" sz="2200" dirty="0"/>
              <a:t>Crescent Lighting and Fixtures’ payroll for the second week in January was $100,000. The following deductions, fringe benefits, and taxes apply:</a:t>
            </a:r>
          </a:p>
        </p:txBody>
      </p:sp>
      <p:graphicFrame>
        <p:nvGraphicFramePr>
          <p:cNvPr id="8" name="Table 7"/>
          <p:cNvGraphicFramePr>
            <a:graphicFrameLocks noGrp="1"/>
          </p:cNvGraphicFramePr>
          <p:nvPr>
            <p:extLst>
              <p:ext uri="{D42A27DB-BD31-4B8C-83A1-F6EECF244321}">
                <p14:modId xmlns:p14="http://schemas.microsoft.com/office/powerpoint/2010/main" val="3128653904"/>
              </p:ext>
            </p:extLst>
          </p:nvPr>
        </p:nvGraphicFramePr>
        <p:xfrm>
          <a:off x="1119222" y="2818649"/>
          <a:ext cx="7281339" cy="3355357"/>
        </p:xfrm>
        <a:graphic>
          <a:graphicData uri="http://schemas.openxmlformats.org/drawingml/2006/table">
            <a:tbl>
              <a:tblPr firstRow="1" bandRow="1">
                <a:tableStyleId>{5940675A-B579-460E-94D1-54222C63F5DA}</a:tableStyleId>
              </a:tblPr>
              <a:tblGrid>
                <a:gridCol w="6125547">
                  <a:extLst>
                    <a:ext uri="{9D8B030D-6E8A-4147-A177-3AD203B41FA5}">
                      <a16:colId xmlns:a16="http://schemas.microsoft.com/office/drawing/2014/main" val="20000"/>
                    </a:ext>
                  </a:extLst>
                </a:gridCol>
                <a:gridCol w="1155792">
                  <a:extLst>
                    <a:ext uri="{9D8B030D-6E8A-4147-A177-3AD203B41FA5}">
                      <a16:colId xmlns:a16="http://schemas.microsoft.com/office/drawing/2014/main" val="20001"/>
                    </a:ext>
                  </a:extLst>
                </a:gridCol>
              </a:tblGrid>
              <a:tr h="315121">
                <a:tc>
                  <a:txBody>
                    <a:bodyPr/>
                    <a:lstStyle/>
                    <a:p>
                      <a:r>
                        <a:rPr lang="en-US" sz="1200" dirty="0">
                          <a:latin typeface="Verdana" pitchFamily="34" charset="0"/>
                          <a:ea typeface="Verdana" pitchFamily="34" charset="0"/>
                          <a:cs typeface="Verdana" pitchFamily="34" charset="0"/>
                        </a:rPr>
                        <a:t>Federal income taxes to be withheld</a:t>
                      </a:r>
                    </a:p>
                  </a:txBody>
                  <a:tcPr anchor="ctr"/>
                </a:tc>
                <a:tc>
                  <a:txBody>
                    <a:bodyPr/>
                    <a:lstStyle/>
                    <a:p>
                      <a:pPr algn="r"/>
                      <a:r>
                        <a:rPr lang="en-US" sz="1200" dirty="0">
                          <a:latin typeface="Verdana" pitchFamily="34" charset="0"/>
                          <a:ea typeface="Verdana" pitchFamily="34" charset="0"/>
                          <a:cs typeface="Verdana" pitchFamily="34" charset="0"/>
                        </a:rPr>
                        <a:t>$20,000</a:t>
                      </a:r>
                    </a:p>
                  </a:txBody>
                  <a:tcPr anchor="ctr"/>
                </a:tc>
                <a:extLst>
                  <a:ext uri="{0D108BD9-81ED-4DB2-BD59-A6C34878D82A}">
                    <a16:rowId xmlns:a16="http://schemas.microsoft.com/office/drawing/2014/main" val="10000"/>
                  </a:ext>
                </a:extLst>
              </a:tr>
              <a:tr h="315121">
                <a:tc>
                  <a:txBody>
                    <a:bodyPr/>
                    <a:lstStyle/>
                    <a:p>
                      <a:r>
                        <a:rPr lang="en-US" sz="1200" dirty="0">
                          <a:latin typeface="Verdana" pitchFamily="34" charset="0"/>
                          <a:ea typeface="Verdana" pitchFamily="34" charset="0"/>
                          <a:cs typeface="Verdana" pitchFamily="34" charset="0"/>
                        </a:rPr>
                        <a:t>State</a:t>
                      </a:r>
                      <a:r>
                        <a:rPr lang="en-US" sz="1200" baseline="0" dirty="0">
                          <a:latin typeface="Verdana" pitchFamily="34" charset="0"/>
                          <a:ea typeface="Verdana" pitchFamily="34" charset="0"/>
                          <a:cs typeface="Verdana" pitchFamily="34" charset="0"/>
                        </a:rPr>
                        <a:t> income taxes to be withheld</a:t>
                      </a:r>
                      <a:endParaRPr lang="en-US" sz="1200" dirty="0">
                        <a:latin typeface="Verdana" pitchFamily="34" charset="0"/>
                        <a:ea typeface="Verdana" pitchFamily="34" charset="0"/>
                        <a:cs typeface="Verdana" pitchFamily="34" charset="0"/>
                      </a:endParaRPr>
                    </a:p>
                  </a:txBody>
                  <a:tcPr anchor="ctr"/>
                </a:tc>
                <a:tc>
                  <a:txBody>
                    <a:bodyPr/>
                    <a:lstStyle/>
                    <a:p>
                      <a:pPr algn="r"/>
                      <a:r>
                        <a:rPr lang="en-US" sz="1200" dirty="0">
                          <a:latin typeface="Verdana" pitchFamily="34" charset="0"/>
                          <a:ea typeface="Verdana" pitchFamily="34" charset="0"/>
                          <a:cs typeface="Verdana" pitchFamily="34" charset="0"/>
                        </a:rPr>
                        <a:t>3,000</a:t>
                      </a:r>
                    </a:p>
                  </a:txBody>
                  <a:tcPr anchor="ctr"/>
                </a:tc>
                <a:extLst>
                  <a:ext uri="{0D108BD9-81ED-4DB2-BD59-A6C34878D82A}">
                    <a16:rowId xmlns:a16="http://schemas.microsoft.com/office/drawing/2014/main" val="10001"/>
                  </a:ext>
                </a:extLst>
              </a:tr>
              <a:tr h="315121">
                <a:tc>
                  <a:txBody>
                    <a:bodyPr/>
                    <a:lstStyle/>
                    <a:p>
                      <a:r>
                        <a:rPr lang="en-US" sz="1200" dirty="0">
                          <a:latin typeface="Verdana" pitchFamily="34" charset="0"/>
                          <a:ea typeface="Verdana" pitchFamily="34" charset="0"/>
                          <a:cs typeface="Verdana" pitchFamily="34" charset="0"/>
                        </a:rPr>
                        <a:t>Medical insurance premiums (Blue Cross)—70% paid by employer</a:t>
                      </a:r>
                    </a:p>
                  </a:txBody>
                  <a:tcPr anchor="ctr"/>
                </a:tc>
                <a:tc>
                  <a:txBody>
                    <a:bodyPr/>
                    <a:lstStyle/>
                    <a:p>
                      <a:pPr algn="r"/>
                      <a:r>
                        <a:rPr lang="en-US" sz="1200" dirty="0">
                          <a:latin typeface="Verdana" pitchFamily="34" charset="0"/>
                          <a:ea typeface="Verdana" pitchFamily="34" charset="0"/>
                          <a:cs typeface="Verdana" pitchFamily="34" charset="0"/>
                        </a:rPr>
                        <a:t>1,000</a:t>
                      </a:r>
                    </a:p>
                  </a:txBody>
                  <a:tcPr anchor="ctr"/>
                </a:tc>
                <a:extLst>
                  <a:ext uri="{0D108BD9-81ED-4DB2-BD59-A6C34878D82A}">
                    <a16:rowId xmlns:a16="http://schemas.microsoft.com/office/drawing/2014/main" val="10002"/>
                  </a:ext>
                </a:extLst>
              </a:tr>
              <a:tr h="543908">
                <a:tc>
                  <a:txBody>
                    <a:bodyPr/>
                    <a:lstStyle/>
                    <a:p>
                      <a:r>
                        <a:rPr lang="en-US" sz="1200" dirty="0">
                          <a:latin typeface="Verdana" pitchFamily="34" charset="0"/>
                          <a:ea typeface="Verdana" pitchFamily="34" charset="0"/>
                          <a:cs typeface="Verdana" pitchFamily="34" charset="0"/>
                        </a:rPr>
                        <a:t>Employee contribution to voluntary retirement plan (Fidelity</a:t>
                      </a:r>
                      <a:r>
                        <a:rPr lang="en-US" sz="1200" baseline="0" dirty="0">
                          <a:latin typeface="Verdana" pitchFamily="34" charset="0"/>
                          <a:ea typeface="Verdana" pitchFamily="34" charset="0"/>
                          <a:cs typeface="Verdana" pitchFamily="34" charset="0"/>
                        </a:rPr>
                        <a:t> Investments)—contributions matched by employer</a:t>
                      </a:r>
                      <a:endParaRPr lang="en-US" sz="1200" dirty="0">
                        <a:latin typeface="Verdana" pitchFamily="34" charset="0"/>
                        <a:ea typeface="Verdana" pitchFamily="34" charset="0"/>
                        <a:cs typeface="Verdana" pitchFamily="34" charset="0"/>
                      </a:endParaRPr>
                    </a:p>
                  </a:txBody>
                  <a:tcPr anchor="ctr"/>
                </a:tc>
                <a:tc>
                  <a:txBody>
                    <a:bodyPr/>
                    <a:lstStyle/>
                    <a:p>
                      <a:pPr algn="r"/>
                      <a:r>
                        <a:rPr lang="en-US" sz="1200" dirty="0">
                          <a:latin typeface="Verdana" pitchFamily="34" charset="0"/>
                          <a:ea typeface="Verdana" pitchFamily="34" charset="0"/>
                          <a:cs typeface="Verdana" pitchFamily="34" charset="0"/>
                        </a:rPr>
                        <a:t>4,000</a:t>
                      </a:r>
                    </a:p>
                  </a:txBody>
                  <a:tcPr anchor="ctr"/>
                </a:tc>
                <a:extLst>
                  <a:ext uri="{0D108BD9-81ED-4DB2-BD59-A6C34878D82A}">
                    <a16:rowId xmlns:a16="http://schemas.microsoft.com/office/drawing/2014/main" val="10003"/>
                  </a:ext>
                </a:extLst>
              </a:tr>
              <a:tr h="315121">
                <a:tc>
                  <a:txBody>
                    <a:bodyPr/>
                    <a:lstStyle/>
                    <a:p>
                      <a:r>
                        <a:rPr lang="en-US" sz="1200" dirty="0">
                          <a:latin typeface="Verdana" pitchFamily="34" charset="0"/>
                          <a:ea typeface="Verdana" pitchFamily="34" charset="0"/>
                          <a:cs typeface="Verdana" pitchFamily="34" charset="0"/>
                        </a:rPr>
                        <a:t>Union dues (Local</a:t>
                      </a:r>
                      <a:r>
                        <a:rPr lang="en-US" sz="1200" baseline="0" dirty="0">
                          <a:latin typeface="Verdana" pitchFamily="34" charset="0"/>
                          <a:ea typeface="Verdana" pitchFamily="34" charset="0"/>
                          <a:cs typeface="Verdana" pitchFamily="34" charset="0"/>
                        </a:rPr>
                        <a:t> No. 222)—paid by employees</a:t>
                      </a:r>
                      <a:endParaRPr lang="en-US" sz="1200" dirty="0">
                        <a:latin typeface="Verdana" pitchFamily="34" charset="0"/>
                        <a:ea typeface="Verdana" pitchFamily="34" charset="0"/>
                        <a:cs typeface="Verdana" pitchFamily="34" charset="0"/>
                      </a:endParaRPr>
                    </a:p>
                  </a:txBody>
                  <a:tcPr anchor="ctr"/>
                </a:tc>
                <a:tc>
                  <a:txBody>
                    <a:bodyPr/>
                    <a:lstStyle/>
                    <a:p>
                      <a:pPr algn="r"/>
                      <a:r>
                        <a:rPr lang="en-US" sz="1200" dirty="0">
                          <a:latin typeface="Verdana" pitchFamily="34" charset="0"/>
                          <a:ea typeface="Verdana" pitchFamily="34" charset="0"/>
                          <a:cs typeface="Verdana" pitchFamily="34" charset="0"/>
                        </a:rPr>
                        <a:t>100</a:t>
                      </a:r>
                    </a:p>
                  </a:txBody>
                  <a:tcPr anchor="ctr"/>
                </a:tc>
                <a:extLst>
                  <a:ext uri="{0D108BD9-81ED-4DB2-BD59-A6C34878D82A}">
                    <a16:rowId xmlns:a16="http://schemas.microsoft.com/office/drawing/2014/main" val="10004"/>
                  </a:ext>
                </a:extLst>
              </a:tr>
              <a:tr h="290481">
                <a:tc>
                  <a:txBody>
                    <a:bodyPr/>
                    <a:lstStyle/>
                    <a:p>
                      <a:r>
                        <a:rPr lang="en-US" sz="1200" dirty="0">
                          <a:latin typeface="Verdana" pitchFamily="34" charset="0"/>
                          <a:ea typeface="Verdana" pitchFamily="34" charset="0"/>
                          <a:cs typeface="Verdana" pitchFamily="34" charset="0"/>
                        </a:rPr>
                        <a:t>Life insurance premiums (Prudential</a:t>
                      </a:r>
                      <a:r>
                        <a:rPr lang="en-US" sz="1200" baseline="0" dirty="0">
                          <a:latin typeface="Verdana" pitchFamily="34" charset="0"/>
                          <a:ea typeface="Verdana" pitchFamily="34" charset="0"/>
                          <a:cs typeface="Verdana" pitchFamily="34" charset="0"/>
                        </a:rPr>
                        <a:t> Life)—100% paid by employer</a:t>
                      </a:r>
                      <a:endParaRPr lang="en-US" sz="1200" dirty="0">
                        <a:latin typeface="Verdana" pitchFamily="34" charset="0"/>
                        <a:ea typeface="Verdana" pitchFamily="34" charset="0"/>
                        <a:cs typeface="Verdana" pitchFamily="34" charset="0"/>
                      </a:endParaRPr>
                    </a:p>
                  </a:txBody>
                  <a:tcPr anchor="ctr"/>
                </a:tc>
                <a:tc>
                  <a:txBody>
                    <a:bodyPr/>
                    <a:lstStyle/>
                    <a:p>
                      <a:pPr algn="r"/>
                      <a:r>
                        <a:rPr lang="en-US" sz="1200" dirty="0">
                          <a:latin typeface="Verdana" pitchFamily="34" charset="0"/>
                          <a:ea typeface="Verdana" pitchFamily="34" charset="0"/>
                          <a:cs typeface="Verdana" pitchFamily="34" charset="0"/>
                        </a:rPr>
                        <a:t>200</a:t>
                      </a:r>
                    </a:p>
                  </a:txBody>
                  <a:tcPr anchor="ctr"/>
                </a:tc>
                <a:extLst>
                  <a:ext uri="{0D108BD9-81ED-4DB2-BD59-A6C34878D82A}">
                    <a16:rowId xmlns:a16="http://schemas.microsoft.com/office/drawing/2014/main" val="10005"/>
                  </a:ext>
                </a:extLst>
              </a:tr>
              <a:tr h="315121">
                <a:tc>
                  <a:txBody>
                    <a:bodyPr/>
                    <a:lstStyle/>
                    <a:p>
                      <a:r>
                        <a:rPr lang="en-US" sz="1200" dirty="0">
                          <a:latin typeface="Verdana" pitchFamily="34" charset="0"/>
                          <a:ea typeface="Verdana" pitchFamily="34" charset="0"/>
                          <a:cs typeface="Verdana" pitchFamily="34" charset="0"/>
                        </a:rPr>
                        <a:t>Social Security</a:t>
                      </a:r>
                      <a:r>
                        <a:rPr lang="en-US" sz="1200" baseline="0" dirty="0">
                          <a:latin typeface="Verdana" pitchFamily="34" charset="0"/>
                          <a:ea typeface="Verdana" pitchFamily="34" charset="0"/>
                          <a:cs typeface="Verdana" pitchFamily="34" charset="0"/>
                        </a:rPr>
                        <a:t> tax rate</a:t>
                      </a:r>
                      <a:endParaRPr lang="en-US" sz="1200" dirty="0">
                        <a:latin typeface="Verdana" pitchFamily="34" charset="0"/>
                        <a:ea typeface="Verdana" pitchFamily="34" charset="0"/>
                        <a:cs typeface="Verdana" pitchFamily="34" charset="0"/>
                      </a:endParaRPr>
                    </a:p>
                  </a:txBody>
                  <a:tcPr anchor="ctr"/>
                </a:tc>
                <a:tc>
                  <a:txBody>
                    <a:bodyPr/>
                    <a:lstStyle/>
                    <a:p>
                      <a:pPr algn="r"/>
                      <a:r>
                        <a:rPr lang="en-US" sz="1200" dirty="0">
                          <a:latin typeface="Verdana" pitchFamily="34" charset="0"/>
                          <a:ea typeface="Verdana" pitchFamily="34" charset="0"/>
                          <a:cs typeface="Verdana" pitchFamily="34" charset="0"/>
                        </a:rPr>
                        <a:t>6.2%</a:t>
                      </a:r>
                    </a:p>
                  </a:txBody>
                  <a:tcPr anchor="ctr"/>
                </a:tc>
                <a:extLst>
                  <a:ext uri="{0D108BD9-81ED-4DB2-BD59-A6C34878D82A}">
                    <a16:rowId xmlns:a16="http://schemas.microsoft.com/office/drawing/2014/main" val="10006"/>
                  </a:ext>
                </a:extLst>
              </a:tr>
              <a:tr h="315121">
                <a:tc>
                  <a:txBody>
                    <a:bodyPr/>
                    <a:lstStyle/>
                    <a:p>
                      <a:r>
                        <a:rPr lang="en-US" sz="1200" dirty="0">
                          <a:latin typeface="Verdana" pitchFamily="34" charset="0"/>
                          <a:ea typeface="Verdana" pitchFamily="34" charset="0"/>
                          <a:cs typeface="Verdana" pitchFamily="34" charset="0"/>
                        </a:rPr>
                        <a:t>Medicare tax rate</a:t>
                      </a:r>
                    </a:p>
                  </a:txBody>
                  <a:tcPr anchor="ctr"/>
                </a:tc>
                <a:tc>
                  <a:txBody>
                    <a:bodyPr/>
                    <a:lstStyle/>
                    <a:p>
                      <a:pPr algn="r"/>
                      <a:r>
                        <a:rPr lang="en-US" sz="1200" dirty="0">
                          <a:latin typeface="Verdana" pitchFamily="34" charset="0"/>
                          <a:ea typeface="Verdana" pitchFamily="34" charset="0"/>
                          <a:cs typeface="Verdana" pitchFamily="34" charset="0"/>
                        </a:rPr>
                        <a:t>1.45%</a:t>
                      </a:r>
                    </a:p>
                  </a:txBody>
                  <a:tcPr anchor="ctr"/>
                </a:tc>
                <a:extLst>
                  <a:ext uri="{0D108BD9-81ED-4DB2-BD59-A6C34878D82A}">
                    <a16:rowId xmlns:a16="http://schemas.microsoft.com/office/drawing/2014/main" val="10007"/>
                  </a:ext>
                </a:extLst>
              </a:tr>
              <a:tr h="315121">
                <a:tc>
                  <a:txBody>
                    <a:bodyPr/>
                    <a:lstStyle/>
                    <a:p>
                      <a:r>
                        <a:rPr lang="en-US" sz="1200" dirty="0">
                          <a:latin typeface="Verdana" pitchFamily="34" charset="0"/>
                          <a:ea typeface="Verdana" pitchFamily="34" charset="0"/>
                          <a:cs typeface="Verdana" pitchFamily="34" charset="0"/>
                        </a:rPr>
                        <a:t>Federal unemployment tax</a:t>
                      </a:r>
                      <a:r>
                        <a:rPr lang="en-US" sz="1200" baseline="0" dirty="0">
                          <a:latin typeface="Verdana" pitchFamily="34" charset="0"/>
                          <a:ea typeface="Verdana" pitchFamily="34" charset="0"/>
                          <a:cs typeface="Verdana" pitchFamily="34" charset="0"/>
                        </a:rPr>
                        <a:t> rate (after state deduction)</a:t>
                      </a:r>
                      <a:endParaRPr lang="en-US" sz="1200" dirty="0">
                        <a:latin typeface="Verdana" pitchFamily="34" charset="0"/>
                        <a:ea typeface="Verdana" pitchFamily="34" charset="0"/>
                        <a:cs typeface="Verdana" pitchFamily="34" charset="0"/>
                      </a:endParaRPr>
                    </a:p>
                  </a:txBody>
                  <a:tcPr anchor="ctr"/>
                </a:tc>
                <a:tc>
                  <a:txBody>
                    <a:bodyPr/>
                    <a:lstStyle/>
                    <a:p>
                      <a:pPr algn="r"/>
                      <a:r>
                        <a:rPr lang="en-US" sz="1200" dirty="0">
                          <a:latin typeface="Verdana" pitchFamily="34" charset="0"/>
                          <a:ea typeface="Verdana" pitchFamily="34" charset="0"/>
                          <a:cs typeface="Verdana" pitchFamily="34" charset="0"/>
                        </a:rPr>
                        <a:t>0.60%</a:t>
                      </a:r>
                    </a:p>
                  </a:txBody>
                  <a:tcPr anchor="ctr"/>
                </a:tc>
                <a:extLst>
                  <a:ext uri="{0D108BD9-81ED-4DB2-BD59-A6C34878D82A}">
                    <a16:rowId xmlns:a16="http://schemas.microsoft.com/office/drawing/2014/main" val="10008"/>
                  </a:ext>
                </a:extLst>
              </a:tr>
              <a:tr h="315121">
                <a:tc>
                  <a:txBody>
                    <a:bodyPr/>
                    <a:lstStyle/>
                    <a:p>
                      <a:r>
                        <a:rPr lang="en-US" sz="1200" dirty="0">
                          <a:latin typeface="Verdana" pitchFamily="34" charset="0"/>
                          <a:ea typeface="Verdana" pitchFamily="34" charset="0"/>
                          <a:cs typeface="Verdana" pitchFamily="34" charset="0"/>
                        </a:rPr>
                        <a:t>State unemployment tax rate</a:t>
                      </a:r>
                    </a:p>
                  </a:txBody>
                  <a:tcPr anchor="ctr"/>
                </a:tc>
                <a:tc>
                  <a:txBody>
                    <a:bodyPr/>
                    <a:lstStyle/>
                    <a:p>
                      <a:pPr algn="r"/>
                      <a:r>
                        <a:rPr lang="en-US" sz="1200" dirty="0">
                          <a:latin typeface="Verdana" pitchFamily="34" charset="0"/>
                          <a:ea typeface="Verdana" pitchFamily="34" charset="0"/>
                          <a:cs typeface="Verdana" pitchFamily="34" charset="0"/>
                        </a:rPr>
                        <a:t>5.40%</a:t>
                      </a:r>
                    </a:p>
                  </a:txBody>
                  <a:tcPr anchor="ctr"/>
                </a:tc>
                <a:extLst>
                  <a:ext uri="{0D108BD9-81ED-4DB2-BD59-A6C34878D82A}">
                    <a16:rowId xmlns:a16="http://schemas.microsoft.com/office/drawing/2014/main" val="10009"/>
                  </a:ext>
                </a:extLst>
              </a:tr>
            </a:tbl>
          </a:graphicData>
        </a:graphic>
      </p:graphicFrame>
    </p:spTree>
    <p:extLst>
      <p:ext uri="{BB962C8B-B14F-4D97-AF65-F5344CB8AC3E}">
        <p14:creationId xmlns:p14="http://schemas.microsoft.com/office/powerpoint/2010/main" val="2401389293"/>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lnSpc>
                <a:spcPct val="90000"/>
              </a:lnSpc>
              <a:buNone/>
            </a:pPr>
            <a:r>
              <a:rPr lang="en-IN" dirty="0"/>
              <a:t>Appendix 13</a:t>
            </a:r>
          </a:p>
        </p:txBody>
      </p:sp>
      <p:sp>
        <p:nvSpPr>
          <p:cNvPr id="3" name="Title 2"/>
          <p:cNvSpPr>
            <a:spLocks noGrp="1"/>
          </p:cNvSpPr>
          <p:nvPr>
            <p:ph type="title"/>
          </p:nvPr>
        </p:nvSpPr>
        <p:spPr>
          <a:xfrm>
            <a:off x="685800" y="467283"/>
            <a:ext cx="8001000" cy="516155"/>
          </a:xfrm>
        </p:spPr>
        <p:txBody>
          <a:bodyPr>
            <a:noAutofit/>
          </a:bodyPr>
          <a:lstStyle/>
          <a:p>
            <a:r>
              <a:rPr lang="en-IN" dirty="0"/>
              <a:t>Payroll-Related Liabilities (2 of 2)</a:t>
            </a:r>
            <a:endParaRPr lang="en-US" dirty="0"/>
          </a:p>
        </p:txBody>
      </p:sp>
      <p:sp>
        <p:nvSpPr>
          <p:cNvPr id="2" name="Content Placeholder 1"/>
          <p:cNvSpPr>
            <a:spLocks noGrp="1"/>
          </p:cNvSpPr>
          <p:nvPr>
            <p:ph sz="quarter" idx="12"/>
          </p:nvPr>
        </p:nvSpPr>
        <p:spPr>
          <a:xfrm>
            <a:off x="887913" y="1261890"/>
            <a:ext cx="7946070" cy="460982"/>
          </a:xfrm>
        </p:spPr>
        <p:txBody>
          <a:bodyPr/>
          <a:lstStyle/>
          <a:p>
            <a:pPr marL="0" indent="0">
              <a:buNone/>
            </a:pPr>
            <a:r>
              <a:rPr lang="en-US" sz="2200" dirty="0"/>
              <a:t>Crescent’s journal entries to record payroll:</a:t>
            </a:r>
          </a:p>
        </p:txBody>
      </p:sp>
      <p:pic>
        <p:nvPicPr>
          <p:cNvPr id="20482" name="Picture 2" descr="Crescent’s journal entries to record payroll and related margin notes.&#10;&quot;• Salaries and wages expense (total amount earned), 100,000 &#10;o Withholding taxes payable (federal income tax), 20,000&#10;o Withholding taxes payable (state income tax), 3,000&#10;o Social Security taxes payable (employees’ portion, 6.2%), 6,200&#10;o Medicare taxes payable (employees’ portion, 1.45%), 1,450&#10;o Payable to Blue Cross (employee’s portion of insurance premiums—30%), 300&#10;o Payable to Fidelity Investments (employees’ investment), 4,000&#10;o Payable to Local No. 222 (union dues), 100&#10;o Salaries and wages payable (net pay), 64,950&#10;Margin note: Amounts withheld from paychecks represent liabilities until remitted to third parties.&#10;Margin note: The employer’s share of FICA and unemployment taxes constitutes the employer’s payroll tax expense.&#10;• Payroll tax expense (total), 13,650&#10;o Social Security taxes payable (employer’s matching amount), 6,200&#10;o Medicare taxes payable (employer’s matching amount), 1,450&#10;o FUTA payable (federal unemployment tax: 0.6%), 600&#10;o State unemployment tax payable (5.4%), 5,400&#10;• Salaries and wages expense (fringe benefits), 4,900&#10;o Payable to Blue Cross (insurance premiums—70%), 700&#10;o Payable to Fidelity Investments (employer’s matching amount), 4,000&#10;o Payable to Prudential life (insurance premiums), 200&#10;Margin note: Fringe benefits are part of salaries and wages expense and represent liabilities until remitted to third parties.&#10;A line with arrows connects Social Security taxes payable (employees’ portion, 6.2%), 6,200, under Salaries and wages expense to Social Security taxes payable (employer’s matching amount), 6,200, under Payroll tax expense.&#10;A line with arrows connects Medicare taxes payable (employees’ portion, 1.45%), 1,450, under Salaries and wages expense to Medicare taxes payable (employer’s matching amount), 1,450, under Payroll tax expense.&#10;A line with arrows connects Payable to Blue Cross (employee’s portion of insurance premiums—30%), 300, under Salaries and wages expense to Payable to Blue Cross (insurance premiums—70%), 700, under Salaries and wages expense (fringe benefits.&#10;A line with arrows connects Payable to Fidelity Investments (employees’ investment), 4,000, under Salaries and wages expense to Payable to Fidelity Investments (employer’s matching amount), 4,000, under Salaries and wages expense (fringe benefits.&#10;&quot;&#10;"/>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104624" y="1767549"/>
            <a:ext cx="7515225" cy="464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32619114"/>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85800" y="2772906"/>
            <a:ext cx="8229600" cy="1143000"/>
          </a:xfrm>
        </p:spPr>
        <p:txBody>
          <a:bodyPr/>
          <a:lstStyle/>
          <a:p>
            <a:r>
              <a:rPr lang="en-US" dirty="0"/>
              <a:t>End of Presentation</a:t>
            </a:r>
          </a:p>
        </p:txBody>
      </p:sp>
    </p:spTree>
    <p:extLst>
      <p:ext uri="{BB962C8B-B14F-4D97-AF65-F5344CB8AC3E}">
        <p14:creationId xmlns:p14="http://schemas.microsoft.com/office/powerpoint/2010/main" val="38842414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13-2</a:t>
            </a:r>
          </a:p>
        </p:txBody>
      </p:sp>
      <p:sp>
        <p:nvSpPr>
          <p:cNvPr id="3" name="Title 2"/>
          <p:cNvSpPr>
            <a:spLocks noGrp="1"/>
          </p:cNvSpPr>
          <p:nvPr>
            <p:ph type="title"/>
          </p:nvPr>
        </p:nvSpPr>
        <p:spPr>
          <a:xfrm>
            <a:off x="685800" y="539520"/>
            <a:ext cx="8001000" cy="567771"/>
          </a:xfrm>
        </p:spPr>
        <p:txBody>
          <a:bodyPr>
            <a:noAutofit/>
          </a:bodyPr>
          <a:lstStyle/>
          <a:p>
            <a:r>
              <a:rPr lang="en-IN" dirty="0"/>
              <a:t>Credit Lines (1 of 2)</a:t>
            </a:r>
            <a:endParaRPr lang="en-US" dirty="0"/>
          </a:p>
        </p:txBody>
      </p:sp>
      <p:sp>
        <p:nvSpPr>
          <p:cNvPr id="6" name="Content Placeholder 5"/>
          <p:cNvSpPr>
            <a:spLocks noGrp="1"/>
          </p:cNvSpPr>
          <p:nvPr>
            <p:ph sz="quarter" idx="11"/>
          </p:nvPr>
        </p:nvSpPr>
        <p:spPr>
          <a:xfrm>
            <a:off x="917139" y="1623075"/>
            <a:ext cx="7844607" cy="4839879"/>
          </a:xfrm>
        </p:spPr>
        <p:txBody>
          <a:bodyPr/>
          <a:lstStyle/>
          <a:p>
            <a:pPr marL="342900" lvl="2" indent="-342900"/>
            <a:r>
              <a:rPr lang="en-US" sz="2600" dirty="0"/>
              <a:t>A </a:t>
            </a:r>
            <a:r>
              <a:rPr lang="en-US" sz="2600" b="1" dirty="0"/>
              <a:t>line of credit </a:t>
            </a:r>
            <a:r>
              <a:rPr lang="en-US" sz="2600" dirty="0"/>
              <a:t>is an agreement to provide short-term financing, with amounts withdrawn by the borrower only when needed</a:t>
            </a:r>
            <a:endParaRPr lang="en-IN" sz="2600" dirty="0"/>
          </a:p>
        </p:txBody>
      </p:sp>
    </p:spTree>
    <p:extLst>
      <p:ext uri="{BB962C8B-B14F-4D97-AF65-F5344CB8AC3E}">
        <p14:creationId xmlns:p14="http://schemas.microsoft.com/office/powerpoint/2010/main" val="39139126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13-2</a:t>
            </a:r>
          </a:p>
        </p:txBody>
      </p:sp>
      <p:sp>
        <p:nvSpPr>
          <p:cNvPr id="3" name="Title 2"/>
          <p:cNvSpPr>
            <a:spLocks noGrp="1"/>
          </p:cNvSpPr>
          <p:nvPr>
            <p:ph type="title"/>
          </p:nvPr>
        </p:nvSpPr>
        <p:spPr>
          <a:xfrm>
            <a:off x="688509" y="539520"/>
            <a:ext cx="8001000" cy="567771"/>
          </a:xfrm>
        </p:spPr>
        <p:txBody>
          <a:bodyPr>
            <a:noAutofit/>
          </a:bodyPr>
          <a:lstStyle/>
          <a:p>
            <a:r>
              <a:rPr lang="en-IN" dirty="0"/>
              <a:t>Credit Lines (2 of 2)</a:t>
            </a:r>
            <a:endParaRPr lang="en-US" dirty="0"/>
          </a:p>
        </p:txBody>
      </p:sp>
      <p:sp>
        <p:nvSpPr>
          <p:cNvPr id="8" name="Content Placeholder 7"/>
          <p:cNvSpPr>
            <a:spLocks noGrp="1"/>
          </p:cNvSpPr>
          <p:nvPr>
            <p:ph sz="quarter" idx="12"/>
          </p:nvPr>
        </p:nvSpPr>
        <p:spPr>
          <a:xfrm>
            <a:off x="935837" y="1623075"/>
            <a:ext cx="7898146" cy="4767642"/>
          </a:xfrm>
        </p:spPr>
        <p:txBody>
          <a:bodyPr/>
          <a:lstStyle/>
          <a:p>
            <a:r>
              <a:rPr lang="en-IN" sz="2400" b="1" dirty="0"/>
              <a:t>Credit Lines</a:t>
            </a:r>
          </a:p>
          <a:p>
            <a:pPr lvl="1">
              <a:buFont typeface="Verdana" panose="020B0604030504040204" pitchFamily="34" charset="0"/>
              <a:buChar char="–"/>
            </a:pPr>
            <a:r>
              <a:rPr lang="en-IN" sz="2200" b="1" dirty="0"/>
              <a:t>Committed</a:t>
            </a:r>
          </a:p>
          <a:p>
            <a:pPr marL="1258888" lvl="2" indent="-344488">
              <a:buFont typeface="Wingdings" panose="05000000000000000000" pitchFamily="2" charset="2"/>
              <a:buChar char="§"/>
            </a:pPr>
            <a:r>
              <a:rPr lang="en-IN" sz="2000" dirty="0"/>
              <a:t>Formal agreement</a:t>
            </a:r>
          </a:p>
          <a:p>
            <a:pPr marL="1258888" lvl="2" indent="-344488">
              <a:buFont typeface="Wingdings" panose="05000000000000000000" pitchFamily="2" charset="2"/>
              <a:buChar char="§"/>
            </a:pPr>
            <a:r>
              <a:rPr lang="en-IN" sz="2000" dirty="0"/>
              <a:t>Commitment fee to bank </a:t>
            </a:r>
            <a:r>
              <a:rPr lang="en-US" sz="2000" dirty="0"/>
              <a:t>to keep a credit line amount available to the company</a:t>
            </a:r>
            <a:endParaRPr lang="en-IN" sz="2000" dirty="0"/>
          </a:p>
          <a:p>
            <a:pPr lvl="1" defTabSz="1244600">
              <a:lnSpc>
                <a:spcPct val="90000"/>
              </a:lnSpc>
              <a:spcAft>
                <a:spcPct val="35000"/>
              </a:spcAft>
              <a:buFont typeface="Verdana" panose="020B0604030504040204" pitchFamily="34" charset="0"/>
              <a:buChar char="–"/>
              <a:defRPr/>
            </a:pPr>
            <a:r>
              <a:rPr lang="en-IN" sz="2200" b="1" dirty="0" err="1"/>
              <a:t>Noncommitted</a:t>
            </a:r>
            <a:endParaRPr lang="en-US" sz="2200" dirty="0"/>
          </a:p>
          <a:p>
            <a:pPr marL="1258888" lvl="2" indent="-344488">
              <a:lnSpc>
                <a:spcPct val="90000"/>
              </a:lnSpc>
              <a:spcAft>
                <a:spcPct val="35000"/>
              </a:spcAft>
              <a:buFont typeface="Wingdings" panose="05000000000000000000" pitchFamily="2" charset="2"/>
              <a:buChar char="§"/>
              <a:defRPr/>
            </a:pPr>
            <a:r>
              <a:rPr lang="en-IN" sz="2000" dirty="0"/>
              <a:t>Informal agreement</a:t>
            </a:r>
          </a:p>
          <a:p>
            <a:pPr marL="1258888" lvl="2" indent="-344488">
              <a:lnSpc>
                <a:spcPct val="90000"/>
              </a:lnSpc>
              <a:spcAft>
                <a:spcPct val="35000"/>
              </a:spcAft>
              <a:buFont typeface="Wingdings" panose="05000000000000000000" pitchFamily="2" charset="2"/>
              <a:buChar char="§"/>
              <a:defRPr/>
            </a:pPr>
            <a:r>
              <a:rPr lang="en-IN" sz="2000" dirty="0"/>
              <a:t>Borrow up to a prearranged limit without formal loan procedures</a:t>
            </a:r>
            <a:endParaRPr lang="en-US" sz="2000" dirty="0"/>
          </a:p>
          <a:p>
            <a:pPr marL="0" lvl="2" indent="0">
              <a:buNone/>
            </a:pPr>
            <a:r>
              <a:rPr lang="en-IN" sz="2400" b="1" dirty="0"/>
              <a:t>Borrower may be required to maintain a compensating balance in the bank</a:t>
            </a:r>
          </a:p>
        </p:txBody>
      </p:sp>
    </p:spTree>
    <p:extLst>
      <p:ext uri="{BB962C8B-B14F-4D97-AF65-F5344CB8AC3E}">
        <p14:creationId xmlns:p14="http://schemas.microsoft.com/office/powerpoint/2010/main" val="240023320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13-2</a:t>
            </a:r>
          </a:p>
        </p:txBody>
      </p:sp>
      <p:sp>
        <p:nvSpPr>
          <p:cNvPr id="3" name="Title 2"/>
          <p:cNvSpPr>
            <a:spLocks noGrp="1"/>
          </p:cNvSpPr>
          <p:nvPr>
            <p:ph type="title"/>
          </p:nvPr>
        </p:nvSpPr>
        <p:spPr>
          <a:xfrm>
            <a:off x="685800" y="539520"/>
            <a:ext cx="8001000" cy="1005840"/>
          </a:xfrm>
        </p:spPr>
        <p:txBody>
          <a:bodyPr>
            <a:noAutofit/>
          </a:bodyPr>
          <a:lstStyle/>
          <a:p>
            <a:r>
              <a:rPr lang="en-US" dirty="0"/>
              <a:t>Disclosure of Credit Lines—IBM Corporation</a:t>
            </a:r>
          </a:p>
        </p:txBody>
      </p:sp>
      <p:sp>
        <p:nvSpPr>
          <p:cNvPr id="6" name="Content Placeholder 5"/>
          <p:cNvSpPr>
            <a:spLocks noGrp="1"/>
          </p:cNvSpPr>
          <p:nvPr>
            <p:ph sz="quarter" idx="11"/>
          </p:nvPr>
        </p:nvSpPr>
        <p:spPr>
          <a:xfrm>
            <a:off x="887913" y="1623075"/>
            <a:ext cx="7946069" cy="4839879"/>
          </a:xfrm>
        </p:spPr>
        <p:txBody>
          <a:bodyPr/>
          <a:lstStyle/>
          <a:p>
            <a:pPr marL="0" indent="0">
              <a:spcBef>
                <a:spcPts val="400"/>
              </a:spcBef>
              <a:buNone/>
            </a:pPr>
            <a:r>
              <a:rPr lang="en-US" sz="2200" b="1" dirty="0"/>
              <a:t>Note J. Borrowings (in part)</a:t>
            </a:r>
          </a:p>
          <a:p>
            <a:pPr marL="0" indent="0">
              <a:spcBef>
                <a:spcPts val="400"/>
              </a:spcBef>
              <a:buNone/>
            </a:pPr>
            <a:r>
              <a:rPr lang="en-US" sz="2200" b="1" dirty="0"/>
              <a:t>LINES OF CREDIT: </a:t>
            </a:r>
            <a:r>
              <a:rPr lang="en-US" sz="2200" dirty="0"/>
              <a:t>In 2015, the company extended the term of its five-year, $10 billion Credit Agreement (the “Credit Agreement”) by one year to November 10, 2020. The total expense recorded by the company related to this global credit facility was $5.3 million in 2015, $5.4 million in 2014, and $5.4 million in 2013. The Credit Agreement permits the company and its Subsidiary Borrowers to borrow up to $10 billion on a revolving basis. Borrowings of the Subsidiary Borrowers will be unconditionally backed by the company. . . . As of December 31, 2015, there were no borrowings by the company, or its subsidiaries, under the Credit Agreement.</a:t>
            </a:r>
          </a:p>
        </p:txBody>
      </p:sp>
    </p:spTree>
    <p:extLst>
      <p:ext uri="{BB962C8B-B14F-4D97-AF65-F5344CB8AC3E}">
        <p14:creationId xmlns:p14="http://schemas.microsoft.com/office/powerpoint/2010/main" val="163186167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13-2</a:t>
            </a:r>
          </a:p>
        </p:txBody>
      </p:sp>
      <p:sp>
        <p:nvSpPr>
          <p:cNvPr id="3" name="Title 2"/>
          <p:cNvSpPr>
            <a:spLocks noGrp="1"/>
          </p:cNvSpPr>
          <p:nvPr>
            <p:ph type="title"/>
          </p:nvPr>
        </p:nvSpPr>
        <p:spPr/>
        <p:txBody>
          <a:bodyPr>
            <a:noAutofit/>
          </a:bodyPr>
          <a:lstStyle/>
          <a:p>
            <a:r>
              <a:rPr lang="en-IN" dirty="0"/>
              <a:t>Interest</a:t>
            </a:r>
            <a:endParaRPr lang="en-US" dirty="0"/>
          </a:p>
        </p:txBody>
      </p:sp>
      <p:sp>
        <p:nvSpPr>
          <p:cNvPr id="6" name="Content Placeholder 5"/>
          <p:cNvSpPr>
            <a:spLocks noGrp="1"/>
          </p:cNvSpPr>
          <p:nvPr>
            <p:ph sz="quarter" idx="10"/>
          </p:nvPr>
        </p:nvSpPr>
        <p:spPr>
          <a:xfrm>
            <a:off x="914400" y="1623075"/>
            <a:ext cx="7315200" cy="4642081"/>
          </a:xfrm>
        </p:spPr>
        <p:txBody>
          <a:bodyPr/>
          <a:lstStyle/>
          <a:p>
            <a:pPr>
              <a:lnSpc>
                <a:spcPct val="100000"/>
              </a:lnSpc>
              <a:spcBef>
                <a:spcPts val="600"/>
              </a:spcBef>
            </a:pPr>
            <a:r>
              <a:rPr lang="en-US" dirty="0"/>
              <a:t>Paid by borrowing company during the loan term</a:t>
            </a:r>
          </a:p>
          <a:p>
            <a:pPr>
              <a:lnSpc>
                <a:spcPct val="100000"/>
              </a:lnSpc>
              <a:spcBef>
                <a:spcPts val="600"/>
              </a:spcBef>
            </a:pPr>
            <a:r>
              <a:rPr lang="en-US" dirty="0"/>
              <a:t>Return for using lender’s money</a:t>
            </a:r>
          </a:p>
          <a:p>
            <a:pPr>
              <a:lnSpc>
                <a:spcPct val="100000"/>
              </a:lnSpc>
              <a:spcBef>
                <a:spcPts val="600"/>
              </a:spcBef>
            </a:pPr>
            <a:r>
              <a:rPr lang="en-US" dirty="0"/>
              <a:t>Stated in terms of a percentage rate to be applied to the face amount of the loan</a:t>
            </a:r>
          </a:p>
          <a:p>
            <a:pPr marL="0" indent="0">
              <a:spcBef>
                <a:spcPts val="600"/>
              </a:spcBef>
              <a:buNone/>
            </a:pPr>
            <a:r>
              <a:rPr lang="en-IN" dirty="0"/>
              <a:t>Face amount × Annual rate</a:t>
            </a:r>
            <a:r>
              <a:rPr lang="en-US" dirty="0"/>
              <a:t> </a:t>
            </a:r>
            <a:r>
              <a:rPr lang="en-IN" dirty="0"/>
              <a:t>× Time to maturity</a:t>
            </a:r>
            <a:endParaRPr lang="en-US" dirty="0"/>
          </a:p>
        </p:txBody>
      </p:sp>
    </p:spTree>
    <p:extLst>
      <p:ext uri="{BB962C8B-B14F-4D97-AF65-F5344CB8AC3E}">
        <p14:creationId xmlns:p14="http://schemas.microsoft.com/office/powerpoint/2010/main" val="9593894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13-2</a:t>
            </a:r>
          </a:p>
        </p:txBody>
      </p:sp>
      <p:sp>
        <p:nvSpPr>
          <p:cNvPr id="3" name="Title 2"/>
          <p:cNvSpPr>
            <a:spLocks noGrp="1"/>
          </p:cNvSpPr>
          <p:nvPr>
            <p:ph type="title"/>
          </p:nvPr>
        </p:nvSpPr>
        <p:spPr>
          <a:xfrm>
            <a:off x="875424" y="502650"/>
            <a:ext cx="7525137" cy="687003"/>
          </a:xfrm>
        </p:spPr>
        <p:txBody>
          <a:bodyPr>
            <a:noAutofit/>
          </a:bodyPr>
          <a:lstStyle/>
          <a:p>
            <a:r>
              <a:rPr lang="en-IN" dirty="0"/>
              <a:t>Note Issued for Cash (1 of 2)</a:t>
            </a:r>
            <a:endParaRPr lang="en-US" dirty="0"/>
          </a:p>
        </p:txBody>
      </p:sp>
      <p:sp>
        <p:nvSpPr>
          <p:cNvPr id="6" name="Content Placeholder 5"/>
          <p:cNvSpPr>
            <a:spLocks noGrp="1"/>
          </p:cNvSpPr>
          <p:nvPr>
            <p:ph sz="quarter" idx="11"/>
          </p:nvPr>
        </p:nvSpPr>
        <p:spPr>
          <a:xfrm>
            <a:off x="887913" y="1623076"/>
            <a:ext cx="7946069" cy="4695404"/>
          </a:xfrm>
        </p:spPr>
        <p:txBody>
          <a:bodyPr/>
          <a:lstStyle/>
          <a:p>
            <a:pPr marL="0" indent="0">
              <a:buNone/>
            </a:pPr>
            <a:r>
              <a:rPr lang="en-IN" dirty="0"/>
              <a:t>On May 1, Affiliated Technologies, Inc., a consumer electronics firm, borrowed $700,000 cash from First </a:t>
            </a:r>
            <a:r>
              <a:rPr lang="en-IN" dirty="0" err="1"/>
              <a:t>BancCorp</a:t>
            </a:r>
            <a:r>
              <a:rPr lang="en-IN" dirty="0"/>
              <a:t> under a </a:t>
            </a:r>
            <a:r>
              <a:rPr lang="en-IN" dirty="0" err="1"/>
              <a:t>noncommitted</a:t>
            </a:r>
            <a:r>
              <a:rPr lang="en-IN" dirty="0"/>
              <a:t> short-term line of credit arrangement and issued a </a:t>
            </a:r>
            <a:r>
              <a:rPr lang="en-IN" b="1" dirty="0"/>
              <a:t>six-month</a:t>
            </a:r>
            <a:r>
              <a:rPr lang="en-IN" dirty="0"/>
              <a:t>, 12% promissory note. Interest was payable at maturity.</a:t>
            </a:r>
            <a:endParaRPr lang="en-US" dirty="0"/>
          </a:p>
        </p:txBody>
      </p:sp>
    </p:spTree>
    <p:extLst>
      <p:ext uri="{BB962C8B-B14F-4D97-AF65-F5344CB8AC3E}">
        <p14:creationId xmlns:p14="http://schemas.microsoft.com/office/powerpoint/2010/main" val="339658137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13-2</a:t>
            </a:r>
          </a:p>
        </p:txBody>
      </p:sp>
      <p:sp>
        <p:nvSpPr>
          <p:cNvPr id="3" name="Title 2"/>
          <p:cNvSpPr>
            <a:spLocks noGrp="1"/>
          </p:cNvSpPr>
          <p:nvPr>
            <p:ph type="title"/>
          </p:nvPr>
        </p:nvSpPr>
        <p:spPr>
          <a:xfrm>
            <a:off x="960150" y="539520"/>
            <a:ext cx="7273636" cy="624548"/>
          </a:xfrm>
        </p:spPr>
        <p:txBody>
          <a:bodyPr>
            <a:noAutofit/>
          </a:bodyPr>
          <a:lstStyle/>
          <a:p>
            <a:r>
              <a:rPr lang="en-IN" dirty="0"/>
              <a:t>Note Issued for Cash (2 of 2)</a:t>
            </a:r>
            <a:endParaRPr lang="en-US" dirty="0"/>
          </a:p>
        </p:txBody>
      </p:sp>
      <p:pic>
        <p:nvPicPr>
          <p:cNvPr id="3074" name="Picture 2" descr="Journal entry dated May 1 debiting cash 700,000 and crediting notes payable 700,000.&#10;&#10;Journal entry dated November 1 debiting interest expense 42,000, debiting notes payable 700,000 and crediting cash 742,00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3273" y="1767549"/>
            <a:ext cx="7353300" cy="3190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Content Placeholder 1"/>
          <p:cNvSpPr>
            <a:spLocks noGrp="1"/>
          </p:cNvSpPr>
          <p:nvPr>
            <p:ph sz="quarter" idx="12"/>
          </p:nvPr>
        </p:nvSpPr>
        <p:spPr>
          <a:xfrm>
            <a:off x="919018" y="5351305"/>
            <a:ext cx="7698254" cy="533753"/>
          </a:xfrm>
        </p:spPr>
        <p:txBody>
          <a:bodyPr/>
          <a:lstStyle/>
          <a:p>
            <a:pPr marL="0" indent="0">
              <a:buNone/>
            </a:pPr>
            <a:r>
              <a:rPr lang="en-US" sz="2400" dirty="0"/>
              <a:t>$700,000 × 12% × 6/12 </a:t>
            </a:r>
            <a:r>
              <a:rPr lang="en-US" sz="2400" dirty="0">
                <a:sym typeface="Wingdings" pitchFamily="2" charset="2"/>
              </a:rPr>
              <a:t> 42,000</a:t>
            </a:r>
            <a:endParaRPr lang="en-US" sz="2400" dirty="0"/>
          </a:p>
        </p:txBody>
      </p:sp>
    </p:spTree>
    <p:extLst>
      <p:ext uri="{BB962C8B-B14F-4D97-AF65-F5344CB8AC3E}">
        <p14:creationId xmlns:p14="http://schemas.microsoft.com/office/powerpoint/2010/main" val="167173353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13-2</a:t>
            </a:r>
          </a:p>
        </p:txBody>
      </p:sp>
      <p:sp>
        <p:nvSpPr>
          <p:cNvPr id="3" name="Title 2"/>
          <p:cNvSpPr>
            <a:spLocks noGrp="1"/>
          </p:cNvSpPr>
          <p:nvPr>
            <p:ph type="title"/>
          </p:nvPr>
        </p:nvSpPr>
        <p:spPr>
          <a:xfrm>
            <a:off x="685800" y="467283"/>
            <a:ext cx="8001000" cy="687003"/>
          </a:xfrm>
        </p:spPr>
        <p:txBody>
          <a:bodyPr>
            <a:noAutofit/>
          </a:bodyPr>
          <a:lstStyle/>
          <a:p>
            <a:r>
              <a:rPr lang="en-US" dirty="0"/>
              <a:t>Noninterest-Bearing Note </a:t>
            </a:r>
            <a:r>
              <a:rPr lang="en-IN" dirty="0"/>
              <a:t>(1 of 4)</a:t>
            </a:r>
            <a:endParaRPr lang="en-US" dirty="0"/>
          </a:p>
        </p:txBody>
      </p:sp>
      <p:sp>
        <p:nvSpPr>
          <p:cNvPr id="6" name="Content Placeholder 5"/>
          <p:cNvSpPr>
            <a:spLocks noGrp="1"/>
          </p:cNvSpPr>
          <p:nvPr>
            <p:ph sz="quarter" idx="10"/>
          </p:nvPr>
        </p:nvSpPr>
        <p:spPr>
          <a:xfrm>
            <a:off x="914400" y="1623075"/>
            <a:ext cx="7315200" cy="4497606"/>
          </a:xfrm>
        </p:spPr>
        <p:txBody>
          <a:bodyPr/>
          <a:lstStyle/>
          <a:p>
            <a:pPr marL="0" indent="0">
              <a:buNone/>
            </a:pPr>
            <a:r>
              <a:rPr lang="en-IN" dirty="0"/>
              <a:t>On May 1, Affiliated Technologies, Inc., a consumer electronics firm, borrowed $700,000 cash from First </a:t>
            </a:r>
            <a:r>
              <a:rPr lang="en-IN" dirty="0" err="1"/>
              <a:t>BancCorp</a:t>
            </a:r>
            <a:r>
              <a:rPr lang="en-IN" dirty="0"/>
              <a:t> under a </a:t>
            </a:r>
            <a:r>
              <a:rPr lang="en-IN" b="1" dirty="0"/>
              <a:t>six-month</a:t>
            </a:r>
            <a:r>
              <a:rPr lang="en-IN" dirty="0"/>
              <a:t> </a:t>
            </a:r>
            <a:r>
              <a:rPr lang="en-IN" b="1" dirty="0"/>
              <a:t>noninterest</a:t>
            </a:r>
            <a:r>
              <a:rPr lang="en-IN" dirty="0"/>
              <a:t>-bearing note, with a 12% discount rate.</a:t>
            </a:r>
            <a:endParaRPr lang="en-US" dirty="0"/>
          </a:p>
        </p:txBody>
      </p:sp>
    </p:spTree>
    <p:extLst>
      <p:ext uri="{BB962C8B-B14F-4D97-AF65-F5344CB8AC3E}">
        <p14:creationId xmlns:p14="http://schemas.microsoft.com/office/powerpoint/2010/main" val="353543129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13-2</a:t>
            </a:r>
          </a:p>
        </p:txBody>
      </p:sp>
      <p:sp>
        <p:nvSpPr>
          <p:cNvPr id="3" name="Title 2"/>
          <p:cNvSpPr>
            <a:spLocks noGrp="1"/>
          </p:cNvSpPr>
          <p:nvPr>
            <p:ph type="title"/>
          </p:nvPr>
        </p:nvSpPr>
        <p:spPr>
          <a:xfrm>
            <a:off x="685800" y="433950"/>
            <a:ext cx="8001000" cy="755703"/>
          </a:xfrm>
        </p:spPr>
        <p:txBody>
          <a:bodyPr>
            <a:noAutofit/>
          </a:bodyPr>
          <a:lstStyle/>
          <a:p>
            <a:r>
              <a:rPr lang="en-US" dirty="0"/>
              <a:t>Noninterest-Bearing Note </a:t>
            </a:r>
            <a:r>
              <a:rPr lang="en-IN" dirty="0"/>
              <a:t>(2 of 4)</a:t>
            </a:r>
            <a:endParaRPr lang="en-US" dirty="0"/>
          </a:p>
        </p:txBody>
      </p:sp>
      <p:pic>
        <p:nvPicPr>
          <p:cNvPr id="4098" name="Picture 2" descr="Journal entry dated May 1 debiting cash 658,000, debiting discount on notes payable 42,000 and crediting cash 700,000.&#10;&#10;Journal entry dated November 1 debiting interest expense 42,000 and crediting dicount on notes payable 42,000. Also Notes payable is debited 700,000 and cash is credited 700,00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76861" y="1634475"/>
            <a:ext cx="7324725" cy="3771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Content Placeholder 1"/>
          <p:cNvSpPr>
            <a:spLocks noGrp="1"/>
          </p:cNvSpPr>
          <p:nvPr>
            <p:ph sz="quarter" idx="12"/>
          </p:nvPr>
        </p:nvSpPr>
        <p:spPr>
          <a:xfrm>
            <a:off x="946321" y="5523873"/>
            <a:ext cx="7959899" cy="866844"/>
          </a:xfrm>
        </p:spPr>
        <p:txBody>
          <a:bodyPr/>
          <a:lstStyle/>
          <a:p>
            <a:pPr marL="0" indent="0">
              <a:buNone/>
            </a:pPr>
            <a:r>
              <a:rPr lang="en-US" sz="2200" dirty="0"/>
              <a:t>$700,000 × 12% × 6/12 </a:t>
            </a:r>
            <a:r>
              <a:rPr lang="en-US" sz="2200" dirty="0">
                <a:sym typeface="Wingdings" pitchFamily="2" charset="2"/>
              </a:rPr>
              <a:t> </a:t>
            </a:r>
            <a:r>
              <a:rPr lang="en-US" sz="2200" b="1" dirty="0">
                <a:sym typeface="Wingdings" pitchFamily="2" charset="2"/>
              </a:rPr>
              <a:t>May 1</a:t>
            </a:r>
            <a:r>
              <a:rPr lang="en-US" sz="2200" dirty="0">
                <a:sym typeface="Wingdings" pitchFamily="2" charset="2"/>
              </a:rPr>
              <a:t>: </a:t>
            </a:r>
            <a:r>
              <a:rPr lang="en-IN" sz="2200" dirty="0"/>
              <a:t>Discount on notes payable: 42,000</a:t>
            </a:r>
            <a:endParaRPr lang="en-US" sz="2200" dirty="0"/>
          </a:p>
        </p:txBody>
      </p:sp>
    </p:spTree>
    <p:extLst>
      <p:ext uri="{BB962C8B-B14F-4D97-AF65-F5344CB8AC3E}">
        <p14:creationId xmlns:p14="http://schemas.microsoft.com/office/powerpoint/2010/main" val="195550682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13-2</a:t>
            </a:r>
          </a:p>
        </p:txBody>
      </p:sp>
      <p:sp>
        <p:nvSpPr>
          <p:cNvPr id="3" name="Title 2"/>
          <p:cNvSpPr>
            <a:spLocks noGrp="1"/>
          </p:cNvSpPr>
          <p:nvPr>
            <p:ph type="title"/>
          </p:nvPr>
        </p:nvSpPr>
        <p:spPr>
          <a:xfrm>
            <a:off x="685800" y="467283"/>
            <a:ext cx="8001000" cy="687003"/>
          </a:xfrm>
        </p:spPr>
        <p:txBody>
          <a:bodyPr>
            <a:noAutofit/>
          </a:bodyPr>
          <a:lstStyle/>
          <a:p>
            <a:r>
              <a:rPr lang="en-US" dirty="0"/>
              <a:t>Noninterest-Bearing Note </a:t>
            </a:r>
            <a:r>
              <a:rPr lang="en-IN" dirty="0"/>
              <a:t>(3 of 4)</a:t>
            </a:r>
            <a:endParaRPr lang="en-US" dirty="0"/>
          </a:p>
        </p:txBody>
      </p:sp>
      <p:sp>
        <p:nvSpPr>
          <p:cNvPr id="6" name="Content Placeholder 5"/>
          <p:cNvSpPr>
            <a:spLocks noGrp="1"/>
          </p:cNvSpPr>
          <p:nvPr>
            <p:ph sz="quarter" idx="11"/>
          </p:nvPr>
        </p:nvSpPr>
        <p:spPr>
          <a:xfrm>
            <a:off x="887913" y="1550837"/>
            <a:ext cx="7946069" cy="1733689"/>
          </a:xfrm>
        </p:spPr>
        <p:txBody>
          <a:bodyPr/>
          <a:lstStyle/>
          <a:p>
            <a:pPr marL="0" indent="0">
              <a:buNone/>
            </a:pPr>
            <a:r>
              <a:rPr lang="en-US" sz="2200" dirty="0"/>
              <a:t>The amount borrowed under this arrangement is only $658,000, but the interest is calculated as the discount rate times the $700,000 face amount. This causes the </a:t>
            </a:r>
            <a:r>
              <a:rPr lang="en-US" sz="2200" b="1" dirty="0"/>
              <a:t>effective</a:t>
            </a:r>
            <a:r>
              <a:rPr lang="en-US" sz="2200" b="1" i="1" dirty="0"/>
              <a:t> </a:t>
            </a:r>
            <a:r>
              <a:rPr lang="en-US" sz="2200" b="1" dirty="0"/>
              <a:t>interest rate</a:t>
            </a:r>
            <a:r>
              <a:rPr lang="en-US" sz="2200" dirty="0"/>
              <a:t> to be higher than the 12% stated rate:</a:t>
            </a:r>
          </a:p>
        </p:txBody>
      </p:sp>
      <p:graphicFrame>
        <p:nvGraphicFramePr>
          <p:cNvPr id="2" name="Object 1"/>
          <p:cNvGraphicFramePr>
            <a:graphicFrameLocks noChangeAspect="1"/>
          </p:cNvGraphicFramePr>
          <p:nvPr>
            <p:extLst>
              <p:ext uri="{D42A27DB-BD31-4B8C-83A1-F6EECF244321}">
                <p14:modId xmlns:p14="http://schemas.microsoft.com/office/powerpoint/2010/main" val="1971058732"/>
              </p:ext>
            </p:extLst>
          </p:nvPr>
        </p:nvGraphicFramePr>
        <p:xfrm>
          <a:off x="1384878" y="3391543"/>
          <a:ext cx="7060045" cy="695614"/>
        </p:xfrm>
        <a:graphic>
          <a:graphicData uri="http://schemas.openxmlformats.org/presentationml/2006/ole">
            <mc:AlternateContent xmlns:mc="http://schemas.openxmlformats.org/markup-compatibility/2006">
              <mc:Choice xmlns:v="urn:schemas-microsoft-com:vml" Requires="v">
                <p:oleObj spid="_x0000_s5175" name="Equation" r:id="rId4" imgW="4317840" imgH="431640" progId="Equation.3">
                  <p:embed/>
                </p:oleObj>
              </mc:Choice>
              <mc:Fallback>
                <p:oleObj name="Equation" r:id="rId4" imgW="4317840" imgH="431640" progId="Equation.3">
                  <p:embed/>
                  <p:pic>
                    <p:nvPicPr>
                      <p:cNvPr id="0" name="Object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84878" y="3391543"/>
                        <a:ext cx="7060045" cy="6956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8" name="Content Placeholder 3"/>
          <p:cNvSpPr>
            <a:spLocks noGrp="1"/>
          </p:cNvSpPr>
          <p:nvPr>
            <p:ph sz="quarter" idx="10"/>
          </p:nvPr>
        </p:nvSpPr>
        <p:spPr>
          <a:xfrm>
            <a:off x="887913" y="4223607"/>
            <a:ext cx="7798887" cy="1950399"/>
          </a:xfrm>
        </p:spPr>
        <p:txBody>
          <a:bodyPr/>
          <a:lstStyle/>
          <a:p>
            <a:pPr marL="0" indent="0">
              <a:buNone/>
            </a:pPr>
            <a:r>
              <a:rPr lang="en-US" sz="2200" dirty="0"/>
              <a:t>To annualize:</a:t>
            </a:r>
          </a:p>
          <a:p>
            <a:pPr marL="0" indent="0">
              <a:buNone/>
            </a:pPr>
            <a:r>
              <a:rPr lang="en-US" sz="2200" dirty="0"/>
              <a:t>6.38% × 12/6 = 12.76% effective interest rate</a:t>
            </a:r>
          </a:p>
          <a:p>
            <a:pPr marL="0" indent="0">
              <a:buNone/>
            </a:pPr>
            <a:r>
              <a:rPr lang="en-US" sz="2200" dirty="0"/>
              <a:t>When interest is discounted from the face amount of a note, the effective interest rate is higher than the stated discount rate.</a:t>
            </a:r>
          </a:p>
        </p:txBody>
      </p:sp>
    </p:spTree>
    <p:extLst>
      <p:ext uri="{BB962C8B-B14F-4D97-AF65-F5344CB8AC3E}">
        <p14:creationId xmlns:p14="http://schemas.microsoft.com/office/powerpoint/2010/main" val="15078704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13-1</a:t>
            </a:r>
          </a:p>
        </p:txBody>
      </p:sp>
      <p:sp>
        <p:nvSpPr>
          <p:cNvPr id="3" name="Title 2"/>
          <p:cNvSpPr>
            <a:spLocks noGrp="1"/>
          </p:cNvSpPr>
          <p:nvPr>
            <p:ph type="title"/>
          </p:nvPr>
        </p:nvSpPr>
        <p:spPr/>
        <p:txBody>
          <a:bodyPr/>
          <a:lstStyle/>
          <a:p>
            <a:r>
              <a:rPr lang="en-IN" dirty="0"/>
              <a:t>Characteristics of Liabilities</a:t>
            </a:r>
            <a:endParaRPr lang="en-US" dirty="0"/>
          </a:p>
        </p:txBody>
      </p:sp>
      <p:sp>
        <p:nvSpPr>
          <p:cNvPr id="4" name="Content Placeholder 3"/>
          <p:cNvSpPr>
            <a:spLocks noGrp="1"/>
          </p:cNvSpPr>
          <p:nvPr>
            <p:ph sz="quarter" idx="10"/>
          </p:nvPr>
        </p:nvSpPr>
        <p:spPr>
          <a:xfrm>
            <a:off x="887912" y="1565677"/>
            <a:ext cx="7707447" cy="4825040"/>
          </a:xfrm>
        </p:spPr>
        <p:txBody>
          <a:bodyPr/>
          <a:lstStyle/>
          <a:p>
            <a:pPr>
              <a:defRPr/>
            </a:pPr>
            <a:r>
              <a:rPr lang="en-US" b="1" dirty="0"/>
              <a:t>Characteristics</a:t>
            </a:r>
          </a:p>
          <a:p>
            <a:pPr lvl="1">
              <a:defRPr/>
            </a:pPr>
            <a:r>
              <a:rPr lang="en-IN" b="1" i="1" dirty="0"/>
              <a:t>Future </a:t>
            </a:r>
            <a:r>
              <a:rPr lang="en-IN" dirty="0"/>
              <a:t>sacrifices of economic benefits</a:t>
            </a:r>
            <a:endParaRPr lang="en-US" dirty="0"/>
          </a:p>
          <a:p>
            <a:pPr lvl="1">
              <a:defRPr/>
            </a:pPr>
            <a:r>
              <a:rPr lang="en-IN" dirty="0"/>
              <a:t>Arise from </a:t>
            </a:r>
            <a:r>
              <a:rPr lang="en-IN" b="1" i="1" dirty="0"/>
              <a:t>present </a:t>
            </a:r>
            <a:r>
              <a:rPr lang="en-IN" dirty="0"/>
              <a:t>obligations</a:t>
            </a:r>
          </a:p>
          <a:p>
            <a:pPr lvl="1">
              <a:defRPr/>
            </a:pPr>
            <a:r>
              <a:rPr lang="en-IN" dirty="0"/>
              <a:t>Result from </a:t>
            </a:r>
            <a:r>
              <a:rPr lang="en-IN" b="1" i="1" dirty="0"/>
              <a:t>past </a:t>
            </a:r>
            <a:r>
              <a:rPr lang="en-IN" dirty="0"/>
              <a:t>transactions or events</a:t>
            </a:r>
            <a:endParaRPr lang="en-US" dirty="0"/>
          </a:p>
        </p:txBody>
      </p:sp>
    </p:spTree>
    <p:extLst>
      <p:ext uri="{BB962C8B-B14F-4D97-AF65-F5344CB8AC3E}">
        <p14:creationId xmlns:p14="http://schemas.microsoft.com/office/powerpoint/2010/main" val="426689010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13-2</a:t>
            </a:r>
          </a:p>
        </p:txBody>
      </p:sp>
      <p:sp>
        <p:nvSpPr>
          <p:cNvPr id="3" name="Title 2"/>
          <p:cNvSpPr>
            <a:spLocks noGrp="1"/>
          </p:cNvSpPr>
          <p:nvPr>
            <p:ph type="title"/>
          </p:nvPr>
        </p:nvSpPr>
        <p:spPr>
          <a:xfrm>
            <a:off x="685800" y="430617"/>
            <a:ext cx="8001000" cy="831273"/>
          </a:xfrm>
        </p:spPr>
        <p:txBody>
          <a:bodyPr>
            <a:noAutofit/>
          </a:bodyPr>
          <a:lstStyle/>
          <a:p>
            <a:r>
              <a:rPr lang="en-US" dirty="0"/>
              <a:t>Noninterest-Bearing Note </a:t>
            </a:r>
            <a:r>
              <a:rPr lang="en-IN" dirty="0"/>
              <a:t>(4 of 4)</a:t>
            </a:r>
            <a:endParaRPr lang="en-US" dirty="0"/>
          </a:p>
        </p:txBody>
      </p:sp>
      <p:sp>
        <p:nvSpPr>
          <p:cNvPr id="6" name="Content Placeholder 5"/>
          <p:cNvSpPr>
            <a:spLocks noGrp="1"/>
          </p:cNvSpPr>
          <p:nvPr>
            <p:ph sz="quarter" idx="10"/>
          </p:nvPr>
        </p:nvSpPr>
        <p:spPr>
          <a:xfrm>
            <a:off x="914400" y="1676400"/>
            <a:ext cx="7772400" cy="4497606"/>
          </a:xfrm>
        </p:spPr>
        <p:txBody>
          <a:bodyPr/>
          <a:lstStyle/>
          <a:p>
            <a:pPr marL="400050" lvl="1" indent="-457200">
              <a:spcBef>
                <a:spcPts val="600"/>
              </a:spcBef>
              <a:buFont typeface="Arial" panose="020B0604020202020204" pitchFamily="34" charset="0"/>
              <a:buChar char="•"/>
            </a:pPr>
            <a:r>
              <a:rPr lang="en-US" sz="2600" dirty="0"/>
              <a:t>Loan made by pledging a specified asset of the borrower as collateral or security</a:t>
            </a:r>
          </a:p>
          <a:p>
            <a:pPr marL="0" indent="0">
              <a:spcBef>
                <a:spcPts val="600"/>
              </a:spcBef>
              <a:buNone/>
              <a:defRPr/>
            </a:pPr>
            <a:r>
              <a:rPr lang="en-US" b="1" i="1" dirty="0"/>
              <a:t>Pledging</a:t>
            </a:r>
            <a:r>
              <a:rPr lang="en-US" dirty="0"/>
              <a:t> accounts receivable:</a:t>
            </a:r>
          </a:p>
          <a:p>
            <a:pPr marL="0" indent="0">
              <a:spcBef>
                <a:spcPts val="600"/>
              </a:spcBef>
              <a:spcAft>
                <a:spcPts val="1200"/>
              </a:spcAft>
              <a:buNone/>
              <a:defRPr/>
            </a:pPr>
            <a:r>
              <a:rPr lang="en-US" dirty="0"/>
              <a:t>When accounts receivable serves as a collateral</a:t>
            </a:r>
          </a:p>
          <a:p>
            <a:pPr marL="0" indent="0">
              <a:spcBef>
                <a:spcPts val="600"/>
              </a:spcBef>
              <a:buNone/>
              <a:defRPr/>
            </a:pPr>
            <a:r>
              <a:rPr lang="en-US" b="1" i="1" dirty="0"/>
              <a:t>Factoring</a:t>
            </a:r>
            <a:r>
              <a:rPr lang="en-US" dirty="0"/>
              <a:t> receivables: </a:t>
            </a:r>
          </a:p>
          <a:p>
            <a:pPr marL="0" indent="0">
              <a:spcBef>
                <a:spcPts val="600"/>
              </a:spcBef>
              <a:buNone/>
              <a:defRPr/>
            </a:pPr>
            <a:r>
              <a:rPr lang="en-US" dirty="0"/>
              <a:t>When the receivables actually are sold outright to a finance company</a:t>
            </a:r>
          </a:p>
        </p:txBody>
      </p:sp>
    </p:spTree>
    <p:extLst>
      <p:ext uri="{BB962C8B-B14F-4D97-AF65-F5344CB8AC3E}">
        <p14:creationId xmlns:p14="http://schemas.microsoft.com/office/powerpoint/2010/main" val="44309377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13-2</a:t>
            </a:r>
          </a:p>
        </p:txBody>
      </p:sp>
      <p:sp>
        <p:nvSpPr>
          <p:cNvPr id="3" name="Title 2"/>
          <p:cNvSpPr>
            <a:spLocks noGrp="1"/>
          </p:cNvSpPr>
          <p:nvPr>
            <p:ph type="title"/>
          </p:nvPr>
        </p:nvSpPr>
        <p:spPr>
          <a:xfrm>
            <a:off x="727542" y="430617"/>
            <a:ext cx="8001000" cy="831273"/>
          </a:xfrm>
        </p:spPr>
        <p:txBody>
          <a:bodyPr>
            <a:noAutofit/>
          </a:bodyPr>
          <a:lstStyle/>
          <a:p>
            <a:r>
              <a:rPr lang="en-IN" dirty="0"/>
              <a:t>Commercial Paper</a:t>
            </a:r>
            <a:endParaRPr lang="en-US" dirty="0"/>
          </a:p>
        </p:txBody>
      </p:sp>
      <p:sp>
        <p:nvSpPr>
          <p:cNvPr id="6" name="Content Placeholder 5"/>
          <p:cNvSpPr>
            <a:spLocks noGrp="1"/>
          </p:cNvSpPr>
          <p:nvPr>
            <p:ph sz="quarter" idx="10"/>
          </p:nvPr>
        </p:nvSpPr>
        <p:spPr>
          <a:xfrm>
            <a:off x="887913" y="1547172"/>
            <a:ext cx="7946070" cy="4771307"/>
          </a:xfrm>
        </p:spPr>
        <p:txBody>
          <a:bodyPr/>
          <a:lstStyle/>
          <a:p>
            <a:pPr marL="336550" lvl="1" indent="-336550">
              <a:spcBef>
                <a:spcPts val="1000"/>
              </a:spcBef>
              <a:buFont typeface="Arial" panose="020B0604020202020204" pitchFamily="34" charset="0"/>
              <a:buChar char="•"/>
              <a:defRPr/>
            </a:pPr>
            <a:r>
              <a:rPr lang="en-US" sz="2600" dirty="0"/>
              <a:t>Refers to </a:t>
            </a:r>
            <a:r>
              <a:rPr lang="en-US" sz="2600" b="1" dirty="0"/>
              <a:t>unsecured notes</a:t>
            </a:r>
            <a:r>
              <a:rPr lang="en-US" sz="2600" dirty="0"/>
              <a:t> sold in minimum denominations of $25,000 with maturities ranging from 30 to 270 days </a:t>
            </a:r>
          </a:p>
          <a:p>
            <a:pPr marL="793750" lvl="2" indent="-336550">
              <a:spcBef>
                <a:spcPts val="1000"/>
              </a:spcBef>
              <a:buFont typeface="Lucida Grande"/>
              <a:buChar char="–"/>
              <a:defRPr/>
            </a:pPr>
            <a:r>
              <a:rPr lang="en-US" sz="2400" dirty="0"/>
              <a:t>Beyond 270 days the firm would be required to file a registration statement with the SEC</a:t>
            </a:r>
          </a:p>
          <a:p>
            <a:pPr>
              <a:defRPr/>
            </a:pPr>
            <a:r>
              <a:rPr lang="en-US" dirty="0"/>
              <a:t>Interest often is discounted at issuance</a:t>
            </a:r>
          </a:p>
          <a:p>
            <a:pPr>
              <a:defRPr/>
            </a:pPr>
            <a:r>
              <a:rPr lang="en-US" dirty="0"/>
              <a:t>Usually commercial paper is issued directly to the buyer (lender) and is </a:t>
            </a:r>
            <a:r>
              <a:rPr lang="en-US" b="1" dirty="0"/>
              <a:t>backed by a line of credit</a:t>
            </a:r>
            <a:r>
              <a:rPr lang="en-US" dirty="0"/>
              <a:t> with a bank</a:t>
            </a:r>
          </a:p>
          <a:p>
            <a:pPr marL="793750" lvl="1" indent="-336550">
              <a:buFont typeface="Lucida Grande"/>
              <a:buChar char="–"/>
              <a:defRPr/>
            </a:pPr>
            <a:r>
              <a:rPr lang="en-US" dirty="0"/>
              <a:t>This allows the interest rate to be lower than in a bank loan</a:t>
            </a:r>
          </a:p>
        </p:txBody>
      </p:sp>
    </p:spTree>
    <p:extLst>
      <p:ext uri="{BB962C8B-B14F-4D97-AF65-F5344CB8AC3E}">
        <p14:creationId xmlns:p14="http://schemas.microsoft.com/office/powerpoint/2010/main" val="246286850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13-2</a:t>
            </a:r>
          </a:p>
        </p:txBody>
      </p:sp>
      <p:sp>
        <p:nvSpPr>
          <p:cNvPr id="3" name="Title 2"/>
          <p:cNvSpPr>
            <a:spLocks noGrp="1"/>
          </p:cNvSpPr>
          <p:nvPr>
            <p:ph type="title"/>
          </p:nvPr>
        </p:nvSpPr>
        <p:spPr>
          <a:xfrm>
            <a:off x="685800" y="650661"/>
            <a:ext cx="8001000" cy="755703"/>
          </a:xfrm>
        </p:spPr>
        <p:txBody>
          <a:bodyPr>
            <a:noAutofit/>
          </a:bodyPr>
          <a:lstStyle/>
          <a:p>
            <a:r>
              <a:rPr lang="en-US" altLang="en-US" dirty="0"/>
              <a:t>Concept Check: Interest</a:t>
            </a:r>
            <a:endParaRPr lang="en-US" dirty="0"/>
          </a:p>
        </p:txBody>
      </p:sp>
      <p:sp>
        <p:nvSpPr>
          <p:cNvPr id="6" name="Content Placeholder 5"/>
          <p:cNvSpPr>
            <a:spLocks noGrp="1"/>
          </p:cNvSpPr>
          <p:nvPr>
            <p:ph sz="quarter" idx="10"/>
          </p:nvPr>
        </p:nvSpPr>
        <p:spPr>
          <a:xfrm>
            <a:off x="887912" y="1550838"/>
            <a:ext cx="7729359" cy="4839879"/>
          </a:xfrm>
        </p:spPr>
        <p:txBody>
          <a:bodyPr/>
          <a:lstStyle/>
          <a:p>
            <a:pPr marL="0" indent="0">
              <a:spcAft>
                <a:spcPts val="1200"/>
              </a:spcAft>
              <a:buNone/>
            </a:pPr>
            <a:r>
              <a:rPr lang="en-US" sz="2400" dirty="0"/>
              <a:t>Jamal borrowed $100,000 on July 1, 2018, and signed a four-year note bearing interest at 8%. Interest is payable in full at maturity on June 30, 2020. Jamal should report interest expense at December 31, 2018, of:</a:t>
            </a:r>
          </a:p>
          <a:p>
            <a:pPr marL="457200" indent="-457200">
              <a:buFont typeface="+mj-lt"/>
              <a:buAutoNum type="alphaLcPeriod"/>
              <a:tabLst>
                <a:tab pos="342900" algn="l"/>
              </a:tabLst>
            </a:pPr>
            <a:r>
              <a:rPr lang="en-US" sz="2400" dirty="0"/>
              <a:t>$0</a:t>
            </a:r>
          </a:p>
          <a:p>
            <a:pPr marL="457200" indent="-457200">
              <a:buFont typeface="+mj-lt"/>
              <a:buAutoNum type="alphaLcPeriod"/>
              <a:tabLst>
                <a:tab pos="342900" algn="l"/>
              </a:tabLst>
            </a:pPr>
            <a:r>
              <a:rPr lang="en-US" sz="2400" b="1" dirty="0"/>
              <a:t>$4,000</a:t>
            </a:r>
          </a:p>
          <a:p>
            <a:pPr marL="457200" indent="-457200">
              <a:buFont typeface="+mj-lt"/>
              <a:buAutoNum type="alphaLcPeriod"/>
              <a:tabLst>
                <a:tab pos="342900" algn="l"/>
              </a:tabLst>
            </a:pPr>
            <a:r>
              <a:rPr lang="en-US" sz="2400" dirty="0"/>
              <a:t>$8,000</a:t>
            </a:r>
          </a:p>
          <a:p>
            <a:pPr marL="457200" indent="-457200">
              <a:buFont typeface="+mj-lt"/>
              <a:buAutoNum type="alphaLcPeriod"/>
              <a:tabLst>
                <a:tab pos="342900" algn="l"/>
              </a:tabLst>
            </a:pPr>
            <a:r>
              <a:rPr lang="en-US" sz="2400" dirty="0"/>
              <a:t>$32,000</a:t>
            </a:r>
          </a:p>
          <a:p>
            <a:pPr marL="0" indent="0">
              <a:buNone/>
              <a:tabLst>
                <a:tab pos="342900" algn="l"/>
              </a:tabLst>
            </a:pPr>
            <a:r>
              <a:rPr lang="en-US" sz="2400" dirty="0"/>
              <a:t>The correct answer is </a:t>
            </a:r>
            <a:r>
              <a:rPr lang="en-US" sz="2400" i="1" dirty="0"/>
              <a:t>b</a:t>
            </a:r>
            <a:r>
              <a:rPr lang="en-US" sz="2400" dirty="0"/>
              <a:t>:</a:t>
            </a:r>
          </a:p>
          <a:p>
            <a:pPr marL="0" indent="0">
              <a:buNone/>
              <a:tabLst>
                <a:tab pos="342900" algn="l"/>
              </a:tabLst>
            </a:pPr>
            <a:r>
              <a:rPr lang="en-US" sz="2400" dirty="0"/>
              <a:t>$100,000 × 8% × 6/12 = </a:t>
            </a:r>
            <a:r>
              <a:rPr lang="en-US" sz="2400" b="1" dirty="0"/>
              <a:t>$4,000</a:t>
            </a:r>
          </a:p>
        </p:txBody>
      </p:sp>
    </p:spTree>
    <p:extLst>
      <p:ext uri="{BB962C8B-B14F-4D97-AF65-F5344CB8AC3E}">
        <p14:creationId xmlns:p14="http://schemas.microsoft.com/office/powerpoint/2010/main" val="141008629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13-3</a:t>
            </a:r>
          </a:p>
        </p:txBody>
      </p:sp>
      <p:sp>
        <p:nvSpPr>
          <p:cNvPr id="3" name="Title 2"/>
          <p:cNvSpPr>
            <a:spLocks noGrp="1"/>
          </p:cNvSpPr>
          <p:nvPr>
            <p:ph type="title"/>
          </p:nvPr>
        </p:nvSpPr>
        <p:spPr/>
        <p:txBody>
          <a:bodyPr>
            <a:noAutofit/>
          </a:bodyPr>
          <a:lstStyle/>
          <a:p>
            <a:r>
              <a:rPr lang="en-US" dirty="0"/>
              <a:t>Accrued Liabilities</a:t>
            </a:r>
          </a:p>
        </p:txBody>
      </p:sp>
      <p:sp>
        <p:nvSpPr>
          <p:cNvPr id="6" name="Content Placeholder 5"/>
          <p:cNvSpPr>
            <a:spLocks noGrp="1"/>
          </p:cNvSpPr>
          <p:nvPr>
            <p:ph sz="quarter" idx="10"/>
          </p:nvPr>
        </p:nvSpPr>
        <p:spPr>
          <a:xfrm>
            <a:off x="887913" y="1547173"/>
            <a:ext cx="7657122" cy="4843544"/>
          </a:xfrm>
        </p:spPr>
        <p:txBody>
          <a:bodyPr/>
          <a:lstStyle/>
          <a:p>
            <a:pPr>
              <a:spcBef>
                <a:spcPts val="600"/>
              </a:spcBef>
              <a:defRPr/>
            </a:pPr>
            <a:r>
              <a:rPr lang="en-IN" dirty="0"/>
              <a:t>Represent </a:t>
            </a:r>
            <a:r>
              <a:rPr lang="en-IN" b="1" dirty="0"/>
              <a:t>expenses already incurred but not yet paid</a:t>
            </a:r>
            <a:r>
              <a:rPr lang="en-IN" dirty="0"/>
              <a:t> (accrued expenses)</a:t>
            </a:r>
          </a:p>
          <a:p>
            <a:pPr>
              <a:spcBef>
                <a:spcPts val="600"/>
              </a:spcBef>
              <a:defRPr/>
            </a:pPr>
            <a:r>
              <a:rPr lang="en-US" dirty="0"/>
              <a:t>Recorded by </a:t>
            </a:r>
            <a:r>
              <a:rPr lang="en-US" b="1" dirty="0"/>
              <a:t>adjusting entries</a:t>
            </a:r>
          </a:p>
          <a:p>
            <a:pPr>
              <a:spcBef>
                <a:spcPts val="600"/>
              </a:spcBef>
              <a:spcAft>
                <a:spcPts val="1800"/>
              </a:spcAft>
              <a:defRPr/>
            </a:pPr>
            <a:r>
              <a:rPr lang="en-IN" dirty="0"/>
              <a:t>Usually combined and reported under a single caption in the balance sheet</a:t>
            </a:r>
            <a:endParaRPr lang="en-IN" b="1" dirty="0"/>
          </a:p>
          <a:p>
            <a:pPr>
              <a:spcBef>
                <a:spcPts val="600"/>
              </a:spcBef>
              <a:defRPr/>
            </a:pPr>
            <a:r>
              <a:rPr lang="en-IN" b="1" dirty="0"/>
              <a:t>Common examples: </a:t>
            </a:r>
          </a:p>
          <a:p>
            <a:pPr marL="795338" lvl="1" indent="-338138">
              <a:spcBef>
                <a:spcPts val="600"/>
              </a:spcBef>
              <a:defRPr/>
            </a:pPr>
            <a:r>
              <a:rPr lang="en-IN" dirty="0"/>
              <a:t>Salaries and wages payable</a:t>
            </a:r>
          </a:p>
          <a:p>
            <a:pPr marL="795338" lvl="1" indent="-338138">
              <a:spcBef>
                <a:spcPts val="600"/>
              </a:spcBef>
              <a:defRPr/>
            </a:pPr>
            <a:r>
              <a:rPr lang="en-IN" dirty="0"/>
              <a:t>Income taxes payable</a:t>
            </a:r>
          </a:p>
          <a:p>
            <a:pPr marL="795338" lvl="1" indent="-338138">
              <a:spcBef>
                <a:spcPts val="600"/>
              </a:spcBef>
              <a:defRPr/>
            </a:pPr>
            <a:r>
              <a:rPr lang="en-IN" dirty="0"/>
              <a:t>Interest payable</a:t>
            </a:r>
          </a:p>
        </p:txBody>
      </p:sp>
    </p:spTree>
    <p:extLst>
      <p:ext uri="{BB962C8B-B14F-4D97-AF65-F5344CB8AC3E}">
        <p14:creationId xmlns:p14="http://schemas.microsoft.com/office/powerpoint/2010/main" val="190315289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13-3</a:t>
            </a:r>
          </a:p>
        </p:txBody>
      </p:sp>
      <p:sp>
        <p:nvSpPr>
          <p:cNvPr id="3" name="Title 2"/>
          <p:cNvSpPr>
            <a:spLocks noGrp="1"/>
          </p:cNvSpPr>
          <p:nvPr>
            <p:ph type="title"/>
          </p:nvPr>
        </p:nvSpPr>
        <p:spPr>
          <a:xfrm>
            <a:off x="743439" y="457199"/>
            <a:ext cx="8343410" cy="1089974"/>
          </a:xfrm>
        </p:spPr>
        <p:txBody>
          <a:bodyPr>
            <a:noAutofit/>
          </a:bodyPr>
          <a:lstStyle/>
          <a:p>
            <a:r>
              <a:rPr lang="en-IN" dirty="0"/>
              <a:t>Note with Accrued Interest (1 of 3)</a:t>
            </a:r>
            <a:endParaRPr lang="en-US" dirty="0"/>
          </a:p>
        </p:txBody>
      </p:sp>
      <p:sp>
        <p:nvSpPr>
          <p:cNvPr id="6" name="Content Placeholder 5"/>
          <p:cNvSpPr>
            <a:spLocks noGrp="1"/>
          </p:cNvSpPr>
          <p:nvPr>
            <p:ph sz="quarter" idx="10"/>
          </p:nvPr>
        </p:nvSpPr>
        <p:spPr>
          <a:xfrm>
            <a:off x="887913" y="1547173"/>
            <a:ext cx="7584885" cy="4699070"/>
          </a:xfrm>
        </p:spPr>
        <p:txBody>
          <a:bodyPr/>
          <a:lstStyle/>
          <a:p>
            <a:pPr marL="0" indent="0">
              <a:buNone/>
            </a:pPr>
            <a:r>
              <a:rPr lang="en-IN" dirty="0"/>
              <a:t>On May 1, Affiliated Technologies, Inc., borrowed $700,000 cash from First </a:t>
            </a:r>
            <a:r>
              <a:rPr lang="en-IN" dirty="0" err="1"/>
              <a:t>BancCorp</a:t>
            </a:r>
            <a:r>
              <a:rPr lang="en-IN" dirty="0"/>
              <a:t> under a </a:t>
            </a:r>
            <a:r>
              <a:rPr lang="en-IN" dirty="0" err="1"/>
              <a:t>noncommitted</a:t>
            </a:r>
            <a:r>
              <a:rPr lang="en-IN" dirty="0"/>
              <a:t> short-term line of credit arrangement and issued a six-month, 12% promissory note. Interest was payable at maturity. </a:t>
            </a:r>
            <a:r>
              <a:rPr lang="en-US" dirty="0"/>
              <a:t>Assume the fiscal period for Affiliated Technologies ends on June 30, two months after the six-month note is issued.</a:t>
            </a:r>
          </a:p>
        </p:txBody>
      </p:sp>
    </p:spTree>
    <p:extLst>
      <p:ext uri="{BB962C8B-B14F-4D97-AF65-F5344CB8AC3E}">
        <p14:creationId xmlns:p14="http://schemas.microsoft.com/office/powerpoint/2010/main" val="301173300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13-3</a:t>
            </a:r>
          </a:p>
        </p:txBody>
      </p:sp>
      <p:sp>
        <p:nvSpPr>
          <p:cNvPr id="3" name="Title 2"/>
          <p:cNvSpPr>
            <a:spLocks noGrp="1"/>
          </p:cNvSpPr>
          <p:nvPr>
            <p:ph type="title"/>
          </p:nvPr>
        </p:nvSpPr>
        <p:spPr>
          <a:xfrm>
            <a:off x="707283" y="602126"/>
            <a:ext cx="8415648" cy="804238"/>
          </a:xfrm>
        </p:spPr>
        <p:txBody>
          <a:bodyPr>
            <a:noAutofit/>
          </a:bodyPr>
          <a:lstStyle/>
          <a:p>
            <a:r>
              <a:rPr lang="en-IN" dirty="0"/>
              <a:t>Note with Accrued Interest (2 of 3)</a:t>
            </a:r>
            <a:endParaRPr lang="en-US" dirty="0"/>
          </a:p>
        </p:txBody>
      </p:sp>
      <p:pic>
        <p:nvPicPr>
          <p:cNvPr id="1027" name="Picture 3" descr="Journal entry:&#10;Issuance of note on May 1.&#10;Cash is debited 700,000 and notes payable is credited 700,000.&#10;&#10;Accrual of interest on June 30.&#10;Interest expense is debited ($700,000 times 12% times 2/12) equals 14,000. Interest payable is credited 14,000."/>
          <p:cNvPicPr>
            <a:picLocks noGrp="1" noChangeAspect="1" noChangeArrowheads="1"/>
          </p:cNvPicPr>
          <p:nvPr>
            <p:ph sz="quarter" idx="12"/>
          </p:nvPr>
        </p:nvPicPr>
        <p:blipFill>
          <a:blip r:embed="rId3" cstate="print">
            <a:extLst>
              <a:ext uri="{28A0092B-C50C-407E-A947-70E740481C1C}">
                <a14:useLocalDpi xmlns:a14="http://schemas.microsoft.com/office/drawing/2010/main" val="0"/>
              </a:ext>
            </a:extLst>
          </a:blip>
          <a:stretch>
            <a:fillRect/>
          </a:stretch>
        </p:blipFill>
        <p:spPr bwMode="auto">
          <a:xfrm>
            <a:off x="815676" y="1767549"/>
            <a:ext cx="8048770" cy="33379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0883391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13-3</a:t>
            </a:r>
          </a:p>
        </p:txBody>
      </p:sp>
      <p:sp>
        <p:nvSpPr>
          <p:cNvPr id="3" name="Title 2"/>
          <p:cNvSpPr>
            <a:spLocks noGrp="1"/>
          </p:cNvSpPr>
          <p:nvPr>
            <p:ph type="title"/>
          </p:nvPr>
        </p:nvSpPr>
        <p:spPr>
          <a:xfrm>
            <a:off x="659587" y="539520"/>
            <a:ext cx="8484413" cy="876475"/>
          </a:xfrm>
        </p:spPr>
        <p:txBody>
          <a:bodyPr>
            <a:noAutofit/>
          </a:bodyPr>
          <a:lstStyle/>
          <a:p>
            <a:r>
              <a:rPr lang="en-IN" dirty="0"/>
              <a:t>Note with Accrued Interest (3 of 3)</a:t>
            </a:r>
            <a:endParaRPr lang="en-US" dirty="0"/>
          </a:p>
        </p:txBody>
      </p:sp>
      <p:pic>
        <p:nvPicPr>
          <p:cNvPr id="2051" name="Picture 3" descr="Journal entry. &#10;Note payment on November 1.&#10;Interest expense is debited ($700,000 times 12% times 4/12) equals $28,000. Interest payable is debited 14,000. Notes payable is debited 700,000. Cash is credited 742,000."/>
          <p:cNvPicPr>
            <a:picLocks noGrp="1" noChangeAspect="1" noChangeArrowheads="1"/>
          </p:cNvPicPr>
          <p:nvPr>
            <p:ph sz="quarter" idx="12"/>
          </p:nvPr>
        </p:nvPicPr>
        <p:blipFill>
          <a:blip r:embed="rId3" cstate="print">
            <a:extLst>
              <a:ext uri="{28A0092B-C50C-407E-A947-70E740481C1C}">
                <a14:useLocalDpi xmlns:a14="http://schemas.microsoft.com/office/drawing/2010/main" val="0"/>
              </a:ext>
            </a:extLst>
          </a:blip>
          <a:stretch>
            <a:fillRect/>
          </a:stretch>
        </p:blipFill>
        <p:spPr bwMode="auto">
          <a:xfrm>
            <a:off x="743402" y="2056497"/>
            <a:ext cx="8162818" cy="27721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5596743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13-3</a:t>
            </a:r>
          </a:p>
        </p:txBody>
      </p:sp>
      <p:sp>
        <p:nvSpPr>
          <p:cNvPr id="3" name="Title 2"/>
          <p:cNvSpPr>
            <a:spLocks noGrp="1"/>
          </p:cNvSpPr>
          <p:nvPr>
            <p:ph type="title"/>
          </p:nvPr>
        </p:nvSpPr>
        <p:spPr>
          <a:xfrm>
            <a:off x="685800" y="361188"/>
            <a:ext cx="8001000" cy="1106424"/>
          </a:xfrm>
        </p:spPr>
        <p:txBody>
          <a:bodyPr>
            <a:noAutofit/>
          </a:bodyPr>
          <a:lstStyle/>
          <a:p>
            <a:r>
              <a:rPr lang="en-US" dirty="0"/>
              <a:t>Salaries, Commissions,</a:t>
            </a:r>
            <a:r>
              <a:rPr lang="en-US" baseline="0" dirty="0"/>
              <a:t> </a:t>
            </a:r>
            <a:r>
              <a:rPr lang="en-US" dirty="0"/>
              <a:t>and Bonuses </a:t>
            </a:r>
            <a:r>
              <a:rPr lang="en-IN" dirty="0"/>
              <a:t>(1 of 2)</a:t>
            </a:r>
            <a:endParaRPr lang="en-US" dirty="0"/>
          </a:p>
        </p:txBody>
      </p:sp>
      <p:sp>
        <p:nvSpPr>
          <p:cNvPr id="6" name="Content Placeholder 5"/>
          <p:cNvSpPr>
            <a:spLocks noGrp="1"/>
          </p:cNvSpPr>
          <p:nvPr>
            <p:ph sz="quarter" idx="10"/>
          </p:nvPr>
        </p:nvSpPr>
        <p:spPr>
          <a:xfrm>
            <a:off x="887913" y="1547173"/>
            <a:ext cx="7946070" cy="4843544"/>
          </a:xfrm>
        </p:spPr>
        <p:txBody>
          <a:bodyPr/>
          <a:lstStyle/>
          <a:p>
            <a:pPr>
              <a:spcBef>
                <a:spcPts val="400"/>
              </a:spcBef>
            </a:pPr>
            <a:r>
              <a:rPr lang="en-US" dirty="0"/>
              <a:t>Accrued liabilities arise in connection with compensation expense when employees have provided services but have not yet been paid as of a financial statement date</a:t>
            </a:r>
          </a:p>
        </p:txBody>
      </p:sp>
    </p:spTree>
    <p:extLst>
      <p:ext uri="{BB962C8B-B14F-4D97-AF65-F5344CB8AC3E}">
        <p14:creationId xmlns:p14="http://schemas.microsoft.com/office/powerpoint/2010/main" val="182041703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13-3</a:t>
            </a:r>
          </a:p>
        </p:txBody>
      </p:sp>
      <p:sp>
        <p:nvSpPr>
          <p:cNvPr id="3" name="Title 2"/>
          <p:cNvSpPr>
            <a:spLocks noGrp="1"/>
          </p:cNvSpPr>
          <p:nvPr>
            <p:ph type="title"/>
          </p:nvPr>
        </p:nvSpPr>
        <p:spPr>
          <a:xfrm>
            <a:off x="685800" y="457200"/>
            <a:ext cx="8001000" cy="914400"/>
          </a:xfrm>
        </p:spPr>
        <p:txBody>
          <a:bodyPr>
            <a:noAutofit/>
          </a:bodyPr>
          <a:lstStyle/>
          <a:p>
            <a:r>
              <a:rPr lang="en-US" dirty="0"/>
              <a:t>Salaries, Commissions,</a:t>
            </a:r>
            <a:r>
              <a:rPr lang="en-US" baseline="0" dirty="0"/>
              <a:t> </a:t>
            </a:r>
            <a:r>
              <a:rPr lang="en-US" dirty="0"/>
              <a:t>and Bonuses </a:t>
            </a:r>
            <a:r>
              <a:rPr lang="en-IN" dirty="0"/>
              <a:t>(2 of 2)</a:t>
            </a:r>
            <a:endParaRPr lang="en-US" dirty="0"/>
          </a:p>
        </p:txBody>
      </p:sp>
      <p:sp>
        <p:nvSpPr>
          <p:cNvPr id="6" name="Content Placeholder 5"/>
          <p:cNvSpPr>
            <a:spLocks noGrp="1"/>
          </p:cNvSpPr>
          <p:nvPr>
            <p:ph sz="quarter" idx="10"/>
          </p:nvPr>
        </p:nvSpPr>
        <p:spPr>
          <a:xfrm>
            <a:off x="887913" y="1547172"/>
            <a:ext cx="7657122" cy="4771307"/>
          </a:xfrm>
        </p:spPr>
        <p:txBody>
          <a:bodyPr/>
          <a:lstStyle/>
          <a:p>
            <a:pPr marL="0" indent="0">
              <a:spcBef>
                <a:spcPts val="400"/>
              </a:spcBef>
              <a:buNone/>
            </a:pPr>
            <a:r>
              <a:rPr lang="en-US" sz="2200" b="1" dirty="0"/>
              <a:t>VACATIONS, SICK DAYS, AND OTHER PAID FUTURE ABSENCES</a:t>
            </a:r>
          </a:p>
          <a:p>
            <a:pPr marL="0" lvl="1" indent="0" defTabSz="1111250">
              <a:spcBef>
                <a:spcPts val="400"/>
              </a:spcBef>
              <a:spcAft>
                <a:spcPts val="1032"/>
              </a:spcAft>
              <a:buNone/>
              <a:defRPr/>
            </a:pPr>
            <a:r>
              <a:rPr lang="en-US" sz="2200" b="1" dirty="0"/>
              <a:t>Four conditions for accrual of paid future absences:</a:t>
            </a:r>
          </a:p>
          <a:p>
            <a:pPr marL="457200" lvl="1" indent="-457200" defTabSz="1111250">
              <a:spcBef>
                <a:spcPts val="400"/>
              </a:spcBef>
              <a:spcAft>
                <a:spcPct val="15000"/>
              </a:spcAft>
              <a:buFont typeface="+mj-lt"/>
              <a:buAutoNum type="arabicPeriod"/>
              <a:defRPr/>
            </a:pPr>
            <a:r>
              <a:rPr lang="en-US" sz="2200" dirty="0"/>
              <a:t>The obligation is attributable to employees’ services already performed</a:t>
            </a:r>
          </a:p>
          <a:p>
            <a:pPr marL="457200" lvl="1" indent="-457200" defTabSz="1111250">
              <a:spcBef>
                <a:spcPts val="400"/>
              </a:spcBef>
              <a:spcAft>
                <a:spcPct val="15000"/>
              </a:spcAft>
              <a:buFont typeface="+mj-lt"/>
              <a:buAutoNum type="arabicPeriod"/>
              <a:defRPr/>
            </a:pPr>
            <a:r>
              <a:rPr lang="en-US" sz="2200" dirty="0"/>
              <a:t>The paid absence can be taken in a later year—the benefit vests or the benefit can be accumulated over time</a:t>
            </a:r>
          </a:p>
          <a:p>
            <a:pPr marL="457200" lvl="1" indent="-457200" defTabSz="1111250">
              <a:spcBef>
                <a:spcPts val="400"/>
              </a:spcBef>
              <a:spcAft>
                <a:spcPct val="15000"/>
              </a:spcAft>
              <a:buFont typeface="+mj-lt"/>
              <a:buAutoNum type="arabicPeriod"/>
              <a:defRPr/>
            </a:pPr>
            <a:r>
              <a:rPr lang="en-US" sz="2200" dirty="0"/>
              <a:t>Payment is probable</a:t>
            </a:r>
          </a:p>
          <a:p>
            <a:pPr marL="457200" lvl="1" indent="-457200" defTabSz="1111250">
              <a:spcBef>
                <a:spcPts val="400"/>
              </a:spcBef>
              <a:spcAft>
                <a:spcPct val="15000"/>
              </a:spcAft>
              <a:buFont typeface="+mj-lt"/>
              <a:buAutoNum type="arabicPeriod"/>
              <a:defRPr/>
            </a:pPr>
            <a:r>
              <a:rPr lang="en-US" sz="2200" dirty="0"/>
              <a:t>The amount can be reasonably estimated</a:t>
            </a:r>
          </a:p>
        </p:txBody>
      </p:sp>
    </p:spTree>
    <p:extLst>
      <p:ext uri="{BB962C8B-B14F-4D97-AF65-F5344CB8AC3E}">
        <p14:creationId xmlns:p14="http://schemas.microsoft.com/office/powerpoint/2010/main" val="168619589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13-3</a:t>
            </a:r>
          </a:p>
        </p:txBody>
      </p:sp>
      <p:sp>
        <p:nvSpPr>
          <p:cNvPr id="3" name="Title 2"/>
          <p:cNvSpPr>
            <a:spLocks noGrp="1"/>
          </p:cNvSpPr>
          <p:nvPr>
            <p:ph type="title"/>
          </p:nvPr>
        </p:nvSpPr>
        <p:spPr>
          <a:xfrm>
            <a:off x="685800" y="457200"/>
            <a:ext cx="8001000" cy="914400"/>
          </a:xfrm>
        </p:spPr>
        <p:txBody>
          <a:bodyPr>
            <a:noAutofit/>
          </a:bodyPr>
          <a:lstStyle/>
          <a:p>
            <a:r>
              <a:rPr lang="en-IN" dirty="0"/>
              <a:t>Paid Future Absences (1 of 4)</a:t>
            </a:r>
            <a:endParaRPr lang="en-US" dirty="0"/>
          </a:p>
        </p:txBody>
      </p:sp>
      <p:sp>
        <p:nvSpPr>
          <p:cNvPr id="6" name="Content Placeholder 5"/>
          <p:cNvSpPr>
            <a:spLocks noGrp="1"/>
          </p:cNvSpPr>
          <p:nvPr>
            <p:ph sz="quarter" idx="10"/>
          </p:nvPr>
        </p:nvSpPr>
        <p:spPr>
          <a:xfrm>
            <a:off x="887913" y="1619410"/>
            <a:ext cx="7657122" cy="4626833"/>
          </a:xfrm>
        </p:spPr>
        <p:txBody>
          <a:bodyPr/>
          <a:lstStyle/>
          <a:p>
            <a:pPr marL="0" indent="0">
              <a:buNone/>
            </a:pPr>
            <a:r>
              <a:rPr lang="en-IN" dirty="0"/>
              <a:t>Davidson-Getty Chemicals has 8,000 employees. Each employee earns two weeks of paid vacation per year. Vacation time not taken in the year earned can be carried over to subsequent years. During 2018, 2,500 employees took both weeks’ vacation, but at the end of the year, 5,500 employees had vacation time carryovers as follows:</a:t>
            </a:r>
          </a:p>
        </p:txBody>
      </p:sp>
    </p:spTree>
    <p:extLst>
      <p:ext uri="{BB962C8B-B14F-4D97-AF65-F5344CB8AC3E}">
        <p14:creationId xmlns:p14="http://schemas.microsoft.com/office/powerpoint/2010/main" val="18185171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13-1</a:t>
            </a:r>
          </a:p>
        </p:txBody>
      </p:sp>
      <p:sp>
        <p:nvSpPr>
          <p:cNvPr id="3" name="Title 2"/>
          <p:cNvSpPr>
            <a:spLocks noGrp="1"/>
          </p:cNvSpPr>
          <p:nvPr>
            <p:ph type="title"/>
          </p:nvPr>
        </p:nvSpPr>
        <p:spPr/>
        <p:txBody>
          <a:bodyPr/>
          <a:lstStyle/>
          <a:p>
            <a:r>
              <a:rPr lang="en-IN" dirty="0"/>
              <a:t>Current Liabilities</a:t>
            </a:r>
            <a:endParaRPr lang="en-US" dirty="0"/>
          </a:p>
        </p:txBody>
      </p:sp>
      <p:sp>
        <p:nvSpPr>
          <p:cNvPr id="4" name="Content Placeholder 3"/>
          <p:cNvSpPr>
            <a:spLocks noGrp="1"/>
          </p:cNvSpPr>
          <p:nvPr>
            <p:ph sz="quarter" idx="10"/>
          </p:nvPr>
        </p:nvSpPr>
        <p:spPr>
          <a:xfrm>
            <a:off x="909825" y="1610927"/>
            <a:ext cx="7851921" cy="4707553"/>
          </a:xfrm>
        </p:spPr>
        <p:txBody>
          <a:bodyPr/>
          <a:lstStyle/>
          <a:p>
            <a:pPr>
              <a:defRPr/>
            </a:pPr>
            <a:r>
              <a:rPr lang="en-US" b="1" dirty="0"/>
              <a:t>Characteristics</a:t>
            </a:r>
          </a:p>
          <a:p>
            <a:pPr lvl="1">
              <a:defRPr/>
            </a:pPr>
            <a:r>
              <a:rPr lang="en-IN" dirty="0"/>
              <a:t>Obligation payable within one year or firm’s operating cycle</a:t>
            </a:r>
            <a:endParaRPr lang="en-US" dirty="0"/>
          </a:p>
          <a:p>
            <a:pPr lvl="1">
              <a:defRPr/>
            </a:pPr>
            <a:r>
              <a:rPr lang="en-IN" dirty="0"/>
              <a:t>Satisfied from current assets</a:t>
            </a:r>
            <a:endParaRPr lang="en-US" dirty="0"/>
          </a:p>
          <a:p>
            <a:pPr lvl="1">
              <a:defRPr/>
            </a:pPr>
            <a:r>
              <a:rPr lang="en-IN" dirty="0"/>
              <a:t>Satisfied by creation of other current liabilities </a:t>
            </a:r>
            <a:endParaRPr lang="en-US" dirty="0"/>
          </a:p>
        </p:txBody>
      </p:sp>
    </p:spTree>
    <p:extLst>
      <p:ext uri="{BB962C8B-B14F-4D97-AF65-F5344CB8AC3E}">
        <p14:creationId xmlns:p14="http://schemas.microsoft.com/office/powerpoint/2010/main" val="277891636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13-3</a:t>
            </a:r>
          </a:p>
        </p:txBody>
      </p:sp>
      <p:sp>
        <p:nvSpPr>
          <p:cNvPr id="3" name="Title 2"/>
          <p:cNvSpPr>
            <a:spLocks noGrp="1"/>
          </p:cNvSpPr>
          <p:nvPr>
            <p:ph type="title"/>
          </p:nvPr>
        </p:nvSpPr>
        <p:spPr/>
        <p:txBody>
          <a:bodyPr>
            <a:noAutofit/>
          </a:bodyPr>
          <a:lstStyle/>
          <a:p>
            <a:r>
              <a:rPr lang="en-IN" dirty="0"/>
              <a:t>Paid Future Absences (2 of 4)</a:t>
            </a:r>
            <a:endParaRPr lang="en-US" dirty="0"/>
          </a:p>
        </p:txBody>
      </p:sp>
      <p:graphicFrame>
        <p:nvGraphicFramePr>
          <p:cNvPr id="2" name="Table 1"/>
          <p:cNvGraphicFramePr>
            <a:graphicFrameLocks noGrp="1"/>
          </p:cNvGraphicFramePr>
          <p:nvPr>
            <p:extLst>
              <p:ext uri="{D42A27DB-BD31-4B8C-83A1-F6EECF244321}">
                <p14:modId xmlns:p14="http://schemas.microsoft.com/office/powerpoint/2010/main" val="2082698415"/>
              </p:ext>
            </p:extLst>
          </p:nvPr>
        </p:nvGraphicFramePr>
        <p:xfrm>
          <a:off x="1321335" y="1912023"/>
          <a:ext cx="7079226" cy="2109139"/>
        </p:xfrm>
        <a:graphic>
          <a:graphicData uri="http://schemas.openxmlformats.org/drawingml/2006/table">
            <a:tbl>
              <a:tblPr firstRow="1" bandRow="1">
                <a:tableStyleId>{5940675A-B579-460E-94D1-54222C63F5DA}</a:tableStyleId>
              </a:tblPr>
              <a:tblGrid>
                <a:gridCol w="1983154">
                  <a:extLst>
                    <a:ext uri="{9D8B030D-6E8A-4147-A177-3AD203B41FA5}">
                      <a16:colId xmlns:a16="http://schemas.microsoft.com/office/drawing/2014/main" val="20000"/>
                    </a:ext>
                  </a:extLst>
                </a:gridCol>
                <a:gridCol w="2598615">
                  <a:extLst>
                    <a:ext uri="{9D8B030D-6E8A-4147-A177-3AD203B41FA5}">
                      <a16:colId xmlns:a16="http://schemas.microsoft.com/office/drawing/2014/main" val="20001"/>
                    </a:ext>
                  </a:extLst>
                </a:gridCol>
                <a:gridCol w="2497457">
                  <a:extLst>
                    <a:ext uri="{9D8B030D-6E8A-4147-A177-3AD203B41FA5}">
                      <a16:colId xmlns:a16="http://schemas.microsoft.com/office/drawing/2014/main" val="20002"/>
                    </a:ext>
                  </a:extLst>
                </a:gridCol>
              </a:tblGrid>
              <a:tr h="768019">
                <a:tc>
                  <a:txBody>
                    <a:bodyPr/>
                    <a:lstStyle/>
                    <a:p>
                      <a:pPr algn="ctr"/>
                      <a:r>
                        <a:rPr lang="en-IN" sz="1600" b="1" dirty="0">
                          <a:solidFill>
                            <a:schemeClr val="tx1"/>
                          </a:solidFill>
                          <a:latin typeface="Verdana" panose="020B0604030504040204" pitchFamily="34" charset="0"/>
                          <a:ea typeface="Verdana" panose="020B0604030504040204" pitchFamily="34" charset="0"/>
                          <a:cs typeface="Verdana" panose="020B0604030504040204" pitchFamily="34" charset="0"/>
                        </a:rPr>
                        <a:t>Employees</a:t>
                      </a:r>
                      <a:endPar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a:defRPr/>
                      </a:pPr>
                      <a:r>
                        <a:rPr lang="en-IN" sz="1600" b="1" dirty="0">
                          <a:solidFill>
                            <a:schemeClr val="tx1"/>
                          </a:solidFill>
                          <a:latin typeface="Verdana" panose="020B0604030504040204" pitchFamily="34" charset="0"/>
                          <a:ea typeface="Verdana" panose="020B0604030504040204" pitchFamily="34" charset="0"/>
                          <a:cs typeface="Verdana" panose="020B0604030504040204" pitchFamily="34" charset="0"/>
                        </a:rPr>
                        <a:t>Vacation weeks </a:t>
                      </a:r>
                    </a:p>
                    <a:p>
                      <a:pPr algn="ctr">
                        <a:defRPr/>
                      </a:pPr>
                      <a:r>
                        <a:rPr lang="en-IN" sz="1600" b="1" dirty="0">
                          <a:solidFill>
                            <a:schemeClr val="tx1"/>
                          </a:solidFill>
                          <a:latin typeface="Verdana" panose="020B0604030504040204" pitchFamily="34" charset="0"/>
                          <a:ea typeface="Verdana" panose="020B0604030504040204" pitchFamily="34" charset="0"/>
                          <a:cs typeface="Verdana" panose="020B0604030504040204" pitchFamily="34" charset="0"/>
                        </a:rPr>
                        <a:t>earned but not taken</a:t>
                      </a:r>
                      <a:endParaRPr lang="en-US" sz="1600" b="1"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dirty="0">
                          <a:solidFill>
                            <a:schemeClr val="tx1"/>
                          </a:solidFill>
                          <a:latin typeface="Verdana" panose="020B0604030504040204" pitchFamily="34" charset="0"/>
                          <a:ea typeface="Verdana" panose="020B0604030504040204" pitchFamily="34" charset="0"/>
                          <a:cs typeface="Verdana" panose="020B0604030504040204" pitchFamily="34" charset="0"/>
                        </a:rPr>
                        <a:t>Total carryover</a:t>
                      </a:r>
                    </a:p>
                    <a:p>
                      <a:pPr marL="0" marR="0" indent="0" algn="ctr" defTabSz="914400" rtl="0" eaLnBrk="1" fontAlgn="auto" latinLnBrk="0" hangingPunct="1">
                        <a:lnSpc>
                          <a:spcPct val="100000"/>
                        </a:lnSpc>
                        <a:spcBef>
                          <a:spcPts val="0"/>
                        </a:spcBef>
                        <a:spcAft>
                          <a:spcPts val="0"/>
                        </a:spcAft>
                        <a:buClrTx/>
                        <a:buSzTx/>
                        <a:buFontTx/>
                        <a:buNone/>
                        <a:tabLst/>
                        <a:defRPr/>
                      </a:pPr>
                      <a:r>
                        <a:rPr lang="en-US" sz="1600" b="1" dirty="0">
                          <a:solidFill>
                            <a:schemeClr val="tx1"/>
                          </a:solidFill>
                          <a:latin typeface="Verdana" panose="020B0604030504040204" pitchFamily="34" charset="0"/>
                          <a:ea typeface="Verdana" panose="020B0604030504040204" pitchFamily="34" charset="0"/>
                          <a:cs typeface="Verdana" panose="020B0604030504040204" pitchFamily="34" charset="0"/>
                        </a:rPr>
                        <a:t>weeks</a:t>
                      </a:r>
                    </a:p>
                  </a:txBody>
                  <a:tcPr anchor="ctr"/>
                </a:tc>
                <a:extLst>
                  <a:ext uri="{0D108BD9-81ED-4DB2-BD59-A6C34878D82A}">
                    <a16:rowId xmlns:a16="http://schemas.microsoft.com/office/drawing/2014/main" val="10000"/>
                  </a:ext>
                </a:extLst>
              </a:tr>
              <a:tr h="312897">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rPr>
                        <a:t>2,500</a:t>
                      </a:r>
                    </a:p>
                  </a:txBody>
                  <a:tcPr anchor="ctr"/>
                </a:tc>
                <a:tc>
                  <a:txBody>
                    <a:bodyPr/>
                    <a:lstStyle/>
                    <a:p>
                      <a:pPr algn="ctr"/>
                      <a:r>
                        <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rPr>
                        <a:t>0</a:t>
                      </a:r>
                    </a:p>
                  </a:txBody>
                  <a:tcPr anchor="ctr"/>
                </a:tc>
                <a:tc>
                  <a:txBody>
                    <a:bodyPr/>
                    <a:lstStyle/>
                    <a:p>
                      <a:pPr algn="r"/>
                      <a:r>
                        <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rPr>
                        <a:t>0</a:t>
                      </a:r>
                    </a:p>
                  </a:txBody>
                  <a:tcPr anchor="ctr"/>
                </a:tc>
                <a:extLst>
                  <a:ext uri="{0D108BD9-81ED-4DB2-BD59-A6C34878D82A}">
                    <a16:rowId xmlns:a16="http://schemas.microsoft.com/office/drawing/2014/main" val="10001"/>
                  </a:ext>
                </a:extLst>
              </a:tr>
              <a:tr h="312897">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rPr>
                        <a:t>2,000</a:t>
                      </a:r>
                    </a:p>
                  </a:txBody>
                  <a:tcPr anchor="ctr"/>
                </a:tc>
                <a:tc>
                  <a:txBody>
                    <a:bodyPr/>
                    <a:lstStyle/>
                    <a:p>
                      <a:pPr algn="ctr"/>
                      <a:r>
                        <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rPr>
                        <a:t>1</a:t>
                      </a:r>
                    </a:p>
                  </a:txBody>
                  <a:tcPr anchor="ctr"/>
                </a:tc>
                <a:tc>
                  <a:txBody>
                    <a:bodyPr/>
                    <a:lstStyle/>
                    <a:p>
                      <a:pPr algn="r"/>
                      <a:r>
                        <a:rPr lang="en-IN" sz="1600" dirty="0">
                          <a:solidFill>
                            <a:schemeClr val="tx1"/>
                          </a:solidFill>
                          <a:latin typeface="Verdana" panose="020B0604030504040204" pitchFamily="34" charset="0"/>
                          <a:ea typeface="Verdana" panose="020B0604030504040204" pitchFamily="34" charset="0"/>
                          <a:cs typeface="Verdana" panose="020B0604030504040204" pitchFamily="34" charset="0"/>
                        </a:rPr>
                        <a:t>2,000</a:t>
                      </a:r>
                      <a:endPar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2"/>
                  </a:ext>
                </a:extLst>
              </a:tr>
              <a:tr h="312897">
                <a:tc>
                  <a:txBody>
                    <a:bodyPr/>
                    <a:lstStyle/>
                    <a:p>
                      <a:pPr algn="r"/>
                      <a:r>
                        <a:rPr lang="en-US" sz="1600" u="sng" dirty="0">
                          <a:solidFill>
                            <a:schemeClr val="tx1"/>
                          </a:solidFill>
                          <a:latin typeface="Verdana" panose="020B0604030504040204" pitchFamily="34" charset="0"/>
                          <a:ea typeface="Verdana" panose="020B0604030504040204" pitchFamily="34" charset="0"/>
                          <a:cs typeface="Verdana" panose="020B0604030504040204" pitchFamily="34" charset="0"/>
                        </a:rPr>
                        <a:t>3,500</a:t>
                      </a:r>
                    </a:p>
                  </a:txBody>
                  <a:tcPr anchor="ctr"/>
                </a:tc>
                <a:tc>
                  <a:txBody>
                    <a:bodyPr/>
                    <a:lstStyle/>
                    <a:p>
                      <a:pPr algn="ctr"/>
                      <a:r>
                        <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rPr>
                        <a:t>2</a:t>
                      </a:r>
                    </a:p>
                  </a:txBody>
                  <a:tcPr anchor="ctr"/>
                </a:tc>
                <a:tc>
                  <a:txBody>
                    <a:bodyPr/>
                    <a:lstStyle/>
                    <a:p>
                      <a:pPr algn="r"/>
                      <a:r>
                        <a:rPr lang="en-IN" sz="1600" u="sng" dirty="0">
                          <a:solidFill>
                            <a:schemeClr val="tx1"/>
                          </a:solidFill>
                          <a:latin typeface="Verdana" panose="020B0604030504040204" pitchFamily="34" charset="0"/>
                          <a:ea typeface="Verdana" panose="020B0604030504040204" pitchFamily="34" charset="0"/>
                          <a:cs typeface="Verdana" panose="020B0604030504040204" pitchFamily="34" charset="0"/>
                        </a:rPr>
                        <a:t>7,000</a:t>
                      </a:r>
                      <a:endParaRPr lang="en-US" sz="1600" u="sng"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3"/>
                  </a:ext>
                </a:extLst>
              </a:tr>
              <a:tr h="312897">
                <a:tc>
                  <a:txBody>
                    <a:bodyPr/>
                    <a:lstStyle/>
                    <a:p>
                      <a:pPr algn="r"/>
                      <a:r>
                        <a:rPr lang="en-IN" sz="1600" u="sng" dirty="0">
                          <a:solidFill>
                            <a:schemeClr val="tx1"/>
                          </a:solidFill>
                          <a:latin typeface="Verdana" panose="020B0604030504040204" pitchFamily="34" charset="0"/>
                          <a:ea typeface="Verdana" panose="020B0604030504040204" pitchFamily="34" charset="0"/>
                          <a:cs typeface="Verdana" panose="020B0604030504040204" pitchFamily="34" charset="0"/>
                        </a:rPr>
                        <a:t>8,000</a:t>
                      </a:r>
                      <a:endParaRPr lang="en-US" sz="1600" u="sng"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a:endPar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600" b="1" u="sng" dirty="0">
                          <a:solidFill>
                            <a:schemeClr val="tx1"/>
                          </a:solidFill>
                          <a:latin typeface="Verdana" panose="020B0604030504040204" pitchFamily="34" charset="0"/>
                          <a:ea typeface="Verdana" panose="020B0604030504040204" pitchFamily="34" charset="0"/>
                          <a:cs typeface="Verdana" panose="020B0604030504040204" pitchFamily="34" charset="0"/>
                        </a:rPr>
                        <a:t>9,000</a:t>
                      </a:r>
                      <a:endParaRPr lang="en-US" sz="1600" b="1" u="sng"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4"/>
                  </a:ext>
                </a:extLst>
              </a:tr>
            </a:tbl>
          </a:graphicData>
        </a:graphic>
      </p:graphicFrame>
      <p:sp>
        <p:nvSpPr>
          <p:cNvPr id="4" name="Content Placeholder 3"/>
          <p:cNvSpPr>
            <a:spLocks noGrp="1"/>
          </p:cNvSpPr>
          <p:nvPr>
            <p:ph sz="quarter" idx="12"/>
          </p:nvPr>
        </p:nvSpPr>
        <p:spPr>
          <a:xfrm>
            <a:off x="887913" y="4512554"/>
            <a:ext cx="7946070" cy="1805925"/>
          </a:xfrm>
        </p:spPr>
        <p:txBody>
          <a:bodyPr/>
          <a:lstStyle/>
          <a:p>
            <a:pPr marL="0" indent="0">
              <a:buNone/>
              <a:defRPr/>
            </a:pPr>
            <a:r>
              <a:rPr lang="en-US" sz="2200" dirty="0"/>
              <a:t>During 2018, compensation averaged $600 a week per employee.</a:t>
            </a:r>
            <a:r>
              <a:rPr lang="en-IN" sz="2200" dirty="0"/>
              <a:t> </a:t>
            </a:r>
            <a:endParaRPr lang="en-US" sz="2200" dirty="0"/>
          </a:p>
        </p:txBody>
      </p:sp>
    </p:spTree>
    <p:extLst>
      <p:ext uri="{BB962C8B-B14F-4D97-AF65-F5344CB8AC3E}">
        <p14:creationId xmlns:p14="http://schemas.microsoft.com/office/powerpoint/2010/main" val="284342540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13-3</a:t>
            </a:r>
          </a:p>
        </p:txBody>
      </p:sp>
      <p:sp>
        <p:nvSpPr>
          <p:cNvPr id="3" name="Title 2"/>
          <p:cNvSpPr>
            <a:spLocks noGrp="1"/>
          </p:cNvSpPr>
          <p:nvPr>
            <p:ph type="title"/>
          </p:nvPr>
        </p:nvSpPr>
        <p:spPr/>
        <p:txBody>
          <a:bodyPr>
            <a:noAutofit/>
          </a:bodyPr>
          <a:lstStyle/>
          <a:p>
            <a:r>
              <a:rPr lang="en-IN" dirty="0"/>
              <a:t>Paid Future Absences (3 of 4)</a:t>
            </a:r>
            <a:endParaRPr lang="en-US" dirty="0"/>
          </a:p>
        </p:txBody>
      </p:sp>
      <p:pic>
        <p:nvPicPr>
          <p:cNvPr id="6146" name="Picture 2" descr="Journal entry.&#10;When vacations were taken in 2018:&#10;Salaries and wages expense was debited 4.2 million and cash (or wages payable) was credited 4.2 mill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2273208"/>
            <a:ext cx="8256270" cy="17078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Content Placeholder 3"/>
          <p:cNvSpPr>
            <a:spLocks noGrp="1"/>
          </p:cNvSpPr>
          <p:nvPr>
            <p:ph sz="quarter" idx="10"/>
          </p:nvPr>
        </p:nvSpPr>
        <p:spPr>
          <a:xfrm>
            <a:off x="912539" y="4368081"/>
            <a:ext cx="7847346" cy="939081"/>
          </a:xfrm>
        </p:spPr>
        <p:txBody>
          <a:bodyPr/>
          <a:lstStyle/>
          <a:p>
            <a:pPr marL="0" indent="0">
              <a:buNone/>
            </a:pPr>
            <a:r>
              <a:rPr lang="pl-PL" sz="2800" dirty="0"/>
              <a:t>(2,500 × 2 </a:t>
            </a:r>
            <a:r>
              <a:rPr lang="en-US" sz="2800" dirty="0"/>
              <a:t>weeks</a:t>
            </a:r>
            <a:r>
              <a:rPr lang="pl-PL" sz="2800" dirty="0"/>
              <a:t> × $600) </a:t>
            </a:r>
            <a:r>
              <a:rPr lang="en-US" sz="2800" dirty="0"/>
              <a:t>+ </a:t>
            </a:r>
            <a:r>
              <a:rPr lang="pl-PL" sz="2800" dirty="0"/>
              <a:t>(2,000 × 1 </a:t>
            </a:r>
            <a:r>
              <a:rPr lang="en-US" sz="2800" dirty="0"/>
              <a:t>week </a:t>
            </a:r>
            <a:r>
              <a:rPr lang="pl-PL" sz="2800" dirty="0"/>
              <a:t>× $600)</a:t>
            </a:r>
            <a:r>
              <a:rPr lang="en-US" dirty="0"/>
              <a:t> </a:t>
            </a:r>
            <a:r>
              <a:rPr lang="en-US" dirty="0">
                <a:sym typeface="Wingdings" pitchFamily="2" charset="2"/>
              </a:rPr>
              <a:t> Debit (4,200,000)</a:t>
            </a:r>
            <a:endParaRPr lang="en-IN" sz="2800" dirty="0"/>
          </a:p>
        </p:txBody>
      </p:sp>
    </p:spTree>
    <p:extLst>
      <p:ext uri="{BB962C8B-B14F-4D97-AF65-F5344CB8AC3E}">
        <p14:creationId xmlns:p14="http://schemas.microsoft.com/office/powerpoint/2010/main" val="167530633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13-3</a:t>
            </a:r>
          </a:p>
        </p:txBody>
      </p:sp>
      <p:sp>
        <p:nvSpPr>
          <p:cNvPr id="3" name="Title 2"/>
          <p:cNvSpPr>
            <a:spLocks noGrp="1"/>
          </p:cNvSpPr>
          <p:nvPr>
            <p:ph type="title"/>
          </p:nvPr>
        </p:nvSpPr>
        <p:spPr/>
        <p:txBody>
          <a:bodyPr>
            <a:noAutofit/>
          </a:bodyPr>
          <a:lstStyle/>
          <a:p>
            <a:r>
              <a:rPr lang="en-IN" dirty="0"/>
              <a:t>Paid Future Absences (4 of 4)</a:t>
            </a:r>
            <a:endParaRPr lang="en-US" dirty="0"/>
          </a:p>
        </p:txBody>
      </p:sp>
      <p:pic>
        <p:nvPicPr>
          <p:cNvPr id="6147" name="Picture 3" descr="December 31, 2018 (adjusting entry)&#10;Salaries and wages expense is debited 5.4 million and liability compensated future absences is credited 5.4 mill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3439" y="1478601"/>
            <a:ext cx="8245793" cy="12468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Content Placeholder 1"/>
          <p:cNvSpPr>
            <a:spLocks noGrp="1"/>
          </p:cNvSpPr>
          <p:nvPr>
            <p:ph sz="quarter" idx="10"/>
          </p:nvPr>
        </p:nvSpPr>
        <p:spPr>
          <a:xfrm>
            <a:off x="887913" y="3067815"/>
            <a:ext cx="7946070" cy="794607"/>
          </a:xfrm>
        </p:spPr>
        <p:txBody>
          <a:bodyPr/>
          <a:lstStyle/>
          <a:p>
            <a:pPr marL="0" indent="0">
              <a:buNone/>
            </a:pPr>
            <a:r>
              <a:rPr lang="en-US" sz="2400" dirty="0"/>
              <a:t>9,000 carryover weeks </a:t>
            </a:r>
            <a:r>
              <a:rPr lang="pl-PL" sz="2400" dirty="0"/>
              <a:t>×</a:t>
            </a:r>
            <a:r>
              <a:rPr lang="en-US" sz="2400" dirty="0"/>
              <a:t> $600 </a:t>
            </a:r>
            <a:r>
              <a:rPr lang="en-US" sz="2400" dirty="0">
                <a:sym typeface="Wingdings" pitchFamily="2" charset="2"/>
              </a:rPr>
              <a:t> </a:t>
            </a:r>
            <a:r>
              <a:rPr lang="en-IN" sz="2400" dirty="0"/>
              <a:t>Salaries and wages expense (5,400,000)</a:t>
            </a:r>
          </a:p>
        </p:txBody>
      </p:sp>
      <p:pic>
        <p:nvPicPr>
          <p:cNvPr id="6148" name="Picture 4" descr="When year 2018 vacations are taken in 2019:&#10;Liability compensated future absences is debited 5.4 million, salaries and wages expense is debited 300,000, and cash is credited 5.7 millio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3439" y="4151370"/>
            <a:ext cx="8266748" cy="17392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9923350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13-3</a:t>
            </a:r>
          </a:p>
        </p:txBody>
      </p:sp>
      <p:sp>
        <p:nvSpPr>
          <p:cNvPr id="3" name="Title 2"/>
          <p:cNvSpPr>
            <a:spLocks noGrp="1"/>
          </p:cNvSpPr>
          <p:nvPr>
            <p:ph type="title"/>
          </p:nvPr>
        </p:nvSpPr>
        <p:spPr/>
        <p:txBody>
          <a:bodyPr>
            <a:noAutofit/>
          </a:bodyPr>
          <a:lstStyle/>
          <a:p>
            <a:r>
              <a:rPr lang="en-US" dirty="0"/>
              <a:t>Annual Bonuses</a:t>
            </a:r>
          </a:p>
        </p:txBody>
      </p:sp>
      <p:sp>
        <p:nvSpPr>
          <p:cNvPr id="6" name="Content Placeholder 5"/>
          <p:cNvSpPr>
            <a:spLocks noGrp="1"/>
          </p:cNvSpPr>
          <p:nvPr>
            <p:ph sz="quarter" idx="10"/>
          </p:nvPr>
        </p:nvSpPr>
        <p:spPr>
          <a:xfrm>
            <a:off x="914021" y="1371600"/>
            <a:ext cx="7919961" cy="5091354"/>
          </a:xfrm>
        </p:spPr>
        <p:txBody>
          <a:bodyPr/>
          <a:lstStyle/>
          <a:p>
            <a:pPr marL="0" indent="0">
              <a:buNone/>
            </a:pPr>
            <a:r>
              <a:rPr lang="en-IN" sz="2400" b="1" dirty="0"/>
              <a:t>Features</a:t>
            </a:r>
            <a:endParaRPr lang="en-US" sz="2400" b="1" dirty="0"/>
          </a:p>
          <a:p>
            <a:pPr marL="344488" lvl="1" indent="-344488">
              <a:lnSpc>
                <a:spcPct val="90000"/>
              </a:lnSpc>
              <a:spcAft>
                <a:spcPct val="15000"/>
              </a:spcAft>
              <a:buFont typeface="Arial" panose="020B0604020202020204" pitchFamily="34" charset="0"/>
              <a:buChar char="•"/>
            </a:pPr>
            <a:r>
              <a:rPr lang="en-US" dirty="0"/>
              <a:t>Tied to performance objectives to provide incentive to executives</a:t>
            </a:r>
          </a:p>
          <a:p>
            <a:pPr marL="344488" lvl="1" indent="-344488">
              <a:lnSpc>
                <a:spcPct val="90000"/>
              </a:lnSpc>
              <a:spcAft>
                <a:spcPct val="15000"/>
              </a:spcAft>
              <a:buFont typeface="Arial" panose="020B0604020202020204" pitchFamily="34" charset="0"/>
              <a:buChar char="•"/>
            </a:pPr>
            <a:r>
              <a:rPr lang="en-IN" dirty="0"/>
              <a:t>Are compensation expense of the period in which they are earned</a:t>
            </a:r>
          </a:p>
          <a:p>
            <a:pPr marL="344488" indent="-344488"/>
            <a:r>
              <a:rPr lang="en-US" sz="2400" b="1" dirty="0"/>
              <a:t>Most common performance measures:</a:t>
            </a:r>
          </a:p>
          <a:p>
            <a:pPr lvl="1" indent="-342900">
              <a:buFont typeface="Verdana" panose="020B0604030504040204" pitchFamily="34" charset="0"/>
              <a:buChar char="–"/>
            </a:pPr>
            <a:r>
              <a:rPr lang="en-US" sz="2200" b="1" dirty="0"/>
              <a:t>Financial</a:t>
            </a:r>
          </a:p>
          <a:p>
            <a:pPr marL="1258888" lvl="3" indent="-344488" defTabSz="1200150">
              <a:lnSpc>
                <a:spcPct val="90000"/>
              </a:lnSpc>
              <a:spcAft>
                <a:spcPct val="15000"/>
              </a:spcAft>
              <a:buFont typeface="Wingdings" panose="05000000000000000000" pitchFamily="2" charset="2"/>
              <a:buChar char="§"/>
              <a:defRPr/>
            </a:pPr>
            <a:r>
              <a:rPr lang="en-US" dirty="0"/>
              <a:t>Earnings per share </a:t>
            </a:r>
          </a:p>
          <a:p>
            <a:pPr marL="1258888" lvl="3" indent="-344488" defTabSz="1200150">
              <a:lnSpc>
                <a:spcPct val="90000"/>
              </a:lnSpc>
              <a:spcAft>
                <a:spcPct val="15000"/>
              </a:spcAft>
              <a:buFont typeface="Wingdings" panose="05000000000000000000" pitchFamily="2" charset="2"/>
              <a:buChar char="§"/>
              <a:defRPr/>
            </a:pPr>
            <a:r>
              <a:rPr lang="en-US" dirty="0"/>
              <a:t>Net income</a:t>
            </a:r>
          </a:p>
          <a:p>
            <a:pPr marL="1258888" lvl="3" indent="-344488" defTabSz="1200150">
              <a:lnSpc>
                <a:spcPct val="90000"/>
              </a:lnSpc>
              <a:spcAft>
                <a:spcPct val="15000"/>
              </a:spcAft>
              <a:buFont typeface="Wingdings" panose="05000000000000000000" pitchFamily="2" charset="2"/>
              <a:buChar char="§"/>
              <a:defRPr/>
            </a:pPr>
            <a:r>
              <a:rPr lang="en-US" dirty="0"/>
              <a:t>Operating income</a:t>
            </a:r>
          </a:p>
          <a:p>
            <a:pPr lvl="1" indent="-342900">
              <a:lnSpc>
                <a:spcPct val="90000"/>
              </a:lnSpc>
              <a:spcAft>
                <a:spcPct val="15000"/>
              </a:spcAft>
              <a:buFont typeface="Verdana" panose="020B0604030504040204" pitchFamily="34" charset="0"/>
              <a:buChar char="–"/>
              <a:defRPr/>
            </a:pPr>
            <a:r>
              <a:rPr lang="en-US" sz="2200" b="1" dirty="0"/>
              <a:t>Nonfinancial</a:t>
            </a:r>
          </a:p>
          <a:p>
            <a:pPr marL="1258888" lvl="3" indent="-344488" defTabSz="1200150">
              <a:lnSpc>
                <a:spcPct val="90000"/>
              </a:lnSpc>
              <a:spcAft>
                <a:spcPct val="15000"/>
              </a:spcAft>
              <a:buFont typeface="Wingdings" panose="05000000000000000000" pitchFamily="2" charset="2"/>
              <a:buChar char="§"/>
              <a:defRPr/>
            </a:pPr>
            <a:r>
              <a:rPr lang="en-US" dirty="0"/>
              <a:t>Customer satisfaction</a:t>
            </a:r>
          </a:p>
          <a:p>
            <a:pPr marL="1258888" lvl="3" indent="-344488" defTabSz="1200150">
              <a:lnSpc>
                <a:spcPct val="90000"/>
              </a:lnSpc>
              <a:spcAft>
                <a:spcPct val="15000"/>
              </a:spcAft>
              <a:buFont typeface="Wingdings" panose="05000000000000000000" pitchFamily="2" charset="2"/>
              <a:buChar char="§"/>
              <a:defRPr/>
            </a:pPr>
            <a:r>
              <a:rPr lang="en-US" dirty="0"/>
              <a:t>Product or service quality</a:t>
            </a:r>
            <a:endParaRPr lang="en-US" b="1" dirty="0"/>
          </a:p>
        </p:txBody>
      </p:sp>
    </p:spTree>
    <p:extLst>
      <p:ext uri="{BB962C8B-B14F-4D97-AF65-F5344CB8AC3E}">
        <p14:creationId xmlns:p14="http://schemas.microsoft.com/office/powerpoint/2010/main" val="55866816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13-2</a:t>
            </a:r>
          </a:p>
        </p:txBody>
      </p:sp>
      <p:sp>
        <p:nvSpPr>
          <p:cNvPr id="3" name="Title 2"/>
          <p:cNvSpPr>
            <a:spLocks noGrp="1"/>
          </p:cNvSpPr>
          <p:nvPr>
            <p:ph type="title"/>
          </p:nvPr>
        </p:nvSpPr>
        <p:spPr>
          <a:xfrm>
            <a:off x="382254" y="457200"/>
            <a:ext cx="8701245" cy="914400"/>
          </a:xfrm>
        </p:spPr>
        <p:txBody>
          <a:bodyPr>
            <a:noAutofit/>
          </a:bodyPr>
          <a:lstStyle/>
          <a:p>
            <a:r>
              <a:rPr lang="en-US" dirty="0"/>
              <a:t>Liabilities from Advance Collections</a:t>
            </a:r>
          </a:p>
        </p:txBody>
      </p:sp>
      <p:sp>
        <p:nvSpPr>
          <p:cNvPr id="4" name="Content Placeholder 3"/>
          <p:cNvSpPr>
            <a:spLocks noGrp="1"/>
          </p:cNvSpPr>
          <p:nvPr>
            <p:ph sz="quarter" idx="11"/>
          </p:nvPr>
        </p:nvSpPr>
        <p:spPr>
          <a:xfrm>
            <a:off x="914400" y="1550837"/>
            <a:ext cx="7991820" cy="4839879"/>
          </a:xfrm>
        </p:spPr>
        <p:txBody>
          <a:bodyPr/>
          <a:lstStyle/>
          <a:p>
            <a:pPr marL="0" indent="0">
              <a:buNone/>
            </a:pPr>
            <a:r>
              <a:rPr lang="en-IN" dirty="0">
                <a:solidFill>
                  <a:prstClr val="black"/>
                </a:solidFill>
              </a:rPr>
              <a:t>Liabilities are created when deposits and advances are received from customers</a:t>
            </a:r>
          </a:p>
          <a:p>
            <a:r>
              <a:rPr lang="en-IN" b="1" dirty="0"/>
              <a:t>Advance collections</a:t>
            </a:r>
          </a:p>
          <a:p>
            <a:pPr marL="795338" lvl="1" indent="-338138" defTabSz="1244600">
              <a:lnSpc>
                <a:spcPct val="90000"/>
              </a:lnSpc>
              <a:spcAft>
                <a:spcPct val="35000"/>
              </a:spcAft>
              <a:defRPr/>
            </a:pPr>
            <a:r>
              <a:rPr lang="en-US" dirty="0"/>
              <a:t>Deposits and advances from customers</a:t>
            </a:r>
          </a:p>
          <a:p>
            <a:pPr marL="1258888" lvl="2" indent="-344488" defTabSz="1244600">
              <a:lnSpc>
                <a:spcPct val="90000"/>
              </a:lnSpc>
              <a:spcAft>
                <a:spcPct val="35000"/>
              </a:spcAft>
              <a:buFont typeface="Wingdings" pitchFamily="2" charset="2"/>
              <a:buChar char="§"/>
              <a:defRPr/>
            </a:pPr>
            <a:r>
              <a:rPr lang="en-IN" b="1" dirty="0"/>
              <a:t>Refundable deposits</a:t>
            </a:r>
          </a:p>
          <a:p>
            <a:pPr marL="1258888" lvl="2" indent="-344488" defTabSz="1244600">
              <a:lnSpc>
                <a:spcPct val="90000"/>
              </a:lnSpc>
              <a:spcAft>
                <a:spcPct val="35000"/>
              </a:spcAft>
              <a:buFont typeface="Wingdings" pitchFamily="2" charset="2"/>
              <a:buChar char="§"/>
              <a:defRPr/>
            </a:pPr>
            <a:r>
              <a:rPr lang="en-IN" b="1" dirty="0"/>
              <a:t>Advances from customers</a:t>
            </a:r>
          </a:p>
          <a:p>
            <a:pPr marL="795338" lvl="1" indent="-338138" defTabSz="1244600">
              <a:lnSpc>
                <a:spcPct val="90000"/>
              </a:lnSpc>
              <a:spcAft>
                <a:spcPct val="35000"/>
              </a:spcAft>
              <a:defRPr/>
            </a:pPr>
            <a:r>
              <a:rPr lang="en-US" dirty="0"/>
              <a:t>Gift Cards</a:t>
            </a:r>
          </a:p>
          <a:p>
            <a:pPr marL="795338" lvl="1" indent="-338138" defTabSz="1244600">
              <a:lnSpc>
                <a:spcPct val="90000"/>
              </a:lnSpc>
              <a:spcAft>
                <a:spcPct val="35000"/>
              </a:spcAft>
              <a:defRPr/>
            </a:pPr>
            <a:r>
              <a:rPr lang="en-US" dirty="0"/>
              <a:t>Collections for third parties</a:t>
            </a:r>
          </a:p>
        </p:txBody>
      </p:sp>
    </p:spTree>
    <p:extLst>
      <p:ext uri="{BB962C8B-B14F-4D97-AF65-F5344CB8AC3E}">
        <p14:creationId xmlns:p14="http://schemas.microsoft.com/office/powerpoint/2010/main" val="255191057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13-3</a:t>
            </a:r>
          </a:p>
        </p:txBody>
      </p:sp>
      <p:sp>
        <p:nvSpPr>
          <p:cNvPr id="3" name="Title 2"/>
          <p:cNvSpPr>
            <a:spLocks noGrp="1"/>
          </p:cNvSpPr>
          <p:nvPr>
            <p:ph type="title"/>
          </p:nvPr>
        </p:nvSpPr>
        <p:spPr>
          <a:xfrm>
            <a:off x="685800" y="395046"/>
            <a:ext cx="8001000" cy="914400"/>
          </a:xfrm>
        </p:spPr>
        <p:txBody>
          <a:bodyPr>
            <a:noAutofit/>
          </a:bodyPr>
          <a:lstStyle/>
          <a:p>
            <a:r>
              <a:rPr lang="en-IN" dirty="0"/>
              <a:t>Refundable Deposits (1 of 2)</a:t>
            </a:r>
            <a:endParaRPr lang="en-US" dirty="0"/>
          </a:p>
        </p:txBody>
      </p:sp>
      <p:sp>
        <p:nvSpPr>
          <p:cNvPr id="4" name="Content Placeholder 3"/>
          <p:cNvSpPr>
            <a:spLocks noGrp="1"/>
          </p:cNvSpPr>
          <p:nvPr>
            <p:ph sz="quarter" idx="10"/>
          </p:nvPr>
        </p:nvSpPr>
        <p:spPr>
          <a:xfrm>
            <a:off x="914399" y="1550838"/>
            <a:ext cx="7919583" cy="3178428"/>
          </a:xfrm>
        </p:spPr>
        <p:txBody>
          <a:bodyPr/>
          <a:lstStyle/>
          <a:p>
            <a:pPr marL="0" indent="0">
              <a:buNone/>
            </a:pPr>
            <a:r>
              <a:rPr lang="en-IN" sz="2200" dirty="0" err="1"/>
              <a:t>Rancor</a:t>
            </a:r>
            <a:r>
              <a:rPr lang="en-IN" sz="2200" dirty="0"/>
              <a:t> Chemical Company sells combustible chemicals in expensive, reusable containers. Deposits collected on containers delivered during the year were $300,000. Deposits are forfeited if containers are not returned within one year. Ninety percent of the containers were returned within the allotted time. Deposits charged are twice the actual cost of containers. The inventory of containers remains on the company’s books until deposits are forfeited.</a:t>
            </a:r>
            <a:endParaRPr lang="en-US" sz="2200" dirty="0"/>
          </a:p>
        </p:txBody>
      </p:sp>
      <p:pic>
        <p:nvPicPr>
          <p:cNvPr id="5" name="Picture 8" descr="Journal entry:&#10;When deposits are collected cash is debited 300,000 and liability refundable deposits is credited 300,00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38045" y="4771669"/>
            <a:ext cx="6528139" cy="1619048"/>
          </a:xfrm>
          <a:prstGeom prst="rect">
            <a:avLst/>
          </a:prstGeom>
        </p:spPr>
      </p:pic>
    </p:spTree>
    <p:extLst>
      <p:ext uri="{BB962C8B-B14F-4D97-AF65-F5344CB8AC3E}">
        <p14:creationId xmlns:p14="http://schemas.microsoft.com/office/powerpoint/2010/main" val="41404899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13-3</a:t>
            </a:r>
          </a:p>
        </p:txBody>
      </p:sp>
      <p:sp>
        <p:nvSpPr>
          <p:cNvPr id="3" name="Title 2"/>
          <p:cNvSpPr>
            <a:spLocks noGrp="1"/>
          </p:cNvSpPr>
          <p:nvPr>
            <p:ph type="title"/>
          </p:nvPr>
        </p:nvSpPr>
        <p:spPr>
          <a:xfrm>
            <a:off x="685800" y="380670"/>
            <a:ext cx="8001000" cy="914400"/>
          </a:xfrm>
        </p:spPr>
        <p:txBody>
          <a:bodyPr>
            <a:noAutofit/>
          </a:bodyPr>
          <a:lstStyle/>
          <a:p>
            <a:r>
              <a:rPr lang="en-IN" dirty="0"/>
              <a:t>Refundable Deposits (2 of 2)</a:t>
            </a:r>
            <a:endParaRPr lang="en-US" dirty="0"/>
          </a:p>
        </p:txBody>
      </p:sp>
      <p:pic>
        <p:nvPicPr>
          <p:cNvPr id="7171" name="Picture 3" descr="Journal entry:&#10;When containers are returned liabity refundable deposits is debited 270,000 and cash is credited 270,000.&#10;&#10;When deposits are forfeited liability refundable deposits is debited 30,000 and revenue sale of containers is credited 30,000.&#10;&#10;When deposits are forfeited cost of goods sold is debited 15,000 and inventory of containers is credited 15,00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71035" y="1478601"/>
            <a:ext cx="6468341" cy="35848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Content Placeholder 5"/>
          <p:cNvSpPr>
            <a:spLocks noGrp="1"/>
          </p:cNvSpPr>
          <p:nvPr>
            <p:ph sz="quarter" idx="12"/>
          </p:nvPr>
        </p:nvSpPr>
        <p:spPr>
          <a:xfrm>
            <a:off x="887913" y="5234925"/>
            <a:ext cx="8018307" cy="1300266"/>
          </a:xfrm>
        </p:spPr>
        <p:txBody>
          <a:bodyPr/>
          <a:lstStyle/>
          <a:p>
            <a:pPr marL="0" indent="0">
              <a:buNone/>
            </a:pPr>
            <a:r>
              <a:rPr lang="en-US" sz="2200" dirty="0"/>
              <a:t>90% × $300,000 </a:t>
            </a:r>
            <a:r>
              <a:rPr lang="en-US" sz="2200" dirty="0">
                <a:sym typeface="Wingdings" pitchFamily="2" charset="2"/>
              </a:rPr>
              <a:t> Debit (270,000)</a:t>
            </a:r>
          </a:p>
          <a:p>
            <a:pPr marL="0" indent="0">
              <a:buNone/>
            </a:pPr>
            <a:r>
              <a:rPr lang="en-US" sz="2200" dirty="0"/>
              <a:t>$300,000 − $270,000 </a:t>
            </a:r>
            <a:r>
              <a:rPr lang="en-US" sz="2200" dirty="0">
                <a:sym typeface="Wingdings" pitchFamily="2" charset="2"/>
              </a:rPr>
              <a:t> Debit (30,000)</a:t>
            </a:r>
          </a:p>
          <a:p>
            <a:pPr marL="0" indent="0">
              <a:buNone/>
            </a:pPr>
            <a:r>
              <a:rPr lang="en-US" sz="2200" dirty="0"/>
              <a:t>$30,000 / 2 </a:t>
            </a:r>
            <a:r>
              <a:rPr lang="en-US" sz="2200" dirty="0">
                <a:sym typeface="Wingdings" pitchFamily="2" charset="2"/>
              </a:rPr>
              <a:t> Debit (15,000)</a:t>
            </a:r>
            <a:endParaRPr lang="en-US" sz="2200" dirty="0"/>
          </a:p>
        </p:txBody>
      </p:sp>
    </p:spTree>
    <p:extLst>
      <p:ext uri="{BB962C8B-B14F-4D97-AF65-F5344CB8AC3E}">
        <p14:creationId xmlns:p14="http://schemas.microsoft.com/office/powerpoint/2010/main" val="228343143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13-2</a:t>
            </a:r>
          </a:p>
        </p:txBody>
      </p:sp>
      <p:sp>
        <p:nvSpPr>
          <p:cNvPr id="3" name="Title 2"/>
          <p:cNvSpPr>
            <a:spLocks noGrp="1"/>
          </p:cNvSpPr>
          <p:nvPr>
            <p:ph type="title"/>
          </p:nvPr>
        </p:nvSpPr>
        <p:spPr/>
        <p:txBody>
          <a:bodyPr>
            <a:noAutofit/>
          </a:bodyPr>
          <a:lstStyle/>
          <a:p>
            <a:r>
              <a:rPr lang="en-US" dirty="0"/>
              <a:t>Advances from Customers</a:t>
            </a:r>
          </a:p>
        </p:txBody>
      </p:sp>
      <p:sp>
        <p:nvSpPr>
          <p:cNvPr id="4" name="Content Placeholder 3"/>
          <p:cNvSpPr>
            <a:spLocks noGrp="1"/>
          </p:cNvSpPr>
          <p:nvPr>
            <p:ph sz="quarter" idx="11"/>
          </p:nvPr>
        </p:nvSpPr>
        <p:spPr>
          <a:xfrm>
            <a:off x="887912" y="1550838"/>
            <a:ext cx="7798887" cy="4623168"/>
          </a:xfrm>
        </p:spPr>
        <p:txBody>
          <a:bodyPr/>
          <a:lstStyle/>
          <a:p>
            <a:pPr marL="344488" indent="-344488">
              <a:spcAft>
                <a:spcPts val="1800"/>
              </a:spcAft>
              <a:buFont typeface="Arial"/>
              <a:buChar char="•"/>
            </a:pPr>
            <a:r>
              <a:rPr lang="en-US" dirty="0">
                <a:solidFill>
                  <a:prstClr val="black"/>
                </a:solidFill>
              </a:rPr>
              <a:t>Represent liabilities until the product or service is provided or the advance collected</a:t>
            </a:r>
          </a:p>
          <a:p>
            <a:pPr marL="344488" indent="-344488">
              <a:spcAft>
                <a:spcPts val="600"/>
              </a:spcAft>
              <a:buNone/>
            </a:pPr>
            <a:r>
              <a:rPr lang="en-US" b="1" dirty="0"/>
              <a:t>Examples</a:t>
            </a:r>
            <a:endParaRPr lang="en-IN" b="1" dirty="0"/>
          </a:p>
          <a:p>
            <a:pPr marL="344488" lvl="1" indent="-344488" defTabSz="1200150">
              <a:spcAft>
                <a:spcPct val="15000"/>
              </a:spcAft>
              <a:buFont typeface="Arial" panose="020B0604020202020204" pitchFamily="34" charset="0"/>
              <a:buChar char="•"/>
              <a:defRPr/>
            </a:pPr>
            <a:r>
              <a:rPr lang="en-US" sz="2600" dirty="0"/>
              <a:t>Gift certificates </a:t>
            </a:r>
          </a:p>
          <a:p>
            <a:pPr marL="344488" lvl="1" indent="-344488" defTabSz="1200150">
              <a:spcAft>
                <a:spcPct val="15000"/>
              </a:spcAft>
              <a:buFont typeface="Arial" panose="020B0604020202020204" pitchFamily="34" charset="0"/>
              <a:buChar char="•"/>
              <a:defRPr/>
            </a:pPr>
            <a:r>
              <a:rPr lang="en-US" sz="2600" dirty="0"/>
              <a:t>Magazine subscriptions</a:t>
            </a:r>
          </a:p>
          <a:p>
            <a:pPr marL="344488" lvl="1" indent="-344488" defTabSz="1200150">
              <a:spcAft>
                <a:spcPct val="15000"/>
              </a:spcAft>
              <a:buFont typeface="Arial" panose="020B0604020202020204" pitchFamily="34" charset="0"/>
              <a:buChar char="•"/>
              <a:defRPr/>
            </a:pPr>
            <a:r>
              <a:rPr lang="en-US" sz="2600" dirty="0"/>
              <a:t>Layaway deposits </a:t>
            </a:r>
          </a:p>
          <a:p>
            <a:pPr marL="344488" lvl="1" indent="-344488" defTabSz="1200150">
              <a:spcAft>
                <a:spcPct val="15000"/>
              </a:spcAft>
              <a:buFont typeface="Arial" panose="020B0604020202020204" pitchFamily="34" charset="0"/>
              <a:buChar char="•"/>
              <a:defRPr/>
            </a:pPr>
            <a:r>
              <a:rPr lang="en-US" sz="2600" dirty="0"/>
              <a:t>Special order deposits </a:t>
            </a:r>
          </a:p>
          <a:p>
            <a:pPr marL="344488" lvl="1" indent="-344488" defTabSz="1200150">
              <a:spcAft>
                <a:spcPct val="15000"/>
              </a:spcAft>
              <a:buFont typeface="Arial" panose="020B0604020202020204" pitchFamily="34" charset="0"/>
              <a:buChar char="•"/>
              <a:defRPr/>
            </a:pPr>
            <a:r>
              <a:rPr lang="en-US" sz="2600" dirty="0"/>
              <a:t>Airline tickets</a:t>
            </a:r>
          </a:p>
        </p:txBody>
      </p:sp>
    </p:spTree>
    <p:extLst>
      <p:ext uri="{BB962C8B-B14F-4D97-AF65-F5344CB8AC3E}">
        <p14:creationId xmlns:p14="http://schemas.microsoft.com/office/powerpoint/2010/main" val="118887117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13-3</a:t>
            </a:r>
          </a:p>
        </p:txBody>
      </p:sp>
      <p:sp>
        <p:nvSpPr>
          <p:cNvPr id="3" name="Title 2"/>
          <p:cNvSpPr>
            <a:spLocks noGrp="1"/>
          </p:cNvSpPr>
          <p:nvPr>
            <p:ph type="title"/>
          </p:nvPr>
        </p:nvSpPr>
        <p:spPr/>
        <p:txBody>
          <a:bodyPr>
            <a:noAutofit/>
          </a:bodyPr>
          <a:lstStyle/>
          <a:p>
            <a:r>
              <a:rPr lang="en-US" dirty="0"/>
              <a:t>Customer Advance </a:t>
            </a:r>
            <a:r>
              <a:rPr lang="en-IN" dirty="0"/>
              <a:t>(1 of 2)</a:t>
            </a:r>
            <a:endParaRPr lang="en-US" dirty="0"/>
          </a:p>
        </p:txBody>
      </p:sp>
      <p:sp>
        <p:nvSpPr>
          <p:cNvPr id="4" name="Content Placeholder 3"/>
          <p:cNvSpPr>
            <a:spLocks noGrp="1"/>
          </p:cNvSpPr>
          <p:nvPr>
            <p:ph sz="quarter" idx="10"/>
          </p:nvPr>
        </p:nvSpPr>
        <p:spPr>
          <a:xfrm>
            <a:off x="887913" y="1478601"/>
            <a:ext cx="7946070" cy="4702355"/>
          </a:xfrm>
        </p:spPr>
        <p:txBody>
          <a:bodyPr/>
          <a:lstStyle/>
          <a:p>
            <a:pPr marL="0" indent="0">
              <a:buNone/>
            </a:pPr>
            <a:r>
              <a:rPr lang="en-IN" dirty="0"/>
              <a:t>Tomorrow Publications collects magazine subscriptions from customers at the time subscriptions are sold. Subscription revenue is recognized over the term of the subscription. Tomorrow collected $20 million in subscription sales during its first year of operations. At December 31, the average subscription was one-fourth expired.</a:t>
            </a:r>
            <a:endParaRPr lang="en-US" dirty="0"/>
          </a:p>
        </p:txBody>
      </p:sp>
    </p:spTree>
    <p:extLst>
      <p:ext uri="{BB962C8B-B14F-4D97-AF65-F5344CB8AC3E}">
        <p14:creationId xmlns:p14="http://schemas.microsoft.com/office/powerpoint/2010/main" val="273039382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13-3</a:t>
            </a:r>
          </a:p>
        </p:txBody>
      </p:sp>
      <p:sp>
        <p:nvSpPr>
          <p:cNvPr id="3" name="Title 2"/>
          <p:cNvSpPr>
            <a:spLocks noGrp="1"/>
          </p:cNvSpPr>
          <p:nvPr>
            <p:ph type="title"/>
          </p:nvPr>
        </p:nvSpPr>
        <p:spPr/>
        <p:txBody>
          <a:bodyPr>
            <a:noAutofit/>
          </a:bodyPr>
          <a:lstStyle/>
          <a:p>
            <a:r>
              <a:rPr lang="en-US" dirty="0"/>
              <a:t>Customer Advance </a:t>
            </a:r>
            <a:r>
              <a:rPr lang="en-IN" dirty="0"/>
              <a:t>(2 of 2)</a:t>
            </a:r>
            <a:endParaRPr lang="en-US" dirty="0"/>
          </a:p>
        </p:txBody>
      </p:sp>
      <p:pic>
        <p:nvPicPr>
          <p:cNvPr id="4" name="Picture Placeholder 3" descr="Journal entry. millions of dollars.&#10;&#10;When advance is collected cash is debited 20 and deferred subscription revenue is credited 20.&#10;&#10;When product is delivered deferred subscription revenue is debited 5 and subscription revenue is credited 5."/>
          <p:cNvPicPr>
            <a:picLocks noGrp="1" noChangeAspect="1"/>
          </p:cNvPicPr>
          <p:nvPr>
            <p:ph type="pic" sz="quarter" idx="14"/>
          </p:nvPr>
        </p:nvPicPr>
        <p:blipFill>
          <a:blip r:embed="rId3">
            <a:extLst>
              <a:ext uri="{28A0092B-C50C-407E-A947-70E740481C1C}">
                <a14:useLocalDpi xmlns:a14="http://schemas.microsoft.com/office/drawing/2010/main" val="0"/>
              </a:ext>
            </a:extLst>
          </a:blip>
          <a:stretch>
            <a:fillRect/>
          </a:stretch>
        </p:blipFill>
        <p:spPr>
          <a:xfrm>
            <a:off x="831270" y="1839786"/>
            <a:ext cx="7930476" cy="3362857"/>
          </a:xfrm>
        </p:spPr>
      </p:pic>
    </p:spTree>
    <p:extLst>
      <p:ext uri="{BB962C8B-B14F-4D97-AF65-F5344CB8AC3E}">
        <p14:creationId xmlns:p14="http://schemas.microsoft.com/office/powerpoint/2010/main" val="39224307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13-1</a:t>
            </a:r>
          </a:p>
        </p:txBody>
      </p:sp>
      <p:sp>
        <p:nvSpPr>
          <p:cNvPr id="3" name="Title 2"/>
          <p:cNvSpPr>
            <a:spLocks noGrp="1"/>
          </p:cNvSpPr>
          <p:nvPr>
            <p:ph type="title"/>
          </p:nvPr>
        </p:nvSpPr>
        <p:spPr/>
        <p:txBody>
          <a:bodyPr>
            <a:noAutofit/>
          </a:bodyPr>
          <a:lstStyle/>
          <a:p>
            <a:r>
              <a:rPr lang="en-IN" dirty="0"/>
              <a:t>Recording Current Liabilities</a:t>
            </a:r>
            <a:endParaRPr lang="en-US" dirty="0"/>
          </a:p>
        </p:txBody>
      </p:sp>
      <p:sp>
        <p:nvSpPr>
          <p:cNvPr id="4" name="Content Placeholder 3"/>
          <p:cNvSpPr>
            <a:spLocks noGrp="1"/>
          </p:cNvSpPr>
          <p:nvPr>
            <p:ph sz="quarter" idx="10"/>
          </p:nvPr>
        </p:nvSpPr>
        <p:spPr>
          <a:xfrm>
            <a:off x="887913" y="1623075"/>
            <a:ext cx="8018307" cy="4698334"/>
          </a:xfrm>
        </p:spPr>
        <p:txBody>
          <a:bodyPr/>
          <a:lstStyle/>
          <a:p>
            <a:pPr>
              <a:spcBef>
                <a:spcPts val="600"/>
              </a:spcBef>
            </a:pPr>
            <a:r>
              <a:rPr lang="en-US" sz="2400" dirty="0"/>
              <a:t>Liabilities should be recorded at their </a:t>
            </a:r>
            <a:r>
              <a:rPr lang="en-US" sz="2400" b="1" dirty="0"/>
              <a:t>present values</a:t>
            </a:r>
          </a:p>
          <a:p>
            <a:pPr marL="796925" lvl="1" indent="-339725">
              <a:spcBef>
                <a:spcPts val="600"/>
              </a:spcBef>
            </a:pPr>
            <a:r>
              <a:rPr lang="en-US" sz="2200" dirty="0"/>
              <a:t>Except liabilities payable within one year which are ordinarily recorded at </a:t>
            </a:r>
            <a:r>
              <a:rPr lang="en-US" sz="2200" b="1" dirty="0"/>
              <a:t>maturity amounts</a:t>
            </a:r>
          </a:p>
          <a:p>
            <a:pPr>
              <a:defRPr/>
            </a:pPr>
            <a:r>
              <a:rPr lang="en-US" sz="2400" b="1" dirty="0"/>
              <a:t>Most common examples:</a:t>
            </a:r>
            <a:endParaRPr lang="en-US" sz="2400" dirty="0"/>
          </a:p>
          <a:p>
            <a:pPr marL="796925" lvl="1" indent="-339725">
              <a:spcBef>
                <a:spcPts val="600"/>
              </a:spcBef>
              <a:defRPr/>
            </a:pPr>
            <a:r>
              <a:rPr lang="en-US" sz="2200" dirty="0"/>
              <a:t>Accounts payable </a:t>
            </a:r>
          </a:p>
          <a:p>
            <a:pPr marL="796925" lvl="1" indent="-339725">
              <a:spcBef>
                <a:spcPts val="600"/>
              </a:spcBef>
              <a:defRPr/>
            </a:pPr>
            <a:r>
              <a:rPr lang="en-US" sz="2200" dirty="0"/>
              <a:t>Notes payable</a:t>
            </a:r>
          </a:p>
          <a:p>
            <a:pPr marL="796925" lvl="1" indent="-339725">
              <a:spcBef>
                <a:spcPts val="600"/>
              </a:spcBef>
              <a:defRPr/>
            </a:pPr>
            <a:r>
              <a:rPr lang="en-US" sz="2200" dirty="0"/>
              <a:t>Commercial paper</a:t>
            </a:r>
          </a:p>
          <a:p>
            <a:pPr marL="796925" lvl="1" indent="-339725">
              <a:spcBef>
                <a:spcPts val="600"/>
              </a:spcBef>
              <a:defRPr/>
            </a:pPr>
            <a:r>
              <a:rPr lang="en-US" sz="2200" dirty="0"/>
              <a:t>Income tax liability </a:t>
            </a:r>
          </a:p>
          <a:p>
            <a:pPr marL="796925" lvl="1" indent="-339725">
              <a:spcBef>
                <a:spcPts val="600"/>
              </a:spcBef>
              <a:defRPr/>
            </a:pPr>
            <a:r>
              <a:rPr lang="en-US" sz="2200" dirty="0"/>
              <a:t>Dividends payable </a:t>
            </a:r>
          </a:p>
          <a:p>
            <a:pPr marL="796925" lvl="1" indent="-339725">
              <a:spcBef>
                <a:spcPts val="600"/>
              </a:spcBef>
              <a:defRPr/>
            </a:pPr>
            <a:r>
              <a:rPr lang="en-US" sz="2200" dirty="0"/>
              <a:t>Accrued liabilities</a:t>
            </a:r>
          </a:p>
        </p:txBody>
      </p:sp>
    </p:spTree>
    <p:extLst>
      <p:ext uri="{BB962C8B-B14F-4D97-AF65-F5344CB8AC3E}">
        <p14:creationId xmlns:p14="http://schemas.microsoft.com/office/powerpoint/2010/main" val="91585883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13-3</a:t>
            </a:r>
          </a:p>
        </p:txBody>
      </p:sp>
      <p:sp>
        <p:nvSpPr>
          <p:cNvPr id="3" name="Title 2"/>
          <p:cNvSpPr>
            <a:spLocks noGrp="1"/>
          </p:cNvSpPr>
          <p:nvPr>
            <p:ph type="title"/>
          </p:nvPr>
        </p:nvSpPr>
        <p:spPr/>
        <p:txBody>
          <a:bodyPr>
            <a:noAutofit/>
          </a:bodyPr>
          <a:lstStyle/>
          <a:p>
            <a:r>
              <a:rPr lang="en-US" dirty="0"/>
              <a:t>Gift Cards (Gift Certificates)</a:t>
            </a:r>
          </a:p>
        </p:txBody>
      </p:sp>
      <p:sp>
        <p:nvSpPr>
          <p:cNvPr id="2" name="Content Placeholder 1"/>
          <p:cNvSpPr>
            <a:spLocks noGrp="1"/>
          </p:cNvSpPr>
          <p:nvPr>
            <p:ph sz="quarter" idx="10"/>
          </p:nvPr>
        </p:nvSpPr>
        <p:spPr>
          <a:xfrm>
            <a:off x="887912" y="1550838"/>
            <a:ext cx="7798887" cy="4767642"/>
          </a:xfrm>
        </p:spPr>
        <p:txBody>
          <a:bodyPr/>
          <a:lstStyle/>
          <a:p>
            <a:pPr>
              <a:lnSpc>
                <a:spcPct val="90000"/>
              </a:lnSpc>
              <a:spcBef>
                <a:spcPts val="1000"/>
              </a:spcBef>
              <a:defRPr/>
            </a:pPr>
            <a:r>
              <a:rPr lang="en-US" dirty="0">
                <a:solidFill>
                  <a:prstClr val="black"/>
                </a:solidFill>
              </a:rPr>
              <a:t>Cash received on sale recorded as deferred revenue</a:t>
            </a:r>
          </a:p>
          <a:p>
            <a:pPr>
              <a:defRPr/>
            </a:pPr>
            <a:r>
              <a:rPr lang="en-IN" dirty="0"/>
              <a:t>Later recognition of revenue</a:t>
            </a:r>
          </a:p>
          <a:p>
            <a:pPr lvl="1">
              <a:defRPr/>
            </a:pPr>
            <a:r>
              <a:rPr lang="en-IN" dirty="0"/>
              <a:t>On redemption</a:t>
            </a:r>
          </a:p>
          <a:p>
            <a:pPr lvl="1">
              <a:defRPr/>
            </a:pPr>
            <a:r>
              <a:rPr lang="en-IN" dirty="0"/>
              <a:t>On breakage (“remote probability of redemption”)</a:t>
            </a:r>
            <a:endParaRPr lang="en-US" dirty="0"/>
          </a:p>
        </p:txBody>
      </p:sp>
    </p:spTree>
    <p:extLst>
      <p:ext uri="{BB962C8B-B14F-4D97-AF65-F5344CB8AC3E}">
        <p14:creationId xmlns:p14="http://schemas.microsoft.com/office/powerpoint/2010/main" val="219323614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13-2</a:t>
            </a:r>
          </a:p>
        </p:txBody>
      </p:sp>
      <p:sp>
        <p:nvSpPr>
          <p:cNvPr id="3" name="Title 2"/>
          <p:cNvSpPr>
            <a:spLocks noGrp="1"/>
          </p:cNvSpPr>
          <p:nvPr>
            <p:ph type="title"/>
          </p:nvPr>
        </p:nvSpPr>
        <p:spPr/>
        <p:txBody>
          <a:bodyPr>
            <a:noAutofit/>
          </a:bodyPr>
          <a:lstStyle/>
          <a:p>
            <a:r>
              <a:rPr lang="en-US" dirty="0"/>
              <a:t>Accounting for Gift Cards </a:t>
            </a:r>
            <a:r>
              <a:rPr lang="en-IN" dirty="0"/>
              <a:t>(1 of 2)</a:t>
            </a:r>
            <a:endParaRPr lang="en-US" dirty="0"/>
          </a:p>
        </p:txBody>
      </p:sp>
      <p:sp>
        <p:nvSpPr>
          <p:cNvPr id="2" name="Content Placeholder 1"/>
          <p:cNvSpPr>
            <a:spLocks noGrp="1"/>
          </p:cNvSpPr>
          <p:nvPr>
            <p:ph sz="quarter" idx="10"/>
          </p:nvPr>
        </p:nvSpPr>
        <p:spPr>
          <a:xfrm>
            <a:off x="887913" y="1623075"/>
            <a:ext cx="7825434" cy="4261983"/>
          </a:xfrm>
        </p:spPr>
        <p:txBody>
          <a:bodyPr/>
          <a:lstStyle/>
          <a:p>
            <a:pPr marL="0" indent="0">
              <a:buNone/>
              <a:defRPr/>
            </a:pPr>
            <a:r>
              <a:rPr lang="en-IN" dirty="0"/>
              <a:t>During May 2018, Great Buy, Inc., sold </a:t>
            </a:r>
            <a:r>
              <a:rPr lang="en-IN" b="1" dirty="0"/>
              <a:t>$2 million </a:t>
            </a:r>
            <a:r>
              <a:rPr lang="en-IN" dirty="0"/>
              <a:t>of gift cards. Also during May, </a:t>
            </a:r>
            <a:r>
              <a:rPr lang="en-IN" b="1" dirty="0"/>
              <a:t>$1.5 million </a:t>
            </a:r>
            <a:r>
              <a:rPr lang="en-IN" dirty="0"/>
              <a:t>of gift cards sold in prior periods were redeemed by customers, and </a:t>
            </a:r>
            <a:r>
              <a:rPr lang="en-IN" b="1" dirty="0"/>
              <a:t>$1 million </a:t>
            </a:r>
            <a:r>
              <a:rPr lang="en-IN" dirty="0"/>
              <a:t>of gift cards sold in prior periods expired unused. </a:t>
            </a:r>
            <a:endParaRPr lang="en-US" dirty="0"/>
          </a:p>
        </p:txBody>
      </p:sp>
    </p:spTree>
    <p:extLst>
      <p:ext uri="{BB962C8B-B14F-4D97-AF65-F5344CB8AC3E}">
        <p14:creationId xmlns:p14="http://schemas.microsoft.com/office/powerpoint/2010/main" val="268641238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13-3</a:t>
            </a:r>
          </a:p>
        </p:txBody>
      </p:sp>
      <p:sp>
        <p:nvSpPr>
          <p:cNvPr id="3" name="Title 2"/>
          <p:cNvSpPr>
            <a:spLocks noGrp="1"/>
          </p:cNvSpPr>
          <p:nvPr>
            <p:ph type="title"/>
          </p:nvPr>
        </p:nvSpPr>
        <p:spPr/>
        <p:txBody>
          <a:bodyPr>
            <a:noAutofit/>
          </a:bodyPr>
          <a:lstStyle/>
          <a:p>
            <a:r>
              <a:rPr lang="en-US" dirty="0"/>
              <a:t>Accounting for Gift Cards </a:t>
            </a:r>
            <a:r>
              <a:rPr lang="en-IN" dirty="0"/>
              <a:t>(2 of 2)</a:t>
            </a:r>
            <a:endParaRPr lang="en-US" dirty="0"/>
          </a:p>
        </p:txBody>
      </p:sp>
      <p:pic>
        <p:nvPicPr>
          <p:cNvPr id="5" name="Picture Placeholder 4" descr="Journal entry.&#10;&#10;To record sale of gift cards cash is debited 2 million and deferred gift card revenue is credited 2 million.&#10;&#10;To record redepmtion of gift cards deferred gift card revenue is debited 1.5 million and revenue - gift cards is credited 1.5 million. &#10;&#10;To record expiration of gift cards deferred gift card revenue is debited 1 million and revenue - gift cards is credited 1 million."/>
          <p:cNvPicPr>
            <a:picLocks noGrp="1" noChangeAspect="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a:xfrm>
            <a:off x="870982" y="1550838"/>
            <a:ext cx="8035238" cy="4504762"/>
          </a:xfrm>
        </p:spPr>
      </p:pic>
    </p:spTree>
    <p:extLst>
      <p:ext uri="{BB962C8B-B14F-4D97-AF65-F5344CB8AC3E}">
        <p14:creationId xmlns:p14="http://schemas.microsoft.com/office/powerpoint/2010/main" val="359727457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13-3</a:t>
            </a:r>
          </a:p>
        </p:txBody>
      </p:sp>
      <p:sp>
        <p:nvSpPr>
          <p:cNvPr id="3" name="Title 2"/>
          <p:cNvSpPr>
            <a:spLocks noGrp="1"/>
          </p:cNvSpPr>
          <p:nvPr>
            <p:ph type="title"/>
          </p:nvPr>
        </p:nvSpPr>
        <p:spPr>
          <a:xfrm>
            <a:off x="598965" y="564201"/>
            <a:ext cx="8523966" cy="914400"/>
          </a:xfrm>
        </p:spPr>
        <p:txBody>
          <a:bodyPr>
            <a:noAutofit/>
          </a:bodyPr>
          <a:lstStyle/>
          <a:p>
            <a:r>
              <a:rPr lang="en-US" dirty="0"/>
              <a:t>Collections for Third Parties (1 of 2)</a:t>
            </a:r>
          </a:p>
        </p:txBody>
      </p:sp>
      <p:sp>
        <p:nvSpPr>
          <p:cNvPr id="2" name="Content Placeholder 1"/>
          <p:cNvSpPr>
            <a:spLocks noGrp="1"/>
          </p:cNvSpPr>
          <p:nvPr>
            <p:ph sz="quarter" idx="10"/>
          </p:nvPr>
        </p:nvSpPr>
        <p:spPr>
          <a:xfrm>
            <a:off x="887913" y="1550838"/>
            <a:ext cx="7825434" cy="4912116"/>
          </a:xfrm>
        </p:spPr>
        <p:txBody>
          <a:bodyPr/>
          <a:lstStyle/>
          <a:p>
            <a:pPr marL="344488" lvl="1" indent="-344488">
              <a:spcBef>
                <a:spcPts val="600"/>
              </a:spcBef>
              <a:buFont typeface="Arial"/>
              <a:buChar char="•"/>
            </a:pPr>
            <a:r>
              <a:rPr lang="en-US" sz="2600" dirty="0"/>
              <a:t>Collections made from customers or employees and remitted periodically to the appropriate third parties</a:t>
            </a:r>
          </a:p>
          <a:p>
            <a:pPr marL="0" lvl="1" indent="0" defTabSz="1200150">
              <a:spcBef>
                <a:spcPts val="600"/>
              </a:spcBef>
              <a:buNone/>
              <a:defRPr/>
            </a:pPr>
            <a:r>
              <a:rPr lang="en-US" sz="2600" b="1" dirty="0"/>
              <a:t>Most Common Examples</a:t>
            </a:r>
          </a:p>
          <a:p>
            <a:pPr marL="344488" lvl="1" indent="-344488">
              <a:spcBef>
                <a:spcPts val="600"/>
              </a:spcBef>
              <a:buFont typeface="Arial"/>
              <a:buChar char="•"/>
              <a:defRPr/>
            </a:pPr>
            <a:r>
              <a:rPr lang="en-US" sz="2600" dirty="0"/>
              <a:t>Payroll-related deductions such as:</a:t>
            </a:r>
          </a:p>
          <a:p>
            <a:pPr marL="795338" lvl="4" indent="-331788" defTabSz="1200150">
              <a:spcBef>
                <a:spcPts val="600"/>
              </a:spcBef>
              <a:buFont typeface="Lucida Grande"/>
              <a:buChar char="–"/>
              <a:defRPr/>
            </a:pPr>
            <a:r>
              <a:rPr lang="en-US" sz="2400" dirty="0"/>
              <a:t>Withholding taxes</a:t>
            </a:r>
          </a:p>
          <a:p>
            <a:pPr marL="795338" lvl="4" indent="-331788" defTabSz="1200150">
              <a:spcBef>
                <a:spcPts val="600"/>
              </a:spcBef>
              <a:buFont typeface="Lucida Grande"/>
              <a:buChar char="–"/>
              <a:defRPr/>
            </a:pPr>
            <a:r>
              <a:rPr lang="en-US" sz="2400" dirty="0"/>
              <a:t>Social Security taxes </a:t>
            </a:r>
          </a:p>
          <a:p>
            <a:pPr marL="795338" lvl="4" indent="-331788" defTabSz="1200150">
              <a:spcBef>
                <a:spcPts val="600"/>
              </a:spcBef>
              <a:buFont typeface="Lucida Grande"/>
              <a:buChar char="–"/>
              <a:defRPr/>
            </a:pPr>
            <a:r>
              <a:rPr lang="en-US" sz="2400" dirty="0"/>
              <a:t>Employee insurance</a:t>
            </a:r>
          </a:p>
          <a:p>
            <a:pPr marL="795338" lvl="4" indent="-331788" defTabSz="1200150">
              <a:spcBef>
                <a:spcPts val="600"/>
              </a:spcBef>
              <a:buFont typeface="Lucida Grande"/>
              <a:buChar char="–"/>
              <a:defRPr/>
            </a:pPr>
            <a:r>
              <a:rPr lang="en-US" sz="2400" dirty="0"/>
              <a:t>Employee contributions to retirement plans</a:t>
            </a:r>
          </a:p>
        </p:txBody>
      </p:sp>
    </p:spTree>
    <p:extLst>
      <p:ext uri="{BB962C8B-B14F-4D97-AF65-F5344CB8AC3E}">
        <p14:creationId xmlns:p14="http://schemas.microsoft.com/office/powerpoint/2010/main" val="374901806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a:xfrm>
            <a:off x="4572000" y="-38376"/>
            <a:ext cx="4572000" cy="366032"/>
          </a:xfrm>
        </p:spPr>
        <p:txBody>
          <a:bodyPr/>
          <a:lstStyle/>
          <a:p>
            <a:pPr marL="0" indent="0">
              <a:buNone/>
            </a:pPr>
            <a:r>
              <a:rPr lang="en-US" dirty="0"/>
              <a:t>Learning Objective 13-3</a:t>
            </a:r>
          </a:p>
        </p:txBody>
      </p:sp>
      <p:sp>
        <p:nvSpPr>
          <p:cNvPr id="3" name="Title 2"/>
          <p:cNvSpPr>
            <a:spLocks noGrp="1"/>
          </p:cNvSpPr>
          <p:nvPr>
            <p:ph type="title"/>
          </p:nvPr>
        </p:nvSpPr>
        <p:spPr>
          <a:xfrm>
            <a:off x="598964" y="467283"/>
            <a:ext cx="8451730" cy="1093638"/>
          </a:xfrm>
        </p:spPr>
        <p:txBody>
          <a:bodyPr>
            <a:noAutofit/>
          </a:bodyPr>
          <a:lstStyle/>
          <a:p>
            <a:r>
              <a:rPr lang="en-US" dirty="0"/>
              <a:t>Collections for Third Parties (2 of 2)</a:t>
            </a:r>
          </a:p>
        </p:txBody>
      </p:sp>
      <p:sp>
        <p:nvSpPr>
          <p:cNvPr id="8" name="Content Placeholder 7"/>
          <p:cNvSpPr>
            <a:spLocks noGrp="1"/>
          </p:cNvSpPr>
          <p:nvPr>
            <p:ph sz="quarter" idx="10"/>
          </p:nvPr>
        </p:nvSpPr>
        <p:spPr>
          <a:xfrm>
            <a:off x="914043" y="1767549"/>
            <a:ext cx="7775109" cy="794607"/>
          </a:xfrm>
        </p:spPr>
        <p:txBody>
          <a:bodyPr/>
          <a:lstStyle/>
          <a:p>
            <a:pPr marL="0" indent="0">
              <a:buNone/>
              <a:defRPr/>
            </a:pPr>
            <a:r>
              <a:rPr lang="en-IN" sz="2200" dirty="0"/>
              <a:t>Assume a state sales tax rate of 4% and local sales tax rate of 3%. A sale is made for $100. </a:t>
            </a:r>
            <a:endParaRPr lang="en-US" sz="2200" dirty="0"/>
          </a:p>
        </p:txBody>
      </p:sp>
      <p:pic>
        <p:nvPicPr>
          <p:cNvPr id="8194" name="Picture 2" descr="Journal entry debiting cash 107 and crediting sales revenue 100 and sales tax payabl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21335" y="2714694"/>
            <a:ext cx="7124700" cy="1581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Content Placeholder 3"/>
          <p:cNvSpPr>
            <a:spLocks noGrp="1"/>
          </p:cNvSpPr>
          <p:nvPr>
            <p:ph sz="quarter" idx="12"/>
          </p:nvPr>
        </p:nvSpPr>
        <p:spPr>
          <a:xfrm>
            <a:off x="893316" y="4512555"/>
            <a:ext cx="7868430" cy="1950399"/>
          </a:xfrm>
        </p:spPr>
        <p:txBody>
          <a:bodyPr/>
          <a:lstStyle/>
          <a:p>
            <a:pPr marL="0" indent="0">
              <a:buNone/>
            </a:pPr>
            <a:r>
              <a:rPr lang="en-IN" sz="2200" b="1" dirty="0"/>
              <a:t>Represents a liability until remitted </a:t>
            </a:r>
            <a:r>
              <a:rPr lang="en-IN" sz="2200" b="1" dirty="0">
                <a:sym typeface="Wingdings" pitchFamily="2" charset="2"/>
              </a:rPr>
              <a:t> 7</a:t>
            </a:r>
          </a:p>
          <a:p>
            <a:pPr marL="0" indent="0">
              <a:buNone/>
            </a:pPr>
            <a:r>
              <a:rPr lang="en-IN" sz="2000" dirty="0"/>
              <a:t>(4% + 3%) </a:t>
            </a:r>
            <a:r>
              <a:rPr lang="en-IN" sz="2000" dirty="0">
                <a:sym typeface="Wingdings" pitchFamily="2" charset="2"/>
              </a:rPr>
              <a:t> </a:t>
            </a:r>
            <a:r>
              <a:rPr lang="en-IN" sz="2000" dirty="0"/>
              <a:t>(7%) </a:t>
            </a:r>
            <a:r>
              <a:rPr lang="en-US" sz="2000" dirty="0"/>
              <a:t>× </a:t>
            </a:r>
            <a:r>
              <a:rPr lang="en-IN" sz="2000" dirty="0"/>
              <a:t>$100</a:t>
            </a:r>
            <a:r>
              <a:rPr lang="en-US" sz="2000" dirty="0"/>
              <a:t> = $7</a:t>
            </a:r>
          </a:p>
        </p:txBody>
      </p:sp>
    </p:spTree>
    <p:extLst>
      <p:ext uri="{BB962C8B-B14F-4D97-AF65-F5344CB8AC3E}">
        <p14:creationId xmlns:p14="http://schemas.microsoft.com/office/powerpoint/2010/main" val="126342511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13-3</a:t>
            </a:r>
          </a:p>
        </p:txBody>
      </p:sp>
      <p:sp>
        <p:nvSpPr>
          <p:cNvPr id="3" name="Title 2"/>
          <p:cNvSpPr>
            <a:spLocks noGrp="1"/>
          </p:cNvSpPr>
          <p:nvPr>
            <p:ph type="title"/>
          </p:nvPr>
        </p:nvSpPr>
        <p:spPr/>
        <p:txBody>
          <a:bodyPr>
            <a:noAutofit/>
          </a:bodyPr>
          <a:lstStyle/>
          <a:p>
            <a:r>
              <a:rPr lang="en-US" altLang="en-US" dirty="0"/>
              <a:t>Concept Check: Advances</a:t>
            </a:r>
            <a:r>
              <a:rPr lang="en-US" altLang="en-US" baseline="0" dirty="0"/>
              <a:t> </a:t>
            </a:r>
            <a:r>
              <a:rPr lang="en-US" altLang="en-US" dirty="0"/>
              <a:t>from Customers </a:t>
            </a:r>
            <a:r>
              <a:rPr lang="en-IN" dirty="0"/>
              <a:t>(1 of 2)</a:t>
            </a:r>
            <a:endParaRPr lang="en-US" dirty="0"/>
          </a:p>
        </p:txBody>
      </p:sp>
      <p:sp>
        <p:nvSpPr>
          <p:cNvPr id="2" name="Content Placeholder 1"/>
          <p:cNvSpPr>
            <a:spLocks noGrp="1"/>
          </p:cNvSpPr>
          <p:nvPr>
            <p:ph sz="quarter" idx="10"/>
          </p:nvPr>
        </p:nvSpPr>
        <p:spPr>
          <a:xfrm>
            <a:off x="887913" y="1616125"/>
            <a:ext cx="7825434" cy="4846829"/>
          </a:xfrm>
        </p:spPr>
        <p:txBody>
          <a:bodyPr/>
          <a:lstStyle/>
          <a:p>
            <a:pPr marL="0" indent="0">
              <a:spcAft>
                <a:spcPts val="1200"/>
              </a:spcAft>
              <a:buNone/>
            </a:pPr>
            <a:r>
              <a:rPr lang="en-US" sz="2400" dirty="0"/>
              <a:t>Perkins Inc. accepted an advance of $2,400 on December 1, 2018, for providing IT helpdesk services for the following six months. Perkins estimates fulfillment of its performance obligation based on the passage of time. On December 31, 2018, Perkins will make an adjusting entry that includes a credit to revenue of:</a:t>
            </a:r>
          </a:p>
          <a:p>
            <a:pPr marL="514350" indent="-514350">
              <a:buFont typeface="+mj-lt"/>
              <a:buAutoNum type="alphaLcPeriod"/>
              <a:tabLst>
                <a:tab pos="342900" algn="l"/>
              </a:tabLst>
            </a:pPr>
            <a:r>
              <a:rPr lang="en-US" sz="2400" dirty="0"/>
              <a:t>$2,400</a:t>
            </a:r>
          </a:p>
          <a:p>
            <a:pPr marL="514350" indent="-514350">
              <a:buFont typeface="+mj-lt"/>
              <a:buAutoNum type="alphaLcPeriod"/>
              <a:tabLst>
                <a:tab pos="342900" algn="l"/>
              </a:tabLst>
            </a:pPr>
            <a:r>
              <a:rPr lang="en-US" sz="2400" dirty="0"/>
              <a:t>$2,000</a:t>
            </a:r>
          </a:p>
          <a:p>
            <a:pPr marL="514350" indent="-514350">
              <a:buFont typeface="+mj-lt"/>
              <a:buAutoNum type="alphaLcPeriod"/>
              <a:tabLst>
                <a:tab pos="342900" algn="l"/>
              </a:tabLst>
            </a:pPr>
            <a:r>
              <a:rPr lang="en-US" sz="2400" dirty="0"/>
              <a:t>$800</a:t>
            </a:r>
          </a:p>
          <a:p>
            <a:pPr marL="514350" indent="-514350">
              <a:buFont typeface="+mj-lt"/>
              <a:buAutoNum type="alphaLcPeriod"/>
              <a:tabLst>
                <a:tab pos="342900" algn="l"/>
              </a:tabLst>
            </a:pPr>
            <a:r>
              <a:rPr lang="en-US" sz="2400" b="1" dirty="0"/>
              <a:t>$400</a:t>
            </a:r>
          </a:p>
        </p:txBody>
      </p:sp>
    </p:spTree>
    <p:extLst>
      <p:ext uri="{BB962C8B-B14F-4D97-AF65-F5344CB8AC3E}">
        <p14:creationId xmlns:p14="http://schemas.microsoft.com/office/powerpoint/2010/main" val="122559055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13-3</a:t>
            </a:r>
          </a:p>
        </p:txBody>
      </p:sp>
      <p:sp>
        <p:nvSpPr>
          <p:cNvPr id="3" name="Title 2"/>
          <p:cNvSpPr>
            <a:spLocks noGrp="1"/>
          </p:cNvSpPr>
          <p:nvPr>
            <p:ph type="title"/>
          </p:nvPr>
        </p:nvSpPr>
        <p:spPr/>
        <p:txBody>
          <a:bodyPr>
            <a:noAutofit/>
          </a:bodyPr>
          <a:lstStyle/>
          <a:p>
            <a:r>
              <a:rPr lang="en-US" altLang="en-US" dirty="0"/>
              <a:t>Concept Check: Advances</a:t>
            </a:r>
            <a:r>
              <a:rPr lang="en-US" altLang="en-US" baseline="0" dirty="0"/>
              <a:t> </a:t>
            </a:r>
            <a:r>
              <a:rPr lang="en-US" altLang="en-US" dirty="0"/>
              <a:t>from Customers </a:t>
            </a:r>
            <a:r>
              <a:rPr lang="en-IN" dirty="0"/>
              <a:t>(2 of 2)</a:t>
            </a:r>
            <a:endParaRPr lang="en-US" dirty="0"/>
          </a:p>
        </p:txBody>
      </p:sp>
      <p:sp>
        <p:nvSpPr>
          <p:cNvPr id="6" name="Content Placeholder 5"/>
          <p:cNvSpPr>
            <a:spLocks noGrp="1"/>
          </p:cNvSpPr>
          <p:nvPr>
            <p:ph sz="quarter" idx="12"/>
          </p:nvPr>
        </p:nvSpPr>
        <p:spPr>
          <a:xfrm>
            <a:off x="887912" y="1623075"/>
            <a:ext cx="7798887" cy="866844"/>
          </a:xfrm>
        </p:spPr>
        <p:txBody>
          <a:bodyPr/>
          <a:lstStyle/>
          <a:p>
            <a:pPr marL="0" indent="0">
              <a:buNone/>
            </a:pPr>
            <a:r>
              <a:rPr lang="en-US" dirty="0"/>
              <a:t>The correct answer is </a:t>
            </a:r>
            <a:r>
              <a:rPr lang="en-US" i="1" dirty="0"/>
              <a:t>d</a:t>
            </a:r>
            <a:r>
              <a:rPr lang="en-US" dirty="0"/>
              <a:t>. The Perkins journal entry would be:</a:t>
            </a:r>
          </a:p>
        </p:txBody>
      </p:sp>
      <p:pic>
        <p:nvPicPr>
          <p:cNvPr id="9218" name="Picture 2" descr="Deferred revenue is debited for 400 ($2,400 times 1/6) and revenue is credited 400."/>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042327" y="2872288"/>
            <a:ext cx="7502708" cy="9901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8991688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13-3</a:t>
            </a:r>
          </a:p>
        </p:txBody>
      </p:sp>
      <p:sp>
        <p:nvSpPr>
          <p:cNvPr id="3" name="Title 2"/>
          <p:cNvSpPr>
            <a:spLocks noGrp="1"/>
          </p:cNvSpPr>
          <p:nvPr>
            <p:ph type="title"/>
          </p:nvPr>
        </p:nvSpPr>
        <p:spPr>
          <a:xfrm>
            <a:off x="285750" y="457200"/>
            <a:ext cx="8801100" cy="914400"/>
          </a:xfrm>
        </p:spPr>
        <p:txBody>
          <a:bodyPr>
            <a:noAutofit/>
          </a:bodyPr>
          <a:lstStyle/>
          <a:p>
            <a:r>
              <a:rPr lang="en-US" altLang="en-US" dirty="0"/>
              <a:t>Concept Check: Gift Cards </a:t>
            </a:r>
            <a:r>
              <a:rPr lang="en-IN" dirty="0"/>
              <a:t>(1 of 2)</a:t>
            </a:r>
            <a:endParaRPr lang="en-US" dirty="0"/>
          </a:p>
        </p:txBody>
      </p:sp>
      <p:sp>
        <p:nvSpPr>
          <p:cNvPr id="2" name="Content Placeholder 1"/>
          <p:cNvSpPr>
            <a:spLocks noGrp="1"/>
          </p:cNvSpPr>
          <p:nvPr>
            <p:ph sz="quarter" idx="10"/>
          </p:nvPr>
        </p:nvSpPr>
        <p:spPr>
          <a:xfrm>
            <a:off x="887913" y="1543888"/>
            <a:ext cx="7946070" cy="4919066"/>
          </a:xfrm>
        </p:spPr>
        <p:txBody>
          <a:bodyPr/>
          <a:lstStyle/>
          <a:p>
            <a:pPr marL="0" indent="0">
              <a:spcBef>
                <a:spcPts val="400"/>
              </a:spcBef>
              <a:spcAft>
                <a:spcPts val="1200"/>
              </a:spcAft>
              <a:buNone/>
            </a:pPr>
            <a:r>
              <a:rPr lang="en-US" sz="2200" dirty="0"/>
              <a:t>Ling, Inc. sold $30,000 of gift cards during 2018. Also during 2018, $25,000 of gift cards were redeemed, some of which were sold in 2018 and some of which were sold in the prior year. Ling also concluded that $2,500 of gift cards sold in the prior year would never be redeemed, and Ling finished 2018 with a balance of $17,500 in deferred revenue—gift cards. Ling should recognize revenue in 2018 associated with gift cards of:</a:t>
            </a:r>
          </a:p>
          <a:p>
            <a:pPr marL="457200" indent="-457200">
              <a:spcBef>
                <a:spcPts val="400"/>
              </a:spcBef>
              <a:buFont typeface="+mj-lt"/>
              <a:buAutoNum type="alphaLcPeriod"/>
              <a:tabLst>
                <a:tab pos="342900" algn="l"/>
              </a:tabLst>
            </a:pPr>
            <a:r>
              <a:rPr lang="en-US" sz="2200" dirty="0"/>
              <a:t>$30,000</a:t>
            </a:r>
          </a:p>
          <a:p>
            <a:pPr marL="457200" indent="-457200">
              <a:spcBef>
                <a:spcPts val="400"/>
              </a:spcBef>
              <a:buFont typeface="+mj-lt"/>
              <a:buAutoNum type="alphaLcPeriod"/>
              <a:tabLst>
                <a:tab pos="342900" algn="l"/>
              </a:tabLst>
            </a:pPr>
            <a:r>
              <a:rPr lang="en-US" sz="2200" b="1" dirty="0"/>
              <a:t>$27,500</a:t>
            </a:r>
          </a:p>
          <a:p>
            <a:pPr marL="457200" indent="-457200">
              <a:spcBef>
                <a:spcPts val="400"/>
              </a:spcBef>
              <a:buFont typeface="+mj-lt"/>
              <a:buAutoNum type="alphaLcPeriod"/>
              <a:tabLst>
                <a:tab pos="342900" algn="l"/>
              </a:tabLst>
            </a:pPr>
            <a:r>
              <a:rPr lang="en-US" sz="2200" dirty="0"/>
              <a:t>$25,000</a:t>
            </a:r>
          </a:p>
          <a:p>
            <a:pPr marL="457200" indent="-457200">
              <a:spcBef>
                <a:spcPts val="400"/>
              </a:spcBef>
              <a:buFont typeface="+mj-lt"/>
              <a:buAutoNum type="alphaLcPeriod"/>
              <a:tabLst>
                <a:tab pos="342900" algn="l"/>
              </a:tabLst>
            </a:pPr>
            <a:r>
              <a:rPr lang="en-US" sz="2200" dirty="0"/>
              <a:t>$17,500</a:t>
            </a:r>
          </a:p>
        </p:txBody>
      </p:sp>
    </p:spTree>
    <p:extLst>
      <p:ext uri="{BB962C8B-B14F-4D97-AF65-F5344CB8AC3E}">
        <p14:creationId xmlns:p14="http://schemas.microsoft.com/office/powerpoint/2010/main" val="146523516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13-3</a:t>
            </a:r>
          </a:p>
        </p:txBody>
      </p:sp>
      <p:sp>
        <p:nvSpPr>
          <p:cNvPr id="3" name="Title 2"/>
          <p:cNvSpPr>
            <a:spLocks noGrp="1"/>
          </p:cNvSpPr>
          <p:nvPr>
            <p:ph type="title"/>
          </p:nvPr>
        </p:nvSpPr>
        <p:spPr>
          <a:xfrm>
            <a:off x="285750" y="457200"/>
            <a:ext cx="8801100" cy="914400"/>
          </a:xfrm>
        </p:spPr>
        <p:txBody>
          <a:bodyPr>
            <a:noAutofit/>
          </a:bodyPr>
          <a:lstStyle/>
          <a:p>
            <a:r>
              <a:rPr lang="en-US" altLang="en-US" dirty="0"/>
              <a:t>Concept Check: Gift Cards </a:t>
            </a:r>
            <a:r>
              <a:rPr lang="en-IN" dirty="0"/>
              <a:t>(2 of 2)</a:t>
            </a:r>
            <a:endParaRPr lang="en-US" dirty="0"/>
          </a:p>
        </p:txBody>
      </p:sp>
      <p:sp>
        <p:nvSpPr>
          <p:cNvPr id="6" name="Content Placeholder 5"/>
          <p:cNvSpPr>
            <a:spLocks noGrp="1"/>
          </p:cNvSpPr>
          <p:nvPr>
            <p:ph sz="quarter" idx="12"/>
          </p:nvPr>
        </p:nvSpPr>
        <p:spPr>
          <a:xfrm>
            <a:off x="869571" y="1623075"/>
            <a:ext cx="7964411" cy="4623168"/>
          </a:xfrm>
        </p:spPr>
        <p:txBody>
          <a:bodyPr/>
          <a:lstStyle/>
          <a:p>
            <a:pPr marL="0" indent="0">
              <a:spcAft>
                <a:spcPts val="1200"/>
              </a:spcAft>
              <a:buNone/>
            </a:pPr>
            <a:r>
              <a:rPr lang="en-US" dirty="0"/>
              <a:t>The correct answer is </a:t>
            </a:r>
            <a:r>
              <a:rPr lang="en-US" i="1" dirty="0"/>
              <a:t>b</a:t>
            </a:r>
            <a:r>
              <a:rPr lang="en-US" dirty="0"/>
              <a:t>:</a:t>
            </a:r>
          </a:p>
          <a:p>
            <a:pPr marL="0" indent="0">
              <a:buNone/>
            </a:pPr>
            <a:r>
              <a:rPr lang="en-US" dirty="0"/>
              <a:t>2018 revenue = $25,000 redeemed + $2,500 broken = </a:t>
            </a:r>
            <a:r>
              <a:rPr lang="en-US" b="1" dirty="0"/>
              <a:t>$27,500</a:t>
            </a:r>
          </a:p>
        </p:txBody>
      </p:sp>
    </p:spTree>
    <p:extLst>
      <p:ext uri="{BB962C8B-B14F-4D97-AF65-F5344CB8AC3E}">
        <p14:creationId xmlns:p14="http://schemas.microsoft.com/office/powerpoint/2010/main" val="334495319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13-4</a:t>
            </a:r>
          </a:p>
        </p:txBody>
      </p:sp>
      <p:sp>
        <p:nvSpPr>
          <p:cNvPr id="3" name="Title 2"/>
          <p:cNvSpPr>
            <a:spLocks noGrp="1"/>
          </p:cNvSpPr>
          <p:nvPr>
            <p:ph type="title"/>
          </p:nvPr>
        </p:nvSpPr>
        <p:spPr/>
        <p:txBody>
          <a:bodyPr>
            <a:noAutofit/>
          </a:bodyPr>
          <a:lstStyle/>
          <a:p>
            <a:r>
              <a:rPr lang="en-US" dirty="0"/>
              <a:t>Current and Noncurrent Classification (1 of 2)</a:t>
            </a:r>
          </a:p>
        </p:txBody>
      </p:sp>
      <p:sp>
        <p:nvSpPr>
          <p:cNvPr id="4" name="Content Placeholder 3"/>
          <p:cNvSpPr>
            <a:spLocks noGrp="1"/>
          </p:cNvSpPr>
          <p:nvPr>
            <p:ph sz="quarter" idx="10"/>
          </p:nvPr>
        </p:nvSpPr>
        <p:spPr>
          <a:xfrm>
            <a:off x="887913" y="1550837"/>
            <a:ext cx="8090543" cy="4912117"/>
          </a:xfrm>
        </p:spPr>
        <p:txBody>
          <a:bodyPr/>
          <a:lstStyle/>
          <a:p>
            <a:pPr marL="349250" lvl="1">
              <a:spcBef>
                <a:spcPts val="1000"/>
              </a:spcBef>
              <a:buFont typeface="Arial" panose="020B0604020202020204" pitchFamily="34" charset="0"/>
              <a:buChar char="•"/>
              <a:defRPr/>
            </a:pPr>
            <a:r>
              <a:rPr lang="en-US" dirty="0"/>
              <a:t>Companies typically prefer to report an obligation as noncurrent rather than current</a:t>
            </a:r>
          </a:p>
          <a:p>
            <a:pPr marL="742950" lvl="1" indent="-285750">
              <a:spcBef>
                <a:spcPts val="600"/>
              </a:spcBef>
              <a:defRPr/>
            </a:pPr>
            <a:r>
              <a:rPr lang="en-US" dirty="0"/>
              <a:t>Noncurrent classification results in </a:t>
            </a:r>
            <a:r>
              <a:rPr lang="en-US" b="1" dirty="0"/>
              <a:t>higher working capital </a:t>
            </a:r>
            <a:r>
              <a:rPr lang="en-US" dirty="0"/>
              <a:t>and a </a:t>
            </a:r>
            <a:r>
              <a:rPr lang="en-US" b="1" dirty="0"/>
              <a:t>higher current ratio</a:t>
            </a:r>
          </a:p>
          <a:p>
            <a:pPr marL="0" indent="0" fontAlgn="t">
              <a:buNone/>
            </a:pPr>
            <a:r>
              <a:rPr lang="en-US" sz="2400" b="1" dirty="0"/>
              <a:t>Current Maturities of Long-Term Debt</a:t>
            </a:r>
          </a:p>
          <a:p>
            <a:pPr marL="0" indent="0">
              <a:buNone/>
              <a:defRPr/>
            </a:pPr>
            <a:r>
              <a:rPr lang="en-US" sz="2400" b="1" u="sng" dirty="0"/>
              <a:t>Long-term obligations </a:t>
            </a:r>
          </a:p>
          <a:p>
            <a:pPr marL="457200" indent="-457200">
              <a:buFont typeface="Arial"/>
              <a:buChar char="•"/>
              <a:defRPr/>
            </a:pPr>
            <a:r>
              <a:rPr lang="en-US" sz="2400" dirty="0"/>
              <a:t>Bonds </a:t>
            </a:r>
          </a:p>
          <a:p>
            <a:pPr marL="457200" indent="-457200">
              <a:buFont typeface="Arial"/>
              <a:buChar char="•"/>
              <a:defRPr/>
            </a:pPr>
            <a:r>
              <a:rPr lang="en-US" sz="2400" dirty="0"/>
              <a:t>Notes</a:t>
            </a:r>
          </a:p>
          <a:p>
            <a:pPr marL="457200" indent="-457200">
              <a:buFont typeface="Arial"/>
              <a:buChar char="•"/>
              <a:defRPr/>
            </a:pPr>
            <a:r>
              <a:rPr lang="en-US" sz="2400" dirty="0"/>
              <a:t>Lease liabilities</a:t>
            </a:r>
          </a:p>
          <a:p>
            <a:pPr marL="457200" indent="-457200">
              <a:buFont typeface="Arial"/>
              <a:buChar char="•"/>
              <a:defRPr/>
            </a:pPr>
            <a:r>
              <a:rPr lang="en-US" sz="2400" dirty="0"/>
              <a:t>Deferred tax liabilities</a:t>
            </a:r>
          </a:p>
        </p:txBody>
      </p:sp>
    </p:spTree>
    <p:extLst>
      <p:ext uri="{BB962C8B-B14F-4D97-AF65-F5344CB8AC3E}">
        <p14:creationId xmlns:p14="http://schemas.microsoft.com/office/powerpoint/2010/main" val="28632430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13-1</a:t>
            </a:r>
          </a:p>
        </p:txBody>
      </p:sp>
      <p:sp>
        <p:nvSpPr>
          <p:cNvPr id="3" name="Title 2"/>
          <p:cNvSpPr>
            <a:spLocks noGrp="1"/>
          </p:cNvSpPr>
          <p:nvPr>
            <p:ph type="title"/>
          </p:nvPr>
        </p:nvSpPr>
        <p:spPr>
          <a:xfrm>
            <a:off x="685800" y="617235"/>
            <a:ext cx="8001000" cy="1005840"/>
          </a:xfrm>
        </p:spPr>
        <p:txBody>
          <a:bodyPr>
            <a:noAutofit/>
          </a:bodyPr>
          <a:lstStyle/>
          <a:p>
            <a:r>
              <a:rPr lang="en-US" dirty="0"/>
              <a:t>Accounts Payable and Trade Notes Payable </a:t>
            </a:r>
            <a:r>
              <a:rPr lang="en-IN" dirty="0"/>
              <a:t>(1 of 2)</a:t>
            </a:r>
            <a:endParaRPr lang="en-US" dirty="0"/>
          </a:p>
        </p:txBody>
      </p:sp>
      <p:sp>
        <p:nvSpPr>
          <p:cNvPr id="4" name="Content Placeholder 3"/>
          <p:cNvSpPr>
            <a:spLocks noGrp="1"/>
          </p:cNvSpPr>
          <p:nvPr>
            <p:ph sz="quarter" idx="10"/>
          </p:nvPr>
        </p:nvSpPr>
        <p:spPr>
          <a:xfrm>
            <a:off x="887913" y="1984259"/>
            <a:ext cx="7512648" cy="4406457"/>
          </a:xfrm>
        </p:spPr>
        <p:txBody>
          <a:bodyPr/>
          <a:lstStyle/>
          <a:p>
            <a:pPr marL="342900" lvl="1" indent="-342900">
              <a:spcBef>
                <a:spcPts val="1000"/>
              </a:spcBef>
              <a:buFont typeface="Arial" panose="020B0604020202020204" pitchFamily="34" charset="0"/>
              <a:buChar char="•"/>
              <a:defRPr/>
            </a:pPr>
            <a:r>
              <a:rPr lang="en-IN" sz="2600" dirty="0"/>
              <a:t>Obligations to suppliers of merchandise or of services</a:t>
            </a:r>
          </a:p>
          <a:p>
            <a:pPr marL="342900" lvl="1" indent="-342900">
              <a:spcBef>
                <a:spcPts val="1000"/>
              </a:spcBef>
              <a:buFont typeface="Arial" panose="020B0604020202020204" pitchFamily="34" charset="0"/>
              <a:buChar char="•"/>
              <a:defRPr/>
            </a:pPr>
            <a:r>
              <a:rPr lang="en-US" sz="2600" dirty="0"/>
              <a:t>Key accounting considerations are:</a:t>
            </a:r>
          </a:p>
          <a:p>
            <a:pPr marL="742950" lvl="1" indent="-285750">
              <a:spcBef>
                <a:spcPts val="600"/>
              </a:spcBef>
              <a:defRPr/>
            </a:pPr>
            <a:r>
              <a:rPr lang="en-US" dirty="0"/>
              <a:t>Determining existence</a:t>
            </a:r>
          </a:p>
          <a:p>
            <a:pPr marL="742950" lvl="1" indent="-285750">
              <a:spcBef>
                <a:spcPts val="600"/>
              </a:spcBef>
              <a:defRPr/>
            </a:pPr>
            <a:r>
              <a:rPr lang="en-US" dirty="0"/>
              <a:t>Recording in the appropriate accounting period</a:t>
            </a:r>
          </a:p>
        </p:txBody>
      </p:sp>
    </p:spTree>
    <p:extLst>
      <p:ext uri="{BB962C8B-B14F-4D97-AF65-F5344CB8AC3E}">
        <p14:creationId xmlns:p14="http://schemas.microsoft.com/office/powerpoint/2010/main" val="41186883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13-4</a:t>
            </a:r>
          </a:p>
        </p:txBody>
      </p:sp>
      <p:sp>
        <p:nvSpPr>
          <p:cNvPr id="3" name="Title 2"/>
          <p:cNvSpPr>
            <a:spLocks noGrp="1"/>
          </p:cNvSpPr>
          <p:nvPr>
            <p:ph type="title"/>
          </p:nvPr>
        </p:nvSpPr>
        <p:spPr/>
        <p:txBody>
          <a:bodyPr>
            <a:noAutofit/>
          </a:bodyPr>
          <a:lstStyle/>
          <a:p>
            <a:r>
              <a:rPr lang="en-US" dirty="0"/>
              <a:t>Current and Noncurrent Classification (2 of 2)</a:t>
            </a:r>
          </a:p>
        </p:txBody>
      </p:sp>
      <p:graphicFrame>
        <p:nvGraphicFramePr>
          <p:cNvPr id="8" name="Object 7"/>
          <p:cNvGraphicFramePr>
            <a:graphicFrameLocks noChangeAspect="1"/>
          </p:cNvGraphicFramePr>
          <p:nvPr>
            <p:extLst>
              <p:ext uri="{D42A27DB-BD31-4B8C-83A1-F6EECF244321}">
                <p14:modId xmlns:p14="http://schemas.microsoft.com/office/powerpoint/2010/main" val="3723607815"/>
              </p:ext>
            </p:extLst>
          </p:nvPr>
        </p:nvGraphicFramePr>
        <p:xfrm>
          <a:off x="1031954" y="1767549"/>
          <a:ext cx="7542054" cy="448787"/>
        </p:xfrm>
        <a:graphic>
          <a:graphicData uri="http://schemas.openxmlformats.org/presentationml/2006/ole">
            <mc:AlternateContent xmlns:mc="http://schemas.openxmlformats.org/markup-compatibility/2006">
              <mc:Choice xmlns:v="urn:schemas-microsoft-com:vml" Requires="v">
                <p:oleObj spid="_x0000_s25629" name="Equation" r:id="rId4" imgW="4533840" imgH="279360" progId="Equation.3">
                  <p:embed/>
                </p:oleObj>
              </mc:Choice>
              <mc:Fallback>
                <p:oleObj name="Equation" r:id="rId4" imgW="4533840" imgH="279360" progId="Equation.3">
                  <p:embed/>
                  <p:pic>
                    <p:nvPicPr>
                      <p:cNvPr id="0" name=""/>
                      <p:cNvPicPr/>
                      <p:nvPr/>
                    </p:nvPicPr>
                    <p:blipFill>
                      <a:blip r:embed="rId5"/>
                      <a:stretch>
                        <a:fillRect/>
                      </a:stretch>
                    </p:blipFill>
                    <p:spPr>
                      <a:xfrm>
                        <a:off x="1031954" y="1767549"/>
                        <a:ext cx="7542054" cy="448787"/>
                      </a:xfrm>
                      <a:prstGeom prst="rect">
                        <a:avLst/>
                      </a:prstGeom>
                    </p:spPr>
                  </p:pic>
                </p:oleObj>
              </mc:Fallback>
            </mc:AlternateContent>
          </a:graphicData>
        </a:graphic>
      </p:graphicFrame>
      <p:sp>
        <p:nvSpPr>
          <p:cNvPr id="4" name="Content Placeholder 3"/>
          <p:cNvSpPr>
            <a:spLocks noGrp="1"/>
          </p:cNvSpPr>
          <p:nvPr>
            <p:ph sz="quarter" idx="10"/>
          </p:nvPr>
        </p:nvSpPr>
        <p:spPr>
          <a:xfrm>
            <a:off x="887913" y="2523780"/>
            <a:ext cx="7729359" cy="3794700"/>
          </a:xfrm>
        </p:spPr>
        <p:txBody>
          <a:bodyPr/>
          <a:lstStyle/>
          <a:p>
            <a:pPr marL="0" indent="0">
              <a:buNone/>
              <a:defRPr/>
            </a:pPr>
            <a:r>
              <a:rPr lang="en-US" sz="2200" b="1" dirty="0"/>
              <a:t>Current liabilities </a:t>
            </a:r>
            <a:r>
              <a:rPr lang="en-US" sz="2200" dirty="0"/>
              <a:t>when they become payable within the upcoming year or operating cycle, if longer than a year</a:t>
            </a:r>
            <a:endParaRPr lang="en-US" sz="2200" dirty="0">
              <a:cs typeface="Arial" panose="020B0604020202020204" pitchFamily="34" charset="0"/>
            </a:endParaRPr>
          </a:p>
          <a:p>
            <a:pPr marL="0" lvl="1" indent="0">
              <a:lnSpc>
                <a:spcPct val="90000"/>
              </a:lnSpc>
              <a:spcBef>
                <a:spcPts val="500"/>
              </a:spcBef>
              <a:buNone/>
            </a:pPr>
            <a:r>
              <a:rPr lang="en-IN" sz="2200" b="1" dirty="0"/>
              <a:t>20-year Bond </a:t>
            </a:r>
            <a:r>
              <a:rPr lang="en-IN" sz="2200" dirty="0">
                <a:sym typeface="Wingdings" pitchFamily="2" charset="2"/>
              </a:rPr>
              <a:t> </a:t>
            </a:r>
            <a:r>
              <a:rPr lang="en-IN" sz="2200" dirty="0"/>
              <a:t>Long-term liability for </a:t>
            </a:r>
            <a:r>
              <a:rPr lang="en-IN" sz="2200" b="1" dirty="0"/>
              <a:t>19 years </a:t>
            </a:r>
            <a:r>
              <a:rPr lang="en-IN" sz="2200" dirty="0">
                <a:sym typeface="Wingdings" pitchFamily="2" charset="2"/>
              </a:rPr>
              <a:t> </a:t>
            </a:r>
            <a:r>
              <a:rPr lang="en-IN" sz="2200" dirty="0"/>
              <a:t>Current liability in the </a:t>
            </a:r>
            <a:r>
              <a:rPr lang="en-IN" sz="2200" b="1" dirty="0"/>
              <a:t>20</a:t>
            </a:r>
            <a:r>
              <a:rPr lang="en-IN" sz="2200" b="1" baseline="30000" dirty="0"/>
              <a:t>th</a:t>
            </a:r>
            <a:r>
              <a:rPr lang="en-IN" sz="2200" b="1" dirty="0"/>
              <a:t> year </a:t>
            </a:r>
            <a:r>
              <a:rPr lang="en-IN" sz="2200" dirty="0"/>
              <a:t>of term to maturity</a:t>
            </a:r>
          </a:p>
        </p:txBody>
      </p:sp>
    </p:spTree>
    <p:extLst>
      <p:ext uri="{BB962C8B-B14F-4D97-AF65-F5344CB8AC3E}">
        <p14:creationId xmlns:p14="http://schemas.microsoft.com/office/powerpoint/2010/main" val="164601219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13-4</a:t>
            </a:r>
          </a:p>
        </p:txBody>
      </p:sp>
      <p:sp>
        <p:nvSpPr>
          <p:cNvPr id="3" name="Title 2"/>
          <p:cNvSpPr>
            <a:spLocks noGrp="1"/>
          </p:cNvSpPr>
          <p:nvPr>
            <p:ph type="title"/>
          </p:nvPr>
        </p:nvSpPr>
        <p:spPr>
          <a:xfrm>
            <a:off x="285750" y="457200"/>
            <a:ext cx="8801100" cy="914400"/>
          </a:xfrm>
        </p:spPr>
        <p:txBody>
          <a:bodyPr>
            <a:noAutofit/>
          </a:bodyPr>
          <a:lstStyle/>
          <a:p>
            <a:r>
              <a:rPr lang="en-US" dirty="0"/>
              <a:t>Obligations Callable by the Creditor</a:t>
            </a:r>
          </a:p>
        </p:txBody>
      </p:sp>
      <p:sp>
        <p:nvSpPr>
          <p:cNvPr id="2" name="Content Placeholder 1"/>
          <p:cNvSpPr>
            <a:spLocks noGrp="1"/>
          </p:cNvSpPr>
          <p:nvPr>
            <p:ph sz="quarter" idx="10"/>
          </p:nvPr>
        </p:nvSpPr>
        <p:spPr>
          <a:xfrm>
            <a:off x="887913" y="1623075"/>
            <a:ext cx="7946070" cy="4695405"/>
          </a:xfrm>
        </p:spPr>
        <p:txBody>
          <a:bodyPr/>
          <a:lstStyle/>
          <a:p>
            <a:r>
              <a:rPr lang="en-US" sz="2400" dirty="0"/>
              <a:t>The requirement to classify currently maturing debt as a current liability includes:</a:t>
            </a:r>
          </a:p>
          <a:p>
            <a:pPr lvl="1">
              <a:defRPr/>
            </a:pPr>
            <a:r>
              <a:rPr lang="en-US" sz="2200" dirty="0"/>
              <a:t>Debt that is </a:t>
            </a:r>
            <a:r>
              <a:rPr lang="en-US" sz="2200" b="1" dirty="0"/>
              <a:t>callable</a:t>
            </a:r>
            <a:r>
              <a:rPr lang="en-US" sz="2200" dirty="0"/>
              <a:t> (due on demand) by the creditor in the upcoming year/operating cycle, even if the debt is not expected to be called</a:t>
            </a:r>
          </a:p>
          <a:p>
            <a:pPr lvl="1">
              <a:defRPr/>
            </a:pPr>
            <a:r>
              <a:rPr lang="en-US" sz="2200" dirty="0"/>
              <a:t>When the creditor has the right to demand payment because an existing violation of a provision of the debt agreement makes it callable</a:t>
            </a:r>
          </a:p>
          <a:p>
            <a:pPr lvl="1">
              <a:defRPr/>
            </a:pPr>
            <a:r>
              <a:rPr lang="en-US" sz="2200" dirty="0"/>
              <a:t>Debt is not yet callable but will be callable within the year if an existing violation is not corrected within a specified grace period</a:t>
            </a:r>
          </a:p>
        </p:txBody>
      </p:sp>
    </p:spTree>
    <p:extLst>
      <p:ext uri="{BB962C8B-B14F-4D97-AF65-F5344CB8AC3E}">
        <p14:creationId xmlns:p14="http://schemas.microsoft.com/office/powerpoint/2010/main" val="18966534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13-4</a:t>
            </a:r>
          </a:p>
        </p:txBody>
      </p:sp>
      <p:sp>
        <p:nvSpPr>
          <p:cNvPr id="3" name="Title 2"/>
          <p:cNvSpPr>
            <a:spLocks noGrp="1"/>
          </p:cNvSpPr>
          <p:nvPr>
            <p:ph type="title"/>
          </p:nvPr>
        </p:nvSpPr>
        <p:spPr>
          <a:xfrm>
            <a:off x="285750" y="457200"/>
            <a:ext cx="8801100" cy="914400"/>
          </a:xfrm>
        </p:spPr>
        <p:txBody>
          <a:bodyPr>
            <a:noAutofit/>
          </a:bodyPr>
          <a:lstStyle/>
          <a:p>
            <a:r>
              <a:rPr lang="en-IN" dirty="0"/>
              <a:t>When Short-Term Obligations</a:t>
            </a:r>
            <a:r>
              <a:rPr lang="en-IN" baseline="0" dirty="0"/>
              <a:t> </a:t>
            </a:r>
            <a:r>
              <a:rPr lang="en-IN" dirty="0"/>
              <a:t>Are </a:t>
            </a:r>
            <a:r>
              <a:rPr lang="en-IN" baseline="0" dirty="0"/>
              <a:t> </a:t>
            </a:r>
            <a:r>
              <a:rPr lang="en-IN" dirty="0"/>
              <a:t>Expected to Be Refinanced</a:t>
            </a:r>
            <a:endParaRPr lang="en-US" dirty="0"/>
          </a:p>
        </p:txBody>
      </p:sp>
      <p:sp>
        <p:nvSpPr>
          <p:cNvPr id="2" name="Content Placeholder 1"/>
          <p:cNvSpPr>
            <a:spLocks noGrp="1"/>
          </p:cNvSpPr>
          <p:nvPr>
            <p:ph sz="quarter" idx="10"/>
          </p:nvPr>
        </p:nvSpPr>
        <p:spPr>
          <a:xfrm>
            <a:off x="887913" y="1695312"/>
            <a:ext cx="7843486" cy="4485012"/>
          </a:xfrm>
        </p:spPr>
        <p:txBody>
          <a:bodyPr/>
          <a:lstStyle/>
          <a:p>
            <a:pPr>
              <a:spcBef>
                <a:spcPts val="0"/>
              </a:spcBef>
              <a:defRPr/>
            </a:pPr>
            <a:r>
              <a:rPr lang="en-US" sz="2400" dirty="0"/>
              <a:t>Short-term obligations that are expected to be refinanced on a long-term basis can be reported as noncurrent liabilities if two conditions are met:</a:t>
            </a:r>
          </a:p>
          <a:p>
            <a:pPr marL="795338" lvl="1" indent="-338138">
              <a:spcBef>
                <a:spcPts val="0"/>
              </a:spcBef>
              <a:buFont typeface="+mj-lt"/>
              <a:buAutoNum type="arabicPeriod"/>
              <a:defRPr/>
            </a:pPr>
            <a:r>
              <a:rPr lang="en-US" sz="2200" dirty="0"/>
              <a:t>The firm must </a:t>
            </a:r>
            <a:r>
              <a:rPr lang="en-US" sz="2200" b="1" dirty="0"/>
              <a:t>intend</a:t>
            </a:r>
            <a:r>
              <a:rPr lang="en-US" sz="2200" dirty="0"/>
              <a:t> to refinance on a long-term basis</a:t>
            </a:r>
          </a:p>
          <a:p>
            <a:pPr marL="795338" lvl="1" indent="-338138">
              <a:spcBef>
                <a:spcPts val="0"/>
              </a:spcBef>
              <a:buFont typeface="+mj-lt"/>
              <a:buAutoNum type="arabicPeriod"/>
              <a:defRPr/>
            </a:pPr>
            <a:r>
              <a:rPr lang="en-US" sz="2200" dirty="0"/>
              <a:t>The firm must actually have demonstrated the </a:t>
            </a:r>
            <a:r>
              <a:rPr lang="en-US" sz="2200" b="1" dirty="0"/>
              <a:t>ability</a:t>
            </a:r>
            <a:r>
              <a:rPr lang="en-US" sz="2200" dirty="0"/>
              <a:t> to refinance on a long-term basis</a:t>
            </a:r>
          </a:p>
          <a:p>
            <a:pPr>
              <a:spcBef>
                <a:spcPts val="0"/>
              </a:spcBef>
              <a:defRPr/>
            </a:pPr>
            <a:r>
              <a:rPr lang="en-US" sz="2400" dirty="0"/>
              <a:t>This is demonstrated by an existing refinancing agreement or actual financing prior to the issuance of financial statements</a:t>
            </a:r>
          </a:p>
        </p:txBody>
      </p:sp>
    </p:spTree>
    <p:extLst>
      <p:ext uri="{BB962C8B-B14F-4D97-AF65-F5344CB8AC3E}">
        <p14:creationId xmlns:p14="http://schemas.microsoft.com/office/powerpoint/2010/main" val="123494850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13-4</a:t>
            </a:r>
          </a:p>
        </p:txBody>
      </p:sp>
      <p:sp>
        <p:nvSpPr>
          <p:cNvPr id="3" name="Title 2"/>
          <p:cNvSpPr>
            <a:spLocks noGrp="1"/>
          </p:cNvSpPr>
          <p:nvPr>
            <p:ph type="title"/>
          </p:nvPr>
        </p:nvSpPr>
        <p:spPr>
          <a:xfrm>
            <a:off x="285750" y="457200"/>
            <a:ext cx="8801100" cy="914400"/>
          </a:xfrm>
        </p:spPr>
        <p:txBody>
          <a:bodyPr>
            <a:noAutofit/>
          </a:bodyPr>
          <a:lstStyle/>
          <a:p>
            <a:r>
              <a:rPr lang="en-US" dirty="0"/>
              <a:t>Refinancing Short-Term</a:t>
            </a:r>
            <a:r>
              <a:rPr lang="en-US" baseline="0" dirty="0"/>
              <a:t> </a:t>
            </a:r>
            <a:r>
              <a:rPr lang="en-US" dirty="0"/>
              <a:t>Obligations </a:t>
            </a:r>
            <a:r>
              <a:rPr lang="en-IN" dirty="0"/>
              <a:t>(1 of 2)</a:t>
            </a:r>
            <a:endParaRPr lang="en-US" dirty="0"/>
          </a:p>
        </p:txBody>
      </p:sp>
      <p:sp>
        <p:nvSpPr>
          <p:cNvPr id="2" name="Content Placeholder 1"/>
          <p:cNvSpPr>
            <a:spLocks noGrp="1"/>
          </p:cNvSpPr>
          <p:nvPr>
            <p:ph sz="quarter" idx="10"/>
          </p:nvPr>
        </p:nvSpPr>
        <p:spPr>
          <a:xfrm>
            <a:off x="887913" y="1623075"/>
            <a:ext cx="7843486" cy="4695405"/>
          </a:xfrm>
        </p:spPr>
        <p:txBody>
          <a:bodyPr/>
          <a:lstStyle/>
          <a:p>
            <a:pPr marL="0" indent="0">
              <a:buNone/>
            </a:pPr>
            <a:r>
              <a:rPr lang="en-US" sz="2200" dirty="0" err="1"/>
              <a:t>Brahm</a:t>
            </a:r>
            <a:r>
              <a:rPr lang="en-US" sz="2200" dirty="0"/>
              <a:t> Bros. Ice Cream had $12 million of notes that mature in May 2019 and also had $4 million of bonds issued in 1989 that mature in February 2019. On December 31, 2018, the company’s fiscal year-end, management intended to refinance both on a long-term basis.</a:t>
            </a:r>
          </a:p>
          <a:p>
            <a:pPr marL="0" indent="0">
              <a:buNone/>
            </a:pPr>
            <a:r>
              <a:rPr lang="en-US" sz="2200" dirty="0"/>
              <a:t>	On February 7, 2019, the company issued $4 million of 20-year bonds, applying the proceeds to repay the bond issue that matured that month. In early March, prior to the actual issuance of the 2018 financial statements, </a:t>
            </a:r>
            <a:r>
              <a:rPr lang="en-US" sz="2200" dirty="0" err="1"/>
              <a:t>Brahm</a:t>
            </a:r>
            <a:r>
              <a:rPr lang="en-US" sz="2200" dirty="0"/>
              <a:t> Bros. negotiated a line of credit with a commercial bank for up to $7 million any time during 2019. </a:t>
            </a:r>
          </a:p>
        </p:txBody>
      </p:sp>
    </p:spTree>
    <p:extLst>
      <p:ext uri="{BB962C8B-B14F-4D97-AF65-F5344CB8AC3E}">
        <p14:creationId xmlns:p14="http://schemas.microsoft.com/office/powerpoint/2010/main" val="171165195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13-4</a:t>
            </a:r>
          </a:p>
        </p:txBody>
      </p:sp>
      <p:sp>
        <p:nvSpPr>
          <p:cNvPr id="3" name="Title 2"/>
          <p:cNvSpPr>
            <a:spLocks noGrp="1"/>
          </p:cNvSpPr>
          <p:nvPr>
            <p:ph type="title"/>
          </p:nvPr>
        </p:nvSpPr>
        <p:spPr/>
        <p:txBody>
          <a:bodyPr>
            <a:noAutofit/>
          </a:bodyPr>
          <a:lstStyle/>
          <a:p>
            <a:r>
              <a:rPr lang="en-US" dirty="0"/>
              <a:t>Refinancing Short-Term</a:t>
            </a:r>
            <a:r>
              <a:rPr lang="en-US" baseline="0" dirty="0"/>
              <a:t> </a:t>
            </a:r>
            <a:r>
              <a:rPr lang="en-US" dirty="0"/>
              <a:t>Obligations </a:t>
            </a:r>
            <a:r>
              <a:rPr lang="en-IN" dirty="0"/>
              <a:t>(2 of 2)</a:t>
            </a:r>
            <a:endParaRPr lang="en-US" dirty="0"/>
          </a:p>
        </p:txBody>
      </p:sp>
      <p:sp>
        <p:nvSpPr>
          <p:cNvPr id="2" name="Content Placeholder 1"/>
          <p:cNvSpPr>
            <a:spLocks noGrp="1"/>
          </p:cNvSpPr>
          <p:nvPr>
            <p:ph sz="quarter" idx="10"/>
          </p:nvPr>
        </p:nvSpPr>
        <p:spPr>
          <a:xfrm>
            <a:off x="914400" y="1676400"/>
            <a:ext cx="7991820" cy="1752600"/>
          </a:xfrm>
        </p:spPr>
        <p:txBody>
          <a:bodyPr/>
          <a:lstStyle/>
          <a:p>
            <a:pPr marL="0" indent="0">
              <a:buNone/>
            </a:pPr>
            <a:r>
              <a:rPr lang="en-US" dirty="0"/>
              <a:t>Any borrowings will mature two years from the date of borrowing. Interest is at the prime London interbank borrowing rate.</a:t>
            </a:r>
          </a:p>
        </p:txBody>
      </p:sp>
      <p:graphicFrame>
        <p:nvGraphicFramePr>
          <p:cNvPr id="10" name="Table 9"/>
          <p:cNvGraphicFramePr>
            <a:graphicFrameLocks noGrp="1"/>
          </p:cNvGraphicFramePr>
          <p:nvPr>
            <p:extLst>
              <p:ext uri="{D42A27DB-BD31-4B8C-83A1-F6EECF244321}">
                <p14:modId xmlns:p14="http://schemas.microsoft.com/office/powerpoint/2010/main" val="1749849888"/>
              </p:ext>
            </p:extLst>
          </p:nvPr>
        </p:nvGraphicFramePr>
        <p:xfrm>
          <a:off x="1321335" y="3284526"/>
          <a:ext cx="7079226" cy="2560320"/>
        </p:xfrm>
        <a:graphic>
          <a:graphicData uri="http://schemas.openxmlformats.org/drawingml/2006/table">
            <a:tbl>
              <a:tblPr firstRow="1" bandRow="1">
                <a:tableStyleId>{5940675A-B579-460E-94D1-54222C63F5DA}</a:tableStyleId>
              </a:tblPr>
              <a:tblGrid>
                <a:gridCol w="3322902">
                  <a:extLst>
                    <a:ext uri="{9D8B030D-6E8A-4147-A177-3AD203B41FA5}">
                      <a16:colId xmlns:a16="http://schemas.microsoft.com/office/drawing/2014/main" val="20000"/>
                    </a:ext>
                  </a:extLst>
                </a:gridCol>
                <a:gridCol w="3756324">
                  <a:extLst>
                    <a:ext uri="{9D8B030D-6E8A-4147-A177-3AD203B41FA5}">
                      <a16:colId xmlns:a16="http://schemas.microsoft.com/office/drawing/2014/main" val="20001"/>
                    </a:ext>
                  </a:extLst>
                </a:gridCol>
              </a:tblGrid>
              <a:tr h="295275">
                <a:tc>
                  <a:txBody>
                    <a:bodyPr/>
                    <a:lstStyle/>
                    <a:p>
                      <a:pPr algn="ctr"/>
                      <a:r>
                        <a:rPr lang="en-US" sz="1800" b="1" dirty="0">
                          <a:solidFill>
                            <a:schemeClr val="tx1"/>
                          </a:solidFill>
                          <a:latin typeface="Verdana" panose="020B0604030504040204" pitchFamily="34" charset="0"/>
                          <a:ea typeface="Verdana" panose="020B0604030504040204" pitchFamily="34" charset="0"/>
                          <a:cs typeface="Verdana" panose="020B0604030504040204" pitchFamily="34" charset="0"/>
                        </a:rPr>
                        <a:t>($ in 000s)</a:t>
                      </a:r>
                    </a:p>
                  </a:txBody>
                  <a:tcPr anchor="ctr"/>
                </a:tc>
                <a:tc>
                  <a:txBody>
                    <a:bodyPr/>
                    <a:lstStyle/>
                    <a:p>
                      <a:pPr algn="ctr"/>
                      <a:r>
                        <a:rPr lang="en-US" sz="1800" b="1" dirty="0">
                          <a:solidFill>
                            <a:schemeClr val="tx1"/>
                          </a:solidFill>
                          <a:latin typeface="Verdana" panose="020B0604030504040204" pitchFamily="34" charset="0"/>
                          <a:ea typeface="Verdana" panose="020B0604030504040204" pitchFamily="34" charset="0"/>
                          <a:cs typeface="Verdana" panose="020B0604030504040204" pitchFamily="34" charset="0"/>
                        </a:rPr>
                        <a:t>December 31, 2018</a:t>
                      </a:r>
                    </a:p>
                  </a:txBody>
                  <a:tcPr anchor="ctr"/>
                </a:tc>
                <a:extLst>
                  <a:ext uri="{0D108BD9-81ED-4DB2-BD59-A6C34878D82A}">
                    <a16:rowId xmlns:a16="http://schemas.microsoft.com/office/drawing/2014/main" val="10000"/>
                  </a:ext>
                </a:extLst>
              </a:tr>
              <a:tr h="304800">
                <a:tc>
                  <a:txBody>
                    <a:bodyPr/>
                    <a:lstStyle/>
                    <a:p>
                      <a:r>
                        <a:rPr lang="en-US" sz="1800" b="1" dirty="0">
                          <a:solidFill>
                            <a:schemeClr val="tx1"/>
                          </a:solidFill>
                          <a:latin typeface="Verdana" panose="020B0604030504040204" pitchFamily="34" charset="0"/>
                          <a:ea typeface="Verdana" panose="020B0604030504040204" pitchFamily="34" charset="0"/>
                          <a:cs typeface="Verdana" panose="020B0604030504040204" pitchFamily="34" charset="0"/>
                        </a:rPr>
                        <a:t>Classification</a:t>
                      </a:r>
                    </a:p>
                  </a:txBody>
                  <a:tcPr anchor="ctr"/>
                </a:tc>
                <a:tc>
                  <a:txBody>
                    <a:bodyPr/>
                    <a:lstStyle/>
                    <a:p>
                      <a:pPr algn="r"/>
                      <a:endParaRPr lang="en-US" sz="18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1"/>
                  </a:ext>
                </a:extLst>
              </a:tr>
              <a:tr h="304800">
                <a:tc>
                  <a:txBody>
                    <a:bodyPr/>
                    <a:lstStyle/>
                    <a:p>
                      <a:r>
                        <a:rPr lang="en-US" sz="1800" b="1" dirty="0">
                          <a:solidFill>
                            <a:schemeClr val="tx1"/>
                          </a:solidFill>
                          <a:latin typeface="Verdana" panose="020B0604030504040204" pitchFamily="34" charset="0"/>
                          <a:ea typeface="Verdana" panose="020B0604030504040204" pitchFamily="34" charset="0"/>
                          <a:cs typeface="Verdana" panose="020B0604030504040204" pitchFamily="34" charset="0"/>
                        </a:rPr>
                        <a:t>Current Liabilities</a:t>
                      </a:r>
                    </a:p>
                  </a:txBody>
                  <a:tcPr anchor="ctr"/>
                </a:tc>
                <a:tc>
                  <a:txBody>
                    <a:bodyPr/>
                    <a:lstStyle/>
                    <a:p>
                      <a:pPr algn="r"/>
                      <a:endParaRPr lang="en-US" sz="18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2"/>
                  </a:ext>
                </a:extLst>
              </a:tr>
              <a:tr h="347460">
                <a:tc>
                  <a:txBody>
                    <a:bodyPr/>
                    <a:lstStyle/>
                    <a:p>
                      <a:r>
                        <a:rPr lang="en-US" sz="1800" dirty="0">
                          <a:solidFill>
                            <a:schemeClr val="tx1"/>
                          </a:solidFill>
                          <a:latin typeface="Verdana" panose="020B0604030504040204" pitchFamily="34" charset="0"/>
                          <a:ea typeface="Verdana" panose="020B0604030504040204" pitchFamily="34" charset="0"/>
                          <a:cs typeface="Verdana" panose="020B0604030504040204" pitchFamily="34" charset="0"/>
                        </a:rPr>
                        <a:t>Notes Payable</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800" dirty="0">
                          <a:solidFill>
                            <a:schemeClr val="tx1"/>
                          </a:solidFill>
                          <a:latin typeface="Verdana" panose="020B0604030504040204" pitchFamily="34" charset="0"/>
                          <a:ea typeface="Verdana" panose="020B0604030504040204" pitchFamily="34" charset="0"/>
                          <a:cs typeface="Verdana" panose="020B0604030504040204" pitchFamily="34" charset="0"/>
                        </a:rPr>
                        <a:t>$5,000 </a:t>
                      </a:r>
                      <a:r>
                        <a:rPr lang="en-US" dirty="0">
                          <a:latin typeface="Verdana" pitchFamily="34" charset="0"/>
                          <a:ea typeface="Verdana" pitchFamily="34" charset="0"/>
                          <a:cs typeface="Verdana" pitchFamily="34" charset="0"/>
                        </a:rPr>
                        <a:t>($12,000 − $7,000)</a:t>
                      </a:r>
                    </a:p>
                  </a:txBody>
                  <a:tcPr anchor="ctr"/>
                </a:tc>
                <a:extLst>
                  <a:ext uri="{0D108BD9-81ED-4DB2-BD59-A6C34878D82A}">
                    <a16:rowId xmlns:a16="http://schemas.microsoft.com/office/drawing/2014/main" val="10003"/>
                  </a:ext>
                </a:extLst>
              </a:tr>
              <a:tr h="304800">
                <a:tc>
                  <a:txBody>
                    <a:bodyPr/>
                    <a:lstStyle/>
                    <a:p>
                      <a:r>
                        <a:rPr lang="en-US" sz="1800" b="1" dirty="0">
                          <a:solidFill>
                            <a:schemeClr val="tx1"/>
                          </a:solidFill>
                          <a:latin typeface="Verdana" panose="020B0604030504040204" pitchFamily="34" charset="0"/>
                          <a:ea typeface="Verdana" panose="020B0604030504040204" pitchFamily="34" charset="0"/>
                          <a:cs typeface="Verdana" panose="020B0604030504040204" pitchFamily="34" charset="0"/>
                        </a:rPr>
                        <a:t>Long-Term Liabilities</a:t>
                      </a:r>
                    </a:p>
                  </a:txBody>
                  <a:tcPr anchor="ctr"/>
                </a:tc>
                <a:tc>
                  <a:txBody>
                    <a:bodyPr/>
                    <a:lstStyle/>
                    <a:p>
                      <a:pPr algn="r"/>
                      <a:endParaRPr lang="en-US" sz="18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4"/>
                  </a:ext>
                </a:extLst>
              </a:tr>
              <a:tr h="295275">
                <a:tc>
                  <a:txBody>
                    <a:bodyPr/>
                    <a:lstStyle/>
                    <a:p>
                      <a:r>
                        <a:rPr lang="en-US" sz="1800" dirty="0">
                          <a:solidFill>
                            <a:schemeClr val="tx1"/>
                          </a:solidFill>
                          <a:latin typeface="Verdana" panose="020B0604030504040204" pitchFamily="34" charset="0"/>
                          <a:ea typeface="Verdana" panose="020B0604030504040204" pitchFamily="34" charset="0"/>
                          <a:cs typeface="Verdana" panose="020B0604030504040204" pitchFamily="34" charset="0"/>
                        </a:rPr>
                        <a:t>Notes Payable</a:t>
                      </a:r>
                    </a:p>
                  </a:txBody>
                  <a:tcPr anchor="ctr"/>
                </a:tc>
                <a:tc>
                  <a:txBody>
                    <a:bodyPr/>
                    <a:lstStyle/>
                    <a:p>
                      <a:pPr algn="r"/>
                      <a:r>
                        <a:rPr lang="en-US" sz="1800" dirty="0">
                          <a:solidFill>
                            <a:schemeClr val="tx1"/>
                          </a:solidFill>
                          <a:latin typeface="Verdana" panose="020B0604030504040204" pitchFamily="34" charset="0"/>
                          <a:ea typeface="Verdana" panose="020B0604030504040204" pitchFamily="34" charset="0"/>
                          <a:cs typeface="Verdana" panose="020B0604030504040204" pitchFamily="34" charset="0"/>
                        </a:rPr>
                        <a:t>$7,000</a:t>
                      </a:r>
                    </a:p>
                  </a:txBody>
                  <a:tcPr anchor="ctr"/>
                </a:tc>
                <a:extLst>
                  <a:ext uri="{0D108BD9-81ED-4DB2-BD59-A6C34878D82A}">
                    <a16:rowId xmlns:a16="http://schemas.microsoft.com/office/drawing/2014/main" val="10005"/>
                  </a:ext>
                </a:extLst>
              </a:tr>
              <a:tr h="295275">
                <a:tc>
                  <a:txBody>
                    <a:bodyPr/>
                    <a:lstStyle/>
                    <a:p>
                      <a:r>
                        <a:rPr lang="en-US" sz="1800" dirty="0">
                          <a:solidFill>
                            <a:schemeClr val="tx1"/>
                          </a:solidFill>
                          <a:latin typeface="Verdana" panose="020B0604030504040204" pitchFamily="34" charset="0"/>
                          <a:ea typeface="Verdana" panose="020B0604030504040204" pitchFamily="34" charset="0"/>
                          <a:cs typeface="Verdana" panose="020B0604030504040204" pitchFamily="34" charset="0"/>
                        </a:rPr>
                        <a:t>Bonds Payable</a:t>
                      </a:r>
                    </a:p>
                  </a:txBody>
                  <a:tcPr anchor="ctr"/>
                </a:tc>
                <a:tc>
                  <a:txBody>
                    <a:bodyPr/>
                    <a:lstStyle/>
                    <a:p>
                      <a:pPr algn="r"/>
                      <a:r>
                        <a:rPr lang="en-US" sz="1800" dirty="0">
                          <a:solidFill>
                            <a:schemeClr val="tx1"/>
                          </a:solidFill>
                          <a:latin typeface="Verdana" panose="020B0604030504040204" pitchFamily="34" charset="0"/>
                          <a:ea typeface="Verdana" panose="020B0604030504040204" pitchFamily="34" charset="0"/>
                          <a:cs typeface="Verdana" panose="020B0604030504040204" pitchFamily="34" charset="0"/>
                        </a:rPr>
                        <a:t>  4,000</a:t>
                      </a:r>
                    </a:p>
                  </a:txBody>
                  <a:tcPr anchor="ct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405623984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13-7</a:t>
            </a:r>
          </a:p>
        </p:txBody>
      </p:sp>
      <p:sp>
        <p:nvSpPr>
          <p:cNvPr id="3" name="Title 2"/>
          <p:cNvSpPr>
            <a:spLocks noGrp="1"/>
          </p:cNvSpPr>
          <p:nvPr>
            <p:ph type="title"/>
          </p:nvPr>
        </p:nvSpPr>
        <p:spPr>
          <a:xfrm>
            <a:off x="685800" y="364345"/>
            <a:ext cx="8001000" cy="1619915"/>
          </a:xfrm>
        </p:spPr>
        <p:txBody>
          <a:bodyPr>
            <a:noAutofit/>
          </a:bodyPr>
          <a:lstStyle/>
          <a:p>
            <a:r>
              <a:rPr lang="en-IN" dirty="0"/>
              <a:t>International Financial Reporting Standards—Classification of Liabilities to Be Refinanced</a:t>
            </a:r>
            <a:endParaRPr lang="en-US" dirty="0"/>
          </a:p>
        </p:txBody>
      </p:sp>
      <p:graphicFrame>
        <p:nvGraphicFramePr>
          <p:cNvPr id="2" name="Table 1"/>
          <p:cNvGraphicFramePr>
            <a:graphicFrameLocks noGrp="1"/>
          </p:cNvGraphicFramePr>
          <p:nvPr>
            <p:extLst>
              <p:ext uri="{D42A27DB-BD31-4B8C-83A1-F6EECF244321}">
                <p14:modId xmlns:p14="http://schemas.microsoft.com/office/powerpoint/2010/main" val="684912876"/>
              </p:ext>
            </p:extLst>
          </p:nvPr>
        </p:nvGraphicFramePr>
        <p:xfrm>
          <a:off x="1249098" y="2428577"/>
          <a:ext cx="7151463" cy="3095296"/>
        </p:xfrm>
        <a:graphic>
          <a:graphicData uri="http://schemas.openxmlformats.org/drawingml/2006/table">
            <a:tbl>
              <a:tblPr firstRow="1" bandRow="1">
                <a:tableStyleId>{5940675A-B579-460E-94D1-54222C63F5DA}</a:tableStyleId>
              </a:tblPr>
              <a:tblGrid>
                <a:gridCol w="3918469">
                  <a:extLst>
                    <a:ext uri="{9D8B030D-6E8A-4147-A177-3AD203B41FA5}">
                      <a16:colId xmlns:a16="http://schemas.microsoft.com/office/drawing/2014/main" val="20000"/>
                    </a:ext>
                  </a:extLst>
                </a:gridCol>
                <a:gridCol w="3232994">
                  <a:extLst>
                    <a:ext uri="{9D8B030D-6E8A-4147-A177-3AD203B41FA5}">
                      <a16:colId xmlns:a16="http://schemas.microsoft.com/office/drawing/2014/main" val="20001"/>
                    </a:ext>
                  </a:extLst>
                </a:gridCol>
              </a:tblGrid>
              <a:tr h="569682">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pPr algn="ctr"/>
                      <a:r>
                        <a:rPr lang="en-US" sz="2200" dirty="0">
                          <a:solidFill>
                            <a:sysClr val="windowText" lastClr="000000"/>
                          </a:solidFill>
                          <a:latin typeface="Verdana" panose="020B0604030504040204" pitchFamily="34" charset="0"/>
                          <a:ea typeface="Verdana" panose="020B0604030504040204" pitchFamily="34" charset="0"/>
                          <a:cs typeface="Verdana" panose="020B0604030504040204" pitchFamily="34" charset="0"/>
                        </a:rPr>
                        <a:t>U.S. GAAP</a:t>
                      </a:r>
                    </a:p>
                  </a:txBody>
                  <a:tcPr anchor="ct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pPr algn="ctr"/>
                      <a:r>
                        <a:rPr lang="en-US" sz="2200" dirty="0">
                          <a:solidFill>
                            <a:sysClr val="windowText" lastClr="000000"/>
                          </a:solidFill>
                          <a:latin typeface="Verdana" panose="020B0604030504040204" pitchFamily="34" charset="0"/>
                          <a:ea typeface="Verdana" panose="020B0604030504040204" pitchFamily="34" charset="0"/>
                          <a:cs typeface="Verdana" panose="020B0604030504040204" pitchFamily="34" charset="0"/>
                        </a:rPr>
                        <a:t>IFRS</a:t>
                      </a:r>
                    </a:p>
                  </a:txBody>
                  <a:tcPr anchor="ctr"/>
                </a:tc>
                <a:extLst>
                  <a:ext uri="{0D108BD9-81ED-4DB2-BD59-A6C34878D82A}">
                    <a16:rowId xmlns:a16="http://schemas.microsoft.com/office/drawing/2014/main" val="10000"/>
                  </a:ext>
                </a:extLst>
              </a:tr>
              <a:tr h="2525614">
                <a:tc>
                  <a:txBody>
                    <a:bodyPr/>
                    <a:lstStyle/>
                    <a:p>
                      <a:r>
                        <a:rPr lang="en-IN" sz="2200" dirty="0">
                          <a:latin typeface="Verdana" panose="020B0604030504040204" pitchFamily="34" charset="0"/>
                          <a:ea typeface="Verdana" panose="020B0604030504040204" pitchFamily="34" charset="0"/>
                          <a:cs typeface="Verdana" panose="020B0604030504040204" pitchFamily="34" charset="0"/>
                        </a:rPr>
                        <a:t>Liabilities payable within the coming year are classified as long-term liabilities if refinancing</a:t>
                      </a:r>
                      <a:r>
                        <a:rPr lang="en-IN" sz="2200" baseline="0" dirty="0">
                          <a:latin typeface="Verdana" panose="020B0604030504040204" pitchFamily="34" charset="0"/>
                          <a:ea typeface="Verdana" panose="020B0604030504040204" pitchFamily="34" charset="0"/>
                          <a:cs typeface="Verdana" panose="020B0604030504040204" pitchFamily="34" charset="0"/>
                        </a:rPr>
                        <a:t> is completed before the date of issuance of the financial statements.</a:t>
                      </a:r>
                      <a:endParaRPr lang="en-IN" sz="22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r>
                        <a:rPr lang="en-IN" sz="2200" b="0" i="0" u="none" strike="noStrike" kern="1200" baseline="0" dirty="0">
                          <a:solidFill>
                            <a:schemeClr val="tx1"/>
                          </a:solidFill>
                          <a:latin typeface="Verdana" panose="020B0604030504040204" pitchFamily="34" charset="0"/>
                          <a:ea typeface="Verdana" panose="020B0604030504040204" pitchFamily="34" charset="0"/>
                          <a:cs typeface="Verdana" panose="020B0604030504040204" pitchFamily="34" charset="0"/>
                        </a:rPr>
                        <a:t>To be classified as long-term, liabilities must be refinanced before the balance sheet date.</a:t>
                      </a:r>
                    </a:p>
                  </a:txBody>
                  <a:tcPr anchor="ct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9569981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13-4</a:t>
            </a:r>
          </a:p>
        </p:txBody>
      </p:sp>
      <p:sp>
        <p:nvSpPr>
          <p:cNvPr id="3" name="Title 2"/>
          <p:cNvSpPr>
            <a:spLocks noGrp="1"/>
          </p:cNvSpPr>
          <p:nvPr>
            <p:ph type="title"/>
          </p:nvPr>
        </p:nvSpPr>
        <p:spPr>
          <a:xfrm>
            <a:off x="688509" y="636438"/>
            <a:ext cx="8001000" cy="914400"/>
          </a:xfrm>
        </p:spPr>
        <p:txBody>
          <a:bodyPr>
            <a:noAutofit/>
          </a:bodyPr>
          <a:lstStyle/>
          <a:p>
            <a:r>
              <a:rPr lang="en-US" altLang="en-US" dirty="0"/>
              <a:t>Concept Check: Noncurrent</a:t>
            </a:r>
            <a:r>
              <a:rPr lang="en-US" altLang="en-US" baseline="0" dirty="0"/>
              <a:t> </a:t>
            </a:r>
            <a:r>
              <a:rPr lang="en-US" altLang="en-US" dirty="0"/>
              <a:t>Bonds (1 of 2)</a:t>
            </a:r>
            <a:endParaRPr lang="en-US" dirty="0"/>
          </a:p>
        </p:txBody>
      </p:sp>
      <p:sp>
        <p:nvSpPr>
          <p:cNvPr id="2" name="Content Placeholder 1"/>
          <p:cNvSpPr>
            <a:spLocks noGrp="1"/>
          </p:cNvSpPr>
          <p:nvPr>
            <p:ph sz="quarter" idx="10"/>
          </p:nvPr>
        </p:nvSpPr>
        <p:spPr>
          <a:xfrm>
            <a:off x="887912" y="1839786"/>
            <a:ext cx="7904919" cy="4478694"/>
          </a:xfrm>
        </p:spPr>
        <p:txBody>
          <a:bodyPr/>
          <a:lstStyle/>
          <a:p>
            <a:pPr marL="0" indent="0">
              <a:buNone/>
            </a:pPr>
            <a:r>
              <a:rPr lang="en-US" sz="2400" dirty="0"/>
              <a:t>Kim’s Academy had $10,000,000 of X bonds payable due in 2019. Prior to 12/31/2018, Kim’s refinanced $3,000,000 of the X bonds with other bonds that mature in 2029. On January 15, 2019, Kim’s refinanced another $2,000,000 of the X bonds with others that mature in 2026. Kim’s issued its financial statements on February 1, 2019. On February 15, 2019, Kim’s refinanced another $4,000,000 of the X bonds with others that mature in 2027. In its 2018 financial statements, Kim’s should show noncurrent bonds payable of:</a:t>
            </a:r>
          </a:p>
        </p:txBody>
      </p:sp>
    </p:spTree>
    <p:extLst>
      <p:ext uri="{BB962C8B-B14F-4D97-AF65-F5344CB8AC3E}">
        <p14:creationId xmlns:p14="http://schemas.microsoft.com/office/powerpoint/2010/main" val="123259863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13-4</a:t>
            </a:r>
          </a:p>
        </p:txBody>
      </p:sp>
      <p:sp>
        <p:nvSpPr>
          <p:cNvPr id="3" name="Title 2"/>
          <p:cNvSpPr>
            <a:spLocks noGrp="1"/>
          </p:cNvSpPr>
          <p:nvPr>
            <p:ph type="title"/>
          </p:nvPr>
        </p:nvSpPr>
        <p:spPr>
          <a:xfrm>
            <a:off x="685800" y="617235"/>
            <a:ext cx="8001000" cy="1005840"/>
          </a:xfrm>
        </p:spPr>
        <p:txBody>
          <a:bodyPr>
            <a:noAutofit/>
          </a:bodyPr>
          <a:lstStyle/>
          <a:p>
            <a:r>
              <a:rPr lang="en-US" altLang="en-US" dirty="0"/>
              <a:t>Concept Check: Noncurrent Bonds (2 of 2)</a:t>
            </a:r>
            <a:endParaRPr lang="en-US" dirty="0"/>
          </a:p>
        </p:txBody>
      </p:sp>
      <p:sp>
        <p:nvSpPr>
          <p:cNvPr id="2" name="Content Placeholder 1"/>
          <p:cNvSpPr>
            <a:spLocks noGrp="1"/>
          </p:cNvSpPr>
          <p:nvPr>
            <p:ph sz="quarter" idx="10"/>
          </p:nvPr>
        </p:nvSpPr>
        <p:spPr>
          <a:xfrm>
            <a:off x="918120" y="1623075"/>
            <a:ext cx="7768679" cy="4406457"/>
          </a:xfrm>
        </p:spPr>
        <p:txBody>
          <a:bodyPr/>
          <a:lstStyle/>
          <a:p>
            <a:pPr marL="457200" indent="-457200">
              <a:spcBef>
                <a:spcPts val="400"/>
              </a:spcBef>
              <a:buFont typeface="+mj-lt"/>
              <a:buAutoNum type="alphaLcPeriod"/>
              <a:tabLst>
                <a:tab pos="342900" algn="l"/>
              </a:tabLst>
            </a:pPr>
            <a:r>
              <a:rPr lang="en-US" sz="2400" dirty="0"/>
              <a:t>$2,000,000</a:t>
            </a:r>
          </a:p>
          <a:p>
            <a:pPr marL="457200" indent="-457200">
              <a:spcBef>
                <a:spcPts val="400"/>
              </a:spcBef>
              <a:buFont typeface="+mj-lt"/>
              <a:buAutoNum type="alphaLcPeriod"/>
              <a:tabLst>
                <a:tab pos="342900" algn="l"/>
              </a:tabLst>
            </a:pPr>
            <a:r>
              <a:rPr lang="en-US" sz="2400" dirty="0"/>
              <a:t>$3,000,000</a:t>
            </a:r>
          </a:p>
          <a:p>
            <a:pPr marL="457200" indent="-457200">
              <a:spcBef>
                <a:spcPts val="400"/>
              </a:spcBef>
              <a:buFont typeface="+mj-lt"/>
              <a:buAutoNum type="alphaLcPeriod"/>
              <a:tabLst>
                <a:tab pos="342900" algn="l"/>
              </a:tabLst>
            </a:pPr>
            <a:r>
              <a:rPr lang="en-US" sz="2400" b="1" dirty="0"/>
              <a:t>$5,000,000</a:t>
            </a:r>
          </a:p>
          <a:p>
            <a:pPr marL="457200" indent="-457200">
              <a:spcBef>
                <a:spcPts val="400"/>
              </a:spcBef>
              <a:buFont typeface="+mj-lt"/>
              <a:buAutoNum type="alphaLcPeriod"/>
              <a:tabLst>
                <a:tab pos="342900" algn="l"/>
              </a:tabLst>
            </a:pPr>
            <a:r>
              <a:rPr lang="en-US" sz="2400" dirty="0"/>
              <a:t>$9,000,000</a:t>
            </a:r>
          </a:p>
          <a:p>
            <a:pPr marL="0" indent="0">
              <a:spcBef>
                <a:spcPts val="400"/>
              </a:spcBef>
              <a:spcAft>
                <a:spcPts val="1200"/>
              </a:spcAft>
              <a:buNone/>
            </a:pPr>
            <a:r>
              <a:rPr lang="en-US" sz="2400" dirty="0"/>
              <a:t>The correct answer is </a:t>
            </a:r>
            <a:r>
              <a:rPr lang="en-US" sz="2400" i="1" dirty="0"/>
              <a:t>c</a:t>
            </a:r>
            <a:r>
              <a:rPr lang="en-US" sz="2400" dirty="0"/>
              <a:t>: </a:t>
            </a:r>
          </a:p>
          <a:p>
            <a:pPr marL="0" indent="0">
              <a:spcBef>
                <a:spcPts val="400"/>
              </a:spcBef>
              <a:buNone/>
            </a:pPr>
            <a:r>
              <a:rPr lang="en-US" sz="2400" dirty="0"/>
              <a:t>$3,000,000 refinanced prior to year-end + $2,000,000 refinanced prior to issuance of the financial statements = </a:t>
            </a:r>
            <a:r>
              <a:rPr lang="en-US" sz="2400" b="1" dirty="0"/>
              <a:t>$5,000,000 </a:t>
            </a:r>
            <a:r>
              <a:rPr lang="en-US" sz="2400" dirty="0"/>
              <a:t>classified as noncurrent</a:t>
            </a:r>
          </a:p>
        </p:txBody>
      </p:sp>
    </p:spTree>
    <p:extLst>
      <p:ext uri="{BB962C8B-B14F-4D97-AF65-F5344CB8AC3E}">
        <p14:creationId xmlns:p14="http://schemas.microsoft.com/office/powerpoint/2010/main" val="90368287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13-5</a:t>
            </a:r>
          </a:p>
        </p:txBody>
      </p:sp>
      <p:sp>
        <p:nvSpPr>
          <p:cNvPr id="3" name="Title 2"/>
          <p:cNvSpPr>
            <a:spLocks noGrp="1"/>
          </p:cNvSpPr>
          <p:nvPr>
            <p:ph type="title"/>
          </p:nvPr>
        </p:nvSpPr>
        <p:spPr/>
        <p:txBody>
          <a:bodyPr>
            <a:noAutofit/>
          </a:bodyPr>
          <a:lstStyle/>
          <a:p>
            <a:r>
              <a:rPr lang="en-US" dirty="0"/>
              <a:t>Loss Contingencies </a:t>
            </a:r>
            <a:r>
              <a:rPr lang="en-IN" dirty="0"/>
              <a:t>(1 of 2)</a:t>
            </a:r>
            <a:endParaRPr lang="en-US" dirty="0"/>
          </a:p>
        </p:txBody>
      </p:sp>
      <p:sp>
        <p:nvSpPr>
          <p:cNvPr id="2" name="Content Placeholder 1"/>
          <p:cNvSpPr>
            <a:spLocks noGrp="1"/>
          </p:cNvSpPr>
          <p:nvPr>
            <p:ph sz="quarter" idx="10"/>
          </p:nvPr>
        </p:nvSpPr>
        <p:spPr>
          <a:xfrm>
            <a:off x="887912" y="1623074"/>
            <a:ext cx="7873833" cy="4695405"/>
          </a:xfrm>
        </p:spPr>
        <p:txBody>
          <a:bodyPr/>
          <a:lstStyle/>
          <a:p>
            <a:r>
              <a:rPr lang="en-US" sz="2400" dirty="0"/>
              <a:t>A </a:t>
            </a:r>
            <a:r>
              <a:rPr lang="en-US" sz="2400" b="1" dirty="0"/>
              <a:t>loss contingency </a:t>
            </a:r>
            <a:r>
              <a:rPr lang="en-US" sz="2400" dirty="0"/>
              <a:t>is an existing, uncertain situation involving potential loss depending on a future event </a:t>
            </a:r>
          </a:p>
          <a:p>
            <a:r>
              <a:rPr lang="en-US" sz="2400" dirty="0"/>
              <a:t>Whether a contingency is accrued and reported as a liability depends on </a:t>
            </a:r>
          </a:p>
          <a:p>
            <a:pPr marL="795338" lvl="1" indent="-338138">
              <a:buFont typeface="+mj-lt"/>
              <a:buAutoNum type="arabicPeriod"/>
            </a:pPr>
            <a:r>
              <a:rPr lang="en-US" sz="2200" dirty="0"/>
              <a:t>The likelihood that the confirming event will occur</a:t>
            </a:r>
          </a:p>
          <a:p>
            <a:pPr marL="795338" lvl="1" indent="-338138">
              <a:buFont typeface="+mj-lt"/>
              <a:buAutoNum type="arabicPeriod"/>
            </a:pPr>
            <a:r>
              <a:rPr lang="en-US" sz="2200" dirty="0"/>
              <a:t>What can be determined about the amount of loss</a:t>
            </a:r>
          </a:p>
          <a:p>
            <a:r>
              <a:rPr lang="en-US" sz="2400" dirty="0"/>
              <a:t>U.S. GAAP requires that the likelihood that the future event be categorized as probable, reasonably possible, or remote</a:t>
            </a:r>
          </a:p>
        </p:txBody>
      </p:sp>
    </p:spTree>
    <p:extLst>
      <p:ext uri="{BB962C8B-B14F-4D97-AF65-F5344CB8AC3E}">
        <p14:creationId xmlns:p14="http://schemas.microsoft.com/office/powerpoint/2010/main" val="316493687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13-5</a:t>
            </a:r>
          </a:p>
        </p:txBody>
      </p:sp>
      <p:sp>
        <p:nvSpPr>
          <p:cNvPr id="3" name="Title 2"/>
          <p:cNvSpPr>
            <a:spLocks noGrp="1"/>
          </p:cNvSpPr>
          <p:nvPr>
            <p:ph type="title"/>
          </p:nvPr>
        </p:nvSpPr>
        <p:spPr/>
        <p:txBody>
          <a:bodyPr>
            <a:noAutofit/>
          </a:bodyPr>
          <a:lstStyle/>
          <a:p>
            <a:r>
              <a:rPr lang="en-US" dirty="0"/>
              <a:t>Loss Contingencies </a:t>
            </a:r>
            <a:r>
              <a:rPr lang="en-IN" dirty="0"/>
              <a:t>(2 of 2)</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2001316324"/>
              </p:ext>
            </p:extLst>
          </p:nvPr>
        </p:nvGraphicFramePr>
        <p:xfrm>
          <a:off x="1107333" y="1695312"/>
          <a:ext cx="7654413" cy="2464089"/>
        </p:xfrm>
        <a:graphic>
          <a:graphicData uri="http://schemas.openxmlformats.org/drawingml/2006/table">
            <a:tbl>
              <a:tblPr firstRow="1" bandRow="1">
                <a:tableStyleId>{5940675A-B579-460E-94D1-54222C63F5DA}</a:tableStyleId>
              </a:tblPr>
              <a:tblGrid>
                <a:gridCol w="2813474">
                  <a:extLst>
                    <a:ext uri="{9D8B030D-6E8A-4147-A177-3AD203B41FA5}">
                      <a16:colId xmlns:a16="http://schemas.microsoft.com/office/drawing/2014/main" val="20000"/>
                    </a:ext>
                  </a:extLst>
                </a:gridCol>
                <a:gridCol w="4840939">
                  <a:extLst>
                    <a:ext uri="{9D8B030D-6E8A-4147-A177-3AD203B41FA5}">
                      <a16:colId xmlns:a16="http://schemas.microsoft.com/office/drawing/2014/main" val="20001"/>
                    </a:ext>
                  </a:extLst>
                </a:gridCol>
              </a:tblGrid>
              <a:tr h="790580">
                <a:tc>
                  <a:txBody>
                    <a:bodyPr/>
                    <a:lstStyle/>
                    <a:p>
                      <a:r>
                        <a:rPr lang="en-US" sz="1800" b="1" dirty="0">
                          <a:solidFill>
                            <a:schemeClr val="tx1"/>
                          </a:solidFill>
                          <a:latin typeface="Verdana" panose="020B0604030504040204" pitchFamily="34" charset="0"/>
                          <a:ea typeface="Verdana" panose="020B0604030504040204" pitchFamily="34" charset="0"/>
                          <a:cs typeface="Verdana" panose="020B0604030504040204" pitchFamily="34" charset="0"/>
                        </a:rPr>
                        <a:t>Probable</a:t>
                      </a:r>
                    </a:p>
                  </a:txBody>
                  <a:tcPr anchor="ctr"/>
                </a:tc>
                <a:tc>
                  <a:txBody>
                    <a:bodyPr/>
                    <a:lstStyle/>
                    <a:p>
                      <a:r>
                        <a:rPr lang="en-US" sz="1800" baseline="0" dirty="0">
                          <a:solidFill>
                            <a:schemeClr val="tx1"/>
                          </a:solidFill>
                          <a:latin typeface="Verdana" panose="020B0604030504040204" pitchFamily="34" charset="0"/>
                          <a:ea typeface="Verdana" panose="020B0604030504040204" pitchFamily="34" charset="0"/>
                          <a:cs typeface="Verdana" panose="020B0604030504040204" pitchFamily="34" charset="0"/>
                        </a:rPr>
                        <a:t>Event is likely to occur</a:t>
                      </a:r>
                      <a:endParaRPr lang="en-US" sz="18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0"/>
                  </a:ext>
                </a:extLst>
              </a:tr>
              <a:tr h="1015345">
                <a:tc>
                  <a:txBody>
                    <a:bodyPr/>
                    <a:lstStyle/>
                    <a:p>
                      <a:r>
                        <a:rPr lang="en-US" sz="1800" b="1" dirty="0">
                          <a:solidFill>
                            <a:schemeClr val="tx1"/>
                          </a:solidFill>
                          <a:latin typeface="Verdana" panose="020B0604030504040204" pitchFamily="34" charset="0"/>
                          <a:ea typeface="Verdana" panose="020B0604030504040204" pitchFamily="34" charset="0"/>
                          <a:cs typeface="Verdana" panose="020B0604030504040204" pitchFamily="34" charset="0"/>
                        </a:rPr>
                        <a:t>Reasonably possible</a:t>
                      </a:r>
                    </a:p>
                  </a:txBody>
                  <a:tcPr anchor="ctr"/>
                </a:tc>
                <a:tc>
                  <a:txBody>
                    <a:bodyPr/>
                    <a:lstStyle/>
                    <a:p>
                      <a:r>
                        <a:rPr lang="en-US" sz="1800" dirty="0">
                          <a:solidFill>
                            <a:schemeClr val="tx1"/>
                          </a:solidFill>
                          <a:latin typeface="Verdana" panose="020B0604030504040204" pitchFamily="34" charset="0"/>
                          <a:ea typeface="Verdana" panose="020B0604030504040204" pitchFamily="34" charset="0"/>
                          <a:cs typeface="Verdana" panose="020B0604030504040204" pitchFamily="34" charset="0"/>
                        </a:rPr>
                        <a:t>The chance the</a:t>
                      </a:r>
                      <a:r>
                        <a:rPr lang="en-US" sz="1800" baseline="0" dirty="0">
                          <a:solidFill>
                            <a:schemeClr val="tx1"/>
                          </a:solidFill>
                          <a:latin typeface="Verdana" panose="020B0604030504040204" pitchFamily="34" charset="0"/>
                          <a:ea typeface="Verdana" panose="020B0604030504040204" pitchFamily="34" charset="0"/>
                          <a:cs typeface="Verdana" panose="020B0604030504040204" pitchFamily="34" charset="0"/>
                        </a:rPr>
                        <a:t> event will occur is more than remote but less than likely</a:t>
                      </a:r>
                      <a:endParaRPr lang="en-US" sz="18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1"/>
                  </a:ext>
                </a:extLst>
              </a:tr>
              <a:tr h="658164">
                <a:tc>
                  <a:txBody>
                    <a:bodyPr/>
                    <a:lstStyle/>
                    <a:p>
                      <a:r>
                        <a:rPr lang="en-US" sz="1800" b="1" dirty="0">
                          <a:solidFill>
                            <a:schemeClr val="tx1"/>
                          </a:solidFill>
                          <a:latin typeface="Verdana" panose="020B0604030504040204" pitchFamily="34" charset="0"/>
                          <a:ea typeface="Verdana" panose="020B0604030504040204" pitchFamily="34" charset="0"/>
                          <a:cs typeface="Verdana" panose="020B0604030504040204" pitchFamily="34" charset="0"/>
                        </a:rPr>
                        <a:t>Remote</a:t>
                      </a:r>
                    </a:p>
                  </a:txBody>
                  <a:tcPr anchor="ctr"/>
                </a:tc>
                <a:tc>
                  <a:txBody>
                    <a:bodyPr/>
                    <a:lstStyle/>
                    <a:p>
                      <a:r>
                        <a:rPr lang="en-US" sz="1800" dirty="0">
                          <a:solidFill>
                            <a:schemeClr val="tx1"/>
                          </a:solidFill>
                          <a:latin typeface="Verdana" panose="020B0604030504040204" pitchFamily="34" charset="0"/>
                          <a:ea typeface="Verdana" panose="020B0604030504040204" pitchFamily="34" charset="0"/>
                          <a:cs typeface="Verdana" panose="020B0604030504040204" pitchFamily="34" charset="0"/>
                        </a:rPr>
                        <a:t>The chance</a:t>
                      </a:r>
                      <a:r>
                        <a:rPr lang="en-US" sz="1800" baseline="0" dirty="0">
                          <a:solidFill>
                            <a:schemeClr val="tx1"/>
                          </a:solidFill>
                          <a:latin typeface="Verdana" panose="020B0604030504040204" pitchFamily="34" charset="0"/>
                          <a:ea typeface="Verdana" panose="020B0604030504040204" pitchFamily="34" charset="0"/>
                          <a:cs typeface="Verdana" panose="020B0604030504040204" pitchFamily="34" charset="0"/>
                        </a:rPr>
                        <a:t> the event will occur is slight</a:t>
                      </a:r>
                      <a:endParaRPr lang="en-US" sz="18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9063868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13-1</a:t>
            </a:r>
          </a:p>
        </p:txBody>
      </p:sp>
      <p:sp>
        <p:nvSpPr>
          <p:cNvPr id="3" name="Title 2"/>
          <p:cNvSpPr>
            <a:spLocks noGrp="1"/>
          </p:cNvSpPr>
          <p:nvPr>
            <p:ph type="title"/>
          </p:nvPr>
        </p:nvSpPr>
        <p:spPr>
          <a:xfrm>
            <a:off x="685800" y="617235"/>
            <a:ext cx="8001000" cy="1005840"/>
          </a:xfrm>
        </p:spPr>
        <p:txBody>
          <a:bodyPr>
            <a:noAutofit/>
          </a:bodyPr>
          <a:lstStyle/>
          <a:p>
            <a:r>
              <a:rPr lang="en-US" dirty="0"/>
              <a:t>Accounts Payable and Trade Notes Payable </a:t>
            </a:r>
            <a:r>
              <a:rPr lang="en-IN" dirty="0"/>
              <a:t>(2 of 2)</a:t>
            </a:r>
            <a:endParaRPr lang="en-US" dirty="0"/>
          </a:p>
        </p:txBody>
      </p:sp>
      <p:sp>
        <p:nvSpPr>
          <p:cNvPr id="4" name="Content Placeholder 3"/>
          <p:cNvSpPr>
            <a:spLocks noGrp="1"/>
          </p:cNvSpPr>
          <p:nvPr>
            <p:ph sz="quarter" idx="10"/>
          </p:nvPr>
        </p:nvSpPr>
        <p:spPr>
          <a:xfrm>
            <a:off x="887913" y="1839785"/>
            <a:ext cx="7946070" cy="4623169"/>
          </a:xfrm>
        </p:spPr>
        <p:txBody>
          <a:bodyPr/>
          <a:lstStyle/>
          <a:p>
            <a:pPr defTabSz="844550">
              <a:lnSpc>
                <a:spcPct val="90000"/>
              </a:lnSpc>
              <a:spcAft>
                <a:spcPct val="35000"/>
              </a:spcAft>
              <a:defRPr/>
            </a:pPr>
            <a:r>
              <a:rPr lang="en-IN" sz="2400" b="1" dirty="0"/>
              <a:t>Accounts Payable</a:t>
            </a:r>
            <a:endParaRPr lang="en-US" sz="2400" b="1" dirty="0"/>
          </a:p>
          <a:p>
            <a:pPr marL="800100" lvl="2" indent="-342900" defTabSz="844550">
              <a:lnSpc>
                <a:spcPct val="90000"/>
              </a:lnSpc>
              <a:spcAft>
                <a:spcPct val="15000"/>
              </a:spcAft>
              <a:buFont typeface="Verdana" panose="020B0604030504040204" pitchFamily="34" charset="0"/>
              <a:buChar char="−"/>
              <a:defRPr/>
            </a:pPr>
            <a:r>
              <a:rPr lang="en-IN" dirty="0"/>
              <a:t>Payable on open account</a:t>
            </a:r>
          </a:p>
          <a:p>
            <a:pPr marL="800100" lvl="2" indent="-342900" defTabSz="844550">
              <a:lnSpc>
                <a:spcPct val="90000"/>
              </a:lnSpc>
              <a:spcAft>
                <a:spcPct val="15000"/>
              </a:spcAft>
              <a:buFont typeface="Verdana" panose="020B0604030504040204" pitchFamily="34" charset="0"/>
              <a:buChar char="−"/>
              <a:defRPr/>
            </a:pPr>
            <a:r>
              <a:rPr lang="en-IN" dirty="0"/>
              <a:t>Credit instrument: </a:t>
            </a:r>
            <a:r>
              <a:rPr lang="en-IN" b="1" dirty="0"/>
              <a:t>invoice</a:t>
            </a:r>
          </a:p>
          <a:p>
            <a:pPr marL="800100" lvl="2" indent="-342900" defTabSz="844550">
              <a:lnSpc>
                <a:spcPct val="90000"/>
              </a:lnSpc>
              <a:spcAft>
                <a:spcPct val="15000"/>
              </a:spcAft>
              <a:buFont typeface="Verdana" panose="020B0604030504040204" pitchFamily="34" charset="0"/>
              <a:buChar char="−"/>
              <a:defRPr/>
            </a:pPr>
            <a:r>
              <a:rPr lang="en-IN" b="1" dirty="0"/>
              <a:t>Short </a:t>
            </a:r>
            <a:r>
              <a:rPr lang="en-IN" dirty="0"/>
              <a:t>duration</a:t>
            </a:r>
          </a:p>
          <a:p>
            <a:pPr marL="800100" lvl="2" indent="-342900" defTabSz="844550">
              <a:lnSpc>
                <a:spcPct val="90000"/>
              </a:lnSpc>
              <a:spcAft>
                <a:spcPct val="15000"/>
              </a:spcAft>
              <a:buFont typeface="Verdana" panose="020B0604030504040204" pitchFamily="34" charset="0"/>
              <a:buChar char="−"/>
              <a:defRPr/>
            </a:pPr>
            <a:r>
              <a:rPr lang="en-IN" b="1" dirty="0"/>
              <a:t>Noninterest-bearing </a:t>
            </a:r>
            <a:r>
              <a:rPr lang="en-IN" dirty="0"/>
              <a:t>and reported at face amounts</a:t>
            </a:r>
          </a:p>
          <a:p>
            <a:pPr marL="457200" lvl="2" indent="-457200" defTabSz="844550">
              <a:lnSpc>
                <a:spcPct val="90000"/>
              </a:lnSpc>
              <a:spcAft>
                <a:spcPct val="15000"/>
              </a:spcAft>
              <a:buFont typeface="Arial" panose="020B0604020202020204" pitchFamily="34" charset="0"/>
              <a:buChar char="•"/>
              <a:defRPr/>
            </a:pPr>
            <a:r>
              <a:rPr lang="en-IN" sz="2400" b="1" dirty="0"/>
              <a:t>Trade Notes Payable </a:t>
            </a:r>
          </a:p>
          <a:p>
            <a:pPr marL="800100" lvl="2" indent="-342900" defTabSz="844550">
              <a:lnSpc>
                <a:spcPct val="90000"/>
              </a:lnSpc>
              <a:spcAft>
                <a:spcPct val="15000"/>
              </a:spcAft>
              <a:buFont typeface="Verdana" panose="020B0604030504040204" pitchFamily="34" charset="0"/>
              <a:buChar char="−"/>
              <a:defRPr/>
            </a:pPr>
            <a:r>
              <a:rPr lang="en-IN" dirty="0"/>
              <a:t>Credit instrument: </a:t>
            </a:r>
            <a:r>
              <a:rPr lang="en-IN" b="1" dirty="0"/>
              <a:t>written promissory note</a:t>
            </a:r>
            <a:endParaRPr lang="en-US" b="1" dirty="0"/>
          </a:p>
          <a:p>
            <a:pPr marL="800100" lvl="2" indent="-342900" defTabSz="844550">
              <a:lnSpc>
                <a:spcPct val="90000"/>
              </a:lnSpc>
              <a:spcAft>
                <a:spcPct val="15000"/>
              </a:spcAft>
              <a:buFont typeface="Verdana" panose="020B0604030504040204" pitchFamily="34" charset="0"/>
              <a:buChar char="−"/>
              <a:defRPr/>
            </a:pPr>
            <a:r>
              <a:rPr lang="en-IN" b="1" dirty="0"/>
              <a:t>Longer</a:t>
            </a:r>
            <a:r>
              <a:rPr lang="en-IN" dirty="0"/>
              <a:t> duration</a:t>
            </a:r>
          </a:p>
          <a:p>
            <a:pPr marL="800100" lvl="2" indent="-342900" defTabSz="844550">
              <a:lnSpc>
                <a:spcPct val="90000"/>
              </a:lnSpc>
              <a:spcAft>
                <a:spcPct val="15000"/>
              </a:spcAft>
              <a:buFont typeface="Verdana" panose="020B0604030504040204" pitchFamily="34" charset="0"/>
              <a:buChar char="−"/>
              <a:defRPr/>
            </a:pPr>
            <a:r>
              <a:rPr lang="en-IN" b="1" dirty="0"/>
              <a:t>Bear interest</a:t>
            </a:r>
            <a:endParaRPr lang="en-IN" dirty="0"/>
          </a:p>
        </p:txBody>
      </p:sp>
    </p:spTree>
    <p:extLst>
      <p:ext uri="{BB962C8B-B14F-4D97-AF65-F5344CB8AC3E}">
        <p14:creationId xmlns:p14="http://schemas.microsoft.com/office/powerpoint/2010/main" val="34393519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13-5</a:t>
            </a:r>
          </a:p>
        </p:txBody>
      </p:sp>
      <p:sp>
        <p:nvSpPr>
          <p:cNvPr id="3" name="Title 2"/>
          <p:cNvSpPr>
            <a:spLocks noGrp="1"/>
          </p:cNvSpPr>
          <p:nvPr>
            <p:ph type="title"/>
          </p:nvPr>
        </p:nvSpPr>
        <p:spPr>
          <a:xfrm>
            <a:off x="889992" y="502854"/>
            <a:ext cx="7946071" cy="975747"/>
          </a:xfrm>
        </p:spPr>
        <p:txBody>
          <a:bodyPr>
            <a:noAutofit/>
          </a:bodyPr>
          <a:lstStyle/>
          <a:p>
            <a:r>
              <a:rPr lang="en-US" altLang="en-US" dirty="0"/>
              <a:t>Concept Check: Loss</a:t>
            </a:r>
            <a:r>
              <a:rPr lang="en-US" altLang="en-US" baseline="0" dirty="0"/>
              <a:t> </a:t>
            </a:r>
            <a:r>
              <a:rPr lang="en-US" altLang="en-US" dirty="0"/>
              <a:t>Contingencies </a:t>
            </a:r>
            <a:r>
              <a:rPr lang="en-IN" dirty="0"/>
              <a:t>(1 of 2)</a:t>
            </a:r>
            <a:endParaRPr lang="en-US" dirty="0"/>
          </a:p>
        </p:txBody>
      </p:sp>
      <p:sp>
        <p:nvSpPr>
          <p:cNvPr id="2" name="Content Placeholder 1"/>
          <p:cNvSpPr>
            <a:spLocks noGrp="1"/>
          </p:cNvSpPr>
          <p:nvPr>
            <p:ph sz="quarter" idx="10"/>
          </p:nvPr>
        </p:nvSpPr>
        <p:spPr>
          <a:xfrm>
            <a:off x="887912" y="1651693"/>
            <a:ext cx="8018308" cy="4739024"/>
          </a:xfrm>
        </p:spPr>
        <p:txBody>
          <a:bodyPr/>
          <a:lstStyle/>
          <a:p>
            <a:pPr marL="0" indent="0">
              <a:spcAft>
                <a:spcPts val="1200"/>
              </a:spcAft>
              <a:buNone/>
              <a:tabLst>
                <a:tab pos="342900" algn="l"/>
              </a:tabLst>
            </a:pPr>
            <a:r>
              <a:rPr lang="en-US" sz="2200" dirty="0"/>
              <a:t>Which of the following is </a:t>
            </a:r>
            <a:r>
              <a:rPr lang="en-US" sz="2200" b="1" dirty="0"/>
              <a:t>not</a:t>
            </a:r>
            <a:r>
              <a:rPr lang="en-US" sz="2200" dirty="0"/>
              <a:t> true regarding loss contingencies and their disclosure?</a:t>
            </a:r>
          </a:p>
          <a:p>
            <a:pPr marL="457200" indent="-457200">
              <a:buFont typeface="+mj-lt"/>
              <a:buAutoNum type="alphaLcPeriod"/>
              <a:tabLst>
                <a:tab pos="342900" algn="l"/>
              </a:tabLst>
            </a:pPr>
            <a:r>
              <a:rPr lang="en-US" sz="2200" dirty="0"/>
              <a:t>A loss contingency arises when there is uncertainty about whether a past event will result in future loss</a:t>
            </a:r>
          </a:p>
          <a:p>
            <a:pPr marL="457200" indent="-457200">
              <a:buFont typeface="+mj-lt"/>
              <a:buAutoNum type="alphaLcPeriod"/>
              <a:tabLst>
                <a:tab pos="342900" algn="l"/>
              </a:tabLst>
            </a:pPr>
            <a:r>
              <a:rPr lang="en-US" sz="2200" dirty="0"/>
              <a:t>U.S. GAAP requires the likelihood of the future event be categorized as “probable,” “reasonably possible,” or “remote”</a:t>
            </a:r>
          </a:p>
          <a:p>
            <a:pPr marL="457200" indent="-457200">
              <a:buFont typeface="+mj-lt"/>
              <a:buAutoNum type="alphaLcPeriod"/>
              <a:tabLst>
                <a:tab pos="342900" algn="l"/>
              </a:tabLst>
            </a:pPr>
            <a:r>
              <a:rPr lang="en-US" sz="2200" b="1" dirty="0"/>
              <a:t>Companies are required to account for a loss contingency when the event that gave rise to it occurred before the end of the fiscal year</a:t>
            </a:r>
          </a:p>
          <a:p>
            <a:pPr marL="457200" indent="-457200">
              <a:buFont typeface="+mj-lt"/>
              <a:buAutoNum type="alphaLcPeriod"/>
              <a:tabLst>
                <a:tab pos="342900" algn="l"/>
              </a:tabLst>
            </a:pPr>
            <a:r>
              <a:rPr lang="en-US" sz="2200" dirty="0"/>
              <a:t>To be accrued and reported, the company must be able to estimate amount of loss</a:t>
            </a:r>
          </a:p>
        </p:txBody>
      </p:sp>
    </p:spTree>
    <p:extLst>
      <p:ext uri="{BB962C8B-B14F-4D97-AF65-F5344CB8AC3E}">
        <p14:creationId xmlns:p14="http://schemas.microsoft.com/office/powerpoint/2010/main" val="290746025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13-5</a:t>
            </a:r>
          </a:p>
        </p:txBody>
      </p:sp>
      <p:sp>
        <p:nvSpPr>
          <p:cNvPr id="3" name="Title 2"/>
          <p:cNvSpPr>
            <a:spLocks noGrp="1"/>
          </p:cNvSpPr>
          <p:nvPr>
            <p:ph type="title"/>
          </p:nvPr>
        </p:nvSpPr>
        <p:spPr>
          <a:xfrm>
            <a:off x="1249098" y="539520"/>
            <a:ext cx="7151463" cy="914400"/>
          </a:xfrm>
        </p:spPr>
        <p:txBody>
          <a:bodyPr>
            <a:noAutofit/>
          </a:bodyPr>
          <a:lstStyle/>
          <a:p>
            <a:r>
              <a:rPr lang="en-US" altLang="en-US" dirty="0"/>
              <a:t>Concept Check: Loss</a:t>
            </a:r>
            <a:r>
              <a:rPr lang="en-US" altLang="en-US" baseline="0" dirty="0"/>
              <a:t> </a:t>
            </a:r>
            <a:r>
              <a:rPr lang="en-US" altLang="en-US" dirty="0"/>
              <a:t>Contingencies </a:t>
            </a:r>
            <a:r>
              <a:rPr lang="en-IN" dirty="0"/>
              <a:t>(2 of 2)</a:t>
            </a:r>
            <a:endParaRPr lang="en-US" dirty="0"/>
          </a:p>
        </p:txBody>
      </p:sp>
      <p:sp>
        <p:nvSpPr>
          <p:cNvPr id="2" name="Content Placeholder 1"/>
          <p:cNvSpPr>
            <a:spLocks noGrp="1"/>
          </p:cNvSpPr>
          <p:nvPr>
            <p:ph sz="quarter" idx="10"/>
          </p:nvPr>
        </p:nvSpPr>
        <p:spPr>
          <a:xfrm>
            <a:off x="887912" y="1695312"/>
            <a:ext cx="7873833" cy="4478694"/>
          </a:xfrm>
        </p:spPr>
        <p:txBody>
          <a:bodyPr/>
          <a:lstStyle/>
          <a:p>
            <a:pPr marL="0" indent="0">
              <a:spcAft>
                <a:spcPts val="1200"/>
              </a:spcAft>
              <a:buNone/>
              <a:tabLst>
                <a:tab pos="342900" algn="l"/>
              </a:tabLst>
            </a:pPr>
            <a:r>
              <a:rPr lang="en-US" dirty="0"/>
              <a:t>The correct answer is </a:t>
            </a:r>
            <a:r>
              <a:rPr lang="en-US" i="1" dirty="0"/>
              <a:t>c</a:t>
            </a:r>
            <a:r>
              <a:rPr lang="en-US" dirty="0"/>
              <a:t>. Companies are required to account for a loss contingency when the event that gave rise to it occurred before the financial statement date, which will be after the end of the fiscal year.</a:t>
            </a:r>
            <a:endParaRPr lang="en-US" b="1" dirty="0">
              <a:solidFill>
                <a:srgbClr val="C00000"/>
              </a:solidFill>
            </a:endParaRPr>
          </a:p>
        </p:txBody>
      </p:sp>
    </p:spTree>
    <p:extLst>
      <p:ext uri="{BB962C8B-B14F-4D97-AF65-F5344CB8AC3E}">
        <p14:creationId xmlns:p14="http://schemas.microsoft.com/office/powerpoint/2010/main" val="69777846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13-6</a:t>
            </a:r>
          </a:p>
        </p:txBody>
      </p:sp>
      <p:sp>
        <p:nvSpPr>
          <p:cNvPr id="3" name="Title 2"/>
          <p:cNvSpPr>
            <a:spLocks noGrp="1"/>
          </p:cNvSpPr>
          <p:nvPr>
            <p:ph type="title"/>
          </p:nvPr>
        </p:nvSpPr>
        <p:spPr>
          <a:xfrm>
            <a:off x="685800" y="457200"/>
            <a:ext cx="8001000" cy="914400"/>
          </a:xfrm>
        </p:spPr>
        <p:txBody>
          <a:bodyPr>
            <a:noAutofit/>
          </a:bodyPr>
          <a:lstStyle/>
          <a:p>
            <a:r>
              <a:rPr lang="en-IN" dirty="0"/>
              <a:t>Accounting Treatment of Loss Contingencies (1 of 2)</a:t>
            </a:r>
            <a:endParaRPr lang="en-US" dirty="0"/>
          </a:p>
        </p:txBody>
      </p:sp>
      <p:graphicFrame>
        <p:nvGraphicFramePr>
          <p:cNvPr id="2" name="Table 1"/>
          <p:cNvGraphicFramePr>
            <a:graphicFrameLocks noGrp="1"/>
          </p:cNvGraphicFramePr>
          <p:nvPr>
            <p:extLst>
              <p:ext uri="{D42A27DB-BD31-4B8C-83A1-F6EECF244321}">
                <p14:modId xmlns:p14="http://schemas.microsoft.com/office/powerpoint/2010/main" val="1336410523"/>
              </p:ext>
            </p:extLst>
          </p:nvPr>
        </p:nvGraphicFramePr>
        <p:xfrm>
          <a:off x="1035095" y="1839785"/>
          <a:ext cx="7798888" cy="2961718"/>
        </p:xfrm>
        <a:graphic>
          <a:graphicData uri="http://schemas.openxmlformats.org/drawingml/2006/table">
            <a:tbl>
              <a:tblPr firstRow="1" bandRow="1">
                <a:tableStyleId>{5940675A-B579-460E-94D1-54222C63F5DA}</a:tableStyleId>
              </a:tblPr>
              <a:tblGrid>
                <a:gridCol w="1228029">
                  <a:extLst>
                    <a:ext uri="{9D8B030D-6E8A-4147-A177-3AD203B41FA5}">
                      <a16:colId xmlns:a16="http://schemas.microsoft.com/office/drawing/2014/main" val="20000"/>
                    </a:ext>
                  </a:extLst>
                </a:gridCol>
                <a:gridCol w="2108580">
                  <a:extLst>
                    <a:ext uri="{9D8B030D-6E8A-4147-A177-3AD203B41FA5}">
                      <a16:colId xmlns:a16="http://schemas.microsoft.com/office/drawing/2014/main" val="20001"/>
                    </a:ext>
                  </a:extLst>
                </a:gridCol>
                <a:gridCol w="2749103">
                  <a:extLst>
                    <a:ext uri="{9D8B030D-6E8A-4147-A177-3AD203B41FA5}">
                      <a16:colId xmlns:a16="http://schemas.microsoft.com/office/drawing/2014/main" val="20002"/>
                    </a:ext>
                  </a:extLst>
                </a:gridCol>
                <a:gridCol w="1713176">
                  <a:extLst>
                    <a:ext uri="{9D8B030D-6E8A-4147-A177-3AD203B41FA5}">
                      <a16:colId xmlns:a16="http://schemas.microsoft.com/office/drawing/2014/main" val="20003"/>
                    </a:ext>
                  </a:extLst>
                </a:gridCol>
              </a:tblGrid>
              <a:tr h="1011319">
                <a:tc>
                  <a:txBody>
                    <a:bodyPr/>
                    <a:lstStyle/>
                    <a:p>
                      <a:pPr algn="ctr"/>
                      <a:r>
                        <a:rPr lang="en-US" sz="1200" b="1" dirty="0">
                          <a:latin typeface="Verdana" panose="020B0604030504040204" pitchFamily="34" charset="0"/>
                          <a:ea typeface="Verdana" panose="020B0604030504040204" pitchFamily="34" charset="0"/>
                          <a:cs typeface="Verdana" panose="020B0604030504040204" pitchFamily="34" charset="0"/>
                        </a:rPr>
                        <a:t>Likelihood</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a:latin typeface="Verdana" pitchFamily="34" charset="0"/>
                          <a:ea typeface="Verdana" pitchFamily="34" charset="0"/>
                          <a:cs typeface="Verdana" pitchFamily="34" charset="0"/>
                        </a:rPr>
                        <a:t>Dollar</a:t>
                      </a:r>
                      <a:r>
                        <a:rPr lang="en-US" sz="1200" dirty="0">
                          <a:latin typeface="Verdana" pitchFamily="34" charset="0"/>
                          <a:ea typeface="Verdana" pitchFamily="34" charset="0"/>
                          <a:cs typeface="Verdana" pitchFamily="34" charset="0"/>
                        </a:rPr>
                        <a:t> </a:t>
                      </a:r>
                      <a:r>
                        <a:rPr lang="en-US" sz="1200" b="1" dirty="0">
                          <a:latin typeface="Verdana" pitchFamily="34" charset="0"/>
                          <a:ea typeface="Verdana" pitchFamily="34" charset="0"/>
                          <a:cs typeface="Verdana" pitchFamily="34" charset="0"/>
                        </a:rPr>
                        <a:t>Amount of Potential Loss: Known</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a:latin typeface="Verdana" pitchFamily="34" charset="0"/>
                          <a:ea typeface="Verdana" pitchFamily="34" charset="0"/>
                          <a:cs typeface="Verdana" pitchFamily="34" charset="0"/>
                        </a:rPr>
                        <a:t>Dollar</a:t>
                      </a:r>
                      <a:r>
                        <a:rPr lang="en-US" sz="1200" dirty="0">
                          <a:latin typeface="Verdana" pitchFamily="34" charset="0"/>
                          <a:ea typeface="Verdana" pitchFamily="34" charset="0"/>
                          <a:cs typeface="Verdana" pitchFamily="34" charset="0"/>
                        </a:rPr>
                        <a:t> </a:t>
                      </a:r>
                      <a:r>
                        <a:rPr lang="en-US" sz="1200" b="1" dirty="0">
                          <a:latin typeface="Verdana" panose="020B0604030504040204" pitchFamily="34" charset="0"/>
                          <a:ea typeface="Verdana" panose="020B0604030504040204" pitchFamily="34" charset="0"/>
                          <a:cs typeface="Verdana" panose="020B0604030504040204" pitchFamily="34" charset="0"/>
                        </a:rPr>
                        <a:t>Amount of Potential Loss: Reasonably Estimable </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a:latin typeface="Verdana" pitchFamily="34" charset="0"/>
                          <a:ea typeface="Verdana" pitchFamily="34" charset="0"/>
                          <a:cs typeface="Verdana" pitchFamily="34" charset="0"/>
                        </a:rPr>
                        <a:t>Dollar</a:t>
                      </a:r>
                      <a:r>
                        <a:rPr lang="en-US" sz="1200" dirty="0">
                          <a:latin typeface="Verdana" pitchFamily="34" charset="0"/>
                          <a:ea typeface="Verdana" pitchFamily="34" charset="0"/>
                          <a:cs typeface="Verdana" pitchFamily="34" charset="0"/>
                        </a:rPr>
                        <a:t> </a:t>
                      </a:r>
                      <a:r>
                        <a:rPr lang="en-US" sz="1200" b="1" dirty="0">
                          <a:latin typeface="Verdana" pitchFamily="34" charset="0"/>
                          <a:ea typeface="Verdana" pitchFamily="34" charset="0"/>
                          <a:cs typeface="Verdana" pitchFamily="34" charset="0"/>
                        </a:rPr>
                        <a:t>Amount of Potential Loss: Not</a:t>
                      </a:r>
                      <a:r>
                        <a:rPr lang="en-US" sz="1200" b="1" baseline="0" dirty="0">
                          <a:latin typeface="Verdana" panose="020B0604030504040204" pitchFamily="34" charset="0"/>
                          <a:ea typeface="Verdana" panose="020B0604030504040204" pitchFamily="34" charset="0"/>
                          <a:cs typeface="Verdana" panose="020B0604030504040204" pitchFamily="34" charset="0"/>
                        </a:rPr>
                        <a:t> Reasonably Estimable</a:t>
                      </a:r>
                      <a:endParaRPr lang="en-US" sz="1200" b="1" dirty="0">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0"/>
                  </a:ext>
                </a:extLst>
              </a:tr>
              <a:tr h="650133">
                <a:tc>
                  <a:txBody>
                    <a:bodyPr/>
                    <a:lstStyle/>
                    <a:p>
                      <a:r>
                        <a:rPr lang="en-US" sz="1200" dirty="0">
                          <a:latin typeface="Verdana" panose="020B0604030504040204" pitchFamily="34" charset="0"/>
                          <a:ea typeface="Verdana" panose="020B0604030504040204" pitchFamily="34" charset="0"/>
                          <a:cs typeface="Verdana" panose="020B0604030504040204" pitchFamily="34" charset="0"/>
                        </a:rPr>
                        <a:t>Probable</a:t>
                      </a:r>
                    </a:p>
                  </a:txBody>
                  <a:tcPr anchor="ctr"/>
                </a:tc>
                <a:tc>
                  <a:txBody>
                    <a:bodyPr/>
                    <a:lstStyle/>
                    <a:p>
                      <a:r>
                        <a:rPr lang="en-US" sz="1200" b="1" dirty="0">
                          <a:latin typeface="Verdana" panose="020B0604030504040204" pitchFamily="34" charset="0"/>
                          <a:ea typeface="Verdana" panose="020B0604030504040204" pitchFamily="34" charset="0"/>
                          <a:cs typeface="Verdana" panose="020B0604030504040204" pitchFamily="34" charset="0"/>
                        </a:rPr>
                        <a:t>Liability accrued </a:t>
                      </a:r>
                    </a:p>
                    <a:p>
                      <a:r>
                        <a:rPr lang="en-US" sz="1200" b="1" dirty="0">
                          <a:latin typeface="Verdana" panose="020B0604030504040204" pitchFamily="34" charset="0"/>
                          <a:ea typeface="Verdana" panose="020B0604030504040204" pitchFamily="34" charset="0"/>
                          <a:cs typeface="Verdana" panose="020B0604030504040204" pitchFamily="34" charset="0"/>
                        </a:rPr>
                        <a:t>and</a:t>
                      </a:r>
                      <a:r>
                        <a:rPr lang="en-US" sz="1200" b="1" baseline="0" dirty="0">
                          <a:latin typeface="Verdana" panose="020B0604030504040204" pitchFamily="34" charset="0"/>
                          <a:ea typeface="Verdana" panose="020B0604030504040204" pitchFamily="34" charset="0"/>
                          <a:cs typeface="Verdana" panose="020B0604030504040204" pitchFamily="34" charset="0"/>
                        </a:rPr>
                        <a:t> disclosure note</a:t>
                      </a:r>
                      <a:endParaRPr lang="en-US" sz="1200" b="1"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r>
                        <a:rPr lang="en-US" sz="1200" b="1" dirty="0">
                          <a:latin typeface="Verdana" panose="020B0604030504040204" pitchFamily="34" charset="0"/>
                          <a:ea typeface="Verdana" panose="020B0604030504040204" pitchFamily="34" charset="0"/>
                          <a:cs typeface="Verdana" panose="020B0604030504040204" pitchFamily="34" charset="0"/>
                        </a:rPr>
                        <a:t>Liability accrued </a:t>
                      </a:r>
                    </a:p>
                    <a:p>
                      <a:r>
                        <a:rPr lang="en-US" sz="1200" b="1" dirty="0">
                          <a:latin typeface="Verdana" panose="020B0604030504040204" pitchFamily="34" charset="0"/>
                          <a:ea typeface="Verdana" panose="020B0604030504040204" pitchFamily="34" charset="0"/>
                          <a:cs typeface="Verdana" panose="020B0604030504040204" pitchFamily="34" charset="0"/>
                        </a:rPr>
                        <a:t>and</a:t>
                      </a:r>
                      <a:r>
                        <a:rPr lang="en-US" sz="1200" b="1" baseline="0" dirty="0">
                          <a:latin typeface="Verdana" panose="020B0604030504040204" pitchFamily="34" charset="0"/>
                          <a:ea typeface="Verdana" panose="020B0604030504040204" pitchFamily="34" charset="0"/>
                          <a:cs typeface="Verdana" panose="020B0604030504040204" pitchFamily="34" charset="0"/>
                        </a:rPr>
                        <a:t> disclosure note</a:t>
                      </a:r>
                      <a:endParaRPr lang="en-US" sz="1200" b="1"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r>
                        <a:rPr lang="en-US" sz="1200" dirty="0">
                          <a:latin typeface="Verdana" panose="020B0604030504040204" pitchFamily="34" charset="0"/>
                          <a:ea typeface="Verdana" panose="020B0604030504040204" pitchFamily="34" charset="0"/>
                          <a:cs typeface="Verdana" panose="020B0604030504040204" pitchFamily="34" charset="0"/>
                        </a:rPr>
                        <a:t>Disclosure</a:t>
                      </a:r>
                      <a:r>
                        <a:rPr lang="en-US" sz="1200" baseline="0" dirty="0">
                          <a:latin typeface="Verdana" panose="020B0604030504040204" pitchFamily="34" charset="0"/>
                          <a:ea typeface="Verdana" panose="020B0604030504040204" pitchFamily="34" charset="0"/>
                          <a:cs typeface="Verdana" panose="020B0604030504040204" pitchFamily="34" charset="0"/>
                        </a:rPr>
                        <a:t> </a:t>
                      </a:r>
                      <a:r>
                        <a:rPr lang="en-US" sz="1200" dirty="0">
                          <a:latin typeface="Verdana" panose="020B0604030504040204" pitchFamily="34" charset="0"/>
                          <a:ea typeface="Verdana" panose="020B0604030504040204" pitchFamily="34" charset="0"/>
                          <a:cs typeface="Verdana" panose="020B0604030504040204" pitchFamily="34" charset="0"/>
                        </a:rPr>
                        <a:t>Note</a:t>
                      </a:r>
                      <a:r>
                        <a:rPr lang="en-US" sz="1200" baseline="0" dirty="0">
                          <a:latin typeface="Verdana" panose="020B0604030504040204" pitchFamily="34" charset="0"/>
                          <a:ea typeface="Verdana" panose="020B0604030504040204" pitchFamily="34" charset="0"/>
                          <a:cs typeface="Verdana" panose="020B0604030504040204" pitchFamily="34" charset="0"/>
                        </a:rPr>
                        <a:t> only</a:t>
                      </a:r>
                      <a:endParaRPr lang="en-US" sz="1200" dirty="0">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1"/>
                  </a:ext>
                </a:extLst>
              </a:tr>
              <a:tr h="650133">
                <a:tc>
                  <a:txBody>
                    <a:bodyPr/>
                    <a:lstStyle/>
                    <a:p>
                      <a:r>
                        <a:rPr lang="en-US" sz="1200" dirty="0">
                          <a:latin typeface="Verdana" panose="020B0604030504040204" pitchFamily="34" charset="0"/>
                          <a:ea typeface="Verdana" panose="020B0604030504040204" pitchFamily="34" charset="0"/>
                          <a:cs typeface="Verdana" panose="020B0604030504040204" pitchFamily="34" charset="0"/>
                        </a:rPr>
                        <a:t>Reasonably</a:t>
                      </a:r>
                      <a:r>
                        <a:rPr lang="en-US" sz="1200" baseline="0" dirty="0">
                          <a:latin typeface="Verdana" panose="020B0604030504040204" pitchFamily="34" charset="0"/>
                          <a:ea typeface="Verdana" panose="020B0604030504040204" pitchFamily="34" charset="0"/>
                          <a:cs typeface="Verdana" panose="020B0604030504040204" pitchFamily="34" charset="0"/>
                        </a:rPr>
                        <a:t> </a:t>
                      </a:r>
                      <a:r>
                        <a:rPr lang="en-US" sz="1200" dirty="0">
                          <a:latin typeface="Verdana" panose="020B0604030504040204" pitchFamily="34" charset="0"/>
                          <a:ea typeface="Verdana" panose="020B0604030504040204" pitchFamily="34" charset="0"/>
                          <a:cs typeface="Verdana" panose="020B0604030504040204" pitchFamily="34" charset="0"/>
                        </a:rPr>
                        <a:t>possible</a:t>
                      </a:r>
                    </a:p>
                  </a:txBody>
                  <a:tcPr anchor="ctr"/>
                </a:tc>
                <a:tc>
                  <a:txBody>
                    <a:bodyPr/>
                    <a:lstStyle/>
                    <a:p>
                      <a:r>
                        <a:rPr lang="en-US" sz="1200" dirty="0">
                          <a:latin typeface="Verdana" panose="020B0604030504040204" pitchFamily="34" charset="0"/>
                          <a:ea typeface="Verdana" panose="020B0604030504040204" pitchFamily="34" charset="0"/>
                          <a:cs typeface="Verdana" panose="020B0604030504040204" pitchFamily="34" charset="0"/>
                        </a:rPr>
                        <a:t>Disclosure</a:t>
                      </a:r>
                      <a:r>
                        <a:rPr lang="en-US" sz="1200" baseline="0" dirty="0">
                          <a:latin typeface="Verdana" panose="020B0604030504040204" pitchFamily="34" charset="0"/>
                          <a:ea typeface="Verdana" panose="020B0604030504040204" pitchFamily="34" charset="0"/>
                          <a:cs typeface="Verdana" panose="020B0604030504040204" pitchFamily="34" charset="0"/>
                        </a:rPr>
                        <a:t> </a:t>
                      </a:r>
                      <a:r>
                        <a:rPr lang="en-US" sz="1200" dirty="0">
                          <a:latin typeface="Verdana" panose="020B0604030504040204" pitchFamily="34" charset="0"/>
                          <a:ea typeface="Verdana" panose="020B0604030504040204" pitchFamily="34" charset="0"/>
                          <a:cs typeface="Verdana" panose="020B0604030504040204" pitchFamily="34" charset="0"/>
                        </a:rPr>
                        <a:t>Note</a:t>
                      </a:r>
                      <a:r>
                        <a:rPr lang="en-US" sz="1200" baseline="0" dirty="0">
                          <a:latin typeface="Verdana" panose="020B0604030504040204" pitchFamily="34" charset="0"/>
                          <a:ea typeface="Verdana" panose="020B0604030504040204" pitchFamily="34" charset="0"/>
                          <a:cs typeface="Verdana" panose="020B0604030504040204" pitchFamily="34" charset="0"/>
                        </a:rPr>
                        <a:t> only</a:t>
                      </a:r>
                      <a:endParaRPr lang="en-US" sz="12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r>
                        <a:rPr lang="en-US" sz="1200" dirty="0">
                          <a:latin typeface="Verdana" panose="020B0604030504040204" pitchFamily="34" charset="0"/>
                          <a:ea typeface="Verdana" panose="020B0604030504040204" pitchFamily="34" charset="0"/>
                          <a:cs typeface="Verdana" panose="020B0604030504040204" pitchFamily="34" charset="0"/>
                        </a:rPr>
                        <a:t>Disclosure</a:t>
                      </a:r>
                      <a:r>
                        <a:rPr lang="en-US" sz="1200" baseline="0" dirty="0">
                          <a:latin typeface="Verdana" panose="020B0604030504040204" pitchFamily="34" charset="0"/>
                          <a:ea typeface="Verdana" panose="020B0604030504040204" pitchFamily="34" charset="0"/>
                          <a:cs typeface="Verdana" panose="020B0604030504040204" pitchFamily="34" charset="0"/>
                        </a:rPr>
                        <a:t> </a:t>
                      </a:r>
                      <a:r>
                        <a:rPr lang="en-US" sz="1200" dirty="0">
                          <a:latin typeface="Verdana" panose="020B0604030504040204" pitchFamily="34" charset="0"/>
                          <a:ea typeface="Verdana" panose="020B0604030504040204" pitchFamily="34" charset="0"/>
                          <a:cs typeface="Verdana" panose="020B0604030504040204" pitchFamily="34" charset="0"/>
                        </a:rPr>
                        <a:t>Note</a:t>
                      </a:r>
                      <a:r>
                        <a:rPr lang="en-US" sz="1200" baseline="0" dirty="0">
                          <a:latin typeface="Verdana" panose="020B0604030504040204" pitchFamily="34" charset="0"/>
                          <a:ea typeface="Verdana" panose="020B0604030504040204" pitchFamily="34" charset="0"/>
                          <a:cs typeface="Verdana" panose="020B0604030504040204" pitchFamily="34" charset="0"/>
                        </a:rPr>
                        <a:t> only</a:t>
                      </a:r>
                      <a:endParaRPr lang="en-US" sz="12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r>
                        <a:rPr lang="en-US" sz="1200" dirty="0">
                          <a:latin typeface="Verdana" panose="020B0604030504040204" pitchFamily="34" charset="0"/>
                          <a:ea typeface="Verdana" panose="020B0604030504040204" pitchFamily="34" charset="0"/>
                          <a:cs typeface="Verdana" panose="020B0604030504040204" pitchFamily="34" charset="0"/>
                        </a:rPr>
                        <a:t>Disclosure</a:t>
                      </a:r>
                      <a:r>
                        <a:rPr lang="en-US" sz="1200" baseline="0" dirty="0">
                          <a:latin typeface="Verdana" panose="020B0604030504040204" pitchFamily="34" charset="0"/>
                          <a:ea typeface="Verdana" panose="020B0604030504040204" pitchFamily="34" charset="0"/>
                          <a:cs typeface="Verdana" panose="020B0604030504040204" pitchFamily="34" charset="0"/>
                        </a:rPr>
                        <a:t> </a:t>
                      </a:r>
                      <a:r>
                        <a:rPr lang="en-US" sz="1200" dirty="0">
                          <a:latin typeface="Verdana" panose="020B0604030504040204" pitchFamily="34" charset="0"/>
                          <a:ea typeface="Verdana" panose="020B0604030504040204" pitchFamily="34" charset="0"/>
                          <a:cs typeface="Verdana" panose="020B0604030504040204" pitchFamily="34" charset="0"/>
                        </a:rPr>
                        <a:t>Note</a:t>
                      </a:r>
                      <a:r>
                        <a:rPr lang="en-US" sz="1200" baseline="0" dirty="0">
                          <a:latin typeface="Verdana" panose="020B0604030504040204" pitchFamily="34" charset="0"/>
                          <a:ea typeface="Verdana" panose="020B0604030504040204" pitchFamily="34" charset="0"/>
                          <a:cs typeface="Verdana" panose="020B0604030504040204" pitchFamily="34" charset="0"/>
                        </a:rPr>
                        <a:t> only</a:t>
                      </a:r>
                      <a:endParaRPr lang="en-US" sz="1200" dirty="0">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2"/>
                  </a:ext>
                </a:extLst>
              </a:tr>
              <a:tr h="650133">
                <a:tc>
                  <a:txBody>
                    <a:bodyPr/>
                    <a:lstStyle/>
                    <a:p>
                      <a:r>
                        <a:rPr lang="en-US" sz="1200" dirty="0">
                          <a:latin typeface="Verdana" panose="020B0604030504040204" pitchFamily="34" charset="0"/>
                          <a:ea typeface="Verdana" panose="020B0604030504040204" pitchFamily="34" charset="0"/>
                          <a:cs typeface="Verdana" panose="020B0604030504040204" pitchFamily="34" charset="0"/>
                        </a:rPr>
                        <a:t>Remote</a:t>
                      </a:r>
                    </a:p>
                  </a:txBody>
                  <a:tcPr anchor="ctr"/>
                </a:tc>
                <a:tc>
                  <a:txBody>
                    <a:bodyPr/>
                    <a:lstStyle/>
                    <a:p>
                      <a:r>
                        <a:rPr lang="en-US" sz="1200" dirty="0">
                          <a:latin typeface="Verdana" panose="020B0604030504040204" pitchFamily="34" charset="0"/>
                          <a:ea typeface="Verdana" panose="020B0604030504040204" pitchFamily="34" charset="0"/>
                          <a:cs typeface="Verdana" panose="020B0604030504040204" pitchFamily="34" charset="0"/>
                        </a:rPr>
                        <a:t>No disclosure required*</a:t>
                      </a:r>
                    </a:p>
                  </a:txBody>
                  <a:tcPr anchor="ctr"/>
                </a:tc>
                <a:tc>
                  <a:txBody>
                    <a:bodyPr/>
                    <a:lstStyle/>
                    <a:p>
                      <a:r>
                        <a:rPr lang="en-US" sz="1200" dirty="0">
                          <a:latin typeface="Verdana" panose="020B0604030504040204" pitchFamily="34" charset="0"/>
                          <a:ea typeface="Verdana" panose="020B0604030504040204" pitchFamily="34" charset="0"/>
                          <a:cs typeface="Verdana" panose="020B0604030504040204" pitchFamily="34" charset="0"/>
                        </a:rPr>
                        <a:t>No disclosure required*</a:t>
                      </a: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latin typeface="Verdana" panose="020B0604030504040204" pitchFamily="34" charset="0"/>
                          <a:ea typeface="Verdana" panose="020B0604030504040204" pitchFamily="34" charset="0"/>
                          <a:cs typeface="Verdana" panose="020B0604030504040204" pitchFamily="34" charset="0"/>
                        </a:rPr>
                        <a:t>No disclosure</a:t>
                      </a:r>
                      <a:r>
                        <a:rPr lang="en-US" sz="1200" baseline="0" dirty="0">
                          <a:latin typeface="Verdana" panose="020B0604030504040204" pitchFamily="34" charset="0"/>
                          <a:ea typeface="Verdana" panose="020B0604030504040204" pitchFamily="34" charset="0"/>
                          <a:cs typeface="Verdana" panose="020B0604030504040204" pitchFamily="34" charset="0"/>
                        </a:rPr>
                        <a:t> </a:t>
                      </a:r>
                      <a:r>
                        <a:rPr lang="en-US" sz="1200" dirty="0">
                          <a:latin typeface="Verdana" panose="020B0604030504040204" pitchFamily="34" charset="0"/>
                          <a:ea typeface="Verdana" panose="020B0604030504040204" pitchFamily="34" charset="0"/>
                          <a:cs typeface="Verdana" panose="020B0604030504040204" pitchFamily="34" charset="0"/>
                        </a:rPr>
                        <a:t>required*</a:t>
                      </a:r>
                    </a:p>
                  </a:txBody>
                  <a:tcPr anchor="ctr"/>
                </a:tc>
                <a:extLst>
                  <a:ext uri="{0D108BD9-81ED-4DB2-BD59-A6C34878D82A}">
                    <a16:rowId xmlns:a16="http://schemas.microsoft.com/office/drawing/2014/main" val="10003"/>
                  </a:ext>
                </a:extLst>
              </a:tr>
            </a:tbl>
          </a:graphicData>
        </a:graphic>
      </p:graphicFrame>
      <p:sp>
        <p:nvSpPr>
          <p:cNvPr id="10" name="Content Placeholder 1"/>
          <p:cNvSpPr>
            <a:spLocks noGrp="1"/>
          </p:cNvSpPr>
          <p:nvPr>
            <p:ph sz="quarter" idx="10"/>
          </p:nvPr>
        </p:nvSpPr>
        <p:spPr>
          <a:xfrm>
            <a:off x="886051" y="5090450"/>
            <a:ext cx="7947932" cy="1228029"/>
          </a:xfrm>
        </p:spPr>
        <p:txBody>
          <a:bodyPr/>
          <a:lstStyle/>
          <a:p>
            <a:pPr marL="0" indent="0" fontAlgn="t">
              <a:buNone/>
            </a:pPr>
            <a:r>
              <a:rPr lang="en-US" sz="2200" dirty="0"/>
              <a:t>*Except for certain guarantees and other specified off-balance-sheet risk situations discussed in the next chapter.</a:t>
            </a:r>
          </a:p>
        </p:txBody>
      </p:sp>
    </p:spTree>
    <p:extLst>
      <p:ext uri="{BB962C8B-B14F-4D97-AF65-F5344CB8AC3E}">
        <p14:creationId xmlns:p14="http://schemas.microsoft.com/office/powerpoint/2010/main" val="76230383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13-6</a:t>
            </a:r>
          </a:p>
        </p:txBody>
      </p:sp>
      <p:sp>
        <p:nvSpPr>
          <p:cNvPr id="3" name="Title 2"/>
          <p:cNvSpPr>
            <a:spLocks noGrp="1"/>
          </p:cNvSpPr>
          <p:nvPr>
            <p:ph type="title"/>
          </p:nvPr>
        </p:nvSpPr>
        <p:spPr/>
        <p:txBody>
          <a:bodyPr>
            <a:noAutofit/>
          </a:bodyPr>
          <a:lstStyle/>
          <a:p>
            <a:r>
              <a:rPr lang="en-IN" dirty="0"/>
              <a:t>Accounting Treatment of Loss Contingencies (2 of 2)</a:t>
            </a:r>
            <a:endParaRPr lang="en-US" dirty="0"/>
          </a:p>
        </p:txBody>
      </p:sp>
      <p:sp>
        <p:nvSpPr>
          <p:cNvPr id="8" name="Content Placeholder 7"/>
          <p:cNvSpPr>
            <a:spLocks noGrp="1"/>
          </p:cNvSpPr>
          <p:nvPr>
            <p:ph sz="quarter" idx="10"/>
          </p:nvPr>
        </p:nvSpPr>
        <p:spPr>
          <a:xfrm>
            <a:off x="914400" y="1676400"/>
            <a:ext cx="7991820" cy="885756"/>
          </a:xfrm>
        </p:spPr>
        <p:txBody>
          <a:bodyPr/>
          <a:lstStyle/>
          <a:p>
            <a:pPr marL="0" indent="0">
              <a:buNone/>
            </a:pPr>
            <a:r>
              <a:rPr lang="en-US" sz="2400" b="1" dirty="0">
                <a:solidFill>
                  <a:prstClr val="black"/>
                </a:solidFill>
              </a:rPr>
              <a:t>When loss contingency is accrued as a liability:</a:t>
            </a:r>
            <a:endParaRPr lang="en-US" sz="2400" dirty="0"/>
          </a:p>
        </p:txBody>
      </p:sp>
      <p:pic>
        <p:nvPicPr>
          <p:cNvPr id="24578" name="Picture 2" descr="Journal entry showing that loss (or expense) is debited and liability is credited the same amount."/>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79047" y="2634393"/>
            <a:ext cx="8148352" cy="8298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Content Placeholder 8"/>
          <p:cNvSpPr>
            <a:spLocks noGrp="1"/>
          </p:cNvSpPr>
          <p:nvPr>
            <p:ph sz="quarter" idx="12"/>
          </p:nvPr>
        </p:nvSpPr>
        <p:spPr>
          <a:xfrm>
            <a:off x="863600" y="3875214"/>
            <a:ext cx="7823200" cy="854052"/>
          </a:xfrm>
        </p:spPr>
        <p:txBody>
          <a:bodyPr/>
          <a:lstStyle/>
          <a:p>
            <a:pPr marL="0" indent="0">
              <a:buNone/>
            </a:pPr>
            <a:r>
              <a:rPr lang="en-US" b="1" dirty="0">
                <a:solidFill>
                  <a:prstClr val="black"/>
                </a:solidFill>
              </a:rPr>
              <a:t>When loss contingency is resolved using a noncash asset:</a:t>
            </a:r>
            <a:endParaRPr lang="en-IN" b="1" dirty="0">
              <a:solidFill>
                <a:prstClr val="black"/>
              </a:solidFill>
            </a:endParaRPr>
          </a:p>
        </p:txBody>
      </p:sp>
      <p:pic>
        <p:nvPicPr>
          <p:cNvPr id="24579" name="Picture 3" descr="Journal entry showing that loss (or expense) is debited and asset (or valuation account) is credited the same amount."/>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757868" y="4887715"/>
            <a:ext cx="8148352" cy="8528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9306243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13-6</a:t>
            </a:r>
          </a:p>
        </p:txBody>
      </p:sp>
      <p:sp>
        <p:nvSpPr>
          <p:cNvPr id="3" name="Title 2"/>
          <p:cNvSpPr>
            <a:spLocks noGrp="1"/>
          </p:cNvSpPr>
          <p:nvPr>
            <p:ph type="title"/>
          </p:nvPr>
        </p:nvSpPr>
        <p:spPr>
          <a:xfrm>
            <a:off x="466305" y="400524"/>
            <a:ext cx="8801100" cy="1005840"/>
          </a:xfrm>
        </p:spPr>
        <p:txBody>
          <a:bodyPr>
            <a:noAutofit/>
          </a:bodyPr>
          <a:lstStyle/>
          <a:p>
            <a:r>
              <a:rPr lang="en-US" dirty="0"/>
              <a:t>Product Warranties and</a:t>
            </a:r>
            <a:r>
              <a:rPr lang="en-US" baseline="0" dirty="0"/>
              <a:t> </a:t>
            </a:r>
            <a:r>
              <a:rPr lang="en-US" dirty="0"/>
              <a:t>Guarantees </a:t>
            </a:r>
            <a:r>
              <a:rPr lang="en-IN" dirty="0"/>
              <a:t>(1 of 2)</a:t>
            </a:r>
            <a:endParaRPr lang="en-US" dirty="0"/>
          </a:p>
        </p:txBody>
      </p:sp>
      <p:sp>
        <p:nvSpPr>
          <p:cNvPr id="2" name="Content Placeholder 1"/>
          <p:cNvSpPr>
            <a:spLocks noGrp="1"/>
          </p:cNvSpPr>
          <p:nvPr>
            <p:ph sz="quarter" idx="10"/>
          </p:nvPr>
        </p:nvSpPr>
        <p:spPr>
          <a:xfrm>
            <a:off x="887912" y="1604221"/>
            <a:ext cx="7873833" cy="4786496"/>
          </a:xfrm>
        </p:spPr>
        <p:txBody>
          <a:bodyPr/>
          <a:lstStyle/>
          <a:p>
            <a:pPr>
              <a:lnSpc>
                <a:spcPct val="100000"/>
              </a:lnSpc>
              <a:spcBef>
                <a:spcPts val="600"/>
              </a:spcBef>
              <a:spcAft>
                <a:spcPts val="0"/>
              </a:spcAft>
            </a:pPr>
            <a:r>
              <a:rPr lang="en-US" dirty="0"/>
              <a:t>Most consumer products are accompanied by a </a:t>
            </a:r>
            <a:r>
              <a:rPr lang="en-US" b="1" dirty="0"/>
              <a:t>guarantee</a:t>
            </a:r>
            <a:r>
              <a:rPr lang="en-US" dirty="0"/>
              <a:t>, such as a quality-assurance warranty</a:t>
            </a:r>
          </a:p>
          <a:p>
            <a:pPr>
              <a:lnSpc>
                <a:spcPct val="100000"/>
              </a:lnSpc>
              <a:spcBef>
                <a:spcPts val="600"/>
              </a:spcBef>
              <a:spcAft>
                <a:spcPts val="0"/>
              </a:spcAft>
            </a:pPr>
            <a:r>
              <a:rPr lang="en-US" dirty="0"/>
              <a:t>Costs of satisfying guarantees should be estimated and recorded as expenses in the same accounting period the products are sold </a:t>
            </a:r>
          </a:p>
          <a:p>
            <a:pPr marL="795338" lvl="1" indent="-338138">
              <a:spcBef>
                <a:spcPts val="600"/>
              </a:spcBef>
              <a:defRPr/>
            </a:pPr>
            <a:r>
              <a:rPr lang="en-US" sz="2600" dirty="0"/>
              <a:t>This is a </a:t>
            </a:r>
            <a:r>
              <a:rPr lang="en-US" sz="2600" b="1" dirty="0"/>
              <a:t>loss contingency </a:t>
            </a:r>
          </a:p>
        </p:txBody>
      </p:sp>
    </p:spTree>
    <p:extLst>
      <p:ext uri="{BB962C8B-B14F-4D97-AF65-F5344CB8AC3E}">
        <p14:creationId xmlns:p14="http://schemas.microsoft.com/office/powerpoint/2010/main" val="185826580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13-6</a:t>
            </a:r>
          </a:p>
        </p:txBody>
      </p:sp>
      <p:sp>
        <p:nvSpPr>
          <p:cNvPr id="3" name="Title 2"/>
          <p:cNvSpPr>
            <a:spLocks noGrp="1"/>
          </p:cNvSpPr>
          <p:nvPr>
            <p:ph type="title"/>
          </p:nvPr>
        </p:nvSpPr>
        <p:spPr>
          <a:xfrm>
            <a:off x="466305" y="400524"/>
            <a:ext cx="8801100" cy="1005840"/>
          </a:xfrm>
        </p:spPr>
        <p:txBody>
          <a:bodyPr>
            <a:noAutofit/>
          </a:bodyPr>
          <a:lstStyle/>
          <a:p>
            <a:r>
              <a:rPr lang="en-US" dirty="0"/>
              <a:t>Product Warranties and</a:t>
            </a:r>
            <a:r>
              <a:rPr lang="en-US" baseline="0" dirty="0"/>
              <a:t> </a:t>
            </a:r>
            <a:r>
              <a:rPr lang="en-US" dirty="0"/>
              <a:t>Guarantees </a:t>
            </a:r>
            <a:r>
              <a:rPr lang="en-IN" dirty="0"/>
              <a:t>(2 of 2)</a:t>
            </a:r>
            <a:endParaRPr lang="en-US" dirty="0"/>
          </a:p>
        </p:txBody>
      </p:sp>
      <p:sp>
        <p:nvSpPr>
          <p:cNvPr id="2" name="Content Placeholder 1"/>
          <p:cNvSpPr>
            <a:spLocks noGrp="1"/>
          </p:cNvSpPr>
          <p:nvPr>
            <p:ph sz="quarter" idx="10"/>
          </p:nvPr>
        </p:nvSpPr>
        <p:spPr>
          <a:xfrm>
            <a:off x="887912" y="1695312"/>
            <a:ext cx="7873833" cy="4623168"/>
          </a:xfrm>
        </p:spPr>
        <p:txBody>
          <a:bodyPr/>
          <a:lstStyle/>
          <a:p>
            <a:pPr>
              <a:lnSpc>
                <a:spcPct val="100000"/>
              </a:lnSpc>
              <a:spcBef>
                <a:spcPts val="600"/>
              </a:spcBef>
              <a:spcAft>
                <a:spcPts val="0"/>
              </a:spcAft>
            </a:pPr>
            <a:r>
              <a:rPr lang="en-US" dirty="0"/>
              <a:t>The criteria for accruing a contingent loss almost always are met for product warranties or guarantees</a:t>
            </a:r>
          </a:p>
          <a:p>
            <a:pPr marL="790575" lvl="1" indent="-327025">
              <a:spcBef>
                <a:spcPts val="600"/>
              </a:spcBef>
              <a:defRPr/>
            </a:pPr>
            <a:r>
              <a:rPr lang="en-US" sz="2600" dirty="0"/>
              <a:t>While we usually can’t predict the liability associated with an individual sale, prior experience makes it possible to predict reasonably accurate estimates of the </a:t>
            </a:r>
            <a:r>
              <a:rPr lang="en-US" sz="2600" b="1" dirty="0"/>
              <a:t>total</a:t>
            </a:r>
            <a:r>
              <a:rPr lang="en-US" sz="2600" dirty="0"/>
              <a:t> liability for a period</a:t>
            </a:r>
          </a:p>
        </p:txBody>
      </p:sp>
    </p:spTree>
    <p:extLst>
      <p:ext uri="{BB962C8B-B14F-4D97-AF65-F5344CB8AC3E}">
        <p14:creationId xmlns:p14="http://schemas.microsoft.com/office/powerpoint/2010/main" val="404564373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13-6</a:t>
            </a:r>
          </a:p>
        </p:txBody>
      </p:sp>
      <p:sp>
        <p:nvSpPr>
          <p:cNvPr id="3" name="Title 2"/>
          <p:cNvSpPr>
            <a:spLocks noGrp="1"/>
          </p:cNvSpPr>
          <p:nvPr>
            <p:ph type="title"/>
          </p:nvPr>
        </p:nvSpPr>
        <p:spPr>
          <a:xfrm>
            <a:off x="685800" y="492868"/>
            <a:ext cx="8001000" cy="624548"/>
          </a:xfrm>
        </p:spPr>
        <p:txBody>
          <a:bodyPr>
            <a:noAutofit/>
          </a:bodyPr>
          <a:lstStyle/>
          <a:p>
            <a:r>
              <a:rPr lang="en-US" dirty="0"/>
              <a:t>Product Warranty </a:t>
            </a:r>
            <a:r>
              <a:rPr lang="en-IN" dirty="0"/>
              <a:t>(1 of 2)</a:t>
            </a:r>
            <a:endParaRPr lang="en-US" dirty="0"/>
          </a:p>
        </p:txBody>
      </p:sp>
      <p:sp>
        <p:nvSpPr>
          <p:cNvPr id="2" name="Content Placeholder 1"/>
          <p:cNvSpPr>
            <a:spLocks noGrp="1"/>
          </p:cNvSpPr>
          <p:nvPr>
            <p:ph sz="quarter" idx="10"/>
          </p:nvPr>
        </p:nvSpPr>
        <p:spPr>
          <a:xfrm>
            <a:off x="918120" y="1550838"/>
            <a:ext cx="7946071" cy="2817243"/>
          </a:xfrm>
        </p:spPr>
        <p:txBody>
          <a:bodyPr/>
          <a:lstStyle/>
          <a:p>
            <a:pPr marL="0" indent="0">
              <a:buNone/>
            </a:pPr>
            <a:r>
              <a:rPr lang="en-US" sz="2200" dirty="0"/>
              <a:t>Caldor Health, a supplier of in-home health care products, introduced a new therapeutic chair carrying a two-year warranty against defects. Estimates based on industry experience indicate warranty costs of </a:t>
            </a:r>
            <a:r>
              <a:rPr lang="en-US" sz="2200" b="1" dirty="0"/>
              <a:t>3% </a:t>
            </a:r>
            <a:r>
              <a:rPr lang="en-US" sz="2200" dirty="0"/>
              <a:t>of sales during the first 12 months following the sale and </a:t>
            </a:r>
            <a:r>
              <a:rPr lang="en-US" sz="2200" b="1" dirty="0"/>
              <a:t>4% </a:t>
            </a:r>
            <a:r>
              <a:rPr lang="en-US" sz="2200" dirty="0"/>
              <a:t>the next 12 months. During December 2018, its first month of availability, Caldor sold $2 million of chairs.</a:t>
            </a:r>
          </a:p>
        </p:txBody>
      </p:sp>
      <p:pic>
        <p:nvPicPr>
          <p:cNvPr id="8" name="Picture Placeholder 7" descr="Journal entry showing that during December cash and accounts receivable are debited 2 million and sales revenue is credited 2 million."/>
          <p:cNvPicPr>
            <a:picLocks noGrp="1" noChangeAspect="1"/>
          </p:cNvPicPr>
          <p:nvPr>
            <p:ph type="pic" sz="quarter" idx="14"/>
          </p:nvPr>
        </p:nvPicPr>
        <p:blipFill>
          <a:blip r:embed="rId3">
            <a:extLst>
              <a:ext uri="{28A0092B-C50C-407E-A947-70E740481C1C}">
                <a14:useLocalDpi xmlns:a14="http://schemas.microsoft.com/office/drawing/2010/main" val="0"/>
              </a:ext>
            </a:extLst>
          </a:blip>
          <a:stretch>
            <a:fillRect/>
          </a:stretch>
        </p:blipFill>
        <p:spPr>
          <a:xfrm>
            <a:off x="1364082" y="4440318"/>
            <a:ext cx="7180953" cy="1828572"/>
          </a:xfrm>
        </p:spPr>
      </p:pic>
    </p:spTree>
    <p:extLst>
      <p:ext uri="{BB962C8B-B14F-4D97-AF65-F5344CB8AC3E}">
        <p14:creationId xmlns:p14="http://schemas.microsoft.com/office/powerpoint/2010/main" val="263793226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13-6</a:t>
            </a:r>
          </a:p>
        </p:txBody>
      </p:sp>
      <p:sp>
        <p:nvSpPr>
          <p:cNvPr id="3" name="Title 2"/>
          <p:cNvSpPr>
            <a:spLocks noGrp="1"/>
          </p:cNvSpPr>
          <p:nvPr>
            <p:ph type="title"/>
          </p:nvPr>
        </p:nvSpPr>
        <p:spPr>
          <a:xfrm>
            <a:off x="685800" y="467283"/>
            <a:ext cx="8001000" cy="759843"/>
          </a:xfrm>
        </p:spPr>
        <p:txBody>
          <a:bodyPr>
            <a:noAutofit/>
          </a:bodyPr>
          <a:lstStyle/>
          <a:p>
            <a:r>
              <a:rPr lang="en-US" dirty="0"/>
              <a:t>Product Warranty </a:t>
            </a:r>
            <a:r>
              <a:rPr lang="en-IN" dirty="0"/>
              <a:t>(2 of 2)</a:t>
            </a:r>
            <a:endParaRPr lang="en-US" dirty="0"/>
          </a:p>
        </p:txBody>
      </p:sp>
      <p:pic>
        <p:nvPicPr>
          <p:cNvPr id="16386" name="Picture 2" descr="Journal entry dated December 31, 2018 (adjusting entry) showing warranty expense debited 140,000 and estimated warranty liability credited 140,00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9627" y="1432067"/>
            <a:ext cx="7826693" cy="1864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Content Placeholder 3"/>
          <p:cNvSpPr>
            <a:spLocks noGrp="1"/>
          </p:cNvSpPr>
          <p:nvPr>
            <p:ph sz="quarter" idx="12"/>
          </p:nvPr>
        </p:nvSpPr>
        <p:spPr>
          <a:xfrm>
            <a:off x="929627" y="3429001"/>
            <a:ext cx="7976593" cy="1444740"/>
          </a:xfrm>
        </p:spPr>
        <p:txBody>
          <a:bodyPr/>
          <a:lstStyle/>
          <a:p>
            <a:pPr marL="0" indent="0">
              <a:buNone/>
            </a:pPr>
            <a:r>
              <a:rPr lang="en-US" sz="2200" dirty="0"/>
              <a:t>[(3% + 4%) × $2,000,000] </a:t>
            </a:r>
            <a:r>
              <a:rPr lang="en-US" sz="2200" dirty="0">
                <a:sym typeface="Wingdings" pitchFamily="2" charset="2"/>
              </a:rPr>
              <a:t> Debit (140,000)</a:t>
            </a:r>
            <a:endParaRPr lang="en-US" sz="2200" dirty="0"/>
          </a:p>
          <a:p>
            <a:pPr marL="0" indent="0">
              <a:buNone/>
            </a:pPr>
            <a:r>
              <a:rPr lang="en-US" sz="2200" dirty="0"/>
              <a:t>When customer claims are made and costs are incurred to satisfy those claims, the liability is reduced ($61,000 in 2019):</a:t>
            </a:r>
          </a:p>
        </p:txBody>
      </p:sp>
      <p:pic>
        <p:nvPicPr>
          <p:cNvPr id="16387" name="Picture 3" descr="Journal entry showing estimated warranty liability debited 61,000 and cash, parts, and supplies credited 61,00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9626" y="5058969"/>
            <a:ext cx="7826693" cy="14039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5619222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13-6</a:t>
            </a:r>
          </a:p>
        </p:txBody>
      </p:sp>
      <p:sp>
        <p:nvSpPr>
          <p:cNvPr id="3" name="Title 2"/>
          <p:cNvSpPr>
            <a:spLocks noGrp="1"/>
          </p:cNvSpPr>
          <p:nvPr>
            <p:ph type="title"/>
          </p:nvPr>
        </p:nvSpPr>
        <p:spPr>
          <a:xfrm>
            <a:off x="1230037" y="400524"/>
            <a:ext cx="7273636" cy="1005840"/>
          </a:xfrm>
        </p:spPr>
        <p:txBody>
          <a:bodyPr>
            <a:noAutofit/>
          </a:bodyPr>
          <a:lstStyle/>
          <a:p>
            <a:r>
              <a:rPr lang="en-US" dirty="0"/>
              <a:t>Expected Cash Flow</a:t>
            </a:r>
            <a:r>
              <a:rPr lang="en-US" baseline="0" dirty="0"/>
              <a:t> </a:t>
            </a:r>
            <a:r>
              <a:rPr lang="en-US" dirty="0"/>
              <a:t>Approach </a:t>
            </a:r>
            <a:r>
              <a:rPr lang="en-IN" dirty="0"/>
              <a:t>(1 of 2)</a:t>
            </a:r>
            <a:endParaRPr lang="en-US" dirty="0"/>
          </a:p>
        </p:txBody>
      </p:sp>
      <p:sp>
        <p:nvSpPr>
          <p:cNvPr id="2" name="Content Placeholder 1"/>
          <p:cNvSpPr>
            <a:spLocks noGrp="1"/>
          </p:cNvSpPr>
          <p:nvPr>
            <p:ph sz="quarter" idx="10"/>
          </p:nvPr>
        </p:nvSpPr>
        <p:spPr>
          <a:xfrm>
            <a:off x="887912" y="1628970"/>
            <a:ext cx="7873833" cy="4689510"/>
          </a:xfrm>
        </p:spPr>
        <p:txBody>
          <a:bodyPr/>
          <a:lstStyle/>
          <a:p>
            <a:r>
              <a:rPr lang="en-US" dirty="0"/>
              <a:t>The traditional way of measuring a warranty obligation is to report the “</a:t>
            </a:r>
            <a:r>
              <a:rPr lang="en-US" b="1" dirty="0"/>
              <a:t>best estimate</a:t>
            </a:r>
            <a:r>
              <a:rPr lang="en-US" dirty="0"/>
              <a:t>” of future cash flows </a:t>
            </a:r>
          </a:p>
          <a:p>
            <a:pPr lvl="1">
              <a:spcBef>
                <a:spcPts val="600"/>
              </a:spcBef>
              <a:buFont typeface="Arial"/>
              <a:buChar char="–"/>
              <a:defRPr/>
            </a:pPr>
            <a:r>
              <a:rPr lang="en-US" dirty="0"/>
              <a:t>The method ignores the time value of money </a:t>
            </a:r>
          </a:p>
          <a:p>
            <a:pPr>
              <a:defRPr/>
            </a:pPr>
            <a:r>
              <a:rPr lang="en-US" dirty="0"/>
              <a:t>An alternative </a:t>
            </a:r>
            <a:r>
              <a:rPr lang="en-US" b="1" dirty="0"/>
              <a:t>expected cash flow approach </a:t>
            </a:r>
            <a:r>
              <a:rPr lang="en-US" dirty="0"/>
              <a:t>is described by </a:t>
            </a:r>
            <a:r>
              <a:rPr lang="en-US" i="1" dirty="0"/>
              <a:t>SFAC No. 7</a:t>
            </a:r>
          </a:p>
          <a:p>
            <a:pPr lvl="1">
              <a:buFont typeface="Lucida Grande"/>
              <a:buChar char="–"/>
              <a:defRPr/>
            </a:pPr>
            <a:r>
              <a:rPr lang="en-US" sz="2600" dirty="0"/>
              <a:t>Incorporates specific probabilities of cash flows into the analysis</a:t>
            </a:r>
          </a:p>
        </p:txBody>
      </p:sp>
    </p:spTree>
    <p:extLst>
      <p:ext uri="{BB962C8B-B14F-4D97-AF65-F5344CB8AC3E}">
        <p14:creationId xmlns:p14="http://schemas.microsoft.com/office/powerpoint/2010/main" val="363545742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13-6</a:t>
            </a:r>
          </a:p>
        </p:txBody>
      </p:sp>
      <p:sp>
        <p:nvSpPr>
          <p:cNvPr id="3" name="Title 2"/>
          <p:cNvSpPr>
            <a:spLocks noGrp="1"/>
          </p:cNvSpPr>
          <p:nvPr>
            <p:ph type="title"/>
          </p:nvPr>
        </p:nvSpPr>
        <p:spPr>
          <a:xfrm>
            <a:off x="1230037" y="400524"/>
            <a:ext cx="7273636" cy="1005840"/>
          </a:xfrm>
        </p:spPr>
        <p:txBody>
          <a:bodyPr>
            <a:noAutofit/>
          </a:bodyPr>
          <a:lstStyle/>
          <a:p>
            <a:r>
              <a:rPr lang="en-US" dirty="0"/>
              <a:t>Expected Cash Flow</a:t>
            </a:r>
            <a:r>
              <a:rPr lang="en-US" baseline="0" dirty="0"/>
              <a:t> </a:t>
            </a:r>
            <a:r>
              <a:rPr lang="en-US" dirty="0"/>
              <a:t>Approach </a:t>
            </a:r>
            <a:r>
              <a:rPr lang="en-IN" dirty="0"/>
              <a:t>(2 of 2)</a:t>
            </a:r>
            <a:endParaRPr lang="en-US" dirty="0"/>
          </a:p>
        </p:txBody>
      </p:sp>
      <p:sp>
        <p:nvSpPr>
          <p:cNvPr id="2" name="Content Placeholder 1"/>
          <p:cNvSpPr>
            <a:spLocks noGrp="1"/>
          </p:cNvSpPr>
          <p:nvPr>
            <p:ph sz="quarter" idx="10"/>
          </p:nvPr>
        </p:nvSpPr>
        <p:spPr>
          <a:xfrm>
            <a:off x="887912" y="1695312"/>
            <a:ext cx="7873833" cy="4695405"/>
          </a:xfrm>
        </p:spPr>
        <p:txBody>
          <a:bodyPr/>
          <a:lstStyle/>
          <a:p>
            <a:pPr>
              <a:defRPr/>
            </a:pPr>
            <a:r>
              <a:rPr lang="en-US" dirty="0"/>
              <a:t>Required conditions: </a:t>
            </a:r>
          </a:p>
          <a:p>
            <a:pPr lvl="1">
              <a:buFont typeface="Lucida Grande"/>
              <a:buChar char="–"/>
              <a:defRPr/>
            </a:pPr>
            <a:r>
              <a:rPr lang="en-US" dirty="0"/>
              <a:t>When the warranty obligation spans more than one year and</a:t>
            </a:r>
          </a:p>
          <a:p>
            <a:pPr lvl="1">
              <a:buFont typeface="Lucida Grande"/>
              <a:buChar char="–"/>
              <a:defRPr/>
            </a:pPr>
            <a:r>
              <a:rPr lang="en-US" dirty="0"/>
              <a:t>We can associate probabilities with possible cash flow o</a:t>
            </a:r>
            <a:r>
              <a:rPr lang="en-US" sz="2600" dirty="0"/>
              <a:t>utcomes</a:t>
            </a:r>
          </a:p>
        </p:txBody>
      </p:sp>
    </p:spTree>
    <p:extLst>
      <p:ext uri="{BB962C8B-B14F-4D97-AF65-F5344CB8AC3E}">
        <p14:creationId xmlns:p14="http://schemas.microsoft.com/office/powerpoint/2010/main" val="37964843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13-1</a:t>
            </a:r>
          </a:p>
        </p:txBody>
      </p:sp>
      <p:sp>
        <p:nvSpPr>
          <p:cNvPr id="3" name="Title 2"/>
          <p:cNvSpPr>
            <a:spLocks noGrp="1"/>
          </p:cNvSpPr>
          <p:nvPr>
            <p:ph type="title"/>
          </p:nvPr>
        </p:nvSpPr>
        <p:spPr>
          <a:xfrm>
            <a:off x="685800" y="636438"/>
            <a:ext cx="8001000" cy="914400"/>
          </a:xfrm>
        </p:spPr>
        <p:txBody>
          <a:bodyPr>
            <a:noAutofit/>
          </a:bodyPr>
          <a:lstStyle/>
          <a:p>
            <a:r>
              <a:rPr lang="en-US" dirty="0"/>
              <a:t>Current Liabilities—General Mills </a:t>
            </a:r>
            <a:r>
              <a:rPr lang="en-IN" dirty="0"/>
              <a:t>(1 of 2)</a:t>
            </a:r>
            <a:endParaRPr lang="en-US" dirty="0"/>
          </a:p>
        </p:txBody>
      </p:sp>
      <p:pic>
        <p:nvPicPr>
          <p:cNvPr id="5" name="Picture 4" descr="Current Liabilities for 2015 and 2014&#10;&#10;Accounts payable $1,684.0 and $1,611.3&#10;&#10;Current portion of long-term debt 1,000.4 and 1,250.6&#10;&#10;Notes payable 615.8 and 111.7&#10;&#10;Other current liabilities 1,589.9 and 1,449.9&#10;&#10;Total current liabilities $4,890.1 and $4,423.5"/>
          <p:cNvPicPr>
            <a:picLocks noChangeAspect="1"/>
          </p:cNvPicPr>
          <p:nvPr/>
        </p:nvPicPr>
        <p:blipFill>
          <a:blip r:embed="rId3"/>
          <a:stretch>
            <a:fillRect/>
          </a:stretch>
        </p:blipFill>
        <p:spPr>
          <a:xfrm>
            <a:off x="671202" y="1913084"/>
            <a:ext cx="7990803" cy="4044211"/>
          </a:xfrm>
          <a:prstGeom prst="rect">
            <a:avLst/>
          </a:prstGeom>
        </p:spPr>
      </p:pic>
    </p:spTree>
    <p:extLst>
      <p:ext uri="{BB962C8B-B14F-4D97-AF65-F5344CB8AC3E}">
        <p14:creationId xmlns:p14="http://schemas.microsoft.com/office/powerpoint/2010/main" val="3068337993"/>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13-6</a:t>
            </a:r>
          </a:p>
        </p:txBody>
      </p:sp>
      <p:sp>
        <p:nvSpPr>
          <p:cNvPr id="3" name="Title 2"/>
          <p:cNvSpPr>
            <a:spLocks noGrp="1"/>
          </p:cNvSpPr>
          <p:nvPr>
            <p:ph type="title"/>
          </p:nvPr>
        </p:nvSpPr>
        <p:spPr>
          <a:xfrm>
            <a:off x="887913" y="544998"/>
            <a:ext cx="7672650" cy="1005840"/>
          </a:xfrm>
        </p:spPr>
        <p:txBody>
          <a:bodyPr>
            <a:noAutofit/>
          </a:bodyPr>
          <a:lstStyle/>
          <a:p>
            <a:r>
              <a:rPr lang="en-US" dirty="0"/>
              <a:t>Product Warranty—Expected Cash Flow Approach </a:t>
            </a:r>
            <a:r>
              <a:rPr lang="en-IN" dirty="0"/>
              <a:t>(1 of 2)</a:t>
            </a:r>
            <a:endParaRPr lang="en-US" dirty="0"/>
          </a:p>
        </p:txBody>
      </p:sp>
      <p:sp>
        <p:nvSpPr>
          <p:cNvPr id="2" name="Content Placeholder 1"/>
          <p:cNvSpPr>
            <a:spLocks noGrp="1"/>
          </p:cNvSpPr>
          <p:nvPr>
            <p:ph sz="quarter" idx="10"/>
          </p:nvPr>
        </p:nvSpPr>
        <p:spPr>
          <a:xfrm>
            <a:off x="887912" y="1695312"/>
            <a:ext cx="7873833" cy="4617809"/>
          </a:xfrm>
        </p:spPr>
        <p:txBody>
          <a:bodyPr/>
          <a:lstStyle/>
          <a:p>
            <a:pPr marL="0" indent="0">
              <a:buNone/>
            </a:pPr>
            <a:r>
              <a:rPr lang="en-US" dirty="0"/>
              <a:t>Caldor Health, a supplier of in-home health care products, introduced a new therapeutic chair carrying a two-year warranty against defects. During December of 2018, its first month of availability, Caldor sold $2 million of the chairs. Industry experience indicates the following probability distribution for the potential warranty costs:</a:t>
            </a:r>
          </a:p>
        </p:txBody>
      </p:sp>
    </p:spTree>
    <p:extLst>
      <p:ext uri="{BB962C8B-B14F-4D97-AF65-F5344CB8AC3E}">
        <p14:creationId xmlns:p14="http://schemas.microsoft.com/office/powerpoint/2010/main" val="340738920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13-6</a:t>
            </a:r>
          </a:p>
        </p:txBody>
      </p:sp>
      <p:sp>
        <p:nvSpPr>
          <p:cNvPr id="3" name="Title 2"/>
          <p:cNvSpPr>
            <a:spLocks noGrp="1"/>
          </p:cNvSpPr>
          <p:nvPr>
            <p:ph type="title"/>
          </p:nvPr>
        </p:nvSpPr>
        <p:spPr>
          <a:xfrm>
            <a:off x="743439" y="564201"/>
            <a:ext cx="8001000" cy="914400"/>
          </a:xfrm>
        </p:spPr>
        <p:txBody>
          <a:bodyPr>
            <a:noAutofit/>
          </a:bodyPr>
          <a:lstStyle/>
          <a:p>
            <a:r>
              <a:rPr lang="en-US" dirty="0"/>
              <a:t>Product Warranty—Expected Cash Flow Approach </a:t>
            </a:r>
            <a:r>
              <a:rPr lang="en-IN" dirty="0"/>
              <a:t>(2 of 2)</a:t>
            </a:r>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1480126650"/>
              </p:ext>
            </p:extLst>
          </p:nvPr>
        </p:nvGraphicFramePr>
        <p:xfrm>
          <a:off x="1754757" y="1984260"/>
          <a:ext cx="6067908" cy="3467374"/>
        </p:xfrm>
        <a:graphic>
          <a:graphicData uri="http://schemas.openxmlformats.org/drawingml/2006/table">
            <a:tbl>
              <a:tblPr firstRow="1" bandRow="1">
                <a:tableStyleId>{5940675A-B579-460E-94D1-54222C63F5DA}</a:tableStyleId>
              </a:tblPr>
              <a:tblGrid>
                <a:gridCol w="2745006">
                  <a:extLst>
                    <a:ext uri="{9D8B030D-6E8A-4147-A177-3AD203B41FA5}">
                      <a16:colId xmlns:a16="http://schemas.microsoft.com/office/drawing/2014/main" val="20000"/>
                    </a:ext>
                  </a:extLst>
                </a:gridCol>
                <a:gridCol w="3322902">
                  <a:extLst>
                    <a:ext uri="{9D8B030D-6E8A-4147-A177-3AD203B41FA5}">
                      <a16:colId xmlns:a16="http://schemas.microsoft.com/office/drawing/2014/main" val="20001"/>
                    </a:ext>
                  </a:extLst>
                </a:gridCol>
              </a:tblGrid>
              <a:tr h="62235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a:latin typeface="Verdana" panose="020B0604030504040204" pitchFamily="34" charset="0"/>
                          <a:ea typeface="Verdana" panose="020B0604030504040204" pitchFamily="34" charset="0"/>
                          <a:cs typeface="Verdana" panose="020B0604030504040204" pitchFamily="34" charset="0"/>
                        </a:rPr>
                        <a:t>Warranty Costs</a:t>
                      </a:r>
                    </a:p>
                  </a:txBody>
                  <a:tcPr anchor="ctr"/>
                </a:tc>
                <a:tc>
                  <a:txBody>
                    <a:bodyPr/>
                    <a:lstStyle/>
                    <a:p>
                      <a:pPr algn="ctr"/>
                      <a:r>
                        <a:rPr lang="en-US" sz="1400" b="1" dirty="0">
                          <a:latin typeface="Verdana" panose="020B0604030504040204" pitchFamily="34" charset="0"/>
                          <a:ea typeface="Verdana" panose="020B0604030504040204" pitchFamily="34" charset="0"/>
                          <a:cs typeface="Verdana" panose="020B0604030504040204" pitchFamily="34" charset="0"/>
                        </a:rPr>
                        <a:t>Probability</a:t>
                      </a:r>
                      <a:endParaRPr lang="en-US" sz="1400" dirty="0">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0"/>
                  </a:ext>
                </a:extLst>
              </a:tr>
              <a:tr h="3556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a:latin typeface="Verdana" panose="020B0604030504040204" pitchFamily="34" charset="0"/>
                          <a:ea typeface="Verdana" panose="020B0604030504040204" pitchFamily="34" charset="0"/>
                          <a:cs typeface="Verdana" panose="020B0604030504040204" pitchFamily="34" charset="0"/>
                        </a:rPr>
                        <a:t>2019</a:t>
                      </a:r>
                    </a:p>
                  </a:txBody>
                  <a:tcPr anchor="ctr"/>
                </a:tc>
                <a:tc>
                  <a:txBody>
                    <a:bodyPr/>
                    <a:lstStyle/>
                    <a:p>
                      <a:pPr algn="ctr"/>
                      <a:endParaRPr lang="en-US" sz="1400" dirty="0">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1"/>
                  </a:ext>
                </a:extLst>
              </a:tr>
              <a:tr h="355628">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latin typeface="Verdana" panose="020B0604030504040204" pitchFamily="34" charset="0"/>
                          <a:ea typeface="Verdana" panose="020B0604030504040204" pitchFamily="34" charset="0"/>
                          <a:cs typeface="Verdana" panose="020B0604030504040204" pitchFamily="34" charset="0"/>
                        </a:rPr>
                        <a:t>$50,000</a:t>
                      </a:r>
                    </a:p>
                  </a:txBody>
                  <a:tcPr anchor="ctr"/>
                </a:tc>
                <a:tc>
                  <a:txBody>
                    <a:bodyPr/>
                    <a:lstStyle/>
                    <a:p>
                      <a:pPr algn="r"/>
                      <a:r>
                        <a:rPr lang="en-US" sz="1400" dirty="0">
                          <a:latin typeface="Verdana" panose="020B0604030504040204" pitchFamily="34" charset="0"/>
                          <a:ea typeface="Verdana" panose="020B0604030504040204" pitchFamily="34" charset="0"/>
                          <a:cs typeface="Verdana" panose="020B0604030504040204" pitchFamily="34" charset="0"/>
                        </a:rPr>
                        <a:t>20%</a:t>
                      </a:r>
                    </a:p>
                  </a:txBody>
                  <a:tcPr anchor="ctr"/>
                </a:tc>
                <a:extLst>
                  <a:ext uri="{0D108BD9-81ED-4DB2-BD59-A6C34878D82A}">
                    <a16:rowId xmlns:a16="http://schemas.microsoft.com/office/drawing/2014/main" val="10002"/>
                  </a:ext>
                </a:extLst>
              </a:tr>
              <a:tr h="355628">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latin typeface="Verdana" panose="020B0604030504040204" pitchFamily="34" charset="0"/>
                          <a:ea typeface="Verdana" panose="020B0604030504040204" pitchFamily="34" charset="0"/>
                          <a:cs typeface="Verdana" panose="020B0604030504040204" pitchFamily="34" charset="0"/>
                        </a:rPr>
                        <a:t>$60,000</a:t>
                      </a:r>
                    </a:p>
                  </a:txBody>
                  <a:tcPr anchor="ctr"/>
                </a:tc>
                <a:tc>
                  <a:txBody>
                    <a:bodyPr/>
                    <a:lstStyle/>
                    <a:p>
                      <a:pPr algn="r"/>
                      <a:r>
                        <a:rPr lang="en-US" sz="1400" dirty="0">
                          <a:latin typeface="Verdana" panose="020B0604030504040204" pitchFamily="34" charset="0"/>
                          <a:ea typeface="Verdana" panose="020B0604030504040204" pitchFamily="34" charset="0"/>
                          <a:cs typeface="Verdana" panose="020B0604030504040204" pitchFamily="34" charset="0"/>
                        </a:rPr>
                        <a:t>50%</a:t>
                      </a:r>
                    </a:p>
                  </a:txBody>
                  <a:tcPr anchor="ctr"/>
                </a:tc>
                <a:extLst>
                  <a:ext uri="{0D108BD9-81ED-4DB2-BD59-A6C34878D82A}">
                    <a16:rowId xmlns:a16="http://schemas.microsoft.com/office/drawing/2014/main" val="10003"/>
                  </a:ext>
                </a:extLst>
              </a:tr>
              <a:tr h="355628">
                <a:tc>
                  <a:txBody>
                    <a:bodyPr/>
                    <a:lstStyle/>
                    <a:p>
                      <a:pPr algn="r"/>
                      <a:r>
                        <a:rPr lang="en-US" sz="1400" dirty="0">
                          <a:latin typeface="Verdana" panose="020B0604030504040204" pitchFamily="34" charset="0"/>
                          <a:ea typeface="Verdana" panose="020B0604030504040204" pitchFamily="34" charset="0"/>
                          <a:cs typeface="Verdana" panose="020B0604030504040204" pitchFamily="34" charset="0"/>
                        </a:rPr>
                        <a:t>$70,000</a:t>
                      </a:r>
                    </a:p>
                  </a:txBody>
                  <a:tcPr anchor="ctr"/>
                </a:tc>
                <a:tc>
                  <a:txBody>
                    <a:bodyPr/>
                    <a:lstStyle/>
                    <a:p>
                      <a:pPr algn="r"/>
                      <a:r>
                        <a:rPr lang="en-US" sz="1400" dirty="0">
                          <a:latin typeface="Verdana" panose="020B0604030504040204" pitchFamily="34" charset="0"/>
                          <a:ea typeface="Verdana" panose="020B0604030504040204" pitchFamily="34" charset="0"/>
                          <a:cs typeface="Verdana" panose="020B0604030504040204" pitchFamily="34" charset="0"/>
                        </a:rPr>
                        <a:t>30%</a:t>
                      </a:r>
                    </a:p>
                  </a:txBody>
                  <a:tcPr anchor="ctr"/>
                </a:tc>
                <a:extLst>
                  <a:ext uri="{0D108BD9-81ED-4DB2-BD59-A6C34878D82A}">
                    <a16:rowId xmlns:a16="http://schemas.microsoft.com/office/drawing/2014/main" val="10004"/>
                  </a:ext>
                </a:extLst>
              </a:tr>
              <a:tr h="355628">
                <a:tc>
                  <a:txBody>
                    <a:bodyPr/>
                    <a:lstStyle/>
                    <a:p>
                      <a:pPr algn="l"/>
                      <a:r>
                        <a:rPr lang="en-US" sz="1400" b="1" dirty="0">
                          <a:latin typeface="Verdana" pitchFamily="34" charset="0"/>
                          <a:ea typeface="Verdana" pitchFamily="34" charset="0"/>
                          <a:cs typeface="Verdana" pitchFamily="34" charset="0"/>
                        </a:rPr>
                        <a:t>2020</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en-US" sz="1400" dirty="0">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5"/>
                  </a:ext>
                </a:extLst>
              </a:tr>
              <a:tr h="355628">
                <a:tc>
                  <a:txBody>
                    <a:bodyPr/>
                    <a:lstStyle/>
                    <a:p>
                      <a:pPr algn="r"/>
                      <a:r>
                        <a:rPr lang="en-US" sz="1400" dirty="0">
                          <a:latin typeface="Verdana" panose="020B0604030504040204" pitchFamily="34" charset="0"/>
                          <a:ea typeface="Verdana" panose="020B0604030504040204" pitchFamily="34" charset="0"/>
                          <a:cs typeface="Verdana" panose="020B0604030504040204" pitchFamily="34" charset="0"/>
                        </a:rPr>
                        <a:t>$70,000</a:t>
                      </a:r>
                    </a:p>
                  </a:txBody>
                  <a:tcPr anchor="ctr"/>
                </a:tc>
                <a:tc>
                  <a:txBody>
                    <a:bodyPr/>
                    <a:lstStyle/>
                    <a:p>
                      <a:pPr algn="r"/>
                      <a:r>
                        <a:rPr lang="en-US" sz="1400" dirty="0">
                          <a:latin typeface="Verdana" panose="020B0604030504040204" pitchFamily="34" charset="0"/>
                          <a:ea typeface="Verdana" panose="020B0604030504040204" pitchFamily="34" charset="0"/>
                          <a:cs typeface="Verdana" panose="020B0604030504040204" pitchFamily="34" charset="0"/>
                        </a:rPr>
                        <a:t>20%</a:t>
                      </a:r>
                    </a:p>
                  </a:txBody>
                  <a:tcPr anchor="ctr"/>
                </a:tc>
                <a:extLst>
                  <a:ext uri="{0D108BD9-81ED-4DB2-BD59-A6C34878D82A}">
                    <a16:rowId xmlns:a16="http://schemas.microsoft.com/office/drawing/2014/main" val="10006"/>
                  </a:ext>
                </a:extLst>
              </a:tr>
              <a:tr h="355628">
                <a:tc>
                  <a:txBody>
                    <a:bodyPr/>
                    <a:lstStyle/>
                    <a:p>
                      <a:pPr algn="r"/>
                      <a:r>
                        <a:rPr lang="en-US" sz="1400" dirty="0">
                          <a:latin typeface="Verdana" panose="020B0604030504040204" pitchFamily="34" charset="0"/>
                          <a:ea typeface="Verdana" panose="020B0604030504040204" pitchFamily="34" charset="0"/>
                          <a:cs typeface="Verdana" panose="020B0604030504040204" pitchFamily="34" charset="0"/>
                        </a:rPr>
                        <a:t>$80,000</a:t>
                      </a:r>
                    </a:p>
                  </a:txBody>
                  <a:tcPr anchor="ctr"/>
                </a:tc>
                <a:tc>
                  <a:txBody>
                    <a:bodyPr/>
                    <a:lstStyle/>
                    <a:p>
                      <a:pPr algn="r"/>
                      <a:r>
                        <a:rPr lang="en-US" sz="1400" dirty="0">
                          <a:latin typeface="Verdana" panose="020B0604030504040204" pitchFamily="34" charset="0"/>
                          <a:ea typeface="Verdana" panose="020B0604030504040204" pitchFamily="34" charset="0"/>
                          <a:cs typeface="Verdana" panose="020B0604030504040204" pitchFamily="34" charset="0"/>
                        </a:rPr>
                        <a:t>50%</a:t>
                      </a:r>
                    </a:p>
                  </a:txBody>
                  <a:tcPr anchor="ctr"/>
                </a:tc>
                <a:extLst>
                  <a:ext uri="{0D108BD9-81ED-4DB2-BD59-A6C34878D82A}">
                    <a16:rowId xmlns:a16="http://schemas.microsoft.com/office/drawing/2014/main" val="10007"/>
                  </a:ext>
                </a:extLst>
              </a:tr>
              <a:tr h="355628">
                <a:tc>
                  <a:txBody>
                    <a:bodyPr/>
                    <a:lstStyle/>
                    <a:p>
                      <a:pPr algn="r"/>
                      <a:r>
                        <a:rPr lang="en-US" sz="1400" dirty="0">
                          <a:latin typeface="Verdana" panose="020B0604030504040204" pitchFamily="34" charset="0"/>
                          <a:ea typeface="Verdana" panose="020B0604030504040204" pitchFamily="34" charset="0"/>
                          <a:cs typeface="Verdana" panose="020B0604030504040204" pitchFamily="34" charset="0"/>
                        </a:rPr>
                        <a:t>$90,000</a:t>
                      </a:r>
                    </a:p>
                  </a:txBody>
                  <a:tcPr anchor="ctr"/>
                </a:tc>
                <a:tc>
                  <a:txBody>
                    <a:bodyPr/>
                    <a:lstStyle/>
                    <a:p>
                      <a:pPr algn="r"/>
                      <a:r>
                        <a:rPr lang="en-US" sz="1400" dirty="0">
                          <a:latin typeface="Verdana" panose="020B0604030504040204" pitchFamily="34" charset="0"/>
                          <a:ea typeface="Verdana" panose="020B0604030504040204" pitchFamily="34" charset="0"/>
                          <a:cs typeface="Verdana" panose="020B0604030504040204" pitchFamily="34" charset="0"/>
                        </a:rPr>
                        <a:t>30%</a:t>
                      </a:r>
                    </a:p>
                  </a:txBody>
                  <a:tcPr anchor="ct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331983182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13-6</a:t>
            </a:r>
          </a:p>
        </p:txBody>
      </p:sp>
      <p:sp>
        <p:nvSpPr>
          <p:cNvPr id="3" name="Title 2"/>
          <p:cNvSpPr>
            <a:spLocks noGrp="1"/>
          </p:cNvSpPr>
          <p:nvPr>
            <p:ph type="title"/>
          </p:nvPr>
        </p:nvSpPr>
        <p:spPr>
          <a:xfrm>
            <a:off x="1032387" y="322809"/>
            <a:ext cx="7273636" cy="1005840"/>
          </a:xfrm>
        </p:spPr>
        <p:txBody>
          <a:bodyPr>
            <a:noAutofit/>
          </a:bodyPr>
          <a:lstStyle/>
          <a:p>
            <a:r>
              <a:rPr lang="en-US" dirty="0"/>
              <a:t>Product Warranty </a:t>
            </a:r>
            <a:r>
              <a:rPr lang="en-IN" dirty="0"/>
              <a:t>(1 of 3)</a:t>
            </a:r>
            <a:endParaRPr lang="en-US" dirty="0"/>
          </a:p>
        </p:txBody>
      </p:sp>
      <p:sp>
        <p:nvSpPr>
          <p:cNvPr id="2" name="Content Placeholder 1"/>
          <p:cNvSpPr>
            <a:spLocks noGrp="1"/>
          </p:cNvSpPr>
          <p:nvPr>
            <p:ph sz="quarter" idx="10"/>
          </p:nvPr>
        </p:nvSpPr>
        <p:spPr>
          <a:xfrm>
            <a:off x="887912" y="1664820"/>
            <a:ext cx="7873833" cy="4798134"/>
          </a:xfrm>
        </p:spPr>
        <p:txBody>
          <a:bodyPr/>
          <a:lstStyle/>
          <a:p>
            <a:pPr marL="0" indent="0">
              <a:buNone/>
            </a:pPr>
            <a:r>
              <a:rPr lang="en-US" dirty="0"/>
              <a:t>An arrangement with a service firm requires that costs for the two-year warranty period be settled at the end of 2019 and 2020. The risk-free rate of interest is 5%. Applying the expected cash flow approach, at the end of the 2018 fiscal year, Caldor would record a warranty liability (and expense) of $131,564, calculated as follows:</a:t>
            </a:r>
          </a:p>
        </p:txBody>
      </p:sp>
    </p:spTree>
    <p:extLst>
      <p:ext uri="{BB962C8B-B14F-4D97-AF65-F5344CB8AC3E}">
        <p14:creationId xmlns:p14="http://schemas.microsoft.com/office/powerpoint/2010/main" val="2418622054"/>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13-6</a:t>
            </a:r>
          </a:p>
        </p:txBody>
      </p:sp>
      <p:sp>
        <p:nvSpPr>
          <p:cNvPr id="3" name="Title 2"/>
          <p:cNvSpPr>
            <a:spLocks noGrp="1"/>
          </p:cNvSpPr>
          <p:nvPr>
            <p:ph type="title"/>
          </p:nvPr>
        </p:nvSpPr>
        <p:spPr>
          <a:xfrm>
            <a:off x="685800" y="436610"/>
            <a:ext cx="8001000" cy="831273"/>
          </a:xfrm>
        </p:spPr>
        <p:txBody>
          <a:bodyPr>
            <a:noAutofit/>
          </a:bodyPr>
          <a:lstStyle/>
          <a:p>
            <a:r>
              <a:rPr lang="en-US" dirty="0"/>
              <a:t>Product Warranty</a:t>
            </a:r>
            <a:r>
              <a:rPr lang="en-IN" dirty="0"/>
              <a:t> (2 of 3)</a:t>
            </a:r>
            <a:endParaRPr lang="en-US" dirty="0"/>
          </a:p>
        </p:txBody>
      </p:sp>
      <p:graphicFrame>
        <p:nvGraphicFramePr>
          <p:cNvPr id="2" name="Table 1"/>
          <p:cNvGraphicFramePr>
            <a:graphicFrameLocks noGrp="1"/>
          </p:cNvGraphicFramePr>
          <p:nvPr>
            <p:extLst>
              <p:ext uri="{D42A27DB-BD31-4B8C-83A1-F6EECF244321}">
                <p14:modId xmlns:p14="http://schemas.microsoft.com/office/powerpoint/2010/main" val="225730151"/>
              </p:ext>
            </p:extLst>
          </p:nvPr>
        </p:nvGraphicFramePr>
        <p:xfrm>
          <a:off x="1393572" y="1623075"/>
          <a:ext cx="7006989" cy="3768276"/>
        </p:xfrm>
        <a:graphic>
          <a:graphicData uri="http://schemas.openxmlformats.org/drawingml/2006/table">
            <a:tbl>
              <a:tblPr firstRow="1" bandRow="1">
                <a:tableStyleId>{5940675A-B579-460E-94D1-54222C63F5DA}</a:tableStyleId>
              </a:tblPr>
              <a:tblGrid>
                <a:gridCol w="722370">
                  <a:extLst>
                    <a:ext uri="{9D8B030D-6E8A-4147-A177-3AD203B41FA5}">
                      <a16:colId xmlns:a16="http://schemas.microsoft.com/office/drawing/2014/main" val="20000"/>
                    </a:ext>
                  </a:extLst>
                </a:gridCol>
                <a:gridCol w="1878162">
                  <a:extLst>
                    <a:ext uri="{9D8B030D-6E8A-4147-A177-3AD203B41FA5}">
                      <a16:colId xmlns:a16="http://schemas.microsoft.com/office/drawing/2014/main" val="20001"/>
                    </a:ext>
                  </a:extLst>
                </a:gridCol>
                <a:gridCol w="619173">
                  <a:extLst>
                    <a:ext uri="{9D8B030D-6E8A-4147-A177-3AD203B41FA5}">
                      <a16:colId xmlns:a16="http://schemas.microsoft.com/office/drawing/2014/main" val="20002"/>
                    </a:ext>
                  </a:extLst>
                </a:gridCol>
                <a:gridCol w="1073235">
                  <a:extLst>
                    <a:ext uri="{9D8B030D-6E8A-4147-A177-3AD203B41FA5}">
                      <a16:colId xmlns:a16="http://schemas.microsoft.com/office/drawing/2014/main" val="20003"/>
                    </a:ext>
                  </a:extLst>
                </a:gridCol>
                <a:gridCol w="1073235">
                  <a:extLst>
                    <a:ext uri="{9D8B030D-6E8A-4147-A177-3AD203B41FA5}">
                      <a16:colId xmlns:a16="http://schemas.microsoft.com/office/drawing/2014/main" val="20004"/>
                    </a:ext>
                  </a:extLst>
                </a:gridCol>
                <a:gridCol w="557259">
                  <a:extLst>
                    <a:ext uri="{9D8B030D-6E8A-4147-A177-3AD203B41FA5}">
                      <a16:colId xmlns:a16="http://schemas.microsoft.com/office/drawing/2014/main" val="20005"/>
                    </a:ext>
                  </a:extLst>
                </a:gridCol>
                <a:gridCol w="1083555">
                  <a:extLst>
                    <a:ext uri="{9D8B030D-6E8A-4147-A177-3AD203B41FA5}">
                      <a16:colId xmlns:a16="http://schemas.microsoft.com/office/drawing/2014/main" val="20006"/>
                    </a:ext>
                  </a:extLst>
                </a:gridCol>
              </a:tblGrid>
              <a:tr h="361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latin typeface="Verdana" panose="020B0604030504040204" pitchFamily="34" charset="0"/>
                          <a:ea typeface="Verdana" panose="020B0604030504040204" pitchFamily="34" charset="0"/>
                          <a:cs typeface="Verdana" panose="020B0604030504040204" pitchFamily="34" charset="0"/>
                        </a:rPr>
                        <a:t>2019</a:t>
                      </a:r>
                    </a:p>
                  </a:txBody>
                  <a:tcPr anchor="ctr"/>
                </a:tc>
                <a:tc>
                  <a:txBody>
                    <a:bodyPr/>
                    <a:lstStyle/>
                    <a:p>
                      <a:r>
                        <a:rPr lang="en-US" sz="1400" dirty="0">
                          <a:latin typeface="Verdana" panose="020B0604030504040204" pitchFamily="34" charset="0"/>
                          <a:ea typeface="Verdana" panose="020B0604030504040204" pitchFamily="34" charset="0"/>
                          <a:cs typeface="Verdana" panose="020B0604030504040204" pitchFamily="34" charset="0"/>
                        </a:rPr>
                        <a:t>$50,000 × 20% </a:t>
                      </a:r>
                    </a:p>
                  </a:txBody>
                  <a:tcPr anchor="ctr"/>
                </a:tc>
                <a:tc>
                  <a:txBody>
                    <a:bodyPr/>
                    <a:lstStyle/>
                    <a:p>
                      <a:pPr algn="ctr"/>
                      <a:r>
                        <a:rPr lang="en-US" sz="1400" kern="1200" dirty="0">
                          <a:solidFill>
                            <a:schemeClr val="tx1"/>
                          </a:solidFill>
                          <a:latin typeface="Verdana" pitchFamily="34" charset="0"/>
                          <a:ea typeface="Verdana" pitchFamily="34" charset="0"/>
                          <a:cs typeface="Verdana" pitchFamily="34" charset="0"/>
                        </a:rPr>
                        <a:t>=</a:t>
                      </a: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sz="1400" dirty="0">
                          <a:latin typeface="Verdana" panose="020B0604030504040204" pitchFamily="34" charset="0"/>
                          <a:ea typeface="Verdana" panose="020B0604030504040204" pitchFamily="34" charset="0"/>
                          <a:cs typeface="Verdana" panose="020B0604030504040204" pitchFamily="34" charset="0"/>
                        </a:rPr>
                        <a:t>$10,000</a:t>
                      </a:r>
                    </a:p>
                  </a:txBody>
                  <a:tcPr anchor="ctr"/>
                </a:tc>
                <a:tc>
                  <a:txBody>
                    <a:bodyPr/>
                    <a:lstStyle/>
                    <a:p>
                      <a:pPr algn="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0"/>
                  </a:ext>
                </a:extLst>
              </a:tr>
              <a:tr h="368147">
                <a:tc>
                  <a:txBody>
                    <a:bodyPr/>
                    <a:lstStyle/>
                    <a:p>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r>
                        <a:rPr lang="en-US" sz="1400" dirty="0">
                          <a:latin typeface="Verdana" panose="020B0604030504040204" pitchFamily="34" charset="0"/>
                          <a:ea typeface="Verdana" panose="020B0604030504040204" pitchFamily="34" charset="0"/>
                          <a:cs typeface="Verdana" panose="020B0604030504040204" pitchFamily="34" charset="0"/>
                        </a:rPr>
                        <a:t>$60,000 × 50% </a:t>
                      </a:r>
                    </a:p>
                  </a:txBody>
                  <a:tcPr anchor="ctr"/>
                </a:tc>
                <a:tc>
                  <a:txBody>
                    <a:bodyPr/>
                    <a:lstStyle/>
                    <a:p>
                      <a:pPr algn="ctr"/>
                      <a:r>
                        <a:rPr lang="en-US" sz="1400" kern="1200" dirty="0">
                          <a:solidFill>
                            <a:schemeClr val="tx1"/>
                          </a:solidFill>
                          <a:latin typeface="Verdana" pitchFamily="34" charset="0"/>
                          <a:ea typeface="Verdana" pitchFamily="34" charset="0"/>
                          <a:cs typeface="Verdana" pitchFamily="34" charset="0"/>
                        </a:rPr>
                        <a:t>=</a:t>
                      </a: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sz="1400" dirty="0">
                          <a:latin typeface="Verdana" panose="020B0604030504040204" pitchFamily="34" charset="0"/>
                          <a:ea typeface="Verdana" panose="020B0604030504040204" pitchFamily="34" charset="0"/>
                          <a:cs typeface="Verdana" panose="020B0604030504040204" pitchFamily="34" charset="0"/>
                        </a:rPr>
                        <a:t>30,000</a:t>
                      </a:r>
                    </a:p>
                  </a:txBody>
                  <a:tcPr anchor="ctr"/>
                </a:tc>
                <a:tc>
                  <a:txBody>
                    <a:bodyPr/>
                    <a:lstStyle/>
                    <a:p>
                      <a:pPr algn="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1"/>
                  </a:ext>
                </a:extLst>
              </a:tr>
              <a:tr h="447346">
                <a:tc>
                  <a:txBody>
                    <a:bodyPr/>
                    <a:lstStyle/>
                    <a:p>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r>
                        <a:rPr lang="en-US" sz="1400" dirty="0">
                          <a:latin typeface="Verdana" panose="020B0604030504040204" pitchFamily="34" charset="0"/>
                          <a:ea typeface="Verdana" panose="020B0604030504040204" pitchFamily="34" charset="0"/>
                          <a:cs typeface="Verdana" panose="020B0604030504040204" pitchFamily="34" charset="0"/>
                        </a:rPr>
                        <a:t>$70,000 × 30% </a:t>
                      </a:r>
                    </a:p>
                  </a:txBody>
                  <a:tcPr anchor="ctr"/>
                </a:tc>
                <a:tc>
                  <a:txBody>
                    <a:bodyPr/>
                    <a:lstStyle/>
                    <a:p>
                      <a:pPr algn="ctr"/>
                      <a:r>
                        <a:rPr lang="en-US" sz="1400" kern="1200" dirty="0">
                          <a:solidFill>
                            <a:schemeClr val="tx1"/>
                          </a:solidFill>
                          <a:latin typeface="Verdana" pitchFamily="34" charset="0"/>
                          <a:ea typeface="Verdana" pitchFamily="34" charset="0"/>
                          <a:cs typeface="Verdana" pitchFamily="34" charset="0"/>
                        </a:rPr>
                        <a:t>=</a:t>
                      </a: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sz="1400" u="sng" dirty="0">
                          <a:latin typeface="Verdana" panose="020B0604030504040204" pitchFamily="34" charset="0"/>
                          <a:ea typeface="Verdana" panose="020B0604030504040204" pitchFamily="34" charset="0"/>
                          <a:cs typeface="Verdana" panose="020B0604030504040204" pitchFamily="34" charset="0"/>
                        </a:rPr>
                        <a:t>21,000</a:t>
                      </a:r>
                    </a:p>
                  </a:txBody>
                  <a:tcPr anchor="ctr"/>
                </a:tc>
                <a:tc>
                  <a:txBody>
                    <a:bodyPr/>
                    <a:lstStyle/>
                    <a:p>
                      <a:pPr algn="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2"/>
                  </a:ext>
                </a:extLst>
              </a:tr>
              <a:tr h="382071">
                <a:tc>
                  <a:txBody>
                    <a:bodyPr/>
                    <a:lstStyle/>
                    <a:p>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sz="1400" dirty="0">
                          <a:latin typeface="Verdana" panose="020B0604030504040204" pitchFamily="34" charset="0"/>
                          <a:ea typeface="Verdana" panose="020B0604030504040204" pitchFamily="34" charset="0"/>
                          <a:cs typeface="Verdana" panose="020B0604030504040204" pitchFamily="34" charset="0"/>
                        </a:rPr>
                        <a:t>$61,000</a:t>
                      </a:r>
                    </a:p>
                  </a:txBody>
                  <a:tcPr anchor="ctr"/>
                </a:tc>
                <a:tc>
                  <a:txBody>
                    <a:bodyPr/>
                    <a:lstStyle/>
                    <a:p>
                      <a:pPr algn="r"/>
                      <a:r>
                        <a:rPr lang="en-US" sz="1800" kern="1200" dirty="0">
                          <a:solidFill>
                            <a:schemeClr val="tx1"/>
                          </a:solidFill>
                          <a:latin typeface="+mn-lt"/>
                          <a:ea typeface="+mn-ea"/>
                          <a:cs typeface="+mn-cs"/>
                        </a:rPr>
                        <a:t>×</a:t>
                      </a:r>
                      <a:r>
                        <a:rPr lang="en-US" sz="1400" baseline="0" dirty="0">
                          <a:latin typeface="Verdana" panose="020B0604030504040204" pitchFamily="34" charset="0"/>
                          <a:ea typeface="Verdana" panose="020B0604030504040204" pitchFamily="34" charset="0"/>
                          <a:cs typeface="Verdana" panose="020B0604030504040204" pitchFamily="34" charset="0"/>
                        </a:rPr>
                        <a:t> .95238</a:t>
                      </a: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a:r>
                        <a:rPr lang="en-US" sz="1800" kern="1200" dirty="0">
                          <a:solidFill>
                            <a:schemeClr val="tx1"/>
                          </a:solidFill>
                          <a:latin typeface="+mn-lt"/>
                          <a:ea typeface="+mn-ea"/>
                          <a:cs typeface="+mn-cs"/>
                        </a:rPr>
                        <a:t>=</a:t>
                      </a: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sz="1400" dirty="0">
                          <a:latin typeface="Verdana" panose="020B0604030504040204" pitchFamily="34" charset="0"/>
                          <a:ea typeface="Verdana" panose="020B0604030504040204" pitchFamily="34" charset="0"/>
                          <a:cs typeface="Verdana" panose="020B0604030504040204" pitchFamily="34" charset="0"/>
                        </a:rPr>
                        <a:t>$58,095</a:t>
                      </a:r>
                    </a:p>
                  </a:txBody>
                  <a:tcPr anchor="ctr"/>
                </a:tc>
                <a:extLst>
                  <a:ext uri="{0D108BD9-81ED-4DB2-BD59-A6C34878D82A}">
                    <a16:rowId xmlns:a16="http://schemas.microsoft.com/office/drawing/2014/main" val="10003"/>
                  </a:ext>
                </a:extLst>
              </a:tr>
              <a:tr h="4214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latin typeface="Verdana" panose="020B0604030504040204" pitchFamily="34" charset="0"/>
                          <a:ea typeface="Verdana" panose="020B0604030504040204" pitchFamily="34" charset="0"/>
                          <a:cs typeface="Verdana" panose="020B0604030504040204" pitchFamily="34" charset="0"/>
                        </a:rPr>
                        <a:t>2020</a:t>
                      </a:r>
                    </a:p>
                  </a:txBody>
                  <a:tcPr anchor="ctr"/>
                </a:tc>
                <a:tc>
                  <a:txBody>
                    <a:bodyPr/>
                    <a:lstStyle/>
                    <a:p>
                      <a:r>
                        <a:rPr lang="en-US" sz="1400" dirty="0">
                          <a:latin typeface="Verdana" panose="020B0604030504040204" pitchFamily="34" charset="0"/>
                          <a:ea typeface="Verdana" panose="020B0604030504040204" pitchFamily="34" charset="0"/>
                          <a:cs typeface="Verdana" panose="020B0604030504040204" pitchFamily="34" charset="0"/>
                        </a:rPr>
                        <a:t>$70,000 × 20% </a:t>
                      </a:r>
                    </a:p>
                  </a:txBody>
                  <a:tcPr anchor="ctr"/>
                </a:tc>
                <a:tc>
                  <a:txBody>
                    <a:bodyPr/>
                    <a:lstStyle/>
                    <a:p>
                      <a:pPr algn="ctr"/>
                      <a:r>
                        <a:rPr lang="en-US" sz="1400" kern="1200" dirty="0">
                          <a:solidFill>
                            <a:schemeClr val="tx1"/>
                          </a:solidFill>
                          <a:latin typeface="Verdana" pitchFamily="34" charset="0"/>
                          <a:ea typeface="Verdana" pitchFamily="34" charset="0"/>
                          <a:cs typeface="Verdana" pitchFamily="34" charset="0"/>
                        </a:rPr>
                        <a:t>=</a:t>
                      </a: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sz="1400" dirty="0">
                          <a:latin typeface="Verdana" panose="020B0604030504040204" pitchFamily="34" charset="0"/>
                          <a:ea typeface="Verdana" panose="020B0604030504040204" pitchFamily="34" charset="0"/>
                          <a:cs typeface="Verdana" panose="020B0604030504040204" pitchFamily="34" charset="0"/>
                        </a:rPr>
                        <a:t>$14,000</a:t>
                      </a:r>
                    </a:p>
                  </a:txBody>
                  <a:tcPr anchor="ctr"/>
                </a:tc>
                <a:tc>
                  <a:txBody>
                    <a:bodyPr/>
                    <a:lstStyle/>
                    <a:p>
                      <a:pPr algn="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4"/>
                  </a:ext>
                </a:extLst>
              </a:tr>
              <a:tr h="428452">
                <a:tc>
                  <a:txBody>
                    <a:bodyPr/>
                    <a:lstStyle/>
                    <a:p>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r>
                        <a:rPr lang="en-US" sz="1400" dirty="0">
                          <a:latin typeface="Verdana" panose="020B0604030504040204" pitchFamily="34" charset="0"/>
                          <a:ea typeface="Verdana" panose="020B0604030504040204" pitchFamily="34" charset="0"/>
                          <a:cs typeface="Verdana" panose="020B0604030504040204" pitchFamily="34" charset="0"/>
                        </a:rPr>
                        <a:t>$80,000 × 50%</a:t>
                      </a:r>
                      <a:r>
                        <a:rPr lang="en-US" sz="1400" baseline="0" dirty="0">
                          <a:latin typeface="Verdana" panose="020B0604030504040204" pitchFamily="34" charset="0"/>
                          <a:ea typeface="Verdana" panose="020B0604030504040204" pitchFamily="34" charset="0"/>
                          <a:cs typeface="Verdana" panose="020B0604030504040204" pitchFamily="34" charset="0"/>
                        </a:rPr>
                        <a:t> </a:t>
                      </a: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a:r>
                        <a:rPr lang="en-US" sz="1400" kern="1200" dirty="0">
                          <a:solidFill>
                            <a:schemeClr val="tx1"/>
                          </a:solidFill>
                          <a:latin typeface="Verdana" pitchFamily="34" charset="0"/>
                          <a:ea typeface="Verdana" pitchFamily="34" charset="0"/>
                          <a:cs typeface="Verdana" pitchFamily="34" charset="0"/>
                        </a:rPr>
                        <a:t>=</a:t>
                      </a: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sz="1400" dirty="0">
                          <a:latin typeface="Verdana" panose="020B0604030504040204" pitchFamily="34" charset="0"/>
                          <a:ea typeface="Verdana" panose="020B0604030504040204" pitchFamily="34" charset="0"/>
                          <a:cs typeface="Verdana" panose="020B0604030504040204" pitchFamily="34" charset="0"/>
                        </a:rPr>
                        <a:t>40,000</a:t>
                      </a:r>
                    </a:p>
                  </a:txBody>
                  <a:tcPr anchor="ctr"/>
                </a:tc>
                <a:tc>
                  <a:txBody>
                    <a:bodyPr/>
                    <a:lstStyle/>
                    <a:p>
                      <a:pPr algn="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5"/>
                  </a:ext>
                </a:extLst>
              </a:tr>
              <a:tr h="435414">
                <a:tc>
                  <a:txBody>
                    <a:bodyPr/>
                    <a:lstStyle/>
                    <a:p>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r>
                        <a:rPr lang="en-US" sz="1400" dirty="0">
                          <a:latin typeface="Verdana" panose="020B0604030504040204" pitchFamily="34" charset="0"/>
                          <a:ea typeface="Verdana" panose="020B0604030504040204" pitchFamily="34" charset="0"/>
                          <a:cs typeface="Verdana" panose="020B0604030504040204" pitchFamily="34" charset="0"/>
                        </a:rPr>
                        <a:t>$90,000 × 30% </a:t>
                      </a:r>
                    </a:p>
                  </a:txBody>
                  <a:tcPr anchor="ctr"/>
                </a:tc>
                <a:tc>
                  <a:txBody>
                    <a:bodyPr/>
                    <a:lstStyle/>
                    <a:p>
                      <a:pPr algn="ctr"/>
                      <a:r>
                        <a:rPr lang="en-US" sz="1400" kern="1200" dirty="0">
                          <a:solidFill>
                            <a:schemeClr val="tx1"/>
                          </a:solidFill>
                          <a:latin typeface="Verdana" pitchFamily="34" charset="0"/>
                          <a:ea typeface="Verdana" pitchFamily="34" charset="0"/>
                          <a:cs typeface="Verdana" pitchFamily="34" charset="0"/>
                        </a:rPr>
                        <a:t>=</a:t>
                      </a: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sz="1400" u="sng" dirty="0">
                          <a:latin typeface="Verdana" panose="020B0604030504040204" pitchFamily="34" charset="0"/>
                          <a:ea typeface="Verdana" panose="020B0604030504040204" pitchFamily="34" charset="0"/>
                          <a:cs typeface="Verdana" panose="020B0604030504040204" pitchFamily="34" charset="0"/>
                        </a:rPr>
                        <a:t>27,000</a:t>
                      </a:r>
                    </a:p>
                  </a:txBody>
                  <a:tcPr anchor="ctr"/>
                </a:tc>
                <a:tc>
                  <a:txBody>
                    <a:bodyPr/>
                    <a:lstStyle/>
                    <a:p>
                      <a:pPr algn="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6"/>
                  </a:ext>
                </a:extLst>
              </a:tr>
              <a:tr h="442376">
                <a:tc>
                  <a:txBody>
                    <a:bodyPr/>
                    <a:lstStyle/>
                    <a:p>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sz="1400" dirty="0">
                          <a:latin typeface="Verdana" panose="020B0604030504040204" pitchFamily="34" charset="0"/>
                          <a:ea typeface="Verdana" panose="020B0604030504040204" pitchFamily="34" charset="0"/>
                          <a:cs typeface="Verdana" panose="020B0604030504040204" pitchFamily="34" charset="0"/>
                        </a:rPr>
                        <a:t>$81,000</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800" kern="1200" dirty="0">
                          <a:solidFill>
                            <a:schemeClr val="tx1"/>
                          </a:solidFill>
                          <a:latin typeface="+mn-lt"/>
                          <a:ea typeface="+mn-ea"/>
                          <a:cs typeface="+mn-cs"/>
                        </a:rPr>
                        <a:t>×</a:t>
                      </a:r>
                      <a:r>
                        <a:rPr lang="en-US" sz="1400" baseline="0" dirty="0">
                          <a:latin typeface="Verdana" panose="020B0604030504040204" pitchFamily="34" charset="0"/>
                          <a:ea typeface="Verdana" panose="020B0604030504040204" pitchFamily="34" charset="0"/>
                          <a:cs typeface="Verdana" panose="020B0604030504040204" pitchFamily="34" charset="0"/>
                        </a:rPr>
                        <a:t> .90703</a:t>
                      </a: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kern="1200" dirty="0">
                          <a:solidFill>
                            <a:schemeClr val="tx1"/>
                          </a:solidFill>
                          <a:latin typeface="+mn-lt"/>
                          <a:ea typeface="+mn-ea"/>
                          <a:cs typeface="+mn-cs"/>
                        </a:rPr>
                        <a:t>=</a:t>
                      </a:r>
                      <a:endParaRPr lang="en-US" sz="1400" u="sng"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u="sng" dirty="0">
                          <a:latin typeface="Verdana" panose="020B0604030504040204" pitchFamily="34" charset="0"/>
                          <a:ea typeface="Verdana" panose="020B0604030504040204" pitchFamily="34" charset="0"/>
                          <a:cs typeface="Verdana" panose="020B0604030504040204" pitchFamily="34" charset="0"/>
                        </a:rPr>
                        <a:t>$73,469</a:t>
                      </a:r>
                    </a:p>
                  </a:txBody>
                  <a:tcPr anchor="ctr"/>
                </a:tc>
                <a:extLst>
                  <a:ext uri="{0D108BD9-81ED-4DB2-BD59-A6C34878D82A}">
                    <a16:rowId xmlns:a16="http://schemas.microsoft.com/office/drawing/2014/main" val="10007"/>
                  </a:ext>
                </a:extLst>
              </a:tr>
              <a:tr h="481795">
                <a:tc>
                  <a:txBody>
                    <a:bodyPr/>
                    <a:lstStyle/>
                    <a:p>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400" u="sng"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u="sng" dirty="0">
                          <a:latin typeface="Verdana" panose="020B0604030504040204" pitchFamily="34" charset="0"/>
                          <a:ea typeface="Verdana" panose="020B0604030504040204" pitchFamily="34" charset="0"/>
                          <a:cs typeface="Verdana" panose="020B0604030504040204" pitchFamily="34" charset="0"/>
                        </a:rPr>
                        <a:t>$131,564</a:t>
                      </a:r>
                    </a:p>
                  </a:txBody>
                  <a:tcPr anchor="ct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1060758922"/>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13-6</a:t>
            </a:r>
          </a:p>
        </p:txBody>
      </p:sp>
      <p:sp>
        <p:nvSpPr>
          <p:cNvPr id="3" name="Title 2"/>
          <p:cNvSpPr>
            <a:spLocks noGrp="1"/>
          </p:cNvSpPr>
          <p:nvPr>
            <p:ph type="title"/>
          </p:nvPr>
        </p:nvSpPr>
        <p:spPr>
          <a:xfrm>
            <a:off x="760746" y="395046"/>
            <a:ext cx="8001000" cy="914400"/>
          </a:xfrm>
        </p:spPr>
        <p:txBody>
          <a:bodyPr>
            <a:noAutofit/>
          </a:bodyPr>
          <a:lstStyle/>
          <a:p>
            <a:r>
              <a:rPr lang="en-US" dirty="0"/>
              <a:t>Product Warranty</a:t>
            </a:r>
            <a:r>
              <a:rPr lang="en-IN" dirty="0"/>
              <a:t> (3 of 3)</a:t>
            </a:r>
            <a:endParaRPr lang="en-US" dirty="0"/>
          </a:p>
        </p:txBody>
      </p:sp>
      <p:pic>
        <p:nvPicPr>
          <p:cNvPr id="4" name="Content Placeholder 3" descr="Journal entry dated December 31, 2018 (adjusting entry) debiting warranty expense 131,654 and crediting estimated warranty liability 131,564."/>
          <p:cNvPicPr>
            <a:picLocks noGrp="1" noChangeAspect="1"/>
          </p:cNvPicPr>
          <p:nvPr>
            <p:ph sz="quarter" idx="12"/>
          </p:nvPr>
        </p:nvPicPr>
        <p:blipFill>
          <a:blip r:embed="rId3">
            <a:extLst>
              <a:ext uri="{28A0092B-C50C-407E-A947-70E740481C1C}">
                <a14:useLocalDpi xmlns:a14="http://schemas.microsoft.com/office/drawing/2010/main" val="0"/>
              </a:ext>
            </a:extLst>
          </a:blip>
          <a:stretch>
            <a:fillRect/>
          </a:stretch>
        </p:blipFill>
        <p:spPr>
          <a:xfrm>
            <a:off x="1008467" y="2417682"/>
            <a:ext cx="7247620" cy="1828572"/>
          </a:xfrm>
        </p:spPr>
      </p:pic>
    </p:spTree>
    <p:extLst>
      <p:ext uri="{BB962C8B-B14F-4D97-AF65-F5344CB8AC3E}">
        <p14:creationId xmlns:p14="http://schemas.microsoft.com/office/powerpoint/2010/main" val="7346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13-6</a:t>
            </a:r>
          </a:p>
        </p:txBody>
      </p:sp>
      <p:sp>
        <p:nvSpPr>
          <p:cNvPr id="3" name="Title 2"/>
          <p:cNvSpPr>
            <a:spLocks noGrp="1"/>
          </p:cNvSpPr>
          <p:nvPr>
            <p:ph type="title"/>
          </p:nvPr>
        </p:nvSpPr>
        <p:spPr/>
        <p:txBody>
          <a:bodyPr>
            <a:noAutofit/>
          </a:bodyPr>
          <a:lstStyle/>
          <a:p>
            <a:r>
              <a:rPr lang="en-US" dirty="0"/>
              <a:t>Extended Warranty Contracts</a:t>
            </a:r>
          </a:p>
        </p:txBody>
      </p:sp>
      <p:sp>
        <p:nvSpPr>
          <p:cNvPr id="5" name="Content Placeholder 4"/>
          <p:cNvSpPr>
            <a:spLocks noGrp="1"/>
          </p:cNvSpPr>
          <p:nvPr>
            <p:ph sz="quarter" idx="10"/>
          </p:nvPr>
        </p:nvSpPr>
        <p:spPr>
          <a:xfrm>
            <a:off x="887913" y="1550838"/>
            <a:ext cx="7946069" cy="4839878"/>
          </a:xfrm>
        </p:spPr>
        <p:txBody>
          <a:bodyPr/>
          <a:lstStyle/>
          <a:p>
            <a:pPr marL="0" indent="0">
              <a:buFont typeface="Arial" charset="0"/>
              <a:buNone/>
              <a:defRPr/>
            </a:pPr>
            <a:r>
              <a:rPr lang="en-IN" dirty="0"/>
              <a:t>An </a:t>
            </a:r>
            <a:r>
              <a:rPr lang="en-IN" b="1" dirty="0"/>
              <a:t>extended warranty </a:t>
            </a:r>
            <a:r>
              <a:rPr lang="en-IN" dirty="0"/>
              <a:t>provides warranty protection beyond </a:t>
            </a:r>
            <a:r>
              <a:rPr lang="en-US" dirty="0"/>
              <a:t>manufacturer’s original warranty</a:t>
            </a:r>
          </a:p>
          <a:p>
            <a:r>
              <a:rPr lang="en-US" dirty="0"/>
              <a:t>Priced and sold separately from the </a:t>
            </a:r>
            <a:r>
              <a:rPr lang="en-US" dirty="0" err="1"/>
              <a:t>warranteed</a:t>
            </a:r>
            <a:r>
              <a:rPr lang="en-US" dirty="0"/>
              <a:t> product</a:t>
            </a:r>
          </a:p>
          <a:p>
            <a:pPr lvl="1"/>
            <a:r>
              <a:rPr lang="en-US" dirty="0"/>
              <a:t>A separate performance obligation</a:t>
            </a:r>
          </a:p>
          <a:p>
            <a:pPr lvl="2"/>
            <a:r>
              <a:rPr lang="en-US" b="1" dirty="0"/>
              <a:t>Revenue recognition</a:t>
            </a:r>
          </a:p>
          <a:p>
            <a:pPr marL="1709738" lvl="2" indent="-331788">
              <a:buFont typeface="Courier New" pitchFamily="49" charset="0"/>
              <a:buChar char="o"/>
              <a:defRPr/>
            </a:pPr>
            <a:r>
              <a:rPr lang="en-US" sz="2000" dirty="0"/>
              <a:t>Recorded as a deferred revenue liability at the time of sale and</a:t>
            </a:r>
          </a:p>
          <a:p>
            <a:pPr marL="1709738" lvl="2" indent="-331788">
              <a:buFont typeface="Courier New" pitchFamily="49" charset="0"/>
              <a:buChar char="o"/>
              <a:defRPr/>
            </a:pPr>
            <a:r>
              <a:rPr lang="en-US" sz="2000" dirty="0"/>
              <a:t>Recognized as revenue over the contract period</a:t>
            </a:r>
          </a:p>
          <a:p>
            <a:pPr marL="2171700" lvl="3">
              <a:buFont typeface="Wingdings" pitchFamily="2" charset="2"/>
              <a:buChar char="Ø"/>
              <a:defRPr/>
            </a:pPr>
            <a:r>
              <a:rPr lang="en-US" sz="1800" dirty="0"/>
              <a:t>Straight-line basis</a:t>
            </a:r>
          </a:p>
        </p:txBody>
      </p:sp>
    </p:spTree>
    <p:extLst>
      <p:ext uri="{BB962C8B-B14F-4D97-AF65-F5344CB8AC3E}">
        <p14:creationId xmlns:p14="http://schemas.microsoft.com/office/powerpoint/2010/main" val="4027139280"/>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13-6</a:t>
            </a:r>
          </a:p>
        </p:txBody>
      </p:sp>
      <p:sp>
        <p:nvSpPr>
          <p:cNvPr id="3" name="Title 2"/>
          <p:cNvSpPr>
            <a:spLocks noGrp="1"/>
          </p:cNvSpPr>
          <p:nvPr>
            <p:ph type="title"/>
          </p:nvPr>
        </p:nvSpPr>
        <p:spPr/>
        <p:txBody>
          <a:bodyPr>
            <a:noAutofit/>
          </a:bodyPr>
          <a:lstStyle/>
          <a:p>
            <a:r>
              <a:rPr lang="en-US" dirty="0"/>
              <a:t>Extended Warranty</a:t>
            </a:r>
          </a:p>
        </p:txBody>
      </p:sp>
      <p:sp>
        <p:nvSpPr>
          <p:cNvPr id="5" name="Content Placeholder 4"/>
          <p:cNvSpPr>
            <a:spLocks noGrp="1"/>
          </p:cNvSpPr>
          <p:nvPr>
            <p:ph sz="quarter" idx="10"/>
          </p:nvPr>
        </p:nvSpPr>
        <p:spPr>
          <a:xfrm>
            <a:off x="887913" y="1419155"/>
            <a:ext cx="7946070" cy="2371030"/>
          </a:xfrm>
        </p:spPr>
        <p:txBody>
          <a:bodyPr/>
          <a:lstStyle/>
          <a:p>
            <a:pPr marL="0" indent="0">
              <a:buNone/>
            </a:pPr>
            <a:r>
              <a:rPr lang="en-US" sz="2200" dirty="0"/>
              <a:t>Brand Name Appliances sells major appliances that carry a one-year manufacturer’s warranty. Customers are offered the opportunity at the time of purchase to also buy a three-year extended warranty for an additional charge. On January 3, 2018, Brand Name sold a $60 extended warranty, covering years 2019, 2020, and 2021.</a:t>
            </a:r>
          </a:p>
        </p:txBody>
      </p:sp>
      <p:pic>
        <p:nvPicPr>
          <p:cNvPr id="6" name="Picture 9" descr="Journal entry dated January 3, 2018 debiting cash (or accuonts receivable) 60 and crediting deferred revenue extended warranties 60.&#10;&#10;Journal entry dated December 31, 2019, 2020, 2021 (adjusting entries) debiting deferred revenue, extended warranties 20 and crediting revenue extended warranties 20, which is $60 divided by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93572" y="3888728"/>
            <a:ext cx="6735931" cy="2545455"/>
          </a:xfrm>
          <a:prstGeom prst="rect">
            <a:avLst/>
          </a:prstGeom>
        </p:spPr>
      </p:pic>
    </p:spTree>
    <p:extLst>
      <p:ext uri="{BB962C8B-B14F-4D97-AF65-F5344CB8AC3E}">
        <p14:creationId xmlns:p14="http://schemas.microsoft.com/office/powerpoint/2010/main" val="986436791"/>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13-6</a:t>
            </a:r>
          </a:p>
        </p:txBody>
      </p:sp>
      <p:sp>
        <p:nvSpPr>
          <p:cNvPr id="3" name="Title 2"/>
          <p:cNvSpPr>
            <a:spLocks noGrp="1"/>
          </p:cNvSpPr>
          <p:nvPr>
            <p:ph type="title"/>
          </p:nvPr>
        </p:nvSpPr>
        <p:spPr>
          <a:xfrm>
            <a:off x="685800" y="457200"/>
            <a:ext cx="8001000" cy="914400"/>
          </a:xfrm>
        </p:spPr>
        <p:txBody>
          <a:bodyPr>
            <a:noAutofit/>
          </a:bodyPr>
          <a:lstStyle/>
          <a:p>
            <a:r>
              <a:rPr lang="en-US" dirty="0"/>
              <a:t>Disclosure of Litigation Contingencies</a:t>
            </a:r>
            <a:r>
              <a:rPr lang="en-IN" dirty="0"/>
              <a:t> (1 of 3)</a:t>
            </a:r>
            <a:endParaRPr lang="en-US" dirty="0"/>
          </a:p>
        </p:txBody>
      </p:sp>
      <p:sp>
        <p:nvSpPr>
          <p:cNvPr id="5" name="Content Placeholder 4"/>
          <p:cNvSpPr>
            <a:spLocks noGrp="1"/>
          </p:cNvSpPr>
          <p:nvPr>
            <p:ph sz="quarter" idx="10"/>
          </p:nvPr>
        </p:nvSpPr>
        <p:spPr>
          <a:xfrm>
            <a:off x="887913" y="1635866"/>
            <a:ext cx="7798888" cy="4754851"/>
          </a:xfrm>
        </p:spPr>
        <p:txBody>
          <a:bodyPr/>
          <a:lstStyle/>
          <a:p>
            <a:pPr>
              <a:buClr>
                <a:schemeClr val="tx1"/>
              </a:buClr>
            </a:pPr>
            <a:r>
              <a:rPr lang="en-US" b="1" dirty="0"/>
              <a:t>Pending litigation </a:t>
            </a:r>
            <a:r>
              <a:rPr lang="en-US" dirty="0"/>
              <a:t>is not unusual</a:t>
            </a:r>
          </a:p>
          <a:p>
            <a:r>
              <a:rPr lang="en-US" dirty="0"/>
              <a:t>Accrual of a loss from pending or ongoing litigation is </a:t>
            </a:r>
            <a:r>
              <a:rPr lang="en-US" b="1" dirty="0"/>
              <a:t>rare </a:t>
            </a:r>
          </a:p>
          <a:p>
            <a:pPr marL="790575" lvl="1" indent="-327025">
              <a:spcBef>
                <a:spcPts val="600"/>
              </a:spcBef>
              <a:defRPr/>
            </a:pPr>
            <a:r>
              <a:rPr lang="en-US" dirty="0"/>
              <a:t>Outcome of litigation is highly uncertain</a:t>
            </a:r>
          </a:p>
          <a:p>
            <a:pPr marL="790575" lvl="1" indent="-327025">
              <a:spcBef>
                <a:spcPts val="600"/>
              </a:spcBef>
              <a:defRPr/>
            </a:pPr>
            <a:r>
              <a:rPr lang="en-US" dirty="0"/>
              <a:t>Loss is usually not recorded until after ultimate settlement</a:t>
            </a:r>
          </a:p>
          <a:p>
            <a:r>
              <a:rPr lang="en-US" dirty="0"/>
              <a:t>While companies should provide extensive disclosure of these contingent liabilities, they do not always do so</a:t>
            </a:r>
          </a:p>
        </p:txBody>
      </p:sp>
    </p:spTree>
    <p:extLst>
      <p:ext uri="{BB962C8B-B14F-4D97-AF65-F5344CB8AC3E}">
        <p14:creationId xmlns:p14="http://schemas.microsoft.com/office/powerpoint/2010/main" val="780179071"/>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13-6</a:t>
            </a:r>
          </a:p>
        </p:txBody>
      </p:sp>
      <p:sp>
        <p:nvSpPr>
          <p:cNvPr id="3" name="Title 2"/>
          <p:cNvSpPr>
            <a:spLocks noGrp="1"/>
          </p:cNvSpPr>
          <p:nvPr>
            <p:ph type="title"/>
          </p:nvPr>
        </p:nvSpPr>
        <p:spPr>
          <a:xfrm>
            <a:off x="685800" y="457200"/>
            <a:ext cx="8001000" cy="914400"/>
          </a:xfrm>
        </p:spPr>
        <p:txBody>
          <a:bodyPr>
            <a:noAutofit/>
          </a:bodyPr>
          <a:lstStyle/>
          <a:p>
            <a:r>
              <a:rPr lang="en-US" dirty="0"/>
              <a:t>Disclosure of Litigation Contingencies</a:t>
            </a:r>
            <a:r>
              <a:rPr lang="en-IN" dirty="0"/>
              <a:t> (2 of 3)</a:t>
            </a:r>
            <a:endParaRPr lang="en-US" dirty="0"/>
          </a:p>
        </p:txBody>
      </p:sp>
      <p:sp>
        <p:nvSpPr>
          <p:cNvPr id="5" name="Content Placeholder 4"/>
          <p:cNvSpPr>
            <a:spLocks noGrp="1"/>
          </p:cNvSpPr>
          <p:nvPr>
            <p:ph sz="quarter" idx="10"/>
          </p:nvPr>
        </p:nvSpPr>
        <p:spPr>
          <a:xfrm>
            <a:off x="960150" y="1541754"/>
            <a:ext cx="7873833" cy="4921200"/>
          </a:xfrm>
        </p:spPr>
        <p:txBody>
          <a:bodyPr/>
          <a:lstStyle/>
          <a:p>
            <a:pPr marL="0" indent="0">
              <a:buNone/>
            </a:pPr>
            <a:r>
              <a:rPr lang="en-US" sz="2400" b="1" dirty="0"/>
              <a:t>Note 31: Litigation (in part)</a:t>
            </a:r>
          </a:p>
          <a:p>
            <a:pPr marL="0" indent="0">
              <a:buNone/>
            </a:pPr>
            <a:r>
              <a:rPr lang="en-US" sz="2400" dirty="0"/>
              <a:t>As of December 31, 2015, the Firm and its subsidiaries are defendants or putative defendants in numerous legal proceedings, including private, civil litigations and regulatory/government investigations. . . . The Firm believes the estimate of the aggregate range of reasonably possible losses, in excess of reserves established, for its legal proceedings is from $0 to approximately $3.6 billion at December 31, 2015. </a:t>
            </a:r>
          </a:p>
        </p:txBody>
      </p:sp>
    </p:spTree>
    <p:extLst>
      <p:ext uri="{BB962C8B-B14F-4D97-AF65-F5344CB8AC3E}">
        <p14:creationId xmlns:p14="http://schemas.microsoft.com/office/powerpoint/2010/main" val="1652470828"/>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13-6</a:t>
            </a:r>
          </a:p>
        </p:txBody>
      </p:sp>
      <p:sp>
        <p:nvSpPr>
          <p:cNvPr id="3" name="Title 2"/>
          <p:cNvSpPr>
            <a:spLocks noGrp="1"/>
          </p:cNvSpPr>
          <p:nvPr>
            <p:ph type="title"/>
          </p:nvPr>
        </p:nvSpPr>
        <p:spPr>
          <a:xfrm>
            <a:off x="685800" y="457200"/>
            <a:ext cx="8001000" cy="914400"/>
          </a:xfrm>
        </p:spPr>
        <p:txBody>
          <a:bodyPr>
            <a:noAutofit/>
          </a:bodyPr>
          <a:lstStyle/>
          <a:p>
            <a:r>
              <a:rPr lang="en-US" dirty="0"/>
              <a:t>Disclosure of Litigation Contingencies</a:t>
            </a:r>
            <a:r>
              <a:rPr lang="en-IN" dirty="0"/>
              <a:t> (3 of 3)</a:t>
            </a:r>
            <a:endParaRPr lang="en-US" dirty="0"/>
          </a:p>
        </p:txBody>
      </p:sp>
      <p:sp>
        <p:nvSpPr>
          <p:cNvPr id="5" name="Content Placeholder 4"/>
          <p:cNvSpPr>
            <a:spLocks noGrp="1"/>
          </p:cNvSpPr>
          <p:nvPr>
            <p:ph sz="quarter" idx="10"/>
          </p:nvPr>
        </p:nvSpPr>
        <p:spPr>
          <a:xfrm>
            <a:off x="887913" y="1635866"/>
            <a:ext cx="7798888" cy="4754851"/>
          </a:xfrm>
        </p:spPr>
        <p:txBody>
          <a:bodyPr/>
          <a:lstStyle/>
          <a:p>
            <a:pPr marL="0" indent="0">
              <a:buNone/>
            </a:pPr>
            <a:r>
              <a:rPr lang="en-US" sz="2400" dirty="0"/>
              <a:t>This estimated aggregate range of reasonably possible losses is based upon currently available information for those proceedings in which the Firm believes that an estimate of reasonably possible loss can be made. For certain matters, the Firm does not believe that such an estimate can be made.</a:t>
            </a:r>
          </a:p>
        </p:txBody>
      </p:sp>
    </p:spTree>
    <p:extLst>
      <p:ext uri="{BB962C8B-B14F-4D97-AF65-F5344CB8AC3E}">
        <p14:creationId xmlns:p14="http://schemas.microsoft.com/office/powerpoint/2010/main" val="35125506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13-1</a:t>
            </a:r>
          </a:p>
        </p:txBody>
      </p:sp>
      <p:sp>
        <p:nvSpPr>
          <p:cNvPr id="3" name="Title 2"/>
          <p:cNvSpPr>
            <a:spLocks noGrp="1"/>
          </p:cNvSpPr>
          <p:nvPr>
            <p:ph type="title"/>
          </p:nvPr>
        </p:nvSpPr>
        <p:spPr>
          <a:xfrm>
            <a:off x="685800" y="636438"/>
            <a:ext cx="8001000" cy="914400"/>
          </a:xfrm>
        </p:spPr>
        <p:txBody>
          <a:bodyPr>
            <a:noAutofit/>
          </a:bodyPr>
          <a:lstStyle/>
          <a:p>
            <a:r>
              <a:rPr lang="en-US" dirty="0"/>
              <a:t>Current Liabilities—General Mills </a:t>
            </a:r>
            <a:r>
              <a:rPr lang="en-IN" dirty="0"/>
              <a:t>(2 of 2)</a:t>
            </a:r>
            <a:endParaRPr lang="en-US" dirty="0"/>
          </a:p>
        </p:txBody>
      </p:sp>
      <p:sp>
        <p:nvSpPr>
          <p:cNvPr id="2" name="Content Placeholder 1"/>
          <p:cNvSpPr>
            <a:spLocks noGrp="1"/>
          </p:cNvSpPr>
          <p:nvPr>
            <p:ph sz="quarter" idx="10"/>
          </p:nvPr>
        </p:nvSpPr>
        <p:spPr>
          <a:xfrm>
            <a:off x="1013124" y="1623075"/>
            <a:ext cx="7315200" cy="1589214"/>
          </a:xfrm>
        </p:spPr>
        <p:txBody>
          <a:bodyPr/>
          <a:lstStyle/>
          <a:p>
            <a:pPr marL="0" indent="0">
              <a:buNone/>
            </a:pPr>
            <a:r>
              <a:rPr lang="en-US" sz="2200" b="1" dirty="0"/>
              <a:t>Note 8. Debt</a:t>
            </a:r>
          </a:p>
          <a:p>
            <a:pPr marL="0" indent="0">
              <a:buNone/>
            </a:pPr>
            <a:r>
              <a:rPr lang="en-US" sz="2200" i="1" dirty="0"/>
              <a:t>Notes Payable </a:t>
            </a:r>
            <a:r>
              <a:rPr lang="en-US" sz="2200" dirty="0"/>
              <a:t>The components of notes payable and their respective weighted-average interest rates at the end of the periods were as follows:</a:t>
            </a:r>
          </a:p>
        </p:txBody>
      </p:sp>
      <p:graphicFrame>
        <p:nvGraphicFramePr>
          <p:cNvPr id="4" name="Table 3"/>
          <p:cNvGraphicFramePr>
            <a:graphicFrameLocks noGrp="1"/>
          </p:cNvGraphicFramePr>
          <p:nvPr>
            <p:extLst>
              <p:ext uri="{D42A27DB-BD31-4B8C-83A1-F6EECF244321}">
                <p14:modId xmlns:p14="http://schemas.microsoft.com/office/powerpoint/2010/main" val="3796442820"/>
              </p:ext>
            </p:extLst>
          </p:nvPr>
        </p:nvGraphicFramePr>
        <p:xfrm>
          <a:off x="962860" y="3356763"/>
          <a:ext cx="7871124" cy="2747749"/>
        </p:xfrm>
        <a:graphic>
          <a:graphicData uri="http://schemas.openxmlformats.org/drawingml/2006/table">
            <a:tbl>
              <a:tblPr firstRow="1">
                <a:tableStyleId>{5940675A-B579-460E-94D1-54222C63F5DA}</a:tableStyleId>
              </a:tblPr>
              <a:tblGrid>
                <a:gridCol w="1947689">
                  <a:extLst>
                    <a:ext uri="{9D8B030D-6E8A-4147-A177-3AD203B41FA5}">
                      <a16:colId xmlns:a16="http://schemas.microsoft.com/office/drawing/2014/main" val="20000"/>
                    </a:ext>
                  </a:extLst>
                </a:gridCol>
                <a:gridCol w="1664161">
                  <a:extLst>
                    <a:ext uri="{9D8B030D-6E8A-4147-A177-3AD203B41FA5}">
                      <a16:colId xmlns:a16="http://schemas.microsoft.com/office/drawing/2014/main" val="20001"/>
                    </a:ext>
                  </a:extLst>
                </a:gridCol>
                <a:gridCol w="1516977">
                  <a:extLst>
                    <a:ext uri="{9D8B030D-6E8A-4147-A177-3AD203B41FA5}">
                      <a16:colId xmlns:a16="http://schemas.microsoft.com/office/drawing/2014/main" val="20002"/>
                    </a:ext>
                  </a:extLst>
                </a:gridCol>
                <a:gridCol w="1444740">
                  <a:extLst>
                    <a:ext uri="{9D8B030D-6E8A-4147-A177-3AD203B41FA5}">
                      <a16:colId xmlns:a16="http://schemas.microsoft.com/office/drawing/2014/main" val="20003"/>
                    </a:ext>
                  </a:extLst>
                </a:gridCol>
                <a:gridCol w="1297557">
                  <a:extLst>
                    <a:ext uri="{9D8B030D-6E8A-4147-A177-3AD203B41FA5}">
                      <a16:colId xmlns:a16="http://schemas.microsoft.com/office/drawing/2014/main" val="20004"/>
                    </a:ext>
                  </a:extLst>
                </a:gridCol>
              </a:tblGrid>
              <a:tr h="789623">
                <a:tc>
                  <a:txBody>
                    <a:bodyPr/>
                    <a:lstStyle/>
                    <a:p>
                      <a:pPr algn="ctr"/>
                      <a:r>
                        <a:rPr lang="en-US" sz="1200" b="1" dirty="0">
                          <a:latin typeface="Verdana" panose="020B0604030504040204" pitchFamily="34" charset="0"/>
                          <a:ea typeface="Verdana" panose="020B0604030504040204" pitchFamily="34" charset="0"/>
                          <a:cs typeface="Verdana" panose="020B0604030504040204" pitchFamily="34" charset="0"/>
                        </a:rPr>
                        <a:t>Dollars</a:t>
                      </a:r>
                      <a:r>
                        <a:rPr lang="en-US" sz="1200" b="1" baseline="0" dirty="0">
                          <a:latin typeface="Verdana" panose="020B0604030504040204" pitchFamily="34" charset="0"/>
                          <a:ea typeface="Verdana" panose="020B0604030504040204" pitchFamily="34" charset="0"/>
                          <a:cs typeface="Verdana" panose="020B0604030504040204" pitchFamily="34" charset="0"/>
                        </a:rPr>
                        <a:t> in Millions:</a:t>
                      </a:r>
                      <a:endParaRPr lang="en-US" sz="1200" b="1"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a:latin typeface="Verdana" panose="020B0604030504040204" pitchFamily="34" charset="0"/>
                          <a:ea typeface="Verdana" panose="020B0604030504040204" pitchFamily="34" charset="0"/>
                          <a:cs typeface="Verdana" panose="020B0604030504040204" pitchFamily="34" charset="0"/>
                        </a:rPr>
                        <a:t>2015: Note Payable</a:t>
                      </a:r>
                    </a:p>
                  </a:txBody>
                  <a:tcPr anchor="ctr"/>
                </a:tc>
                <a:tc>
                  <a:txBody>
                    <a:bodyPr/>
                    <a:lstStyle/>
                    <a:p>
                      <a:pPr algn="ctr"/>
                      <a:r>
                        <a:rPr lang="en-US" sz="1200" b="1" dirty="0">
                          <a:latin typeface="Verdana" panose="020B0604030504040204" pitchFamily="34" charset="0"/>
                          <a:ea typeface="Verdana" panose="020B0604030504040204" pitchFamily="34" charset="0"/>
                          <a:cs typeface="Verdana" panose="020B0604030504040204" pitchFamily="34" charset="0"/>
                        </a:rPr>
                        <a:t>2015: Weighted</a:t>
                      </a:r>
                      <a:r>
                        <a:rPr lang="en-US" sz="1200" b="1" baseline="0" dirty="0">
                          <a:latin typeface="Verdana" panose="020B0604030504040204" pitchFamily="34" charset="0"/>
                          <a:ea typeface="Verdana" panose="020B0604030504040204" pitchFamily="34" charset="0"/>
                          <a:cs typeface="Verdana" panose="020B0604030504040204" pitchFamily="34" charset="0"/>
                        </a:rPr>
                        <a:t> Average Interest Rate</a:t>
                      </a:r>
                      <a:endParaRPr lang="en-US" sz="1200" b="1"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a:latin typeface="Verdana" panose="020B0604030504040204" pitchFamily="34" charset="0"/>
                          <a:ea typeface="Verdana" panose="020B0604030504040204" pitchFamily="34" charset="0"/>
                          <a:cs typeface="Verdana" panose="020B0604030504040204" pitchFamily="34" charset="0"/>
                        </a:rPr>
                        <a:t>2014: Note Payable</a:t>
                      </a:r>
                    </a:p>
                  </a:txBody>
                  <a:tcPr anchor="ctr"/>
                </a:tc>
                <a:tc>
                  <a:txBody>
                    <a:bodyPr/>
                    <a:lstStyle/>
                    <a:p>
                      <a:pPr algn="ctr"/>
                      <a:r>
                        <a:rPr lang="en-US" sz="1200" b="1" dirty="0">
                          <a:latin typeface="Verdana" panose="020B0604030504040204" pitchFamily="34" charset="0"/>
                          <a:ea typeface="Verdana" panose="020B0604030504040204" pitchFamily="34" charset="0"/>
                          <a:cs typeface="Verdana" panose="020B0604030504040204" pitchFamily="34" charset="0"/>
                        </a:rPr>
                        <a:t>2014:</a:t>
                      </a:r>
                      <a:r>
                        <a:rPr lang="en-US" sz="1200" b="1" baseline="0" dirty="0">
                          <a:latin typeface="Verdana" panose="020B0604030504040204" pitchFamily="34" charset="0"/>
                          <a:ea typeface="Verdana" panose="020B0604030504040204" pitchFamily="34" charset="0"/>
                          <a:cs typeface="Verdana" panose="020B0604030504040204" pitchFamily="34" charset="0"/>
                        </a:rPr>
                        <a:t> </a:t>
                      </a:r>
                      <a:r>
                        <a:rPr lang="en-US" sz="1200" b="1" dirty="0">
                          <a:latin typeface="Verdana" panose="020B0604030504040204" pitchFamily="34" charset="0"/>
                          <a:ea typeface="Verdana" panose="020B0604030504040204" pitchFamily="34" charset="0"/>
                          <a:cs typeface="Verdana" panose="020B0604030504040204" pitchFamily="34" charset="0"/>
                        </a:rPr>
                        <a:t>Weighted</a:t>
                      </a:r>
                      <a:r>
                        <a:rPr lang="en-US" sz="1200" b="1" baseline="0" dirty="0">
                          <a:latin typeface="Verdana" panose="020B0604030504040204" pitchFamily="34" charset="0"/>
                          <a:ea typeface="Verdana" panose="020B0604030504040204" pitchFamily="34" charset="0"/>
                          <a:cs typeface="Verdana" panose="020B0604030504040204" pitchFamily="34" charset="0"/>
                        </a:rPr>
                        <a:t> Average Interest Rate</a:t>
                      </a:r>
                      <a:endParaRPr lang="en-US" sz="1200" b="1" dirty="0">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0"/>
                  </a:ext>
                </a:extLst>
              </a:tr>
              <a:tr h="611321">
                <a:tc>
                  <a:txBody>
                    <a:bodyPr/>
                    <a:lstStyle/>
                    <a:p>
                      <a:pPr algn="l"/>
                      <a:r>
                        <a:rPr lang="en-US" sz="1200" dirty="0">
                          <a:latin typeface="Verdana" panose="020B0604030504040204" pitchFamily="34" charset="0"/>
                          <a:ea typeface="Verdana" panose="020B0604030504040204" pitchFamily="34" charset="0"/>
                          <a:cs typeface="Verdana" panose="020B0604030504040204" pitchFamily="34" charset="0"/>
                        </a:rPr>
                        <a:t>U.S. commercial paper</a:t>
                      </a:r>
                    </a:p>
                  </a:txBody>
                  <a:tcPr anchor="ctr"/>
                </a:tc>
                <a:tc>
                  <a:txBody>
                    <a:bodyPr/>
                    <a:lstStyle/>
                    <a:p>
                      <a:pPr algn="r"/>
                      <a:r>
                        <a:rPr lang="en-US" sz="1200" dirty="0">
                          <a:latin typeface="Verdana" panose="020B0604030504040204" pitchFamily="34" charset="0"/>
                          <a:ea typeface="Verdana" panose="020B0604030504040204" pitchFamily="34" charset="0"/>
                          <a:cs typeface="Verdana" panose="020B0604030504040204" pitchFamily="34" charset="0"/>
                        </a:rPr>
                        <a:t>$432.0</a:t>
                      </a:r>
                    </a:p>
                  </a:txBody>
                  <a:tcPr anchor="ctr"/>
                </a:tc>
                <a:tc>
                  <a:txBody>
                    <a:bodyPr/>
                    <a:lstStyle/>
                    <a:p>
                      <a:pPr algn="r"/>
                      <a:r>
                        <a:rPr lang="en-US" sz="1200" dirty="0">
                          <a:latin typeface="Verdana" panose="020B0604030504040204" pitchFamily="34" charset="0"/>
                          <a:ea typeface="Verdana" panose="020B0604030504040204" pitchFamily="34" charset="0"/>
                          <a:cs typeface="Verdana" panose="020B0604030504040204" pitchFamily="34" charset="0"/>
                        </a:rPr>
                        <a:t>0.3%</a:t>
                      </a:r>
                    </a:p>
                  </a:txBody>
                  <a:tcPr anchor="ctr"/>
                </a:tc>
                <a:tc>
                  <a:txBody>
                    <a:bodyPr/>
                    <a:lstStyle/>
                    <a:p>
                      <a:pPr algn="r"/>
                      <a:r>
                        <a:rPr lang="en-US" sz="1200" dirty="0">
                          <a:latin typeface="Verdana" panose="020B0604030504040204" pitchFamily="34" charset="0"/>
                          <a:ea typeface="Verdana" panose="020B0604030504040204" pitchFamily="34" charset="0"/>
                          <a:cs typeface="Verdana" panose="020B0604030504040204" pitchFamily="34" charset="0"/>
                        </a:rPr>
                        <a:t>$1,007.6</a:t>
                      </a:r>
                    </a:p>
                  </a:txBody>
                  <a:tcPr anchor="ctr"/>
                </a:tc>
                <a:tc>
                  <a:txBody>
                    <a:bodyPr/>
                    <a:lstStyle/>
                    <a:p>
                      <a:pPr algn="r"/>
                      <a:r>
                        <a:rPr lang="en-US" sz="1200" dirty="0">
                          <a:latin typeface="Verdana" panose="020B0604030504040204" pitchFamily="34" charset="0"/>
                          <a:ea typeface="Verdana" panose="020B0604030504040204" pitchFamily="34" charset="0"/>
                          <a:cs typeface="Verdana" panose="020B0604030504040204" pitchFamily="34" charset="0"/>
                        </a:rPr>
                        <a:t>0.2%</a:t>
                      </a:r>
                    </a:p>
                  </a:txBody>
                  <a:tcPr anchor="ctr"/>
                </a:tc>
                <a:extLst>
                  <a:ext uri="{0D108BD9-81ED-4DB2-BD59-A6C34878D82A}">
                    <a16:rowId xmlns:a16="http://schemas.microsoft.com/office/drawing/2014/main" val="10001"/>
                  </a:ext>
                </a:extLst>
              </a:tr>
              <a:tr h="433019">
                <a:tc>
                  <a:txBody>
                    <a:bodyPr/>
                    <a:lstStyle/>
                    <a:p>
                      <a:pPr algn="l"/>
                      <a:r>
                        <a:rPr lang="en-US" sz="1200" dirty="0">
                          <a:latin typeface="Verdana" panose="020B0604030504040204" pitchFamily="34" charset="0"/>
                          <a:ea typeface="Verdana" panose="020B0604030504040204" pitchFamily="34" charset="0"/>
                          <a:cs typeface="Verdana" panose="020B0604030504040204" pitchFamily="34" charset="0"/>
                        </a:rPr>
                        <a:t>Financial</a:t>
                      </a:r>
                      <a:r>
                        <a:rPr lang="en-US" sz="1200" baseline="0" dirty="0">
                          <a:latin typeface="Verdana" panose="020B0604030504040204" pitchFamily="34" charset="0"/>
                          <a:ea typeface="Verdana" panose="020B0604030504040204" pitchFamily="34" charset="0"/>
                          <a:cs typeface="Verdana" panose="020B0604030504040204" pitchFamily="34" charset="0"/>
                        </a:rPr>
                        <a:t> institutions</a:t>
                      </a:r>
                      <a:endParaRPr lang="en-US" sz="12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sz="1200" u="sng" dirty="0">
                          <a:latin typeface="Verdana" panose="020B0604030504040204" pitchFamily="34" charset="0"/>
                          <a:ea typeface="Verdana" panose="020B0604030504040204" pitchFamily="34" charset="0"/>
                          <a:cs typeface="Verdana" panose="020B0604030504040204" pitchFamily="34" charset="0"/>
                        </a:rPr>
                        <a:t>183.8</a:t>
                      </a:r>
                    </a:p>
                  </a:txBody>
                  <a:tcPr anchor="ctr"/>
                </a:tc>
                <a:tc>
                  <a:txBody>
                    <a:bodyPr/>
                    <a:lstStyle/>
                    <a:p>
                      <a:pPr algn="r"/>
                      <a:r>
                        <a:rPr lang="en-US" sz="1200" u="sng" dirty="0">
                          <a:latin typeface="Verdana" panose="020B0604030504040204" pitchFamily="34" charset="0"/>
                          <a:ea typeface="Verdana" panose="020B0604030504040204" pitchFamily="34" charset="0"/>
                          <a:cs typeface="Verdana" panose="020B0604030504040204" pitchFamily="34" charset="0"/>
                        </a:rPr>
                        <a:t>9.5  </a:t>
                      </a:r>
                    </a:p>
                  </a:txBody>
                  <a:tcPr anchor="ctr"/>
                </a:tc>
                <a:tc>
                  <a:txBody>
                    <a:bodyPr/>
                    <a:lstStyle/>
                    <a:p>
                      <a:pPr algn="r"/>
                      <a:r>
                        <a:rPr lang="en-US" sz="1200" u="sng" dirty="0">
                          <a:latin typeface="Verdana" panose="020B0604030504040204" pitchFamily="34" charset="0"/>
                          <a:ea typeface="Verdana" panose="020B0604030504040204" pitchFamily="34" charset="0"/>
                          <a:cs typeface="Verdana" panose="020B0604030504040204" pitchFamily="34" charset="0"/>
                        </a:rPr>
                        <a:t>104.1</a:t>
                      </a:r>
                    </a:p>
                  </a:txBody>
                  <a:tcPr anchor="ctr"/>
                </a:tc>
                <a:tc>
                  <a:txBody>
                    <a:bodyPr/>
                    <a:lstStyle/>
                    <a:p>
                      <a:pPr algn="r"/>
                      <a:r>
                        <a:rPr lang="en-US" sz="1200" u="sng" dirty="0">
                          <a:latin typeface="Verdana" panose="020B0604030504040204" pitchFamily="34" charset="0"/>
                          <a:ea typeface="Verdana" panose="020B0604030504040204" pitchFamily="34" charset="0"/>
                          <a:cs typeface="Verdana" panose="020B0604030504040204" pitchFamily="34" charset="0"/>
                        </a:rPr>
                        <a:t>12.1</a:t>
                      </a:r>
                    </a:p>
                  </a:txBody>
                  <a:tcPr anchor="ctr"/>
                </a:tc>
                <a:extLst>
                  <a:ext uri="{0D108BD9-81ED-4DB2-BD59-A6C34878D82A}">
                    <a16:rowId xmlns:a16="http://schemas.microsoft.com/office/drawing/2014/main" val="10002"/>
                  </a:ext>
                </a:extLst>
              </a:tr>
              <a:tr h="697569">
                <a:tc>
                  <a:txBody>
                    <a:bodyPr/>
                    <a:lstStyle/>
                    <a:p>
                      <a:pPr marL="225425" lvl="1" indent="0" algn="l"/>
                      <a:r>
                        <a:rPr lang="en-US" sz="1200" dirty="0">
                          <a:latin typeface="Verdana" panose="020B0604030504040204" pitchFamily="34" charset="0"/>
                          <a:ea typeface="Verdana" panose="020B0604030504040204" pitchFamily="34" charset="0"/>
                          <a:cs typeface="Verdana" panose="020B0604030504040204" pitchFamily="34" charset="0"/>
                        </a:rPr>
                        <a:t>Total notes payable</a:t>
                      </a:r>
                    </a:p>
                  </a:txBody>
                  <a:tcPr anchor="ctr"/>
                </a:tc>
                <a:tc>
                  <a:txBody>
                    <a:bodyPr/>
                    <a:lstStyle/>
                    <a:p>
                      <a:pPr algn="r"/>
                      <a:r>
                        <a:rPr lang="en-US" sz="1200" dirty="0">
                          <a:latin typeface="Verdana" panose="020B0604030504040204" pitchFamily="34" charset="0"/>
                          <a:ea typeface="Verdana" panose="020B0604030504040204" pitchFamily="34" charset="0"/>
                          <a:cs typeface="Verdana" panose="020B0604030504040204" pitchFamily="34" charset="0"/>
                        </a:rPr>
                        <a:t>$615.8</a:t>
                      </a:r>
                    </a:p>
                  </a:txBody>
                  <a:tcPr anchor="ctr"/>
                </a:tc>
                <a:tc>
                  <a:txBody>
                    <a:bodyPr/>
                    <a:lstStyle/>
                    <a:p>
                      <a:pPr algn="r"/>
                      <a:r>
                        <a:rPr lang="en-US" sz="1200" dirty="0">
                          <a:latin typeface="Verdana" panose="020B0604030504040204" pitchFamily="34" charset="0"/>
                          <a:ea typeface="Verdana" panose="020B0604030504040204" pitchFamily="34" charset="0"/>
                          <a:cs typeface="Verdana" panose="020B0604030504040204" pitchFamily="34" charset="0"/>
                        </a:rPr>
                        <a:t>3.0%</a:t>
                      </a:r>
                    </a:p>
                  </a:txBody>
                  <a:tcPr anchor="ctr"/>
                </a:tc>
                <a:tc>
                  <a:txBody>
                    <a:bodyPr/>
                    <a:lstStyle/>
                    <a:p>
                      <a:pPr algn="r"/>
                      <a:r>
                        <a:rPr lang="en-US" sz="1200" dirty="0">
                          <a:latin typeface="Verdana" panose="020B0604030504040204" pitchFamily="34" charset="0"/>
                          <a:ea typeface="Verdana" panose="020B0604030504040204" pitchFamily="34" charset="0"/>
                          <a:cs typeface="Verdana" panose="020B0604030504040204" pitchFamily="34" charset="0"/>
                        </a:rPr>
                        <a:t>$1,111.7</a:t>
                      </a:r>
                    </a:p>
                  </a:txBody>
                  <a:tcPr anchor="ctr"/>
                </a:tc>
                <a:tc>
                  <a:txBody>
                    <a:bodyPr/>
                    <a:lstStyle/>
                    <a:p>
                      <a:pPr algn="r"/>
                      <a:r>
                        <a:rPr lang="en-US" sz="1200" dirty="0">
                          <a:latin typeface="Verdana" panose="020B0604030504040204" pitchFamily="34" charset="0"/>
                          <a:ea typeface="Verdana" panose="020B0604030504040204" pitchFamily="34" charset="0"/>
                          <a:cs typeface="Verdana" panose="020B0604030504040204" pitchFamily="34" charset="0"/>
                        </a:rPr>
                        <a:t>1.3%</a:t>
                      </a:r>
                    </a:p>
                  </a:txBody>
                  <a:tcPr anchor="ct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2504256465"/>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13-6</a:t>
            </a:r>
          </a:p>
        </p:txBody>
      </p:sp>
      <p:sp>
        <p:nvSpPr>
          <p:cNvPr id="3" name="Title 2"/>
          <p:cNvSpPr>
            <a:spLocks noGrp="1"/>
          </p:cNvSpPr>
          <p:nvPr>
            <p:ph type="title"/>
          </p:nvPr>
        </p:nvSpPr>
        <p:spPr/>
        <p:txBody>
          <a:bodyPr>
            <a:noAutofit/>
          </a:bodyPr>
          <a:lstStyle/>
          <a:p>
            <a:r>
              <a:rPr lang="en-IN" dirty="0"/>
              <a:t> Disclosure of a Lawsuit—Las Vegas Sands Corporation</a:t>
            </a:r>
            <a:endParaRPr lang="en-US" dirty="0"/>
          </a:p>
        </p:txBody>
      </p:sp>
      <p:sp>
        <p:nvSpPr>
          <p:cNvPr id="5" name="Content Placeholder 4"/>
          <p:cNvSpPr>
            <a:spLocks noGrp="1"/>
          </p:cNvSpPr>
          <p:nvPr>
            <p:ph sz="quarter" idx="10"/>
          </p:nvPr>
        </p:nvSpPr>
        <p:spPr>
          <a:xfrm>
            <a:off x="914400" y="1676399"/>
            <a:ext cx="7772400" cy="4714318"/>
          </a:xfrm>
        </p:spPr>
        <p:txBody>
          <a:bodyPr/>
          <a:lstStyle/>
          <a:p>
            <a:r>
              <a:rPr lang="en-US" sz="2200" dirty="0"/>
              <a:t>Even after a firm loses in court, it may not make an accrual</a:t>
            </a:r>
          </a:p>
          <a:p>
            <a:pPr marL="0" indent="0">
              <a:buNone/>
            </a:pPr>
            <a:r>
              <a:rPr lang="en-US" sz="2200" b="1" dirty="0"/>
              <a:t>Note 13: Commitments and Contingencies (in part): Litigation</a:t>
            </a:r>
          </a:p>
          <a:p>
            <a:pPr marL="0" indent="0">
              <a:buNone/>
            </a:pPr>
            <a:r>
              <a:rPr lang="en-US" sz="2200" dirty="0"/>
              <a:t>The Company believes that it has valid bases in law and fact to appeal these verdicts. As a result, the Company believes that the likelihood that the amount of the judgments will be affirmed is not probable, and, accordingly, that the amount of any loss cannot be reasonably estimated at this time. Because the Company believes that this potential loss is not probable or estimable, it has not recorded any reserves or contingencies related to this legal matter.</a:t>
            </a:r>
          </a:p>
        </p:txBody>
      </p:sp>
    </p:spTree>
    <p:extLst>
      <p:ext uri="{BB962C8B-B14F-4D97-AF65-F5344CB8AC3E}">
        <p14:creationId xmlns:p14="http://schemas.microsoft.com/office/powerpoint/2010/main" val="4186822036"/>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13-6</a:t>
            </a:r>
          </a:p>
        </p:txBody>
      </p:sp>
      <p:sp>
        <p:nvSpPr>
          <p:cNvPr id="3" name="Title 2"/>
          <p:cNvSpPr>
            <a:spLocks noGrp="1"/>
          </p:cNvSpPr>
          <p:nvPr>
            <p:ph type="title"/>
          </p:nvPr>
        </p:nvSpPr>
        <p:spPr/>
        <p:txBody>
          <a:bodyPr>
            <a:noAutofit/>
          </a:bodyPr>
          <a:lstStyle/>
          <a:p>
            <a:r>
              <a:rPr lang="en-US" dirty="0"/>
              <a:t>Accrual of Litigation Contingencies</a:t>
            </a:r>
            <a:r>
              <a:rPr lang="en-IN" dirty="0"/>
              <a:t> (1 of 5)</a:t>
            </a:r>
            <a:endParaRPr lang="en-US" dirty="0"/>
          </a:p>
        </p:txBody>
      </p:sp>
      <p:pic>
        <p:nvPicPr>
          <p:cNvPr id="11" name="Picture Placeholder 10" descr="Timeline depicts events in reporting a loss contingency.&#10;&quot;In the timeline, the first event is cause of loss contingency; the second event is fiscal year ends; the third event is clarification; and the final event is financial statements.&#10;A margin note indicates that when the cause of a loss contingency occurs before the year-end, a clarifying event before financial statements are issued can be used to determine how the contingency is reported.&#10;&quot;"/>
          <p:cNvPicPr>
            <a:picLocks noGrp="1" noChangeAspect="1"/>
          </p:cNvPicPr>
          <p:nvPr>
            <p:ph type="pic" sz="quarter" idx="14"/>
          </p:nvPr>
        </p:nvPicPr>
        <p:blipFill>
          <a:blip r:embed="rId3">
            <a:extLst>
              <a:ext uri="{28A0092B-C50C-407E-A947-70E740481C1C}">
                <a14:useLocalDpi xmlns:a14="http://schemas.microsoft.com/office/drawing/2010/main" val="0"/>
              </a:ext>
            </a:extLst>
          </a:blip>
          <a:stretch>
            <a:fillRect/>
          </a:stretch>
        </p:blipFill>
        <p:spPr>
          <a:xfrm>
            <a:off x="1059320" y="1962333"/>
            <a:ext cx="7485715" cy="1466667"/>
          </a:xfrm>
        </p:spPr>
      </p:pic>
      <p:sp>
        <p:nvSpPr>
          <p:cNvPr id="8" name="Content Placeholder 7"/>
          <p:cNvSpPr>
            <a:spLocks noGrp="1"/>
          </p:cNvSpPr>
          <p:nvPr>
            <p:ph sz="quarter" idx="12"/>
          </p:nvPr>
        </p:nvSpPr>
        <p:spPr>
          <a:xfrm>
            <a:off x="960149" y="3610823"/>
            <a:ext cx="7783325" cy="2924368"/>
          </a:xfrm>
        </p:spPr>
        <p:txBody>
          <a:bodyPr/>
          <a:lstStyle/>
          <a:p>
            <a:r>
              <a:rPr lang="en-IN" dirty="0"/>
              <a:t>Subsequent events can clarify a pre-existing claim’s</a:t>
            </a:r>
          </a:p>
          <a:p>
            <a:pPr marL="795338" lvl="1" indent="-338138">
              <a:spcBef>
                <a:spcPts val="600"/>
              </a:spcBef>
              <a:tabLst>
                <a:tab pos="795338" algn="l"/>
              </a:tabLst>
              <a:defRPr/>
            </a:pPr>
            <a:r>
              <a:rPr lang="en-IN" dirty="0"/>
              <a:t>Probability that a loss will occur</a:t>
            </a:r>
          </a:p>
          <a:p>
            <a:pPr marL="795338" lvl="1" indent="-338138">
              <a:spcBef>
                <a:spcPts val="600"/>
              </a:spcBef>
              <a:tabLst>
                <a:tab pos="795338" algn="l"/>
              </a:tabLst>
              <a:defRPr/>
            </a:pPr>
            <a:r>
              <a:rPr lang="en-IN" dirty="0"/>
              <a:t>Estimated amount of loss</a:t>
            </a:r>
          </a:p>
        </p:txBody>
      </p:sp>
    </p:spTree>
    <p:extLst>
      <p:ext uri="{BB962C8B-B14F-4D97-AF65-F5344CB8AC3E}">
        <p14:creationId xmlns:p14="http://schemas.microsoft.com/office/powerpoint/2010/main" val="3220736863"/>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13-6</a:t>
            </a:r>
          </a:p>
        </p:txBody>
      </p:sp>
      <p:sp>
        <p:nvSpPr>
          <p:cNvPr id="3" name="Title 2"/>
          <p:cNvSpPr>
            <a:spLocks noGrp="1"/>
          </p:cNvSpPr>
          <p:nvPr>
            <p:ph type="title"/>
          </p:nvPr>
        </p:nvSpPr>
        <p:spPr>
          <a:xfrm>
            <a:off x="685800" y="411480"/>
            <a:ext cx="8001000" cy="1005840"/>
          </a:xfrm>
        </p:spPr>
        <p:txBody>
          <a:bodyPr>
            <a:noAutofit/>
          </a:bodyPr>
          <a:lstStyle/>
          <a:p>
            <a:r>
              <a:rPr lang="en-US" dirty="0"/>
              <a:t>Accrual of Litigation</a:t>
            </a:r>
            <a:r>
              <a:rPr lang="en-US" baseline="0" dirty="0"/>
              <a:t> </a:t>
            </a:r>
            <a:r>
              <a:rPr lang="en-US" dirty="0"/>
              <a:t>Contingencies</a:t>
            </a:r>
            <a:r>
              <a:rPr lang="en-IN" dirty="0"/>
              <a:t> (2 of 5)</a:t>
            </a:r>
            <a:endParaRPr lang="en-US" dirty="0"/>
          </a:p>
        </p:txBody>
      </p:sp>
      <p:sp>
        <p:nvSpPr>
          <p:cNvPr id="5" name="Content Placeholder 4"/>
          <p:cNvSpPr>
            <a:spLocks noGrp="1"/>
          </p:cNvSpPr>
          <p:nvPr>
            <p:ph sz="quarter" idx="10"/>
          </p:nvPr>
        </p:nvSpPr>
        <p:spPr>
          <a:xfrm>
            <a:off x="887912" y="1623075"/>
            <a:ext cx="7657123" cy="4767642"/>
          </a:xfrm>
        </p:spPr>
        <p:txBody>
          <a:bodyPr/>
          <a:lstStyle/>
          <a:p>
            <a:pPr marL="0" indent="0">
              <a:buNone/>
            </a:pPr>
            <a:r>
              <a:rPr lang="en-US" b="1" dirty="0"/>
              <a:t>Note 15: Commitments and Contingencies (in part)</a:t>
            </a:r>
          </a:p>
          <a:p>
            <a:pPr marL="0" indent="0">
              <a:buNone/>
            </a:pPr>
            <a:r>
              <a:rPr lang="en-US" b="1" i="1" dirty="0"/>
              <a:t>Legal Proceedings</a:t>
            </a:r>
          </a:p>
          <a:p>
            <a:pPr marL="0" indent="0">
              <a:buNone/>
            </a:pPr>
            <a:r>
              <a:rPr lang="en-US" dirty="0"/>
              <a:t>On December 6, 2010, Kraft commenced a federal court action against Starbucks, entitled Kraft Foods Global, Inc. v. Starbucks Corporation, in the U.S. District Court for the Southern District of New York. </a:t>
            </a:r>
          </a:p>
        </p:txBody>
      </p:sp>
    </p:spTree>
    <p:extLst>
      <p:ext uri="{BB962C8B-B14F-4D97-AF65-F5344CB8AC3E}">
        <p14:creationId xmlns:p14="http://schemas.microsoft.com/office/powerpoint/2010/main" val="1364336599"/>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13-6</a:t>
            </a:r>
          </a:p>
        </p:txBody>
      </p:sp>
      <p:sp>
        <p:nvSpPr>
          <p:cNvPr id="3" name="Title 2"/>
          <p:cNvSpPr>
            <a:spLocks noGrp="1"/>
          </p:cNvSpPr>
          <p:nvPr>
            <p:ph type="title"/>
          </p:nvPr>
        </p:nvSpPr>
        <p:spPr>
          <a:xfrm>
            <a:off x="685800" y="411480"/>
            <a:ext cx="8001000" cy="1005840"/>
          </a:xfrm>
        </p:spPr>
        <p:txBody>
          <a:bodyPr>
            <a:noAutofit/>
          </a:bodyPr>
          <a:lstStyle/>
          <a:p>
            <a:r>
              <a:rPr lang="en-US" dirty="0"/>
              <a:t>Accrual of Litigation</a:t>
            </a:r>
            <a:r>
              <a:rPr lang="en-US" baseline="0" dirty="0"/>
              <a:t> </a:t>
            </a:r>
            <a:r>
              <a:rPr lang="en-US" dirty="0"/>
              <a:t>Contingencies</a:t>
            </a:r>
            <a:r>
              <a:rPr lang="en-IN" dirty="0"/>
              <a:t> (3 of 5)</a:t>
            </a:r>
            <a:endParaRPr lang="en-US" dirty="0"/>
          </a:p>
        </p:txBody>
      </p:sp>
      <p:sp>
        <p:nvSpPr>
          <p:cNvPr id="5" name="Content Placeholder 4"/>
          <p:cNvSpPr>
            <a:spLocks noGrp="1"/>
          </p:cNvSpPr>
          <p:nvPr>
            <p:ph sz="quarter" idx="10"/>
          </p:nvPr>
        </p:nvSpPr>
        <p:spPr>
          <a:xfrm>
            <a:off x="887912" y="1635866"/>
            <a:ext cx="8018307" cy="4465903"/>
          </a:xfrm>
        </p:spPr>
        <p:txBody>
          <a:bodyPr/>
          <a:lstStyle/>
          <a:p>
            <a:pPr marL="0" indent="0">
              <a:buNone/>
            </a:pPr>
            <a:r>
              <a:rPr lang="en-US" dirty="0"/>
              <a:t>On November 12, 2013, the arbitrator ordered Starbucks to pay Kraft $2,227.5 million in damages plus prejudgment interest and attorney’s fees. We have estimated prejudgment interest, which includes an accrual through the estimated payment date, and attorneys’ fees to be approximately $556.6 million. As a result, we recorded a litigation charge of $2,784.1 million in our fiscal 2013 operating results.</a:t>
            </a:r>
          </a:p>
        </p:txBody>
      </p:sp>
    </p:spTree>
    <p:extLst>
      <p:ext uri="{BB962C8B-B14F-4D97-AF65-F5344CB8AC3E}">
        <p14:creationId xmlns:p14="http://schemas.microsoft.com/office/powerpoint/2010/main" val="413963198"/>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13-6</a:t>
            </a:r>
          </a:p>
        </p:txBody>
      </p:sp>
      <p:sp>
        <p:nvSpPr>
          <p:cNvPr id="3" name="Title 2"/>
          <p:cNvSpPr>
            <a:spLocks noGrp="1"/>
          </p:cNvSpPr>
          <p:nvPr>
            <p:ph type="title"/>
          </p:nvPr>
        </p:nvSpPr>
        <p:spPr>
          <a:xfrm>
            <a:off x="685800" y="411480"/>
            <a:ext cx="8001000" cy="1005840"/>
          </a:xfrm>
        </p:spPr>
        <p:txBody>
          <a:bodyPr>
            <a:noAutofit/>
          </a:bodyPr>
          <a:lstStyle/>
          <a:p>
            <a:r>
              <a:rPr lang="en-US" dirty="0"/>
              <a:t>Accrual of Litigation</a:t>
            </a:r>
            <a:r>
              <a:rPr lang="en-US" baseline="0" dirty="0"/>
              <a:t> </a:t>
            </a:r>
            <a:r>
              <a:rPr lang="en-US" dirty="0"/>
              <a:t>Contingencies</a:t>
            </a:r>
            <a:r>
              <a:rPr lang="en-IN" dirty="0"/>
              <a:t> (4 of 5)</a:t>
            </a:r>
            <a:endParaRPr lang="en-US" dirty="0"/>
          </a:p>
        </p:txBody>
      </p:sp>
      <p:pic>
        <p:nvPicPr>
          <p:cNvPr id="16" name="Picture Placeholder 15" descr="Timeline depicts events in reporting a loss contingency.&#10;&quot;In the timeline, the first event is fiscal year ends; the second event is cause of loss contingency; the third event is clarification; and the final event is financial statements. Clarification can also occur after the financial statements.&#10;A margin note indicates that if an event giving rise to a contingency occurs after the year-end, a liability should not be accrued.&#10;&quot;&#10;"/>
          <p:cNvPicPr>
            <a:picLocks noGrp="1" noChangeAspect="1"/>
          </p:cNvPicPr>
          <p:nvPr>
            <p:ph type="pic" sz="quarter" idx="14"/>
          </p:nvPr>
        </p:nvPicPr>
        <p:blipFill>
          <a:blip r:embed="rId3">
            <a:extLst>
              <a:ext uri="{28A0092B-C50C-407E-A947-70E740481C1C}">
                <a14:useLocalDpi xmlns:a14="http://schemas.microsoft.com/office/drawing/2010/main" val="0"/>
              </a:ext>
            </a:extLst>
          </a:blip>
          <a:stretch>
            <a:fillRect/>
          </a:stretch>
        </p:blipFill>
        <p:spPr>
          <a:xfrm>
            <a:off x="887913" y="1625943"/>
            <a:ext cx="7723810" cy="2380953"/>
          </a:xfrm>
        </p:spPr>
      </p:pic>
      <p:sp>
        <p:nvSpPr>
          <p:cNvPr id="8" name="Content Placeholder 7"/>
          <p:cNvSpPr>
            <a:spLocks noGrp="1"/>
          </p:cNvSpPr>
          <p:nvPr>
            <p:ph sz="quarter" idx="12"/>
          </p:nvPr>
        </p:nvSpPr>
        <p:spPr>
          <a:xfrm>
            <a:off x="887913" y="4044245"/>
            <a:ext cx="7855562" cy="2346472"/>
          </a:xfrm>
        </p:spPr>
        <p:txBody>
          <a:bodyPr/>
          <a:lstStyle/>
          <a:p>
            <a:r>
              <a:rPr lang="en-IN" dirty="0"/>
              <a:t>If contingency comes into existence after fiscal year-end</a:t>
            </a:r>
          </a:p>
          <a:p>
            <a:pPr marL="795338" lvl="1" indent="-338138">
              <a:spcBef>
                <a:spcPts val="600"/>
              </a:spcBef>
              <a:defRPr/>
            </a:pPr>
            <a:r>
              <a:rPr lang="en-IN" dirty="0"/>
              <a:t>No liability accrues, but description provided in notes</a:t>
            </a:r>
          </a:p>
        </p:txBody>
      </p:sp>
    </p:spTree>
    <p:extLst>
      <p:ext uri="{BB962C8B-B14F-4D97-AF65-F5344CB8AC3E}">
        <p14:creationId xmlns:p14="http://schemas.microsoft.com/office/powerpoint/2010/main" val="1443709137"/>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13-6</a:t>
            </a:r>
          </a:p>
        </p:txBody>
      </p:sp>
      <p:sp>
        <p:nvSpPr>
          <p:cNvPr id="3" name="Title 2"/>
          <p:cNvSpPr>
            <a:spLocks noGrp="1"/>
          </p:cNvSpPr>
          <p:nvPr>
            <p:ph type="title"/>
          </p:nvPr>
        </p:nvSpPr>
        <p:spPr>
          <a:xfrm>
            <a:off x="685800" y="361188"/>
            <a:ext cx="8001000" cy="1106424"/>
          </a:xfrm>
        </p:spPr>
        <p:txBody>
          <a:bodyPr>
            <a:noAutofit/>
          </a:bodyPr>
          <a:lstStyle/>
          <a:p>
            <a:r>
              <a:rPr lang="en-US" dirty="0"/>
              <a:t>Accrual of Litigation</a:t>
            </a:r>
            <a:r>
              <a:rPr lang="en-US" baseline="0" dirty="0"/>
              <a:t> </a:t>
            </a:r>
            <a:r>
              <a:rPr lang="en-US" dirty="0"/>
              <a:t>Contingencies</a:t>
            </a:r>
            <a:r>
              <a:rPr lang="en-IN" dirty="0"/>
              <a:t> (5 of 5)</a:t>
            </a:r>
            <a:endParaRPr lang="en-US" dirty="0"/>
          </a:p>
        </p:txBody>
      </p:sp>
      <p:sp>
        <p:nvSpPr>
          <p:cNvPr id="5" name="Content Placeholder 4"/>
          <p:cNvSpPr>
            <a:spLocks noGrp="1"/>
          </p:cNvSpPr>
          <p:nvPr>
            <p:ph sz="quarter" idx="10"/>
          </p:nvPr>
        </p:nvSpPr>
        <p:spPr>
          <a:xfrm>
            <a:off x="887912" y="1848043"/>
            <a:ext cx="7801597" cy="4542673"/>
          </a:xfrm>
        </p:spPr>
        <p:txBody>
          <a:bodyPr/>
          <a:lstStyle/>
          <a:p>
            <a:pPr marL="0" indent="0">
              <a:buNone/>
            </a:pPr>
            <a:r>
              <a:rPr lang="en-US" b="1" dirty="0"/>
              <a:t>Note 21: Subsequent events (in part)</a:t>
            </a:r>
          </a:p>
          <a:p>
            <a:pPr marL="0" indent="0">
              <a:buNone/>
            </a:pPr>
            <a:r>
              <a:rPr lang="en-US" dirty="0"/>
              <a:t>In February 2016, additional territories in North America met the criteria to be classified as held for sale. Therefore, we are required to record the related assets and liabilities at the lower of carrying value or fair value less any costs to sell based on the estimated sale price, which will result in a noncash loss of $296 million in 2016.</a:t>
            </a:r>
          </a:p>
        </p:txBody>
      </p:sp>
    </p:spTree>
    <p:extLst>
      <p:ext uri="{BB962C8B-B14F-4D97-AF65-F5344CB8AC3E}">
        <p14:creationId xmlns:p14="http://schemas.microsoft.com/office/powerpoint/2010/main" val="3548021710"/>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13-6</a:t>
            </a:r>
          </a:p>
        </p:txBody>
      </p:sp>
      <p:sp>
        <p:nvSpPr>
          <p:cNvPr id="3" name="Title 2"/>
          <p:cNvSpPr>
            <a:spLocks noGrp="1"/>
          </p:cNvSpPr>
          <p:nvPr>
            <p:ph type="title"/>
          </p:nvPr>
        </p:nvSpPr>
        <p:spPr>
          <a:xfrm>
            <a:off x="660400" y="467283"/>
            <a:ext cx="8001000" cy="1106424"/>
          </a:xfrm>
        </p:spPr>
        <p:txBody>
          <a:bodyPr>
            <a:noAutofit/>
          </a:bodyPr>
          <a:lstStyle/>
          <a:p>
            <a:r>
              <a:rPr lang="en-US" dirty="0" err="1"/>
              <a:t>Unasserted</a:t>
            </a:r>
            <a:r>
              <a:rPr lang="en-US" dirty="0"/>
              <a:t> Claims and Assessments</a:t>
            </a:r>
            <a:r>
              <a:rPr lang="en-IN" dirty="0"/>
              <a:t> (1 of 2)</a:t>
            </a:r>
            <a:endParaRPr lang="en-US" dirty="0"/>
          </a:p>
        </p:txBody>
      </p:sp>
      <p:sp>
        <p:nvSpPr>
          <p:cNvPr id="5" name="Content Placeholder 4"/>
          <p:cNvSpPr>
            <a:spLocks noGrp="1"/>
          </p:cNvSpPr>
          <p:nvPr>
            <p:ph sz="quarter" idx="10"/>
          </p:nvPr>
        </p:nvSpPr>
        <p:spPr>
          <a:xfrm>
            <a:off x="887913" y="1775807"/>
            <a:ext cx="7773488" cy="4614910"/>
          </a:xfrm>
        </p:spPr>
        <p:txBody>
          <a:bodyPr/>
          <a:lstStyle/>
          <a:p>
            <a:pPr marL="282575" indent="-282575"/>
            <a:r>
              <a:rPr lang="en-US" dirty="0"/>
              <a:t>Even if a claim has yet to be made when the financial statements are issued, a contingency may warrant accrual or disclosure</a:t>
            </a:r>
          </a:p>
          <a:p>
            <a:pPr marL="282575" indent="-282575"/>
            <a:r>
              <a:rPr lang="en-US" dirty="0"/>
              <a:t>A </a:t>
            </a:r>
            <a:r>
              <a:rPr lang="en-US" b="1" dirty="0"/>
              <a:t>two-step process</a:t>
            </a:r>
            <a:r>
              <a:rPr lang="en-US" dirty="0"/>
              <a:t> is involved:</a:t>
            </a:r>
          </a:p>
          <a:p>
            <a:pPr marL="914400" lvl="1" indent="-457200">
              <a:buFont typeface="+mj-lt"/>
              <a:buAutoNum type="arabicPeriod"/>
            </a:pPr>
            <a:r>
              <a:rPr lang="en-US" dirty="0"/>
              <a:t> Is it </a:t>
            </a:r>
            <a:r>
              <a:rPr lang="en-US" b="1" dirty="0"/>
              <a:t>probable</a:t>
            </a:r>
            <a:r>
              <a:rPr lang="en-US" dirty="0"/>
              <a:t> that a claim will be asserted? If the answer is “no,” stop. If “yes,” go on to step 2.</a:t>
            </a:r>
          </a:p>
          <a:p>
            <a:pPr marL="914400" lvl="1" indent="-457200">
              <a:buFont typeface="+mj-lt"/>
              <a:buAutoNum type="arabicPeriod"/>
            </a:pPr>
            <a:r>
              <a:rPr lang="en-US" dirty="0"/>
              <a:t>Treat the claim </a:t>
            </a:r>
            <a:r>
              <a:rPr lang="en-US" b="1" dirty="0"/>
              <a:t>as if the claim has been asserted</a:t>
            </a:r>
            <a:r>
              <a:rPr lang="en-US" dirty="0"/>
              <a:t>.</a:t>
            </a:r>
          </a:p>
        </p:txBody>
      </p:sp>
    </p:spTree>
    <p:extLst>
      <p:ext uri="{BB962C8B-B14F-4D97-AF65-F5344CB8AC3E}">
        <p14:creationId xmlns:p14="http://schemas.microsoft.com/office/powerpoint/2010/main" val="33275914"/>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13-6</a:t>
            </a:r>
          </a:p>
        </p:txBody>
      </p:sp>
      <p:sp>
        <p:nvSpPr>
          <p:cNvPr id="3" name="Title 2"/>
          <p:cNvSpPr>
            <a:spLocks noGrp="1"/>
          </p:cNvSpPr>
          <p:nvPr>
            <p:ph type="title"/>
          </p:nvPr>
        </p:nvSpPr>
        <p:spPr>
          <a:xfrm>
            <a:off x="660400" y="444414"/>
            <a:ext cx="8001000" cy="1106424"/>
          </a:xfrm>
        </p:spPr>
        <p:txBody>
          <a:bodyPr>
            <a:noAutofit/>
          </a:bodyPr>
          <a:lstStyle/>
          <a:p>
            <a:r>
              <a:rPr lang="en-US" dirty="0" err="1"/>
              <a:t>Unasserted</a:t>
            </a:r>
            <a:r>
              <a:rPr lang="en-US" dirty="0"/>
              <a:t> Claims and Assessments</a:t>
            </a:r>
            <a:r>
              <a:rPr lang="en-IN" dirty="0"/>
              <a:t> (2 of 2)</a:t>
            </a:r>
            <a:endParaRPr lang="en-US" dirty="0"/>
          </a:p>
        </p:txBody>
      </p:sp>
      <p:sp>
        <p:nvSpPr>
          <p:cNvPr id="5" name="Content Placeholder 4"/>
          <p:cNvSpPr>
            <a:spLocks noGrp="1"/>
          </p:cNvSpPr>
          <p:nvPr>
            <p:ph sz="quarter" idx="10"/>
          </p:nvPr>
        </p:nvSpPr>
        <p:spPr>
          <a:xfrm>
            <a:off x="887913" y="1623075"/>
            <a:ext cx="7773488" cy="4623168"/>
          </a:xfrm>
        </p:spPr>
        <p:txBody>
          <a:bodyPr/>
          <a:lstStyle/>
          <a:p>
            <a:pPr marL="0" indent="0">
              <a:buNone/>
            </a:pPr>
            <a:r>
              <a:rPr lang="en-US" sz="2400" b="1" dirty="0"/>
              <a:t>15. Commitments and Contingencies (in part)</a:t>
            </a:r>
          </a:p>
          <a:p>
            <a:pPr marL="0" indent="0">
              <a:buNone/>
            </a:pPr>
            <a:r>
              <a:rPr lang="en-US" sz="2400" b="1" dirty="0"/>
              <a:t>Asserted and </a:t>
            </a:r>
            <a:r>
              <a:rPr lang="en-US" sz="2400" b="1" dirty="0" err="1"/>
              <a:t>Unasserted</a:t>
            </a:r>
            <a:r>
              <a:rPr lang="en-US" sz="2400" b="1" dirty="0"/>
              <a:t> Claims—</a:t>
            </a:r>
            <a:r>
              <a:rPr lang="en-US" sz="2400" dirty="0"/>
              <a:t>Various claims and lawsuits are pending against us and certain of our subsidiaries. We cannot fully determine the effect of all asserted and </a:t>
            </a:r>
            <a:r>
              <a:rPr lang="en-US" sz="2400" dirty="0" err="1"/>
              <a:t>unasserted</a:t>
            </a:r>
            <a:r>
              <a:rPr lang="en-US" sz="2400" dirty="0"/>
              <a:t> claims on our consolidated results of operations, financial condition, or liquidity. To the extent possible, we have recorded a liability where asserted and </a:t>
            </a:r>
            <a:r>
              <a:rPr lang="en-US" sz="2400" dirty="0" err="1"/>
              <a:t>unasserted</a:t>
            </a:r>
            <a:r>
              <a:rPr lang="en-US" sz="2400" dirty="0"/>
              <a:t> claims are considered probable and where such claims can be reasonably estimated.</a:t>
            </a:r>
          </a:p>
        </p:txBody>
      </p:sp>
    </p:spTree>
    <p:extLst>
      <p:ext uri="{BB962C8B-B14F-4D97-AF65-F5344CB8AC3E}">
        <p14:creationId xmlns:p14="http://schemas.microsoft.com/office/powerpoint/2010/main" val="496151840"/>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13-7</a:t>
            </a:r>
          </a:p>
        </p:txBody>
      </p:sp>
      <p:sp>
        <p:nvSpPr>
          <p:cNvPr id="3" name="Title 2"/>
          <p:cNvSpPr>
            <a:spLocks noGrp="1"/>
          </p:cNvSpPr>
          <p:nvPr>
            <p:ph type="title"/>
          </p:nvPr>
        </p:nvSpPr>
        <p:spPr>
          <a:xfrm>
            <a:off x="685800" y="617235"/>
            <a:ext cx="8001000" cy="1005840"/>
          </a:xfrm>
        </p:spPr>
        <p:txBody>
          <a:bodyPr>
            <a:noAutofit/>
          </a:bodyPr>
          <a:lstStyle/>
          <a:p>
            <a:r>
              <a:rPr lang="en-IN" dirty="0"/>
              <a:t>International Financial Reporting Standards—Loss Contingencies</a:t>
            </a:r>
            <a:endParaRPr lang="en-US" dirty="0"/>
          </a:p>
        </p:txBody>
      </p:sp>
      <p:graphicFrame>
        <p:nvGraphicFramePr>
          <p:cNvPr id="2" name="Table 1"/>
          <p:cNvGraphicFramePr>
            <a:graphicFrameLocks noGrp="1"/>
          </p:cNvGraphicFramePr>
          <p:nvPr>
            <p:extLst>
              <p:ext uri="{D42A27DB-BD31-4B8C-83A1-F6EECF244321}">
                <p14:modId xmlns:p14="http://schemas.microsoft.com/office/powerpoint/2010/main" val="1578926007"/>
              </p:ext>
            </p:extLst>
          </p:nvPr>
        </p:nvGraphicFramePr>
        <p:xfrm>
          <a:off x="1032387" y="1790040"/>
          <a:ext cx="7729359" cy="4239492"/>
        </p:xfrm>
        <a:graphic>
          <a:graphicData uri="http://schemas.openxmlformats.org/drawingml/2006/table">
            <a:tbl>
              <a:tblPr firstRow="1" bandRow="1">
                <a:tableStyleId>{5940675A-B579-460E-94D1-54222C63F5DA}</a:tableStyleId>
              </a:tblPr>
              <a:tblGrid>
                <a:gridCol w="3178428">
                  <a:extLst>
                    <a:ext uri="{9D8B030D-6E8A-4147-A177-3AD203B41FA5}">
                      <a16:colId xmlns:a16="http://schemas.microsoft.com/office/drawing/2014/main" val="20000"/>
                    </a:ext>
                  </a:extLst>
                </a:gridCol>
                <a:gridCol w="4550931">
                  <a:extLst>
                    <a:ext uri="{9D8B030D-6E8A-4147-A177-3AD203B41FA5}">
                      <a16:colId xmlns:a16="http://schemas.microsoft.com/office/drawing/2014/main" val="20001"/>
                    </a:ext>
                  </a:extLst>
                </a:gridCol>
              </a:tblGrid>
              <a:tr h="505661">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pPr algn="ctr"/>
                      <a:r>
                        <a:rPr lang="en-US" sz="1400" dirty="0">
                          <a:solidFill>
                            <a:sysClr val="windowText" lastClr="000000"/>
                          </a:solidFill>
                          <a:latin typeface="Verdana" panose="020B0604030504040204" pitchFamily="34" charset="0"/>
                          <a:ea typeface="Verdana" panose="020B0604030504040204" pitchFamily="34" charset="0"/>
                          <a:cs typeface="Verdana" panose="020B0604030504040204" pitchFamily="34" charset="0"/>
                        </a:rPr>
                        <a:t>U.S. GAAP</a:t>
                      </a:r>
                    </a:p>
                  </a:txBody>
                  <a:tcPr anchor="ct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pPr algn="ctr"/>
                      <a:r>
                        <a:rPr lang="en-US" sz="1400" dirty="0">
                          <a:solidFill>
                            <a:sysClr val="windowText" lastClr="000000"/>
                          </a:solidFill>
                          <a:latin typeface="Verdana" panose="020B0604030504040204" pitchFamily="34" charset="0"/>
                          <a:ea typeface="Verdana" panose="020B0604030504040204" pitchFamily="34" charset="0"/>
                          <a:cs typeface="Verdana" panose="020B0604030504040204" pitchFamily="34" charset="0"/>
                        </a:rPr>
                        <a:t>IFRS</a:t>
                      </a:r>
                    </a:p>
                  </a:txBody>
                  <a:tcPr anchor="ctr"/>
                </a:tc>
                <a:extLst>
                  <a:ext uri="{0D108BD9-81ED-4DB2-BD59-A6C34878D82A}">
                    <a16:rowId xmlns:a16="http://schemas.microsoft.com/office/drawing/2014/main" val="10000"/>
                  </a:ext>
                </a:extLst>
              </a:tr>
              <a:tr h="778252">
                <a:tc>
                  <a:txBody>
                    <a:bodyPr/>
                    <a:lstStyle/>
                    <a:p>
                      <a:r>
                        <a:rPr lang="en-IN" sz="1400" dirty="0">
                          <a:latin typeface="Verdana" panose="020B0604030504040204" pitchFamily="34" charset="0"/>
                          <a:ea typeface="Verdana" panose="020B0604030504040204" pitchFamily="34" charset="0"/>
                          <a:cs typeface="Verdana" panose="020B0604030504040204" pitchFamily="34" charset="0"/>
                        </a:rPr>
                        <a:t>All accrued and possible obligations are referred to as “contingent liabilities”</a:t>
                      </a:r>
                    </a:p>
                  </a:txBody>
                  <a:tcPr anchor="ctr"/>
                </a:tc>
                <a:tc>
                  <a:txBody>
                    <a:bodyPr/>
                    <a:lstStyle/>
                    <a:p>
                      <a:r>
                        <a:rPr lang="en-IN" sz="1400" b="0" i="0" u="none" strike="noStrike" kern="1200" baseline="0" dirty="0">
                          <a:solidFill>
                            <a:schemeClr val="tx1"/>
                          </a:solidFill>
                          <a:latin typeface="Verdana" panose="020B0604030504040204" pitchFamily="34" charset="0"/>
                          <a:ea typeface="Verdana" panose="020B0604030504040204" pitchFamily="34" charset="0"/>
                          <a:cs typeface="Verdana" panose="020B0604030504040204" pitchFamily="34" charset="0"/>
                        </a:rPr>
                        <a:t>All accrued liabilities are referred to as “provisions” and possible obligations are referred to as “contingent liabilities”</a:t>
                      </a:r>
                    </a:p>
                  </a:txBody>
                  <a:tcPr anchor="ctr"/>
                </a:tc>
                <a:extLst>
                  <a:ext uri="{0D108BD9-81ED-4DB2-BD59-A6C34878D82A}">
                    <a16:rowId xmlns:a16="http://schemas.microsoft.com/office/drawing/2014/main" val="10001"/>
                  </a:ext>
                </a:extLst>
              </a:tr>
              <a:tr h="54765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IN" sz="1400" dirty="0">
                          <a:latin typeface="Verdana" panose="020B0604030504040204" pitchFamily="34" charset="0"/>
                          <a:ea typeface="Verdana" panose="020B0604030504040204" pitchFamily="34" charset="0"/>
                          <a:cs typeface="Verdana" panose="020B0604030504040204" pitchFamily="34" charset="0"/>
                        </a:rPr>
                        <a:t>Higher threshold for “probable”</a:t>
                      </a:r>
                    </a:p>
                  </a:txBody>
                  <a:tcPr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IN" sz="1400" b="0" i="0" u="none" strike="noStrike" kern="1200" baseline="0" dirty="0">
                          <a:solidFill>
                            <a:schemeClr val="tx1"/>
                          </a:solidFill>
                          <a:latin typeface="Verdana" panose="020B0604030504040204" pitchFamily="34" charset="0"/>
                          <a:ea typeface="Verdana" panose="020B0604030504040204" pitchFamily="34" charset="0"/>
                          <a:cs typeface="Verdana" panose="020B0604030504040204" pitchFamily="34" charset="0"/>
                        </a:rPr>
                        <a:t>Lower threshold for “probable”</a:t>
                      </a:r>
                    </a:p>
                  </a:txBody>
                  <a:tcPr anchor="ctr"/>
                </a:tc>
                <a:extLst>
                  <a:ext uri="{0D108BD9-81ED-4DB2-BD59-A6C34878D82A}">
                    <a16:rowId xmlns:a16="http://schemas.microsoft.com/office/drawing/2014/main" val="10002"/>
                  </a:ext>
                </a:extLst>
              </a:tr>
              <a:tr h="90389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IN" sz="1400" b="0" i="0" u="none" strike="noStrike" kern="1200" baseline="0" dirty="0">
                          <a:solidFill>
                            <a:schemeClr val="tx1"/>
                          </a:solidFill>
                          <a:latin typeface="Verdana" panose="020B0604030504040204" pitchFamily="34" charset="0"/>
                          <a:ea typeface="Verdana" panose="020B0604030504040204" pitchFamily="34" charset="0"/>
                          <a:cs typeface="Verdana" panose="020B0604030504040204" pitchFamily="34" charset="0"/>
                        </a:rPr>
                        <a:t>Uses the low end of the range to estimate the expenditure required to settle present obligation</a:t>
                      </a:r>
                    </a:p>
                  </a:txBody>
                  <a:tcPr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IN" sz="1400" b="0" i="0" u="none" strike="noStrike" kern="1200" baseline="0" dirty="0">
                          <a:solidFill>
                            <a:schemeClr val="tx1"/>
                          </a:solidFill>
                          <a:latin typeface="Verdana" panose="020B0604030504040204" pitchFamily="34" charset="0"/>
                          <a:ea typeface="Verdana" panose="020B0604030504040204" pitchFamily="34" charset="0"/>
                          <a:cs typeface="Verdana" panose="020B0604030504040204" pitchFamily="34" charset="0"/>
                        </a:rPr>
                        <a:t>Uses the midpoint of the range to estimate the expenditure required to settle present obligation</a:t>
                      </a:r>
                    </a:p>
                  </a:txBody>
                  <a:tcPr anchor="ctr"/>
                </a:tc>
                <a:extLst>
                  <a:ext uri="{0D108BD9-81ED-4DB2-BD59-A6C34878D82A}">
                    <a16:rowId xmlns:a16="http://schemas.microsoft.com/office/drawing/2014/main" val="10003"/>
                  </a:ext>
                </a:extLst>
              </a:tr>
              <a:tr h="68138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IN" sz="1400" dirty="0">
                          <a:latin typeface="Verdana" panose="020B0604030504040204" pitchFamily="34" charset="0"/>
                          <a:ea typeface="Verdana" panose="020B0604030504040204" pitchFamily="34" charset="0"/>
                          <a:cs typeface="Verdana" panose="020B0604030504040204" pitchFamily="34" charset="0"/>
                        </a:rPr>
                        <a:t>Loss contingencies are not typically discounted for time value of money</a:t>
                      </a:r>
                    </a:p>
                  </a:txBody>
                  <a:tcPr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b="0" i="0" u="none" strike="noStrike" kern="1200" baseline="0" dirty="0">
                          <a:solidFill>
                            <a:schemeClr val="tx1"/>
                          </a:solidFill>
                          <a:latin typeface="Verdana" panose="020B0604030504040204" pitchFamily="34" charset="0"/>
                          <a:ea typeface="Verdana" panose="020B0604030504040204" pitchFamily="34" charset="0"/>
                          <a:cs typeface="Verdana" panose="020B0604030504040204" pitchFamily="34" charset="0"/>
                        </a:rPr>
                        <a:t>If material, liabilities to be stated at present value</a:t>
                      </a:r>
                    </a:p>
                  </a:txBody>
                  <a:tcPr anchor="ctr"/>
                </a:tc>
                <a:extLst>
                  <a:ext uri="{0D108BD9-81ED-4DB2-BD59-A6C34878D82A}">
                    <a16:rowId xmlns:a16="http://schemas.microsoft.com/office/drawing/2014/main" val="10004"/>
                  </a:ext>
                </a:extLst>
              </a:tr>
              <a:tr h="600002">
                <a:tc>
                  <a:txBody>
                    <a:bodyPr/>
                    <a:lstStyle/>
                    <a:p>
                      <a:r>
                        <a:rPr lang="en-IN" sz="1400" dirty="0">
                          <a:latin typeface="Verdana" panose="020B0604030504040204" pitchFamily="34" charset="0"/>
                          <a:ea typeface="Verdana" panose="020B0604030504040204" pitchFamily="34" charset="0"/>
                          <a:cs typeface="Verdana" panose="020B0604030504040204" pitchFamily="34" charset="0"/>
                        </a:rPr>
                        <a:t>Generally no disclosure or loss recognition on “onerous contracts”</a:t>
                      </a: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b="0" i="0" u="none" strike="noStrike" kern="1200" baseline="0" dirty="0">
                          <a:solidFill>
                            <a:schemeClr val="tx1"/>
                          </a:solidFill>
                          <a:latin typeface="Verdana" panose="020B0604030504040204" pitchFamily="34" charset="0"/>
                          <a:ea typeface="Verdana" panose="020B0604030504040204" pitchFamily="34" charset="0"/>
                          <a:cs typeface="Verdana" panose="020B0604030504040204" pitchFamily="34" charset="0"/>
                        </a:rPr>
                        <a:t>Recognizes provisions and contingencies for “onerous contracts”</a:t>
                      </a:r>
                    </a:p>
                  </a:txBody>
                  <a:tcPr anchor="ct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2686449369"/>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13-6</a:t>
            </a:r>
          </a:p>
        </p:txBody>
      </p:sp>
      <p:sp>
        <p:nvSpPr>
          <p:cNvPr id="3" name="Title 2"/>
          <p:cNvSpPr>
            <a:spLocks noGrp="1"/>
          </p:cNvSpPr>
          <p:nvPr>
            <p:ph type="title"/>
          </p:nvPr>
        </p:nvSpPr>
        <p:spPr>
          <a:xfrm>
            <a:off x="660400" y="322809"/>
            <a:ext cx="8001000" cy="1106424"/>
          </a:xfrm>
        </p:spPr>
        <p:txBody>
          <a:bodyPr>
            <a:noAutofit/>
          </a:bodyPr>
          <a:lstStyle/>
          <a:p>
            <a:r>
              <a:rPr lang="en-US" dirty="0"/>
              <a:t>Gain Contingencies</a:t>
            </a:r>
          </a:p>
        </p:txBody>
      </p:sp>
      <p:sp>
        <p:nvSpPr>
          <p:cNvPr id="5" name="Content Placeholder 4"/>
          <p:cNvSpPr>
            <a:spLocks noGrp="1"/>
          </p:cNvSpPr>
          <p:nvPr>
            <p:ph sz="quarter" idx="10"/>
          </p:nvPr>
        </p:nvSpPr>
        <p:spPr>
          <a:xfrm>
            <a:off x="887913" y="1478601"/>
            <a:ext cx="7773488" cy="4912116"/>
          </a:xfrm>
        </p:spPr>
        <p:txBody>
          <a:bodyPr/>
          <a:lstStyle/>
          <a:p>
            <a:r>
              <a:rPr lang="en-US" dirty="0"/>
              <a:t>A </a:t>
            </a:r>
            <a:r>
              <a:rPr lang="en-US" b="1" dirty="0"/>
              <a:t>gain contingency </a:t>
            </a:r>
            <a:r>
              <a:rPr lang="en-US" dirty="0"/>
              <a:t>is an uncertain situation that might result in a gain</a:t>
            </a:r>
          </a:p>
          <a:p>
            <a:r>
              <a:rPr lang="en-US" dirty="0"/>
              <a:t>Gain contingencies are not accrued</a:t>
            </a:r>
          </a:p>
          <a:p>
            <a:pPr lvl="1">
              <a:buFont typeface="Lucida Grande"/>
              <a:buChar char="–"/>
            </a:pPr>
            <a:r>
              <a:rPr lang="en-US" dirty="0"/>
              <a:t>This is an example of </a:t>
            </a:r>
            <a:r>
              <a:rPr lang="en-US" b="1" dirty="0"/>
              <a:t>conservatism</a:t>
            </a:r>
            <a:r>
              <a:rPr lang="en-US" dirty="0"/>
              <a:t>—</a:t>
            </a:r>
            <a:r>
              <a:rPr lang="en-IN" dirty="0"/>
              <a:t>we record uncertain losses but not uncertain gains</a:t>
            </a:r>
          </a:p>
          <a:p>
            <a:pPr>
              <a:spcBef>
                <a:spcPts val="600"/>
              </a:spcBef>
              <a:defRPr/>
            </a:pPr>
            <a:r>
              <a:rPr lang="en-IN" b="1" i="1" dirty="0"/>
              <a:t>Material</a:t>
            </a:r>
            <a:r>
              <a:rPr lang="en-IN" dirty="0"/>
              <a:t> gain contingencies are </a:t>
            </a:r>
            <a:r>
              <a:rPr lang="en-IN" b="1" i="1" dirty="0"/>
              <a:t>disclosed</a:t>
            </a:r>
            <a:r>
              <a:rPr lang="en-IN" dirty="0"/>
              <a:t> in the notes to the financial statements</a:t>
            </a:r>
          </a:p>
        </p:txBody>
      </p:sp>
    </p:spTree>
    <p:extLst>
      <p:ext uri="{BB962C8B-B14F-4D97-AF65-F5344CB8AC3E}">
        <p14:creationId xmlns:p14="http://schemas.microsoft.com/office/powerpoint/2010/main" val="11987289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13-1</a:t>
            </a:r>
          </a:p>
        </p:txBody>
      </p:sp>
      <p:sp>
        <p:nvSpPr>
          <p:cNvPr id="3" name="Title 2"/>
          <p:cNvSpPr>
            <a:spLocks noGrp="1"/>
          </p:cNvSpPr>
          <p:nvPr>
            <p:ph type="title"/>
          </p:nvPr>
        </p:nvSpPr>
        <p:spPr>
          <a:xfrm>
            <a:off x="685800" y="467283"/>
            <a:ext cx="8001000" cy="831273"/>
          </a:xfrm>
        </p:spPr>
        <p:txBody>
          <a:bodyPr>
            <a:noAutofit/>
          </a:bodyPr>
          <a:lstStyle/>
          <a:p>
            <a:r>
              <a:rPr lang="en-US" altLang="en-US" dirty="0"/>
              <a:t>Concept Check: Current Liabilities</a:t>
            </a:r>
            <a:endParaRPr lang="en-US" dirty="0"/>
          </a:p>
        </p:txBody>
      </p:sp>
      <p:sp>
        <p:nvSpPr>
          <p:cNvPr id="4" name="Content Placeholder 3"/>
          <p:cNvSpPr>
            <a:spLocks noGrp="1"/>
          </p:cNvSpPr>
          <p:nvPr>
            <p:ph sz="quarter" idx="10"/>
          </p:nvPr>
        </p:nvSpPr>
        <p:spPr>
          <a:xfrm>
            <a:off x="887913" y="1550838"/>
            <a:ext cx="7946070" cy="4984353"/>
          </a:xfrm>
        </p:spPr>
        <p:txBody>
          <a:bodyPr/>
          <a:lstStyle/>
          <a:p>
            <a:pPr marL="0" indent="0">
              <a:spcBef>
                <a:spcPts val="400"/>
              </a:spcBef>
              <a:spcAft>
                <a:spcPts val="1200"/>
              </a:spcAft>
              <a:buNone/>
            </a:pPr>
            <a:r>
              <a:rPr lang="en-US" sz="2200" dirty="0"/>
              <a:t>Which of the following statements is true about current liabilities?</a:t>
            </a:r>
          </a:p>
          <a:p>
            <a:pPr marL="457200" indent="-457200">
              <a:spcBef>
                <a:spcPts val="400"/>
              </a:spcBef>
              <a:buFont typeface="+mj-lt"/>
              <a:buAutoNum type="alphaLcPeriod"/>
              <a:tabLst>
                <a:tab pos="342900" algn="l"/>
              </a:tabLst>
            </a:pPr>
            <a:r>
              <a:rPr lang="en-US" sz="2200" dirty="0"/>
              <a:t>Current liabilities are obligations payable within one year or within the firm’s operating cycle, whichever is longer</a:t>
            </a:r>
          </a:p>
          <a:p>
            <a:pPr marL="457200" indent="-457200">
              <a:spcBef>
                <a:spcPts val="400"/>
              </a:spcBef>
              <a:buFont typeface="+mj-lt"/>
              <a:buAutoNum type="alphaLcPeriod"/>
              <a:tabLst>
                <a:tab pos="342900" algn="l"/>
              </a:tabLst>
            </a:pPr>
            <a:r>
              <a:rPr lang="en-US" sz="2200" dirty="0"/>
              <a:t>Current liabilities are ordinarily recorded at maturity amounts rather than present value</a:t>
            </a:r>
          </a:p>
          <a:p>
            <a:pPr marL="457200" indent="-457200">
              <a:spcBef>
                <a:spcPts val="400"/>
              </a:spcBef>
              <a:buFont typeface="+mj-lt"/>
              <a:buAutoNum type="alphaLcPeriod"/>
              <a:tabLst>
                <a:tab pos="342900" algn="l"/>
              </a:tabLst>
            </a:pPr>
            <a:r>
              <a:rPr lang="en-US" sz="2200" dirty="0"/>
              <a:t>Current liabilities as those expected to be satisfied with current assets or by the creation of other current liabilities</a:t>
            </a:r>
          </a:p>
          <a:p>
            <a:pPr marL="457200" indent="-457200">
              <a:spcBef>
                <a:spcPts val="400"/>
              </a:spcBef>
              <a:buFont typeface="+mj-lt"/>
              <a:buAutoNum type="alphaLcPeriod"/>
              <a:tabLst>
                <a:tab pos="342900" algn="l"/>
              </a:tabLst>
            </a:pPr>
            <a:r>
              <a:rPr lang="en-US" sz="2200" b="1" dirty="0"/>
              <a:t>All of the above</a:t>
            </a:r>
          </a:p>
          <a:p>
            <a:pPr marL="0" lvl="5" indent="0">
              <a:spcBef>
                <a:spcPts val="400"/>
              </a:spcBef>
              <a:buClr>
                <a:schemeClr val="tx1"/>
              </a:buClr>
              <a:buNone/>
              <a:tabLst>
                <a:tab pos="342900" algn="l"/>
              </a:tabLst>
            </a:pPr>
            <a:r>
              <a:rPr lang="en-US" sz="2200" dirty="0">
                <a:solidFill>
                  <a:prstClr val="black"/>
                </a:solidFill>
                <a:latin typeface="Verdana" panose="020B0604030504040204" pitchFamily="34" charset="0"/>
                <a:ea typeface="Verdana" panose="020B0604030504040204" pitchFamily="34" charset="0"/>
                <a:cs typeface="Verdana" panose="020B0604030504040204" pitchFamily="34" charset="0"/>
              </a:rPr>
              <a:t>The correct answer is </a:t>
            </a:r>
            <a:r>
              <a:rPr lang="en-US" sz="2200" i="1" dirty="0">
                <a:solidFill>
                  <a:prstClr val="black"/>
                </a:solidFill>
                <a:latin typeface="Verdana" panose="020B0604030504040204" pitchFamily="34" charset="0"/>
                <a:ea typeface="Verdana" panose="020B0604030504040204" pitchFamily="34" charset="0"/>
                <a:cs typeface="Verdana" panose="020B0604030504040204" pitchFamily="34" charset="0"/>
              </a:rPr>
              <a:t>d</a:t>
            </a:r>
            <a:r>
              <a:rPr lang="en-US" sz="2200" dirty="0">
                <a:solidFill>
                  <a:prstClr val="black"/>
                </a:solidFill>
                <a:latin typeface="Verdana" panose="020B0604030504040204" pitchFamily="34" charset="0"/>
                <a:ea typeface="Verdana" panose="020B0604030504040204" pitchFamily="34" charset="0"/>
                <a:cs typeface="Verdana" panose="020B0604030504040204" pitchFamily="34" charset="0"/>
              </a:rPr>
              <a:t>. All of the above statements are true concerning current liabilities.</a:t>
            </a:r>
            <a:endParaRPr lang="en-US" sz="2200"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359248385"/>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13-7</a:t>
            </a:r>
          </a:p>
        </p:txBody>
      </p:sp>
      <p:sp>
        <p:nvSpPr>
          <p:cNvPr id="3" name="Title 2"/>
          <p:cNvSpPr>
            <a:spLocks noGrp="1"/>
          </p:cNvSpPr>
          <p:nvPr>
            <p:ph type="title"/>
          </p:nvPr>
        </p:nvSpPr>
        <p:spPr>
          <a:xfrm>
            <a:off x="685800" y="617235"/>
            <a:ext cx="8001000" cy="1005840"/>
          </a:xfrm>
        </p:spPr>
        <p:txBody>
          <a:bodyPr>
            <a:noAutofit/>
          </a:bodyPr>
          <a:lstStyle/>
          <a:p>
            <a:r>
              <a:rPr lang="en-IN" dirty="0"/>
              <a:t>International Financial Reporting Standards—Gain Contingencies</a:t>
            </a:r>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3107375270"/>
              </p:ext>
            </p:extLst>
          </p:nvPr>
        </p:nvGraphicFramePr>
        <p:xfrm>
          <a:off x="1176861" y="2031235"/>
          <a:ext cx="7295938" cy="2625794"/>
        </p:xfrm>
        <a:graphic>
          <a:graphicData uri="http://schemas.openxmlformats.org/drawingml/2006/table">
            <a:tbl>
              <a:tblPr firstRow="1" bandRow="1">
                <a:tableStyleId>{5940675A-B579-460E-94D1-54222C63F5DA}</a:tableStyleId>
              </a:tblPr>
              <a:tblGrid>
                <a:gridCol w="3647969">
                  <a:extLst>
                    <a:ext uri="{9D8B030D-6E8A-4147-A177-3AD203B41FA5}">
                      <a16:colId xmlns:a16="http://schemas.microsoft.com/office/drawing/2014/main" val="20000"/>
                    </a:ext>
                  </a:extLst>
                </a:gridCol>
                <a:gridCol w="3647969">
                  <a:extLst>
                    <a:ext uri="{9D8B030D-6E8A-4147-A177-3AD203B41FA5}">
                      <a16:colId xmlns:a16="http://schemas.microsoft.com/office/drawing/2014/main" val="20001"/>
                    </a:ext>
                  </a:extLst>
                </a:gridCol>
              </a:tblGrid>
              <a:tr h="530921">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pPr algn="ctr"/>
                      <a:r>
                        <a:rPr lang="en-US" sz="2400" dirty="0"/>
                        <a:t>U.S. GAAP</a:t>
                      </a:r>
                      <a:endParaRPr lang="en-US" sz="2400" dirty="0">
                        <a:solidFill>
                          <a:sysClr val="windowText" lastClr="000000"/>
                        </a:solidFill>
                      </a:endParaRPr>
                    </a:p>
                  </a:txBody>
                  <a:tcPr anchor="ct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pPr algn="ctr"/>
                      <a:r>
                        <a:rPr lang="en-US" sz="2400" dirty="0"/>
                        <a:t>IFRS</a:t>
                      </a:r>
                      <a:endParaRPr lang="en-US" sz="2400" dirty="0">
                        <a:solidFill>
                          <a:sysClr val="windowText" lastClr="000000"/>
                        </a:solidFill>
                      </a:endParaRPr>
                    </a:p>
                  </a:txBody>
                  <a:tcPr anchor="ctr"/>
                </a:tc>
                <a:extLst>
                  <a:ext uri="{0D108BD9-81ED-4DB2-BD59-A6C34878D82A}">
                    <a16:rowId xmlns:a16="http://schemas.microsoft.com/office/drawing/2014/main" val="10000"/>
                  </a:ext>
                </a:extLst>
              </a:tr>
              <a:tr h="1011318">
                <a:tc>
                  <a:txBody>
                    <a:bodyPr/>
                    <a:lstStyle/>
                    <a:p>
                      <a:r>
                        <a:rPr lang="en-IN" sz="2000" dirty="0"/>
                        <a:t>Gain contingencies are never accrued</a:t>
                      </a: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2000" u="none" strike="noStrike" kern="1200" baseline="0" dirty="0"/>
                        <a:t>Gain contingencies are accrued if future realization is “virtually certain” to occur</a:t>
                      </a:r>
                      <a:endParaRPr lang="en-IN" sz="2000" b="0" i="0" u="none" strike="noStrike" kern="1200" baseline="0" dirty="0">
                        <a:solidFill>
                          <a:schemeClr val="tx1"/>
                        </a:solidFill>
                        <a:latin typeface="+mn-lt"/>
                        <a:ea typeface="+mn-ea"/>
                        <a:cs typeface="+mn-cs"/>
                      </a:endParaRPr>
                    </a:p>
                  </a:txBody>
                  <a:tcPr anchor="ctr"/>
                </a:tc>
                <a:extLst>
                  <a:ext uri="{0D108BD9-81ED-4DB2-BD59-A6C34878D82A}">
                    <a16:rowId xmlns:a16="http://schemas.microsoft.com/office/drawing/2014/main" val="10001"/>
                  </a:ext>
                </a:extLst>
              </a:tr>
              <a:tr h="1083555">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IN" sz="2000" dirty="0"/>
                        <a:t>Disclose when gain realization is “probable” but uses a higher threshold for “probable”</a:t>
                      </a:r>
                      <a:endParaRPr lang="en-IN" sz="2000" dirty="0">
                        <a:latin typeface="+mn-lt"/>
                      </a:endParaRPr>
                    </a:p>
                  </a:txBody>
                  <a:tcPr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IN" sz="2000" u="none" strike="noStrike" kern="1200" baseline="0" dirty="0"/>
                        <a:t>Disclose when gain realization is “probable” but uses a lower threshold for “probable”</a:t>
                      </a:r>
                      <a:endParaRPr lang="en-IN" sz="2000" b="0" i="0" u="none" strike="noStrike" kern="1200" baseline="0" dirty="0">
                        <a:solidFill>
                          <a:schemeClr val="tx1"/>
                        </a:solidFill>
                        <a:latin typeface="+mn-lt"/>
                        <a:ea typeface="+mn-ea"/>
                        <a:cs typeface="+mn-cs"/>
                      </a:endParaRPr>
                    </a:p>
                  </a:txBody>
                  <a:tcPr anchor="ct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843900270"/>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13-6</a:t>
            </a:r>
          </a:p>
        </p:txBody>
      </p:sp>
      <p:sp>
        <p:nvSpPr>
          <p:cNvPr id="3" name="Title 2"/>
          <p:cNvSpPr>
            <a:spLocks noGrp="1"/>
          </p:cNvSpPr>
          <p:nvPr>
            <p:ph type="title"/>
          </p:nvPr>
        </p:nvSpPr>
        <p:spPr>
          <a:xfrm>
            <a:off x="394068" y="347490"/>
            <a:ext cx="8801100" cy="914400"/>
          </a:xfrm>
        </p:spPr>
        <p:txBody>
          <a:bodyPr>
            <a:noAutofit/>
          </a:bodyPr>
          <a:lstStyle/>
          <a:p>
            <a:r>
              <a:rPr lang="en-US" altLang="en-US" dirty="0"/>
              <a:t>Concept Check: Extended Warranty</a:t>
            </a:r>
            <a:endParaRPr lang="en-US" dirty="0"/>
          </a:p>
        </p:txBody>
      </p:sp>
      <p:sp>
        <p:nvSpPr>
          <p:cNvPr id="5" name="Content Placeholder 4"/>
          <p:cNvSpPr>
            <a:spLocks noGrp="1"/>
          </p:cNvSpPr>
          <p:nvPr>
            <p:ph sz="quarter" idx="10"/>
          </p:nvPr>
        </p:nvSpPr>
        <p:spPr>
          <a:xfrm>
            <a:off x="960150" y="1623075"/>
            <a:ext cx="7729360" cy="4839879"/>
          </a:xfrm>
        </p:spPr>
        <p:txBody>
          <a:bodyPr/>
          <a:lstStyle/>
          <a:p>
            <a:pPr marL="0" indent="0">
              <a:spcAft>
                <a:spcPts val="1200"/>
              </a:spcAft>
              <a:buNone/>
            </a:pPr>
            <a:r>
              <a:rPr lang="en-US" sz="2400" dirty="0"/>
              <a:t>On October 1, 2018, </a:t>
            </a:r>
            <a:r>
              <a:rPr lang="en-US" sz="2400" dirty="0" err="1"/>
              <a:t>Majoor</a:t>
            </a:r>
            <a:r>
              <a:rPr lang="en-US" sz="2400" dirty="0"/>
              <a:t>, Inc. sold a $480 snow blower with a $120 extended warranty. The warranty covers three years of repairs. During 2018, </a:t>
            </a:r>
            <a:r>
              <a:rPr lang="en-US" sz="2400" dirty="0" err="1"/>
              <a:t>Majoor</a:t>
            </a:r>
            <a:r>
              <a:rPr lang="en-US" sz="2400" dirty="0"/>
              <a:t> would recognize warranty revenue of:</a:t>
            </a:r>
          </a:p>
          <a:p>
            <a:pPr marL="457200" indent="-457200">
              <a:buFont typeface="+mj-lt"/>
              <a:buAutoNum type="alphaLcPeriod"/>
              <a:tabLst>
                <a:tab pos="342900" algn="l"/>
              </a:tabLst>
            </a:pPr>
            <a:r>
              <a:rPr lang="en-US" sz="2400" dirty="0"/>
              <a:t>$120</a:t>
            </a:r>
          </a:p>
          <a:p>
            <a:pPr marL="457200" indent="-457200">
              <a:buFont typeface="+mj-lt"/>
              <a:buAutoNum type="alphaLcPeriod"/>
              <a:tabLst>
                <a:tab pos="342900" algn="l"/>
              </a:tabLst>
            </a:pPr>
            <a:r>
              <a:rPr lang="en-US" sz="2400" dirty="0"/>
              <a:t>$40</a:t>
            </a:r>
          </a:p>
          <a:p>
            <a:pPr marL="457200" indent="-457200">
              <a:buFont typeface="+mj-lt"/>
              <a:buAutoNum type="alphaLcPeriod"/>
              <a:tabLst>
                <a:tab pos="342900" algn="l"/>
              </a:tabLst>
            </a:pPr>
            <a:r>
              <a:rPr lang="en-US" sz="2400" b="1" dirty="0"/>
              <a:t>$10</a:t>
            </a:r>
          </a:p>
          <a:p>
            <a:pPr marL="457200" indent="-457200">
              <a:buFont typeface="+mj-lt"/>
              <a:buAutoNum type="alphaLcPeriod"/>
              <a:tabLst>
                <a:tab pos="342900" algn="l"/>
              </a:tabLst>
            </a:pPr>
            <a:r>
              <a:rPr lang="en-US" sz="2400" dirty="0"/>
              <a:t>$3.33</a:t>
            </a:r>
          </a:p>
          <a:p>
            <a:pPr marL="0" indent="0">
              <a:buNone/>
              <a:tabLst>
                <a:tab pos="342900" algn="l"/>
              </a:tabLst>
            </a:pPr>
            <a:r>
              <a:rPr lang="en-US" sz="2400" dirty="0"/>
              <a:t>The correct answer is </a:t>
            </a:r>
            <a:r>
              <a:rPr lang="en-US" sz="2400" i="1" dirty="0"/>
              <a:t>c</a:t>
            </a:r>
            <a:r>
              <a:rPr lang="en-US" sz="2400" dirty="0"/>
              <a:t>:</a:t>
            </a:r>
          </a:p>
          <a:p>
            <a:pPr marL="0" indent="0">
              <a:buNone/>
              <a:tabLst>
                <a:tab pos="342900" algn="l"/>
              </a:tabLst>
            </a:pPr>
            <a:r>
              <a:rPr lang="en-US" sz="2400" dirty="0"/>
              <a:t>$120 × (3 ÷ 36) = </a:t>
            </a:r>
            <a:r>
              <a:rPr lang="en-US" sz="2400" b="1" dirty="0"/>
              <a:t>$10</a:t>
            </a:r>
          </a:p>
        </p:txBody>
      </p:sp>
    </p:spTree>
    <p:extLst>
      <p:ext uri="{BB962C8B-B14F-4D97-AF65-F5344CB8AC3E}">
        <p14:creationId xmlns:p14="http://schemas.microsoft.com/office/powerpoint/2010/main" val="2049967561"/>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13-6</a:t>
            </a:r>
          </a:p>
        </p:txBody>
      </p:sp>
      <p:sp>
        <p:nvSpPr>
          <p:cNvPr id="3" name="Title 2"/>
          <p:cNvSpPr>
            <a:spLocks noGrp="1"/>
          </p:cNvSpPr>
          <p:nvPr>
            <p:ph type="title"/>
          </p:nvPr>
        </p:nvSpPr>
        <p:spPr>
          <a:xfrm>
            <a:off x="794118" y="564201"/>
            <a:ext cx="8001000" cy="914400"/>
          </a:xfrm>
        </p:spPr>
        <p:txBody>
          <a:bodyPr>
            <a:noAutofit/>
          </a:bodyPr>
          <a:lstStyle/>
          <a:p>
            <a:r>
              <a:rPr lang="en-US" altLang="en-US" dirty="0"/>
              <a:t>Concept Check: Litigation</a:t>
            </a:r>
            <a:r>
              <a:rPr lang="en-US" altLang="en-US" baseline="0" dirty="0"/>
              <a:t> </a:t>
            </a:r>
            <a:r>
              <a:rPr lang="en-US" altLang="en-US" dirty="0"/>
              <a:t>Claims (1 of 2)</a:t>
            </a:r>
            <a:endParaRPr lang="en-US" dirty="0"/>
          </a:p>
        </p:txBody>
      </p:sp>
      <p:sp>
        <p:nvSpPr>
          <p:cNvPr id="5" name="Content Placeholder 4"/>
          <p:cNvSpPr>
            <a:spLocks noGrp="1"/>
          </p:cNvSpPr>
          <p:nvPr>
            <p:ph sz="quarter" idx="10"/>
          </p:nvPr>
        </p:nvSpPr>
        <p:spPr>
          <a:xfrm>
            <a:off x="887913" y="1616125"/>
            <a:ext cx="7902246" cy="4774592"/>
          </a:xfrm>
        </p:spPr>
        <p:txBody>
          <a:bodyPr/>
          <a:lstStyle/>
          <a:p>
            <a:pPr marL="0" indent="0">
              <a:buNone/>
            </a:pPr>
            <a:r>
              <a:rPr lang="en-US" sz="2400" dirty="0"/>
              <a:t>GK, Inc. has the following outstanding litigation claims against it:</a:t>
            </a:r>
          </a:p>
          <a:p>
            <a:r>
              <a:rPr lang="en-US" sz="2400" dirty="0"/>
              <a:t>A claim of $100,000. GK thinks it is probable it will lose the claim, and estimates the loss at $75,000 if it occurs.</a:t>
            </a:r>
          </a:p>
          <a:p>
            <a:r>
              <a:rPr lang="en-US" sz="2400" dirty="0"/>
              <a:t>A claim of $50,000. GK thinks it is probable it will lose the claim, but cannot estimate the amount of loss.</a:t>
            </a:r>
          </a:p>
          <a:p>
            <a:r>
              <a:rPr lang="en-US" sz="2400" dirty="0"/>
              <a:t>A claim of $10,000. GK thinks it is reasonably possible it will lose the claim, and estimates the loss at $8,000 if it occurs.</a:t>
            </a:r>
          </a:p>
        </p:txBody>
      </p:sp>
    </p:spTree>
    <p:extLst>
      <p:ext uri="{BB962C8B-B14F-4D97-AF65-F5344CB8AC3E}">
        <p14:creationId xmlns:p14="http://schemas.microsoft.com/office/powerpoint/2010/main" val="2820032164"/>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13-6</a:t>
            </a:r>
          </a:p>
        </p:txBody>
      </p:sp>
      <p:sp>
        <p:nvSpPr>
          <p:cNvPr id="3" name="Title 2"/>
          <p:cNvSpPr>
            <a:spLocks noGrp="1"/>
          </p:cNvSpPr>
          <p:nvPr>
            <p:ph type="title"/>
          </p:nvPr>
        </p:nvSpPr>
        <p:spPr>
          <a:xfrm>
            <a:off x="1145986" y="467283"/>
            <a:ext cx="7273636" cy="1106424"/>
          </a:xfrm>
        </p:spPr>
        <p:txBody>
          <a:bodyPr>
            <a:noAutofit/>
          </a:bodyPr>
          <a:lstStyle/>
          <a:p>
            <a:r>
              <a:rPr lang="en-US" altLang="en-US" dirty="0"/>
              <a:t>Concept Check: Litigation</a:t>
            </a:r>
            <a:r>
              <a:rPr lang="en-US" altLang="en-US" baseline="0" dirty="0"/>
              <a:t> </a:t>
            </a:r>
            <a:r>
              <a:rPr lang="en-US" altLang="en-US" dirty="0"/>
              <a:t>Claims (2 of 2)</a:t>
            </a:r>
            <a:endParaRPr lang="en-US" dirty="0"/>
          </a:p>
        </p:txBody>
      </p:sp>
      <p:sp>
        <p:nvSpPr>
          <p:cNvPr id="5" name="Content Placeholder 4"/>
          <p:cNvSpPr>
            <a:spLocks noGrp="1"/>
          </p:cNvSpPr>
          <p:nvPr>
            <p:ph sz="quarter" idx="10"/>
          </p:nvPr>
        </p:nvSpPr>
        <p:spPr>
          <a:xfrm>
            <a:off x="960150" y="1623075"/>
            <a:ext cx="7807780" cy="4557000"/>
          </a:xfrm>
        </p:spPr>
        <p:txBody>
          <a:bodyPr/>
          <a:lstStyle/>
          <a:p>
            <a:pPr marL="0" indent="0">
              <a:spcAft>
                <a:spcPts val="1200"/>
              </a:spcAft>
              <a:buNone/>
            </a:pPr>
            <a:r>
              <a:rPr lang="en-US" dirty="0"/>
              <a:t>GK should accrue a contingent liability of:</a:t>
            </a:r>
          </a:p>
          <a:p>
            <a:pPr marL="457200" indent="-457200">
              <a:buAutoNum type="alphaLcPeriod"/>
              <a:tabLst>
                <a:tab pos="342900" algn="l"/>
              </a:tabLst>
            </a:pPr>
            <a:r>
              <a:rPr lang="en-US" dirty="0"/>
              <a:t>$160,000</a:t>
            </a:r>
          </a:p>
          <a:p>
            <a:pPr marL="457200" indent="-457200">
              <a:buAutoNum type="alphaLcPeriod"/>
              <a:tabLst>
                <a:tab pos="342900" algn="l"/>
              </a:tabLst>
            </a:pPr>
            <a:r>
              <a:rPr lang="en-US" dirty="0"/>
              <a:t>$100,000  </a:t>
            </a:r>
          </a:p>
          <a:p>
            <a:pPr marL="457200" indent="-457200">
              <a:buAutoNum type="alphaLcPeriod" startAt="3"/>
              <a:tabLst>
                <a:tab pos="342900" algn="l"/>
              </a:tabLst>
            </a:pPr>
            <a:r>
              <a:rPr lang="en-US" dirty="0"/>
              <a:t>$83,000</a:t>
            </a:r>
          </a:p>
          <a:p>
            <a:pPr marL="457200" indent="-457200">
              <a:buAutoNum type="alphaLcPeriod" startAt="3"/>
              <a:tabLst>
                <a:tab pos="342900" algn="l"/>
              </a:tabLst>
            </a:pPr>
            <a:r>
              <a:rPr lang="en-US" b="1" dirty="0"/>
              <a:t>$75,000</a:t>
            </a:r>
          </a:p>
          <a:p>
            <a:pPr marL="0" indent="0">
              <a:buNone/>
              <a:tabLst>
                <a:tab pos="342900" algn="l"/>
              </a:tabLst>
            </a:pPr>
            <a:r>
              <a:rPr lang="en-US" dirty="0"/>
              <a:t>The correct answer is </a:t>
            </a:r>
            <a:r>
              <a:rPr lang="en-US" i="1" dirty="0"/>
              <a:t>d</a:t>
            </a:r>
            <a:r>
              <a:rPr lang="en-US" dirty="0"/>
              <a:t>. The only amount that is both probable and reasonably estimable is </a:t>
            </a:r>
            <a:r>
              <a:rPr lang="en-US" b="1" dirty="0"/>
              <a:t>$75,000</a:t>
            </a:r>
            <a:r>
              <a:rPr lang="en-US" dirty="0"/>
              <a:t>.</a:t>
            </a:r>
            <a:endParaRPr lang="en-US" b="1" dirty="0"/>
          </a:p>
        </p:txBody>
      </p:sp>
    </p:spTree>
    <p:extLst>
      <p:ext uri="{BB962C8B-B14F-4D97-AF65-F5344CB8AC3E}">
        <p14:creationId xmlns:p14="http://schemas.microsoft.com/office/powerpoint/2010/main" val="2776528375"/>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13-6</a:t>
            </a:r>
          </a:p>
        </p:txBody>
      </p:sp>
      <p:sp>
        <p:nvSpPr>
          <p:cNvPr id="3" name="Title 2"/>
          <p:cNvSpPr>
            <a:spLocks noGrp="1"/>
          </p:cNvSpPr>
          <p:nvPr>
            <p:ph type="title"/>
          </p:nvPr>
        </p:nvSpPr>
        <p:spPr>
          <a:xfrm>
            <a:off x="794118" y="564201"/>
            <a:ext cx="8001000" cy="914400"/>
          </a:xfrm>
        </p:spPr>
        <p:txBody>
          <a:bodyPr>
            <a:noAutofit/>
          </a:bodyPr>
          <a:lstStyle/>
          <a:p>
            <a:r>
              <a:rPr lang="en-US" altLang="en-US" dirty="0"/>
              <a:t>Concept Check: Subsequent</a:t>
            </a:r>
            <a:r>
              <a:rPr lang="en-US" altLang="en-US" baseline="0" dirty="0"/>
              <a:t> </a:t>
            </a:r>
            <a:r>
              <a:rPr lang="en-US" altLang="en-US" dirty="0"/>
              <a:t>Events</a:t>
            </a:r>
            <a:r>
              <a:rPr lang="en-IN" dirty="0"/>
              <a:t> (1 of 2)</a:t>
            </a:r>
            <a:endParaRPr lang="en-US" dirty="0"/>
          </a:p>
        </p:txBody>
      </p:sp>
      <p:sp>
        <p:nvSpPr>
          <p:cNvPr id="5" name="Content Placeholder 4"/>
          <p:cNvSpPr>
            <a:spLocks noGrp="1"/>
          </p:cNvSpPr>
          <p:nvPr>
            <p:ph sz="quarter" idx="10"/>
          </p:nvPr>
        </p:nvSpPr>
        <p:spPr>
          <a:xfrm>
            <a:off x="887913" y="1623074"/>
            <a:ext cx="7902246" cy="4839879"/>
          </a:xfrm>
        </p:spPr>
        <p:txBody>
          <a:bodyPr/>
          <a:lstStyle/>
          <a:p>
            <a:pPr marL="0" indent="0">
              <a:spcBef>
                <a:spcPts val="400"/>
              </a:spcBef>
              <a:spcAft>
                <a:spcPts val="1200"/>
              </a:spcAft>
              <a:buNone/>
            </a:pPr>
            <a:r>
              <a:rPr lang="en-US" sz="2400" dirty="0"/>
              <a:t>Portland’s Best Coffee has a litigation claim of $100,000 against it. As of 12/31/2018, Portland considered it probable that it would lose $75,000 on the claim. After the 2018 year-end, but before issuance of the financial statements, Portland settled the litigation for $60,000. How much of a litigation liability should Portland show in its 12/31/2018 financial statements?</a:t>
            </a:r>
          </a:p>
          <a:p>
            <a:pPr marL="514350" indent="-514350">
              <a:spcBef>
                <a:spcPts val="400"/>
              </a:spcBef>
              <a:buFont typeface="+mj-lt"/>
              <a:buAutoNum type="alphaLcPeriod"/>
              <a:tabLst>
                <a:tab pos="342900" algn="l"/>
              </a:tabLst>
            </a:pPr>
            <a:r>
              <a:rPr lang="en-US" sz="2400" dirty="0"/>
              <a:t>$100,000</a:t>
            </a:r>
          </a:p>
          <a:p>
            <a:pPr marL="514350" indent="-514350">
              <a:spcBef>
                <a:spcPts val="400"/>
              </a:spcBef>
              <a:buFont typeface="+mj-lt"/>
              <a:buAutoNum type="alphaLcPeriod"/>
              <a:tabLst>
                <a:tab pos="342900" algn="l"/>
              </a:tabLst>
            </a:pPr>
            <a:r>
              <a:rPr lang="en-US" sz="2400" dirty="0"/>
              <a:t>$75,000</a:t>
            </a:r>
          </a:p>
          <a:p>
            <a:pPr marL="514350" indent="-514350">
              <a:spcBef>
                <a:spcPts val="400"/>
              </a:spcBef>
              <a:buFont typeface="+mj-lt"/>
              <a:buAutoNum type="alphaLcPeriod"/>
              <a:tabLst>
                <a:tab pos="342900" algn="l"/>
              </a:tabLst>
            </a:pPr>
            <a:r>
              <a:rPr lang="en-US" sz="2400" dirty="0"/>
              <a:t>$60,000</a:t>
            </a:r>
          </a:p>
          <a:p>
            <a:pPr marL="514350" indent="-514350">
              <a:spcBef>
                <a:spcPts val="400"/>
              </a:spcBef>
              <a:buFont typeface="+mj-lt"/>
              <a:buAutoNum type="alphaLcPeriod"/>
              <a:tabLst>
                <a:tab pos="342900" algn="l"/>
              </a:tabLst>
            </a:pPr>
            <a:r>
              <a:rPr lang="en-US" sz="2400" b="1" dirty="0"/>
              <a:t>$0</a:t>
            </a:r>
          </a:p>
        </p:txBody>
      </p:sp>
    </p:spTree>
    <p:extLst>
      <p:ext uri="{BB962C8B-B14F-4D97-AF65-F5344CB8AC3E}">
        <p14:creationId xmlns:p14="http://schemas.microsoft.com/office/powerpoint/2010/main" val="151454171"/>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13-6</a:t>
            </a:r>
          </a:p>
        </p:txBody>
      </p:sp>
      <p:sp>
        <p:nvSpPr>
          <p:cNvPr id="3" name="Title 2"/>
          <p:cNvSpPr>
            <a:spLocks noGrp="1"/>
          </p:cNvSpPr>
          <p:nvPr>
            <p:ph type="title"/>
          </p:nvPr>
        </p:nvSpPr>
        <p:spPr>
          <a:xfrm>
            <a:off x="1157800" y="564201"/>
            <a:ext cx="7273636" cy="914400"/>
          </a:xfrm>
        </p:spPr>
        <p:txBody>
          <a:bodyPr>
            <a:noAutofit/>
          </a:bodyPr>
          <a:lstStyle/>
          <a:p>
            <a:r>
              <a:rPr lang="en-US" altLang="en-US" dirty="0"/>
              <a:t>Concept Check: Subsequent</a:t>
            </a:r>
            <a:r>
              <a:rPr lang="en-US" altLang="en-US" baseline="0" dirty="0"/>
              <a:t> </a:t>
            </a:r>
            <a:r>
              <a:rPr lang="en-US" altLang="en-US" dirty="0"/>
              <a:t>Events</a:t>
            </a:r>
            <a:r>
              <a:rPr lang="en-IN" dirty="0"/>
              <a:t> (2 of 2)</a:t>
            </a:r>
            <a:endParaRPr lang="en-US" dirty="0"/>
          </a:p>
        </p:txBody>
      </p:sp>
      <p:sp>
        <p:nvSpPr>
          <p:cNvPr id="6" name="Content Placeholder 5"/>
          <p:cNvSpPr>
            <a:spLocks noGrp="1"/>
          </p:cNvSpPr>
          <p:nvPr>
            <p:ph sz="quarter" idx="12"/>
          </p:nvPr>
        </p:nvSpPr>
        <p:spPr>
          <a:xfrm>
            <a:off x="887913" y="1623075"/>
            <a:ext cx="7946070" cy="4550931"/>
          </a:xfrm>
        </p:spPr>
        <p:txBody>
          <a:bodyPr/>
          <a:lstStyle/>
          <a:p>
            <a:pPr marL="0" indent="0">
              <a:buNone/>
            </a:pPr>
            <a:r>
              <a:rPr lang="en-US" sz="2400" dirty="0">
                <a:solidFill>
                  <a:prstClr val="black"/>
                </a:solidFill>
              </a:rPr>
              <a:t>The correct answer is </a:t>
            </a:r>
            <a:r>
              <a:rPr lang="en-US" sz="2400" i="1" dirty="0">
                <a:solidFill>
                  <a:prstClr val="black"/>
                </a:solidFill>
              </a:rPr>
              <a:t>c</a:t>
            </a:r>
            <a:r>
              <a:rPr lang="en-US" sz="2400" dirty="0">
                <a:solidFill>
                  <a:prstClr val="black"/>
                </a:solidFill>
              </a:rPr>
              <a:t>. Portland should use information from the subsequent event of settlement of the litigation to help it estimate the amount of liability that should be included in its 12/31/2018 financial statements.</a:t>
            </a:r>
            <a:endParaRPr lang="en-US" sz="2400" b="1" dirty="0">
              <a:solidFill>
                <a:srgbClr val="C00000"/>
              </a:solidFill>
            </a:endParaRPr>
          </a:p>
        </p:txBody>
      </p:sp>
    </p:spTree>
    <p:extLst>
      <p:ext uri="{BB962C8B-B14F-4D97-AF65-F5344CB8AC3E}">
        <p14:creationId xmlns:p14="http://schemas.microsoft.com/office/powerpoint/2010/main" val="672704274"/>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lnSpc>
                <a:spcPct val="90000"/>
              </a:lnSpc>
              <a:buNone/>
            </a:pPr>
            <a:r>
              <a:rPr lang="en-IN" dirty="0"/>
              <a:t>Appendix 13</a:t>
            </a:r>
          </a:p>
        </p:txBody>
      </p:sp>
      <p:sp>
        <p:nvSpPr>
          <p:cNvPr id="3" name="Title 2"/>
          <p:cNvSpPr>
            <a:spLocks noGrp="1"/>
          </p:cNvSpPr>
          <p:nvPr>
            <p:ph type="title"/>
          </p:nvPr>
        </p:nvSpPr>
        <p:spPr>
          <a:xfrm>
            <a:off x="394068" y="322809"/>
            <a:ext cx="8801100" cy="914400"/>
          </a:xfrm>
        </p:spPr>
        <p:txBody>
          <a:bodyPr>
            <a:noAutofit/>
          </a:bodyPr>
          <a:lstStyle/>
          <a:p>
            <a:r>
              <a:rPr lang="en-US" dirty="0"/>
              <a:t>Payroll-Related Liabilities</a:t>
            </a:r>
          </a:p>
        </p:txBody>
      </p:sp>
      <p:sp>
        <p:nvSpPr>
          <p:cNvPr id="5" name="Content Placeholder 4"/>
          <p:cNvSpPr>
            <a:spLocks noGrp="1"/>
          </p:cNvSpPr>
          <p:nvPr>
            <p:ph sz="quarter" idx="10"/>
          </p:nvPr>
        </p:nvSpPr>
        <p:spPr>
          <a:xfrm>
            <a:off x="887913" y="1478601"/>
            <a:ext cx="8018306" cy="4839878"/>
          </a:xfrm>
        </p:spPr>
        <p:txBody>
          <a:bodyPr/>
          <a:lstStyle/>
          <a:p>
            <a:r>
              <a:rPr lang="en-US" dirty="0"/>
              <a:t>Legal </a:t>
            </a:r>
            <a:r>
              <a:rPr lang="en-IN" dirty="0"/>
              <a:t>requirements to withhold taxes from employees’ </a:t>
            </a:r>
            <a:r>
              <a:rPr lang="en-IN" dirty="0" err="1"/>
              <a:t>paychecks</a:t>
            </a:r>
            <a:endParaRPr lang="en-IN" dirty="0"/>
          </a:p>
          <a:p>
            <a:r>
              <a:rPr lang="en-US" dirty="0"/>
              <a:t>Legal </a:t>
            </a:r>
            <a:r>
              <a:rPr lang="en-IN" dirty="0"/>
              <a:t>requirements of the payroll taxes on firms</a:t>
            </a:r>
          </a:p>
          <a:p>
            <a:r>
              <a:rPr lang="en-US" dirty="0"/>
              <a:t>Voluntary payroll deductions </a:t>
            </a:r>
            <a:r>
              <a:rPr lang="en-IN" dirty="0"/>
              <a:t>of amounts payable to third parties</a:t>
            </a:r>
          </a:p>
          <a:p>
            <a:r>
              <a:rPr lang="en-IN" b="1" dirty="0"/>
              <a:t>Payroll-related liabilities</a:t>
            </a:r>
          </a:p>
          <a:p>
            <a:pPr lvl="1"/>
            <a:r>
              <a:rPr lang="en-IN" dirty="0"/>
              <a:t>Employees’ withholding taxes</a:t>
            </a:r>
          </a:p>
          <a:p>
            <a:pPr lvl="1"/>
            <a:r>
              <a:rPr lang="en-IN" dirty="0"/>
              <a:t>Voluntary deductions</a:t>
            </a:r>
          </a:p>
          <a:p>
            <a:pPr lvl="1"/>
            <a:r>
              <a:rPr lang="en-IN" dirty="0"/>
              <a:t>Employers’ payroll taxes</a:t>
            </a:r>
            <a:endParaRPr lang="en-US" b="1" dirty="0"/>
          </a:p>
        </p:txBody>
      </p:sp>
    </p:spTree>
    <p:extLst>
      <p:ext uri="{BB962C8B-B14F-4D97-AF65-F5344CB8AC3E}">
        <p14:creationId xmlns:p14="http://schemas.microsoft.com/office/powerpoint/2010/main" val="1605118464"/>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lnSpc>
                <a:spcPct val="90000"/>
              </a:lnSpc>
              <a:buNone/>
            </a:pPr>
            <a:r>
              <a:rPr lang="en-IN" dirty="0"/>
              <a:t>Appendix 13</a:t>
            </a:r>
          </a:p>
        </p:txBody>
      </p:sp>
      <p:sp>
        <p:nvSpPr>
          <p:cNvPr id="3" name="Title 2"/>
          <p:cNvSpPr>
            <a:spLocks noGrp="1"/>
          </p:cNvSpPr>
          <p:nvPr>
            <p:ph type="title"/>
          </p:nvPr>
        </p:nvSpPr>
        <p:spPr>
          <a:xfrm>
            <a:off x="1157800" y="564201"/>
            <a:ext cx="7273636" cy="914400"/>
          </a:xfrm>
        </p:spPr>
        <p:txBody>
          <a:bodyPr>
            <a:noAutofit/>
          </a:bodyPr>
          <a:lstStyle/>
          <a:p>
            <a:r>
              <a:rPr lang="en-US" dirty="0"/>
              <a:t>Employees’ Withholding</a:t>
            </a:r>
            <a:r>
              <a:rPr lang="en-US" baseline="0" dirty="0"/>
              <a:t> </a:t>
            </a:r>
            <a:r>
              <a:rPr lang="en-US" dirty="0"/>
              <a:t>Taxes</a:t>
            </a:r>
            <a:r>
              <a:rPr lang="en-IN" dirty="0"/>
              <a:t> (1 of 2)</a:t>
            </a:r>
            <a:endParaRPr lang="en-US" dirty="0"/>
          </a:p>
        </p:txBody>
      </p:sp>
      <p:sp>
        <p:nvSpPr>
          <p:cNvPr id="5" name="Content Placeholder 4"/>
          <p:cNvSpPr>
            <a:spLocks noGrp="1"/>
          </p:cNvSpPr>
          <p:nvPr>
            <p:ph sz="quarter" idx="10"/>
          </p:nvPr>
        </p:nvSpPr>
        <p:spPr>
          <a:xfrm>
            <a:off x="887913" y="1623075"/>
            <a:ext cx="7801596" cy="4767642"/>
          </a:xfrm>
        </p:spPr>
        <p:txBody>
          <a:bodyPr/>
          <a:lstStyle/>
          <a:p>
            <a:r>
              <a:rPr lang="en-IN" dirty="0"/>
              <a:t>Employers are legally required to withhold </a:t>
            </a:r>
          </a:p>
          <a:p>
            <a:pPr marL="795338" lvl="1" indent="-338138">
              <a:buFont typeface="Lucida Grande"/>
              <a:buChar char="–"/>
            </a:pPr>
            <a:r>
              <a:rPr lang="en-IN" dirty="0"/>
              <a:t>Federal and state income taxes </a:t>
            </a:r>
          </a:p>
          <a:p>
            <a:pPr marL="795338" lvl="1" indent="-338138">
              <a:buFont typeface="Lucida Grande"/>
              <a:buChar char="–"/>
            </a:pPr>
            <a:r>
              <a:rPr lang="en-IN" dirty="0"/>
              <a:t>Social Security taxes</a:t>
            </a:r>
          </a:p>
          <a:p>
            <a:pPr marL="795338" lvl="1" indent="-338138">
              <a:buFont typeface="Lucida Grande"/>
              <a:buChar char="–"/>
            </a:pPr>
            <a:r>
              <a:rPr lang="en-IN" dirty="0"/>
              <a:t>Withholdings from employees’ </a:t>
            </a:r>
            <a:r>
              <a:rPr lang="en-IN" dirty="0" err="1"/>
              <a:t>paychecks</a:t>
            </a:r>
            <a:endParaRPr lang="en-IN" dirty="0"/>
          </a:p>
          <a:p>
            <a:r>
              <a:rPr lang="en-IN" dirty="0"/>
              <a:t>Remitted to taxing authorities</a:t>
            </a:r>
          </a:p>
          <a:p>
            <a:r>
              <a:rPr lang="en-IN" dirty="0"/>
              <a:t>Amount withheld varies with:</a:t>
            </a:r>
          </a:p>
          <a:p>
            <a:pPr marL="795338" lvl="1" indent="-338138">
              <a:buFont typeface="Lucida Grande"/>
              <a:buChar char="–"/>
            </a:pPr>
            <a:r>
              <a:rPr lang="en-IN" dirty="0"/>
              <a:t>Amount of earnings</a:t>
            </a:r>
          </a:p>
          <a:p>
            <a:pPr marL="795338" lvl="1" indent="-338138">
              <a:buFont typeface="Lucida Grande"/>
              <a:buChar char="–"/>
            </a:pPr>
            <a:r>
              <a:rPr lang="en-IN" dirty="0"/>
              <a:t>Amount of exemptions claimed by employee</a:t>
            </a:r>
          </a:p>
        </p:txBody>
      </p:sp>
    </p:spTree>
    <p:extLst>
      <p:ext uri="{BB962C8B-B14F-4D97-AF65-F5344CB8AC3E}">
        <p14:creationId xmlns:p14="http://schemas.microsoft.com/office/powerpoint/2010/main" val="2756973077"/>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lnSpc>
                <a:spcPct val="90000"/>
              </a:lnSpc>
              <a:buNone/>
            </a:pPr>
            <a:r>
              <a:rPr lang="en-IN" dirty="0"/>
              <a:t>Appendix 13</a:t>
            </a:r>
          </a:p>
        </p:txBody>
      </p:sp>
      <p:sp>
        <p:nvSpPr>
          <p:cNvPr id="3" name="Title 2"/>
          <p:cNvSpPr>
            <a:spLocks noGrp="1"/>
          </p:cNvSpPr>
          <p:nvPr>
            <p:ph type="title"/>
          </p:nvPr>
        </p:nvSpPr>
        <p:spPr>
          <a:xfrm>
            <a:off x="1140069" y="564201"/>
            <a:ext cx="7273636" cy="914400"/>
          </a:xfrm>
        </p:spPr>
        <p:txBody>
          <a:bodyPr>
            <a:noAutofit/>
          </a:bodyPr>
          <a:lstStyle/>
          <a:p>
            <a:r>
              <a:rPr lang="en-US" dirty="0"/>
              <a:t>Employees’ Withholding</a:t>
            </a:r>
            <a:r>
              <a:rPr lang="en-US" baseline="0" dirty="0"/>
              <a:t> </a:t>
            </a:r>
            <a:r>
              <a:rPr lang="en-US" dirty="0"/>
              <a:t>Taxes</a:t>
            </a:r>
            <a:r>
              <a:rPr lang="en-IN" dirty="0"/>
              <a:t> (2 of 2)</a:t>
            </a:r>
            <a:endParaRPr lang="en-US" dirty="0"/>
          </a:p>
        </p:txBody>
      </p:sp>
      <p:sp>
        <p:nvSpPr>
          <p:cNvPr id="5" name="Content Placeholder 4"/>
          <p:cNvSpPr>
            <a:spLocks noGrp="1"/>
          </p:cNvSpPr>
          <p:nvPr>
            <p:ph sz="quarter" idx="10"/>
          </p:nvPr>
        </p:nvSpPr>
        <p:spPr>
          <a:xfrm>
            <a:off x="887913" y="1647703"/>
            <a:ext cx="7902246" cy="4743014"/>
          </a:xfrm>
        </p:spPr>
        <p:txBody>
          <a:bodyPr/>
          <a:lstStyle/>
          <a:p>
            <a:pPr>
              <a:spcBef>
                <a:spcPts val="600"/>
              </a:spcBef>
            </a:pPr>
            <a:r>
              <a:rPr lang="en-US" b="1" dirty="0"/>
              <a:t>Federal Insurance Contributions Act (FICA) </a:t>
            </a:r>
            <a:r>
              <a:rPr lang="en-US" dirty="0"/>
              <a:t>requires employers to withhold a percentage of each employee’s earnings up to a specified maximum</a:t>
            </a:r>
            <a:endParaRPr lang="en-IN" dirty="0"/>
          </a:p>
          <a:p>
            <a:pPr marL="793750" lvl="1" indent="-336550">
              <a:spcBef>
                <a:spcPts val="600"/>
              </a:spcBef>
              <a:buFont typeface="Arial"/>
              <a:buChar char="–"/>
              <a:defRPr/>
            </a:pPr>
            <a:r>
              <a:rPr lang="en-IN" dirty="0"/>
              <a:t>Employer pays matching amount on behalf of employee</a:t>
            </a:r>
          </a:p>
          <a:p>
            <a:pPr marL="793750" lvl="1" indent="-336550">
              <a:spcBef>
                <a:spcPts val="600"/>
              </a:spcBef>
              <a:buFont typeface="Arial"/>
              <a:buChar char="–"/>
              <a:defRPr/>
            </a:pPr>
            <a:r>
              <a:rPr lang="en-IN" dirty="0"/>
              <a:t>Self-employed persons pay both the employer and employee portions</a:t>
            </a:r>
          </a:p>
        </p:txBody>
      </p:sp>
    </p:spTree>
    <p:extLst>
      <p:ext uri="{BB962C8B-B14F-4D97-AF65-F5344CB8AC3E}">
        <p14:creationId xmlns:p14="http://schemas.microsoft.com/office/powerpoint/2010/main" val="1937350818"/>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lnSpc>
                <a:spcPct val="90000"/>
              </a:lnSpc>
              <a:buNone/>
            </a:pPr>
            <a:r>
              <a:rPr lang="en-IN" dirty="0"/>
              <a:t>Appendix 13</a:t>
            </a:r>
          </a:p>
        </p:txBody>
      </p:sp>
      <p:sp>
        <p:nvSpPr>
          <p:cNvPr id="3" name="Title 2"/>
          <p:cNvSpPr>
            <a:spLocks noGrp="1"/>
          </p:cNvSpPr>
          <p:nvPr>
            <p:ph type="title"/>
          </p:nvPr>
        </p:nvSpPr>
        <p:spPr>
          <a:xfrm>
            <a:off x="794118" y="346827"/>
            <a:ext cx="8001000" cy="1781907"/>
          </a:xfrm>
        </p:spPr>
        <p:txBody>
          <a:bodyPr>
            <a:noAutofit/>
          </a:bodyPr>
          <a:lstStyle/>
          <a:p>
            <a:r>
              <a:rPr lang="en-US" dirty="0"/>
              <a:t>Voluntary Deductions, Employers’ Payroll Taxes,  and Fringe</a:t>
            </a:r>
            <a:r>
              <a:rPr lang="en-US" baseline="0" dirty="0"/>
              <a:t> </a:t>
            </a:r>
            <a:r>
              <a:rPr lang="en-US" dirty="0"/>
              <a:t>Benefits</a:t>
            </a:r>
            <a:r>
              <a:rPr lang="en-IN" dirty="0"/>
              <a:t> (1 of 2)</a:t>
            </a:r>
            <a:endParaRPr lang="en-US" dirty="0"/>
          </a:p>
        </p:txBody>
      </p:sp>
      <p:sp>
        <p:nvSpPr>
          <p:cNvPr id="5" name="Content Placeholder 4"/>
          <p:cNvSpPr>
            <a:spLocks noGrp="1"/>
          </p:cNvSpPr>
          <p:nvPr>
            <p:ph sz="quarter" idx="10"/>
          </p:nvPr>
        </p:nvSpPr>
        <p:spPr>
          <a:xfrm>
            <a:off x="887912" y="2200971"/>
            <a:ext cx="7907205" cy="4189746"/>
          </a:xfrm>
        </p:spPr>
        <p:txBody>
          <a:bodyPr/>
          <a:lstStyle/>
          <a:p>
            <a:pPr>
              <a:spcBef>
                <a:spcPts val="600"/>
              </a:spcBef>
              <a:buClr>
                <a:schemeClr val="tx1"/>
              </a:buClr>
            </a:pPr>
            <a:r>
              <a:rPr lang="en-US" b="1" dirty="0"/>
              <a:t>Voluntary deductions</a:t>
            </a:r>
          </a:p>
          <a:p>
            <a:pPr marL="795338" lvl="1" indent="-338138">
              <a:spcBef>
                <a:spcPts val="600"/>
              </a:spcBef>
              <a:defRPr/>
            </a:pPr>
            <a:r>
              <a:rPr lang="en-IN" dirty="0"/>
              <a:t>Include union dues, contributions to savings or retirement plans, and insurance premiums</a:t>
            </a:r>
          </a:p>
          <a:p>
            <a:pPr marL="795338" lvl="1" indent="-338138">
              <a:spcBef>
                <a:spcPts val="600"/>
              </a:spcBef>
              <a:defRPr/>
            </a:pPr>
            <a:r>
              <a:rPr lang="en-IN" dirty="0"/>
              <a:t>Represent liabilities until paid to appropriate organizations</a:t>
            </a:r>
          </a:p>
          <a:p>
            <a:pPr>
              <a:spcBef>
                <a:spcPts val="600"/>
              </a:spcBef>
              <a:buClr>
                <a:schemeClr val="tx1"/>
              </a:buClr>
            </a:pPr>
            <a:r>
              <a:rPr lang="en-US" b="1" dirty="0"/>
              <a:t>Employers’ payroll taxes</a:t>
            </a:r>
          </a:p>
          <a:p>
            <a:pPr marL="795338" lvl="1" indent="-338138">
              <a:spcBef>
                <a:spcPts val="600"/>
              </a:spcBef>
              <a:defRPr/>
            </a:pPr>
            <a:r>
              <a:rPr lang="en-IN" dirty="0"/>
              <a:t>Employer’s matching amount of FICA </a:t>
            </a:r>
            <a:r>
              <a:rPr lang="en-US" dirty="0"/>
              <a:t>taxes</a:t>
            </a:r>
          </a:p>
          <a:p>
            <a:pPr marL="795338" lvl="1" indent="-338138">
              <a:spcBef>
                <a:spcPts val="600"/>
              </a:spcBef>
              <a:defRPr/>
            </a:pPr>
            <a:r>
              <a:rPr lang="en-IN" dirty="0"/>
              <a:t>Employer pays federal and state unemployment taxes on behalf of employees</a:t>
            </a:r>
          </a:p>
        </p:txBody>
      </p:sp>
    </p:spTree>
    <p:extLst>
      <p:ext uri="{BB962C8B-B14F-4D97-AF65-F5344CB8AC3E}">
        <p14:creationId xmlns:p14="http://schemas.microsoft.com/office/powerpoint/2010/main" val="2476946370"/>
      </p:ext>
    </p:extLst>
  </p:cSld>
  <p:clrMapOvr>
    <a:masterClrMapping/>
  </p:clrMapOvr>
</p:sld>
</file>

<file path=ppt/theme/theme1.xml><?xml version="1.0" encoding="utf-8"?>
<a:theme xmlns:a="http://schemas.openxmlformats.org/drawingml/2006/main" name="Spiceland_CH03_AD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Spiceland_CH03_ADA</Template>
  <TotalTime>33867</TotalTime>
  <Words>13879</Words>
  <Application>Microsoft Office PowerPoint</Application>
  <PresentationFormat>On-screen Show (4:3)</PresentationFormat>
  <Paragraphs>1041</Paragraphs>
  <Slides>103</Slides>
  <Notes>102</Notes>
  <HiddenSlides>0</HiddenSlides>
  <MMClips>0</MMClips>
  <ScaleCrop>false</ScaleCrop>
  <HeadingPairs>
    <vt:vector size="8" baseType="variant">
      <vt:variant>
        <vt:lpstr>Fonts Used</vt:lpstr>
      </vt:variant>
      <vt:variant>
        <vt:i4>6</vt:i4>
      </vt:variant>
      <vt:variant>
        <vt:lpstr>Theme</vt:lpstr>
      </vt:variant>
      <vt:variant>
        <vt:i4>3</vt:i4>
      </vt:variant>
      <vt:variant>
        <vt:lpstr>Embedded OLE Servers</vt:lpstr>
      </vt:variant>
      <vt:variant>
        <vt:i4>1</vt:i4>
      </vt:variant>
      <vt:variant>
        <vt:lpstr>Slide Titles</vt:lpstr>
      </vt:variant>
      <vt:variant>
        <vt:i4>103</vt:i4>
      </vt:variant>
    </vt:vector>
  </HeadingPairs>
  <TitlesOfParts>
    <vt:vector size="113" baseType="lpstr">
      <vt:lpstr>Arial</vt:lpstr>
      <vt:lpstr>Calibri</vt:lpstr>
      <vt:lpstr>Courier New</vt:lpstr>
      <vt:lpstr>Lucida Grande</vt:lpstr>
      <vt:lpstr>Verdana</vt:lpstr>
      <vt:lpstr>Wingdings</vt:lpstr>
      <vt:lpstr>Spiceland_CH03_ADA</vt:lpstr>
      <vt:lpstr>Office Theme</vt:lpstr>
      <vt:lpstr>2_Office Theme</vt:lpstr>
      <vt:lpstr>Equation</vt:lpstr>
      <vt:lpstr>Chapter 13</vt:lpstr>
      <vt:lpstr>Characteristics of Liabilities</vt:lpstr>
      <vt:lpstr>Current Liabilities</vt:lpstr>
      <vt:lpstr>Recording Current Liabilities</vt:lpstr>
      <vt:lpstr>Accounts Payable and Trade Notes Payable (1 of 2)</vt:lpstr>
      <vt:lpstr>Accounts Payable and Trade Notes Payable (2 of 2)</vt:lpstr>
      <vt:lpstr>Current Liabilities—General Mills (1 of 2)</vt:lpstr>
      <vt:lpstr>Current Liabilities—General Mills (2 of 2)</vt:lpstr>
      <vt:lpstr>Concept Check: Current Liabilities</vt:lpstr>
      <vt:lpstr>Short-Term Notes Payable</vt:lpstr>
      <vt:lpstr>Credit Lines (1 of 2)</vt:lpstr>
      <vt:lpstr>Credit Lines (2 of 2)</vt:lpstr>
      <vt:lpstr>Disclosure of Credit Lines—IBM Corporation</vt:lpstr>
      <vt:lpstr>Interest</vt:lpstr>
      <vt:lpstr>Note Issued for Cash (1 of 2)</vt:lpstr>
      <vt:lpstr>Note Issued for Cash (2 of 2)</vt:lpstr>
      <vt:lpstr>Noninterest-Bearing Note (1 of 4)</vt:lpstr>
      <vt:lpstr>Noninterest-Bearing Note (2 of 4)</vt:lpstr>
      <vt:lpstr>Noninterest-Bearing Note (3 of 4)</vt:lpstr>
      <vt:lpstr>Noninterest-Bearing Note (4 of 4)</vt:lpstr>
      <vt:lpstr>Commercial Paper</vt:lpstr>
      <vt:lpstr>Concept Check: Interest</vt:lpstr>
      <vt:lpstr>Accrued Liabilities</vt:lpstr>
      <vt:lpstr>Note with Accrued Interest (1 of 3)</vt:lpstr>
      <vt:lpstr>Note with Accrued Interest (2 of 3)</vt:lpstr>
      <vt:lpstr>Note with Accrued Interest (3 of 3)</vt:lpstr>
      <vt:lpstr>Salaries, Commissions, and Bonuses (1 of 2)</vt:lpstr>
      <vt:lpstr>Salaries, Commissions, and Bonuses (2 of 2)</vt:lpstr>
      <vt:lpstr>Paid Future Absences (1 of 4)</vt:lpstr>
      <vt:lpstr>Paid Future Absences (2 of 4)</vt:lpstr>
      <vt:lpstr>Paid Future Absences (3 of 4)</vt:lpstr>
      <vt:lpstr>Paid Future Absences (4 of 4)</vt:lpstr>
      <vt:lpstr>Annual Bonuses</vt:lpstr>
      <vt:lpstr>Liabilities from Advance Collections</vt:lpstr>
      <vt:lpstr>Refundable Deposits (1 of 2)</vt:lpstr>
      <vt:lpstr>Refundable Deposits (2 of 2)</vt:lpstr>
      <vt:lpstr>Advances from Customers</vt:lpstr>
      <vt:lpstr>Customer Advance (1 of 2)</vt:lpstr>
      <vt:lpstr>Customer Advance (2 of 2)</vt:lpstr>
      <vt:lpstr>Gift Cards (Gift Certificates)</vt:lpstr>
      <vt:lpstr>Accounting for Gift Cards (1 of 2)</vt:lpstr>
      <vt:lpstr>Accounting for Gift Cards (2 of 2)</vt:lpstr>
      <vt:lpstr>Collections for Third Parties (1 of 2)</vt:lpstr>
      <vt:lpstr>Collections for Third Parties (2 of 2)</vt:lpstr>
      <vt:lpstr>Concept Check: Advances from Customers (1 of 2)</vt:lpstr>
      <vt:lpstr>Concept Check: Advances from Customers (2 of 2)</vt:lpstr>
      <vt:lpstr>Concept Check: Gift Cards (1 of 2)</vt:lpstr>
      <vt:lpstr>Concept Check: Gift Cards (2 of 2)</vt:lpstr>
      <vt:lpstr>Current and Noncurrent Classification (1 of 2)</vt:lpstr>
      <vt:lpstr>Current and Noncurrent Classification (2 of 2)</vt:lpstr>
      <vt:lpstr>Obligations Callable by the Creditor</vt:lpstr>
      <vt:lpstr>When Short-Term Obligations Are  Expected to Be Refinanced</vt:lpstr>
      <vt:lpstr>Refinancing Short-Term Obligations (1 of 2)</vt:lpstr>
      <vt:lpstr>Refinancing Short-Term Obligations (2 of 2)</vt:lpstr>
      <vt:lpstr>International Financial Reporting Standards—Classification of Liabilities to Be Refinanced</vt:lpstr>
      <vt:lpstr>Concept Check: Noncurrent Bonds (1 of 2)</vt:lpstr>
      <vt:lpstr>Concept Check: Noncurrent Bonds (2 of 2)</vt:lpstr>
      <vt:lpstr>Loss Contingencies (1 of 2)</vt:lpstr>
      <vt:lpstr>Loss Contingencies (2 of 2)</vt:lpstr>
      <vt:lpstr>Concept Check: Loss Contingencies (1 of 2)</vt:lpstr>
      <vt:lpstr>Concept Check: Loss Contingencies (2 of 2)</vt:lpstr>
      <vt:lpstr>Accounting Treatment of Loss Contingencies (1 of 2)</vt:lpstr>
      <vt:lpstr>Accounting Treatment of Loss Contingencies (2 of 2)</vt:lpstr>
      <vt:lpstr>Product Warranties and Guarantees (1 of 2)</vt:lpstr>
      <vt:lpstr>Product Warranties and Guarantees (2 of 2)</vt:lpstr>
      <vt:lpstr>Product Warranty (1 of 2)</vt:lpstr>
      <vt:lpstr>Product Warranty (2 of 2)</vt:lpstr>
      <vt:lpstr>Expected Cash Flow Approach (1 of 2)</vt:lpstr>
      <vt:lpstr>Expected Cash Flow Approach (2 of 2)</vt:lpstr>
      <vt:lpstr>Product Warranty—Expected Cash Flow Approach (1 of 2)</vt:lpstr>
      <vt:lpstr>Product Warranty—Expected Cash Flow Approach (2 of 2)</vt:lpstr>
      <vt:lpstr>Product Warranty (1 of 3)</vt:lpstr>
      <vt:lpstr>Product Warranty (2 of 3)</vt:lpstr>
      <vt:lpstr>Product Warranty (3 of 3)</vt:lpstr>
      <vt:lpstr>Extended Warranty Contracts</vt:lpstr>
      <vt:lpstr>Extended Warranty</vt:lpstr>
      <vt:lpstr>Disclosure of Litigation Contingencies (1 of 3)</vt:lpstr>
      <vt:lpstr>Disclosure of Litigation Contingencies (2 of 3)</vt:lpstr>
      <vt:lpstr>Disclosure of Litigation Contingencies (3 of 3)</vt:lpstr>
      <vt:lpstr> Disclosure of a Lawsuit—Las Vegas Sands Corporation</vt:lpstr>
      <vt:lpstr>Accrual of Litigation Contingencies (1 of 5)</vt:lpstr>
      <vt:lpstr>Accrual of Litigation Contingencies (2 of 5)</vt:lpstr>
      <vt:lpstr>Accrual of Litigation Contingencies (3 of 5)</vt:lpstr>
      <vt:lpstr>Accrual of Litigation Contingencies (4 of 5)</vt:lpstr>
      <vt:lpstr>Accrual of Litigation Contingencies (5 of 5)</vt:lpstr>
      <vt:lpstr>Unasserted Claims and Assessments (1 of 2)</vt:lpstr>
      <vt:lpstr>Unasserted Claims and Assessments (2 of 2)</vt:lpstr>
      <vt:lpstr>International Financial Reporting Standards—Loss Contingencies</vt:lpstr>
      <vt:lpstr>Gain Contingencies</vt:lpstr>
      <vt:lpstr>International Financial Reporting Standards—Gain Contingencies</vt:lpstr>
      <vt:lpstr>Concept Check: Extended Warranty</vt:lpstr>
      <vt:lpstr>Concept Check: Litigation Claims (1 of 2)</vt:lpstr>
      <vt:lpstr>Concept Check: Litigation Claims (2 of 2)</vt:lpstr>
      <vt:lpstr>Concept Check: Subsequent Events (1 of 2)</vt:lpstr>
      <vt:lpstr>Concept Check: Subsequent Events (2 of 2)</vt:lpstr>
      <vt:lpstr>Payroll-Related Liabilities</vt:lpstr>
      <vt:lpstr>Employees’ Withholding Taxes (1 of 2)</vt:lpstr>
      <vt:lpstr>Employees’ Withholding Taxes (2 of 2)</vt:lpstr>
      <vt:lpstr>Voluntary Deductions, Employers’ Payroll Taxes,  and Fringe Benefits (1 of 2)</vt:lpstr>
      <vt:lpstr>Voluntary Deductions, Employers’ Payroll Taxes,  and Fringe Benefits (2 of 2)</vt:lpstr>
      <vt:lpstr>Payroll-Related Liabilities (1 of 2)</vt:lpstr>
      <vt:lpstr>Payroll-Related Liabilities (2 of 2)</vt:lpstr>
      <vt:lpstr>End of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13 Current Liabilities and Contingencies </dc:title>
  <dc:creator>Spiceland</dc:creator>
  <cp:lastModifiedBy>Malvine Litten</cp:lastModifiedBy>
  <cp:revision>1594</cp:revision>
  <cp:lastPrinted>2014-12-10T23:15:57Z</cp:lastPrinted>
  <dcterms:created xsi:type="dcterms:W3CDTF">2014-12-22T21:25:30Z</dcterms:created>
  <dcterms:modified xsi:type="dcterms:W3CDTF">2017-07-12T15:10:53Z</dcterms:modified>
</cp:coreProperties>
</file>