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5" r:id="rId2"/>
  </p:sldMasterIdLst>
  <p:notesMasterIdLst>
    <p:notesMasterId r:id="rId171"/>
  </p:notesMasterIdLst>
  <p:sldIdLst>
    <p:sldId id="257" r:id="rId3"/>
    <p:sldId id="258" r:id="rId4"/>
    <p:sldId id="259" r:id="rId5"/>
    <p:sldId id="261" r:id="rId6"/>
    <p:sldId id="262" r:id="rId7"/>
    <p:sldId id="263" r:id="rId8"/>
    <p:sldId id="264" r:id="rId9"/>
    <p:sldId id="458" r:id="rId10"/>
    <p:sldId id="265" r:id="rId11"/>
    <p:sldId id="267" r:id="rId12"/>
    <p:sldId id="268" r:id="rId13"/>
    <p:sldId id="269" r:id="rId14"/>
    <p:sldId id="266" r:id="rId15"/>
    <p:sldId id="270" r:id="rId16"/>
    <p:sldId id="271" r:id="rId17"/>
    <p:sldId id="272" r:id="rId18"/>
    <p:sldId id="273" r:id="rId19"/>
    <p:sldId id="449" r:id="rId20"/>
    <p:sldId id="275" r:id="rId21"/>
    <p:sldId id="276" r:id="rId22"/>
    <p:sldId id="277" r:id="rId23"/>
    <p:sldId id="278" r:id="rId24"/>
    <p:sldId id="459" r:id="rId25"/>
    <p:sldId id="281" r:id="rId26"/>
    <p:sldId id="460"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300" r:id="rId44"/>
    <p:sldId id="299" r:id="rId45"/>
    <p:sldId id="467" r:id="rId46"/>
    <p:sldId id="468" r:id="rId47"/>
    <p:sldId id="469" r:id="rId48"/>
    <p:sldId id="298" r:id="rId49"/>
    <p:sldId id="461" r:id="rId50"/>
    <p:sldId id="304" r:id="rId51"/>
    <p:sldId id="451" r:id="rId52"/>
    <p:sldId id="305" r:id="rId53"/>
    <p:sldId id="306" r:id="rId54"/>
    <p:sldId id="307" r:id="rId55"/>
    <p:sldId id="309" r:id="rId56"/>
    <p:sldId id="310" r:id="rId57"/>
    <p:sldId id="313" r:id="rId58"/>
    <p:sldId id="308" r:id="rId59"/>
    <p:sldId id="314" r:id="rId60"/>
    <p:sldId id="316" r:id="rId61"/>
    <p:sldId id="317" r:id="rId62"/>
    <p:sldId id="318" r:id="rId63"/>
    <p:sldId id="319" r:id="rId64"/>
    <p:sldId id="320" r:id="rId65"/>
    <p:sldId id="321" r:id="rId66"/>
    <p:sldId id="323" r:id="rId67"/>
    <p:sldId id="327" r:id="rId68"/>
    <p:sldId id="326" r:id="rId69"/>
    <p:sldId id="325" r:id="rId70"/>
    <p:sldId id="324" r:id="rId71"/>
    <p:sldId id="328" r:id="rId72"/>
    <p:sldId id="331" r:id="rId73"/>
    <p:sldId id="330" r:id="rId74"/>
    <p:sldId id="462" r:id="rId75"/>
    <p:sldId id="337" r:id="rId76"/>
    <p:sldId id="336" r:id="rId77"/>
    <p:sldId id="335" r:id="rId78"/>
    <p:sldId id="334" r:id="rId79"/>
    <p:sldId id="333" r:id="rId80"/>
    <p:sldId id="332" r:id="rId81"/>
    <p:sldId id="430" r:id="rId82"/>
    <p:sldId id="429" r:id="rId83"/>
    <p:sldId id="431" r:id="rId84"/>
    <p:sldId id="464" r:id="rId85"/>
    <p:sldId id="432" r:id="rId86"/>
    <p:sldId id="341" r:id="rId87"/>
    <p:sldId id="340" r:id="rId88"/>
    <p:sldId id="339" r:id="rId89"/>
    <p:sldId id="338" r:id="rId90"/>
    <p:sldId id="348" r:id="rId91"/>
    <p:sldId id="347" r:id="rId92"/>
    <p:sldId id="345" r:id="rId93"/>
    <p:sldId id="344" r:id="rId94"/>
    <p:sldId id="433" r:id="rId95"/>
    <p:sldId id="349" r:id="rId96"/>
    <p:sldId id="350" r:id="rId97"/>
    <p:sldId id="352" r:id="rId98"/>
    <p:sldId id="353" r:id="rId99"/>
    <p:sldId id="434" r:id="rId100"/>
    <p:sldId id="435" r:id="rId101"/>
    <p:sldId id="356" r:id="rId102"/>
    <p:sldId id="357" r:id="rId103"/>
    <p:sldId id="358" r:id="rId104"/>
    <p:sldId id="359" r:id="rId105"/>
    <p:sldId id="360" r:id="rId106"/>
    <p:sldId id="361" r:id="rId107"/>
    <p:sldId id="362" r:id="rId108"/>
    <p:sldId id="364" r:id="rId109"/>
    <p:sldId id="365" r:id="rId110"/>
    <p:sldId id="366" r:id="rId111"/>
    <p:sldId id="367" r:id="rId112"/>
    <p:sldId id="455" r:id="rId113"/>
    <p:sldId id="456" r:id="rId114"/>
    <p:sldId id="368" r:id="rId115"/>
    <p:sldId id="369" r:id="rId116"/>
    <p:sldId id="438" r:id="rId117"/>
    <p:sldId id="370" r:id="rId118"/>
    <p:sldId id="372" r:id="rId119"/>
    <p:sldId id="374" r:id="rId120"/>
    <p:sldId id="375" r:id="rId121"/>
    <p:sldId id="376" r:id="rId122"/>
    <p:sldId id="440" r:id="rId123"/>
    <p:sldId id="381" r:id="rId124"/>
    <p:sldId id="382" r:id="rId125"/>
    <p:sldId id="383" r:id="rId126"/>
    <p:sldId id="384" r:id="rId127"/>
    <p:sldId id="385" r:id="rId128"/>
    <p:sldId id="386" r:id="rId129"/>
    <p:sldId id="387" r:id="rId130"/>
    <p:sldId id="465" r:id="rId131"/>
    <p:sldId id="388" r:id="rId132"/>
    <p:sldId id="441" r:id="rId133"/>
    <p:sldId id="389" r:id="rId134"/>
    <p:sldId id="390" r:id="rId135"/>
    <p:sldId id="392" r:id="rId136"/>
    <p:sldId id="394" r:id="rId137"/>
    <p:sldId id="395" r:id="rId138"/>
    <p:sldId id="396" r:id="rId139"/>
    <p:sldId id="397" r:id="rId140"/>
    <p:sldId id="399" r:id="rId141"/>
    <p:sldId id="401" r:id="rId142"/>
    <p:sldId id="403" r:id="rId143"/>
    <p:sldId id="445" r:id="rId144"/>
    <p:sldId id="404" r:id="rId145"/>
    <p:sldId id="405" r:id="rId146"/>
    <p:sldId id="406" r:id="rId147"/>
    <p:sldId id="407" r:id="rId148"/>
    <p:sldId id="408" r:id="rId149"/>
    <p:sldId id="409" r:id="rId150"/>
    <p:sldId id="410" r:id="rId151"/>
    <p:sldId id="411" r:id="rId152"/>
    <p:sldId id="412" r:id="rId153"/>
    <p:sldId id="414" r:id="rId154"/>
    <p:sldId id="416" r:id="rId155"/>
    <p:sldId id="417" r:id="rId156"/>
    <p:sldId id="418" r:id="rId157"/>
    <p:sldId id="448" r:id="rId158"/>
    <p:sldId id="419" r:id="rId159"/>
    <p:sldId id="420" r:id="rId160"/>
    <p:sldId id="421" r:id="rId161"/>
    <p:sldId id="422" r:id="rId162"/>
    <p:sldId id="423" r:id="rId163"/>
    <p:sldId id="424" r:id="rId164"/>
    <p:sldId id="425" r:id="rId165"/>
    <p:sldId id="463" r:id="rId166"/>
    <p:sldId id="426" r:id="rId167"/>
    <p:sldId id="450" r:id="rId168"/>
    <p:sldId id="427" r:id="rId169"/>
    <p:sldId id="470" r:id="rId17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29E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71" autoAdjust="0"/>
    <p:restoredTop sz="87608" autoAdjust="0"/>
  </p:normalViewPr>
  <p:slideViewPr>
    <p:cSldViewPr>
      <p:cViewPr varScale="1">
        <p:scale>
          <a:sx n="61" d="100"/>
          <a:sy n="61" d="100"/>
        </p:scale>
        <p:origin x="1050" y="60"/>
      </p:cViewPr>
      <p:guideLst>
        <p:guide orient="horz" pos="2160"/>
        <p:guide pos="2880"/>
      </p:guideLst>
    </p:cSldViewPr>
  </p:slideViewPr>
  <p:outlineViewPr>
    <p:cViewPr>
      <p:scale>
        <a:sx n="33" d="100"/>
        <a:sy n="33" d="100"/>
      </p:scale>
      <p:origin x="0" y="-120102"/>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38" Type="http://schemas.openxmlformats.org/officeDocument/2006/relationships/slide" Target="slides/slide136.xml"/><Relationship Id="rId154" Type="http://schemas.openxmlformats.org/officeDocument/2006/relationships/slide" Target="slides/slide152.xml"/><Relationship Id="rId159" Type="http://schemas.openxmlformats.org/officeDocument/2006/relationships/slide" Target="slides/slide157.xml"/><Relationship Id="rId175" Type="http://schemas.openxmlformats.org/officeDocument/2006/relationships/tableStyles" Target="tableStyles.xml"/><Relationship Id="rId170" Type="http://schemas.openxmlformats.org/officeDocument/2006/relationships/slide" Target="slides/slide168.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144" Type="http://schemas.openxmlformats.org/officeDocument/2006/relationships/slide" Target="slides/slide142.xml"/><Relationship Id="rId149" Type="http://schemas.openxmlformats.org/officeDocument/2006/relationships/slide" Target="slides/slide147.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160" Type="http://schemas.openxmlformats.org/officeDocument/2006/relationships/slide" Target="slides/slide158.xml"/><Relationship Id="rId165" Type="http://schemas.openxmlformats.org/officeDocument/2006/relationships/slide" Target="slides/slide16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slide" Target="slides/slide132.xml"/><Relationship Id="rId139" Type="http://schemas.openxmlformats.org/officeDocument/2006/relationships/slide" Target="slides/slide137.xml"/><Relationship Id="rId80" Type="http://schemas.openxmlformats.org/officeDocument/2006/relationships/slide" Target="slides/slide78.xml"/><Relationship Id="rId85" Type="http://schemas.openxmlformats.org/officeDocument/2006/relationships/slide" Target="slides/slide83.xml"/><Relationship Id="rId150" Type="http://schemas.openxmlformats.org/officeDocument/2006/relationships/slide" Target="slides/slide148.xml"/><Relationship Id="rId155" Type="http://schemas.openxmlformats.org/officeDocument/2006/relationships/slide" Target="slides/slide153.xml"/><Relationship Id="rId171" Type="http://schemas.openxmlformats.org/officeDocument/2006/relationships/notesMaster" Target="notesMasters/notesMaster1.xml"/><Relationship Id="rId176" Type="http://schemas.microsoft.com/office/2015/10/relationships/revisionInfo" Target="revisionInfo.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slide" Target="slides/slide138.xml"/><Relationship Id="rId145" Type="http://schemas.openxmlformats.org/officeDocument/2006/relationships/slide" Target="slides/slide143.xml"/><Relationship Id="rId161" Type="http://schemas.openxmlformats.org/officeDocument/2006/relationships/slide" Target="slides/slide159.xml"/><Relationship Id="rId166" Type="http://schemas.openxmlformats.org/officeDocument/2006/relationships/slide" Target="slides/slide164.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30" Type="http://schemas.openxmlformats.org/officeDocument/2006/relationships/slide" Target="slides/slide128.xml"/><Relationship Id="rId135" Type="http://schemas.openxmlformats.org/officeDocument/2006/relationships/slide" Target="slides/slide133.xml"/><Relationship Id="rId143" Type="http://schemas.openxmlformats.org/officeDocument/2006/relationships/slide" Target="slides/slide141.xml"/><Relationship Id="rId148" Type="http://schemas.openxmlformats.org/officeDocument/2006/relationships/slide" Target="slides/slide146.xml"/><Relationship Id="rId151" Type="http://schemas.openxmlformats.org/officeDocument/2006/relationships/slide" Target="slides/slide149.xml"/><Relationship Id="rId156" Type="http://schemas.openxmlformats.org/officeDocument/2006/relationships/slide" Target="slides/slide154.xml"/><Relationship Id="rId164" Type="http://schemas.openxmlformats.org/officeDocument/2006/relationships/slide" Target="slides/slide162.xml"/><Relationship Id="rId169" Type="http://schemas.openxmlformats.org/officeDocument/2006/relationships/slide" Target="slides/slide167.xml"/><Relationship Id="rId4" Type="http://schemas.openxmlformats.org/officeDocument/2006/relationships/slide" Target="slides/slide2.xml"/><Relationship Id="rId9" Type="http://schemas.openxmlformats.org/officeDocument/2006/relationships/slide" Target="slides/slide7.xml"/><Relationship Id="rId172" Type="http://schemas.openxmlformats.org/officeDocument/2006/relationships/presProps" Target="presProps.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167" Type="http://schemas.openxmlformats.org/officeDocument/2006/relationships/slide" Target="slides/slide165.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slide" Target="slides/slide16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slide" Target="slides/slide155.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73" Type="http://schemas.openxmlformats.org/officeDocument/2006/relationships/viewProps" Target="viewProps.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slide" Target="slides/slide166.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slide" Target="slides/slide161.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74" Type="http://schemas.openxmlformats.org/officeDocument/2006/relationships/theme" Target="theme/theme1.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EB68A98-6923-44D9-BC77-CC0C70723484}" type="datetimeFigureOut">
              <a:rPr lang="en-US" smtClean="0"/>
              <a:t>7/13/2017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5D5A280-AB61-4228-B8B9-B2988F4D0222}" type="slidenum">
              <a:rPr lang="en-US" smtClean="0"/>
              <a:t>‹#›</a:t>
            </a:fld>
            <a:endParaRPr lang="en-US"/>
          </a:p>
        </p:txBody>
      </p:sp>
    </p:spTree>
    <p:extLst>
      <p:ext uri="{BB962C8B-B14F-4D97-AF65-F5344CB8AC3E}">
        <p14:creationId xmlns:p14="http://schemas.microsoft.com/office/powerpoint/2010/main" val="13704641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chapter completes our discussion of accounting for property, plant, and equipment and intangible assets</a:t>
            </a:r>
            <a:r>
              <a:rPr lang="en-US" baseline="0" dirty="0"/>
              <a:t>.</a:t>
            </a:r>
            <a:endParaRPr lang="en-US" dirty="0"/>
          </a:p>
          <a:p>
            <a:endParaRPr lang="en-US" dirty="0"/>
          </a:p>
          <a:p>
            <a:r>
              <a:rPr lang="en-US" dirty="0"/>
              <a:t>We address the allocation of the cost of these assets to the periods benefited by their use. The usefulness of most of these assets is consumed as the assets are applied to the production of goods or services. Cost allocation corresponding to this consumption of usefulness is known as </a:t>
            </a:r>
            <a:r>
              <a:rPr lang="en-US" i="1" dirty="0"/>
              <a:t>depreciation</a:t>
            </a:r>
            <a:r>
              <a:rPr lang="en-US" dirty="0"/>
              <a:t> for plant and equipment, </a:t>
            </a:r>
            <a:r>
              <a:rPr lang="en-US" i="1" dirty="0"/>
              <a:t>depletion</a:t>
            </a:r>
            <a:r>
              <a:rPr lang="en-US" dirty="0"/>
              <a:t> for natural resources, and </a:t>
            </a:r>
            <a:r>
              <a:rPr lang="en-US" i="1" dirty="0"/>
              <a:t>amortization</a:t>
            </a:r>
            <a:r>
              <a:rPr lang="en-US" dirty="0"/>
              <a:t> for intangibles. </a:t>
            </a:r>
          </a:p>
          <a:p>
            <a:endParaRPr lang="en-US" dirty="0"/>
          </a:p>
          <a:p>
            <a:r>
              <a:rPr lang="en-US" dirty="0"/>
              <a:t>We also consider other issues until final disposal such as impairment of these assets and the treatment of expenditures subsequent to acquisition.</a:t>
            </a:r>
          </a:p>
        </p:txBody>
      </p:sp>
      <p:sp>
        <p:nvSpPr>
          <p:cNvPr id="4" name="Slide Number Placeholder 3"/>
          <p:cNvSpPr>
            <a:spLocks noGrp="1"/>
          </p:cNvSpPr>
          <p:nvPr>
            <p:ph type="sldNum" sz="quarter" idx="10"/>
          </p:nvPr>
        </p:nvSpPr>
        <p:spPr/>
        <p:txBody>
          <a:bodyPr/>
          <a:lstStyle/>
          <a:p>
            <a:fld id="{E5D5A280-AB61-4228-B8B9-B2988F4D0222}" type="slidenum">
              <a:rPr lang="en-US" smtClean="0"/>
              <a:t>1</a:t>
            </a:fld>
            <a:endParaRPr lang="en-US"/>
          </a:p>
        </p:txBody>
      </p:sp>
    </p:spTree>
    <p:extLst>
      <p:ext uri="{BB962C8B-B14F-4D97-AF65-F5344CB8AC3E}">
        <p14:creationId xmlns:p14="http://schemas.microsoft.com/office/powerpoint/2010/main" val="2639927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amount of cost to be allocated over an asset’s service life is called its </a:t>
            </a:r>
            <a:r>
              <a:rPr lang="en-US" b="1" dirty="0"/>
              <a:t>allocation base</a:t>
            </a:r>
            <a:r>
              <a:rPr lang="en-US" dirty="0"/>
              <a:t>. The amount is the difference between the asset’s capitalized cost at the date placed in service and the asset’s </a:t>
            </a:r>
            <a:r>
              <a:rPr lang="en-US" b="1" dirty="0"/>
              <a:t>residual value</a:t>
            </a:r>
            <a:r>
              <a:rPr lang="en-US" dirty="0"/>
              <a:t>. Residual or salvage value is the amount the company expects to receive for the asset at the end of its service life less any anticipated disposal costs. </a:t>
            </a:r>
          </a:p>
          <a:p>
            <a:endParaRPr lang="en-US" dirty="0"/>
          </a:p>
          <a:p>
            <a:r>
              <a:rPr lang="en-US" dirty="0"/>
              <a:t>In certain situations, residual value can be estimated by referring to a company’s prior experience or to publicly available information concerning resale values of various types of assets. </a:t>
            </a:r>
          </a:p>
          <a:p>
            <a:endParaRPr lang="en-US" dirty="0"/>
          </a:p>
          <a:p>
            <a:r>
              <a:rPr lang="en-US" dirty="0"/>
              <a:t>However, estimating residual value for many assets can be very difficult due to the</a:t>
            </a:r>
            <a:r>
              <a:rPr lang="en-US" baseline="0" dirty="0"/>
              <a:t> </a:t>
            </a:r>
            <a:r>
              <a:rPr lang="en-US" dirty="0"/>
              <a:t>uncertainty about the future. For this reason, along with the fact that residual values often are immaterial, many companies simply assume a residual value of zero. Companies usually do not disclose estimated residual values. </a:t>
            </a:r>
            <a:endParaRPr lang="en-IN"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10</a:t>
            </a:fld>
            <a:endParaRPr lang="en-US"/>
          </a:p>
        </p:txBody>
      </p:sp>
    </p:spTree>
    <p:extLst>
      <p:ext uri="{BB962C8B-B14F-4D97-AF65-F5344CB8AC3E}">
        <p14:creationId xmlns:p14="http://schemas.microsoft.com/office/powerpoint/2010/main" val="172894020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Goodwill is a unique intangible asset. Unlike other assets, goodwill’s cost </a:t>
            </a:r>
          </a:p>
          <a:p>
            <a:pPr marL="228600" indent="-228600">
              <a:buAutoNum type="alphaLcParenBoth"/>
            </a:pPr>
            <a:r>
              <a:rPr lang="en-IN" sz="1200" b="0" i="0" u="none" strike="noStrike" kern="1200" baseline="0" dirty="0">
                <a:solidFill>
                  <a:schemeClr val="tx1"/>
                </a:solidFill>
                <a:latin typeface="+mn-lt"/>
                <a:ea typeface="+mn-ea"/>
                <a:cs typeface="+mn-cs"/>
              </a:rPr>
              <a:t>can’t be directly associated with any specific identifiable right and </a:t>
            </a:r>
          </a:p>
          <a:p>
            <a:pPr marL="228600" indent="-228600">
              <a:buAutoNum type="alphaLcParenBoth"/>
            </a:pPr>
            <a:r>
              <a:rPr lang="en-IN" sz="1200" b="0" i="0" u="none" strike="noStrike" kern="1200" baseline="0" dirty="0">
                <a:solidFill>
                  <a:schemeClr val="tx1"/>
                </a:solidFill>
                <a:latin typeface="+mn-lt"/>
                <a:ea typeface="+mn-ea"/>
                <a:cs typeface="+mn-cs"/>
              </a:rPr>
              <a:t>is not separable from the company as a whole. </a:t>
            </a:r>
          </a:p>
          <a:p>
            <a:r>
              <a:rPr lang="en-IN" sz="1200" b="0" i="0" u="none" strike="noStrike" kern="1200" baseline="0" dirty="0">
                <a:solidFill>
                  <a:schemeClr val="tx1"/>
                </a:solidFill>
                <a:latin typeface="+mn-lt"/>
                <a:ea typeface="+mn-ea"/>
                <a:cs typeface="+mn-cs"/>
              </a:rPr>
              <a:t>Because of these unique characteristics, </a:t>
            </a:r>
            <a:r>
              <a:rPr lang="en-US" sz="1200" kern="1200" baseline="0" dirty="0">
                <a:solidFill>
                  <a:schemeClr val="tx1"/>
                </a:solidFill>
                <a:latin typeface="+mn-lt"/>
                <a:ea typeface="+mn-ea"/>
                <a:cs typeface="+mn-cs"/>
              </a:rPr>
              <a:t>we can’t measure the impairment of goodwill the same way as we do other assets.</a:t>
            </a:r>
            <a:endParaRPr lang="en-IN" sz="1200" b="0" i="0" u="none" strike="noStrike" kern="1200" baseline="0" dirty="0">
              <a:solidFill>
                <a:schemeClr val="tx1"/>
              </a:solidFill>
              <a:latin typeface="+mn-lt"/>
              <a:ea typeface="+mn-ea"/>
              <a:cs typeface="+mn-cs"/>
            </a:endParaRPr>
          </a:p>
          <a:p>
            <a:pPr marL="0" indent="0">
              <a:buNone/>
            </a:pPr>
            <a:endParaRPr lang="en-IN" sz="1200" b="0" i="0" u="none" strike="noStrike" kern="1200" baseline="0" dirty="0">
              <a:solidFill>
                <a:schemeClr val="tx1"/>
              </a:solidFill>
              <a:latin typeface="+mn-lt"/>
              <a:ea typeface="+mn-ea"/>
              <a:cs typeface="+mn-cs"/>
            </a:endParaRPr>
          </a:p>
          <a:p>
            <a:pPr marL="0" indent="0">
              <a:buNone/>
            </a:pPr>
            <a:r>
              <a:rPr lang="en-US" sz="1200" b="0" i="0" u="none" strike="noStrike" kern="1200" baseline="0" dirty="0">
                <a:solidFill>
                  <a:schemeClr val="tx1"/>
                </a:solidFill>
                <a:latin typeface="+mn-lt"/>
                <a:ea typeface="+mn-ea"/>
                <a:cs typeface="+mn-cs"/>
              </a:rPr>
              <a:t>By its very nature, goodwill is inseparable from a particular reporting unit. A reporting unit is an operating segment of a company or a component of an operating segment for which discrete financial information is available and segment management regularly reviews the operating results of that component.</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117</a:t>
            </a:fld>
            <a:endParaRPr lang="en-IN" dirty="0"/>
          </a:p>
        </p:txBody>
      </p:sp>
    </p:spTree>
    <p:extLst>
      <p:ext uri="{BB962C8B-B14F-4D97-AF65-F5344CB8AC3E}">
        <p14:creationId xmlns:p14="http://schemas.microsoft.com/office/powerpoint/2010/main" val="27884173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Measuring goodwill impairment is a two-step process. Let’s compare the two-step process for measuring goodwill impairment with the two-step process for measuring impairment for property, plant, and equipment and finite-life assets. In Step 1, for all classifications of assets, we decide whether a write-down due to impairment is required by determining whether the value of an asset has fallen below its book value. However, in this comparison, the value of assets for property, plant, and equipment and finite-life intangible assets is considered to be value-in-use as measured by the sum of undiscounted cash flows expected from the asset. But due to its unique characteristics, the value of goodwill is not associated with any specific cash flows and must be measured in a unique way. By its very nature, goodwill is inseparable from a particular reporting unit. So, for this step, we compare the value of the reporting unit itself with its book value. If the fair value of the reporting unit is less than its book value, an impairment loss is indicated.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Step 2, for all classifications of property, plant, and equipment and intangible assets, if impairment is indicated from Step 1, we measure the amount of impairment as the excess of the book value of the asset over its fair value. However, unlike for most other assets, the fair value of goodwill cannot be measured directly (market value, present value of associated cash flows, etc.) and so must be “implied” from the fair value of the reporting unit that acquired the goodwill. The implied fair value of goodwill is calculated in the same way that goodwill is determined in a business combination. That is, it’s a residual amount measured by subtracting the fair value of all identifiable net assets from the purchase price using the unit’s previously determined fair value as the purchase price.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goodwill is tested for impairment at the same time as other assets of the reporting unit, the other assets must be tested first and any impairment loss and asset write-down is recorded prior to testing goodwill. Subsequent reversal (recovery) of a previous goodwill impairment loss is not allowed.</a:t>
            </a:r>
          </a:p>
          <a:p>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118</a:t>
            </a:fld>
            <a:endParaRPr lang="en-US"/>
          </a:p>
        </p:txBody>
      </p:sp>
    </p:spTree>
    <p:extLst>
      <p:ext uri="{BB962C8B-B14F-4D97-AF65-F5344CB8AC3E}">
        <p14:creationId xmlns:p14="http://schemas.microsoft.com/office/powerpoint/2010/main" val="907604830"/>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Prior to 2012, companies were required to perform Step 1 of the two-step test for goodwill impairment at least once a year, as well as in between annual test dates if something occurred that would indicate that the fair value of the reporting unit was below its book value. Then, if the first step indicated that the fair value of the reporting unit was indeed below book value, the company would perform Step 2 to measure the amount of goodwill impairment.</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response to concerns about the cost and complexity of performing Step 1 every year, the FASB now allows companies the option to decide whether Step 1 is necessary. </a:t>
            </a:r>
            <a:r>
              <a:rPr lang="en-US" sz="1200" b="0" i="0" u="none" strike="noStrike" kern="1200" baseline="0" dirty="0">
                <a:solidFill>
                  <a:schemeClr val="tx1"/>
                </a:solidFill>
                <a:latin typeface="+mn-lt"/>
                <a:ea typeface="+mn-ea"/>
                <a:cs typeface="+mn-cs"/>
              </a:rPr>
              <a:t>Companies selecting this option will perform a qualitative assessment by evaluating relevant events and circumstances to determine whether it is “more likely than not” (a likelihood of more than 50 percent) that the fair value of a reporting unit is now less than its book value. Only if that’s determined to be the case will the company perform the first step of the two-step goodwill impairment test.</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119</a:t>
            </a:fld>
            <a:endParaRPr lang="en-IN" dirty="0"/>
          </a:p>
        </p:txBody>
      </p:sp>
    </p:spTree>
    <p:extLst>
      <p:ext uri="{BB962C8B-B14F-4D97-AF65-F5344CB8AC3E}">
        <p14:creationId xmlns:p14="http://schemas.microsoft.com/office/powerpoint/2010/main" val="7888115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Illustration 11–22</a:t>
            </a:r>
          </a:p>
          <a:p>
            <a:endParaRPr lang="en-US" dirty="0"/>
          </a:p>
          <a:p>
            <a:r>
              <a:rPr lang="en-US" b="1" dirty="0"/>
              <a:t>Step 1. Recoverability Test. </a:t>
            </a:r>
            <a:r>
              <a:rPr lang="en-US" dirty="0"/>
              <a:t>Because the book value of the net assets of $440 million exceeds the $360 million fair value of the reporting unit, an impairment loss is indicated.</a:t>
            </a: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120</a:t>
            </a:fld>
            <a:endParaRPr lang="en-IN" dirty="0"/>
          </a:p>
        </p:txBody>
      </p:sp>
    </p:spTree>
    <p:extLst>
      <p:ext uri="{BB962C8B-B14F-4D97-AF65-F5344CB8AC3E}">
        <p14:creationId xmlns:p14="http://schemas.microsoft.com/office/powerpoint/2010/main" val="92885471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Illustration 11–22</a:t>
            </a:r>
          </a:p>
          <a:p>
            <a:endParaRPr lang="en-US" dirty="0"/>
          </a:p>
          <a:p>
            <a:r>
              <a:rPr lang="en-US" b="1" dirty="0"/>
              <a:t>Step 1. Recoverability Test. </a:t>
            </a:r>
            <a:r>
              <a:rPr lang="en-US" dirty="0"/>
              <a:t>Because the book value of the net assets of $440 million exceeds the $360 million fair value of the reporting unit, an impairment loss is indicated.</a:t>
            </a:r>
          </a:p>
          <a:p>
            <a:endParaRPr lang="en-US" dirty="0"/>
          </a:p>
          <a:p>
            <a:endParaRPr lang="en-US" b="0" dirty="0"/>
          </a:p>
          <a:p>
            <a:r>
              <a:rPr lang="en-US" b="1" dirty="0"/>
              <a:t>Step 2. Measurement of impairment loss. </a:t>
            </a:r>
            <a:r>
              <a:rPr lang="en-US" b="0" dirty="0"/>
              <a:t>The impairment loss is $75 million, determined as shown here. </a:t>
            </a:r>
            <a:r>
              <a:rPr lang="en-US" sz="1200" kern="1200" baseline="0" dirty="0">
                <a:solidFill>
                  <a:schemeClr val="tx1"/>
                </a:solidFill>
                <a:latin typeface="+mn-lt"/>
                <a:ea typeface="+mn-ea"/>
                <a:cs typeface="+mn-cs"/>
              </a:rPr>
              <a:t>The entry to record the loss is shown here. The loss normally is reported in the income statement as a separate component of operating expenses.</a:t>
            </a:r>
            <a:endParaRPr lang="en-US" b="0"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121</a:t>
            </a:fld>
            <a:endParaRPr lang="en-US"/>
          </a:p>
        </p:txBody>
      </p:sp>
    </p:spTree>
    <p:extLst>
      <p:ext uri="{BB962C8B-B14F-4D97-AF65-F5344CB8AC3E}">
        <p14:creationId xmlns:p14="http://schemas.microsoft.com/office/powerpoint/2010/main" val="265626493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122</a:t>
            </a:fld>
            <a:endParaRPr lang="en-US"/>
          </a:p>
        </p:txBody>
      </p:sp>
    </p:spTree>
    <p:extLst>
      <p:ext uri="{BB962C8B-B14F-4D97-AF65-F5344CB8AC3E}">
        <p14:creationId xmlns:p14="http://schemas.microsoft.com/office/powerpoint/2010/main" val="3449319992"/>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123</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616957032"/>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Impairment of Value—Goodwill</a:t>
            </a:r>
          </a:p>
          <a:p>
            <a:endParaRPr lang="en-US" sz="1200" b="1" i="0" u="none" strike="noStrike" kern="1200" baseline="0" dirty="0">
              <a:solidFill>
                <a:schemeClr val="tx1"/>
              </a:solidFill>
              <a:latin typeface="+mn-lt"/>
              <a:ea typeface="+mn-ea"/>
              <a:cs typeface="+mn-cs"/>
            </a:endParaRPr>
          </a:p>
          <a:p>
            <a:pPr marL="228600" indent="-228600">
              <a:buAutoNum type="arabicParenBoth"/>
            </a:pPr>
            <a:r>
              <a:rPr lang="en-US" sz="1200" b="1" i="0" u="none" strike="noStrike" kern="1200" baseline="0" dirty="0">
                <a:solidFill>
                  <a:schemeClr val="tx1"/>
                </a:solidFill>
                <a:latin typeface="+mn-lt"/>
                <a:ea typeface="+mn-ea"/>
                <a:cs typeface="+mn-cs"/>
              </a:rPr>
              <a:t>Level of Testing: </a:t>
            </a:r>
            <a:r>
              <a:rPr lang="en-US" sz="1200" b="0" i="0" u="none" strike="noStrike" kern="1200" baseline="0" dirty="0">
                <a:solidFill>
                  <a:schemeClr val="tx1"/>
                </a:solidFill>
                <a:latin typeface="+mn-lt"/>
                <a:ea typeface="+mn-ea"/>
                <a:cs typeface="+mn-cs"/>
              </a:rPr>
              <a:t>Under U.S. GAAP, it is based on a reporting unit—a segment or </a:t>
            </a:r>
            <a:r>
              <a:rPr lang="en-IN" sz="1200" b="0" i="0" u="none" strike="noStrike" kern="1200" baseline="0" dirty="0">
                <a:solidFill>
                  <a:schemeClr val="tx1"/>
                </a:solidFill>
                <a:latin typeface="+mn-lt"/>
                <a:ea typeface="+mn-ea"/>
                <a:cs typeface="+mn-cs"/>
              </a:rPr>
              <a:t>a component of an operating </a:t>
            </a:r>
            <a:r>
              <a:rPr lang="en-US" sz="1200" b="0" i="0" u="none" strike="noStrike" kern="1200" baseline="0" dirty="0">
                <a:solidFill>
                  <a:schemeClr val="tx1"/>
                </a:solidFill>
                <a:latin typeface="+mn-lt"/>
                <a:ea typeface="+mn-ea"/>
                <a:cs typeface="+mn-cs"/>
              </a:rPr>
              <a:t>segment for which discrete financial information is available. Under IFRS, it is based on a cash-generating unit (CGU)—the </a:t>
            </a:r>
            <a:r>
              <a:rPr lang="en-IN" sz="1200" b="0" i="0" u="none" strike="noStrike" kern="1200" baseline="0" dirty="0">
                <a:solidFill>
                  <a:schemeClr val="tx1"/>
                </a:solidFill>
                <a:latin typeface="+mn-lt"/>
                <a:ea typeface="+mn-ea"/>
                <a:cs typeface="+mn-cs"/>
              </a:rPr>
              <a:t>lowest level at which goodwill is monitored by management. A CGU can’t be lower than a segment.</a:t>
            </a:r>
          </a:p>
          <a:p>
            <a:pPr marL="228600" indent="-228600">
              <a:buAutoNum type="arabicParenBoth"/>
            </a:pPr>
            <a:endParaRPr lang="en-IN" sz="1200" b="0" i="0" u="none" strike="noStrike" kern="1200" baseline="0" dirty="0">
              <a:solidFill>
                <a:schemeClr val="tx1"/>
              </a:solidFill>
              <a:latin typeface="+mn-lt"/>
              <a:ea typeface="+mn-ea"/>
              <a:cs typeface="+mn-cs"/>
            </a:endParaRPr>
          </a:p>
          <a:p>
            <a:pPr marL="228600" indent="-228600">
              <a:buAutoNum type="arabicParenBoth"/>
            </a:pPr>
            <a:r>
              <a:rPr lang="en-IN" sz="1200" b="1" i="0" u="none" strike="noStrike" kern="1200" baseline="0" dirty="0">
                <a:solidFill>
                  <a:schemeClr val="tx1"/>
                </a:solidFill>
                <a:latin typeface="+mn-lt"/>
                <a:ea typeface="+mn-ea"/>
                <a:cs typeface="+mn-cs"/>
              </a:rPr>
              <a:t>Measurement:</a:t>
            </a:r>
            <a:r>
              <a:rPr lang="en-IN" sz="1200" b="0" i="0" u="none" strike="noStrike" kern="1200" baseline="0" dirty="0">
                <a:solidFill>
                  <a:schemeClr val="tx1"/>
                </a:solidFill>
                <a:latin typeface="+mn-lt"/>
                <a:ea typeface="+mn-ea"/>
                <a:cs typeface="+mn-cs"/>
              </a:rPr>
              <a:t> Under U.S. GAAP, it is a two-step process:</a:t>
            </a:r>
            <a:endParaRPr lang="en-IN" sz="1200" b="0" i="1"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Compare the fair value of the reporting unit with its book value. A loss is indicated if fair value is less </a:t>
            </a:r>
            <a:r>
              <a:rPr lang="en-US" sz="1200" b="0" i="0" u="none" strike="noStrike" kern="1200" baseline="0" dirty="0">
                <a:solidFill>
                  <a:schemeClr val="tx1"/>
                </a:solidFill>
                <a:latin typeface="+mn-lt"/>
                <a:ea typeface="+mn-ea"/>
                <a:cs typeface="+mn-cs"/>
              </a:rPr>
              <a:t>than book value.</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The impairment loss is the excess of book value over </a:t>
            </a:r>
            <a:r>
              <a:rPr lang="en-US" sz="1200" b="0" i="0" u="none" strike="noStrike" kern="1200" baseline="0" dirty="0">
                <a:solidFill>
                  <a:schemeClr val="tx1"/>
                </a:solidFill>
                <a:latin typeface="+mn-lt"/>
                <a:ea typeface="+mn-ea"/>
                <a:cs typeface="+mn-cs"/>
              </a:rPr>
              <a:t>implied fair value.</a:t>
            </a:r>
          </a:p>
          <a:p>
            <a:r>
              <a:rPr lang="en-IN" sz="1200" b="0" i="0" u="none" strike="noStrike" kern="1200" baseline="0" dirty="0">
                <a:solidFill>
                  <a:schemeClr val="tx1"/>
                </a:solidFill>
                <a:latin typeface="+mn-lt"/>
                <a:ea typeface="+mn-ea"/>
                <a:cs typeface="+mn-cs"/>
              </a:rPr>
              <a:t>Under IFRS, it is a one-step process:</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Compare the recoverable amount </a:t>
            </a:r>
            <a:r>
              <a:rPr lang="en-IN" sz="1200" b="0" i="0" u="none" strike="noStrike" kern="1200" baseline="0" dirty="0">
                <a:solidFill>
                  <a:schemeClr val="tx1"/>
                </a:solidFill>
                <a:latin typeface="+mn-lt"/>
                <a:ea typeface="+mn-ea"/>
                <a:cs typeface="+mn-cs"/>
              </a:rPr>
              <a:t>of the CGU to book value. If the recoverable amount is less, reduce goodwill first, then other assets. The recoverable amount is the higher of fair value less costs to sell and value-in-use (present value of estimated future cash </a:t>
            </a:r>
            <a:r>
              <a:rPr lang="en-US" sz="1200" b="0" i="0" u="none" strike="noStrike" kern="1200" baseline="0" dirty="0">
                <a:solidFill>
                  <a:schemeClr val="tx1"/>
                </a:solidFill>
                <a:latin typeface="+mn-lt"/>
                <a:ea typeface="+mn-ea"/>
                <a:cs typeface="+mn-cs"/>
              </a:rPr>
              <a:t>flows).</a:t>
            </a:r>
            <a:endParaRPr lang="en-IN" sz="1200" b="1"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125</a:t>
            </a:fld>
            <a:endParaRPr lang="en-IN" dirty="0"/>
          </a:p>
        </p:txBody>
      </p:sp>
    </p:spTree>
    <p:extLst>
      <p:ext uri="{BB962C8B-B14F-4D97-AF65-F5344CB8AC3E}">
        <p14:creationId xmlns:p14="http://schemas.microsoft.com/office/powerpoint/2010/main" val="3629628665"/>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Impairment of Value—Goodwill. </a:t>
            </a:r>
            <a:r>
              <a:rPr lang="en-IN" sz="1200" b="0" i="0" u="none" strike="noStrike" kern="1200" baseline="0" dirty="0">
                <a:solidFill>
                  <a:schemeClr val="tx1"/>
                </a:solidFill>
                <a:latin typeface="+mn-lt"/>
                <a:ea typeface="+mn-ea"/>
                <a:cs typeface="+mn-cs"/>
              </a:rPr>
              <a:t>IAS No. 36 requires goodwill to be tested for impairment at least annually. U.S. GAAP allows a company to avoid annual testing by making qualitative evaluations of the likelihood of goodwill impairment to determine if step one is necessary. Both U.S. GAAP and IAS No. 36 prohibit the reversal of goodwill impairment losses.</a:t>
            </a:r>
            <a:br>
              <a:rPr lang="en-IN" sz="1200" b="0" i="0" u="none" strike="noStrike" kern="1200" baseline="0" dirty="0">
                <a:solidFill>
                  <a:schemeClr val="tx1"/>
                </a:solidFill>
                <a:latin typeface="+mn-lt"/>
                <a:ea typeface="+mn-ea"/>
                <a:cs typeface="+mn-cs"/>
              </a:rPr>
            </a:b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126</a:t>
            </a:fld>
            <a:endParaRPr lang="en-IN" dirty="0"/>
          </a:p>
        </p:txBody>
      </p:sp>
    </p:spTree>
    <p:extLst>
      <p:ext uri="{BB962C8B-B14F-4D97-AF65-F5344CB8AC3E}">
        <p14:creationId xmlns:p14="http://schemas.microsoft.com/office/powerpoint/2010/main" val="3942578002"/>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These are assets management has actively committed to immediately sell in their present condition and for which sale is probable.</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An asset or group of assets classified as held for sale is measured at the lower of its book value, or fair value less cost to sell. An impairment loss is recognized for any write-down to fair value less cost to sell. Except for including the cost to sell, notice the similarity to impairment of assets to be held and used. We don’t depreciate or amortize these assets while classified as held for sale and we report them separately in the balance sheet.</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127</a:t>
            </a:fld>
            <a:endParaRPr lang="en-IN" dirty="0"/>
          </a:p>
        </p:txBody>
      </p:sp>
    </p:spTree>
    <p:extLst>
      <p:ext uri="{BB962C8B-B14F-4D97-AF65-F5344CB8AC3E}">
        <p14:creationId xmlns:p14="http://schemas.microsoft.com/office/powerpoint/2010/main" val="22369418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determining how much cost to allocate to periods of an asset’s use, a method should be selected that corresponds to the pattern of benefits received from the asset’s use. Generally accepted accounting principles state that the chosen method should allocate the asset’s cost “as equitably as possible to the periods during which services are obtained from [its] use.” GAAP further specifies that the method should produce a cost allocation in a “systematic and rational manner.” The objective is to try to allocate cost to the period in an amount that is proportional to the amount of benefits generated by the asset during the period relative to the total benefits provided by the asset during its life.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practice, there are two general approaches that attempt to obtain this systematic and rational allocation. The first approach allocates the depreciable base according to the </a:t>
            </a:r>
            <a:r>
              <a:rPr lang="en-US" sz="1200" b="0" i="1" u="none" strike="noStrike" kern="1200" baseline="0" dirty="0">
                <a:solidFill>
                  <a:schemeClr val="tx1"/>
                </a:solidFill>
                <a:latin typeface="+mn-lt"/>
                <a:ea typeface="+mn-ea"/>
                <a:cs typeface="+mn-cs"/>
              </a:rPr>
              <a:t>passage of time</a:t>
            </a:r>
            <a:r>
              <a:rPr lang="en-US" sz="1200" b="0" i="0" u="none" strike="noStrike" kern="1200" baseline="0" dirty="0">
                <a:solidFill>
                  <a:schemeClr val="tx1"/>
                </a:solidFill>
                <a:latin typeface="+mn-lt"/>
                <a:ea typeface="+mn-ea"/>
                <a:cs typeface="+mn-cs"/>
              </a:rPr>
              <a:t>. Methods following this approach are referred to as </a:t>
            </a:r>
            <a:r>
              <a:rPr lang="en-US" sz="1200" b="1" i="0" u="none" strike="noStrike" kern="1200" baseline="0" dirty="0">
                <a:solidFill>
                  <a:schemeClr val="tx1"/>
                </a:solidFill>
                <a:latin typeface="+mn-lt"/>
                <a:ea typeface="+mn-ea"/>
                <a:cs typeface="+mn-cs"/>
              </a:rPr>
              <a:t>time-based</a:t>
            </a:r>
            <a:r>
              <a:rPr lang="en-US" sz="1200" b="0" i="0" u="none" strike="noStrike" kern="1200" baseline="0" dirty="0">
                <a:solidFill>
                  <a:schemeClr val="tx1"/>
                </a:solidFill>
                <a:latin typeface="+mn-lt"/>
                <a:ea typeface="+mn-ea"/>
                <a:cs typeface="+mn-cs"/>
              </a:rPr>
              <a:t> methods. The second approach is </a:t>
            </a:r>
            <a:r>
              <a:rPr lang="en-US" sz="1200" b="1" i="0" u="none" strike="noStrike" kern="1200" baseline="0" dirty="0">
                <a:solidFill>
                  <a:schemeClr val="tx1"/>
                </a:solidFill>
                <a:latin typeface="+mn-lt"/>
                <a:ea typeface="+mn-ea"/>
                <a:cs typeface="+mn-cs"/>
              </a:rPr>
              <a:t>activity-based</a:t>
            </a:r>
            <a:r>
              <a:rPr lang="en-US" sz="1200" b="0" i="0" u="none" strike="noStrike" kern="1200" baseline="0" dirty="0">
                <a:solidFill>
                  <a:schemeClr val="tx1"/>
                </a:solidFill>
                <a:latin typeface="+mn-lt"/>
                <a:ea typeface="+mn-ea"/>
                <a:cs typeface="+mn-cs"/>
              </a:rPr>
              <a:t> and allocates an asset’s cost base using a measure of the asset’s </a:t>
            </a:r>
            <a:r>
              <a:rPr lang="en-US" sz="1200" b="0" i="1" u="none" strike="noStrike" kern="1200" baseline="0" dirty="0">
                <a:solidFill>
                  <a:schemeClr val="tx1"/>
                </a:solidFill>
                <a:latin typeface="+mn-lt"/>
                <a:ea typeface="+mn-ea"/>
                <a:cs typeface="+mn-cs"/>
              </a:rPr>
              <a:t>input</a:t>
            </a:r>
            <a:r>
              <a:rPr lang="en-US" sz="1200" b="0" i="0" u="none" strike="noStrike" kern="1200" baseline="0" dirty="0">
                <a:solidFill>
                  <a:schemeClr val="tx1"/>
                </a:solidFill>
                <a:latin typeface="+mn-lt"/>
                <a:ea typeface="+mn-ea"/>
                <a:cs typeface="+mn-cs"/>
              </a:rPr>
              <a:t> or </a:t>
            </a:r>
            <a:r>
              <a:rPr lang="en-US" sz="1200" b="0" i="1" u="none" strike="noStrike" kern="1200" baseline="0" dirty="0">
                <a:solidFill>
                  <a:schemeClr val="tx1"/>
                </a:solidFill>
                <a:latin typeface="+mn-lt"/>
                <a:ea typeface="+mn-ea"/>
                <a:cs typeface="+mn-cs"/>
              </a:rPr>
              <a:t>output</a:t>
            </a:r>
            <a:r>
              <a:rPr lang="en-US" sz="1200" b="0" i="0" u="none" strike="noStrike" kern="1200" baseline="0" dirty="0">
                <a:solidFill>
                  <a:schemeClr val="tx1"/>
                </a:solidFill>
                <a:latin typeface="+mn-lt"/>
                <a:ea typeface="+mn-ea"/>
                <a:cs typeface="+mn-cs"/>
              </a:rPr>
              <a:t>.</a:t>
            </a:r>
            <a:endParaRPr lang="en-US" sz="1000" kern="1200"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11</a:t>
            </a:fld>
            <a:endParaRPr lang="en-US"/>
          </a:p>
        </p:txBody>
      </p:sp>
    </p:spTree>
    <p:extLst>
      <p:ext uri="{BB962C8B-B14F-4D97-AF65-F5344CB8AC3E}">
        <p14:creationId xmlns:p14="http://schemas.microsoft.com/office/powerpoint/2010/main" val="368227993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11–25</a:t>
            </a:r>
            <a:endParaRPr lang="en-US" dirty="0"/>
          </a:p>
          <a:p>
            <a:endParaRPr lang="en-US" dirty="0"/>
          </a:p>
          <a:p>
            <a:r>
              <a:rPr lang="en-US" dirty="0"/>
              <a:t>This</a:t>
            </a:r>
            <a:r>
              <a:rPr lang="en-US" baseline="0" dirty="0"/>
              <a:t> illustration </a:t>
            </a:r>
            <a:r>
              <a:rPr lang="en-IN" sz="1200" b="0" i="0" u="none" strike="noStrike" kern="1200" baseline="0" dirty="0">
                <a:solidFill>
                  <a:schemeClr val="tx1"/>
                </a:solidFill>
                <a:latin typeface="+mn-lt"/>
                <a:ea typeface="+mn-ea"/>
                <a:cs typeface="+mn-cs"/>
              </a:rPr>
              <a:t>summarizes the guidelines for the recognition and measurement of </a:t>
            </a:r>
            <a:r>
              <a:rPr lang="en-US" sz="1200" b="0" i="0" u="none" strike="noStrike" kern="1200" baseline="0" dirty="0">
                <a:solidFill>
                  <a:schemeClr val="tx1"/>
                </a:solidFill>
                <a:latin typeface="+mn-lt"/>
                <a:ea typeface="+mn-ea"/>
                <a:cs typeface="+mn-cs"/>
              </a:rPr>
              <a:t>impairment losses. </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128</a:t>
            </a:fld>
            <a:endParaRPr lang="en-IN" dirty="0"/>
          </a:p>
        </p:txBody>
      </p:sp>
    </p:spTree>
    <p:extLst>
      <p:ext uri="{BB962C8B-B14F-4D97-AF65-F5344CB8AC3E}">
        <p14:creationId xmlns:p14="http://schemas.microsoft.com/office/powerpoint/2010/main" val="1068935700"/>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129</a:t>
            </a:fld>
            <a:endParaRPr lang="en-IN" dirty="0"/>
          </a:p>
        </p:txBody>
      </p:sp>
    </p:spTree>
    <p:extLst>
      <p:ext uri="{BB962C8B-B14F-4D97-AF65-F5344CB8AC3E}">
        <p14:creationId xmlns:p14="http://schemas.microsoft.com/office/powerpoint/2010/main" val="1143004210"/>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We now can add asset impairment losses to the list of “big bath” accounting techniques some companies use to manipulate earnings. By writing off large amounts of assets, companies significantly reduce earnings in the year of the write-off but are able to increase future earnings by lowering future depreciation, depletion, or amortization. Here’s how. We measure the impairment loss as the difference between an asset’s book value and its fair value. However, in most cases, fair value must be estimated, and the estimation process usually involves a forecast of future net cash flows the company expects to generate from the asset’s use. If a company underestimates future net cash flows, fair value is understated. This has two effects: (1) current year’s income is unrealistically low due to the impairment loss being overstated and (2) future income is unrealistically high because depreciation, depletion, and amortization are based on understated asset values.</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130</a:t>
            </a:fld>
            <a:endParaRPr lang="en-IN" dirty="0"/>
          </a:p>
        </p:txBody>
      </p:sp>
    </p:spTree>
    <p:extLst>
      <p:ext uri="{BB962C8B-B14F-4D97-AF65-F5344CB8AC3E}">
        <p14:creationId xmlns:p14="http://schemas.microsoft.com/office/powerpoint/2010/main" val="2145885409"/>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We now can add asset impairment losses to the list of “big bath” accounting techniques some companies use to manipulate earnings. By writing off large amounts of assets, companies significantly reduce earnings in the year of the write-off but are able to increase future earnings by lowering future depreciation, depletion, or amortization. Here’s how. We measure the impairment loss as the difference between an asset’s book value and its fair value. However, in most cases, fair value must be estimated, and the estimation process usually involves a forecast of future net cash flows the company expects to generate from the asset’s use. If a company underestimates future net cash flows, fair value is understated. This has two effects: (1) current year’s income is unrealistically low due to the impairment loss being overstated and (2) future income is unrealistically high because depreciation, depletion, and amortization are based on understated asset values.</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131</a:t>
            </a:fld>
            <a:endParaRPr lang="en-IN" dirty="0"/>
          </a:p>
        </p:txBody>
      </p:sp>
    </p:spTree>
    <p:extLst>
      <p:ext uri="{BB962C8B-B14F-4D97-AF65-F5344CB8AC3E}">
        <p14:creationId xmlns:p14="http://schemas.microsoft.com/office/powerpoint/2010/main" val="2145885409"/>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Many long-lived assets require expenditures to repair, maintain, or improve them after their acquisition. In general, a choice must be made between capitalizing the expenditures by either </a:t>
            </a:r>
            <a:r>
              <a:rPr lang="en-US" sz="1200" kern="1200" baseline="0" dirty="0">
                <a:solidFill>
                  <a:schemeClr val="tx1"/>
                </a:solidFill>
                <a:latin typeface="+mn-lt"/>
                <a:ea typeface="+mn-ea"/>
                <a:cs typeface="+mn-cs"/>
              </a:rPr>
              <a:t>increasing the asset’s book value or creating a new asset, or expensing them in the period in which they are incurred. Typically, we capitalize expenditures that are expected to produce benefits beyond the current fiscal year. In contrast, expenditures that simply maintain a given level of benefits are expensed in the period they are incurred.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132</a:t>
            </a:fld>
            <a:endParaRPr lang="en-IN" dirty="0"/>
          </a:p>
        </p:txBody>
      </p:sp>
    </p:spTree>
    <p:extLst>
      <p:ext uri="{BB962C8B-B14F-4D97-AF65-F5344CB8AC3E}">
        <p14:creationId xmlns:p14="http://schemas.microsoft.com/office/powerpoint/2010/main" val="3419098562"/>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Many long-lived assets require expenditures to repair, maintain, or improve them after their acquisition. In general, a choice must be made between capitalizing the expenditures by either </a:t>
            </a:r>
            <a:r>
              <a:rPr lang="en-US" sz="1200" kern="1200" baseline="0" dirty="0">
                <a:solidFill>
                  <a:schemeClr val="tx1"/>
                </a:solidFill>
                <a:latin typeface="+mn-lt"/>
                <a:ea typeface="+mn-ea"/>
                <a:cs typeface="+mn-cs"/>
              </a:rPr>
              <a:t>increasing the asset’s book value or creating a new asset, or expensing them in the period in which they are incurred. Typically, we capitalize expenditures that are expected to produce benefits beyond the current fiscal year. In contrast, expenditures that simply maintain a given level of benefits are expensed in the period they are incurred.</a:t>
            </a:r>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133</a:t>
            </a:fld>
            <a:endParaRPr lang="en-US"/>
          </a:p>
        </p:txBody>
      </p:sp>
    </p:spTree>
    <p:extLst>
      <p:ext uri="{BB962C8B-B14F-4D97-AF65-F5344CB8AC3E}">
        <p14:creationId xmlns:p14="http://schemas.microsoft.com/office/powerpoint/2010/main" val="2773294672"/>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Expenditures related to assets can increase future benefits in the following ways:</a:t>
            </a:r>
          </a:p>
          <a:p>
            <a:pPr marL="228600" indent="-228600">
              <a:buAutoNum type="arabicParenBoth"/>
            </a:pPr>
            <a:r>
              <a:rPr lang="en-IN" sz="1200" b="0" i="0" u="none" strike="noStrike" kern="1200" baseline="0" dirty="0">
                <a:solidFill>
                  <a:schemeClr val="tx1"/>
                </a:solidFill>
                <a:latin typeface="+mn-lt"/>
                <a:ea typeface="+mn-ea"/>
                <a:cs typeface="+mn-cs"/>
              </a:rPr>
              <a:t>An extension of the </a:t>
            </a:r>
            <a:r>
              <a:rPr lang="en-IN" sz="1200" b="0" i="1" u="none" strike="noStrike" kern="1200" baseline="0" dirty="0">
                <a:solidFill>
                  <a:schemeClr val="tx1"/>
                </a:solidFill>
                <a:latin typeface="+mn-lt"/>
                <a:ea typeface="+mn-ea"/>
                <a:cs typeface="+mn-cs"/>
              </a:rPr>
              <a:t>useful life </a:t>
            </a:r>
            <a:r>
              <a:rPr lang="en-IN" sz="1200" b="0" i="0" u="none" strike="noStrike" kern="1200" baseline="0" dirty="0">
                <a:solidFill>
                  <a:schemeClr val="tx1"/>
                </a:solidFill>
                <a:latin typeface="+mn-lt"/>
                <a:ea typeface="+mn-ea"/>
                <a:cs typeface="+mn-cs"/>
              </a:rPr>
              <a:t>of the asset</a:t>
            </a:r>
          </a:p>
          <a:p>
            <a:pPr marL="228600" indent="-228600">
              <a:buAutoNum type="arabicParenBoth"/>
            </a:pPr>
            <a:r>
              <a:rPr lang="en-IN" sz="1200" b="0" i="0" u="none" strike="noStrike" kern="1200" baseline="0" dirty="0">
                <a:solidFill>
                  <a:schemeClr val="tx1"/>
                </a:solidFill>
                <a:latin typeface="+mn-lt"/>
                <a:ea typeface="+mn-ea"/>
                <a:cs typeface="+mn-cs"/>
              </a:rPr>
              <a:t>An increase in the </a:t>
            </a:r>
            <a:r>
              <a:rPr lang="en-IN" sz="1200" b="0" i="1" u="none" strike="noStrike" kern="1200" baseline="0" dirty="0">
                <a:solidFill>
                  <a:schemeClr val="tx1"/>
                </a:solidFill>
                <a:latin typeface="+mn-lt"/>
                <a:ea typeface="+mn-ea"/>
                <a:cs typeface="+mn-cs"/>
              </a:rPr>
              <a:t>operating efficiency </a:t>
            </a:r>
            <a:r>
              <a:rPr lang="en-IN" sz="1200" b="0" i="0" u="none" strike="noStrike" kern="1200" baseline="0" dirty="0">
                <a:solidFill>
                  <a:schemeClr val="tx1"/>
                </a:solidFill>
                <a:latin typeface="+mn-lt"/>
                <a:ea typeface="+mn-ea"/>
                <a:cs typeface="+mn-cs"/>
              </a:rPr>
              <a:t>of the asset resulting in either an increase in the quantity of goods or services produced or a decrease in future operating costs</a:t>
            </a:r>
          </a:p>
          <a:p>
            <a:pPr marL="228600" indent="-228600">
              <a:buAutoNum type="arabicParenBoth"/>
            </a:pPr>
            <a:r>
              <a:rPr lang="en-IN" sz="1200" b="0" i="0" u="none" strike="noStrike" kern="1200" baseline="0" dirty="0">
                <a:solidFill>
                  <a:schemeClr val="tx1"/>
                </a:solidFill>
                <a:latin typeface="+mn-lt"/>
                <a:ea typeface="+mn-ea"/>
                <a:cs typeface="+mn-cs"/>
              </a:rPr>
              <a:t>An increase in the </a:t>
            </a:r>
            <a:r>
              <a:rPr lang="en-IN" sz="1200" b="0" i="1" u="none" strike="noStrike" kern="1200" baseline="0" dirty="0">
                <a:solidFill>
                  <a:schemeClr val="tx1"/>
                </a:solidFill>
                <a:latin typeface="+mn-lt"/>
                <a:ea typeface="+mn-ea"/>
                <a:cs typeface="+mn-cs"/>
              </a:rPr>
              <a:t>quality </a:t>
            </a:r>
            <a:r>
              <a:rPr lang="en-IN" sz="1200" b="0" i="0" u="none" strike="noStrike" kern="1200" baseline="0" dirty="0">
                <a:solidFill>
                  <a:schemeClr val="tx1"/>
                </a:solidFill>
                <a:latin typeface="+mn-lt"/>
                <a:ea typeface="+mn-ea"/>
                <a:cs typeface="+mn-cs"/>
              </a:rPr>
              <a:t>of the goods or services produced by the asset</a:t>
            </a:r>
          </a:p>
          <a:p>
            <a:pPr marL="228600" indent="-228600">
              <a:buAutoNum type="arabicParenBoth"/>
            </a:pPr>
            <a:endParaRPr lang="en-IN"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Expenditures that cause any of these results should be capitalized initially and then expensed in future periods through depreciation, depletion, or amortization. This permits the matching of the expenditure with the future benefits. Of course, materiality is an important factor in the practical application of this approach.</a:t>
            </a:r>
          </a:p>
          <a:p>
            <a:endParaRPr lang="en-US"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There often are practical problems in capitalizing these expenditures. For example, even if future benefits are increased by the expenditure, it may be difficult to determine how long the benefits will last. It’s important for a company to establish a policy for treating these expenditures and apply it consistently.</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134</a:t>
            </a:fld>
            <a:endParaRPr lang="en-US"/>
          </a:p>
        </p:txBody>
      </p:sp>
    </p:spTree>
    <p:extLst>
      <p:ext uri="{BB962C8B-B14F-4D97-AF65-F5344CB8AC3E}">
        <p14:creationId xmlns:p14="http://schemas.microsoft.com/office/powerpoint/2010/main" val="265052528"/>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For convenience, many companies set materiality thresholds for the capitalization of any expenditure. For example, a company might decide to expense all expenditures under $1,000 regardless of whether or not future benefits are increased. Judgment is required to determine the appropriate materiality threshold as well as the appropriate treatment of expenditures over $1,000. </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Subsequent expenditures are classified as:</a:t>
            </a:r>
          </a:p>
          <a:p>
            <a:pPr marL="228600" indent="-228600">
              <a:buAutoNum type="arabicParenBoth"/>
            </a:pPr>
            <a:r>
              <a:rPr lang="en-IN" sz="1200" b="0" i="0" u="none" strike="noStrike" kern="1200" baseline="0" dirty="0">
                <a:solidFill>
                  <a:schemeClr val="tx1"/>
                </a:solidFill>
                <a:latin typeface="+mn-lt"/>
                <a:ea typeface="+mn-ea"/>
                <a:cs typeface="+mn-cs"/>
              </a:rPr>
              <a:t>Repairs and maintenance </a:t>
            </a:r>
          </a:p>
          <a:p>
            <a:pPr marL="228600" indent="-228600">
              <a:buAutoNum type="arabicParenBoth"/>
            </a:pPr>
            <a:r>
              <a:rPr lang="en-IN" sz="1200" b="0" i="0" u="none" strike="noStrike" kern="1200" baseline="0" dirty="0">
                <a:solidFill>
                  <a:schemeClr val="tx1"/>
                </a:solidFill>
                <a:latin typeface="+mn-lt"/>
                <a:ea typeface="+mn-ea"/>
                <a:cs typeface="+mn-cs"/>
              </a:rPr>
              <a:t>Additions</a:t>
            </a:r>
          </a:p>
          <a:p>
            <a:pPr marL="228600" indent="-228600">
              <a:buAutoNum type="arabicParenBoth"/>
            </a:pPr>
            <a:r>
              <a:rPr lang="en-US" sz="1200" b="0" i="0" u="none" strike="noStrike" kern="1200" baseline="0" dirty="0">
                <a:solidFill>
                  <a:schemeClr val="tx1"/>
                </a:solidFill>
                <a:latin typeface="+mn-lt"/>
                <a:ea typeface="+mn-ea"/>
                <a:cs typeface="+mn-cs"/>
              </a:rPr>
              <a:t>Improvements </a:t>
            </a:r>
          </a:p>
          <a:p>
            <a:pPr marL="228600" indent="-228600">
              <a:buAutoNum type="arabicParenBoth"/>
            </a:pPr>
            <a:r>
              <a:rPr lang="en-US" sz="1200" b="0" i="0" u="none" strike="noStrike" kern="1200" baseline="0" dirty="0">
                <a:solidFill>
                  <a:schemeClr val="tx1"/>
                </a:solidFill>
                <a:latin typeface="+mn-lt"/>
                <a:ea typeface="+mn-ea"/>
                <a:cs typeface="+mn-cs"/>
              </a:rPr>
              <a:t>Rearrangements</a:t>
            </a:r>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135</a:t>
            </a:fld>
            <a:endParaRPr lang="en-US"/>
          </a:p>
        </p:txBody>
      </p:sp>
    </p:spTree>
    <p:extLst>
      <p:ext uri="{BB962C8B-B14F-4D97-AF65-F5344CB8AC3E}">
        <p14:creationId xmlns:p14="http://schemas.microsoft.com/office/powerpoint/2010/main" val="4262257485"/>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For convenience, many companies set materiality thresholds for the capitalization of any expenditure. For example, a company might decide to expense all expenditures under $1,000 regardless of whether or not future benefits are increased. Judgment is required to determine the appropriate materiality threshold as well as the appropriate treatment of expenditures over $1,000. </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Subsequent expenditures are classified as:</a:t>
            </a:r>
          </a:p>
          <a:p>
            <a:pPr marL="228600" indent="-228600">
              <a:buAutoNum type="arabicParenBoth"/>
            </a:pPr>
            <a:r>
              <a:rPr lang="en-IN" sz="1200" b="0" i="0" u="none" strike="noStrike" kern="1200" baseline="0" dirty="0">
                <a:solidFill>
                  <a:schemeClr val="tx1"/>
                </a:solidFill>
                <a:latin typeface="+mn-lt"/>
                <a:ea typeface="+mn-ea"/>
                <a:cs typeface="+mn-cs"/>
              </a:rPr>
              <a:t>Repairs and maintenance </a:t>
            </a:r>
          </a:p>
          <a:p>
            <a:pPr marL="228600" indent="-228600">
              <a:buAutoNum type="arabicParenBoth"/>
            </a:pPr>
            <a:r>
              <a:rPr lang="en-IN" sz="1200" b="0" i="0" u="none" strike="noStrike" kern="1200" baseline="0" dirty="0">
                <a:solidFill>
                  <a:schemeClr val="tx1"/>
                </a:solidFill>
                <a:latin typeface="+mn-lt"/>
                <a:ea typeface="+mn-ea"/>
                <a:cs typeface="+mn-cs"/>
              </a:rPr>
              <a:t>Additions</a:t>
            </a:r>
          </a:p>
          <a:p>
            <a:pPr marL="228600" indent="-228600">
              <a:buAutoNum type="arabicParenBoth"/>
            </a:pPr>
            <a:r>
              <a:rPr lang="en-US" sz="1200" b="0" i="0" u="none" strike="noStrike" kern="1200" baseline="0" dirty="0">
                <a:solidFill>
                  <a:schemeClr val="tx1"/>
                </a:solidFill>
                <a:latin typeface="+mn-lt"/>
                <a:ea typeface="+mn-ea"/>
                <a:cs typeface="+mn-cs"/>
              </a:rPr>
              <a:t>Improvements </a:t>
            </a:r>
          </a:p>
          <a:p>
            <a:pPr marL="228600" indent="-228600">
              <a:buAutoNum type="arabicParenBoth"/>
            </a:pPr>
            <a:r>
              <a:rPr lang="en-US" sz="1200" b="0" i="0" u="none" strike="noStrike" kern="1200" baseline="0" dirty="0">
                <a:solidFill>
                  <a:schemeClr val="tx1"/>
                </a:solidFill>
                <a:latin typeface="+mn-lt"/>
                <a:ea typeface="+mn-ea"/>
                <a:cs typeface="+mn-cs"/>
              </a:rPr>
              <a:t>Rearrangements</a:t>
            </a:r>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136</a:t>
            </a:fld>
            <a:endParaRPr lang="en-US"/>
          </a:p>
        </p:txBody>
      </p:sp>
    </p:spTree>
    <p:extLst>
      <p:ext uri="{BB962C8B-B14F-4D97-AF65-F5344CB8AC3E}">
        <p14:creationId xmlns:p14="http://schemas.microsoft.com/office/powerpoint/2010/main" val="2685024780"/>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These expenditures are made to maintain a given level of benefits provided by the asset and do not increase future benefits. For example, the cost of an engine tune-up or the repair of an engine part for a delivery truck allows the truck to continue its productive activity. If the maintenance is not performed, the truck will not provide the benefits originally anticipated. In that sense, future benefits are provided; without the repair, the truck will no longer operate. The key, though, is that future benefits are not provided </a:t>
            </a:r>
            <a:r>
              <a:rPr lang="en-US" sz="1200" b="0" i="1" u="none" strike="noStrike" kern="1200" baseline="0" dirty="0">
                <a:solidFill>
                  <a:schemeClr val="tx1"/>
                </a:solidFill>
                <a:latin typeface="+mn-lt"/>
                <a:ea typeface="+mn-ea"/>
                <a:cs typeface="+mn-cs"/>
              </a:rPr>
              <a:t>beyond those originally anticipated</a:t>
            </a:r>
            <a:r>
              <a:rPr lang="en-US" sz="1200" b="0" i="0" u="none" strike="noStrike" kern="1200" baseline="0" dirty="0">
                <a:solidFill>
                  <a:schemeClr val="tx1"/>
                </a:solidFill>
                <a:latin typeface="+mn-lt"/>
                <a:ea typeface="+mn-ea"/>
                <a:cs typeface="+mn-cs"/>
              </a:rPr>
              <a:t>. Expenditures for these activities should be expensed in the period incurred.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137</a:t>
            </a:fld>
            <a:endParaRPr lang="en-IN" dirty="0"/>
          </a:p>
        </p:txBody>
      </p:sp>
    </p:spTree>
    <p:extLst>
      <p:ext uri="{BB962C8B-B14F-4D97-AF65-F5344CB8AC3E}">
        <p14:creationId xmlns:p14="http://schemas.microsoft.com/office/powerpoint/2010/main" val="23581016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12</a:t>
            </a:fld>
            <a:endParaRPr lang="en-US"/>
          </a:p>
        </p:txBody>
      </p:sp>
    </p:spTree>
    <p:extLst>
      <p:ext uri="{BB962C8B-B14F-4D97-AF65-F5344CB8AC3E}">
        <p14:creationId xmlns:p14="http://schemas.microsoft.com/office/powerpoint/2010/main" val="3682279931"/>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As the term implies, </a:t>
            </a:r>
            <a:r>
              <a:rPr lang="en-US" sz="1200" b="1" i="0" u="none" strike="noStrike" kern="1200" baseline="0" dirty="0">
                <a:solidFill>
                  <a:schemeClr val="tx1"/>
                </a:solidFill>
                <a:latin typeface="+mn-lt"/>
                <a:ea typeface="+mn-ea"/>
                <a:cs typeface="+mn-cs"/>
              </a:rPr>
              <a:t>additions</a:t>
            </a:r>
            <a:r>
              <a:rPr lang="en-US" sz="1200" b="0" i="0" u="none" strike="noStrike" kern="1200" baseline="0" dirty="0">
                <a:solidFill>
                  <a:schemeClr val="tx1"/>
                </a:solidFill>
                <a:latin typeface="+mn-lt"/>
                <a:ea typeface="+mn-ea"/>
                <a:cs typeface="+mn-cs"/>
              </a:rPr>
              <a:t> involve adding a new major component to an existing asset and should be capitalized because future benefits are increased. For example, adding a refrigeration unit to a delivery truck increases the capability of the truck, thus increasing its future benefits. Other examples include the construction of a new wing on a building and the addition of a security system to an existing building.</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capitalized cost includes all necessary expenditures to bring the addition to a condition and location for use. For a building addition, this might include the costs of tearing down and removing a wall of the existing building. The capitalized cost of additions is depreciated over the remaining useful life of the original asset or its own useful life, whichever is shorter.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138</a:t>
            </a:fld>
            <a:endParaRPr lang="en-IN" dirty="0"/>
          </a:p>
        </p:txBody>
      </p:sp>
    </p:spTree>
    <p:extLst>
      <p:ext uri="{BB962C8B-B14F-4D97-AF65-F5344CB8AC3E}">
        <p14:creationId xmlns:p14="http://schemas.microsoft.com/office/powerpoint/2010/main" val="1171303620"/>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Expenditures classified as</a:t>
            </a:r>
            <a:r>
              <a:rPr lang="en-US" sz="1200" b="1" i="0" u="none" strike="noStrike" kern="1200" baseline="0" dirty="0">
                <a:solidFill>
                  <a:schemeClr val="tx1"/>
                </a:solidFill>
                <a:latin typeface="+mn-lt"/>
                <a:ea typeface="+mn-ea"/>
                <a:cs typeface="+mn-cs"/>
              </a:rPr>
              <a:t> improvements </a:t>
            </a:r>
            <a:r>
              <a:rPr lang="en-US" sz="1200" b="0" i="0" u="none" strike="noStrike" kern="1200" baseline="0" dirty="0">
                <a:solidFill>
                  <a:schemeClr val="tx1"/>
                </a:solidFill>
                <a:latin typeface="+mn-lt"/>
                <a:ea typeface="+mn-ea"/>
                <a:cs typeface="+mn-cs"/>
              </a:rPr>
              <a:t>involve the replacement of a major component of an asset. The replacement can be a new component with the same characteristics as the old component or a new component with enhanced operating capabilities. The cost of the improvement usually increases future benefits and should be capitalized by increasing the book value of the related asset and depreciated over the useful life of the improved asset.</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139</a:t>
            </a:fld>
            <a:endParaRPr lang="en-IN" dirty="0"/>
          </a:p>
        </p:txBody>
      </p:sp>
    </p:spTree>
    <p:extLst>
      <p:ext uri="{BB962C8B-B14F-4D97-AF65-F5344CB8AC3E}">
        <p14:creationId xmlns:p14="http://schemas.microsoft.com/office/powerpoint/2010/main" val="2776558208"/>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For example, an existing refrigeration unit in a delivery truck could be replaced with a new but similar unit or with a new and improved refrigeration unit. </a:t>
            </a:r>
          </a:p>
          <a:p>
            <a:endParaRPr lang="en-US"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There are three methods used to record the cost of improvements.</a:t>
            </a:r>
            <a:endParaRPr lang="en-US" sz="1200" b="0" i="0" u="none" strike="noStrike" kern="1200" baseline="0" dirty="0">
              <a:solidFill>
                <a:schemeClr val="tx1"/>
              </a:solidFill>
              <a:latin typeface="+mn-lt"/>
              <a:ea typeface="+mn-ea"/>
              <a:cs typeface="+mn-cs"/>
            </a:endParaRPr>
          </a:p>
          <a:p>
            <a:pPr marL="228600" indent="-228600">
              <a:buAutoNum type="arabicParenBoth"/>
            </a:pPr>
            <a:r>
              <a:rPr lang="en-US" sz="1200" b="0" i="0" u="none" strike="noStrike" kern="1200" baseline="0" dirty="0">
                <a:solidFill>
                  <a:schemeClr val="tx1"/>
                </a:solidFill>
                <a:latin typeface="+mn-lt"/>
                <a:ea typeface="+mn-ea"/>
                <a:cs typeface="+mn-cs"/>
              </a:rPr>
              <a:t>Substitution </a:t>
            </a:r>
          </a:p>
          <a:p>
            <a:pPr marL="228600" indent="-228600">
              <a:buAutoNum type="arabicParenBoth"/>
            </a:pPr>
            <a:r>
              <a:rPr lang="en-US" sz="1200" b="0" i="0" u="none" strike="noStrike" kern="1200" baseline="0" dirty="0">
                <a:solidFill>
                  <a:schemeClr val="tx1"/>
                </a:solidFill>
                <a:latin typeface="+mn-lt"/>
                <a:ea typeface="+mn-ea"/>
                <a:cs typeface="+mn-cs"/>
              </a:rPr>
              <a:t>Capitalization of new cost </a:t>
            </a:r>
          </a:p>
          <a:p>
            <a:pPr marL="228600" indent="-228600">
              <a:buAutoNum type="arabicParenBoth"/>
            </a:pPr>
            <a:r>
              <a:rPr lang="en-US" sz="1200" b="0" i="0" u="none" strike="noStrike" kern="1200" baseline="0" dirty="0">
                <a:solidFill>
                  <a:schemeClr val="tx1"/>
                </a:solidFill>
                <a:latin typeface="+mn-lt"/>
                <a:ea typeface="+mn-ea"/>
                <a:cs typeface="+mn-cs"/>
              </a:rPr>
              <a:t>Reduction of accumulated depreciation</a:t>
            </a:r>
            <a:endParaRPr lang="en-US" i="0"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140</a:t>
            </a:fld>
            <a:endParaRPr lang="en-US"/>
          </a:p>
        </p:txBody>
      </p:sp>
    </p:spTree>
    <p:extLst>
      <p:ext uri="{BB962C8B-B14F-4D97-AF65-F5344CB8AC3E}">
        <p14:creationId xmlns:p14="http://schemas.microsoft.com/office/powerpoint/2010/main" val="1942697239"/>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228600" algn="l" defTabSz="914400" rtl="0" eaLnBrk="1" fontAlgn="base" latinLnBrk="0" hangingPunct="1">
              <a:lnSpc>
                <a:spcPct val="100000"/>
              </a:lnSpc>
              <a:spcBef>
                <a:spcPct val="30000"/>
              </a:spcBef>
              <a:spcAft>
                <a:spcPct val="0"/>
              </a:spcAft>
              <a:buClrTx/>
              <a:buSzTx/>
              <a:buFontTx/>
              <a:buAutoNum type="arabicPeriod"/>
              <a:tabLst/>
              <a:defRPr/>
            </a:pPr>
            <a:r>
              <a:rPr lang="en-US" i="1" dirty="0"/>
              <a:t>Substitution.</a:t>
            </a:r>
            <a:r>
              <a:rPr lang="en-US" dirty="0"/>
              <a:t> The improvement can be recorded as both (1) a disposition of the old component and (2) the acquisition of the new component. This approach is conceptually appealing but it is practical only if the original cost and accumulated depreciation of the old component can be separately identified.</a:t>
            </a:r>
          </a:p>
          <a:p>
            <a:pPr marL="228600" marR="0" indent="-228600" algn="l" defTabSz="914400" rtl="0" eaLnBrk="1" fontAlgn="base" latinLnBrk="0" hangingPunct="1">
              <a:lnSpc>
                <a:spcPct val="100000"/>
              </a:lnSpc>
              <a:spcBef>
                <a:spcPct val="30000"/>
              </a:spcBef>
              <a:spcAft>
                <a:spcPct val="0"/>
              </a:spcAft>
              <a:buClrTx/>
              <a:buSzTx/>
              <a:buFontTx/>
              <a:buAutoNum type="arabicPeriod"/>
              <a:tabLst/>
              <a:defRPr/>
            </a:pPr>
            <a:endParaRPr lang="en-US" dirty="0"/>
          </a:p>
          <a:p>
            <a:pPr marL="228600" marR="0" indent="-228600" algn="l" defTabSz="914400" rtl="0" eaLnBrk="1" fontAlgn="base" latinLnBrk="0" hangingPunct="1">
              <a:lnSpc>
                <a:spcPct val="100000"/>
              </a:lnSpc>
              <a:spcBef>
                <a:spcPct val="30000"/>
              </a:spcBef>
              <a:spcAft>
                <a:spcPct val="0"/>
              </a:spcAft>
              <a:buClrTx/>
              <a:buSzTx/>
              <a:buFontTx/>
              <a:buAutoNum type="arabicPeriod"/>
              <a:tabLst/>
              <a:defRPr/>
            </a:pPr>
            <a:r>
              <a:rPr lang="en-US" i="1" dirty="0"/>
              <a:t>Capitalization of new cost. </a:t>
            </a:r>
            <a:r>
              <a:rPr lang="en-US" dirty="0"/>
              <a:t>Another way to record an improvement is to include the cost of the improvement (net of any consideration received from the disposition of the old component) as a debit to the related asset account, without removing the original cost and accumulated depreciation of the original component. This approach is acceptable only if the book value of the original component has been reduced to an immaterial amount through prior depreciation. </a:t>
            </a:r>
          </a:p>
          <a:p>
            <a:pPr marL="228600" marR="0" indent="-228600" algn="l" defTabSz="914400" rtl="0" eaLnBrk="1" fontAlgn="base" latinLnBrk="0" hangingPunct="1">
              <a:lnSpc>
                <a:spcPct val="100000"/>
              </a:lnSpc>
              <a:spcBef>
                <a:spcPct val="30000"/>
              </a:spcBef>
              <a:spcAft>
                <a:spcPct val="0"/>
              </a:spcAft>
              <a:buClrTx/>
              <a:buSzTx/>
              <a:buFontTx/>
              <a:buAutoNum type="arabicPeriod"/>
              <a:tabLst/>
              <a:defRPr/>
            </a:pPr>
            <a:endParaRPr lang="en-US" dirty="0"/>
          </a:p>
          <a:p>
            <a:pPr marL="228600" marR="0" indent="-228600" algn="l" defTabSz="914400" rtl="0" eaLnBrk="1" fontAlgn="base" latinLnBrk="0" hangingPunct="1">
              <a:lnSpc>
                <a:spcPct val="100000"/>
              </a:lnSpc>
              <a:spcBef>
                <a:spcPct val="30000"/>
              </a:spcBef>
              <a:spcAft>
                <a:spcPct val="0"/>
              </a:spcAft>
              <a:buClrTx/>
              <a:buSzTx/>
              <a:buFontTx/>
              <a:buAutoNum type="arabicPeriod"/>
              <a:tabLst/>
              <a:defRPr/>
            </a:pPr>
            <a:r>
              <a:rPr lang="en-US" i="1" dirty="0"/>
              <a:t>Reduction of accumulated depreciation. </a:t>
            </a:r>
            <a:r>
              <a:rPr lang="en-US" dirty="0"/>
              <a:t>Another way to increase an asset’s book value is to leave the asset account unaltered but decrease its related accumulated depreciation. The argument for this method is that many improvements extend the useful life of an asset and are equivalent to a partial recovery of previously recorded depreciation. This approach produces the same book value as the capitalization of cost to the asset account. However, cost and accumulated depreciation amounts will differ under the two methods.</a:t>
            </a: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141</a:t>
            </a:fld>
            <a:endParaRPr lang="en-US"/>
          </a:p>
        </p:txBody>
      </p:sp>
    </p:spTree>
    <p:extLst>
      <p:ext uri="{BB962C8B-B14F-4D97-AF65-F5344CB8AC3E}">
        <p14:creationId xmlns:p14="http://schemas.microsoft.com/office/powerpoint/2010/main" val="1926049320"/>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228600" algn="l" defTabSz="914400" rtl="0" eaLnBrk="1" fontAlgn="base" latinLnBrk="0" hangingPunct="1">
              <a:lnSpc>
                <a:spcPct val="100000"/>
              </a:lnSpc>
              <a:spcBef>
                <a:spcPct val="30000"/>
              </a:spcBef>
              <a:spcAft>
                <a:spcPct val="0"/>
              </a:spcAft>
              <a:buClrTx/>
              <a:buSzTx/>
              <a:buFontTx/>
              <a:buAutoNum type="arabicPeriod"/>
              <a:tabLst/>
              <a:defRPr/>
            </a:pPr>
            <a:r>
              <a:rPr lang="en-US" i="1" dirty="0"/>
              <a:t>Substitution.</a:t>
            </a:r>
            <a:r>
              <a:rPr lang="en-US" dirty="0"/>
              <a:t> The improvement can be recorded as both (1) a disposition of the old component and (2) the acquisition of the new component. This approach is conceptually appealing but it is practical only if the original cost and accumulated depreciation of the old component can be separately identified.</a:t>
            </a:r>
          </a:p>
          <a:p>
            <a:pPr marL="228600" marR="0" indent="-228600" algn="l" defTabSz="914400" rtl="0" eaLnBrk="1" fontAlgn="base" latinLnBrk="0" hangingPunct="1">
              <a:lnSpc>
                <a:spcPct val="100000"/>
              </a:lnSpc>
              <a:spcBef>
                <a:spcPct val="30000"/>
              </a:spcBef>
              <a:spcAft>
                <a:spcPct val="0"/>
              </a:spcAft>
              <a:buClrTx/>
              <a:buSzTx/>
              <a:buFontTx/>
              <a:buAutoNum type="arabicPeriod"/>
              <a:tabLst/>
              <a:defRPr/>
            </a:pPr>
            <a:endParaRPr lang="en-US" dirty="0"/>
          </a:p>
          <a:p>
            <a:pPr marL="228600" marR="0" indent="-228600" algn="l" defTabSz="914400" rtl="0" eaLnBrk="1" fontAlgn="base" latinLnBrk="0" hangingPunct="1">
              <a:lnSpc>
                <a:spcPct val="100000"/>
              </a:lnSpc>
              <a:spcBef>
                <a:spcPct val="30000"/>
              </a:spcBef>
              <a:spcAft>
                <a:spcPct val="0"/>
              </a:spcAft>
              <a:buClrTx/>
              <a:buSzTx/>
              <a:buFontTx/>
              <a:buAutoNum type="arabicPeriod"/>
              <a:tabLst/>
              <a:defRPr/>
            </a:pPr>
            <a:r>
              <a:rPr lang="en-US" i="1" dirty="0"/>
              <a:t>Capitalization of new cost. </a:t>
            </a:r>
            <a:r>
              <a:rPr lang="en-US" dirty="0"/>
              <a:t>Another way to record an improvement is to include the cost of the improvement (net of any consideration received from the disposition of the old component) as a debit to the related asset account, without removing the original cost and accumulated depreciation of the original component. This approach is acceptable only if the book value of the original component has been reduced to an immaterial amount through prior depreciation. </a:t>
            </a:r>
          </a:p>
          <a:p>
            <a:pPr marL="228600" marR="0" indent="-228600" algn="l" defTabSz="914400" rtl="0" eaLnBrk="1" fontAlgn="base" latinLnBrk="0" hangingPunct="1">
              <a:lnSpc>
                <a:spcPct val="100000"/>
              </a:lnSpc>
              <a:spcBef>
                <a:spcPct val="30000"/>
              </a:spcBef>
              <a:spcAft>
                <a:spcPct val="0"/>
              </a:spcAft>
              <a:buClrTx/>
              <a:buSzTx/>
              <a:buFontTx/>
              <a:buAutoNum type="arabicPeriod"/>
              <a:tabLst/>
              <a:defRPr/>
            </a:pPr>
            <a:endParaRPr lang="en-US" dirty="0"/>
          </a:p>
          <a:p>
            <a:pPr marL="228600" marR="0" indent="-228600" algn="l" defTabSz="914400" rtl="0" eaLnBrk="1" fontAlgn="base" latinLnBrk="0" hangingPunct="1">
              <a:lnSpc>
                <a:spcPct val="100000"/>
              </a:lnSpc>
              <a:spcBef>
                <a:spcPct val="30000"/>
              </a:spcBef>
              <a:spcAft>
                <a:spcPct val="0"/>
              </a:spcAft>
              <a:buClrTx/>
              <a:buSzTx/>
              <a:buFontTx/>
              <a:buAutoNum type="arabicPeriod"/>
              <a:tabLst/>
              <a:defRPr/>
            </a:pPr>
            <a:r>
              <a:rPr lang="en-US" i="1" dirty="0"/>
              <a:t>Reduction of accumulated depreciation. </a:t>
            </a:r>
            <a:r>
              <a:rPr lang="en-US" dirty="0"/>
              <a:t>Another way to increase an asset’s book value is to leave the asset account unaltered but decrease its related accumulated depreciation. The argument for this method is that many improvements extend the useful life of an asset and are equivalent to a partial recovery of previously recorded depreciation. This approach produces the same book value as the capitalization of cost to the asset account. However, cost and accumulated depreciation amounts will differ under the two methods.</a:t>
            </a: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142</a:t>
            </a:fld>
            <a:endParaRPr lang="en-US"/>
          </a:p>
        </p:txBody>
      </p:sp>
    </p:spTree>
    <p:extLst>
      <p:ext uri="{BB962C8B-B14F-4D97-AF65-F5344CB8AC3E}">
        <p14:creationId xmlns:p14="http://schemas.microsoft.com/office/powerpoint/2010/main" val="1926049320"/>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sz="1200" baseline="0" dirty="0">
                <a:latin typeface="Calibri" pitchFamily="34" charset="0"/>
              </a:rPr>
              <a:t>Illustration 11–26</a:t>
            </a:r>
            <a:endParaRPr lang="en-IN" sz="1200"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Under the</a:t>
            </a:r>
            <a:r>
              <a:rPr lang="en-US" baseline="0" dirty="0"/>
              <a:t> substitution method, </a:t>
            </a:r>
            <a:r>
              <a:rPr lang="en-IN" baseline="0" dirty="0"/>
              <a:t>we will record a journal entry for the </a:t>
            </a:r>
            <a:r>
              <a:rPr lang="en-US" sz="1200" b="0" dirty="0">
                <a:latin typeface="+mn-lt"/>
              </a:rPr>
              <a:t>disposition of the old component. </a:t>
            </a:r>
            <a:r>
              <a:rPr lang="en-IN" sz="1200" dirty="0">
                <a:latin typeface="Calibri" pitchFamily="34" charset="0"/>
              </a:rPr>
              <a:t>Accumulated depreciation</a:t>
            </a:r>
            <a:r>
              <a:rPr lang="en-IN" sz="1200" baseline="0" dirty="0">
                <a:latin typeface="Calibri" pitchFamily="34" charset="0"/>
              </a:rPr>
              <a:t> on the </a:t>
            </a:r>
            <a:r>
              <a:rPr lang="en-IN" sz="1200" dirty="0">
                <a:latin typeface="Calibri" pitchFamily="34" charset="0"/>
              </a:rPr>
              <a:t>building through the date of </a:t>
            </a:r>
            <a:r>
              <a:rPr lang="en-IN" sz="1200" dirty="0">
                <a:latin typeface="+mn-lt"/>
              </a:rPr>
              <a:t>replacement of $160,000 and</a:t>
            </a:r>
            <a:r>
              <a:rPr lang="en-IN" sz="1200" baseline="0" dirty="0">
                <a:latin typeface="+mn-lt"/>
              </a:rPr>
              <a:t> </a:t>
            </a:r>
            <a:r>
              <a:rPr lang="en-IN" sz="1200" dirty="0">
                <a:latin typeface="+mn-lt"/>
              </a:rPr>
              <a:t>parts of the old system sold for $12,000 are debited. The actual cost of the air conditioning system</a:t>
            </a:r>
            <a:r>
              <a:rPr lang="en-IN" sz="1200" baseline="0" dirty="0">
                <a:latin typeface="+mn-lt"/>
              </a:rPr>
              <a:t> </a:t>
            </a:r>
            <a:r>
              <a:rPr lang="en-IN" sz="1200" dirty="0">
                <a:latin typeface="+mn-lt"/>
              </a:rPr>
              <a:t>included in the cost of the building of $200,000</a:t>
            </a:r>
            <a:r>
              <a:rPr lang="en-IN" sz="1200" baseline="0" dirty="0">
                <a:latin typeface="+mn-lt"/>
              </a:rPr>
              <a:t> is credited. The difference between the building of $200,000 and the sum of cash of $12,000 and </a:t>
            </a:r>
            <a:r>
              <a:rPr lang="en-IN" sz="1200" dirty="0">
                <a:latin typeface="Calibri" pitchFamily="34" charset="0"/>
              </a:rPr>
              <a:t>accumulated depreciation of $160,000 is recorded</a:t>
            </a:r>
            <a:r>
              <a:rPr lang="en-IN" sz="1200" baseline="0" dirty="0">
                <a:latin typeface="Calibri" pitchFamily="34" charset="0"/>
              </a:rPr>
              <a:t> on the debit side as a loss on disposal of $28,000.</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aseline="0"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aseline="0" dirty="0">
              <a:latin typeface="Calibri" pitchFamily="34" charset="0"/>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143</a:t>
            </a:fld>
            <a:endParaRPr lang="en-IN" dirty="0"/>
          </a:p>
        </p:txBody>
      </p:sp>
    </p:spTree>
    <p:extLst>
      <p:ext uri="{BB962C8B-B14F-4D97-AF65-F5344CB8AC3E}">
        <p14:creationId xmlns:p14="http://schemas.microsoft.com/office/powerpoint/2010/main" val="3517469506"/>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sz="1200" baseline="0" dirty="0">
                <a:latin typeface="Calibri" pitchFamily="34" charset="0"/>
              </a:rPr>
              <a:t>Illustration 11–26</a:t>
            </a:r>
            <a:endParaRPr lang="en-IN" sz="1200"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Under the</a:t>
            </a:r>
            <a:r>
              <a:rPr lang="en-US" baseline="0" dirty="0"/>
              <a:t> substitution method, </a:t>
            </a:r>
            <a:r>
              <a:rPr lang="en-IN" baseline="0" dirty="0"/>
              <a:t>we will record a journal entry for the </a:t>
            </a:r>
            <a:r>
              <a:rPr lang="en-US" sz="1200" b="0" dirty="0">
                <a:latin typeface="+mn-lt"/>
              </a:rPr>
              <a:t>disposition of the old component. </a:t>
            </a:r>
            <a:r>
              <a:rPr lang="en-IN" sz="1200" dirty="0">
                <a:latin typeface="Calibri" pitchFamily="34" charset="0"/>
              </a:rPr>
              <a:t>Accumulated depreciation</a:t>
            </a:r>
            <a:r>
              <a:rPr lang="en-IN" sz="1200" baseline="0" dirty="0">
                <a:latin typeface="Calibri" pitchFamily="34" charset="0"/>
              </a:rPr>
              <a:t> on the </a:t>
            </a:r>
            <a:r>
              <a:rPr lang="en-IN" sz="1200" dirty="0">
                <a:latin typeface="Calibri" pitchFamily="34" charset="0"/>
              </a:rPr>
              <a:t>building through the date of </a:t>
            </a:r>
            <a:r>
              <a:rPr lang="en-IN" sz="1200" dirty="0">
                <a:latin typeface="+mn-lt"/>
              </a:rPr>
              <a:t>replacement of $160,000 and</a:t>
            </a:r>
            <a:r>
              <a:rPr lang="en-IN" sz="1200" baseline="0" dirty="0">
                <a:latin typeface="+mn-lt"/>
              </a:rPr>
              <a:t> </a:t>
            </a:r>
            <a:r>
              <a:rPr lang="en-IN" sz="1200" dirty="0">
                <a:latin typeface="+mn-lt"/>
              </a:rPr>
              <a:t>parts of the old system sold for $12,000 are debited. The actual cost of the air conditioning system</a:t>
            </a:r>
            <a:r>
              <a:rPr lang="en-IN" sz="1200" baseline="0" dirty="0">
                <a:latin typeface="+mn-lt"/>
              </a:rPr>
              <a:t> </a:t>
            </a:r>
            <a:r>
              <a:rPr lang="en-IN" sz="1200" dirty="0">
                <a:latin typeface="+mn-lt"/>
              </a:rPr>
              <a:t>included in the cost of the building of $200,000</a:t>
            </a:r>
            <a:r>
              <a:rPr lang="en-IN" sz="1200" baseline="0" dirty="0">
                <a:latin typeface="+mn-lt"/>
              </a:rPr>
              <a:t> is credited. The difference between the building of $200,000 and the sum of cash of $12,000 and </a:t>
            </a:r>
            <a:r>
              <a:rPr lang="en-IN" sz="1200" dirty="0">
                <a:latin typeface="Calibri" pitchFamily="34" charset="0"/>
              </a:rPr>
              <a:t>accumulated depreciation of $160,000 is recorded</a:t>
            </a:r>
            <a:r>
              <a:rPr lang="en-IN" sz="1200" baseline="0" dirty="0">
                <a:latin typeface="Calibri" pitchFamily="34" charset="0"/>
              </a:rPr>
              <a:t> on the debit side as a loss on disposal of $28,000.</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aseline="0"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aseline="0" dirty="0">
              <a:latin typeface="Calibri" pitchFamily="34" charset="0"/>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144</a:t>
            </a:fld>
            <a:endParaRPr lang="en-US"/>
          </a:p>
        </p:txBody>
      </p:sp>
    </p:spTree>
    <p:extLst>
      <p:ext uri="{BB962C8B-B14F-4D97-AF65-F5344CB8AC3E}">
        <p14:creationId xmlns:p14="http://schemas.microsoft.com/office/powerpoint/2010/main" val="866514321"/>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IN" dirty="0"/>
              <a:t>Illustration 11–26 (continued)</a:t>
            </a: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endParaRPr lang="en-IN" dirty="0"/>
          </a:p>
          <a:p>
            <a:pPr marL="0" marR="0" indent="0" algn="l" defTabSz="914400" rtl="0" eaLnBrk="1" fontAlgn="base" latinLnBrk="0" hangingPunct="1">
              <a:lnSpc>
                <a:spcPct val="100000"/>
              </a:lnSpc>
              <a:spcBef>
                <a:spcPct val="30000"/>
              </a:spcBef>
              <a:spcAft>
                <a:spcPct val="0"/>
              </a:spcAft>
              <a:buClrTx/>
              <a:buSzTx/>
              <a:buFontTx/>
              <a:buNone/>
              <a:tabLst/>
              <a:defRPr/>
            </a:pPr>
            <a:r>
              <a:rPr lang="en-IN" dirty="0"/>
              <a:t>Under the substitution method a journal entry is also recorded</a:t>
            </a:r>
            <a:r>
              <a:rPr lang="en-IN" baseline="0" dirty="0"/>
              <a:t> for the </a:t>
            </a:r>
            <a:r>
              <a:rPr lang="en-US" sz="1200" b="0" dirty="0">
                <a:latin typeface="+mn-lt"/>
              </a:rPr>
              <a:t>acquisition of the new component. Here,</a:t>
            </a:r>
            <a:r>
              <a:rPr lang="en-US" sz="1200" b="0" baseline="0" dirty="0">
                <a:latin typeface="+mn-lt"/>
              </a:rPr>
              <a:t> </a:t>
            </a:r>
            <a:r>
              <a:rPr lang="en-IN" sz="1200" dirty="0">
                <a:latin typeface="+mn-lt"/>
              </a:rPr>
              <a:t>the old system was removed and the new system is installed at a cost of $230,000, which was paid in cash. Since</a:t>
            </a:r>
            <a:r>
              <a:rPr lang="en-IN" sz="1200" baseline="0" dirty="0">
                <a:latin typeface="+mn-lt"/>
              </a:rPr>
              <a:t> there is an increase in buildings, the buildings account is debited for $230,000 and cash is credited for the same amount.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baseline="0" dirty="0">
              <a:latin typeface="+mn-lt"/>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145</a:t>
            </a:fld>
            <a:endParaRPr lang="en-IN" dirty="0"/>
          </a:p>
        </p:txBody>
      </p:sp>
    </p:spTree>
    <p:extLst>
      <p:ext uri="{BB962C8B-B14F-4D97-AF65-F5344CB8AC3E}">
        <p14:creationId xmlns:p14="http://schemas.microsoft.com/office/powerpoint/2010/main" val="434844907"/>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IN" dirty="0"/>
              <a:t>Illustration 11–26 (continued)</a:t>
            </a: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endParaRPr lang="en-IN" dirty="0"/>
          </a:p>
          <a:p>
            <a:pPr marL="0" marR="0" indent="0" algn="l" defTabSz="914400" rtl="0" eaLnBrk="1" fontAlgn="base" latinLnBrk="0" hangingPunct="1">
              <a:lnSpc>
                <a:spcPct val="100000"/>
              </a:lnSpc>
              <a:spcBef>
                <a:spcPct val="30000"/>
              </a:spcBef>
              <a:spcAft>
                <a:spcPct val="0"/>
              </a:spcAft>
              <a:buClrTx/>
              <a:buSzTx/>
              <a:buFontTx/>
              <a:buNone/>
              <a:tabLst/>
              <a:defRPr/>
            </a:pPr>
            <a:r>
              <a:rPr lang="en-IN" dirty="0"/>
              <a:t>Under the substitution method a journal entry is also recorded</a:t>
            </a:r>
            <a:r>
              <a:rPr lang="en-IN" baseline="0" dirty="0"/>
              <a:t> for the </a:t>
            </a:r>
            <a:r>
              <a:rPr lang="en-US" sz="1200" b="0" dirty="0">
                <a:latin typeface="+mn-lt"/>
              </a:rPr>
              <a:t>acquisition of the new component. Here,</a:t>
            </a:r>
            <a:r>
              <a:rPr lang="en-US" sz="1200" b="0" baseline="0" dirty="0">
                <a:latin typeface="+mn-lt"/>
              </a:rPr>
              <a:t> </a:t>
            </a:r>
            <a:r>
              <a:rPr lang="en-IN" sz="1200" dirty="0">
                <a:latin typeface="+mn-lt"/>
              </a:rPr>
              <a:t>the old system was removed and the new system is installed at a cost of $230,000, which was paid in cash. Since</a:t>
            </a:r>
            <a:r>
              <a:rPr lang="en-IN" sz="1200" baseline="0" dirty="0">
                <a:latin typeface="+mn-lt"/>
              </a:rPr>
              <a:t> there is an increase in buildings, the buildings account is debited for $230,000 and cash is credited for the same amount.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baseline="0" dirty="0">
              <a:latin typeface="+mn-lt"/>
            </a:endParaRPr>
          </a:p>
          <a:p>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146</a:t>
            </a:fld>
            <a:endParaRPr lang="en-US"/>
          </a:p>
        </p:txBody>
      </p:sp>
    </p:spTree>
    <p:extLst>
      <p:ext uri="{BB962C8B-B14F-4D97-AF65-F5344CB8AC3E}">
        <p14:creationId xmlns:p14="http://schemas.microsoft.com/office/powerpoint/2010/main" val="3465879979"/>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IN" dirty="0"/>
              <a:t>Illustration 11–26 (</a:t>
            </a:r>
            <a:r>
              <a:rPr lang="en-US" dirty="0"/>
              <a:t>cont. 2)</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IN" dirty="0"/>
              <a:t>Under</a:t>
            </a:r>
            <a:r>
              <a:rPr lang="en-IN" baseline="0" dirty="0"/>
              <a:t> </a:t>
            </a:r>
            <a:r>
              <a:rPr lang="en-IN" dirty="0"/>
              <a:t>the </a:t>
            </a:r>
            <a:r>
              <a:rPr lang="en-US" dirty="0"/>
              <a:t>capitalization of new cost method</a:t>
            </a:r>
            <a:r>
              <a:rPr lang="en-US" baseline="0" dirty="0"/>
              <a:t>, </a:t>
            </a:r>
            <a:r>
              <a:rPr lang="en-IN" sz="1200" dirty="0"/>
              <a:t>the original cost and accumulated depreciation of the original component are not removed</a:t>
            </a:r>
            <a:r>
              <a:rPr lang="en-US" sz="1200" dirty="0"/>
              <a:t>. The building account</a:t>
            </a:r>
            <a:r>
              <a:rPr lang="en-US" sz="1200" baseline="0" dirty="0"/>
              <a:t> is debited for $218,000, which is the difference between the actual cost of the new building of $230,000 and $12,000, the amount received for the sale of the parts of the old system. Since cash is paid for the purchase of the new building of $230,000 and cash of $12,000 is also received for the sale of the </a:t>
            </a:r>
            <a:r>
              <a:rPr lang="en-IN" sz="1200" dirty="0">
                <a:latin typeface="+mn-lt"/>
              </a:rPr>
              <a:t>parts of the old system, cash is credited for the difference of $218,000.</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1200" dirty="0">
              <a:latin typeface="+mn-lt"/>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147</a:t>
            </a:fld>
            <a:endParaRPr lang="en-IN" dirty="0"/>
          </a:p>
        </p:txBody>
      </p:sp>
    </p:spTree>
    <p:extLst>
      <p:ext uri="{BB962C8B-B14F-4D97-AF65-F5344CB8AC3E}">
        <p14:creationId xmlns:p14="http://schemas.microsoft.com/office/powerpoint/2010/main" val="27267779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b="0" i="0" u="none" strike="noStrike" kern="1200" baseline="0" dirty="0">
                <a:solidFill>
                  <a:schemeClr val="tx1"/>
                </a:solidFill>
                <a:latin typeface="+mn-lt"/>
                <a:ea typeface="+mn-ea"/>
                <a:cs typeface="+mn-cs"/>
              </a:rPr>
              <a:t>Time-Based Depreciation Methods</a:t>
            </a:r>
          </a:p>
          <a:p>
            <a:pPr marL="0" indent="0">
              <a:buNone/>
            </a:pPr>
            <a:r>
              <a:rPr lang="en-US" sz="2400" b="0" kern="1200" dirty="0"/>
              <a:t>Straight-line Method: By far </a:t>
            </a:r>
            <a:r>
              <a:rPr lang="en-IN" sz="1200" b="0" i="0" u="none" strike="noStrike" kern="1200" baseline="0" dirty="0">
                <a:solidFill>
                  <a:schemeClr val="tx1"/>
                </a:solidFill>
                <a:latin typeface="+mn-lt"/>
                <a:ea typeface="+mn-ea"/>
                <a:cs typeface="+mn-cs"/>
              </a:rPr>
              <a:t>the most easily understood and widely used depreciation method is </a:t>
            </a:r>
            <a:r>
              <a:rPr lang="en-IN" sz="1200" b="0" i="1" u="none" strike="noStrike" kern="1200" baseline="0" dirty="0">
                <a:solidFill>
                  <a:schemeClr val="tx1"/>
                </a:solidFill>
                <a:latin typeface="+mn-lt"/>
                <a:ea typeface="+mn-ea"/>
                <a:cs typeface="+mn-cs"/>
              </a:rPr>
              <a:t>straight line</a:t>
            </a:r>
            <a:r>
              <a:rPr lang="en-IN" sz="1200" b="0" i="0" u="none" strike="noStrike" kern="1200" baseline="0" dirty="0">
                <a:solidFill>
                  <a:schemeClr val="tx1"/>
                </a:solidFill>
                <a:latin typeface="+mn-lt"/>
                <a:ea typeface="+mn-ea"/>
                <a:cs typeface="+mn-cs"/>
              </a:rPr>
              <a:t>. In this approach, an equal amount of the depreciable base (or allocation base) is allocated to each year of the asset’s service life. The depreciable base is simply divided by the number of years in the asset’s life to determine annual depreciation.</a:t>
            </a:r>
            <a:endParaRPr lang="en-US" sz="3600" b="0" i="0" u="none" strike="noStrike" kern="1200" baseline="0" dirty="0">
              <a:solidFill>
                <a:schemeClr val="tx1"/>
              </a:solidFill>
              <a:latin typeface="+mn-lt"/>
              <a:ea typeface="+mn-ea"/>
              <a:cs typeface="+mn-cs"/>
            </a:endParaRPr>
          </a:p>
          <a:p>
            <a:pPr marL="0" indent="0">
              <a:buNone/>
            </a:pPr>
            <a:endParaRPr lang="en-US" sz="2400" b="0" kern="1200" dirty="0"/>
          </a:p>
          <a:p>
            <a:r>
              <a:rPr lang="en-US" sz="2400" b="0" kern="1200" dirty="0"/>
              <a:t>Accelerated Methods:</a:t>
            </a:r>
            <a:r>
              <a:rPr lang="en-US" sz="2400" b="0" kern="1200" baseline="0" dirty="0"/>
              <a:t> </a:t>
            </a:r>
            <a:r>
              <a:rPr lang="en-US" sz="1200" kern="1200" baseline="0" dirty="0">
                <a:solidFill>
                  <a:schemeClr val="tx1"/>
                </a:solidFill>
                <a:latin typeface="+mn-lt"/>
                <a:ea typeface="+mn-ea"/>
                <a:cs typeface="+mn-cs"/>
              </a:rPr>
              <a:t>Using the straight-line method implicitly assumes that the benefits derived from the use of the asset are the same each year. In some situations it might be more appropriate to assume that the asset will provide greater benefits in the early years of its life than in the later years. In these cases, a more appropriate matching of depreciation with revenues is achieved with a declining pattern of depreciation, with higher depreciation in the early years of the asset’s life and lower depreciation in later years. An accelerated depreciation method also would be appropriate when benefits derived from the asset are approximately equal over the asset’s life, but repair and maintenance costs increase significantly in later years. The early years incur higher depreciation and lower repairs and maintenance expense, while the later years have lower depreciation and higher repairs and maintenance. Two ways to achieve such a declining pattern are the sum-of-the-years’-digits method and declining balance methods.</a:t>
            </a:r>
            <a:endParaRPr lang="en-US" sz="1200" b="0" baseline="0" noProof="0" dirty="0"/>
          </a:p>
          <a:p>
            <a:pPr marL="0" indent="0">
              <a:buNone/>
            </a:pPr>
            <a:endParaRPr lang="en-US" sz="2400" b="0" kern="1200" dirty="0"/>
          </a:p>
          <a:p>
            <a:pPr algn="l"/>
            <a:r>
              <a:rPr lang="en-US" sz="2400" b="0" kern="1200" dirty="0"/>
              <a:t>(1)</a:t>
            </a:r>
            <a:r>
              <a:rPr lang="en-US" sz="2400" b="0" kern="1200" baseline="0" dirty="0"/>
              <a:t> </a:t>
            </a:r>
            <a:r>
              <a:rPr lang="en-US" sz="2400" b="0" kern="1200" dirty="0"/>
              <a:t>Sum-of-the-years’-digits method: The </a:t>
            </a:r>
            <a:r>
              <a:rPr lang="en-US" sz="2400" b="0" i="1" kern="1200" dirty="0"/>
              <a:t>sum-of-the-years’-digits (SYD) method </a:t>
            </a:r>
            <a:r>
              <a:rPr lang="en-US" sz="1200" baseline="0" dirty="0">
                <a:latin typeface="TimesLTStd-Roman"/>
              </a:rPr>
              <a:t>has no logical foundation other than the fact that it accomplishes the objective of accelerating depreciation in a systematic manner. This is achieved by multiplying the depreciable base by a fraction that declines each year and results in depreciation that decreases by the same amount each year. The </a:t>
            </a:r>
            <a:r>
              <a:rPr lang="en-US" sz="1200" i="0" baseline="0" dirty="0">
                <a:latin typeface="TimesLTStd-Roman"/>
              </a:rPr>
              <a:t>denominator of the fraction remains constant and is the </a:t>
            </a:r>
            <a:r>
              <a:rPr lang="en-US" sz="1200" i="1" baseline="0" dirty="0">
                <a:latin typeface="TimesLTStd-Roman"/>
              </a:rPr>
              <a:t>sum of the digits </a:t>
            </a:r>
            <a:r>
              <a:rPr lang="en-US" sz="1200" i="0" baseline="0" dirty="0">
                <a:latin typeface="TimesLTStd-Roman"/>
              </a:rPr>
              <a:t>from one to </a:t>
            </a:r>
            <a:r>
              <a:rPr lang="en-US" sz="1200" i="1" baseline="0" dirty="0">
                <a:latin typeface="TimesLTStd-Italic"/>
              </a:rPr>
              <a:t>n</a:t>
            </a:r>
            <a:r>
              <a:rPr lang="en-US" sz="1200" i="0" baseline="0" dirty="0">
                <a:latin typeface="TimesLTStd-Italic"/>
              </a:rPr>
              <a:t>, </a:t>
            </a:r>
            <a:r>
              <a:rPr lang="en-US" sz="1200" i="0" baseline="0" dirty="0">
                <a:latin typeface="TimesLTStd-Roman"/>
              </a:rPr>
              <a:t>where </a:t>
            </a:r>
            <a:r>
              <a:rPr lang="en-US" sz="1200" i="1" baseline="0" dirty="0">
                <a:latin typeface="TimesLTStd-Roman"/>
              </a:rPr>
              <a:t>n</a:t>
            </a:r>
            <a:r>
              <a:rPr lang="en-US" sz="1200" i="0" baseline="0" dirty="0">
                <a:latin typeface="TimesLTStd-Italic"/>
              </a:rPr>
              <a:t> </a:t>
            </a:r>
            <a:r>
              <a:rPr lang="en-US" sz="1200" i="0" baseline="0" dirty="0">
                <a:latin typeface="TimesLTStd-Roman"/>
              </a:rPr>
              <a:t>is the number of years in the asset’s service life.</a:t>
            </a:r>
            <a:endParaRPr lang="en-IN" sz="1200" b="0" i="0" u="none" strike="noStrike" kern="1200" baseline="0" dirty="0">
              <a:solidFill>
                <a:schemeClr val="tx1"/>
              </a:solidFill>
              <a:latin typeface="+mn-lt"/>
              <a:ea typeface="+mn-ea"/>
              <a:cs typeface="+mn-cs"/>
            </a:endParaRPr>
          </a:p>
          <a:p>
            <a:pPr marL="0" indent="0">
              <a:buNone/>
            </a:pPr>
            <a:endParaRPr lang="en-US" sz="1200" b="0" i="0" u="none" strike="noStrike" kern="1200" baseline="0" dirty="0">
              <a:solidFill>
                <a:schemeClr val="tx1"/>
              </a:solidFill>
              <a:latin typeface="+mn-lt"/>
              <a:ea typeface="+mn-ea"/>
              <a:cs typeface="+mn-cs"/>
            </a:endParaRPr>
          </a:p>
          <a:p>
            <a:pPr marL="0" indent="0">
              <a:buNone/>
            </a:pPr>
            <a:r>
              <a:rPr lang="en-US" sz="1200" b="0" i="0" u="none" strike="noStrike" kern="1200" baseline="0" dirty="0">
                <a:solidFill>
                  <a:schemeClr val="tx1"/>
                </a:solidFill>
                <a:latin typeface="+mn-lt"/>
                <a:ea typeface="+mn-ea"/>
                <a:cs typeface="+mn-cs"/>
              </a:rPr>
              <a:t>(2) Declining balance methods: As an alternative, an accelerated depreciation pattern can be achieved by a declining balance method. </a:t>
            </a:r>
            <a:r>
              <a:rPr lang="en-IN" sz="1200" b="0" i="0" u="none" strike="noStrike" kern="1200" baseline="0" dirty="0">
                <a:solidFill>
                  <a:schemeClr val="tx1"/>
                </a:solidFill>
                <a:latin typeface="+mn-lt"/>
                <a:ea typeface="+mn-ea"/>
                <a:cs typeface="+mn-cs"/>
              </a:rPr>
              <a:t>Rather than multiplying a constant balance by a declining fraction as we do in SYD depreciation, we multiply a constant fraction by a declining balance each year. Specifically, we multiply a constant percentage rate times the decreasing book value (cost less accumulated depreciation) of the asset (not depreciable base) at the beginning of the year. Because the rate remains constant while the book value declines, annual depreciation declines each year. </a:t>
            </a:r>
          </a:p>
          <a:p>
            <a:pPr marL="0" indent="0">
              <a:buNone/>
            </a:pPr>
            <a:endParaRPr lang="en-IN" sz="1200" b="0" i="0" u="none" strike="noStrike" kern="1200" baseline="0" dirty="0">
              <a:solidFill>
                <a:schemeClr val="tx1"/>
              </a:solidFill>
              <a:latin typeface="+mn-lt"/>
              <a:ea typeface="+mn-ea"/>
              <a:cs typeface="+mn-cs"/>
            </a:endParaRPr>
          </a:p>
          <a:p>
            <a:pPr marL="0" indent="0">
              <a:buNone/>
            </a:pPr>
            <a:r>
              <a:rPr lang="en-IN" sz="1200" b="0" i="0" u="none" strike="noStrike" kern="1200" baseline="0" dirty="0">
                <a:solidFill>
                  <a:schemeClr val="tx1"/>
                </a:solidFill>
                <a:latin typeface="+mn-lt"/>
                <a:ea typeface="+mn-ea"/>
                <a:cs typeface="+mn-cs"/>
              </a:rPr>
              <a:t>A common declining balance method is known as the </a:t>
            </a:r>
            <a:r>
              <a:rPr lang="en-IN" sz="1200" b="0" i="1" u="none" strike="noStrike" kern="1200" baseline="0" dirty="0">
                <a:solidFill>
                  <a:schemeClr val="tx1"/>
                </a:solidFill>
                <a:latin typeface="+mn-lt"/>
                <a:ea typeface="+mn-ea"/>
                <a:cs typeface="+mn-cs"/>
              </a:rPr>
              <a:t>double-declining-balance (DDB) method</a:t>
            </a:r>
            <a:r>
              <a:rPr lang="en-IN" sz="1200" b="0" i="0" u="none" strike="noStrike" kern="1200" baseline="0" dirty="0">
                <a:solidFill>
                  <a:schemeClr val="tx1"/>
                </a:solidFill>
                <a:latin typeface="+mn-lt"/>
                <a:ea typeface="+mn-ea"/>
                <a:cs typeface="+mn-cs"/>
              </a:rPr>
              <a:t>. Under this method, we multiply the straight-line rate by 200% (or double the straight-line rate). For example, in our illustration, the double-declining-balance rate would be 40% (double the straight-line rate of 20%). Various other multiples are used in practice, such as 125% or 150% of the straight-line rate.</a:t>
            </a:r>
          </a:p>
          <a:p>
            <a:pPr marL="0" indent="0">
              <a:buNone/>
            </a:pPr>
            <a:endParaRPr lang="en-IN" sz="1200" b="0" i="0" u="none" strike="noStrike" kern="1200" baseline="0" noProof="0" dirty="0">
              <a:solidFill>
                <a:schemeClr val="tx1"/>
              </a:solidFill>
              <a:latin typeface="+mn-lt"/>
              <a:ea typeface="+mn-ea"/>
              <a:cs typeface="+mn-cs"/>
            </a:endParaRPr>
          </a:p>
          <a:p>
            <a:pPr marL="0" indent="0">
              <a:buNone/>
            </a:pPr>
            <a:r>
              <a:rPr lang="en-US" sz="1200" b="0" i="0" u="none" strike="noStrike" kern="1200" baseline="0" dirty="0">
                <a:solidFill>
                  <a:schemeClr val="tx1"/>
                </a:solidFill>
                <a:latin typeface="+mn-lt"/>
                <a:ea typeface="+mn-ea"/>
                <a:cs typeface="+mn-cs"/>
              </a:rPr>
              <a:t>Activity-Based Depreciation Methods</a:t>
            </a:r>
          </a:p>
          <a:p>
            <a:r>
              <a:rPr lang="en-US" sz="1200" b="0" i="0" u="none" strike="noStrike" kern="1200" baseline="0" dirty="0">
                <a:solidFill>
                  <a:schemeClr val="tx1"/>
                </a:solidFill>
                <a:latin typeface="+mn-lt"/>
                <a:ea typeface="+mn-ea"/>
                <a:cs typeface="+mn-cs"/>
              </a:rPr>
              <a:t>The most logical way to allocate an asset’s cost to periods of an asset’s use is to measure the usefulness of the asset in terms of its productivity. The most common activity-based method is called the </a:t>
            </a:r>
            <a:r>
              <a:rPr lang="en-US" sz="1200" b="0" i="1" u="none" strike="noStrike" kern="1200" baseline="0" dirty="0">
                <a:solidFill>
                  <a:schemeClr val="tx1"/>
                </a:solidFill>
                <a:latin typeface="+mn-lt"/>
                <a:ea typeface="+mn-ea"/>
                <a:cs typeface="+mn-cs"/>
              </a:rPr>
              <a:t>units-of-production method</a:t>
            </a:r>
            <a:r>
              <a:rPr lang="en-US" sz="1200" b="0" i="0" u="none" strike="noStrike" kern="1200" baseline="0" dirty="0">
                <a:solidFill>
                  <a:schemeClr val="tx1"/>
                </a:solidFill>
                <a:latin typeface="+mn-lt"/>
                <a:ea typeface="+mn-ea"/>
                <a:cs typeface="+mn-cs"/>
              </a:rPr>
              <a:t>. The measure of output used is the estimated number of units</a:t>
            </a:r>
            <a:r>
              <a:rPr lang="en-IN" sz="1200" b="0" i="0" u="none" strike="noStrike" kern="1200" baseline="0" dirty="0">
                <a:solidFill>
                  <a:schemeClr val="tx1"/>
                </a:solidFill>
                <a:latin typeface="+mn-lt"/>
                <a:ea typeface="+mn-ea"/>
                <a:cs typeface="+mn-cs"/>
              </a:rPr>
              <a:t> (pounds, items, barrels, etc.) to be produced by the machine. By the units-of-production method, we first compute the average depreciation rate per unit by dividing the depreciable base by the number of units expected to be produced. This per unit rate is then multiplied by the actual number of units </a:t>
            </a:r>
            <a:r>
              <a:rPr lang="en-US" sz="1200" b="0" i="0" u="none" strike="noStrike" kern="1200" baseline="0" dirty="0">
                <a:solidFill>
                  <a:schemeClr val="tx1"/>
                </a:solidFill>
                <a:latin typeface="+mn-lt"/>
                <a:ea typeface="+mn-ea"/>
                <a:cs typeface="+mn-cs"/>
              </a:rPr>
              <a:t>produced each period.</a:t>
            </a:r>
            <a:endParaRPr lang="en-US" sz="1800" b="0" baseline="0" noProof="0" dirty="0"/>
          </a:p>
        </p:txBody>
      </p:sp>
      <p:sp>
        <p:nvSpPr>
          <p:cNvPr id="4" name="Slide Number Placeholder 3"/>
          <p:cNvSpPr>
            <a:spLocks noGrp="1"/>
          </p:cNvSpPr>
          <p:nvPr>
            <p:ph type="sldNum" sz="quarter" idx="10"/>
          </p:nvPr>
        </p:nvSpPr>
        <p:spPr/>
        <p:txBody>
          <a:bodyPr/>
          <a:lstStyle/>
          <a:p>
            <a:fld id="{E5D5A280-AB61-4228-B8B9-B2988F4D0222}" type="slidenum">
              <a:rPr lang="en-US" smtClean="0"/>
              <a:t>15</a:t>
            </a:fld>
            <a:endParaRPr lang="en-US"/>
          </a:p>
        </p:txBody>
      </p:sp>
    </p:spTree>
    <p:extLst>
      <p:ext uri="{BB962C8B-B14F-4D97-AF65-F5344CB8AC3E}">
        <p14:creationId xmlns:p14="http://schemas.microsoft.com/office/powerpoint/2010/main" val="168280577"/>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IN" dirty="0"/>
              <a:t>Illustration 11–26 (</a:t>
            </a:r>
            <a:r>
              <a:rPr lang="en-US" dirty="0"/>
              <a:t>cont. 2)</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IN" dirty="0"/>
              <a:t>Under</a:t>
            </a:r>
            <a:r>
              <a:rPr lang="en-IN" baseline="0" dirty="0"/>
              <a:t> </a:t>
            </a:r>
            <a:r>
              <a:rPr lang="en-IN" dirty="0"/>
              <a:t>the </a:t>
            </a:r>
            <a:r>
              <a:rPr lang="en-US" dirty="0"/>
              <a:t>capitalization of new cost method</a:t>
            </a:r>
            <a:r>
              <a:rPr lang="en-US" baseline="0" dirty="0"/>
              <a:t>, </a:t>
            </a:r>
            <a:r>
              <a:rPr lang="en-IN" sz="1200" dirty="0"/>
              <a:t>the original cost and accumulated depreciation of the original component are not removed</a:t>
            </a:r>
            <a:r>
              <a:rPr lang="en-US" sz="1200" dirty="0"/>
              <a:t>. The building account</a:t>
            </a:r>
            <a:r>
              <a:rPr lang="en-US" sz="1200" baseline="0" dirty="0"/>
              <a:t> is debited for $218,000, which is the difference between the actual cost of the new building of $230,000 and $12,000, the amount received for the sale of the parts of the old system. Since cash is paid for the purchase of the new building of $230,000 and cash of $12,000 is also received for the sale of the </a:t>
            </a:r>
            <a:r>
              <a:rPr lang="en-IN" sz="1200" dirty="0">
                <a:latin typeface="+mn-lt"/>
              </a:rPr>
              <a:t>parts of the old system, cash is credited for the difference of $218,000.</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1200" dirty="0">
              <a:latin typeface="+mn-lt"/>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148</a:t>
            </a:fld>
            <a:endParaRPr lang="en-US"/>
          </a:p>
        </p:txBody>
      </p:sp>
    </p:spTree>
    <p:extLst>
      <p:ext uri="{BB962C8B-B14F-4D97-AF65-F5344CB8AC3E}">
        <p14:creationId xmlns:p14="http://schemas.microsoft.com/office/powerpoint/2010/main" val="3733589969"/>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Illustration 11–26 (concluded)</a:t>
            </a:r>
          </a:p>
          <a:p>
            <a:endParaRPr lang="en-IN" baseline="0" dirty="0"/>
          </a:p>
          <a:p>
            <a:pPr lvl="0"/>
            <a:r>
              <a:rPr lang="en-IN" baseline="0" dirty="0"/>
              <a:t>Under the </a:t>
            </a:r>
            <a:r>
              <a:rPr lang="en-US" dirty="0"/>
              <a:t>reduction of accumulated depreciation method, the buildings </a:t>
            </a:r>
            <a:r>
              <a:rPr lang="en-US" sz="1200" dirty="0"/>
              <a:t>account is left unaltered but its related accumulated depreciation is decreased.</a:t>
            </a:r>
            <a:r>
              <a:rPr lang="en-US" sz="1200" baseline="0" dirty="0"/>
              <a:t> The </a:t>
            </a:r>
            <a:r>
              <a:rPr lang="en-US" sz="1200" dirty="0"/>
              <a:t>book value is the</a:t>
            </a:r>
            <a:r>
              <a:rPr lang="en-US" sz="1200" baseline="0" dirty="0"/>
              <a:t> </a:t>
            </a:r>
            <a:r>
              <a:rPr lang="en-US" sz="1200" dirty="0"/>
              <a:t>same as in the capitalization of cost method, but the cost and the accumulated depreciation amounts differ under each</a:t>
            </a:r>
            <a:r>
              <a:rPr lang="en-US" sz="1200" baseline="0" dirty="0"/>
              <a:t> method</a:t>
            </a:r>
            <a:r>
              <a:rPr lang="en-US" sz="1200" dirty="0"/>
              <a:t>. Accumulated</a:t>
            </a:r>
            <a:r>
              <a:rPr lang="en-US" sz="1200" baseline="0" dirty="0"/>
              <a:t> depreciation of buildings is debited for $218,000 and cash is credited for the same amount.</a:t>
            </a:r>
          </a:p>
          <a:p>
            <a:pPr lvl="0"/>
            <a:endParaRPr lang="en-US" sz="1200" baseline="0" dirty="0"/>
          </a:p>
          <a:p>
            <a:pPr lvl="0"/>
            <a:endParaRPr lang="en-US" sz="1200"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149</a:t>
            </a:fld>
            <a:endParaRPr lang="en-IN" dirty="0"/>
          </a:p>
        </p:txBody>
      </p:sp>
    </p:spTree>
    <p:extLst>
      <p:ext uri="{BB962C8B-B14F-4D97-AF65-F5344CB8AC3E}">
        <p14:creationId xmlns:p14="http://schemas.microsoft.com/office/powerpoint/2010/main" val="3426222201"/>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Illustration 11–26 (concluded)</a:t>
            </a:r>
          </a:p>
          <a:p>
            <a:endParaRPr lang="en-IN" baseline="0" dirty="0"/>
          </a:p>
          <a:p>
            <a:pPr lvl="0"/>
            <a:r>
              <a:rPr lang="en-IN" baseline="0" dirty="0"/>
              <a:t>Under the </a:t>
            </a:r>
            <a:r>
              <a:rPr lang="en-US" dirty="0"/>
              <a:t>reduction of accumulated depreciation method, the buildings </a:t>
            </a:r>
            <a:r>
              <a:rPr lang="en-US" sz="1200" dirty="0"/>
              <a:t>account is left unaltered but its related accumulated depreciation is decreased.</a:t>
            </a:r>
            <a:r>
              <a:rPr lang="en-US" sz="1200" baseline="0" dirty="0"/>
              <a:t> The </a:t>
            </a:r>
            <a:r>
              <a:rPr lang="en-US" sz="1200" dirty="0"/>
              <a:t>book value is the</a:t>
            </a:r>
            <a:r>
              <a:rPr lang="en-US" sz="1200" baseline="0" dirty="0"/>
              <a:t> </a:t>
            </a:r>
            <a:r>
              <a:rPr lang="en-US" sz="1200" dirty="0"/>
              <a:t>same as in the capitalization of cost method, but the cost and the accumulated depreciation amounts differ under each</a:t>
            </a:r>
            <a:r>
              <a:rPr lang="en-US" sz="1200" baseline="0" dirty="0"/>
              <a:t> method</a:t>
            </a:r>
            <a:r>
              <a:rPr lang="en-US" sz="1200" dirty="0"/>
              <a:t>. Accumulated</a:t>
            </a:r>
            <a:r>
              <a:rPr lang="en-US" sz="1200" baseline="0" dirty="0"/>
              <a:t> depreciation of buildings is debited for $218,000 and cash is credited for the same amount.</a:t>
            </a:r>
          </a:p>
          <a:p>
            <a:pPr lvl="0"/>
            <a:endParaRPr lang="en-US" sz="1200" baseline="0" dirty="0"/>
          </a:p>
          <a:p>
            <a:pPr lvl="0"/>
            <a:endParaRPr lang="en-US" sz="1200" dirty="0"/>
          </a:p>
          <a:p>
            <a:endParaRPr lang="en-US"/>
          </a:p>
          <a:p>
            <a:endParaRPr lang="en-US"/>
          </a:p>
        </p:txBody>
      </p:sp>
      <p:sp>
        <p:nvSpPr>
          <p:cNvPr id="4" name="Slide Number Placeholder 3"/>
          <p:cNvSpPr>
            <a:spLocks noGrp="1"/>
          </p:cNvSpPr>
          <p:nvPr>
            <p:ph type="sldNum" sz="quarter" idx="10"/>
          </p:nvPr>
        </p:nvSpPr>
        <p:spPr/>
        <p:txBody>
          <a:bodyPr/>
          <a:lstStyle/>
          <a:p>
            <a:fld id="{E5D5A280-AB61-4228-B8B9-B2988F4D0222}" type="slidenum">
              <a:rPr lang="en-US" smtClean="0"/>
              <a:t>150</a:t>
            </a:fld>
            <a:endParaRPr lang="en-US"/>
          </a:p>
        </p:txBody>
      </p:sp>
    </p:spTree>
    <p:extLst>
      <p:ext uri="{BB962C8B-B14F-4D97-AF65-F5344CB8AC3E}">
        <p14:creationId xmlns:p14="http://schemas.microsoft.com/office/powerpoint/2010/main" val="3505097521"/>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Expenditures made to restructure an asset without addition, replacement, or improvement are termed </a:t>
            </a:r>
            <a:r>
              <a:rPr lang="en-US" sz="1200" b="1" i="0" u="none" strike="noStrike" kern="1200" baseline="0" dirty="0">
                <a:solidFill>
                  <a:schemeClr val="tx1"/>
                </a:solidFill>
                <a:latin typeface="+mn-lt"/>
                <a:ea typeface="+mn-ea"/>
                <a:cs typeface="+mn-cs"/>
              </a:rPr>
              <a:t>rearrangements</a:t>
            </a:r>
            <a:r>
              <a:rPr lang="en-US" sz="1200" i="0" u="none" strike="noStrike" kern="1200" baseline="0" dirty="0">
                <a:solidFill>
                  <a:schemeClr val="tx1"/>
                </a:solidFill>
                <a:latin typeface="+mn-lt"/>
                <a:ea typeface="+mn-ea"/>
                <a:cs typeface="+mn-cs"/>
              </a:rPr>
              <a:t>.</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The objective is to create a new capability for the asset and not necessarily to extend its useful life. Examples include the rearrangement of machinery on the production line to increase operational efficiency and the relocation of a company’s operating plant or office building.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151</a:t>
            </a:fld>
            <a:endParaRPr lang="en-IN" dirty="0"/>
          </a:p>
        </p:txBody>
      </p:sp>
    </p:spTree>
    <p:extLst>
      <p:ext uri="{BB962C8B-B14F-4D97-AF65-F5344CB8AC3E}">
        <p14:creationId xmlns:p14="http://schemas.microsoft.com/office/powerpoint/2010/main" val="1839084384"/>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If these expenditures are material and they clearly increase future benefits, they should be capitalized and expensed in the future periods benefited. </a:t>
            </a:r>
            <a:r>
              <a:rPr lang="en-IN" sz="1200" b="0" i="0" u="none" strike="noStrike" kern="1200" baseline="0">
                <a:solidFill>
                  <a:schemeClr val="tx1"/>
                </a:solidFill>
                <a:latin typeface="+mn-lt"/>
                <a:ea typeface="+mn-ea"/>
                <a:cs typeface="+mn-cs"/>
              </a:rPr>
              <a:t>If the expenditures are not material or if it’s not certain that future benefits have increased, they should be expensed in the period incurred.</a:t>
            </a:r>
          </a:p>
        </p:txBody>
      </p:sp>
      <p:sp>
        <p:nvSpPr>
          <p:cNvPr id="4" name="Slide Number Placeholder 3"/>
          <p:cNvSpPr>
            <a:spLocks noGrp="1"/>
          </p:cNvSpPr>
          <p:nvPr>
            <p:ph type="sldNum" sz="quarter" idx="10"/>
          </p:nvPr>
        </p:nvSpPr>
        <p:spPr/>
        <p:txBody>
          <a:bodyPr/>
          <a:lstStyle/>
          <a:p>
            <a:fld id="{E5D5A280-AB61-4228-B8B9-B2988F4D0222}" type="slidenum">
              <a:rPr lang="en-US" smtClean="0"/>
              <a:t>152</a:t>
            </a:fld>
            <a:endParaRPr lang="en-US"/>
          </a:p>
        </p:txBody>
      </p:sp>
    </p:spTree>
    <p:extLst>
      <p:ext uri="{BB962C8B-B14F-4D97-AF65-F5344CB8AC3E}">
        <p14:creationId xmlns:p14="http://schemas.microsoft.com/office/powerpoint/2010/main" val="1624320059"/>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Illustration 11–27</a:t>
            </a:r>
            <a:endParaRPr lang="en-US" dirty="0"/>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This illustration provides a summary of the accounting treatment for the various types of expenditures related to property, plant, and equipment.</a:t>
            </a:r>
          </a:p>
          <a:p>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153</a:t>
            </a:fld>
            <a:endParaRPr lang="en-US"/>
          </a:p>
        </p:txBody>
      </p:sp>
    </p:spTree>
    <p:extLst>
      <p:ext uri="{BB962C8B-B14F-4D97-AF65-F5344CB8AC3E}">
        <p14:creationId xmlns:p14="http://schemas.microsoft.com/office/powerpoint/2010/main" val="2450445141"/>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Repairs, additions, improvements, and rearrangements generally relate to property, plant, and equipment. A possible significant expenditure incurred subsequent to the acquisition of intangible assets is the cost of defending the right that gives the asset its value.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If an intangible right is successfully</a:t>
            </a:r>
            <a:r>
              <a:rPr lang="en-IN" sz="1200" b="0" i="1"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defended, the litigation costs should be capitalized and amortized over the remaining useful life of the related intangible. This is the appropriate treatment of these expenditures even if the intangible asset was originally developed internally </a:t>
            </a:r>
            <a:r>
              <a:rPr lang="en-US" sz="1200" b="0" i="0" u="none" strike="noStrike" kern="1200" baseline="0" dirty="0">
                <a:solidFill>
                  <a:schemeClr val="tx1"/>
                </a:solidFill>
                <a:latin typeface="+mn-lt"/>
                <a:ea typeface="+mn-ea"/>
                <a:cs typeface="+mn-cs"/>
              </a:rPr>
              <a:t>rather than purchased.</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If the </a:t>
            </a:r>
            <a:r>
              <a:rPr lang="en-US" sz="1200" b="0" i="0" u="none" strike="noStrike" kern="1200" baseline="0" noProof="0" dirty="0">
                <a:solidFill>
                  <a:schemeClr val="tx1"/>
                </a:solidFill>
                <a:latin typeface="+mn-lt"/>
                <a:ea typeface="+mn-ea"/>
                <a:cs typeface="+mn-cs"/>
              </a:rPr>
              <a:t>defense</a:t>
            </a:r>
            <a:r>
              <a:rPr lang="en-IN" sz="1200" b="0" i="0" u="none" strike="noStrike" kern="1200" baseline="0" dirty="0">
                <a:solidFill>
                  <a:schemeClr val="tx1"/>
                </a:solidFill>
                <a:latin typeface="+mn-lt"/>
                <a:ea typeface="+mn-ea"/>
                <a:cs typeface="+mn-cs"/>
              </a:rPr>
              <a:t> of an intangible right is unsuccessful,</a:t>
            </a:r>
            <a:r>
              <a:rPr lang="en-IN" sz="1200" b="0" i="1"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then the intangible asset has no future value. In this case, litigation costs provide no future benefit and should be expensed. In addition, the book value of the intangible asset should be reduced to realizable value. For example, if a company is unsuccessful in defending a patent infringement suit, the patent’s value may be eliminated and a loss recorded.</a:t>
            </a:r>
            <a:endParaRPr lang="en-US" b="1"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154</a:t>
            </a:fld>
            <a:endParaRPr lang="en-IN" dirty="0"/>
          </a:p>
        </p:txBody>
      </p:sp>
    </p:spTree>
    <p:extLst>
      <p:ext uri="{BB962C8B-B14F-4D97-AF65-F5344CB8AC3E}">
        <p14:creationId xmlns:p14="http://schemas.microsoft.com/office/powerpoint/2010/main" val="3323220792"/>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155</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045965461"/>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156</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045965461"/>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1" i="0" u="none" strike="noStrike" kern="1200" baseline="0" dirty="0">
                <a:solidFill>
                  <a:schemeClr val="tx1"/>
                </a:solidFill>
                <a:latin typeface="+mn-lt"/>
                <a:ea typeface="+mn-ea"/>
                <a:cs typeface="+mn-cs"/>
              </a:rPr>
              <a:t>Costs of Defending Intangible Rights</a:t>
            </a:r>
            <a:r>
              <a:rPr lang="en-US" sz="1200" b="1" i="0"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Under U.S. GAAP, litigation costs to successfully defend an intangible right are capitalized and amortized over the remaining useful life of the related intangible. Under IFRS, these costs are expensed, except in rare situations when an expenditure increases future benefits.</a:t>
            </a:r>
            <a:endParaRPr lang="en-US" sz="1200" b="1"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157</a:t>
            </a:fld>
            <a:endParaRPr lang="en-IN" dirty="0"/>
          </a:p>
        </p:txBody>
      </p:sp>
    </p:spTree>
    <p:extLst>
      <p:ext uri="{BB962C8B-B14F-4D97-AF65-F5344CB8AC3E}">
        <p14:creationId xmlns:p14="http://schemas.microsoft.com/office/powerpoint/2010/main" val="39425780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1200" baseline="0" noProof="0" dirty="0"/>
              <a:t>Illustration 11-3</a:t>
            </a:r>
          </a:p>
          <a:p>
            <a:pPr>
              <a:spcBef>
                <a:spcPct val="0"/>
              </a:spcBef>
            </a:pPr>
            <a:endParaRPr lang="en-US" sz="1200" baseline="0" noProof="0" dirty="0"/>
          </a:p>
          <a:p>
            <a:pPr>
              <a:spcBef>
                <a:spcPct val="0"/>
              </a:spcBef>
            </a:pPr>
            <a:r>
              <a:rPr lang="en-US" sz="1200" baseline="0" noProof="0" dirty="0"/>
              <a:t>In this illustration, we first deduct the estimated residual value of $40,000 from the original cost of $250,000. This depreciable value of $210,000 is then divided by the total service life five years, resulting in an annual depreciable amount at $42,000.</a:t>
            </a:r>
          </a:p>
          <a:p>
            <a:pPr>
              <a:spcBef>
                <a:spcPct val="0"/>
              </a:spcBef>
            </a:pPr>
            <a:endParaRPr lang="en-US" sz="1200" baseline="0" noProof="0" dirty="0"/>
          </a:p>
          <a:p>
            <a:pPr>
              <a:spcBef>
                <a:spcPct val="0"/>
              </a:spcBef>
            </a:pPr>
            <a:endParaRPr lang="en-US" sz="1200" baseline="0" noProof="0" dirty="0"/>
          </a:p>
        </p:txBody>
      </p:sp>
      <p:sp>
        <p:nvSpPr>
          <p:cNvPr id="4" name="Slide Number Placeholder 3"/>
          <p:cNvSpPr>
            <a:spLocks noGrp="1"/>
          </p:cNvSpPr>
          <p:nvPr>
            <p:ph type="sldNum" sz="quarter" idx="10"/>
          </p:nvPr>
        </p:nvSpPr>
        <p:spPr/>
        <p:txBody>
          <a:bodyPr/>
          <a:lstStyle/>
          <a:p>
            <a:fld id="{E5D5A280-AB61-4228-B8B9-B2988F4D0222}" type="slidenum">
              <a:rPr lang="en-US" smtClean="0"/>
              <a:t>17</a:t>
            </a:fld>
            <a:endParaRPr lang="en-US"/>
          </a:p>
        </p:txBody>
      </p:sp>
    </p:spTree>
    <p:extLst>
      <p:ext uri="{BB962C8B-B14F-4D97-AF65-F5344CB8AC3E}">
        <p14:creationId xmlns:p14="http://schemas.microsoft.com/office/powerpoint/2010/main" val="3264530776"/>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Depreciation for financial reporting purposes is an attempt to distribute the cost of the asset, less any anticipated residual value, over the estimated useful life in a systematic and rational manner that attempts to match revenues with the use of the asset. Depreciation for income tax purposes is influenced by the revenue needs of government as well as the desire to influence economic behavior. For example, accelerated depreciation schedules currently allowed are intended to provide incentive for companies to expand and modernize their facilities thus stimulating economic growth.</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158</a:t>
            </a:fld>
            <a:endParaRPr lang="en-IN" dirty="0"/>
          </a:p>
        </p:txBody>
      </p:sp>
    </p:spTree>
    <p:extLst>
      <p:ext uri="{BB962C8B-B14F-4D97-AF65-F5344CB8AC3E}">
        <p14:creationId xmlns:p14="http://schemas.microsoft.com/office/powerpoint/2010/main" val="1897167322"/>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federal income tax code allows taxpayers to compute depreciation for their tax returns on assets acquired after 1986 using the modified accelerated cost recovery system </a:t>
            </a:r>
            <a:r>
              <a:rPr lang="en-US" sz="1200" b="0" i="0" u="none" strike="noStrike" kern="1200" baseline="0" dirty="0">
                <a:solidFill>
                  <a:schemeClr val="tx1"/>
                </a:solidFill>
                <a:latin typeface="+mn-lt"/>
                <a:ea typeface="+mn-ea"/>
                <a:cs typeface="+mn-cs"/>
              </a:rPr>
              <a:t>(MACRS). </a:t>
            </a:r>
            <a:r>
              <a:rPr lang="en-IN" sz="1200" b="0" i="0" u="none" strike="noStrike" kern="1200" baseline="0" dirty="0">
                <a:solidFill>
                  <a:schemeClr val="tx1"/>
                </a:solidFill>
                <a:latin typeface="+mn-lt"/>
                <a:ea typeface="+mn-ea"/>
                <a:cs typeface="+mn-cs"/>
              </a:rPr>
              <a:t>Under MACRS, each asset generally is placed within a recovery period category. The six categories for personal property are 3, 5, 7, 10, 15, and 20 years. For example, the 5-year category includes automobiles, light trucks, and computers.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159</a:t>
            </a:fld>
            <a:endParaRPr lang="en-IN" dirty="0"/>
          </a:p>
        </p:txBody>
      </p:sp>
    </p:spTree>
    <p:extLst>
      <p:ext uri="{BB962C8B-B14F-4D97-AF65-F5344CB8AC3E}">
        <p14:creationId xmlns:p14="http://schemas.microsoft.com/office/powerpoint/2010/main" val="2634766749"/>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Key differences between the calculation of depreciation for financial reporting and the calculation using MACRS are:</a:t>
            </a:r>
          </a:p>
          <a:p>
            <a:pPr marL="228600" indent="-228600">
              <a:buAutoNum type="arabicParenBoth"/>
            </a:pPr>
            <a:r>
              <a:rPr lang="en-IN" sz="1200" b="0" i="0" u="none" strike="noStrike" kern="1200" baseline="0" dirty="0">
                <a:solidFill>
                  <a:schemeClr val="tx1"/>
                </a:solidFill>
                <a:latin typeface="+mn-lt"/>
                <a:ea typeface="+mn-ea"/>
                <a:cs typeface="+mn-cs"/>
              </a:rPr>
              <a:t>Estimated useful lives and residual values are not used in MACRS</a:t>
            </a:r>
          </a:p>
          <a:p>
            <a:pPr marL="228600" indent="-228600">
              <a:buAutoNum type="arabicParenBoth"/>
            </a:pPr>
            <a:r>
              <a:rPr lang="en-IN" sz="1200" b="0" i="0" u="none" strike="noStrike" kern="1200" baseline="0" dirty="0">
                <a:solidFill>
                  <a:schemeClr val="tx1"/>
                </a:solidFill>
                <a:latin typeface="+mn-lt"/>
                <a:ea typeface="+mn-ea"/>
                <a:cs typeface="+mn-cs"/>
              </a:rPr>
              <a:t>Firms can’t choose among various accelerated methods under MACRS</a:t>
            </a:r>
          </a:p>
          <a:p>
            <a:pPr marL="228600" indent="-228600">
              <a:buAutoNum type="arabicParenBoth"/>
            </a:pPr>
            <a:r>
              <a:rPr lang="en-IN" sz="1200" b="0" i="0" u="none" strike="noStrike" kern="1200" baseline="0" dirty="0">
                <a:solidFill>
                  <a:schemeClr val="tx1"/>
                </a:solidFill>
                <a:latin typeface="+mn-lt"/>
                <a:ea typeface="+mn-ea"/>
                <a:cs typeface="+mn-cs"/>
              </a:rPr>
              <a:t>A half-year convention is used in determining the MACRS depreciation amounts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160</a:t>
            </a:fld>
            <a:endParaRPr lang="en-IN" dirty="0"/>
          </a:p>
        </p:txBody>
      </p:sp>
    </p:spTree>
    <p:extLst>
      <p:ext uri="{BB962C8B-B14F-4D97-AF65-F5344CB8AC3E}">
        <p14:creationId xmlns:p14="http://schemas.microsoft.com/office/powerpoint/2010/main" val="2087818120"/>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Depending on the category, fixed percentage rates are applied to the original cost of the </a:t>
            </a:r>
            <a:r>
              <a:rPr lang="en-US" sz="1200" b="0" i="0" u="none" strike="noStrike" kern="1200" baseline="0" dirty="0">
                <a:solidFill>
                  <a:schemeClr val="tx1"/>
                </a:solidFill>
                <a:latin typeface="+mn-lt"/>
                <a:ea typeface="+mn-ea"/>
                <a:cs typeface="+mn-cs"/>
              </a:rPr>
              <a:t>asset. </a:t>
            </a:r>
            <a:r>
              <a:rPr lang="en-IN" sz="1200" dirty="0"/>
              <a:t>The rates for the 5-year asset category are shown here. These rates are equivalent to applying the double-declining-balance method with a switch</a:t>
            </a:r>
            <a:r>
              <a:rPr lang="en-IN" sz="1200" baseline="0" dirty="0"/>
              <a:t> </a:t>
            </a:r>
            <a:r>
              <a:rPr lang="en-IN" sz="1200" dirty="0"/>
              <a:t>to straight-line in the year straight-line yields an equal or higher deduction than DDB. In most</a:t>
            </a:r>
            <a:r>
              <a:rPr lang="en-IN" sz="1200" baseline="0" dirty="0"/>
              <a:t> </a:t>
            </a:r>
            <a:r>
              <a:rPr lang="en-IN" sz="1200" dirty="0"/>
              <a:t>cases, the half-year convention is used regardless of when the asset is placed in service.</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161</a:t>
            </a:fld>
            <a:endParaRPr lang="en-IN" dirty="0"/>
          </a:p>
        </p:txBody>
      </p:sp>
    </p:spTree>
    <p:extLst>
      <p:ext uri="{BB962C8B-B14F-4D97-AF65-F5344CB8AC3E}">
        <p14:creationId xmlns:p14="http://schemas.microsoft.com/office/powerpoint/2010/main" val="2331664497"/>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Retirement and replacement depreciation methods occasionally are used to depreciate relatively low-valued assets with short service lives. Under either approach, an aggregate asset account that represents a group of similar assets is increased at the time the initial collection </a:t>
            </a:r>
            <a:r>
              <a:rPr lang="en-US" sz="1200" b="0" i="0" u="none" strike="noStrike" kern="1200" baseline="0" dirty="0">
                <a:solidFill>
                  <a:schemeClr val="tx1"/>
                </a:solidFill>
                <a:latin typeface="+mn-lt"/>
                <a:ea typeface="+mn-ea"/>
                <a:cs typeface="+mn-cs"/>
              </a:rPr>
              <a:t>is acquired.</a:t>
            </a:r>
          </a:p>
          <a:p>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Retirement Depreciation Method</a:t>
            </a:r>
          </a:p>
          <a:p>
            <a:r>
              <a:rPr lang="en-IN" sz="1200" b="0" i="0" u="none" strike="noStrike" kern="1200" baseline="0" dirty="0">
                <a:solidFill>
                  <a:schemeClr val="tx1"/>
                </a:solidFill>
                <a:latin typeface="+mn-lt"/>
                <a:ea typeface="+mn-ea"/>
                <a:cs typeface="+mn-cs"/>
              </a:rPr>
              <a:t>Using the retirement depreciation method, the asset account also is increased for the cost of subsequent expenditures. When an item is disposed of, the asset account is credited for its cost, and depreciation expense is recorded for the difference between cost and proceeds received, if any. No other entries are made for depreciation. As a consequence, one or more periods may pass without any expense recorded.</a:t>
            </a:r>
          </a:p>
          <a:p>
            <a:endParaRPr lang="en-IN"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For example, this journal entry records the purchase of 100 handheld calculators at $50 acquisition cost each.</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162</a:t>
            </a:fld>
            <a:endParaRPr lang="en-IN" dirty="0"/>
          </a:p>
        </p:txBody>
      </p:sp>
    </p:spTree>
    <p:extLst>
      <p:ext uri="{BB962C8B-B14F-4D97-AF65-F5344CB8AC3E}">
        <p14:creationId xmlns:p14="http://schemas.microsoft.com/office/powerpoint/2010/main" val="3605333964"/>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20 new calculators are acquired at $45 each, the asset account is increased. See the first entry shown above.</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Thirty calculators are disposed of (retired) by selling them secondhand to a bookkeeping firm for $5 each. The second journal entry shown above reflects the retirement method.</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Notice that the retirement system assumes a FIFO cost flow approach in determining the cost of assets, $50 each, that were disposed.</a:t>
            </a:r>
            <a:endParaRPr lang="en-US" sz="120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163</a:t>
            </a:fld>
            <a:endParaRPr lang="en-IN" dirty="0"/>
          </a:p>
        </p:txBody>
      </p:sp>
    </p:spTree>
    <p:extLst>
      <p:ext uri="{BB962C8B-B14F-4D97-AF65-F5344CB8AC3E}">
        <p14:creationId xmlns:p14="http://schemas.microsoft.com/office/powerpoint/2010/main" val="690481473"/>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20 new calculators are acquired at $45 each, the asset account is increased. See the first entry shown above.</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Thirty calculators are disposed of (retired) by selling them secondhand to a bookkeeping firm for $5 each. The second journal entry shown above reflects the retirement method.</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Notice that the retirement system assumes a FIFO cost flow approach in determining the cost of assets, $50 each, that were disposed.</a:t>
            </a:r>
            <a:endParaRPr lang="en-US" sz="120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164</a:t>
            </a:fld>
            <a:endParaRPr lang="en-IN" dirty="0"/>
          </a:p>
        </p:txBody>
      </p:sp>
    </p:spTree>
    <p:extLst>
      <p:ext uri="{BB962C8B-B14F-4D97-AF65-F5344CB8AC3E}">
        <p14:creationId xmlns:p14="http://schemas.microsoft.com/office/powerpoint/2010/main" val="690481473"/>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Replacement Depreciation Method</a:t>
            </a:r>
          </a:p>
          <a:p>
            <a:r>
              <a:rPr lang="en-US" sz="1200" b="0" i="0" u="none" strike="noStrike" kern="1200" baseline="0" dirty="0">
                <a:solidFill>
                  <a:schemeClr val="tx1"/>
                </a:solidFill>
                <a:latin typeface="+mn-lt"/>
                <a:ea typeface="+mn-ea"/>
                <a:cs typeface="+mn-cs"/>
              </a:rPr>
              <a:t>By the replacement depreciation method, the initial acquisition of assets is recorded the same way as by the retirement method; that is, the aggregate cost is increased. However, depreciation expense is the amount paid for new or replacement assets. Any proceeds received from asset dispositions reduces depreciation expense. For our example, the acquisition of 20 new calculators at $45 each is recorded as</a:t>
            </a:r>
            <a:r>
              <a:rPr lang="en-US" sz="1200" b="0" i="0" u="none" strike="noStrike" kern="120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depreciation in the journal entry shown here.</a:t>
            </a:r>
            <a:endParaRPr lang="en-US" b="1"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165</a:t>
            </a:fld>
            <a:endParaRPr lang="en-IN" dirty="0"/>
          </a:p>
        </p:txBody>
      </p:sp>
    </p:spTree>
    <p:extLst>
      <p:ext uri="{BB962C8B-B14F-4D97-AF65-F5344CB8AC3E}">
        <p14:creationId xmlns:p14="http://schemas.microsoft.com/office/powerpoint/2010/main" val="1926433140"/>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Replacement Depreciation Method</a:t>
            </a:r>
          </a:p>
          <a:p>
            <a:r>
              <a:rPr lang="en-US" sz="1200" b="0" i="0" u="none" strike="noStrike" kern="1200" baseline="0" dirty="0">
                <a:solidFill>
                  <a:schemeClr val="tx1"/>
                </a:solidFill>
                <a:latin typeface="+mn-lt"/>
                <a:ea typeface="+mn-ea"/>
                <a:cs typeface="+mn-cs"/>
              </a:rPr>
              <a:t>By the replacement depreciation method, the initial acquisition of assets is recorded the same way as by the retirement method; that is, the aggregate cost is increased. However, depreciation expense is the amount paid for new or replacement assets. Any proceeds received from asset dispositions reduces depreciation expense. For our example, the acquisition of 20 new calculators at $45 each is recorded as</a:t>
            </a:r>
            <a:r>
              <a:rPr lang="en-US" sz="1200" b="0" i="0" u="none" strike="noStrike" kern="120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depreciation in the journal entry shown here.</a:t>
            </a:r>
            <a:endParaRPr lang="en-US" b="1"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166</a:t>
            </a:fld>
            <a:endParaRPr lang="en-IN" dirty="0"/>
          </a:p>
        </p:txBody>
      </p:sp>
    </p:spTree>
    <p:extLst>
      <p:ext uri="{BB962C8B-B14F-4D97-AF65-F5344CB8AC3E}">
        <p14:creationId xmlns:p14="http://schemas.microsoft.com/office/powerpoint/2010/main" val="1926433140"/>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sale of the old calculators is recorded as a reduction of depreciation as shown in the journal entry above.</a:t>
            </a:r>
          </a:p>
          <a:p>
            <a:endParaRPr lang="en-US" dirty="0"/>
          </a:p>
          <a:p>
            <a:r>
              <a:rPr lang="en-US" dirty="0"/>
              <a:t>The </a:t>
            </a:r>
            <a:r>
              <a:rPr lang="en-US" sz="1200" kern="1200" baseline="0" dirty="0">
                <a:solidFill>
                  <a:schemeClr val="tx1"/>
                </a:solidFill>
                <a:latin typeface="+mn-lt"/>
                <a:ea typeface="+mn-ea"/>
                <a:cs typeface="+mn-cs"/>
              </a:rPr>
              <a:t>asset account balance remains the same throughout the life of the aggregate collection of assets. Because these methods are likely to produce aggregate expense measurements that differ from individual calculations, retirement and replacement methods are acceptable only in situations where the distortion in depreciation expense does not have a material effect on income. These methods occasionally are encountered in regulated industries such as utilities.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167</a:t>
            </a:fld>
            <a:endParaRPr lang="en-IN" dirty="0"/>
          </a:p>
        </p:txBody>
      </p:sp>
    </p:spTree>
    <p:extLst>
      <p:ext uri="{BB962C8B-B14F-4D97-AF65-F5344CB8AC3E}">
        <p14:creationId xmlns:p14="http://schemas.microsoft.com/office/powerpoint/2010/main" val="14296136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1200" baseline="0" noProof="0" dirty="0"/>
              <a:t>Illustration 11-3</a:t>
            </a:r>
          </a:p>
          <a:p>
            <a:pPr>
              <a:spcBef>
                <a:spcPct val="0"/>
              </a:spcBef>
            </a:pPr>
            <a:endParaRPr lang="en-US" sz="1200" baseline="0" noProof="0" dirty="0"/>
          </a:p>
          <a:p>
            <a:pPr>
              <a:spcBef>
                <a:spcPct val="0"/>
              </a:spcBef>
            </a:pPr>
            <a:r>
              <a:rPr lang="en-US" sz="1200" baseline="0" noProof="0" dirty="0"/>
              <a:t>In this illustration, we first deduct the estimated residual value of $40,000 from the original cost of $250,000. This depreciable value of $210,000 is then divided by the total service life five years, resulting in an annual depreciable amount at $42,000.</a:t>
            </a:r>
          </a:p>
        </p:txBody>
      </p:sp>
      <p:sp>
        <p:nvSpPr>
          <p:cNvPr id="4" name="Slide Number Placeholder 3"/>
          <p:cNvSpPr>
            <a:spLocks noGrp="1"/>
          </p:cNvSpPr>
          <p:nvPr>
            <p:ph type="sldNum" sz="quarter" idx="10"/>
          </p:nvPr>
        </p:nvSpPr>
        <p:spPr/>
        <p:txBody>
          <a:bodyPr/>
          <a:lstStyle/>
          <a:p>
            <a:fld id="{E5D5A280-AB61-4228-B8B9-B2988F4D0222}" type="slidenum">
              <a:rPr lang="en-US" smtClean="0"/>
              <a:t>18</a:t>
            </a:fld>
            <a:endParaRPr lang="en-US"/>
          </a:p>
        </p:txBody>
      </p:sp>
    </p:spTree>
    <p:extLst>
      <p:ext uri="{BB962C8B-B14F-4D97-AF65-F5344CB8AC3E}">
        <p14:creationId xmlns:p14="http://schemas.microsoft.com/office/powerpoint/2010/main" val="23895467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800" baseline="0" noProof="0" dirty="0"/>
              <a:t>Illustration 11-3A</a:t>
            </a:r>
          </a:p>
          <a:p>
            <a:pPr marL="0" marR="0" indent="0" algn="l" defTabSz="914400" rtl="0" eaLnBrk="1" fontAlgn="base" latinLnBrk="0" hangingPunct="1">
              <a:lnSpc>
                <a:spcPct val="100000"/>
              </a:lnSpc>
              <a:spcBef>
                <a:spcPct val="0"/>
              </a:spcBef>
              <a:spcAft>
                <a:spcPct val="0"/>
              </a:spcAft>
              <a:buClrTx/>
              <a:buSzTx/>
              <a:buFontTx/>
              <a:buNone/>
              <a:tabLst/>
              <a:defRPr/>
            </a:pPr>
            <a:endParaRPr lang="en-US" sz="800" baseline="0" noProof="0" dirty="0"/>
          </a:p>
          <a:p>
            <a:pPr marL="0" marR="0" indent="0" algn="l" defTabSz="914400" rtl="0" eaLnBrk="1" fontAlgn="base" latinLnBrk="0" hangingPunct="1">
              <a:lnSpc>
                <a:spcPct val="100000"/>
              </a:lnSpc>
              <a:spcBef>
                <a:spcPct val="0"/>
              </a:spcBef>
              <a:spcAft>
                <a:spcPct val="0"/>
              </a:spcAft>
              <a:buClrTx/>
              <a:buSzTx/>
              <a:buFontTx/>
              <a:buNone/>
              <a:tabLst/>
              <a:defRPr/>
            </a:pPr>
            <a:r>
              <a:rPr lang="en-US" sz="1200" b="0" i="0" u="none" strike="noStrike" kern="1200" baseline="0" dirty="0">
                <a:solidFill>
                  <a:schemeClr val="tx1"/>
                </a:solidFill>
                <a:latin typeface="+mn-lt"/>
                <a:ea typeface="+mn-ea"/>
                <a:cs typeface="+mn-cs"/>
              </a:rPr>
              <a:t>The calculation of depreciation over the entire five-year life is demonstrated in detail in Illustration 11–3A. Notice the last three columns. </a:t>
            </a:r>
            <a:r>
              <a:rPr lang="en-US" sz="1200" b="1" i="0" u="none" strike="noStrike" kern="1200" baseline="0" dirty="0">
                <a:solidFill>
                  <a:schemeClr val="tx1"/>
                </a:solidFill>
                <a:latin typeface="+mn-lt"/>
                <a:ea typeface="+mn-ea"/>
                <a:cs typeface="+mn-cs"/>
              </a:rPr>
              <a:t>Depreciation expense </a:t>
            </a:r>
            <a:r>
              <a:rPr lang="en-US" sz="1200" b="0" i="0" u="none" strike="noStrike" kern="1200" baseline="0" dirty="0">
                <a:solidFill>
                  <a:schemeClr val="tx1"/>
                </a:solidFill>
                <a:latin typeface="+mn-lt"/>
                <a:ea typeface="+mn-ea"/>
                <a:cs typeface="+mn-cs"/>
              </a:rPr>
              <a:t>is the portion of the asset’s cost that is allocated to an expense </a:t>
            </a:r>
            <a:r>
              <a:rPr lang="en-US" sz="1200" b="0" i="1" u="none" strike="noStrike" kern="1200" baseline="0" dirty="0">
                <a:solidFill>
                  <a:schemeClr val="tx1"/>
                </a:solidFill>
                <a:latin typeface="+mn-lt"/>
                <a:ea typeface="+mn-ea"/>
                <a:cs typeface="+mn-cs"/>
              </a:rPr>
              <a:t>in the current year</a:t>
            </a:r>
            <a:r>
              <a:rPr lang="en-US" sz="1200" b="0" i="0"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Accumulated depreciation</a:t>
            </a:r>
            <a:r>
              <a:rPr lang="en-US" sz="1200" b="0" i="0" u="none" strike="noStrike" kern="1200" baseline="0" dirty="0">
                <a:solidFill>
                  <a:schemeClr val="tx1"/>
                </a:solidFill>
                <a:latin typeface="+mn-lt"/>
                <a:ea typeface="+mn-ea"/>
                <a:cs typeface="+mn-cs"/>
              </a:rPr>
              <a:t> (a contra-asset account) represents the cumulative amount of the asset’s cost that has been depreciated </a:t>
            </a:r>
            <a:r>
              <a:rPr lang="en-US" sz="1200" b="0" i="1" u="none" strike="noStrike" kern="1200" baseline="0" dirty="0">
                <a:solidFill>
                  <a:schemeClr val="tx1"/>
                </a:solidFill>
                <a:latin typeface="+mn-lt"/>
                <a:ea typeface="+mn-ea"/>
                <a:cs typeface="+mn-cs"/>
              </a:rPr>
              <a:t>in all prior years including the current year</a:t>
            </a:r>
            <a:r>
              <a:rPr lang="en-US" sz="1200" b="0" i="0" u="none" strike="noStrike" kern="1200" baseline="0" dirty="0">
                <a:solidFill>
                  <a:schemeClr val="tx1"/>
                </a:solidFill>
                <a:latin typeface="+mn-lt"/>
                <a:ea typeface="+mn-ea"/>
                <a:cs typeface="+mn-cs"/>
              </a:rPr>
              <a:t>. This amount represents the reduction in the asset’s cost reported in the balance sheet. The asset is reported in the balance sheet at its </a:t>
            </a:r>
            <a:r>
              <a:rPr lang="en-US" sz="1200" b="1" i="0" u="none" strike="noStrike" kern="1200" baseline="0" dirty="0">
                <a:solidFill>
                  <a:schemeClr val="tx1"/>
                </a:solidFill>
                <a:latin typeface="+mn-lt"/>
                <a:ea typeface="+mn-ea"/>
                <a:cs typeface="+mn-cs"/>
              </a:rPr>
              <a:t>book value</a:t>
            </a:r>
            <a:r>
              <a:rPr lang="en-US" sz="1200" b="0" i="0" u="none" strike="noStrike" kern="1200" baseline="0" dirty="0">
                <a:solidFill>
                  <a:schemeClr val="tx1"/>
                </a:solidFill>
                <a:latin typeface="+mn-lt"/>
                <a:ea typeface="+mn-ea"/>
                <a:cs typeface="+mn-cs"/>
              </a:rPr>
              <a:t>, which is the asset’s cost minus accumulated depreciation. Book value is sometimes called carrying value or carrying amount. The residual value ($40,000 in this example) does not affect the calculation of book value, but the residual value does set a limit on which book value cannot go below. </a:t>
            </a:r>
            <a:endParaRPr lang="en-US" sz="800" b="0" i="0" baseline="0" noProof="0" dirty="0"/>
          </a:p>
          <a:p>
            <a:pPr marL="0" marR="0" indent="0" algn="l" defTabSz="914400" rtl="0" eaLnBrk="1" fontAlgn="base" latinLnBrk="0" hangingPunct="1">
              <a:lnSpc>
                <a:spcPct val="100000"/>
              </a:lnSpc>
              <a:spcBef>
                <a:spcPct val="0"/>
              </a:spcBef>
              <a:spcAft>
                <a:spcPct val="0"/>
              </a:spcAft>
              <a:buClrTx/>
              <a:buSzTx/>
              <a:buFontTx/>
              <a:buNone/>
              <a:tabLst/>
              <a:defRPr/>
            </a:pPr>
            <a:endParaRPr lang="en-US" sz="800" b="0" i="0" baseline="0" noProof="0" dirty="0"/>
          </a:p>
          <a:p>
            <a:pPr marL="0" marR="0" indent="0" algn="l" defTabSz="914400" rtl="0" eaLnBrk="1" fontAlgn="base" latinLnBrk="0" hangingPunct="1">
              <a:lnSpc>
                <a:spcPct val="100000"/>
              </a:lnSpc>
              <a:spcBef>
                <a:spcPct val="0"/>
              </a:spcBef>
              <a:spcAft>
                <a:spcPct val="0"/>
              </a:spcAft>
              <a:buClrTx/>
              <a:buSzTx/>
              <a:buFontTx/>
              <a:buNone/>
              <a:tabLst/>
              <a:defRPr/>
            </a:pPr>
            <a:endParaRPr lang="en-US" sz="800" i="0" baseline="0" noProof="0"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19</a:t>
            </a:fld>
            <a:endParaRPr lang="en-US"/>
          </a:p>
        </p:txBody>
      </p:sp>
    </p:spTree>
    <p:extLst>
      <p:ext uri="{BB962C8B-B14F-4D97-AF65-F5344CB8AC3E}">
        <p14:creationId xmlns:p14="http://schemas.microsoft.com/office/powerpoint/2010/main" val="13205752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20</a:t>
            </a:fld>
            <a:endParaRPr lang="en-US"/>
          </a:p>
        </p:txBody>
      </p:sp>
    </p:spTree>
    <p:extLst>
      <p:ext uri="{BB962C8B-B14F-4D97-AF65-F5344CB8AC3E}">
        <p14:creationId xmlns:p14="http://schemas.microsoft.com/office/powerpoint/2010/main" val="35150478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1200" baseline="0" noProof="0" dirty="0"/>
              <a:t>Illustration 11-3B</a:t>
            </a:r>
          </a:p>
          <a:p>
            <a:pPr>
              <a:spcBef>
                <a:spcPct val="0"/>
              </a:spcBef>
            </a:pPr>
            <a:endParaRPr lang="en-US" sz="1200" baseline="0" noProof="0" dirty="0"/>
          </a:p>
          <a:p>
            <a:pPr>
              <a:spcBef>
                <a:spcPct val="0"/>
              </a:spcBef>
            </a:pPr>
            <a:r>
              <a:rPr lang="en-US" sz="1200" baseline="0" noProof="0" dirty="0"/>
              <a:t>With the sum-of-the-years’ digits method, we multiply the depreciable base by a fraction that declines each year. This results in a corresponding decrease in the annual depreciation. </a:t>
            </a:r>
          </a:p>
          <a:p>
            <a:pPr>
              <a:spcBef>
                <a:spcPct val="0"/>
              </a:spcBef>
            </a:pPr>
            <a:endParaRPr lang="en-US" sz="1200" baseline="0" noProof="0" dirty="0"/>
          </a:p>
          <a:p>
            <a:pPr>
              <a:spcBef>
                <a:spcPct val="0"/>
              </a:spcBef>
            </a:pPr>
            <a:r>
              <a:rPr lang="en-US" sz="1200" baseline="0" noProof="0" dirty="0"/>
              <a:t>The depreciable base is $210,000 which is multiplied by the fraction of remaining years in the asset’s life to its total life. In this case, the depreciation for the first year is the product of $210,000 multiplied by 5/15 . The numerator of the fraction signifies the number of years left in the asset’s useful life, while the denominator signifies the summation of the years in the asset’s useful life. Notice that the total depreciation ($210,000) is the same for the SYD method as it is for the straight-line method. The difference is the pattern in which the total cost is allocated to each year of the asset’s life. </a:t>
            </a:r>
          </a:p>
          <a:p>
            <a:pPr marL="0" marR="0" indent="0" algn="l" defTabSz="914400" rtl="0" eaLnBrk="1" fontAlgn="base" latinLnBrk="0" hangingPunct="1">
              <a:lnSpc>
                <a:spcPct val="100000"/>
              </a:lnSpc>
              <a:spcBef>
                <a:spcPct val="0"/>
              </a:spcBef>
              <a:spcAft>
                <a:spcPct val="0"/>
              </a:spcAft>
              <a:buClrTx/>
              <a:buSzTx/>
              <a:buFontTx/>
              <a:buNone/>
              <a:tabLst/>
              <a:defRPr/>
            </a:pPr>
            <a:endParaRPr lang="en-US" sz="1200" baseline="0" noProof="0" dirty="0"/>
          </a:p>
          <a:p>
            <a:pPr marL="0" marR="0" indent="0" algn="l" defTabSz="914400" rtl="0" eaLnBrk="1" fontAlgn="base" latinLnBrk="0" hangingPunct="1">
              <a:lnSpc>
                <a:spcPct val="100000"/>
              </a:lnSpc>
              <a:spcBef>
                <a:spcPct val="0"/>
              </a:spcBef>
              <a:spcAft>
                <a:spcPct val="0"/>
              </a:spcAft>
              <a:buClrTx/>
              <a:buSzTx/>
              <a:buFontTx/>
              <a:buNone/>
              <a:tabLst/>
              <a:defRPr/>
            </a:pPr>
            <a:endParaRPr lang="en-US" sz="1200" baseline="0" noProof="0"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22</a:t>
            </a:fld>
            <a:endParaRPr lang="en-US"/>
          </a:p>
        </p:txBody>
      </p:sp>
    </p:spTree>
    <p:extLst>
      <p:ext uri="{BB962C8B-B14F-4D97-AF65-F5344CB8AC3E}">
        <p14:creationId xmlns:p14="http://schemas.microsoft.com/office/powerpoint/2010/main" val="10166243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11-3C</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In our illustration, the double-declining-balance rate would be 40% (two times the straight-line rate of 20%). Depreciation is calculated in the illustration for the five years of the machine’s life using the double-declining-balance method. Notice that in the fourth year depreciation is a plug amount that reduces book value to the expected residual value (book value beginning of year, $54,000, minus expected residual value, $40,000 = $14,000). There is no depreciation in year 5 since book value has already been reduced to the expected residual value. Declining balance methods often allocate the asset’s depreciable base over fewer years than the expected service life.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24</a:t>
            </a:fld>
            <a:endParaRPr lang="en-US"/>
          </a:p>
        </p:txBody>
      </p:sp>
    </p:spTree>
    <p:extLst>
      <p:ext uri="{BB962C8B-B14F-4D97-AF65-F5344CB8AC3E}">
        <p14:creationId xmlns:p14="http://schemas.microsoft.com/office/powerpoint/2010/main" val="41341570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Property, plant, and equipment and intangible assets are purchased with the expectation that they will provide future benefits. Specifically, they are acquired to be used as part of the revenue-generating operations, usually for several years. Logically, then, the costs of these acquisitions initially should be recorded as assets and then these costs should be allocated to expense over the periods benefited by their use. That is, their costs are reported with the revenues they help generate.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Cost allocation is known as depreciation for plant and equipment, depletion for natural resources, and amortization for intangible assets. While the terms depreciation, depletion, and amortization differ across types of assets, they conceptually refer to the same idea – the process of allocating an asset’s cost over the periods it is used to produce revenues.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For assets used in the manufacture of a product, depreciation, depletion, or amortization is considered a product cost to be included as part of the cost of inventory. Eventually, when the product is sold, it becomes part of the cost of goods sold. For assets not used in production, primarily plant and equipment and certain intangibles used in the selling and administrative functions of the company, periodic depreciation or amortization is reported as period expense in the income statement. You might recognize this distinction between a product cost and a period cost. A product cost is reported as an expense (cost of goods sold) when the product is sold; a period cost is reported as an expense in the reporting period in which it is incurred.</a:t>
            </a:r>
            <a:endParaRPr lang="en-IN" dirty="0"/>
          </a:p>
        </p:txBody>
      </p:sp>
      <p:sp>
        <p:nvSpPr>
          <p:cNvPr id="4" name="Slide Number Placeholder 3"/>
          <p:cNvSpPr>
            <a:spLocks noGrp="1"/>
          </p:cNvSpPr>
          <p:nvPr>
            <p:ph type="sldNum" sz="quarter" idx="10"/>
          </p:nvPr>
        </p:nvSpPr>
        <p:spPr/>
        <p:txBody>
          <a:bodyPr/>
          <a:lstStyle/>
          <a:p>
            <a:fld id="{E5D5A280-AB61-4228-B8B9-B2988F4D0222}" type="slidenum">
              <a:rPr lang="en-US" smtClean="0"/>
              <a:t>2</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11-3C</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In our illustration, the double-declining-balance rate would be 40% (two times the straight-line rate of 20%). Depreciation is calculated in the illustration for the five years of the machine’s life using the double-declining-balance method. Notice that in the fourth year depreciation is a plug amount that reduces book value to the expected residual value (book value beginning of year, $54,000, minus expected residual value, $40,000 = $14,000). There is no depreciation in year 5 since book value has already been reduced to the expected residual value. Declining balance methods often allocate the asset’s depreciable base over fewer years than the expected service life.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a:solidFill>
                <a:schemeClr val="tx1"/>
              </a:solidFill>
              <a:latin typeface="+mn-lt"/>
              <a:ea typeface="+mn-ea"/>
              <a:cs typeface="+mn-cs"/>
            </a:endParaRPr>
          </a:p>
          <a:p>
            <a:endParaRPr lang="en-US"/>
          </a:p>
        </p:txBody>
      </p:sp>
      <p:sp>
        <p:nvSpPr>
          <p:cNvPr id="4" name="Slide Number Placeholder 3"/>
          <p:cNvSpPr>
            <a:spLocks noGrp="1"/>
          </p:cNvSpPr>
          <p:nvPr>
            <p:ph type="sldNum" sz="quarter" idx="10"/>
          </p:nvPr>
        </p:nvSpPr>
        <p:spPr/>
        <p:txBody>
          <a:bodyPr/>
          <a:lstStyle/>
          <a:p>
            <a:fld id="{E5D5A280-AB61-4228-B8B9-B2988F4D0222}" type="slidenum">
              <a:rPr lang="en-US" smtClean="0"/>
              <a:t>25</a:t>
            </a:fld>
            <a:endParaRPr lang="en-US"/>
          </a:p>
        </p:txBody>
      </p:sp>
    </p:spTree>
    <p:extLst>
      <p:ext uri="{BB962C8B-B14F-4D97-AF65-F5344CB8AC3E}">
        <p14:creationId xmlns:p14="http://schemas.microsoft.com/office/powerpoint/2010/main" val="30320581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On the next slide, depreciation for the five years is determined using the units-of-production method.</a:t>
            </a:r>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27</a:t>
            </a:fld>
            <a:endParaRPr lang="en-US"/>
          </a:p>
        </p:txBody>
      </p:sp>
    </p:spTree>
    <p:extLst>
      <p:ext uri="{BB962C8B-B14F-4D97-AF65-F5344CB8AC3E}">
        <p14:creationId xmlns:p14="http://schemas.microsoft.com/office/powerpoint/2010/main" val="16732723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On the next slide, depreciation for the five years is determined using the units-of-production method.</a:t>
            </a:r>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28</a:t>
            </a:fld>
            <a:endParaRPr lang="en-US"/>
          </a:p>
        </p:txBody>
      </p:sp>
    </p:spTree>
    <p:extLst>
      <p:ext uri="{BB962C8B-B14F-4D97-AF65-F5344CB8AC3E}">
        <p14:creationId xmlns:p14="http://schemas.microsoft.com/office/powerpoint/2010/main" val="34282429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11-3D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Each unit produced will require $1.50 of depreciation to be recorded. In other words, each unit produced is assigned $1.50 of the asset’s cost. As we are estimating service life based on units produced rather than in years, depreciation is not constrained by time. However, total depreciation is constrained by the asset’s cost and the anticipated residual value, therefore, the final year’s depreciation will be a plug amount necessary to reduce the book value of the asset down to its residual value (book value beginning of year, $64,000, minus expected residual value, $40,000 = </a:t>
            </a:r>
            <a:r>
              <a:rPr lang="en-US" sz="1200" b="1" i="0" u="none" strike="noStrike" kern="1200" baseline="0" dirty="0">
                <a:solidFill>
                  <a:schemeClr val="tx1"/>
                </a:solidFill>
                <a:latin typeface="+mn-lt"/>
                <a:ea typeface="+mn-ea"/>
                <a:cs typeface="+mn-cs"/>
              </a:rPr>
              <a:t>$24,000</a:t>
            </a:r>
            <a:r>
              <a:rPr lang="en-US" sz="1200" b="0" i="0" u="none" strike="noStrike" kern="1200" baseline="0" dirty="0">
                <a:solidFill>
                  <a:schemeClr val="tx1"/>
                </a:solidFill>
                <a:latin typeface="+mn-lt"/>
                <a:ea typeface="+mn-ea"/>
                <a:cs typeface="+mn-cs"/>
              </a:rPr>
              <a:t>).</a:t>
            </a:r>
            <a:endParaRPr lang="en-US" sz="1200"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29</a:t>
            </a:fld>
            <a:endParaRPr lang="en-US"/>
          </a:p>
        </p:txBody>
      </p:sp>
    </p:spTree>
    <p:extLst>
      <p:ext uri="{BB962C8B-B14F-4D97-AF65-F5344CB8AC3E}">
        <p14:creationId xmlns:p14="http://schemas.microsoft.com/office/powerpoint/2010/main" val="27032502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11-3D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Each unit produced will require $1.50 of depreciation to be recorded. In other words, each unit produced is assigned $1.50 of the asset’s cost. As we are estimating service life based on units produced rather than in years, depreciation is not constrained by time. However, total depreciation is constrained by the asset’s cost and the anticipated residual value, therefore, the final year’s depreciation will be a plug amount necessary to reduce the book value of the asset down to its residual value (book value beginning of year, $64,000, minus expected residual value, $40,000 = </a:t>
            </a:r>
            <a:r>
              <a:rPr lang="en-US" sz="1200" b="1" i="0" u="none" strike="noStrike" kern="1200" baseline="0" dirty="0">
                <a:solidFill>
                  <a:schemeClr val="tx1"/>
                </a:solidFill>
                <a:latin typeface="+mn-lt"/>
                <a:ea typeface="+mn-ea"/>
                <a:cs typeface="+mn-cs"/>
              </a:rPr>
              <a:t>$24,000</a:t>
            </a:r>
            <a:r>
              <a:rPr lang="en-US" sz="1200" b="0" i="0" u="none" strike="noStrike" kern="1200" baseline="0" dirty="0">
                <a:solidFill>
                  <a:schemeClr val="tx1"/>
                </a:solidFill>
                <a:latin typeface="+mn-lt"/>
                <a:ea typeface="+mn-ea"/>
                <a:cs typeface="+mn-cs"/>
              </a:rPr>
              <a:t>).</a:t>
            </a:r>
            <a:endParaRPr lang="en-US" sz="1200"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30</a:t>
            </a:fld>
            <a:endParaRPr lang="en-US"/>
          </a:p>
        </p:txBody>
      </p:sp>
    </p:spTree>
    <p:extLst>
      <p:ext uri="{BB962C8B-B14F-4D97-AF65-F5344CB8AC3E}">
        <p14:creationId xmlns:p14="http://schemas.microsoft.com/office/powerpoint/2010/main" val="37413770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11-3E</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Conceptually, using an activity-based depreciation method provides a better matching of the asset’s cost to the use of that asset to help produce revenues. Clearly, the productivity of a plant asset is more closely associated with the benefits provided by that asset than the mere passage of time. Also, these methods allow for patterns of depreciation to correspond with the patterns of asset use.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However, activity-based methods quite often are either infeasible or too costly to use. For example, buildings don’t have an identifiable measure of productivity. Even for machinery, there may be an identifiable measure of productivity such as machine hours or units produced, but it frequently is more costly to determine each period than it is to simply measure the passage of time. For these reasons, most companies use time-based depreciation methods.</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31</a:t>
            </a:fld>
            <a:endParaRPr lang="en-US"/>
          </a:p>
        </p:txBody>
      </p:sp>
    </p:spTree>
    <p:extLst>
      <p:ext uri="{BB962C8B-B14F-4D97-AF65-F5344CB8AC3E}">
        <p14:creationId xmlns:p14="http://schemas.microsoft.com/office/powerpoint/2010/main" val="6131659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Why do so many companies use the straight-line method as opposed to other time-based methods? Many companies perhaps consider the benefits derived from the majority of depreciable assets to be realized approximately evenly over these assets’ useful lives. Certainly a contributing factor is that straight-line is the easiest method to understand and apply.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Another motivation is the positive effect on reported income. Straight-line depreciation produces a higher net income than accelerated methods in the early years of an asset’s life.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Conflicting with the desire to report higher profits is the desire to reduce taxes by reducing taxable income. An accelerated method serves this objective by reducing taxable income more in the early years of an asset’s life than straight line. Income tax regulations allow firms to use different approaches to computing depreciation in their tax returns and in their financial statements. The method used for tax purposes is therefore not a constraint in the choice of depreciation methods for financial reporting. As a result, most companies use the straight-line method for financial reporting and the Internal Revenue Service’s prescribed accelerated method for income tax purposes.</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32</a:t>
            </a:fld>
            <a:endParaRPr lang="en-US"/>
          </a:p>
        </p:txBody>
      </p:sp>
    </p:spTree>
    <p:extLst>
      <p:ext uri="{BB962C8B-B14F-4D97-AF65-F5344CB8AC3E}">
        <p14:creationId xmlns:p14="http://schemas.microsoft.com/office/powerpoint/2010/main" val="36961521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33</a:t>
            </a:fld>
            <a:endParaRPr lang="en-US"/>
          </a:p>
        </p:txBody>
      </p:sp>
    </p:spTree>
    <p:extLst>
      <p:ext uri="{BB962C8B-B14F-4D97-AF65-F5344CB8AC3E}">
        <p14:creationId xmlns:p14="http://schemas.microsoft.com/office/powerpoint/2010/main" val="30856384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1" i="0" u="none" strike="noStrike" kern="1200" baseline="0" dirty="0">
                <a:solidFill>
                  <a:schemeClr val="tx1"/>
                </a:solidFill>
                <a:latin typeface="+mn-lt"/>
                <a:ea typeface="+mn-ea"/>
                <a:cs typeface="+mn-cs"/>
              </a:rPr>
              <a:t>Depreciation.</a:t>
            </a:r>
            <a:r>
              <a:rPr lang="en-IN" sz="1200" b="0" i="0" u="none" strike="noStrike" kern="1200" baseline="0" dirty="0">
                <a:solidFill>
                  <a:schemeClr val="tx1"/>
                </a:solidFill>
                <a:latin typeface="+mn-lt"/>
                <a:ea typeface="+mn-ea"/>
                <a:cs typeface="+mn-cs"/>
              </a:rPr>
              <a:t> </a:t>
            </a:r>
            <a:r>
              <a:rPr lang="en-IN" sz="1200" b="0" i="1" u="none" strike="noStrike" kern="1200" baseline="0" dirty="0">
                <a:solidFill>
                  <a:schemeClr val="tx1"/>
                </a:solidFill>
                <a:latin typeface="+mn-lt"/>
                <a:ea typeface="+mn-ea"/>
                <a:cs typeface="+mn-cs"/>
              </a:rPr>
              <a:t>IAS No. 16 </a:t>
            </a:r>
            <a:r>
              <a:rPr lang="en-IN" sz="1200" b="0" i="0" u="none" strike="noStrike" kern="1200" baseline="0" dirty="0">
                <a:solidFill>
                  <a:schemeClr val="tx1"/>
                </a:solidFill>
                <a:latin typeface="+mn-lt"/>
                <a:ea typeface="+mn-ea"/>
                <a:cs typeface="+mn-cs"/>
              </a:rPr>
              <a:t>requires that each component of an item of property, plant, and equipment must be depreciated separately if its cost is significant in relation to the total cost of the item. In the United States, component depreciation is allowed but is not often </a:t>
            </a:r>
            <a:r>
              <a:rPr lang="en-US" sz="1200" b="0" i="0" u="none" strike="noStrike" kern="1200" baseline="0" dirty="0">
                <a:solidFill>
                  <a:schemeClr val="tx1"/>
                </a:solidFill>
                <a:latin typeface="+mn-lt"/>
                <a:ea typeface="+mn-ea"/>
                <a:cs typeface="+mn-cs"/>
              </a:rPr>
              <a:t>used in practice.</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U.S. GAAP and IFRS determine depreciable base in the same way, by subtracting estimated residual value from cost. However, IFRS requires a review of residual values at </a:t>
            </a:r>
            <a:r>
              <a:rPr lang="en-US" sz="1200" b="0" i="0" u="none" strike="noStrike" kern="1200" baseline="0" dirty="0">
                <a:solidFill>
                  <a:schemeClr val="tx1"/>
                </a:solidFill>
                <a:latin typeface="+mn-lt"/>
                <a:ea typeface="+mn-ea"/>
                <a:cs typeface="+mn-cs"/>
              </a:rPr>
              <a:t>least annually.</a:t>
            </a:r>
          </a:p>
          <a:p>
            <a:endParaRPr lang="en-IN" sz="1200" b="0" i="0" u="none" strike="noStrike" kern="1200" baseline="0" dirty="0">
              <a:solidFill>
                <a:schemeClr val="tx1"/>
              </a:solidFill>
              <a:latin typeface="+mn-lt"/>
              <a:ea typeface="+mn-ea"/>
              <a:cs typeface="+mn-cs"/>
            </a:endParaRPr>
          </a:p>
          <a:p>
            <a:r>
              <a:rPr lang="en-IN" sz="1200" b="1" i="0" u="none" strike="noStrike" kern="1200" baseline="0" dirty="0">
                <a:solidFill>
                  <a:schemeClr val="tx1"/>
                </a:solidFill>
                <a:latin typeface="+mn-lt"/>
                <a:ea typeface="+mn-ea"/>
                <a:cs typeface="+mn-cs"/>
              </a:rPr>
              <a:t>Depreciation Methods.</a:t>
            </a:r>
            <a:r>
              <a:rPr lang="en-IN" sz="1200" b="0" i="0" u="none" strike="noStrike" kern="1200" baseline="0" dirty="0">
                <a:solidFill>
                  <a:schemeClr val="tx1"/>
                </a:solidFill>
                <a:latin typeface="+mn-lt"/>
                <a:ea typeface="+mn-ea"/>
                <a:cs typeface="+mn-cs"/>
              </a:rPr>
              <a:t> </a:t>
            </a:r>
            <a:r>
              <a:rPr lang="en-IN" sz="1200" b="0" i="1" u="none" strike="noStrike" kern="1200" baseline="0" dirty="0">
                <a:solidFill>
                  <a:schemeClr val="tx1"/>
                </a:solidFill>
                <a:latin typeface="+mn-lt"/>
                <a:ea typeface="+mn-ea"/>
                <a:cs typeface="+mn-cs"/>
              </a:rPr>
              <a:t>IAS No. 16 </a:t>
            </a:r>
            <a:r>
              <a:rPr lang="en-IN" sz="1200" b="0" i="0" u="none" strike="noStrike" kern="1200" baseline="0" dirty="0">
                <a:solidFill>
                  <a:schemeClr val="tx1"/>
                </a:solidFill>
                <a:latin typeface="+mn-lt"/>
                <a:ea typeface="+mn-ea"/>
                <a:cs typeface="+mn-cs"/>
              </a:rPr>
              <a:t>specifically mentions three depreciation methods: straight-line, units-of-production, and the diminishing balance method. The diminishing balance method is similar to the declining balance method sometimes used by U.S. companies. As in the U.S., the straight-line method is used by most companies.</a:t>
            </a:r>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34</a:t>
            </a:fld>
            <a:endParaRPr lang="en-US"/>
          </a:p>
        </p:txBody>
      </p:sp>
    </p:spTree>
    <p:extLst>
      <p:ext uri="{BB962C8B-B14F-4D97-AF65-F5344CB8AC3E}">
        <p14:creationId xmlns:p14="http://schemas.microsoft.com/office/powerpoint/2010/main" val="2718193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After using property, plant, and equipment and intangible assets, companies will sell or retire those assets. When selling property, plant, and equipment and intangible assets for monetary consideration (cash or a receivable), the seller recognizes a </a:t>
            </a:r>
            <a:r>
              <a:rPr lang="en-US" sz="1200" b="1" i="0" u="none" strike="noStrike" kern="1200" baseline="0" dirty="0">
                <a:solidFill>
                  <a:schemeClr val="tx1"/>
                </a:solidFill>
                <a:latin typeface="+mn-lt"/>
                <a:ea typeface="+mn-ea"/>
                <a:cs typeface="+mn-cs"/>
              </a:rPr>
              <a:t>gain </a:t>
            </a:r>
            <a:r>
              <a:rPr lang="en-US" sz="1200" b="0" i="0" u="none" strike="noStrike" kern="1200" baseline="0" dirty="0">
                <a:solidFill>
                  <a:schemeClr val="tx1"/>
                </a:solidFill>
                <a:latin typeface="+mn-lt"/>
                <a:ea typeface="+mn-ea"/>
                <a:cs typeface="+mn-cs"/>
              </a:rPr>
              <a:t>or </a:t>
            </a:r>
            <a:r>
              <a:rPr lang="en-US" sz="1200" b="1" i="0" u="none" strike="noStrike" kern="1200" baseline="0" dirty="0">
                <a:solidFill>
                  <a:schemeClr val="tx1"/>
                </a:solidFill>
                <a:latin typeface="+mn-lt"/>
                <a:ea typeface="+mn-ea"/>
                <a:cs typeface="+mn-cs"/>
              </a:rPr>
              <a:t>loss </a:t>
            </a:r>
            <a:r>
              <a:rPr lang="en-US" sz="1200" b="0" i="0" u="none" strike="noStrike" kern="1200" baseline="0" dirty="0">
                <a:solidFill>
                  <a:schemeClr val="tx1"/>
                </a:solidFill>
                <a:latin typeface="+mn-lt"/>
                <a:ea typeface="+mn-ea"/>
                <a:cs typeface="+mn-cs"/>
              </a:rPr>
              <a:t>for the difference between the consideration received and the book value of the asset sold. </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35</a:t>
            </a:fld>
            <a:endParaRPr lang="en-US"/>
          </a:p>
        </p:txBody>
      </p:sp>
    </p:spTree>
    <p:extLst>
      <p:ext uri="{BB962C8B-B14F-4D97-AF65-F5344CB8AC3E}">
        <p14:creationId xmlns:p14="http://schemas.microsoft.com/office/powerpoint/2010/main" val="24141480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lang="en-IN" dirty="0"/>
          </a:p>
        </p:txBody>
      </p:sp>
      <p:sp>
        <p:nvSpPr>
          <p:cNvPr id="4" name="Slide Number Placeholder 3"/>
          <p:cNvSpPr>
            <a:spLocks noGrp="1"/>
          </p:cNvSpPr>
          <p:nvPr>
            <p:ph type="sldNum" sz="quarter" idx="10"/>
          </p:nvPr>
        </p:nvSpPr>
        <p:spPr/>
        <p:txBody>
          <a:bodyPr/>
          <a:lstStyle/>
          <a:p>
            <a:fld id="{E5D5A280-AB61-4228-B8B9-B2988F4D0222}" type="slidenum">
              <a:rPr lang="en-US" smtClean="0"/>
              <a:t>3</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11-3F</a:t>
            </a:r>
          </a:p>
          <a:p>
            <a:pPr marL="0" indent="0">
              <a:buNone/>
            </a:pPr>
            <a:r>
              <a:rPr lang="en-US" sz="1200" dirty="0"/>
              <a:t>On January 1, 2018, Hogan Manufacturing Company purchased a machine for $250,000. The company expects the service life of the machine to be five years. The estimated residual value is $40,000. Hogan uses the straight-line depreciation method. </a:t>
            </a:r>
          </a:p>
          <a:p>
            <a:pPr marL="0" indent="0">
              <a:buNone/>
            </a:pPr>
            <a:endParaRPr lang="en-US" sz="1200" dirty="0"/>
          </a:p>
          <a:p>
            <a:pPr marL="0" indent="0">
              <a:buNone/>
            </a:pPr>
            <a:r>
              <a:rPr lang="en-US" sz="1200" dirty="0"/>
              <a:t>Suppose Hogan decides not to hold the machine for the expected five years but instead sells it on December 31, 2020 (three years later), for $140,000. We first need to update depreciation to the date of sale. Since depreciation for 2018 and 2019 has already been recorded in those years, we need to update depreciation only for the current year, 2020. </a:t>
            </a:r>
          </a:p>
          <a:p>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t>The balance of accumulated depreciation equals depreciation that has already been recorded in 2018 and 2019 ($42,000 + $42,000) plus the depreciation recorded above in 2020 ($42,000), a total of $126,000. </a:t>
            </a:r>
          </a:p>
          <a:p>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36</a:t>
            </a:fld>
            <a:endParaRPr lang="en-US"/>
          </a:p>
        </p:txBody>
      </p:sp>
    </p:spTree>
    <p:extLst>
      <p:ext uri="{BB962C8B-B14F-4D97-AF65-F5344CB8AC3E}">
        <p14:creationId xmlns:p14="http://schemas.microsoft.com/office/powerpoint/2010/main" val="5859449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37</a:t>
            </a:fld>
            <a:endParaRPr lang="en-US"/>
          </a:p>
        </p:txBody>
      </p:sp>
    </p:spTree>
    <p:extLst>
      <p:ext uri="{BB962C8B-B14F-4D97-AF65-F5344CB8AC3E}">
        <p14:creationId xmlns:p14="http://schemas.microsoft.com/office/powerpoint/2010/main" val="26631363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Illustration 11-3F</a:t>
            </a:r>
          </a:p>
          <a:p>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t>We can now calculate the gain or loss on the sale as the difference between consideration received and the asset’s book value. In this example, the amount of cash received is greater than the asset’s book value, so a gain is recognized.</a:t>
            </a:r>
            <a:r>
              <a:rPr lang="en-US" sz="1200" baseline="0" dirty="0"/>
              <a:t> The book value of the asset is $124,000 (cost of $250,000 less accumulated depreciation of $126,000).</a:t>
            </a:r>
            <a:endParaRPr lang="en-US" sz="1200"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t>Finally, the sale of the equipment requires (1) the cash received to be recorded, (2) the machine’s account balance as well as its accumulated depreciation balance to be removed from the books, and (3) the gain or loss recognized.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t>The balances of the machine account and the accumulated depreciation account will be $0 after this entry. The gain on the sale normally is reported in the income statement as a separate component of operating expenses.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dirty="0"/>
          </a:p>
          <a:p>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38</a:t>
            </a:fld>
            <a:endParaRPr lang="en-US"/>
          </a:p>
        </p:txBody>
      </p:sp>
    </p:spTree>
    <p:extLst>
      <p:ext uri="{BB962C8B-B14F-4D97-AF65-F5344CB8AC3E}">
        <p14:creationId xmlns:p14="http://schemas.microsoft.com/office/powerpoint/2010/main" val="5667779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gain on the sale of a depreciable asset simply means the asset was sold for more than its book value. In other words, the asset being received and recorded (such as cash) is greater than the recorded book value of the asset being sold and written off. The net increase in the book value of total assets is an accounting gain (not an economic gain).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same is true for losses. A loss signifies that the cash received is less than the book value of the asset being sold; there is a net decrease in the book value of total assets. </a:t>
            </a:r>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39</a:t>
            </a:fld>
            <a:endParaRPr lang="en-US"/>
          </a:p>
        </p:txBody>
      </p:sp>
    </p:spTree>
    <p:extLst>
      <p:ext uri="{BB962C8B-B14F-4D97-AF65-F5344CB8AC3E}">
        <p14:creationId xmlns:p14="http://schemas.microsoft.com/office/powerpoint/2010/main" val="288803949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Sometimes management plans to sell property, plant, and equipment or an intangible asset but that sale hasn’t yet happened. In this case, the asset is classified as “held for sale” in the period in which all of the following criteria are met: </a:t>
            </a:r>
          </a:p>
          <a:p>
            <a:pPr marL="514350" indent="-514350">
              <a:buFont typeface="+mj-lt"/>
              <a:buAutoNum type="arabicPeriod"/>
            </a:pPr>
            <a:r>
              <a:rPr lang="en-US" dirty="0"/>
              <a:t>Management commits to a plan to sell the asset. </a:t>
            </a:r>
          </a:p>
          <a:p>
            <a:pPr marL="514350" indent="-514350">
              <a:buFont typeface="+mj-lt"/>
              <a:buAutoNum type="arabicPeriod"/>
            </a:pPr>
            <a:r>
              <a:rPr lang="en-US" dirty="0"/>
              <a:t>The asset is available for immediate sale in its present condition. </a:t>
            </a:r>
          </a:p>
          <a:p>
            <a:pPr marL="514350" indent="-514350">
              <a:buFont typeface="+mj-lt"/>
              <a:buAutoNum type="arabicPeriod"/>
            </a:pPr>
            <a:r>
              <a:rPr lang="en-US" dirty="0"/>
              <a:t>An active plan to locate a buyer and sell the asset has been initiated. </a:t>
            </a:r>
          </a:p>
          <a:p>
            <a:pPr marL="514350" indent="-514350">
              <a:buFont typeface="+mj-lt"/>
              <a:buAutoNum type="arabicPeriod"/>
            </a:pPr>
            <a:r>
              <a:rPr lang="en-US" dirty="0"/>
              <a:t>The completed sale of the asset is probable and typically expected to occur within one year. </a:t>
            </a:r>
          </a:p>
          <a:p>
            <a:pPr marL="514350" indent="-514350">
              <a:buFont typeface="+mj-lt"/>
              <a:buAutoNum type="arabicPeriod"/>
            </a:pPr>
            <a:r>
              <a:rPr lang="en-US" dirty="0"/>
              <a:t>The asset is being offered for sale at a reasonable price relative to its current fair value. </a:t>
            </a:r>
          </a:p>
          <a:p>
            <a:pPr marL="514350" indent="-514350">
              <a:buFont typeface="+mj-lt"/>
              <a:buAutoNum type="arabicPeriod"/>
            </a:pPr>
            <a:r>
              <a:rPr lang="en-US" dirty="0"/>
              <a:t>Management’s actions indicate the plan is unlikely to change significantly or be withdrawn. </a:t>
            </a:r>
          </a:p>
          <a:p>
            <a:pPr marL="514350" indent="-514350">
              <a:buFont typeface="+mj-lt"/>
              <a:buAutoNum type="arabicPeriod"/>
            </a:pPr>
            <a:endParaRPr lang="en-US" dirty="0"/>
          </a:p>
          <a:p>
            <a:r>
              <a:rPr lang="en-US" sz="2400" dirty="0"/>
              <a:t>An asset that is classified as held for sale is no longer depreciated or amortized. </a:t>
            </a:r>
            <a:r>
              <a:rPr lang="en-US" sz="2400" i="1" dirty="0"/>
              <a:t>An asset classified as held for sale is reported at the lower of its current book value or its fair value less any cost to sell</a:t>
            </a:r>
            <a:r>
              <a:rPr lang="en-US" sz="2400" dirty="0"/>
              <a:t>. </a:t>
            </a:r>
            <a:r>
              <a:rPr lang="en-US" dirty="0"/>
              <a:t>If the fair value less cost to sell is below book value, we recognize a loss in the current period. If financial statements are again prepared prior to the sale, we reassess the asset’s fair value less selling costs. If a further decline has occurred, we recognize another loss. If the fair value less selling costs has increased since the previous measurement, we recognize a gain, but limited to the cumulative amount of any previous losses. </a:t>
            </a:r>
          </a:p>
          <a:p>
            <a:pPr marL="514350" indent="-514350">
              <a:buFont typeface="+mj-lt"/>
              <a:buAutoNum type="arabicPeriod"/>
            </a:pP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40</a:t>
            </a:fld>
            <a:endParaRPr lang="en-US"/>
          </a:p>
        </p:txBody>
      </p:sp>
    </p:spTree>
    <p:extLst>
      <p:ext uri="{BB962C8B-B14F-4D97-AF65-F5344CB8AC3E}">
        <p14:creationId xmlns:p14="http://schemas.microsoft.com/office/powerpoint/2010/main" val="11405243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41</a:t>
            </a:fld>
            <a:endParaRPr lang="en-US"/>
          </a:p>
        </p:txBody>
      </p:sp>
    </p:spTree>
    <p:extLst>
      <p:ext uri="{BB962C8B-B14F-4D97-AF65-F5344CB8AC3E}">
        <p14:creationId xmlns:p14="http://schemas.microsoft.com/office/powerpoint/2010/main" val="401301664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dirty="0"/>
              <a:t>Sometimes instead of selling a used asset, a company will retire (or abandon) the asset. </a:t>
            </a:r>
            <a:r>
              <a:rPr lang="en-US" dirty="0"/>
              <a:t>Retirements are treated similarly to selling for monetary consideration. At the time of retirement, the asset account and the corresponding accumulated deprecation account are removed from the books and a loss equal to the remaining book value of the asset is recorded because there will be no monetary consideration received. When there is a formal plan to retire an asset but before the actual retirement, there may be some revision in depreciation due a change in the estimated service life or residual value. </a:t>
            </a:r>
          </a:p>
          <a:p>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42</a:t>
            </a:fld>
            <a:endParaRPr lang="en-US"/>
          </a:p>
        </p:txBody>
      </p:sp>
    </p:spTree>
    <p:extLst>
      <p:ext uri="{BB962C8B-B14F-4D97-AF65-F5344CB8AC3E}">
        <p14:creationId xmlns:p14="http://schemas.microsoft.com/office/powerpoint/2010/main" val="294633761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Depreciation records could become quite cumbersome and costly if a company has hundreds, or maybe thousands, of depreciable assets. The burden can be lessened if the company uses the group or composite method to depreciate assets collectively rather than individually. The two methods are the same except for the way the collection of assets is aggregated for depreciation. The </a:t>
            </a:r>
            <a:r>
              <a:rPr lang="en-IN" sz="1200" b="0" i="1" u="none" strike="noStrike" kern="1200" baseline="0" dirty="0">
                <a:solidFill>
                  <a:schemeClr val="tx1"/>
                </a:solidFill>
                <a:latin typeface="+mn-lt"/>
                <a:ea typeface="+mn-ea"/>
                <a:cs typeface="+mn-cs"/>
              </a:rPr>
              <a:t>group depreciation method </a:t>
            </a:r>
            <a:r>
              <a:rPr lang="en-IN" sz="1200" b="0" i="0" u="none" strike="noStrike" kern="1200" baseline="0" dirty="0">
                <a:solidFill>
                  <a:schemeClr val="tx1"/>
                </a:solidFill>
                <a:latin typeface="+mn-lt"/>
                <a:ea typeface="+mn-ea"/>
                <a:cs typeface="+mn-cs"/>
              </a:rPr>
              <a:t>defines the collection as depreciable assets that share similar service lives and other attributes. The </a:t>
            </a:r>
            <a:r>
              <a:rPr lang="en-IN" sz="1200" b="0" i="1" u="none" strike="noStrike" kern="1200" baseline="0" dirty="0">
                <a:solidFill>
                  <a:schemeClr val="tx1"/>
                </a:solidFill>
                <a:latin typeface="+mn-lt"/>
                <a:ea typeface="+mn-ea"/>
                <a:cs typeface="+mn-cs"/>
              </a:rPr>
              <a:t>composite depreciation method </a:t>
            </a:r>
            <a:r>
              <a:rPr lang="en-IN" sz="1200" b="0" i="0" u="none" strike="noStrike" kern="1200" baseline="0" dirty="0">
                <a:solidFill>
                  <a:schemeClr val="tx1"/>
                </a:solidFill>
                <a:latin typeface="+mn-lt"/>
                <a:ea typeface="+mn-ea"/>
                <a:cs typeface="+mn-cs"/>
              </a:rPr>
              <a:t>is used when assets are physically dissimilar but are aggregated anyway to gain the convenience of a collective depreciation calculation.</a:t>
            </a: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43</a:t>
            </a:fld>
            <a:endParaRPr lang="en-US"/>
          </a:p>
        </p:txBody>
      </p:sp>
    </p:spTree>
    <p:extLst>
      <p:ext uri="{BB962C8B-B14F-4D97-AF65-F5344CB8AC3E}">
        <p14:creationId xmlns:p14="http://schemas.microsoft.com/office/powerpoint/2010/main" val="78142063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In practice, there very likely will be changes in the assets constituting the group as new assets are added and others are retired or sold. Additions are recorded by increasing the group asset account for the cost of the addition. Depreciation is determined by multiplying the group rate by the total cost of assets in the group for that period. Once the group or composite rate and the average service life are determined, they normally are continued despite the addition and disposition of individual assets. This implicitly assumes that the service lives of new assets approximate those of individual assets they replace. </a:t>
            </a:r>
          </a:p>
          <a:p>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solidFill>
                  <a:prstClr val="black"/>
                </a:solidFill>
              </a:rPr>
              <a:pPr/>
              <a:t>44</a:t>
            </a:fld>
            <a:endParaRPr lang="en-US">
              <a:solidFill>
                <a:prstClr val="black"/>
              </a:solidFill>
            </a:endParaRPr>
          </a:p>
        </p:txBody>
      </p:sp>
    </p:spTree>
    <p:extLst>
      <p:ext uri="{BB962C8B-B14F-4D97-AF65-F5344CB8AC3E}">
        <p14:creationId xmlns:p14="http://schemas.microsoft.com/office/powerpoint/2010/main" val="172553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In practice, there very likely will be changes in the assets constituting the group as new assets are added and others are retired or sold. Additions are recorded by increasing the group asset account for the cost of the addition. Depreciation is determined by multiplying the group rate by the total cost of assets in the group for that period. Once the group or composite rate and the average service life are determined, they normally are continued despite the addition and disposition of individual assets. This implicitly assumes that the service lives of new assets approximate those of individual assets they replace. </a:t>
            </a:r>
          </a:p>
          <a:p>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solidFill>
                  <a:prstClr val="black"/>
                </a:solidFill>
              </a:rPr>
              <a:pPr/>
              <a:t>45</a:t>
            </a:fld>
            <a:endParaRPr lang="en-US">
              <a:solidFill>
                <a:prstClr val="black"/>
              </a:solidFill>
            </a:endParaRPr>
          </a:p>
        </p:txBody>
      </p:sp>
    </p:spTree>
    <p:extLst>
      <p:ext uri="{BB962C8B-B14F-4D97-AF65-F5344CB8AC3E}">
        <p14:creationId xmlns:p14="http://schemas.microsoft.com/office/powerpoint/2010/main" val="8936161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kern="1200" baseline="0" dirty="0">
                <a:solidFill>
                  <a:schemeClr val="tx1"/>
                </a:solidFill>
                <a:latin typeface="+mn-lt"/>
                <a:ea typeface="+mn-ea"/>
                <a:cs typeface="+mn-cs"/>
              </a:rPr>
              <a:t>Illustration 11-1</a:t>
            </a:r>
          </a:p>
          <a:p>
            <a:pPr>
              <a:spcBef>
                <a:spcPct val="0"/>
              </a:spcBef>
            </a:pPr>
            <a:r>
              <a:rPr lang="en-US" sz="1200" kern="1200" baseline="0" dirty="0">
                <a:solidFill>
                  <a:schemeClr val="tx1"/>
                </a:solidFill>
                <a:latin typeface="+mn-lt"/>
                <a:ea typeface="+mn-ea"/>
                <a:cs typeface="+mn-cs"/>
              </a:rPr>
              <a:t>Let’s suppose that a company purchases a used delivery truck for $8,200 to be used to </a:t>
            </a:r>
            <a:r>
              <a:rPr lang="en-US" dirty="0"/>
              <a:t>deliver products to</a:t>
            </a:r>
            <a:r>
              <a:rPr lang="en-US" baseline="0" dirty="0"/>
              <a:t> </a:t>
            </a:r>
            <a:r>
              <a:rPr lang="en-US" dirty="0"/>
              <a:t>customers. The company estimates that five years from the acquisition date the truck will be sold for $2,200. It is estimated, then, that $6,000 ($8,200 − 2,200) of the truck’s purchase price will be used up (consumed) during a five-year useful life. The situation is portrayed in this illustration. </a:t>
            </a:r>
          </a:p>
          <a:p>
            <a:pPr>
              <a:spcBef>
                <a:spcPct val="0"/>
              </a:spcBef>
            </a:pPr>
            <a:endParaRPr lang="en-US" dirty="0"/>
          </a:p>
          <a:p>
            <a:pPr algn="l"/>
            <a:r>
              <a:rPr lang="en-US" sz="1200" baseline="0" dirty="0">
                <a:latin typeface="TimesLTStd-Roman"/>
              </a:rPr>
              <a:t>Because the truck will help to produce revenues over the next five years, an asset of $8,200 is recorded at the time of acquisition. Over the subsequent five years, $6,000 of the truck’s cost is expected to be consumed and, conceptually, should be allocated to expense in direct proportion to the role the asset played in revenue production. However, very seldom is there a clear-cut relationship between the use of the asset and revenue production. In other words, we can’t tell precisely the portion of the total benefits of the asset that was consumed in any particular period. As a consequence, we must resort to arbitrary allocation methods to approximate a matching of expense with revenue. Contrast this situation with the $24,000 prepayment of one year’s rent on an office building at $2,000 per month. In that case, we know precisely that the benefits of the asset (prepaid rent) are consumed at a rate of $2,000 per month.</a:t>
            </a:r>
          </a:p>
          <a:p>
            <a:pPr algn="l"/>
            <a:endParaRPr lang="en-US" sz="1200" baseline="0" dirty="0">
              <a:latin typeface="TimesLTStd-Roman"/>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4</a:t>
            </a:fld>
            <a:endParaRPr lang="en-US"/>
          </a:p>
        </p:txBody>
      </p:sp>
    </p:spTree>
    <p:extLst>
      <p:ext uri="{BB962C8B-B14F-4D97-AF65-F5344CB8AC3E}">
        <p14:creationId xmlns:p14="http://schemas.microsoft.com/office/powerpoint/2010/main" val="348488104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Because depreciation records are not kept on an individual asset basis, dispositions are recorded under the assumption that the book value of the disposed item exactly equals any proceeds received and no gain or loss is recorded. </a:t>
            </a:r>
            <a:r>
              <a:rPr lang="en-US" sz="1200" kern="1200" baseline="0" dirty="0">
                <a:solidFill>
                  <a:schemeClr val="tx1"/>
                </a:solidFill>
                <a:latin typeface="+mn-lt"/>
                <a:ea typeface="+mn-ea"/>
                <a:cs typeface="+mn-cs"/>
              </a:rPr>
              <a:t>For example, if a delivery truck that cost $15,000 is sold for $3,000 in the year 2021, the journal entry shown here is recorded. Any actual gain or loss is included in the accumulated depreciation account. This practice generally will not distort income as the unrecorded gains tend to offset unrecorded losses.</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solidFill>
                  <a:prstClr val="black"/>
                </a:solidFill>
              </a:rPr>
              <a:pPr/>
              <a:t>46</a:t>
            </a:fld>
            <a:endParaRPr lang="en-US">
              <a:solidFill>
                <a:prstClr val="black"/>
              </a:solidFill>
            </a:endParaRPr>
          </a:p>
        </p:txBody>
      </p:sp>
    </p:spTree>
    <p:extLst>
      <p:ext uri="{BB962C8B-B14F-4D97-AF65-F5344CB8AC3E}">
        <p14:creationId xmlns:p14="http://schemas.microsoft.com/office/powerpoint/2010/main" val="67901011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11-7</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group depreciation rate is determined by dividing the depreciation per year by the total cost. </a:t>
            </a:r>
          </a:p>
          <a:p>
            <a:r>
              <a:rPr lang="en-US" sz="1200" b="0" i="0" u="none" strike="noStrike" kern="1200" baseline="0" dirty="0">
                <a:solidFill>
                  <a:schemeClr val="tx1"/>
                </a:solidFill>
                <a:latin typeface="+mn-lt"/>
                <a:ea typeface="+mn-ea"/>
                <a:cs typeface="+mn-cs"/>
              </a:rPr>
              <a:t>The group’s average service life is calculated by dividing the depreciable base by the depreciation per year.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there are no changes in the assets contained in the group, depreciation of $52,800 per year (16% × $330,000) will be recorded for 5.15 years. This means the depreciation in the sixth year will be $7,920 (.15 of a full year’s depreciation = 15% × $52,800), which depreciates the cost of the group down to its estimated residual value. In other words, the group will be depreciated over the average service life of the assets in the group.</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47</a:t>
            </a:fld>
            <a:endParaRPr lang="en-US"/>
          </a:p>
        </p:txBody>
      </p:sp>
    </p:spTree>
    <p:extLst>
      <p:ext uri="{BB962C8B-B14F-4D97-AF65-F5344CB8AC3E}">
        <p14:creationId xmlns:p14="http://schemas.microsoft.com/office/powerpoint/2010/main" val="221520562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48</a:t>
            </a:fld>
            <a:endParaRPr lang="en-US"/>
          </a:p>
        </p:txBody>
      </p:sp>
    </p:spTree>
    <p:extLst>
      <p:ext uri="{BB962C8B-B14F-4D97-AF65-F5344CB8AC3E}">
        <p14:creationId xmlns:p14="http://schemas.microsoft.com/office/powerpoint/2010/main" val="282615814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11-8</a:t>
            </a:r>
            <a:endParaRPr lang="en-US" dirty="0"/>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This illustration shows a disclosure note accompanying recent financial statements of the El Paso Natural Gas Company (EPNG)</a:t>
            </a:r>
            <a:r>
              <a:rPr lang="en-IN" sz="1200" b="1" i="0"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describing the use of the group depreciation method for its property that is regulated by federal statutes.</a:t>
            </a:r>
          </a:p>
          <a:p>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49</a:t>
            </a:fld>
            <a:endParaRPr lang="en-US"/>
          </a:p>
        </p:txBody>
      </p:sp>
    </p:spTree>
    <p:extLst>
      <p:ext uri="{BB962C8B-B14F-4D97-AF65-F5344CB8AC3E}">
        <p14:creationId xmlns:p14="http://schemas.microsoft.com/office/powerpoint/2010/main" val="290368144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50</a:t>
            </a:fld>
            <a:endParaRPr lang="en-US"/>
          </a:p>
        </p:txBody>
      </p:sp>
    </p:spTree>
    <p:extLst>
      <p:ext uri="{BB962C8B-B14F-4D97-AF65-F5344CB8AC3E}">
        <p14:creationId xmlns:p14="http://schemas.microsoft.com/office/powerpoint/2010/main" val="290368144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1" i="0" u="none" strike="noStrike" kern="1200" baseline="0" dirty="0">
                <a:solidFill>
                  <a:schemeClr val="tx1"/>
                </a:solidFill>
                <a:latin typeface="+mn-lt"/>
                <a:ea typeface="+mn-ea"/>
                <a:cs typeface="+mn-cs"/>
              </a:rPr>
              <a:t>Valuation of Property, Plant, and Equipment.</a:t>
            </a:r>
            <a:r>
              <a:rPr lang="en-IN" sz="1200" b="0" i="0" u="none" strike="noStrike" kern="1200" baseline="0" dirty="0">
                <a:solidFill>
                  <a:schemeClr val="tx1"/>
                </a:solidFill>
                <a:latin typeface="+mn-lt"/>
                <a:ea typeface="+mn-ea"/>
                <a:cs typeface="+mn-cs"/>
              </a:rPr>
              <a:t> Under U.S. GAAP, a company reports property, plant, and equipment (PP&amp;E) in the balance sheet at cost less accumulated depreciation (book value). </a:t>
            </a:r>
            <a:r>
              <a:rPr lang="en-IN" sz="1200" b="0" i="1" u="none" strike="noStrike" kern="1200" baseline="0" dirty="0">
                <a:solidFill>
                  <a:schemeClr val="tx1"/>
                </a:solidFill>
                <a:latin typeface="+mn-lt"/>
                <a:ea typeface="+mn-ea"/>
                <a:cs typeface="+mn-cs"/>
              </a:rPr>
              <a:t>IAS No. 16 </a:t>
            </a:r>
            <a:r>
              <a:rPr lang="en-IN" sz="1200" b="0" i="0" u="none" strike="noStrike" kern="1200" baseline="0" dirty="0">
                <a:solidFill>
                  <a:schemeClr val="tx1"/>
                </a:solidFill>
                <a:latin typeface="+mn-lt"/>
                <a:ea typeface="+mn-ea"/>
                <a:cs typeface="+mn-cs"/>
              </a:rPr>
              <a:t>allows a company to report property, plant, and equipment at that amount or, alternatively, at its fair value (revaluation). If a company chooses revaluation, all assets within a class of PP&amp;E must be revalued on a regular basis. U.S. GAAP prohibits revaluation.</a:t>
            </a:r>
          </a:p>
          <a:p>
            <a:endParaRPr lang="en-IN" sz="1200" b="0" i="0" u="none" strike="noStrike" kern="1200" baseline="0" dirty="0">
              <a:solidFill>
                <a:schemeClr val="tx1"/>
              </a:solidFill>
              <a:latin typeface="+mn-lt"/>
              <a:ea typeface="+mn-ea"/>
              <a:cs typeface="+mn-cs"/>
            </a:endParaRPr>
          </a:p>
          <a:p>
            <a:r>
              <a:rPr lang="en-IN" sz="1200" b="1" i="0" u="none" strike="noStrike" kern="1200" baseline="0" dirty="0">
                <a:solidFill>
                  <a:schemeClr val="tx1"/>
                </a:solidFill>
                <a:latin typeface="+mn-lt"/>
                <a:ea typeface="+mn-ea"/>
                <a:cs typeface="+mn-cs"/>
              </a:rPr>
              <a:t>Biological Assets.</a:t>
            </a:r>
            <a:r>
              <a:rPr lang="en-IN" sz="1200" b="0" i="0" u="none" strike="noStrike" kern="1200" baseline="0" dirty="0">
                <a:solidFill>
                  <a:schemeClr val="tx1"/>
                </a:solidFill>
                <a:latin typeface="+mn-lt"/>
                <a:ea typeface="+mn-ea"/>
                <a:cs typeface="+mn-cs"/>
              </a:rPr>
              <a:t> Living animals and plants, including the trees in a timber tract or in a fruit orchard, are referred to as </a:t>
            </a:r>
            <a:r>
              <a:rPr lang="en-IN" sz="1200" b="0" i="1" u="none" strike="noStrike" kern="1200" baseline="0" dirty="0">
                <a:solidFill>
                  <a:schemeClr val="tx1"/>
                </a:solidFill>
                <a:latin typeface="+mn-lt"/>
                <a:ea typeface="+mn-ea"/>
                <a:cs typeface="+mn-cs"/>
              </a:rPr>
              <a:t>biological assets</a:t>
            </a:r>
            <a:r>
              <a:rPr lang="en-IN" sz="1200" b="0" i="0" u="none" strike="noStrike" kern="1200" baseline="0" dirty="0">
                <a:solidFill>
                  <a:schemeClr val="tx1"/>
                </a:solidFill>
                <a:latin typeface="+mn-lt"/>
                <a:ea typeface="+mn-ea"/>
                <a:cs typeface="+mn-cs"/>
              </a:rPr>
              <a:t>. </a:t>
            </a:r>
            <a:r>
              <a:rPr lang="en-US" sz="1200" kern="1200" baseline="0" dirty="0">
                <a:solidFill>
                  <a:schemeClr val="tx1"/>
                </a:solidFill>
                <a:latin typeface="+mn-lt"/>
                <a:ea typeface="+mn-ea"/>
                <a:cs typeface="+mn-cs"/>
              </a:rPr>
              <a:t>Under U.S. GAAP, a timber tract is valued at cost less accumulated depletion and a fruit orchard at cost less accumulated depreciation. Under IFRS, biological assets are valued at their fair value less estimated costs to sell, with changes in fair value included in the calculation of net income.</a:t>
            </a:r>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51</a:t>
            </a:fld>
            <a:endParaRPr lang="en-US"/>
          </a:p>
        </p:txBody>
      </p:sp>
    </p:spTree>
    <p:extLst>
      <p:ext uri="{BB962C8B-B14F-4D97-AF65-F5344CB8AC3E}">
        <p14:creationId xmlns:p14="http://schemas.microsoft.com/office/powerpoint/2010/main" val="381910651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Allocation of the cost of natural resources is called </a:t>
            </a:r>
            <a:r>
              <a:rPr lang="en-IN" sz="1200" b="1" i="0" u="none" strike="noStrike" kern="1200" baseline="0" dirty="0">
                <a:solidFill>
                  <a:schemeClr val="tx1"/>
                </a:solidFill>
                <a:latin typeface="+mn-lt"/>
                <a:ea typeface="+mn-ea"/>
                <a:cs typeface="+mn-cs"/>
              </a:rPr>
              <a:t>depletion</a:t>
            </a:r>
            <a:r>
              <a:rPr lang="en-IN" sz="1200" b="0" i="0" u="none" strike="noStrike" kern="1200" baseline="0" dirty="0">
                <a:solidFill>
                  <a:schemeClr val="tx1"/>
                </a:solidFill>
                <a:latin typeface="+mn-lt"/>
                <a:ea typeface="+mn-ea"/>
                <a:cs typeface="+mn-cs"/>
              </a:rPr>
              <a:t>. Because the usefulness of natural resources generally is directly related to the amount of the resources extracted, the activity-based units-of-production method is widely used to calculate periodic depletion. Service life is therefore the estimated amount of natural resource to be extracted (for example, tons of mineral or barrels of oil).</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Depletion base is cost less any anticipated residual value. Residual value could be significant if cost includes land that has a value after the natural resource has been extracted.</a:t>
            </a: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52</a:t>
            </a:fld>
            <a:endParaRPr lang="en-US"/>
          </a:p>
        </p:txBody>
      </p:sp>
    </p:spTree>
    <p:extLst>
      <p:ext uri="{BB962C8B-B14F-4D97-AF65-F5344CB8AC3E}">
        <p14:creationId xmlns:p14="http://schemas.microsoft.com/office/powerpoint/2010/main" val="239964058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Allocation of the cost of natural resources is called </a:t>
            </a:r>
            <a:r>
              <a:rPr lang="en-IN" sz="1200" b="1" i="0" u="none" strike="noStrike" kern="1200" baseline="0" dirty="0">
                <a:solidFill>
                  <a:schemeClr val="tx1"/>
                </a:solidFill>
                <a:latin typeface="+mn-lt"/>
                <a:ea typeface="+mn-ea"/>
                <a:cs typeface="+mn-cs"/>
              </a:rPr>
              <a:t>depletion</a:t>
            </a:r>
            <a:r>
              <a:rPr lang="en-IN" sz="1200" b="0" i="0" u="none" strike="noStrike" kern="1200" baseline="0" dirty="0">
                <a:solidFill>
                  <a:schemeClr val="tx1"/>
                </a:solidFill>
                <a:latin typeface="+mn-lt"/>
                <a:ea typeface="+mn-ea"/>
                <a:cs typeface="+mn-cs"/>
              </a:rPr>
              <a:t>. Because the usefulness of natural resources generally is directly related to the amount of the resources extracted, the activity-based units-of-production method is widely used to calculate periodic depletion. Service life is therefore the estimated amount of natural resource to be extracted (for example, tons of mineral or barrels of oil).</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Depletion base is cost less any anticipated residual value. Residual value could be significant if cost includes land that has a value after the natural resource has been extracted.</a:t>
            </a: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53</a:t>
            </a:fld>
            <a:endParaRPr lang="en-US"/>
          </a:p>
        </p:txBody>
      </p:sp>
    </p:spTree>
    <p:extLst>
      <p:ext uri="{BB962C8B-B14F-4D97-AF65-F5344CB8AC3E}">
        <p14:creationId xmlns:p14="http://schemas.microsoft.com/office/powerpoint/2010/main" val="94896720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11–9</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We determined that the capitalized cost of the natural resource, coal mine, including the restoration costs, is </a:t>
            </a:r>
            <a:r>
              <a:rPr lang="en-US" sz="1200" b="1" i="0" u="none" strike="noStrike" kern="1200" baseline="0" dirty="0">
                <a:solidFill>
                  <a:schemeClr val="tx1"/>
                </a:solidFill>
                <a:latin typeface="+mn-lt"/>
                <a:ea typeface="+mn-ea"/>
                <a:cs typeface="+mn-cs"/>
              </a:rPr>
              <a:t>$2,768,360</a:t>
            </a:r>
            <a:r>
              <a:rPr lang="en-US" sz="1200" b="0" i="0" u="none" strike="noStrike" kern="1200" baseline="0" dirty="0">
                <a:solidFill>
                  <a:schemeClr val="tx1"/>
                </a:solidFill>
                <a:latin typeface="+mn-lt"/>
                <a:ea typeface="+mn-ea"/>
                <a:cs typeface="+mn-cs"/>
              </a:rPr>
              <a:t>. Since there is no residual value to the land, the depletion base equals cost and the depletion rate per ton is calculated as shown here.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we multiply the depletion rate per ton with the total units of the natural resource extracted for a period, we can ascertain the depletion amount for the period. Here, the depletion amount for the year 2018 is $850,508 for the 300,000 tons of coal actually extracted. To record the depletion, we debit depletion for $830,508 and credit the coal mine for the same amount.</a:t>
            </a:r>
          </a:p>
          <a:p>
            <a:endParaRPr lang="en-US"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Notice that the credit is to the asset, coal mine, rather than to a contra account, accumulated depletion. Although this approach is traditional, the use of a contra account is acceptable.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Depletion is a product cost and is included in the cost of the inventory of coal, just as the depreciation on manufacturing equipment is included in inventory cost. The depletion is then included in cost of goods sold in the income statement when the coal is sold.</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54</a:t>
            </a:fld>
            <a:endParaRPr lang="en-US"/>
          </a:p>
        </p:txBody>
      </p:sp>
    </p:spTree>
    <p:extLst>
      <p:ext uri="{BB962C8B-B14F-4D97-AF65-F5344CB8AC3E}">
        <p14:creationId xmlns:p14="http://schemas.microsoft.com/office/powerpoint/2010/main" val="211720995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11–9</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We determined that the capitalized cost of the natural resource, coal mine, including the restoration costs, is </a:t>
            </a:r>
            <a:r>
              <a:rPr lang="en-US" sz="1200" b="1" i="0" u="none" strike="noStrike" kern="1200" baseline="0" dirty="0">
                <a:solidFill>
                  <a:schemeClr val="tx1"/>
                </a:solidFill>
                <a:latin typeface="+mn-lt"/>
                <a:ea typeface="+mn-ea"/>
                <a:cs typeface="+mn-cs"/>
              </a:rPr>
              <a:t>$2,768,360</a:t>
            </a:r>
            <a:r>
              <a:rPr lang="en-US" sz="1200" b="0" i="0" u="none" strike="noStrike" kern="1200" baseline="0" dirty="0">
                <a:solidFill>
                  <a:schemeClr val="tx1"/>
                </a:solidFill>
                <a:latin typeface="+mn-lt"/>
                <a:ea typeface="+mn-ea"/>
                <a:cs typeface="+mn-cs"/>
              </a:rPr>
              <a:t>. Since there is no residual value to the land, the depletion base equals cost and the depletion rate per ton is calculated as shown here.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we multiply the depletion rate per ton with the total units of the natural resource extracted for a period, we can ascertain the depletion amount for the period. Here, the depletion amount for the year 2018 is $850,508 for the 300,000 tons of coal actually extracted. To record the depletion, we debit depletion for $830,508 and credit the coal mine for the same amount.</a:t>
            </a:r>
          </a:p>
          <a:p>
            <a:endParaRPr lang="en-US"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Notice that the credit is to the asset, coal mine, rather than to a contra account, accumulated depletion. Although this approach is traditional, the use of a contra account is acceptable.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Depletion is a product cost and is included in the cost of the inventory of coal, just as the depreciation on manufacturing equipment is included in inventory cost. The depletion is then included in cost of goods sold in the income statement when the coal is sold.</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55</a:t>
            </a:fld>
            <a:endParaRPr lang="en-US"/>
          </a:p>
        </p:txBody>
      </p:sp>
    </p:spTree>
    <p:extLst>
      <p:ext uri="{BB962C8B-B14F-4D97-AF65-F5344CB8AC3E}">
        <p14:creationId xmlns:p14="http://schemas.microsoft.com/office/powerpoint/2010/main" val="16391752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sz="1200" baseline="0" dirty="0">
              <a:latin typeface="TimesLTStd-Roman"/>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5</a:t>
            </a:fld>
            <a:endParaRPr lang="en-US"/>
          </a:p>
        </p:txBody>
      </p:sp>
    </p:spTree>
    <p:extLst>
      <p:ext uri="{BB962C8B-B14F-4D97-AF65-F5344CB8AC3E}">
        <p14:creationId xmlns:p14="http://schemas.microsoft.com/office/powerpoint/2010/main" val="264366178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What about depreciation on the $600,000 cost of excavation equipment? The depreciation rate would be $.54 per ton. In 2018, $162,000 in depreciation ($.54 × 300,000 tons) is recorded and also included as part of the cost of the coal inventory.</a:t>
            </a:r>
            <a:endParaRPr lang="en-US" sz="1200" dirty="0">
              <a:latin typeface="+mn-lt"/>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56</a:t>
            </a:fld>
            <a:endParaRPr lang="en-US"/>
          </a:p>
        </p:txBody>
      </p:sp>
    </p:spTree>
    <p:extLst>
      <p:ext uri="{BB962C8B-B14F-4D97-AF65-F5344CB8AC3E}">
        <p14:creationId xmlns:p14="http://schemas.microsoft.com/office/powerpoint/2010/main" val="232939762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If the equipment </a:t>
            </a:r>
            <a:r>
              <a:rPr lang="en-IN" sz="1200" b="0" i="0" u="none" strike="noStrike" kern="1200" baseline="0" dirty="0">
                <a:solidFill>
                  <a:schemeClr val="tx1"/>
                </a:solidFill>
                <a:latin typeface="+mn-lt"/>
                <a:ea typeface="+mn-ea"/>
                <a:cs typeface="+mn-cs"/>
              </a:rPr>
              <a:t>can be moved from the site and used on future projects, the equipment’s depreciable base should be allocated over its useful life. If the asset is not movable, then it should be depreciated over its useful life or the life of the natural resource, whichever is </a:t>
            </a:r>
            <a:r>
              <a:rPr lang="en-US" sz="1200" b="0" i="0" u="none" strike="noStrike" kern="1200" baseline="0" dirty="0">
                <a:solidFill>
                  <a:schemeClr val="tx1"/>
                </a:solidFill>
                <a:latin typeface="+mn-lt"/>
                <a:ea typeface="+mn-ea"/>
                <a:cs typeface="+mn-cs"/>
              </a:rPr>
              <a:t>shorter.</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Quite often, companies use the units-of-production method to calculate depreciation on assets used in the extraction of natural resources. The activity base used is the same as that used to calculate depletion, the estimated recoverable natural resource.</a:t>
            </a:r>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57</a:t>
            </a:fld>
            <a:endParaRPr lang="en-US"/>
          </a:p>
        </p:txBody>
      </p:sp>
    </p:spTree>
    <p:extLst>
      <p:ext uri="{BB962C8B-B14F-4D97-AF65-F5344CB8AC3E}">
        <p14:creationId xmlns:p14="http://schemas.microsoft.com/office/powerpoint/2010/main" val="341597484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1" i="0" u="none" strike="noStrike" kern="1200" baseline="0" dirty="0">
                <a:solidFill>
                  <a:schemeClr val="tx1"/>
                </a:solidFill>
                <a:latin typeface="+mn-lt"/>
                <a:ea typeface="+mn-ea"/>
                <a:cs typeface="+mn-cs"/>
              </a:rPr>
              <a:t>Useful life</a:t>
            </a:r>
          </a:p>
          <a:p>
            <a:r>
              <a:rPr lang="en-IN" sz="1200" b="0" i="0" u="none" strike="noStrike" kern="1200" baseline="0" dirty="0">
                <a:solidFill>
                  <a:schemeClr val="tx1"/>
                </a:solidFill>
                <a:latin typeface="+mn-lt"/>
                <a:ea typeface="+mn-ea"/>
                <a:cs typeface="+mn-cs"/>
              </a:rPr>
              <a:t>Legal, regulatory, or contractual provisions often limit the useful life of an intangible asset. On the other hand, useful life might sometimes be less than the asset’s legal or contractual life. For example, the useful life of a patent would be considerably less than its legal life of 20 years if obsolescence were expected to limit the longevity of a protected </a:t>
            </a:r>
            <a:r>
              <a:rPr lang="en-US" sz="1200" b="0" i="0" u="none" strike="noStrike" kern="1200" baseline="0" dirty="0">
                <a:solidFill>
                  <a:schemeClr val="tx1"/>
                </a:solidFill>
                <a:latin typeface="+mn-lt"/>
                <a:ea typeface="+mn-ea"/>
                <a:cs typeface="+mn-cs"/>
              </a:rPr>
              <a:t>product.</a:t>
            </a:r>
          </a:p>
          <a:p>
            <a:endParaRPr lang="en-IN" sz="1200" b="0" i="0" u="none" strike="noStrike" kern="1200" baseline="0" dirty="0">
              <a:solidFill>
                <a:schemeClr val="tx1"/>
              </a:solidFill>
              <a:latin typeface="+mn-lt"/>
              <a:ea typeface="+mn-ea"/>
              <a:cs typeface="+mn-cs"/>
            </a:endParaRPr>
          </a:p>
          <a:p>
            <a:r>
              <a:rPr lang="en-IN" sz="1200" b="1" i="0" u="none" strike="noStrike" kern="1200" baseline="0" dirty="0">
                <a:solidFill>
                  <a:schemeClr val="tx1"/>
                </a:solidFill>
                <a:latin typeface="+mn-lt"/>
                <a:ea typeface="+mn-ea"/>
                <a:cs typeface="+mn-cs"/>
              </a:rPr>
              <a:t>Residual value </a:t>
            </a:r>
          </a:p>
          <a:p>
            <a:r>
              <a:rPr lang="en-IN" sz="1200" b="0" i="0" u="none" strike="noStrike" kern="1200" baseline="0" dirty="0">
                <a:solidFill>
                  <a:schemeClr val="tx1"/>
                </a:solidFill>
                <a:latin typeface="+mn-lt"/>
                <a:ea typeface="+mn-ea"/>
                <a:cs typeface="+mn-cs"/>
              </a:rPr>
              <a:t>The expected residual value of an intangible asset usually is zero. This might not be the case, though, if at the end of its useful life to the reporting entity the asset will benefit another entity. For example, if Quadra Corp. has a commitment from another company to purchase one of Quadra’s patents at the end of its useful life at a determinable price, we use that price as the patent’s residual value.</a:t>
            </a:r>
          </a:p>
          <a:p>
            <a:endParaRPr lang="en-IN" sz="1200" b="0" i="0" u="none" strike="noStrike" kern="1200" baseline="0" dirty="0">
              <a:solidFill>
                <a:schemeClr val="tx1"/>
              </a:solidFill>
              <a:latin typeface="+mn-lt"/>
              <a:ea typeface="+mn-ea"/>
              <a:cs typeface="+mn-cs"/>
            </a:endParaRPr>
          </a:p>
          <a:p>
            <a:r>
              <a:rPr lang="en-IN" sz="1200" b="1" i="0" u="none" strike="noStrike" kern="1200" baseline="0" dirty="0">
                <a:solidFill>
                  <a:schemeClr val="tx1"/>
                </a:solidFill>
                <a:latin typeface="+mn-lt"/>
                <a:ea typeface="+mn-ea"/>
                <a:cs typeface="+mn-cs"/>
              </a:rPr>
              <a:t>Allocation method</a:t>
            </a:r>
          </a:p>
          <a:p>
            <a:r>
              <a:rPr lang="en-IN" sz="1200" b="0" i="0" u="none" strike="noStrike" kern="1200" baseline="0" dirty="0">
                <a:solidFill>
                  <a:schemeClr val="tx1"/>
                </a:solidFill>
                <a:latin typeface="+mn-lt"/>
                <a:ea typeface="+mn-ea"/>
                <a:cs typeface="+mn-cs"/>
              </a:rPr>
              <a:t>The method of amortization should reflect the pattern of use of the asset in generating benefits. Most companies use the straight-line method. </a:t>
            </a:r>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59</a:t>
            </a:fld>
            <a:endParaRPr lang="en-US"/>
          </a:p>
        </p:txBody>
      </p:sp>
    </p:spTree>
    <p:extLst>
      <p:ext uri="{BB962C8B-B14F-4D97-AF65-F5344CB8AC3E}">
        <p14:creationId xmlns:p14="http://schemas.microsoft.com/office/powerpoint/2010/main" val="320794491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1" i="0" u="none" strike="noStrike" kern="1200" baseline="0" dirty="0">
                <a:solidFill>
                  <a:schemeClr val="tx1"/>
                </a:solidFill>
                <a:latin typeface="+mn-lt"/>
                <a:ea typeface="+mn-ea"/>
                <a:cs typeface="+mn-cs"/>
              </a:rPr>
              <a:t>Useful life</a:t>
            </a:r>
          </a:p>
          <a:p>
            <a:r>
              <a:rPr lang="en-IN" sz="1200" b="0" i="0" u="none" strike="noStrike" kern="1200" baseline="0" dirty="0">
                <a:solidFill>
                  <a:schemeClr val="tx1"/>
                </a:solidFill>
                <a:latin typeface="+mn-lt"/>
                <a:ea typeface="+mn-ea"/>
                <a:cs typeface="+mn-cs"/>
              </a:rPr>
              <a:t>Legal, regulatory, or contractual provisions often limit the useful life of an intangible asset. On the other hand, useful life might sometimes be less than the asset’s legal or contractual life. For example, the useful life of a patent would be considerably less than its legal life of 20 years if obsolescence were expected to limit the longevity of a protected </a:t>
            </a:r>
            <a:r>
              <a:rPr lang="en-US" sz="1200" b="0" i="0" u="none" strike="noStrike" kern="1200" baseline="0" dirty="0">
                <a:solidFill>
                  <a:schemeClr val="tx1"/>
                </a:solidFill>
                <a:latin typeface="+mn-lt"/>
                <a:ea typeface="+mn-ea"/>
                <a:cs typeface="+mn-cs"/>
              </a:rPr>
              <a:t>product.</a:t>
            </a:r>
          </a:p>
          <a:p>
            <a:endParaRPr lang="en-IN" sz="1200" b="0" i="0" u="none" strike="noStrike" kern="1200" baseline="0" dirty="0">
              <a:solidFill>
                <a:schemeClr val="tx1"/>
              </a:solidFill>
              <a:latin typeface="+mn-lt"/>
              <a:ea typeface="+mn-ea"/>
              <a:cs typeface="+mn-cs"/>
            </a:endParaRPr>
          </a:p>
          <a:p>
            <a:r>
              <a:rPr lang="en-IN" sz="1200" b="1" i="0" u="none" strike="noStrike" kern="1200" baseline="0" dirty="0">
                <a:solidFill>
                  <a:schemeClr val="tx1"/>
                </a:solidFill>
                <a:latin typeface="+mn-lt"/>
                <a:ea typeface="+mn-ea"/>
                <a:cs typeface="+mn-cs"/>
              </a:rPr>
              <a:t>Residual value </a:t>
            </a:r>
          </a:p>
          <a:p>
            <a:r>
              <a:rPr lang="en-IN" sz="1200" b="0" i="0" u="none" strike="noStrike" kern="1200" baseline="0" dirty="0">
                <a:solidFill>
                  <a:schemeClr val="tx1"/>
                </a:solidFill>
                <a:latin typeface="+mn-lt"/>
                <a:ea typeface="+mn-ea"/>
                <a:cs typeface="+mn-cs"/>
              </a:rPr>
              <a:t>The expected residual value of an intangible asset usually is zero. This might not be the case, though, if at the end of its useful life to the reporting entity the asset will benefit another entity. For example, if Quadra Corp. has a commitment from another company to purchase one of Quadra’s patents at the end of its useful life at a determinable price, we use that price as the patent’s residual value.</a:t>
            </a:r>
          </a:p>
          <a:p>
            <a:endParaRPr lang="en-IN" sz="1200" b="0" i="0" u="none" strike="noStrike" kern="1200" baseline="0" dirty="0">
              <a:solidFill>
                <a:schemeClr val="tx1"/>
              </a:solidFill>
              <a:latin typeface="+mn-lt"/>
              <a:ea typeface="+mn-ea"/>
              <a:cs typeface="+mn-cs"/>
            </a:endParaRPr>
          </a:p>
          <a:p>
            <a:r>
              <a:rPr lang="en-IN" sz="1200" b="1" i="0" u="none" strike="noStrike" kern="1200" baseline="0" dirty="0">
                <a:solidFill>
                  <a:schemeClr val="tx1"/>
                </a:solidFill>
                <a:latin typeface="+mn-lt"/>
                <a:ea typeface="+mn-ea"/>
                <a:cs typeface="+mn-cs"/>
              </a:rPr>
              <a:t>Allocation method</a:t>
            </a:r>
          </a:p>
          <a:p>
            <a:r>
              <a:rPr lang="en-IN" sz="1200" b="0" i="0" u="none" strike="noStrike" kern="1200" baseline="0" dirty="0">
                <a:solidFill>
                  <a:schemeClr val="tx1"/>
                </a:solidFill>
                <a:latin typeface="+mn-lt"/>
                <a:ea typeface="+mn-ea"/>
                <a:cs typeface="+mn-cs"/>
              </a:rPr>
              <a:t>The method of amortization should reflect the pattern of use of the asset in generating benefits. Most companies use the straight-line method. </a:t>
            </a:r>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60</a:t>
            </a:fld>
            <a:endParaRPr lang="en-US"/>
          </a:p>
        </p:txBody>
      </p:sp>
    </p:spTree>
    <p:extLst>
      <p:ext uri="{BB962C8B-B14F-4D97-AF65-F5344CB8AC3E}">
        <p14:creationId xmlns:p14="http://schemas.microsoft.com/office/powerpoint/2010/main" val="330715255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11–11</a:t>
            </a:r>
            <a:endParaRPr lang="en-US" dirty="0"/>
          </a:p>
          <a:p>
            <a:endParaRPr lang="en-IN" sz="1200" b="0" i="0" u="none" strike="noStrike" kern="1200" baseline="0" dirty="0">
              <a:solidFill>
                <a:schemeClr val="tx1"/>
              </a:solidFill>
              <a:latin typeface="+mn-lt"/>
              <a:ea typeface="+mn-ea"/>
              <a:cs typeface="+mn-cs"/>
            </a:endParaRPr>
          </a:p>
          <a:p>
            <a:r>
              <a:rPr lang="en-IN" sz="1200" b="1" i="0" u="none" strike="noStrike" kern="1200" baseline="0" dirty="0">
                <a:solidFill>
                  <a:schemeClr val="tx1"/>
                </a:solidFill>
                <a:latin typeface="+mn-lt"/>
                <a:ea typeface="+mn-ea"/>
                <a:cs typeface="+mn-cs"/>
              </a:rPr>
              <a:t>Intel Corporation </a:t>
            </a:r>
            <a:r>
              <a:rPr lang="en-IN" sz="1200" b="0" i="0" u="none" strike="noStrike" kern="1200" baseline="0" dirty="0">
                <a:solidFill>
                  <a:schemeClr val="tx1"/>
                </a:solidFill>
                <a:latin typeface="+mn-lt"/>
                <a:ea typeface="+mn-ea"/>
                <a:cs typeface="+mn-cs"/>
              </a:rPr>
              <a:t>reported several intangible assets in a recent balance sheet. </a:t>
            </a:r>
            <a:r>
              <a:rPr lang="en-US" sz="1200" kern="1200" baseline="0" dirty="0">
                <a:solidFill>
                  <a:schemeClr val="tx1"/>
                </a:solidFill>
                <a:latin typeface="+mn-lt"/>
                <a:ea typeface="+mn-ea"/>
                <a:cs typeface="+mn-cs"/>
              </a:rPr>
              <a:t>A note, shown in this illustration, disclosed the range of estimated useful lives.</a:t>
            </a:r>
          </a:p>
        </p:txBody>
      </p:sp>
      <p:sp>
        <p:nvSpPr>
          <p:cNvPr id="4" name="Slide Number Placeholder 3"/>
          <p:cNvSpPr>
            <a:spLocks noGrp="1"/>
          </p:cNvSpPr>
          <p:nvPr>
            <p:ph type="sldNum" sz="quarter" idx="10"/>
          </p:nvPr>
        </p:nvSpPr>
        <p:spPr/>
        <p:txBody>
          <a:bodyPr/>
          <a:lstStyle/>
          <a:p>
            <a:fld id="{E5D5A280-AB61-4228-B8B9-B2988F4D0222}" type="slidenum">
              <a:rPr lang="en-US" smtClean="0"/>
              <a:t>61</a:t>
            </a:fld>
            <a:endParaRPr lang="en-US"/>
          </a:p>
        </p:txBody>
      </p:sp>
    </p:spTree>
    <p:extLst>
      <p:ext uri="{BB962C8B-B14F-4D97-AF65-F5344CB8AC3E}">
        <p14:creationId xmlns:p14="http://schemas.microsoft.com/office/powerpoint/2010/main" val="121996189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11–12</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Like depletion, amortization expense traditionally is credited to the asset account itself rather than to accumulated amortization. However, the use of a contra account is acceptable. Let’s look at an example in this illustration. </a:t>
            </a:r>
          </a:p>
          <a:p>
            <a:endParaRPr lang="en-US"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Similar to depreciation, amortization is either a product cost or a period cost depending on the use of the asset. For intangibles used in the manufacture of a product, amortization is a product cost and is included in the cost of inventory (and doesn’t become an expense until the inventory is sold). For intangible assets not used in production, such as the franchise cost in our illustration, periodic amortization is expensed in the period incurred.</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62</a:t>
            </a:fld>
            <a:endParaRPr lang="en-US"/>
          </a:p>
        </p:txBody>
      </p:sp>
    </p:spTree>
    <p:extLst>
      <p:ext uri="{BB962C8B-B14F-4D97-AF65-F5344CB8AC3E}">
        <p14:creationId xmlns:p14="http://schemas.microsoft.com/office/powerpoint/2010/main" val="14701076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11–12</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Like depletion, amortization expense traditionally is credited to the asset account itself rather than to accumulated amortization. However, the use of a contra account is acceptable. Let’s look at an example in this illustration. </a:t>
            </a:r>
          </a:p>
          <a:p>
            <a:endParaRPr lang="en-US"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Similar to depreciation, amortization is either a product cost or a period cost depending on the use of the asset. For intangibles used in the manufacture of a product, amortization is a product cost and is included in the cost of inventory (and doesn’t become an expense until the inventory is sold). For intangible assets not used in production, such as the franchise cost in our illustration, periodic amortization is expensed in the period incurred.</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63</a:t>
            </a:fld>
            <a:endParaRPr lang="en-US"/>
          </a:p>
        </p:txBody>
      </p:sp>
    </p:spTree>
    <p:extLst>
      <p:ext uri="{BB962C8B-B14F-4D97-AF65-F5344CB8AC3E}">
        <p14:creationId xmlns:p14="http://schemas.microsoft.com/office/powerpoint/2010/main" val="215797576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Intangible assets with an indefinite useful life are those with no foreseeable limit on the period of time over which the asset is expected to contribute to the cash flows of the entity. Because of their indefinite lives, these intangible assets are not subject to periodic amortization. </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Indefinite does not necessarily mean permanent. For example, suppose Collins Corporation acquired a trademark in conjunction with the acquisition of a tire company. Collins plans to continue to produce the line of tires marketed under the acquired company’s trademark. Trademarks have a legal life of 10 years, but the registration can be renewed for an indefinite number of 10-year periods. The life of the purchased trademark is initially considered to be indefinite and the cost of the trademark is not amortized. However, if after several years management decides to phase out production of the tire line over the next three years, Collins would amortize the remaining book value over a three-year period.</a:t>
            </a:r>
            <a:endParaRPr lang="en-IN"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64</a:t>
            </a:fld>
            <a:endParaRPr lang="en-US"/>
          </a:p>
        </p:txBody>
      </p:sp>
    </p:spTree>
    <p:extLst>
      <p:ext uri="{BB962C8B-B14F-4D97-AF65-F5344CB8AC3E}">
        <p14:creationId xmlns:p14="http://schemas.microsoft.com/office/powerpoint/2010/main" val="114590053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1" i="0" u="none" strike="noStrike" kern="1200" baseline="0" dirty="0">
                <a:solidFill>
                  <a:schemeClr val="tx1"/>
                </a:solidFill>
                <a:latin typeface="+mn-lt"/>
                <a:ea typeface="+mn-ea"/>
                <a:cs typeface="+mn-cs"/>
              </a:rPr>
              <a:t>Valuation of Intangible Assets. </a:t>
            </a:r>
            <a:r>
              <a:rPr lang="en-IN" sz="1200" b="0" i="1" u="none" strike="noStrike" kern="1200" baseline="0" dirty="0">
                <a:solidFill>
                  <a:schemeClr val="tx1"/>
                </a:solidFill>
                <a:latin typeface="+mn-lt"/>
                <a:ea typeface="+mn-ea"/>
                <a:cs typeface="+mn-cs"/>
              </a:rPr>
              <a:t>IAS No. 38 </a:t>
            </a:r>
            <a:r>
              <a:rPr lang="en-IN" sz="1200" b="0" i="0" u="none" strike="noStrike" kern="1200" baseline="0" dirty="0">
                <a:solidFill>
                  <a:schemeClr val="tx1"/>
                </a:solidFill>
                <a:latin typeface="+mn-lt"/>
                <a:ea typeface="+mn-ea"/>
                <a:cs typeface="+mn-cs"/>
              </a:rPr>
              <a:t>allows a company to value an intangible asset subsequent to initial valuation at (1) cost less accumulated amortization or (2) fair value, if fair value can be determined by reference to an active market. If revaluation is chosen, all assets within that class of intangibles must be revalued on a regular basis. Goodwill, however, cannot be revalued. U.S. GAAP prohibits revaluation of any intangible asset.</a:t>
            </a:r>
          </a:p>
          <a:p>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65</a:t>
            </a:fld>
            <a:endParaRPr lang="en-US"/>
          </a:p>
        </p:txBody>
      </p:sp>
    </p:spTree>
    <p:extLst>
      <p:ext uri="{BB962C8B-B14F-4D97-AF65-F5344CB8AC3E}">
        <p14:creationId xmlns:p14="http://schemas.microsoft.com/office/powerpoint/2010/main" val="424227967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Only in textbooks are property, plant, and equipment and intangible assets purchased and disposed of at the very beginning or very end of a company’s fiscal year. When acquisition and disposal occur at other times, a company theoretically must determine how much depreciation, depletion, and amortization to record for the part of the year that each asset actually is used.</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Partial year depreciation presents a problem only when time-based depreciation methods are used. In an activity-based method, the rate per unit of output simply is multiplied by the actual output for the period, regardless of the length of that period.</a:t>
            </a:r>
          </a:p>
          <a:p>
            <a:endParaRPr lang="en-IN" sz="1200" b="0" i="0" u="none" strike="noStrike" kern="1200" baseline="0" dirty="0">
              <a:solidFill>
                <a:schemeClr val="tx1"/>
              </a:solidFill>
              <a:latin typeface="+mn-lt"/>
              <a:ea typeface="+mn-ea"/>
              <a:cs typeface="+mn-cs"/>
            </a:endParaRPr>
          </a:p>
          <a:p>
            <a:pPr algn="l"/>
            <a:r>
              <a:rPr lang="en-US" sz="1200" baseline="0" dirty="0">
                <a:solidFill>
                  <a:srgbClr val="000000"/>
                </a:solidFill>
                <a:latin typeface="TimesLTStd-Roman"/>
              </a:rPr>
              <a:t>Another common convention is to record one-half of a full year’s depreciation in the year of acquisition and another half year in the year of disposal. This is known as the </a:t>
            </a:r>
            <a:r>
              <a:rPr lang="en-US" sz="1200" b="0" i="1" baseline="0" dirty="0">
                <a:solidFill>
                  <a:srgbClr val="00FFFF"/>
                </a:solidFill>
                <a:latin typeface="TimesLTStd-Bold"/>
              </a:rPr>
              <a:t>half-year convention</a:t>
            </a:r>
            <a:r>
              <a:rPr lang="en-US" sz="1200" b="0" baseline="0" dirty="0">
                <a:solidFill>
                  <a:srgbClr val="000000"/>
                </a:solidFill>
                <a:latin typeface="TimesLTStd-Roman"/>
              </a:rPr>
              <a:t>.</a:t>
            </a:r>
            <a:endParaRPr lang="en-US" sz="5400" b="0"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68</a:t>
            </a:fld>
            <a:endParaRPr lang="en-US"/>
          </a:p>
        </p:txBody>
      </p:sp>
    </p:spTree>
    <p:extLst>
      <p:ext uri="{BB962C8B-B14F-4D97-AF65-F5344CB8AC3E}">
        <p14:creationId xmlns:p14="http://schemas.microsoft.com/office/powerpoint/2010/main" val="5117015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process of cost allocation requires that three factors be established at the time the asset is put into use. These factors are:</a:t>
            </a:r>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(1) Service life—the estimated use that the company expects to receive from the asset.</a:t>
            </a:r>
          </a:p>
          <a:p>
            <a:r>
              <a:rPr lang="en-IN" sz="1200" b="0" i="0" u="none" strike="noStrike" kern="1200" baseline="0" dirty="0">
                <a:solidFill>
                  <a:schemeClr val="tx1"/>
                </a:solidFill>
                <a:latin typeface="+mn-lt"/>
                <a:ea typeface="+mn-ea"/>
                <a:cs typeface="+mn-cs"/>
              </a:rPr>
              <a:t>(2) Allocation base—the cost of the asset expected to be consumed during its service life.</a:t>
            </a:r>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(3) Allocation method—the pattern in which the usefulness is expected to be consumed.</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a:t>
            </a:fld>
            <a:endParaRPr lang="en-US"/>
          </a:p>
        </p:txBody>
      </p:sp>
    </p:spTree>
    <p:extLst>
      <p:ext uri="{BB962C8B-B14F-4D97-AF65-F5344CB8AC3E}">
        <p14:creationId xmlns:p14="http://schemas.microsoft.com/office/powerpoint/2010/main" val="56265103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11-14 </a:t>
            </a: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Let’s now understand the partial period concept with the help of an example.</a:t>
            </a:r>
            <a:r>
              <a:rPr lang="en-US" baseline="0" dirty="0"/>
              <a:t> </a:t>
            </a:r>
            <a:r>
              <a:rPr lang="en-IN" sz="1200" b="0" i="0" u="none" strike="noStrike" kern="1200" baseline="0" dirty="0">
                <a:solidFill>
                  <a:schemeClr val="tx1"/>
                </a:solidFill>
                <a:latin typeface="+mn-lt"/>
                <a:ea typeface="+mn-ea"/>
                <a:cs typeface="+mn-cs"/>
              </a:rPr>
              <a:t>Partial-year depreciation is recorded based on the number of months the asset is in service during a particular fiscal year.</a:t>
            </a:r>
            <a:r>
              <a:rPr lang="en-US" sz="1200" b="0" i="0" u="none" strike="noStrike" kern="1200" baseline="0" dirty="0">
                <a:solidFill>
                  <a:schemeClr val="tx1"/>
                </a:solidFill>
                <a:latin typeface="+mn-lt"/>
                <a:ea typeface="+mn-ea"/>
                <a:cs typeface="+mn-cs"/>
              </a:rPr>
              <a:t> </a:t>
            </a:r>
            <a:r>
              <a:rPr lang="en-US" baseline="0" dirty="0"/>
              <a:t>In this example, the asset was acquired during the year. On </a:t>
            </a:r>
            <a:r>
              <a:rPr lang="en-IN" sz="1200" b="0" i="0" u="none" strike="noStrike" kern="1200" baseline="0" dirty="0">
                <a:solidFill>
                  <a:schemeClr val="tx1"/>
                </a:solidFill>
                <a:latin typeface="+mn-lt"/>
                <a:ea typeface="+mn-ea"/>
                <a:cs typeface="+mn-cs"/>
              </a:rPr>
              <a:t>April 1, 2018, the Hogan Manufacturing Company purchased a machine for $250,000. The company expects the service life of the machine to be five years and the anticipated residual value is $40,000. The machine was disposed of after five years of use. The company’s fiscal year-end is December 31.</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69</a:t>
            </a:fld>
            <a:endParaRPr lang="en-US"/>
          </a:p>
        </p:txBody>
      </p:sp>
    </p:spTree>
    <p:extLst>
      <p:ext uri="{BB962C8B-B14F-4D97-AF65-F5344CB8AC3E}">
        <p14:creationId xmlns:p14="http://schemas.microsoft.com/office/powerpoint/2010/main" val="418969759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11-14 </a:t>
            </a: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Let’s now understand the partial period concept with the help of an example.</a:t>
            </a:r>
            <a:r>
              <a:rPr lang="en-US" baseline="0" dirty="0"/>
              <a:t> </a:t>
            </a:r>
            <a:r>
              <a:rPr lang="en-IN" sz="1200" b="0" i="0" u="none" strike="noStrike" kern="1200" baseline="0" dirty="0">
                <a:solidFill>
                  <a:schemeClr val="tx1"/>
                </a:solidFill>
                <a:latin typeface="+mn-lt"/>
                <a:ea typeface="+mn-ea"/>
                <a:cs typeface="+mn-cs"/>
              </a:rPr>
              <a:t>Partial-year depreciation is recorded based on the number of months the asset is in service during a particular fiscal year.</a:t>
            </a:r>
            <a:r>
              <a:rPr lang="en-US" sz="1200" b="0" i="0" u="none" strike="noStrike" kern="1200" baseline="0" dirty="0">
                <a:solidFill>
                  <a:schemeClr val="tx1"/>
                </a:solidFill>
                <a:latin typeface="+mn-lt"/>
                <a:ea typeface="+mn-ea"/>
                <a:cs typeface="+mn-cs"/>
              </a:rPr>
              <a:t> </a:t>
            </a:r>
            <a:r>
              <a:rPr lang="en-US" baseline="0" dirty="0"/>
              <a:t>In this example, the asset was acquired during the year. On </a:t>
            </a:r>
            <a:r>
              <a:rPr lang="en-IN" sz="1200" b="0" i="0" u="none" strike="noStrike" kern="1200" baseline="0" dirty="0">
                <a:solidFill>
                  <a:schemeClr val="tx1"/>
                </a:solidFill>
                <a:latin typeface="+mn-lt"/>
                <a:ea typeface="+mn-ea"/>
                <a:cs typeface="+mn-cs"/>
              </a:rPr>
              <a:t>April 1, 2018, the Hogan Manufacturing Company purchased a machine for $250,000. The company expects the service life of the machine to be five years and the anticipated residual value is $40,000. The machine was disposed of after five years of use. The company’s fiscal year-end is December 31.</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70</a:t>
            </a:fld>
            <a:endParaRPr lang="en-US"/>
          </a:p>
        </p:txBody>
      </p:sp>
    </p:spTree>
    <p:extLst>
      <p:ext uri="{BB962C8B-B14F-4D97-AF65-F5344CB8AC3E}">
        <p14:creationId xmlns:p14="http://schemas.microsoft.com/office/powerpoint/2010/main" val="234219526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Illustration 11–14B</a:t>
            </a:r>
            <a:endParaRPr lang="en-US" sz="1200" dirty="0">
              <a:latin typeface="+mn-lt"/>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Notice that 2018 depreciation is three-fourths of the full year’s depreciation for the first year of the asset’s life, because the asset was used nine months, or 3⁄4 of the year. The remaining one-quarter of the first year’s depreciation is included in 2019’s depreciation along with 3⁄4 of the depreciation for the second year of the asset’s life. This calculation is not necessary for the straight-line method because a full year’s depreciation is the same for each year of the asset’s life.</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Usually, the procedure shown here is impractical or at least cumbersome. As a result, most companies adopt a simplifying assumption, or convention, for computing partial year’s depreciation and use it consistently. An example is the </a:t>
            </a:r>
            <a:r>
              <a:rPr lang="en-US" sz="1200" i="1" kern="1200" baseline="0" dirty="0">
                <a:solidFill>
                  <a:schemeClr val="tx1"/>
                </a:solidFill>
                <a:latin typeface="+mn-lt"/>
                <a:ea typeface="+mn-ea"/>
                <a:cs typeface="+mn-cs"/>
              </a:rPr>
              <a:t>half-year convention</a:t>
            </a:r>
            <a:r>
              <a:rPr lang="en-US" sz="1200" kern="1200" baseline="0" dirty="0">
                <a:solidFill>
                  <a:schemeClr val="tx1"/>
                </a:solidFill>
                <a:latin typeface="+mn-lt"/>
                <a:ea typeface="+mn-ea"/>
                <a:cs typeface="+mn-cs"/>
              </a:rPr>
              <a:t>.</a:t>
            </a:r>
          </a:p>
          <a:p>
            <a:endParaRPr lang="en-US" sz="1200"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71</a:t>
            </a:fld>
            <a:endParaRPr lang="en-US"/>
          </a:p>
        </p:txBody>
      </p:sp>
    </p:spTree>
    <p:extLst>
      <p:ext uri="{BB962C8B-B14F-4D97-AF65-F5344CB8AC3E}">
        <p14:creationId xmlns:p14="http://schemas.microsoft.com/office/powerpoint/2010/main" val="400844296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73</a:t>
            </a:fld>
            <a:endParaRPr lang="en-US"/>
          </a:p>
        </p:txBody>
      </p:sp>
    </p:spTree>
    <p:extLst>
      <p:ext uri="{BB962C8B-B14F-4D97-AF65-F5344CB8AC3E}">
        <p14:creationId xmlns:p14="http://schemas.microsoft.com/office/powerpoint/2010/main" val="338331351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Changes in estimates are accounted for prospectively. When a company revises a previous estimate based on new information, prior financial statements are not restated. Instead, the company merely incorporates the new estimate in any related accounting determinations from then on. So, it usually will affect some aspects of both the balance sheet and the income statement in the current and future periods. A disclosure note should describe the effect of a change in estimate on net income and related per share amounts for the current period.</a:t>
            </a:r>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74</a:t>
            </a:fld>
            <a:endParaRPr lang="en-US"/>
          </a:p>
        </p:txBody>
      </p:sp>
    </p:spTree>
    <p:extLst>
      <p:ext uri="{BB962C8B-B14F-4D97-AF65-F5344CB8AC3E}">
        <p14:creationId xmlns:p14="http://schemas.microsoft.com/office/powerpoint/2010/main" val="367426770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noProof="0" dirty="0">
                <a:solidFill>
                  <a:schemeClr val="tx1"/>
                </a:solidFill>
                <a:latin typeface="+mn-lt"/>
                <a:ea typeface="+mn-ea"/>
                <a:cs typeface="+mn-cs"/>
              </a:rPr>
              <a:t>Illustration 11–15</a:t>
            </a:r>
            <a:endParaRPr lang="en-IN" sz="1200" b="0" i="0" u="none" strike="noStrike" kern="1200" baseline="0" noProof="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 asset’s book value is depreciated down to the anticipated residual value of $22,000 at the end of the revised eight-year service life. In addition, a note discloses the effect of the change in estimate on income, if material. The before-tax effect is an increase in income of $18,000 (depreciation of $42,000 if the change had not been made, less $24,000 depreciation after the change).</a:t>
            </a:r>
          </a:p>
          <a:p>
            <a:endParaRPr lang="en-US" sz="1200" b="0" i="0" u="none" strike="noStrike" kern="1200" baseline="0" noProof="0" dirty="0">
              <a:solidFill>
                <a:schemeClr val="tx1"/>
              </a:solidFill>
              <a:latin typeface="+mn-lt"/>
              <a:ea typeface="+mn-ea"/>
              <a:cs typeface="+mn-cs"/>
            </a:endParaRPr>
          </a:p>
          <a:p>
            <a:endParaRPr lang="en-US" sz="1200" b="0" i="0" u="none" strike="noStrike" kern="1200" baseline="0" noProof="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75</a:t>
            </a:fld>
            <a:endParaRPr lang="en-US"/>
          </a:p>
        </p:txBody>
      </p:sp>
    </p:spTree>
    <p:extLst>
      <p:ext uri="{BB962C8B-B14F-4D97-AF65-F5344CB8AC3E}">
        <p14:creationId xmlns:p14="http://schemas.microsoft.com/office/powerpoint/2010/main" val="33541552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noProof="0" dirty="0">
                <a:solidFill>
                  <a:schemeClr val="tx1"/>
                </a:solidFill>
                <a:latin typeface="+mn-lt"/>
                <a:ea typeface="+mn-ea"/>
                <a:cs typeface="+mn-cs"/>
              </a:rPr>
              <a:t>Illustration 11–15</a:t>
            </a:r>
            <a:endParaRPr lang="en-IN" sz="1200" b="0" i="0" u="none" strike="noStrike" kern="1200" baseline="0" noProof="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 asset’s book value is depreciated down to the anticipated residual value of $22,000 at the end of the revised eight-year service life. In addition, a note discloses the effect of the change in estimate on income, if material. The before-tax effect is an increase in income of $18,000 (depreciation of $42,000 if the change had not been made, less $24,000 depreciation after the change).</a:t>
            </a:r>
          </a:p>
          <a:p>
            <a:endParaRPr lang="en-US" sz="1200" b="0" i="0" u="none" strike="noStrike" kern="1200" baseline="0" noProof="0" dirty="0">
              <a:solidFill>
                <a:schemeClr val="tx1"/>
              </a:solidFill>
              <a:latin typeface="+mn-lt"/>
              <a:ea typeface="+mn-ea"/>
              <a:cs typeface="+mn-cs"/>
            </a:endParaRPr>
          </a:p>
          <a:p>
            <a:endParaRPr lang="en-US" sz="1200" b="0" i="0" u="none" strike="noStrike" kern="1200" baseline="0" noProof="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76</a:t>
            </a:fld>
            <a:endParaRPr lang="en-US"/>
          </a:p>
        </p:txBody>
      </p:sp>
    </p:spTree>
    <p:extLst>
      <p:ext uri="{BB962C8B-B14F-4D97-AF65-F5344CB8AC3E}">
        <p14:creationId xmlns:p14="http://schemas.microsoft.com/office/powerpoint/2010/main" val="205100929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11–16</a:t>
            </a: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0" u="none" strike="noStrike" kern="1200" baseline="0" dirty="0">
                <a:solidFill>
                  <a:schemeClr val="tx1"/>
                </a:solidFill>
                <a:latin typeface="+mn-lt"/>
                <a:ea typeface="+mn-ea"/>
                <a:cs typeface="+mn-cs"/>
              </a:rPr>
              <a:t>Verizon Communications Inc. </a:t>
            </a:r>
            <a:r>
              <a:rPr lang="en-US" sz="1200" b="0" i="0" u="none" strike="noStrike" kern="1200" baseline="0" dirty="0">
                <a:solidFill>
                  <a:schemeClr val="tx1"/>
                </a:solidFill>
                <a:latin typeface="+mn-lt"/>
                <a:ea typeface="+mn-ea"/>
                <a:cs typeface="+mn-cs"/>
              </a:rPr>
              <a:t>recently revised its estimates of the service lives of certain property, plant, and equipment. Illustration 11–16 shows the note that disclosed the change. </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79</a:t>
            </a:fld>
            <a:endParaRPr lang="en-US"/>
          </a:p>
        </p:txBody>
      </p:sp>
    </p:spTree>
    <p:extLst>
      <p:ext uri="{BB962C8B-B14F-4D97-AF65-F5344CB8AC3E}">
        <p14:creationId xmlns:p14="http://schemas.microsoft.com/office/powerpoint/2010/main" val="190567755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Generally accepted accounting principles require that a change in depreciation, amortization, or depletion method be considered a change in accounting estimate that is achieved by a change in accounting principle. We account for these changes prospectively, exactly as we would any other change in estimate. One difference is that most changes in estimate do not require a company to justify the change. However, this change in estimate is a result of changing an accounting principle and therefore requires a clear justification as to why the new method is preferable.</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80</a:t>
            </a:fld>
            <a:endParaRPr lang="en-US"/>
          </a:p>
        </p:txBody>
      </p:sp>
    </p:spTree>
    <p:extLst>
      <p:ext uri="{BB962C8B-B14F-4D97-AF65-F5344CB8AC3E}">
        <p14:creationId xmlns:p14="http://schemas.microsoft.com/office/powerpoint/2010/main" val="271623370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noProof="0" dirty="0">
                <a:solidFill>
                  <a:schemeClr val="tx1"/>
                </a:solidFill>
                <a:latin typeface="+mn-lt"/>
                <a:ea typeface="+mn-ea"/>
                <a:cs typeface="+mn-cs"/>
              </a:rPr>
              <a:t>Illustration 11–17</a:t>
            </a:r>
            <a:endParaRPr lang="en-IN" sz="1200" b="0" i="0" u="none" strike="noStrike" kern="1200" baseline="0" noProof="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First, we calculate depreciation for the years 2016 and 2017 under double-declining-balance method. The rate used for double-declining-balance method is calculated by doubling the straight-line rate for five years, which is 40%. The depreciation in the year 2016 under double-declining-balance method is calculated as $100,000, which is 40% of the cost of the asset of $250,000. Similarly, the depreciation for the year 2017 is calculated as $60,000. This gives a total depreciation of $160,000 for two years. Next, we determine undepreciated cost at the beginning of 2018 to be </a:t>
            </a:r>
            <a:r>
              <a:rPr lang="en-US" sz="1200" b="0" i="0" u="none" strike="noStrike" kern="1200" baseline="0" dirty="0">
                <a:solidFill>
                  <a:schemeClr val="tx1"/>
                </a:solidFill>
                <a:latin typeface="+mn-lt"/>
                <a:ea typeface="+mn-ea"/>
                <a:cs typeface="+mn-cs"/>
              </a:rPr>
              <a:t>$90,000, the difference between the cost of $250,000 and depreciation of $160,000 for the first two years. Then we deduct the residual value of $30,000 from the undepreciated cost at the beginning of 2018. This gives a depreciable base of $60,000. This depreciable base of $60,000 is divided by the remaining life of three years to arrive at the new annual depreciation of $20,000. </a:t>
            </a:r>
            <a:endParaRPr lang="en-US" sz="1200" b="0" i="0" u="none" strike="noStrike" kern="1200" baseline="0" noProof="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81</a:t>
            </a:fld>
            <a:endParaRPr lang="en-US"/>
          </a:p>
        </p:txBody>
      </p:sp>
    </p:spTree>
    <p:extLst>
      <p:ext uri="{BB962C8B-B14F-4D97-AF65-F5344CB8AC3E}">
        <p14:creationId xmlns:p14="http://schemas.microsoft.com/office/powerpoint/2010/main" val="2944417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a:t>
            </a:r>
            <a:r>
              <a:rPr lang="en-IN" sz="1200" b="1" i="0" u="none" strike="noStrike" kern="1200" baseline="0" dirty="0">
                <a:solidFill>
                  <a:schemeClr val="tx1"/>
                </a:solidFill>
                <a:latin typeface="+mn-lt"/>
                <a:ea typeface="+mn-ea"/>
                <a:cs typeface="+mn-cs"/>
              </a:rPr>
              <a:t>service life</a:t>
            </a:r>
            <a:r>
              <a:rPr lang="en-IN" sz="1200" b="0" i="0" u="none" strike="noStrike" kern="1200" baseline="0" dirty="0">
                <a:solidFill>
                  <a:schemeClr val="tx1"/>
                </a:solidFill>
                <a:latin typeface="+mn-lt"/>
                <a:ea typeface="+mn-ea"/>
                <a:cs typeface="+mn-cs"/>
              </a:rPr>
              <a:t>, or </a:t>
            </a:r>
            <a:r>
              <a:rPr lang="en-IN" sz="1200" b="1" i="0" u="none" strike="noStrike" kern="1200" baseline="0" dirty="0">
                <a:solidFill>
                  <a:schemeClr val="tx1"/>
                </a:solidFill>
                <a:latin typeface="+mn-lt"/>
                <a:ea typeface="+mn-ea"/>
                <a:cs typeface="+mn-cs"/>
              </a:rPr>
              <a:t>useful life</a:t>
            </a:r>
            <a:r>
              <a:rPr lang="en-IN" sz="1200" b="0" i="0" u="none" strike="noStrike" kern="1200" baseline="0" dirty="0">
                <a:solidFill>
                  <a:schemeClr val="tx1"/>
                </a:solidFill>
                <a:latin typeface="+mn-lt"/>
                <a:ea typeface="+mn-ea"/>
                <a:cs typeface="+mn-cs"/>
              </a:rPr>
              <a:t>, is the amount of use that the company expects to obtain from the asset before disposing of it. This use can be expressed in units of time or in units of activity. For example, the estimated service life of a delivery truck could be expressed in terms of years or in terms of the number of miles that the company expects the truck to be driven before disposition. </a:t>
            </a:r>
            <a:r>
              <a:rPr lang="en-US" sz="1200" kern="1200" baseline="0" dirty="0">
                <a:solidFill>
                  <a:schemeClr val="tx1"/>
                </a:solidFill>
                <a:latin typeface="+mn-lt"/>
                <a:ea typeface="+mn-ea"/>
                <a:cs typeface="+mn-cs"/>
              </a:rPr>
              <a:t>We use the terms service life and useful life interchangeably throughout the chapter.</a:t>
            </a:r>
            <a:endParaRPr lang="en-US"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Physical life provides the upper bound for service life of tangible, long-lived assets. Physical life will vary according to the purpose for which the asset is acquired and the environment in which it is operated. </a:t>
            </a:r>
            <a:r>
              <a:rPr lang="en-US" sz="1200" kern="1200" baseline="0" dirty="0">
                <a:solidFill>
                  <a:schemeClr val="tx1"/>
                </a:solidFill>
                <a:latin typeface="+mn-lt"/>
                <a:ea typeface="+mn-ea"/>
                <a:cs typeface="+mn-cs"/>
              </a:rPr>
              <a:t>For example, a diesel powered electric generator may last for many years if it is used only as an emergency backup or for only a few years if it is used regularly.</a:t>
            </a:r>
            <a:endParaRPr lang="en-IN"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a:t>
            </a:fld>
            <a:endParaRPr lang="en-US"/>
          </a:p>
        </p:txBody>
      </p:sp>
    </p:spTree>
    <p:extLst>
      <p:ext uri="{BB962C8B-B14F-4D97-AF65-F5344CB8AC3E}">
        <p14:creationId xmlns:p14="http://schemas.microsoft.com/office/powerpoint/2010/main" val="91741913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noProof="0" dirty="0">
                <a:solidFill>
                  <a:schemeClr val="tx1"/>
                </a:solidFill>
                <a:latin typeface="+mn-lt"/>
                <a:ea typeface="+mn-ea"/>
                <a:cs typeface="+mn-cs"/>
              </a:rPr>
              <a:t>Illustration 11–17</a:t>
            </a:r>
            <a:endParaRPr lang="en-IN" sz="1200" b="0" i="0" u="none" strike="noStrike" kern="1200" baseline="0" noProof="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First, we calculate depreciation for the years 2016 and 2017 under double-declining-balance method. The rate used for double-declining-balance method is calculated by doubling the straight-line rate for five years, which is 40%. The depreciation in the year 2016 under double-declining-balance method is calculated as $100,000, which is 40% of the cost of the asset of $250,000. Similarly, the depreciation for the year 2017 is calculated as $60,000. This gives a total depreciation of $160,000 for two years. Next, we determine undepreciated cost at the beginning of 2018 to be </a:t>
            </a:r>
            <a:r>
              <a:rPr lang="en-US" sz="1200" b="0" i="0" u="none" strike="noStrike" kern="1200" baseline="0" dirty="0">
                <a:solidFill>
                  <a:schemeClr val="tx1"/>
                </a:solidFill>
                <a:latin typeface="+mn-lt"/>
                <a:ea typeface="+mn-ea"/>
                <a:cs typeface="+mn-cs"/>
              </a:rPr>
              <a:t>$90,000, the difference between the cost of $250,000 and depreciation of $160,000 for the first two years. Then we deduct the residual value of $30,000 from the undepreciated cost at the beginning of 2018. This gives a depreciable base of $60,000. This depreciable base of $60,000 is divided by the remaining life of three years to arrive at the new annual depreciation of $20,000. </a:t>
            </a:r>
            <a:endParaRPr lang="en-US" sz="1200" b="0" i="0" u="none" strike="noStrike" kern="1200" baseline="0" noProof="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82</a:t>
            </a:fld>
            <a:endParaRPr lang="en-US"/>
          </a:p>
        </p:txBody>
      </p:sp>
    </p:spTree>
    <p:extLst>
      <p:ext uri="{BB962C8B-B14F-4D97-AF65-F5344CB8AC3E}">
        <p14:creationId xmlns:p14="http://schemas.microsoft.com/office/powerpoint/2010/main" val="29444171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noProof="0" dirty="0">
                <a:solidFill>
                  <a:schemeClr val="tx1"/>
                </a:solidFill>
                <a:latin typeface="+mn-lt"/>
                <a:ea typeface="+mn-ea"/>
                <a:cs typeface="+mn-cs"/>
              </a:rPr>
              <a:t>Illustration 11–17</a:t>
            </a:r>
            <a:endParaRPr lang="en-IN" sz="1200" b="0" i="0" u="none" strike="noStrike" kern="1200" baseline="0" noProof="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First, we calculate depreciation for the years 2016 and 2017 under double-declining-balance method. The rate used for double-declining-balance method is calculated by doubling the straight-line rate for five years, which is 40%. The depreciation in the year 2016 under double-declining-balance method is calculated as $100,000, which is 40% of the cost of the asset of $250,000. Similarly, the depreciation for the year 2017 is calculated as $60,000. This gives a total depreciation of $160,000 for two years. Next, we determine undepreciated cost at the beginning of 2018 to be </a:t>
            </a:r>
            <a:r>
              <a:rPr lang="en-US" sz="1200" b="0" i="0" u="none" strike="noStrike" kern="1200" baseline="0" dirty="0">
                <a:solidFill>
                  <a:schemeClr val="tx1"/>
                </a:solidFill>
                <a:latin typeface="+mn-lt"/>
                <a:ea typeface="+mn-ea"/>
                <a:cs typeface="+mn-cs"/>
              </a:rPr>
              <a:t>$90,000, the difference between the cost of $250,000 and depreciation of $160,000 for the first two years. Then we deduct the residual value of $30,000 from the undepreciated cost at the beginning of 2018. This gives a depreciable base of $60,000. This depreciable base of $60,000 is divided by the remaining life of three years to arrive at the new annual depreciation of $20,000. </a:t>
            </a:r>
            <a:endParaRPr lang="en-US" sz="1200" b="0" i="0" u="none" strike="noStrike" kern="1200" baseline="0" noProof="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83</a:t>
            </a:fld>
            <a:endParaRPr lang="en-US"/>
          </a:p>
        </p:txBody>
      </p:sp>
    </p:spTree>
    <p:extLst>
      <p:ext uri="{BB962C8B-B14F-4D97-AF65-F5344CB8AC3E}">
        <p14:creationId xmlns:p14="http://schemas.microsoft.com/office/powerpoint/2010/main" val="29444171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11–18</a:t>
            </a:r>
            <a:endParaRPr lang="en-US" dirty="0"/>
          </a:p>
          <a:p>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Agrium Inc. is a world</a:t>
            </a:r>
            <a:r>
              <a:rPr lang="en-IN" sz="1200" b="0" i="0" u="none" strike="noStrike" kern="120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leader in agricultural products and services. The company recently revised its depreciation method from straight-line to units-of-production method. This illustration shows the note that disclosed the change.</a:t>
            </a:r>
          </a:p>
        </p:txBody>
      </p:sp>
      <p:sp>
        <p:nvSpPr>
          <p:cNvPr id="4" name="Slide Number Placeholder 3"/>
          <p:cNvSpPr>
            <a:spLocks noGrp="1"/>
          </p:cNvSpPr>
          <p:nvPr>
            <p:ph type="sldNum" sz="quarter" idx="10"/>
          </p:nvPr>
        </p:nvSpPr>
        <p:spPr/>
        <p:txBody>
          <a:bodyPr/>
          <a:lstStyle/>
          <a:p>
            <a:fld id="{E5D5A280-AB61-4228-B8B9-B2988F4D0222}" type="slidenum">
              <a:rPr lang="en-US" smtClean="0"/>
              <a:t>84</a:t>
            </a:fld>
            <a:endParaRPr lang="en-US"/>
          </a:p>
        </p:txBody>
      </p:sp>
    </p:spTree>
    <p:extLst>
      <p:ext uri="{BB962C8B-B14F-4D97-AF65-F5344CB8AC3E}">
        <p14:creationId xmlns:p14="http://schemas.microsoft.com/office/powerpoint/2010/main" val="96385636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Errors involving property, plant, and equipment and intangible assets include computational errors in the calculation of depreciation, depletion, or amortization and mistakes made in determining whether expenditures should be capitalized or expensed. These errors can </a:t>
            </a:r>
            <a:r>
              <a:rPr lang="en-US" sz="1200" b="0" i="0" u="none" strike="noStrike" kern="1200" baseline="0" dirty="0">
                <a:solidFill>
                  <a:schemeClr val="tx1"/>
                </a:solidFill>
                <a:latin typeface="+mn-lt"/>
                <a:ea typeface="+mn-ea"/>
                <a:cs typeface="+mn-cs"/>
              </a:rPr>
              <a:t>affect many years.</a:t>
            </a:r>
          </a:p>
          <a:p>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Here is a summary of the treatment of material errors occurring in a previous year:</a:t>
            </a:r>
          </a:p>
          <a:p>
            <a:pPr marL="228600" marR="0" indent="-228600" algn="l" defTabSz="914400" rtl="0" eaLnBrk="1" fontAlgn="base" latinLnBrk="0" hangingPunct="1">
              <a:lnSpc>
                <a:spcPct val="100000"/>
              </a:lnSpc>
              <a:spcBef>
                <a:spcPct val="30000"/>
              </a:spcBef>
              <a:spcAft>
                <a:spcPct val="0"/>
              </a:spcAft>
              <a:buClrTx/>
              <a:buSzTx/>
              <a:buFont typeface="+mj-lt"/>
              <a:buAutoNum type="arabicParenR"/>
              <a:tabLst/>
              <a:defRPr/>
            </a:pPr>
            <a:r>
              <a:rPr lang="en-IN" dirty="0"/>
              <a:t>Previous years’ financial statements are retrospectively restated.</a:t>
            </a:r>
          </a:p>
          <a:p>
            <a:pPr marL="228600" marR="0" indent="-228600" algn="l" defTabSz="914400" rtl="0" eaLnBrk="1" fontAlgn="base" latinLnBrk="0" hangingPunct="1">
              <a:lnSpc>
                <a:spcPct val="100000"/>
              </a:lnSpc>
              <a:spcBef>
                <a:spcPct val="30000"/>
              </a:spcBef>
              <a:spcAft>
                <a:spcPct val="0"/>
              </a:spcAft>
              <a:buClrTx/>
              <a:buSzTx/>
              <a:buFont typeface="+mj-lt"/>
              <a:buAutoNum type="arabicParenR"/>
              <a:tabLst/>
              <a:defRPr/>
            </a:pPr>
            <a:r>
              <a:rPr lang="en-US" dirty="0"/>
              <a:t>Account balances are corrected.</a:t>
            </a:r>
          </a:p>
          <a:p>
            <a:pPr marL="228600" marR="0" indent="-228600" algn="l" defTabSz="914400" rtl="0" eaLnBrk="1" fontAlgn="base" latinLnBrk="0" hangingPunct="1">
              <a:lnSpc>
                <a:spcPct val="100000"/>
              </a:lnSpc>
              <a:spcBef>
                <a:spcPct val="30000"/>
              </a:spcBef>
              <a:spcAft>
                <a:spcPct val="0"/>
              </a:spcAft>
              <a:buClrTx/>
              <a:buSzTx/>
              <a:buFont typeface="+mj-lt"/>
              <a:buAutoNum type="arabicParenR"/>
              <a:tabLst/>
              <a:defRPr/>
            </a:pPr>
            <a:r>
              <a:rPr lang="en-IN" dirty="0"/>
              <a:t>If retained earnings requires correction, the correction is reported as a prior period </a:t>
            </a:r>
            <a:r>
              <a:rPr lang="en-US" dirty="0"/>
              <a:t>adjustment.</a:t>
            </a:r>
          </a:p>
          <a:p>
            <a:pPr marL="228600" marR="0" indent="-228600" algn="l" defTabSz="914400" rtl="0" eaLnBrk="1" fontAlgn="base" latinLnBrk="0" hangingPunct="1">
              <a:lnSpc>
                <a:spcPct val="100000"/>
              </a:lnSpc>
              <a:spcBef>
                <a:spcPct val="30000"/>
              </a:spcBef>
              <a:spcAft>
                <a:spcPct val="0"/>
              </a:spcAft>
              <a:buClrTx/>
              <a:buSzTx/>
              <a:buFont typeface="+mj-lt"/>
              <a:buAutoNum type="arabicParenR"/>
              <a:tabLst/>
              <a:defRPr/>
            </a:pPr>
            <a:r>
              <a:rPr lang="en-IN" dirty="0"/>
              <a:t>A note describes the nature of the error and the impact of the correction on income.</a:t>
            </a: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87</a:t>
            </a:fld>
            <a:endParaRPr lang="en-US"/>
          </a:p>
        </p:txBody>
      </p:sp>
    </p:spTree>
    <p:extLst>
      <p:ext uri="{BB962C8B-B14F-4D97-AF65-F5344CB8AC3E}">
        <p14:creationId xmlns:p14="http://schemas.microsoft.com/office/powerpoint/2010/main" val="400020806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Errors involving property, plant, and equipment and intangible assets include computational errors in the calculation of depreciation, depletion, or amortization and mistakes made in determining whether expenditures should be capitalized or expensed. These errors can </a:t>
            </a:r>
            <a:r>
              <a:rPr lang="en-US" sz="1200" b="0" i="0" u="none" strike="noStrike" kern="1200" baseline="0" dirty="0">
                <a:solidFill>
                  <a:schemeClr val="tx1"/>
                </a:solidFill>
                <a:latin typeface="+mn-lt"/>
                <a:ea typeface="+mn-ea"/>
                <a:cs typeface="+mn-cs"/>
              </a:rPr>
              <a:t>affect many years.</a:t>
            </a:r>
          </a:p>
          <a:p>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Here is a summary of the treatment of material errors occurring in a previous year:</a:t>
            </a:r>
          </a:p>
          <a:p>
            <a:pPr marL="228600" marR="0" indent="-228600" algn="l" defTabSz="914400" rtl="0" eaLnBrk="1" fontAlgn="base" latinLnBrk="0" hangingPunct="1">
              <a:lnSpc>
                <a:spcPct val="100000"/>
              </a:lnSpc>
              <a:spcBef>
                <a:spcPct val="30000"/>
              </a:spcBef>
              <a:spcAft>
                <a:spcPct val="0"/>
              </a:spcAft>
              <a:buClrTx/>
              <a:buSzTx/>
              <a:buFont typeface="+mj-lt"/>
              <a:buAutoNum type="arabicParenR"/>
              <a:tabLst/>
              <a:defRPr/>
            </a:pPr>
            <a:r>
              <a:rPr lang="en-IN" dirty="0"/>
              <a:t>Previous years’ financial statements are retrospectively restated.</a:t>
            </a:r>
          </a:p>
          <a:p>
            <a:pPr marL="228600" marR="0" indent="-228600" algn="l" defTabSz="914400" rtl="0" eaLnBrk="1" fontAlgn="base" latinLnBrk="0" hangingPunct="1">
              <a:lnSpc>
                <a:spcPct val="100000"/>
              </a:lnSpc>
              <a:spcBef>
                <a:spcPct val="30000"/>
              </a:spcBef>
              <a:spcAft>
                <a:spcPct val="0"/>
              </a:spcAft>
              <a:buClrTx/>
              <a:buSzTx/>
              <a:buFont typeface="+mj-lt"/>
              <a:buAutoNum type="arabicParenR"/>
              <a:tabLst/>
              <a:defRPr/>
            </a:pPr>
            <a:r>
              <a:rPr lang="en-US" dirty="0"/>
              <a:t>Account balances are corrected.</a:t>
            </a:r>
          </a:p>
          <a:p>
            <a:pPr marL="228600" marR="0" indent="-228600" algn="l" defTabSz="914400" rtl="0" eaLnBrk="1" fontAlgn="base" latinLnBrk="0" hangingPunct="1">
              <a:lnSpc>
                <a:spcPct val="100000"/>
              </a:lnSpc>
              <a:spcBef>
                <a:spcPct val="30000"/>
              </a:spcBef>
              <a:spcAft>
                <a:spcPct val="0"/>
              </a:spcAft>
              <a:buClrTx/>
              <a:buSzTx/>
              <a:buFont typeface="+mj-lt"/>
              <a:buAutoNum type="arabicParenR"/>
              <a:tabLst/>
              <a:defRPr/>
            </a:pPr>
            <a:r>
              <a:rPr lang="en-IN" dirty="0"/>
              <a:t>If retained earnings requires correction, the correction is reported as a prior period </a:t>
            </a:r>
            <a:r>
              <a:rPr lang="en-US" dirty="0"/>
              <a:t>adjustment.</a:t>
            </a:r>
          </a:p>
          <a:p>
            <a:pPr marL="228600" marR="0" indent="-228600" algn="l" defTabSz="914400" rtl="0" eaLnBrk="1" fontAlgn="base" latinLnBrk="0" hangingPunct="1">
              <a:lnSpc>
                <a:spcPct val="100000"/>
              </a:lnSpc>
              <a:spcBef>
                <a:spcPct val="30000"/>
              </a:spcBef>
              <a:spcAft>
                <a:spcPct val="0"/>
              </a:spcAft>
              <a:buClrTx/>
              <a:buSzTx/>
              <a:buFont typeface="+mj-lt"/>
              <a:buAutoNum type="arabicParenR"/>
              <a:tabLst/>
              <a:defRPr/>
            </a:pPr>
            <a:r>
              <a:rPr lang="en-IN" dirty="0"/>
              <a:t>A note describes the nature of the error and the impact of the correction on income.</a:t>
            </a: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88</a:t>
            </a:fld>
            <a:endParaRPr lang="en-US"/>
          </a:p>
        </p:txBody>
      </p:sp>
    </p:spTree>
    <p:extLst>
      <p:ext uri="{BB962C8B-B14F-4D97-AF65-F5344CB8AC3E}">
        <p14:creationId xmlns:p14="http://schemas.microsoft.com/office/powerpoint/2010/main" val="153515031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Illustration 11–19</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During the two-year period, amortization expense was understated by $120,000, but other expenses were overstated by $300,000, so net income during the period was understated by $180,000 (ignoring income taxes). This means retained earnings is currently understated by that amount. Patent is understated by $180,000.</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The 2016 and 2017 financial statements that were incorrect as a result of the error are retrospectively restated to report the addition to the patent and to reflect the correct amount of amortization expense, assuming both statements are reported again for comparative purposes in the 2018 annual report.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Because retained earnings is one of the accounts incorrect as a result of the error, a correction to that account of $180,000 is reported as a prior period adjustment to the 2018 beginning retained earnings balance in Hathaway’s comparative statements of shareholders’ equity. Assuming that 2017 is included with 2018 in the comparative statements, a correction would be made to the 2017 beginning retained earnings balance as well. That prior period adjustment, though, would be for the pre-2017 difference: $300,000 − 60,000 = $240,000. Also, a disclosure note accompanying Hathaway’s 2018 financial statements should describe the nature of the error and the impact of its correction on each year’s net income (understated by $240,000 in 2016 and overstated by $60,000 in 2017) and earnings per share.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89</a:t>
            </a:fld>
            <a:endParaRPr lang="en-US"/>
          </a:p>
        </p:txBody>
      </p:sp>
    </p:spTree>
    <p:extLst>
      <p:ext uri="{BB962C8B-B14F-4D97-AF65-F5344CB8AC3E}">
        <p14:creationId xmlns:p14="http://schemas.microsoft.com/office/powerpoint/2010/main" val="240813243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Illustration 11–19</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During the two-year period, amortization expense was understated by $120,000, but other expenses were overstated by $300,000, so net income during the period was understated by $180,000 (ignoring income taxes). This means retained earnings is currently understated by that amount. Patent is understated by $180,000.</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The 2016 and 2017 financial statements that were incorrect as a result of the error are retrospectively restated to report the addition to the patent and to reflect the correct amount of amortization expense, assuming both statements are reported again for comparative purposes in the 2018 annual report.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Because retained earnings is one of the accounts incorrect as a result of the error, a correction to that account of $180,000 is reported as a prior period adjustment to the 2018 beginning retained earnings balance in Hathaway’s comparative statements of shareholders’ equity. Assuming that 2017 is included with 2018 in the comparative statements, a correction would be made to the 2017 beginning retained earnings balance as well. That prior period adjustment, though, would be for the pre-2017 difference: $300,000 − 60,000 = $240,000. Also, a disclosure note accompanying Hathaway’s 2018 financial statements should describe the nature of the error and the impact of its correction on each year’s net income (understated by $240,000 in 2016 and overstated by $60,000 in 2017) and earnings per share.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90</a:t>
            </a:fld>
            <a:endParaRPr lang="en-US"/>
          </a:p>
        </p:txBody>
      </p:sp>
    </p:spTree>
    <p:extLst>
      <p:ext uri="{BB962C8B-B14F-4D97-AF65-F5344CB8AC3E}">
        <p14:creationId xmlns:p14="http://schemas.microsoft.com/office/powerpoint/2010/main" val="194672201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Depreciation, depletion, and amortization reflect a gradual consumption of the benefits inherent in property, plant, and equipment and intangible assets. An implicit assumption in allocating the cost of an asset over its useful life is that there has been no significant reduction in the anticipated total benefits or service potential of the asset. Situations can arise, however, that cause a significant decline or impairment of those benefits or service potentials. </a:t>
            </a:r>
            <a:r>
              <a:rPr lang="en-US" sz="1200" b="0" i="0" u="none" strike="noStrike" kern="1200" baseline="0" dirty="0">
                <a:solidFill>
                  <a:schemeClr val="tx1"/>
                </a:solidFill>
                <a:latin typeface="+mn-lt"/>
                <a:ea typeface="+mn-ea"/>
                <a:cs typeface="+mn-cs"/>
              </a:rPr>
              <a:t>An extreme case would be the destruction of a plant asset—say a building destroyed by fire—before the asset is fully depreciated. The remaining book value of the asset in that case should be written off as a loss. Sometimes, though, the impairment of future value is more subtle.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way we recognize and measure an impairment loss differs depending on whether the assets are classified as (1) held and used or (2) held for sale. Accounting is different, too, for assets with finite lives and those with indefinite lives.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93</a:t>
            </a:fld>
            <a:endParaRPr lang="en-IN" dirty="0"/>
          </a:p>
        </p:txBody>
      </p:sp>
    </p:spTree>
    <p:extLst>
      <p:ext uri="{BB962C8B-B14F-4D97-AF65-F5344CB8AC3E}">
        <p14:creationId xmlns:p14="http://schemas.microsoft.com/office/powerpoint/2010/main" val="369249525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Depreciation, depletion, and amortization reflect a gradual consumption of the benefits inherent in property, plant, and equipment and intangible assets. An implicit assumption in allocating the cost of an asset over its useful life is that there has been no significant reduction in the anticipated total benefits or service potential of the asset. Situations can arise, however, that cause a significant decline or impairment of those benefits or service potentials. </a:t>
            </a:r>
            <a:r>
              <a:rPr lang="en-US" sz="1200" b="0" i="0" u="none" strike="noStrike" kern="1200" baseline="0" dirty="0">
                <a:solidFill>
                  <a:schemeClr val="tx1"/>
                </a:solidFill>
                <a:latin typeface="+mn-lt"/>
                <a:ea typeface="+mn-ea"/>
                <a:cs typeface="+mn-cs"/>
              </a:rPr>
              <a:t>An extreme case would be the destruction of a plant asset—say a building destroyed by fire—before the asset is fully depreciated. The remaining book value of the asset in that case should be written off as a loss. Sometimes, though, the impairment of future value is more subtle.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way we recognize and measure an impairment loss differs depending on whether the assets are classified as (1) held and used or (2) held for sale. Accounting is different, too, for assets with finite lives and those with indefinite lives.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94</a:t>
            </a:fld>
            <a:endParaRPr lang="en-IN" dirty="0"/>
          </a:p>
        </p:txBody>
      </p:sp>
    </p:spTree>
    <p:extLst>
      <p:ext uri="{BB962C8B-B14F-4D97-AF65-F5344CB8AC3E}">
        <p14:creationId xmlns:p14="http://schemas.microsoft.com/office/powerpoint/2010/main" val="369249525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An increasingly common occurrence in practice is the partial write-down of property, plant, and equipment and intangible assets that remain in use. For example, in 2015, Murphy Oil Corporation recorded impairment charges of $2.4 billion. The charges reflect the decline in asset values associated with lower oil and gas prices.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Conceptually, there is considerable merit for a policy requiring the write-down of an asset when there has been a significant decline in value. A write-down can provide important information about the future cash flows that a company can generate from using the asset. However, in practice, this process is very subjective. Even if it appears certain that significant impairment of value has occurred, it often is difficult to measure the amount of the required write-down.</a:t>
            </a:r>
            <a:endParaRPr lang="en-US" noProof="0" dirty="0"/>
          </a:p>
          <a:p>
            <a:endParaRPr lang="en-US" noProof="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95</a:t>
            </a:fld>
            <a:endParaRPr lang="en-IN" dirty="0"/>
          </a:p>
        </p:txBody>
      </p:sp>
    </p:spTree>
    <p:extLst>
      <p:ext uri="{BB962C8B-B14F-4D97-AF65-F5344CB8AC3E}">
        <p14:creationId xmlns:p14="http://schemas.microsoft.com/office/powerpoint/2010/main" val="29975601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8</a:t>
            </a:fld>
            <a:endParaRPr lang="en-US"/>
          </a:p>
        </p:txBody>
      </p:sp>
    </p:spTree>
    <p:extLst>
      <p:ext uri="{BB962C8B-B14F-4D97-AF65-F5344CB8AC3E}">
        <p14:creationId xmlns:p14="http://schemas.microsoft.com/office/powerpoint/2010/main" val="91741913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For assets to be held and used, different guidelines apply to </a:t>
            </a:r>
          </a:p>
          <a:p>
            <a:pPr marL="228600" marR="0" indent="-228600" algn="l" defTabSz="914400" rtl="0" eaLnBrk="1" fontAlgn="base" latinLnBrk="0" hangingPunct="1">
              <a:lnSpc>
                <a:spcPct val="100000"/>
              </a:lnSpc>
              <a:spcBef>
                <a:spcPct val="30000"/>
              </a:spcBef>
              <a:spcAft>
                <a:spcPct val="0"/>
              </a:spcAft>
              <a:buClrTx/>
              <a:buSzTx/>
              <a:buFontTx/>
              <a:buAutoNum type="arabicParenBoth"/>
              <a:tabLst/>
              <a:defRPr/>
            </a:pPr>
            <a:r>
              <a:rPr lang="en-US" sz="1200" b="0" i="0" u="none" strike="noStrike" kern="1200" baseline="0" dirty="0">
                <a:solidFill>
                  <a:schemeClr val="tx1"/>
                </a:solidFill>
                <a:latin typeface="+mn-lt"/>
                <a:ea typeface="+mn-ea"/>
                <a:cs typeface="+mn-cs"/>
              </a:rPr>
              <a:t>property, plant, and equipment and intangible assets with finite useful lives (subject to depreciation, depletion, or amortization) and </a:t>
            </a:r>
          </a:p>
          <a:p>
            <a:pPr marL="228600" marR="0" indent="-228600" algn="l" defTabSz="914400" rtl="0" eaLnBrk="1" fontAlgn="base" latinLnBrk="0" hangingPunct="1">
              <a:lnSpc>
                <a:spcPct val="100000"/>
              </a:lnSpc>
              <a:spcBef>
                <a:spcPct val="30000"/>
              </a:spcBef>
              <a:spcAft>
                <a:spcPct val="0"/>
              </a:spcAft>
              <a:buClrTx/>
              <a:buSzTx/>
              <a:buFontTx/>
              <a:buAutoNum type="arabicParenBoth"/>
              <a:tabLst/>
              <a:defRPr/>
            </a:pPr>
            <a:r>
              <a:rPr lang="en-US" sz="1200" b="0" i="0" u="none" strike="noStrike" kern="1200" baseline="0" dirty="0">
                <a:solidFill>
                  <a:schemeClr val="tx1"/>
                </a:solidFill>
                <a:latin typeface="+mn-lt"/>
                <a:ea typeface="+mn-ea"/>
                <a:cs typeface="+mn-cs"/>
              </a:rPr>
              <a:t>intangible assets with indefinite useful lives (not subject to amortization).</a:t>
            </a:r>
            <a:endParaRPr lang="en-US" sz="1200" dirty="0">
              <a:solidFill>
                <a:schemeClr val="tx1"/>
              </a:solidFill>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96</a:t>
            </a:fld>
            <a:endParaRPr lang="en-US"/>
          </a:p>
        </p:txBody>
      </p:sp>
    </p:spTree>
    <p:extLst>
      <p:ext uri="{BB962C8B-B14F-4D97-AF65-F5344CB8AC3E}">
        <p14:creationId xmlns:p14="http://schemas.microsoft.com/office/powerpoint/2010/main" val="113866853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Generally accepted accounting principles provide guidelines for when to recognize and how to measure impairment losses of long-lived tangible assets and intangible assets with finite useful lives. For purposes of this recognition and measurement, assets are grouped at the lowest level for which identifiable cash flows are largely independent of the cash flows of other assets.</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97</a:t>
            </a:fld>
            <a:endParaRPr lang="en-IN" dirty="0"/>
          </a:p>
        </p:txBody>
      </p:sp>
    </p:spTree>
    <p:extLst>
      <p:ext uri="{BB962C8B-B14F-4D97-AF65-F5344CB8AC3E}">
        <p14:creationId xmlns:p14="http://schemas.microsoft.com/office/powerpoint/2010/main" val="214970073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It would be impractical to test all assets or asset groups for impairment at the end of every reporting period. GAAP requires investigation of possible impairment only if events or changes in circumstances indicate that the book value of the asset or asset group may not be recoverable. This might happen from:</a:t>
            </a:r>
          </a:p>
          <a:p>
            <a:pPr marL="228600" indent="-228600">
              <a:buFont typeface="+mj-lt"/>
              <a:buAutoNum type="alphaLcPeriod"/>
            </a:pPr>
            <a:r>
              <a:rPr lang="en-US" sz="1200" kern="1200" baseline="0" dirty="0">
                <a:solidFill>
                  <a:schemeClr val="tx1"/>
                </a:solidFill>
                <a:latin typeface="+mn-lt"/>
                <a:ea typeface="+mn-ea"/>
                <a:cs typeface="+mn-cs"/>
              </a:rPr>
              <a:t>A significant decrease in market price</a:t>
            </a:r>
          </a:p>
          <a:p>
            <a:pPr marL="228600" indent="-228600">
              <a:buFont typeface="+mj-lt"/>
              <a:buAutoNum type="alphaLcPeriod"/>
            </a:pPr>
            <a:r>
              <a:rPr lang="en-US" sz="1200" kern="1200" baseline="0" dirty="0">
                <a:solidFill>
                  <a:schemeClr val="tx1"/>
                </a:solidFill>
                <a:latin typeface="+mn-lt"/>
                <a:ea typeface="+mn-ea"/>
                <a:cs typeface="+mn-cs"/>
              </a:rPr>
              <a:t>A significant adverse change in how the asset is being used or in its physical condition</a:t>
            </a:r>
          </a:p>
          <a:p>
            <a:pPr marL="228600" indent="-228600">
              <a:buFont typeface="+mj-lt"/>
              <a:buAutoNum type="alphaLcPeriod"/>
            </a:pPr>
            <a:r>
              <a:rPr lang="en-US" sz="1200" kern="1200" baseline="0" dirty="0">
                <a:solidFill>
                  <a:schemeClr val="tx1"/>
                </a:solidFill>
                <a:latin typeface="+mn-lt"/>
                <a:ea typeface="+mn-ea"/>
                <a:cs typeface="+mn-cs"/>
              </a:rPr>
              <a:t>A significant adverse change in legal factors or in the business climate</a:t>
            </a:r>
          </a:p>
          <a:p>
            <a:pPr marL="228600" indent="-228600">
              <a:buFont typeface="+mj-lt"/>
              <a:buAutoNum type="alphaLcPeriod"/>
            </a:pPr>
            <a:r>
              <a:rPr lang="en-US" sz="1200" kern="1200" baseline="0" dirty="0">
                <a:solidFill>
                  <a:schemeClr val="tx1"/>
                </a:solidFill>
                <a:latin typeface="+mn-lt"/>
                <a:ea typeface="+mn-ea"/>
                <a:cs typeface="+mn-cs"/>
              </a:rPr>
              <a:t>An accumulation of costs significantly higher than the amount originally expected for the acquisition or construction of an asset</a:t>
            </a:r>
          </a:p>
          <a:p>
            <a:pPr marL="228600" indent="-228600">
              <a:buFont typeface="+mj-lt"/>
              <a:buAutoNum type="alphaLcPeriod"/>
            </a:pPr>
            <a:r>
              <a:rPr lang="en-US" sz="1200" kern="1200" baseline="0" dirty="0">
                <a:solidFill>
                  <a:schemeClr val="tx1"/>
                </a:solidFill>
                <a:latin typeface="+mn-lt"/>
                <a:ea typeface="+mn-ea"/>
                <a:cs typeface="+mn-cs"/>
              </a:rPr>
              <a:t>A current-period loss combined with a history of losses or a projection of continuing losses associated with the asset</a:t>
            </a:r>
          </a:p>
          <a:p>
            <a:pPr marL="228600" indent="-228600">
              <a:buFont typeface="+mj-lt"/>
              <a:buAutoNum type="alphaLcPeriod"/>
            </a:pPr>
            <a:r>
              <a:rPr lang="en-US" sz="1200" kern="1200" baseline="0" dirty="0">
                <a:solidFill>
                  <a:schemeClr val="tx1"/>
                </a:solidFill>
                <a:latin typeface="+mn-lt"/>
                <a:ea typeface="+mn-ea"/>
                <a:cs typeface="+mn-cs"/>
              </a:rPr>
              <a:t>A realization that the asset will be disposed of significantly before the end of its estimated useful life</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98</a:t>
            </a:fld>
            <a:endParaRPr lang="en-IN" dirty="0"/>
          </a:p>
        </p:txBody>
      </p:sp>
    </p:spTree>
    <p:extLst>
      <p:ext uri="{BB962C8B-B14F-4D97-AF65-F5344CB8AC3E}">
        <p14:creationId xmlns:p14="http://schemas.microsoft.com/office/powerpoint/2010/main" val="381883108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It would be impractical to test all assets or asset groups for impairment at the end of every reporting period. GAAP requires investigation of possible impairment only if events or changes in circumstances indicate that the book value of the asset or asset group may not be recoverable. This might happen from:</a:t>
            </a:r>
          </a:p>
          <a:p>
            <a:pPr marL="228600" indent="-228600">
              <a:buFont typeface="+mj-lt"/>
              <a:buAutoNum type="alphaLcPeriod"/>
            </a:pPr>
            <a:r>
              <a:rPr lang="en-US" sz="1200" kern="1200" baseline="0" dirty="0">
                <a:solidFill>
                  <a:schemeClr val="tx1"/>
                </a:solidFill>
                <a:latin typeface="+mn-lt"/>
                <a:ea typeface="+mn-ea"/>
                <a:cs typeface="+mn-cs"/>
              </a:rPr>
              <a:t>A significant decrease in market price</a:t>
            </a:r>
          </a:p>
          <a:p>
            <a:pPr marL="228600" indent="-228600">
              <a:buFont typeface="+mj-lt"/>
              <a:buAutoNum type="alphaLcPeriod"/>
            </a:pPr>
            <a:r>
              <a:rPr lang="en-US" sz="1200" kern="1200" baseline="0" dirty="0">
                <a:solidFill>
                  <a:schemeClr val="tx1"/>
                </a:solidFill>
                <a:latin typeface="+mn-lt"/>
                <a:ea typeface="+mn-ea"/>
                <a:cs typeface="+mn-cs"/>
              </a:rPr>
              <a:t>A significant adverse change in how the asset is being used or in its physical condition</a:t>
            </a:r>
          </a:p>
          <a:p>
            <a:pPr marL="228600" indent="-228600">
              <a:buFont typeface="+mj-lt"/>
              <a:buAutoNum type="alphaLcPeriod"/>
            </a:pPr>
            <a:r>
              <a:rPr lang="en-US" sz="1200" kern="1200" baseline="0" dirty="0">
                <a:solidFill>
                  <a:schemeClr val="tx1"/>
                </a:solidFill>
                <a:latin typeface="+mn-lt"/>
                <a:ea typeface="+mn-ea"/>
                <a:cs typeface="+mn-cs"/>
              </a:rPr>
              <a:t>A significant adverse change in legal factors or in the business climate</a:t>
            </a:r>
          </a:p>
          <a:p>
            <a:pPr marL="228600" indent="-228600">
              <a:buFont typeface="+mj-lt"/>
              <a:buAutoNum type="alphaLcPeriod"/>
            </a:pPr>
            <a:r>
              <a:rPr lang="en-US" sz="1200" kern="1200" baseline="0" dirty="0">
                <a:solidFill>
                  <a:schemeClr val="tx1"/>
                </a:solidFill>
                <a:latin typeface="+mn-lt"/>
                <a:ea typeface="+mn-ea"/>
                <a:cs typeface="+mn-cs"/>
              </a:rPr>
              <a:t>An accumulation of costs significantly higher than the amount originally expected for the acquisition or construction of an asset</a:t>
            </a:r>
          </a:p>
          <a:p>
            <a:pPr marL="228600" indent="-228600">
              <a:buFont typeface="+mj-lt"/>
              <a:buAutoNum type="alphaLcPeriod"/>
            </a:pPr>
            <a:r>
              <a:rPr lang="en-US" sz="1200" kern="1200" baseline="0" dirty="0">
                <a:solidFill>
                  <a:schemeClr val="tx1"/>
                </a:solidFill>
                <a:latin typeface="+mn-lt"/>
                <a:ea typeface="+mn-ea"/>
                <a:cs typeface="+mn-cs"/>
              </a:rPr>
              <a:t>A current-period loss combined with a history of losses or a projection of continuing losses associated with the asset</a:t>
            </a:r>
          </a:p>
          <a:p>
            <a:pPr marL="228600" indent="-228600">
              <a:buFont typeface="+mj-lt"/>
              <a:buAutoNum type="alphaLcPeriod"/>
            </a:pPr>
            <a:r>
              <a:rPr lang="en-US" sz="1200" kern="1200" baseline="0" dirty="0">
                <a:solidFill>
                  <a:schemeClr val="tx1"/>
                </a:solidFill>
                <a:latin typeface="+mn-lt"/>
                <a:ea typeface="+mn-ea"/>
                <a:cs typeface="+mn-cs"/>
              </a:rPr>
              <a:t>A realization that the asset will be disposed of significantly before the end of its estimated useful life</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99</a:t>
            </a:fld>
            <a:endParaRPr lang="en-IN" dirty="0"/>
          </a:p>
        </p:txBody>
      </p:sp>
    </p:spTree>
    <p:extLst>
      <p:ext uri="{BB962C8B-B14F-4D97-AF65-F5344CB8AC3E}">
        <p14:creationId xmlns:p14="http://schemas.microsoft.com/office/powerpoint/2010/main" val="381883108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Determining whether an impairment loss has occurred and for how much to record the loss is a two-step process. The first step is a recoverability test—an impairment loss occurs when the undiscounted sum of estimated future cash flows from an asset is less than the asset’s book value. The measurement of an impairment loss—Step </a:t>
            </a:r>
            <a:r>
              <a:rPr lang="en-US" dirty="0"/>
              <a:t>2</a:t>
            </a:r>
            <a:r>
              <a:rPr lang="en-US" sz="1200" b="0" i="0" u="none" strike="noStrike" kern="1200" baseline="0" dirty="0">
                <a:solidFill>
                  <a:schemeClr val="tx1"/>
                </a:solidFill>
                <a:latin typeface="+mn-lt"/>
                <a:ea typeface="+mn-ea"/>
                <a:cs typeface="+mn-cs"/>
              </a:rPr>
              <a:t>—is the difference between the asset’s book value and its fair value. </a:t>
            </a:r>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100</a:t>
            </a:fld>
            <a:endParaRPr lang="en-US"/>
          </a:p>
        </p:txBody>
      </p:sp>
    </p:spTree>
    <p:extLst>
      <p:ext uri="{BB962C8B-B14F-4D97-AF65-F5344CB8AC3E}">
        <p14:creationId xmlns:p14="http://schemas.microsoft.com/office/powerpoint/2010/main" val="317236511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Determining whether an impairment loss has occurred and for how much to record the loss is a two-step process. The first step is a recoverability test—an impairment loss occurs when the undiscounted sum of estimated future cash flows from an asset is less than the asset’s book value. The measurement of an impairment loss—Step </a:t>
            </a:r>
            <a:r>
              <a:rPr lang="en-US" dirty="0"/>
              <a:t>2</a:t>
            </a:r>
            <a:r>
              <a:rPr lang="en-US" sz="1200" b="0" i="0" u="none" strike="noStrike" kern="1200" baseline="0" dirty="0">
                <a:solidFill>
                  <a:schemeClr val="tx1"/>
                </a:solidFill>
                <a:latin typeface="+mn-lt"/>
                <a:ea typeface="+mn-ea"/>
                <a:cs typeface="+mn-cs"/>
              </a:rPr>
              <a:t>—is the difference between the asset’s book value and its fair value. </a:t>
            </a:r>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101</a:t>
            </a:fld>
            <a:endParaRPr lang="en-US"/>
          </a:p>
        </p:txBody>
      </p:sp>
    </p:spTree>
    <p:extLst>
      <p:ext uri="{BB962C8B-B14F-4D97-AF65-F5344CB8AC3E}">
        <p14:creationId xmlns:p14="http://schemas.microsoft.com/office/powerpoint/2010/main" val="215936419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If an impairment loss is recognized, the written-down book value becomes the new cost base for future cost allocation. Later recovery of an impairment loss is prohibited. </a:t>
            </a:r>
            <a:r>
              <a:rPr lang="en-US" sz="1200" kern="1200" baseline="0" dirty="0">
                <a:solidFill>
                  <a:schemeClr val="tx1"/>
                </a:solidFill>
                <a:latin typeface="+mn-lt"/>
                <a:ea typeface="+mn-ea"/>
                <a:cs typeface="+mn-cs"/>
              </a:rPr>
              <a:t>Fair value is the amount at which the asset could be bought or sold in a current transaction between willing parties. Quoted market prices could be used if they’re available. If fair value is not determinable, it must be estimated.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102</a:t>
            </a:fld>
            <a:endParaRPr lang="en-IN" dirty="0"/>
          </a:p>
        </p:txBody>
      </p:sp>
    </p:spTree>
    <p:extLst>
      <p:ext uri="{BB962C8B-B14F-4D97-AF65-F5344CB8AC3E}">
        <p14:creationId xmlns:p14="http://schemas.microsoft.com/office/powerpoint/2010/main" val="243692631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baseline="0" dirty="0"/>
              <a:t>Keep in min</a:t>
            </a:r>
            <a:r>
              <a:rPr lang="en-US" sz="1200" i="0" baseline="0" dirty="0"/>
              <a:t>d that we use </a:t>
            </a:r>
            <a:r>
              <a:rPr lang="en-US" sz="1200" i="1" baseline="0" dirty="0"/>
              <a:t>undiscounted</a:t>
            </a:r>
            <a:r>
              <a:rPr lang="en-US" sz="1200" i="0" baseline="0" dirty="0"/>
              <a:t> estimates of cash flows in Step 1 to determine whether an impairment loss is indicated, but </a:t>
            </a:r>
            <a:r>
              <a:rPr lang="en-US" sz="1200" i="1" baseline="0" dirty="0"/>
              <a:t>discounted</a:t>
            </a:r>
            <a:r>
              <a:rPr lang="en-US" sz="1200" i="0" baseline="0" dirty="0"/>
              <a:t> estimates of cash flows often are used to estimate fair value to determine the amount of the loss.</a:t>
            </a:r>
            <a:r>
              <a:rPr lang="en-US" sz="1200" i="0" baseline="0" dirty="0">
                <a:latin typeface="TimesLTStd-Roman"/>
              </a:rPr>
              <a:t> </a:t>
            </a:r>
            <a:r>
              <a:rPr lang="en-IN" sz="1200" b="0" i="0" u="none" strike="noStrike" kern="1200" baseline="0" dirty="0">
                <a:solidFill>
                  <a:schemeClr val="tx1"/>
                </a:solidFill>
                <a:latin typeface="+mn-lt"/>
                <a:ea typeface="+mn-ea"/>
                <a:cs typeface="+mn-cs"/>
              </a:rPr>
              <a:t>A disclosure note is needed to describe the impairment loss. The note should include:</a:t>
            </a:r>
          </a:p>
          <a:p>
            <a:pPr marL="228600" indent="-228600">
              <a:buAutoNum type="arabicParenBoth"/>
            </a:pPr>
            <a:r>
              <a:rPr lang="en-IN" dirty="0"/>
              <a:t>A d</a:t>
            </a:r>
            <a:r>
              <a:rPr lang="en-IN" sz="1200" b="0" i="0" u="none" strike="noStrike" kern="1200" baseline="0" dirty="0">
                <a:solidFill>
                  <a:schemeClr val="tx1"/>
                </a:solidFill>
                <a:latin typeface="+mn-lt"/>
                <a:ea typeface="+mn-ea"/>
                <a:cs typeface="+mn-cs"/>
              </a:rPr>
              <a:t>escription of the impaired asset or asset group</a:t>
            </a:r>
          </a:p>
          <a:p>
            <a:pPr marL="228600" indent="-228600">
              <a:buAutoNum type="arabicParenBoth"/>
            </a:pPr>
            <a:r>
              <a:rPr lang="en-IN" dirty="0"/>
              <a:t>T</a:t>
            </a:r>
            <a:r>
              <a:rPr lang="en-IN" sz="1200" b="0" i="0" u="none" strike="noStrike" kern="1200" baseline="0" dirty="0">
                <a:solidFill>
                  <a:schemeClr val="tx1"/>
                </a:solidFill>
                <a:latin typeface="+mn-lt"/>
                <a:ea typeface="+mn-ea"/>
                <a:cs typeface="+mn-cs"/>
              </a:rPr>
              <a:t>he facts and circumstances leading to the impairment</a:t>
            </a:r>
          </a:p>
          <a:p>
            <a:pPr marL="228600" indent="-228600">
              <a:buAutoNum type="arabicParenBoth"/>
            </a:pPr>
            <a:r>
              <a:rPr lang="en-IN" dirty="0"/>
              <a:t>T</a:t>
            </a:r>
            <a:r>
              <a:rPr lang="en-IN" sz="1200" b="0" i="0" u="none" strike="noStrike" kern="1200" baseline="0" dirty="0">
                <a:solidFill>
                  <a:schemeClr val="tx1"/>
                </a:solidFill>
                <a:latin typeface="+mn-lt"/>
                <a:ea typeface="+mn-ea"/>
                <a:cs typeface="+mn-cs"/>
              </a:rPr>
              <a:t>he amount of the loss, if not separately disclosed on the face of the income statement </a:t>
            </a:r>
          </a:p>
          <a:p>
            <a:pPr marL="228600" indent="-228600">
              <a:buAutoNum type="arabicParenBoth"/>
            </a:pPr>
            <a:r>
              <a:rPr lang="en-IN" dirty="0"/>
              <a:t>T</a:t>
            </a:r>
            <a:r>
              <a:rPr lang="en-IN" sz="1200" b="0" i="0" u="none" strike="noStrike" kern="1200" baseline="0" dirty="0">
                <a:solidFill>
                  <a:schemeClr val="tx1"/>
                </a:solidFill>
                <a:latin typeface="+mn-lt"/>
                <a:ea typeface="+mn-ea"/>
                <a:cs typeface="+mn-cs"/>
              </a:rPr>
              <a:t>he method used to determine fair value</a:t>
            </a:r>
            <a:endParaRPr lang="en-US"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103</a:t>
            </a:fld>
            <a:endParaRPr lang="en-IN" dirty="0"/>
          </a:p>
        </p:txBody>
      </p:sp>
    </p:spTree>
    <p:extLst>
      <p:ext uri="{BB962C8B-B14F-4D97-AF65-F5344CB8AC3E}">
        <p14:creationId xmlns:p14="http://schemas.microsoft.com/office/powerpoint/2010/main" val="65505155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104</a:t>
            </a:fld>
            <a:endParaRPr lang="en-US"/>
          </a:p>
        </p:txBody>
      </p:sp>
    </p:spTree>
    <p:extLst>
      <p:ext uri="{BB962C8B-B14F-4D97-AF65-F5344CB8AC3E}">
        <p14:creationId xmlns:p14="http://schemas.microsoft.com/office/powerpoint/2010/main" val="333388552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11–20</a:t>
            </a:r>
            <a:endParaRPr lang="en-US" dirty="0"/>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Change in circumstances. </a:t>
            </a:r>
            <a:r>
              <a:rPr lang="en-US" sz="1200" b="0" i="0" u="none" strike="noStrike" kern="1200" baseline="0" dirty="0">
                <a:solidFill>
                  <a:schemeClr val="tx1"/>
                </a:solidFill>
                <a:latin typeface="+mn-lt"/>
                <a:ea typeface="+mn-ea"/>
                <a:cs typeface="+mn-cs"/>
              </a:rPr>
              <a:t>A change in the business climate related to a competitor’s innovative products requires Dakota to investigate for possible impairment.</a:t>
            </a:r>
          </a:p>
          <a:p>
            <a:r>
              <a:rPr lang="en-US" sz="1200" b="1" i="0" u="none" strike="noStrike" kern="1200" baseline="0" dirty="0">
                <a:solidFill>
                  <a:schemeClr val="tx1"/>
                </a:solidFill>
                <a:latin typeface="+mn-lt"/>
                <a:ea typeface="+mn-ea"/>
                <a:cs typeface="+mn-cs"/>
              </a:rPr>
              <a:t>Step 1. Recoverability Test. </a:t>
            </a:r>
            <a:r>
              <a:rPr lang="en-US" sz="1200" b="0" i="0" u="none" strike="noStrike" kern="1200" baseline="0" dirty="0">
                <a:solidFill>
                  <a:schemeClr val="tx1"/>
                </a:solidFill>
                <a:latin typeface="+mn-lt"/>
                <a:ea typeface="+mn-ea"/>
                <a:cs typeface="+mn-cs"/>
              </a:rPr>
              <a:t>Because the book value of $170 million exceeds the $150 million undiscounted future cash flows, an impairment loss is indicated.</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105</a:t>
            </a:fld>
            <a:endParaRPr lang="en-IN" dirty="0"/>
          </a:p>
        </p:txBody>
      </p:sp>
    </p:spTree>
    <p:extLst>
      <p:ext uri="{BB962C8B-B14F-4D97-AF65-F5344CB8AC3E}">
        <p14:creationId xmlns:p14="http://schemas.microsoft.com/office/powerpoint/2010/main" val="6466425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service life of a tangible asset may be less than physical life for a variety of reasons. For example, the expected rate of technological change may shorten service life. If suppliers are expected to develop new technologies that are more efficient, the company may keep an asset for a period of time much shorter than physical life. Likewise, if the company sells its product in a market that frequently demands new products, the machinery and equipment used to produce products may be useful only for as long as its output can be sold. Similarly, a mineral deposit might be projected to contain 4 million tons of a mineral, but it may be economically feasible with existing extraction methods to mine only 2 million tons. For intangible assets, legal or contractual life often is a limiting factor. For instance, a patent might be capable of providing enhanced profitability for 50 years, but the legal life of a patent is only 20 years.</a:t>
            </a:r>
          </a:p>
          <a:p>
            <a:endParaRPr lang="en-US"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Management intent also may shorten the period of an asset’s usefulness below its physical, legal, or contractual life. For example, a company may have a policy of using its delivery trucks for a three-year period and then trading the trucks for new models.</a:t>
            </a:r>
            <a:endParaRPr lang="en-IN"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9</a:t>
            </a:fld>
            <a:endParaRPr lang="en-US"/>
          </a:p>
        </p:txBody>
      </p:sp>
    </p:spTree>
    <p:extLst>
      <p:ext uri="{BB962C8B-B14F-4D97-AF65-F5344CB8AC3E}">
        <p14:creationId xmlns:p14="http://schemas.microsoft.com/office/powerpoint/2010/main" val="116775298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11–20</a:t>
            </a:r>
            <a:endParaRPr lang="en-US" dirty="0"/>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Change in circumstances. </a:t>
            </a:r>
            <a:r>
              <a:rPr lang="en-US" sz="1200" b="0" i="0" u="none" strike="noStrike" kern="1200" baseline="0" dirty="0">
                <a:solidFill>
                  <a:schemeClr val="tx1"/>
                </a:solidFill>
                <a:latin typeface="+mn-lt"/>
                <a:ea typeface="+mn-ea"/>
                <a:cs typeface="+mn-cs"/>
              </a:rPr>
              <a:t>A change in the business climate related to a competitor’s innovative products requires Dakota to investigate for possible impairment.</a:t>
            </a:r>
          </a:p>
          <a:p>
            <a:r>
              <a:rPr lang="en-US" sz="1200" b="1" i="0" u="none" strike="noStrike" kern="1200" baseline="0" dirty="0">
                <a:solidFill>
                  <a:schemeClr val="tx1"/>
                </a:solidFill>
                <a:latin typeface="+mn-lt"/>
                <a:ea typeface="+mn-ea"/>
                <a:cs typeface="+mn-cs"/>
              </a:rPr>
              <a:t>Step 1. Recoverability Test. </a:t>
            </a:r>
            <a:r>
              <a:rPr lang="en-US" sz="1200" b="0" i="0" u="none" strike="noStrike" kern="1200" baseline="0" dirty="0">
                <a:solidFill>
                  <a:schemeClr val="tx1"/>
                </a:solidFill>
                <a:latin typeface="+mn-lt"/>
                <a:ea typeface="+mn-ea"/>
                <a:cs typeface="+mn-cs"/>
              </a:rPr>
              <a:t>Because the book value of $170 million exceeds the $150 million undiscounted future cash flows, an impairment loss is indicated.</a:t>
            </a: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106</a:t>
            </a:fld>
            <a:endParaRPr lang="en-US"/>
          </a:p>
        </p:txBody>
      </p:sp>
    </p:spTree>
    <p:extLst>
      <p:ext uri="{BB962C8B-B14F-4D97-AF65-F5344CB8AC3E}">
        <p14:creationId xmlns:p14="http://schemas.microsoft.com/office/powerpoint/2010/main" val="59311984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Step 2. </a:t>
            </a:r>
            <a:r>
              <a:rPr lang="en-US" sz="1200" b="0" i="0" u="none" strike="noStrike" kern="1200" baseline="0" dirty="0">
                <a:solidFill>
                  <a:schemeClr val="tx1"/>
                </a:solidFill>
                <a:latin typeface="+mn-lt"/>
                <a:ea typeface="+mn-ea"/>
                <a:cs typeface="+mn-cs"/>
              </a:rPr>
              <a:t>Measurement of impairment loss. The impairment loss is $35 million, determined as shown here. The entry to record the loss is also shown here. </a:t>
            </a:r>
            <a:r>
              <a:rPr lang="en-US" sz="1200" kern="1200" baseline="0" dirty="0">
                <a:solidFill>
                  <a:schemeClr val="tx1"/>
                </a:solidFill>
                <a:latin typeface="+mn-lt"/>
                <a:ea typeface="+mn-ea"/>
                <a:cs typeface="+mn-cs"/>
              </a:rPr>
              <a:t>The loss normally is reported in the income statement as a separate component of operating expenses.</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We reduce accumulated depreciation to zero and decrease the cost base of the assets to their fair value of $135 million ($300 − 165). The new book value of $135 million serves as the revised basis for subsequent depreciation over the remaining useful life of the assets, just as if the assets had been acquired on the impairment date for their fair values.</a:t>
            </a:r>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107</a:t>
            </a:fld>
            <a:endParaRPr lang="en-US"/>
          </a:p>
        </p:txBody>
      </p:sp>
    </p:spTree>
    <p:extLst>
      <p:ext uri="{BB962C8B-B14F-4D97-AF65-F5344CB8AC3E}">
        <p14:creationId xmlns:p14="http://schemas.microsoft.com/office/powerpoint/2010/main" val="17197827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108</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32054091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11–21</a:t>
            </a:r>
            <a:endParaRPr lang="en-US" dirty="0"/>
          </a:p>
          <a:p>
            <a:endParaRPr lang="en-IN"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Macy’s, Inc.</a:t>
            </a:r>
            <a:r>
              <a:rPr lang="en-US" sz="1200" b="0" i="0" u="none" strike="noStrike" kern="1200" baseline="0" dirty="0">
                <a:solidFill>
                  <a:schemeClr val="tx1"/>
                </a:solidFill>
                <a:latin typeface="+mn-lt"/>
                <a:ea typeface="+mn-ea"/>
                <a:cs typeface="+mn-cs"/>
              </a:rPr>
              <a:t>, is a department store chain providing brand-name clothing, accessories, home furnishings, and housewares. Illustration 11–21 shows the company’s disclosure notes describing recent impairment losses. The notes also provide a summary of the process used to identify and measure impairment losses for property, plant, and equipment and finite-life intangible assets. </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110</a:t>
            </a:fld>
            <a:endParaRPr lang="en-IN" dirty="0"/>
          </a:p>
        </p:txBody>
      </p:sp>
    </p:spTree>
    <p:extLst>
      <p:ext uri="{BB962C8B-B14F-4D97-AF65-F5344CB8AC3E}">
        <p14:creationId xmlns:p14="http://schemas.microsoft.com/office/powerpoint/2010/main" val="343017372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11–21</a:t>
            </a:r>
            <a:endParaRPr lang="en-US" dirty="0"/>
          </a:p>
          <a:p>
            <a:endParaRPr lang="en-IN"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Macy’s, Inc.</a:t>
            </a:r>
            <a:r>
              <a:rPr lang="en-US" sz="1200" b="0" i="0" u="none" strike="noStrike" kern="1200" baseline="0" dirty="0">
                <a:solidFill>
                  <a:schemeClr val="tx1"/>
                </a:solidFill>
                <a:latin typeface="+mn-lt"/>
                <a:ea typeface="+mn-ea"/>
                <a:cs typeface="+mn-cs"/>
              </a:rPr>
              <a:t>, is a department store chain providing brand-name clothing, accessories, home furnishings, and housewares. Illustration 11–21 shows the company’s disclosure notes describing recent impairment losses. The notes also provide a summary of the process used to identify and measure impairment losses for property, plant, and equipment and finite-life intangible assets. </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111</a:t>
            </a:fld>
            <a:endParaRPr lang="en-IN" dirty="0"/>
          </a:p>
        </p:txBody>
      </p:sp>
    </p:spTree>
    <p:extLst>
      <p:ext uri="{BB962C8B-B14F-4D97-AF65-F5344CB8AC3E}">
        <p14:creationId xmlns:p14="http://schemas.microsoft.com/office/powerpoint/2010/main" val="343017372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11–21</a:t>
            </a:r>
            <a:endParaRPr lang="en-US" dirty="0"/>
          </a:p>
          <a:p>
            <a:endParaRPr lang="en-IN"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Macy’s, Inc.</a:t>
            </a:r>
            <a:r>
              <a:rPr lang="en-US" sz="1200" b="0" i="0" u="none" strike="noStrike" kern="1200" baseline="0" dirty="0">
                <a:solidFill>
                  <a:schemeClr val="tx1"/>
                </a:solidFill>
                <a:latin typeface="+mn-lt"/>
                <a:ea typeface="+mn-ea"/>
                <a:cs typeface="+mn-cs"/>
              </a:rPr>
              <a:t>, is a department store chain providing brand-name clothing, accessories, home furnishings, and housewares. Illustration 11–21 shows the company’s disclosure notes describing recent impairment losses. The notes also provide a summary of the process used to identify and measure impairment losses for property, plant, and equipment and finite-life intangible assets. </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112</a:t>
            </a:fld>
            <a:endParaRPr lang="en-IN" dirty="0"/>
          </a:p>
        </p:txBody>
      </p:sp>
    </p:spTree>
    <p:extLst>
      <p:ext uri="{BB962C8B-B14F-4D97-AF65-F5344CB8AC3E}">
        <p14:creationId xmlns:p14="http://schemas.microsoft.com/office/powerpoint/2010/main" val="3430173720"/>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Impairment of Value: Property, Plant, and Equipment and Finite-Life Intangible </a:t>
            </a:r>
            <a:r>
              <a:rPr lang="en-US" sz="1200" b="0" i="0" u="none" strike="noStrike" kern="1200" baseline="0" dirty="0">
                <a:solidFill>
                  <a:schemeClr val="tx1"/>
                </a:solidFill>
                <a:latin typeface="+mn-lt"/>
                <a:ea typeface="+mn-ea"/>
                <a:cs typeface="+mn-cs"/>
              </a:rPr>
              <a:t>Assets</a:t>
            </a:r>
          </a:p>
          <a:p>
            <a:pPr marL="228600" indent="-228600">
              <a:buAutoNum type="arabicParenBoth"/>
            </a:pPr>
            <a:r>
              <a:rPr lang="en-US" sz="1200" b="1" i="0" u="none" strike="noStrike" kern="1200" baseline="0" dirty="0">
                <a:solidFill>
                  <a:schemeClr val="tx1"/>
                </a:solidFill>
                <a:latin typeface="+mn-lt"/>
                <a:ea typeface="+mn-ea"/>
                <a:cs typeface="+mn-cs"/>
              </a:rPr>
              <a:t>When to Test: </a:t>
            </a:r>
            <a:r>
              <a:rPr lang="en-US" sz="1200" b="0" i="0" u="none" strike="noStrike" kern="1200" baseline="0" dirty="0">
                <a:solidFill>
                  <a:schemeClr val="tx1"/>
                </a:solidFill>
                <a:latin typeface="+mn-lt"/>
                <a:ea typeface="+mn-ea"/>
                <a:cs typeface="+mn-cs"/>
              </a:rPr>
              <a:t>Under U.S. GAAP, when events or changes in circumstances indicate </a:t>
            </a:r>
            <a:r>
              <a:rPr lang="en-IN" sz="1200" b="0" i="0" u="none" strike="noStrike" kern="1200" baseline="0" dirty="0">
                <a:solidFill>
                  <a:schemeClr val="tx1"/>
                </a:solidFill>
                <a:latin typeface="+mn-lt"/>
                <a:ea typeface="+mn-ea"/>
                <a:cs typeface="+mn-cs"/>
              </a:rPr>
              <a:t>that book value may not </a:t>
            </a:r>
            <a:r>
              <a:rPr lang="en-US" sz="1200" b="0" i="0" u="none" strike="noStrike" kern="1200" baseline="0" dirty="0">
                <a:solidFill>
                  <a:schemeClr val="tx1"/>
                </a:solidFill>
                <a:latin typeface="+mn-lt"/>
                <a:ea typeface="+mn-ea"/>
                <a:cs typeface="+mn-cs"/>
              </a:rPr>
              <a:t>be recoverable, it should be tested. Whereas under IFRS, </a:t>
            </a:r>
            <a:r>
              <a:rPr lang="en-IN" sz="1200" b="0" i="0" u="none" strike="noStrike" kern="1200" baseline="0" dirty="0">
                <a:solidFill>
                  <a:schemeClr val="tx1"/>
                </a:solidFill>
                <a:latin typeface="+mn-lt"/>
                <a:ea typeface="+mn-ea"/>
                <a:cs typeface="+mn-cs"/>
              </a:rPr>
              <a:t>assets must be assessed for indicators of impairment at the end of each reporting period. Indicators of impairment are </a:t>
            </a:r>
            <a:r>
              <a:rPr lang="en-US" sz="1200" b="0" i="0" u="none" strike="noStrike" kern="1200" baseline="0" dirty="0">
                <a:solidFill>
                  <a:schemeClr val="tx1"/>
                </a:solidFill>
                <a:latin typeface="+mn-lt"/>
                <a:ea typeface="+mn-ea"/>
                <a:cs typeface="+mn-cs"/>
              </a:rPr>
              <a:t>similar to U.S. GAAP.</a:t>
            </a:r>
          </a:p>
          <a:p>
            <a:pPr marL="228600" indent="-228600">
              <a:buAutoNum type="arabicParenBoth"/>
            </a:pPr>
            <a:endParaRPr lang="en-US" sz="1200" b="0" i="0" u="none" strike="noStrike" kern="1200" baseline="0" dirty="0">
              <a:solidFill>
                <a:schemeClr val="tx1"/>
              </a:solidFill>
              <a:latin typeface="+mn-lt"/>
              <a:ea typeface="+mn-ea"/>
              <a:cs typeface="+mn-cs"/>
            </a:endParaRPr>
          </a:p>
          <a:p>
            <a:pPr marL="228600" indent="-228600">
              <a:buAutoNum type="arabicParenBoth"/>
            </a:pPr>
            <a:r>
              <a:rPr lang="en-IN" sz="1200" b="1" i="0" u="none" strike="noStrike" kern="1200" baseline="0" dirty="0">
                <a:solidFill>
                  <a:schemeClr val="tx1"/>
                </a:solidFill>
                <a:latin typeface="+mn-lt"/>
                <a:ea typeface="+mn-ea"/>
                <a:cs typeface="+mn-cs"/>
              </a:rPr>
              <a:t>Recoverability: </a:t>
            </a:r>
            <a:r>
              <a:rPr lang="en-IN" sz="1200" b="0" i="0" u="none" strike="noStrike" kern="1200" baseline="0" dirty="0">
                <a:solidFill>
                  <a:schemeClr val="tx1"/>
                </a:solidFill>
                <a:latin typeface="+mn-lt"/>
                <a:ea typeface="+mn-ea"/>
                <a:cs typeface="+mn-cs"/>
              </a:rPr>
              <a:t>Under U.S. GAAP, </a:t>
            </a:r>
            <a:r>
              <a:rPr lang="en-US" sz="1200" b="0" i="0" u="none" strike="noStrike" kern="1200" baseline="0" dirty="0">
                <a:solidFill>
                  <a:schemeClr val="tx1"/>
                </a:solidFill>
                <a:latin typeface="+mn-lt"/>
                <a:ea typeface="+mn-ea"/>
                <a:cs typeface="+mn-cs"/>
              </a:rPr>
              <a:t>an impairment loss is required when an asset’s book value exceeds the undiscounted sum of the asset’s estimated future cash flows. Under IFRS, </a:t>
            </a:r>
            <a:r>
              <a:rPr lang="en-IN" sz="1200" b="0" i="0" u="none" strike="noStrike" kern="1200" baseline="0" dirty="0">
                <a:solidFill>
                  <a:schemeClr val="tx1"/>
                </a:solidFill>
                <a:latin typeface="+mn-lt"/>
                <a:ea typeface="+mn-ea"/>
                <a:cs typeface="+mn-cs"/>
              </a:rPr>
              <a:t>there is no equivalent recoverability test. An impairment loss is required when an asset’s book value exceeds the higher of the asset’s value-in-use (present value of estimated future cash flows) and fair value </a:t>
            </a:r>
            <a:r>
              <a:rPr lang="en-US" sz="1200" b="0" i="0" u="none" strike="noStrike" kern="1200" baseline="0" dirty="0">
                <a:solidFill>
                  <a:schemeClr val="tx1"/>
                </a:solidFill>
                <a:latin typeface="+mn-lt"/>
                <a:ea typeface="+mn-ea"/>
                <a:cs typeface="+mn-cs"/>
              </a:rPr>
              <a:t>less costs to sell.</a:t>
            </a:r>
          </a:p>
          <a:p>
            <a:pPr marL="228600" indent="-228600">
              <a:buAutoNum type="arabicParenBoth"/>
            </a:pPr>
            <a:endParaRPr lang="en-US" sz="1200" b="0" i="0" u="none" strike="noStrike" kern="1200" baseline="0" dirty="0">
              <a:solidFill>
                <a:schemeClr val="tx1"/>
              </a:solidFill>
              <a:latin typeface="+mn-lt"/>
              <a:ea typeface="+mn-ea"/>
              <a:cs typeface="+mn-cs"/>
            </a:endParaRPr>
          </a:p>
          <a:p>
            <a:pPr marL="228600" indent="-228600">
              <a:buAutoNum type="arabicParenBoth"/>
            </a:pPr>
            <a:r>
              <a:rPr lang="en-IN" sz="1200" b="1" i="0" u="none" strike="noStrike" kern="1200" baseline="0" dirty="0">
                <a:solidFill>
                  <a:schemeClr val="tx1"/>
                </a:solidFill>
                <a:latin typeface="+mn-lt"/>
                <a:ea typeface="+mn-ea"/>
                <a:cs typeface="+mn-cs"/>
              </a:rPr>
              <a:t>Measurement: </a:t>
            </a:r>
            <a:r>
              <a:rPr lang="en-IN" sz="1200" b="0" i="0" u="none" strike="noStrike" kern="1200" baseline="0" dirty="0">
                <a:solidFill>
                  <a:schemeClr val="tx1"/>
                </a:solidFill>
                <a:latin typeface="+mn-lt"/>
                <a:ea typeface="+mn-ea"/>
                <a:cs typeface="+mn-cs"/>
              </a:rPr>
              <a:t>Under U.S. GAAP, the impairment loss is the </a:t>
            </a:r>
            <a:r>
              <a:rPr lang="en-US" sz="1200" b="0" i="0" u="none" strike="noStrike" kern="1200" baseline="0" dirty="0">
                <a:solidFill>
                  <a:schemeClr val="tx1"/>
                </a:solidFill>
                <a:latin typeface="+mn-lt"/>
                <a:ea typeface="+mn-ea"/>
                <a:cs typeface="+mn-cs"/>
              </a:rPr>
              <a:t>difference between book value and fair value.</a:t>
            </a:r>
            <a:r>
              <a:rPr lang="en-IN" sz="1200" b="0" i="0" u="none" strike="noStrike" kern="1200" baseline="0" dirty="0">
                <a:solidFill>
                  <a:schemeClr val="tx1"/>
                </a:solidFill>
                <a:latin typeface="+mn-lt"/>
                <a:ea typeface="+mn-ea"/>
                <a:cs typeface="+mn-cs"/>
              </a:rPr>
              <a:t> Under IFRS, the impairment loss is the difference between book value and the “recoverable amount” (the higher of the asset’s value-in-use and fair value less costs to sell).</a:t>
            </a:r>
          </a:p>
          <a:p>
            <a:pPr marL="228600" indent="-228600">
              <a:buAutoNum type="arabicParenBoth"/>
            </a:pPr>
            <a:endParaRPr lang="en-IN" sz="1200" b="0" i="0" u="none" strike="noStrike" kern="1200" baseline="0" dirty="0">
              <a:solidFill>
                <a:schemeClr val="tx1"/>
              </a:solidFill>
              <a:latin typeface="+mn-lt"/>
              <a:ea typeface="+mn-ea"/>
              <a:cs typeface="+mn-cs"/>
            </a:endParaRPr>
          </a:p>
          <a:p>
            <a:pPr marL="228600" indent="-228600">
              <a:buAutoNum type="arabicParenBoth"/>
            </a:pPr>
            <a:r>
              <a:rPr lang="en-US" sz="1200" b="1" i="0" u="none" strike="noStrike" kern="1200" baseline="0" dirty="0">
                <a:solidFill>
                  <a:schemeClr val="tx1"/>
                </a:solidFill>
                <a:latin typeface="+mn-lt"/>
                <a:ea typeface="+mn-ea"/>
                <a:cs typeface="+mn-cs"/>
              </a:rPr>
              <a:t>Subsequent Reversal of Loss: </a:t>
            </a:r>
            <a:r>
              <a:rPr lang="en-US" sz="1200" b="0" i="0" u="none" strike="noStrike" kern="1200" baseline="0" dirty="0">
                <a:solidFill>
                  <a:schemeClr val="tx1"/>
                </a:solidFill>
                <a:latin typeface="+mn-lt"/>
                <a:ea typeface="+mn-ea"/>
                <a:cs typeface="+mn-cs"/>
              </a:rPr>
              <a:t>Under U.S. GAAP, it is prohibited. Under IFRS, it is </a:t>
            </a:r>
            <a:r>
              <a:rPr lang="en-IN" sz="1200" b="0" i="0" u="none" strike="noStrike" kern="1200" baseline="0" dirty="0">
                <a:solidFill>
                  <a:schemeClr val="tx1"/>
                </a:solidFill>
                <a:latin typeface="+mn-lt"/>
                <a:ea typeface="+mn-ea"/>
                <a:cs typeface="+mn-cs"/>
              </a:rPr>
              <a:t>required if the circumstances that caused </a:t>
            </a:r>
            <a:r>
              <a:rPr lang="en-US" sz="1200" b="0" i="0" u="none" strike="noStrike" kern="1200" baseline="0" dirty="0">
                <a:solidFill>
                  <a:schemeClr val="tx1"/>
                </a:solidFill>
                <a:latin typeface="+mn-lt"/>
                <a:ea typeface="+mn-ea"/>
                <a:cs typeface="+mn-cs"/>
              </a:rPr>
              <a:t>the impairment are resolved.</a:t>
            </a:r>
            <a:endParaRPr lang="en-US"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113</a:t>
            </a:fld>
            <a:endParaRPr lang="en-IN" dirty="0"/>
          </a:p>
        </p:txBody>
      </p:sp>
    </p:spTree>
    <p:extLst>
      <p:ext uri="{BB962C8B-B14F-4D97-AF65-F5344CB8AC3E}">
        <p14:creationId xmlns:p14="http://schemas.microsoft.com/office/powerpoint/2010/main" val="309340045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Intangible assets with indefinite useful lives, other than goodwill, should be tested for impairment annually and more frequently if events or changes in circumstances indicate that it is more likely than not that the asset is impaired.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company has the option of first undertaking a qualitative assessment. Companies selecting this option will evaluate relevant events and circumstances to determine whether it is “more likely than not” (a likelihood of more than 50 percent) that the fair value of the asset is less than its book value. Only if that’s determined to be the case will the company perform the quantitative impairment test.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measurement of an impairment loss for indefinite-life intangible assets other than goodwill is a one-step process. We compare the fair value of the asset with its book value. If book value exceeds fair value, an impairment loss is recognized for the difference. Notice that we omit the recoverability test with these assets. Because we anticipate cash flows to continue indefinitely, recoverability is not a good indicator of impairment.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Similar to property, plant, and equipment and finite-life intangible assets, if an impairment loss is recognized, the written-down book value becomes the new cost base for future cost allocation. Recovery of the impairment loss is prohibited. Disclosure requirements also are similar.</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114</a:t>
            </a:fld>
            <a:endParaRPr lang="en-IN" dirty="0"/>
          </a:p>
        </p:txBody>
      </p:sp>
    </p:spTree>
    <p:extLst>
      <p:ext uri="{BB962C8B-B14F-4D97-AF65-F5344CB8AC3E}">
        <p14:creationId xmlns:p14="http://schemas.microsoft.com/office/powerpoint/2010/main" val="297316874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Intangible assets with indefinite useful lives, other than goodwill, should be tested for impairment annually and more frequently if events or changes in circumstances indicate that it is more likely than not that the asset is impaired.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company has the option of first undertaking a qualitative assessment. Companies selecting this option will evaluate relevant events and circumstances to determine whether it is “more likely than not” (a likelihood of more than 50 percent) that the fair value of the asset is less than its book value. Only if that’s determined to be the case will the company perform the quantitative impairment test.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measurement of an impairment loss for indefinite-life intangible assets other than goodwill is a one-step process. We compare the fair value of the asset with its book value. If book value exceeds fair value, an impairment loss is recognized for the difference. Notice that we omit the recoverability test with these assets. Because we anticipate cash flows to continue indefinitely, recoverability is not a good indicator of impairment.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Similar to property, plant, and equipment and finite-life intangible assets, if an impairment loss is recognized, the written-down book value becomes the new cost base for future cost allocation. Recovery of the impairment loss is prohibited. Disclosure requirements also are similar.</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115</a:t>
            </a:fld>
            <a:endParaRPr lang="en-IN" dirty="0"/>
          </a:p>
        </p:txBody>
      </p:sp>
    </p:spTree>
    <p:extLst>
      <p:ext uri="{BB962C8B-B14F-4D97-AF65-F5344CB8AC3E}">
        <p14:creationId xmlns:p14="http://schemas.microsoft.com/office/powerpoint/2010/main" val="297316874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1" i="0" u="none" strike="noStrike" kern="1200" baseline="0" dirty="0">
                <a:solidFill>
                  <a:schemeClr val="tx1"/>
                </a:solidFill>
                <a:latin typeface="+mn-lt"/>
                <a:ea typeface="+mn-ea"/>
                <a:cs typeface="+mn-cs"/>
              </a:rPr>
              <a:t>Impairment of Value: Indefinite-Life Intangible Assets Other than Goodwill. </a:t>
            </a:r>
            <a:r>
              <a:rPr lang="en-IN" sz="1200" b="0" i="0" u="none" strike="noStrike" kern="1200" baseline="0" dirty="0">
                <a:solidFill>
                  <a:schemeClr val="tx1"/>
                </a:solidFill>
                <a:latin typeface="+mn-lt"/>
                <a:ea typeface="+mn-ea"/>
                <a:cs typeface="+mn-cs"/>
              </a:rPr>
              <a:t>Similar to U.S. GAAP, IFRS requires indefinite-life intangible assets other than goodwill to be tested for impairment at least annually. However, under U.S. GAAP, a company has the option to avoid annual testing by making qualitative evaluations of the likelihood of asset impairment.</a:t>
            </a:r>
          </a:p>
          <a:p>
            <a:r>
              <a:rPr lang="en-IN" sz="1200" b="0" i="0" u="none" strike="noStrike" kern="1200" baseline="0" dirty="0">
                <a:solidFill>
                  <a:schemeClr val="tx1"/>
                </a:solidFill>
                <a:latin typeface="+mn-lt"/>
                <a:ea typeface="+mn-ea"/>
                <a:cs typeface="+mn-cs"/>
              </a:rPr>
              <a:t>Under U.S. GAAP, the impairment loss is measured as the difference between book value and fair value, while under IFRS the impairment loss is the difference between book value </a:t>
            </a:r>
            <a:r>
              <a:rPr lang="en-US" sz="1200" b="0" i="0" u="none" strike="noStrike" kern="1200" baseline="0" dirty="0">
                <a:solidFill>
                  <a:schemeClr val="tx1"/>
                </a:solidFill>
                <a:latin typeface="+mn-lt"/>
                <a:ea typeface="+mn-ea"/>
                <a:cs typeface="+mn-cs"/>
              </a:rPr>
              <a:t>and the recoverable amount. The recoverable amount is the higher of (1) fair value less costs to sell, and (2) value-in-use (present value of estimated future cash flows).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IFRS requires the reversal of an impairment loss if the circumstances that caused the impairment are resolved. Reversals are prohibited under U.S. GAAP.</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Indefinite-life intangible assets may not be combined with other indefinite-life intangible assets for the required annual impairment test. Under U.S. GAAP, though, if certain criteria are met, indefinite-life intangible assets should be combined for the </a:t>
            </a:r>
            <a:r>
              <a:rPr lang="en-US" sz="1200" b="0" i="0" u="none" strike="noStrike" kern="1200" baseline="0" dirty="0">
                <a:solidFill>
                  <a:schemeClr val="tx1"/>
                </a:solidFill>
                <a:latin typeface="+mn-lt"/>
                <a:ea typeface="+mn-ea"/>
                <a:cs typeface="+mn-cs"/>
              </a:rPr>
              <a:t>required annual impairment test.</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116</a:t>
            </a:fld>
            <a:endParaRPr lang="en-IN" dirty="0"/>
          </a:p>
        </p:txBody>
      </p:sp>
    </p:spTree>
    <p:extLst>
      <p:ext uri="{BB962C8B-B14F-4D97-AF65-F5344CB8AC3E}">
        <p14:creationId xmlns:p14="http://schemas.microsoft.com/office/powerpoint/2010/main" val="36544107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11-</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1622" y="-3175"/>
            <a:ext cx="4572378" cy="384175"/>
          </a:xfrm>
        </p:spPr>
        <p:txBody>
          <a:bodyPr/>
          <a:lstStyle>
            <a:lvl1pPr algn="r">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8"/>
          <p:cNvSpPr>
            <a:spLocks noGrp="1"/>
          </p:cNvSpPr>
          <p:nvPr>
            <p:ph sz="quarter" idx="11"/>
          </p:nvPr>
        </p:nvSpPr>
        <p:spPr>
          <a:xfrm>
            <a:off x="914400" y="3124200"/>
            <a:ext cx="7315200" cy="1371600"/>
          </a:xfrm>
        </p:spPr>
        <p:txBody>
          <a:bodyPr vert="horz" lIns="91440" tIns="45720" rIns="91440" bIns="45720" rtlCol="0">
            <a:noAutofit/>
          </a:bodyPr>
          <a:lstStyle>
            <a:lvl1pPr>
              <a:defRPr lang="en-US" sz="2600" dirty="0" smtClean="0">
                <a:latin typeface="Verdana" panose="020B0604030504040204" pitchFamily="34" charset="0"/>
                <a:ea typeface="Verdana" panose="020B0604030504040204" pitchFamily="34" charset="0"/>
                <a:cs typeface="Verdana" panose="020B0604030504040204" pitchFamily="34" charset="0"/>
              </a:defRPr>
            </a:lvl1pPr>
            <a:lvl2pPr>
              <a:defRPr lang="en-US" sz="2400" dirty="0" smtClean="0">
                <a:latin typeface="Verdana" panose="020B0604030504040204" pitchFamily="34" charset="0"/>
                <a:ea typeface="Verdana" panose="020B0604030504040204" pitchFamily="34" charset="0"/>
                <a:cs typeface="Verdana" panose="020B0604030504040204" pitchFamily="34" charset="0"/>
              </a:defRPr>
            </a:lvl2pPr>
            <a:lvl3pPr>
              <a:defRPr lang="en-US" sz="2200"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sz="1800" dirty="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2"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42039286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2" name="Title 1"/>
          <p:cNvSpPr>
            <a:spLocks noGrp="1"/>
          </p:cNvSpPr>
          <p:nvPr>
            <p:ph type="title"/>
          </p:nvPr>
        </p:nvSpPr>
        <p:spPr>
          <a:xfrm>
            <a:off x="685800" y="2819400"/>
            <a:ext cx="8229600" cy="1143000"/>
          </a:xfrm>
        </p:spPr>
        <p:txBody>
          <a:bodyPr/>
          <a:lstStyle/>
          <a:p>
            <a:r>
              <a:rPr lang="en-US" dirty="0"/>
              <a:t>Click to edit Master title style</a:t>
            </a:r>
          </a:p>
        </p:txBody>
      </p:sp>
      <p:sp>
        <p:nvSpPr>
          <p:cNvPr id="7"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11-</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6"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41756563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11-</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2000" y="-3175"/>
            <a:ext cx="4572000" cy="366032"/>
          </a:xfrm>
        </p:spPr>
        <p:txBody>
          <a:bodyPr/>
          <a:lstStyle>
            <a:lvl1pPr algn="r">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p:cNvSpPr>
            <a:spLocks noGrp="1"/>
          </p:cNvSpPr>
          <p:nvPr>
            <p:ph type="pic" sz="quarter" idx="14"/>
          </p:nvPr>
        </p:nvSpPr>
        <p:spPr>
          <a:xfrm>
            <a:off x="1600200" y="3048000"/>
            <a:ext cx="2362200" cy="1524000"/>
          </a:xfrm>
        </p:spPr>
        <p:txBody>
          <a:bodyPr/>
          <a:lstStyle/>
          <a:p>
            <a:endParaRPr lang="en-US"/>
          </a:p>
        </p:txBody>
      </p:sp>
      <p:sp>
        <p:nvSpPr>
          <p:cNvPr id="11" name="Picture Placeholder 10"/>
          <p:cNvSpPr>
            <a:spLocks noGrp="1"/>
          </p:cNvSpPr>
          <p:nvPr>
            <p:ph type="pic" sz="quarter" idx="15"/>
          </p:nvPr>
        </p:nvSpPr>
        <p:spPr>
          <a:xfrm>
            <a:off x="5562600" y="3124200"/>
            <a:ext cx="2514600" cy="1295400"/>
          </a:xfrm>
        </p:spPr>
        <p:txBody>
          <a:bodyPr/>
          <a:lstStyle/>
          <a:p>
            <a:endParaRPr lang="en-US"/>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2"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3921314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245" cy="6857434"/>
          </a:xfrm>
          <a:prstGeom prst="rect">
            <a:avLst/>
          </a:prstGeom>
        </p:spPr>
      </p:pic>
      <p:sp>
        <p:nvSpPr>
          <p:cNvPr id="2" name="Title 1"/>
          <p:cNvSpPr>
            <a:spLocks noGrp="1"/>
          </p:cNvSpPr>
          <p:nvPr>
            <p:ph type="ctrTitle"/>
          </p:nvPr>
        </p:nvSpPr>
        <p:spPr>
          <a:xfrm>
            <a:off x="914400" y="1905000"/>
            <a:ext cx="7924800" cy="990600"/>
          </a:xfrm>
        </p:spPr>
        <p:txBody>
          <a:bodyPr>
            <a:normAutofit/>
          </a:bodyPr>
          <a:lstStyle>
            <a:lvl1pPr>
              <a:defRPr sz="4000" b="1"/>
            </a:lvl1pPr>
          </a:lstStyle>
          <a:p>
            <a:r>
              <a:rPr lang="en-US" dirty="0"/>
              <a:t>Click to edit Master title style</a:t>
            </a:r>
          </a:p>
        </p:txBody>
      </p:sp>
      <p:sp>
        <p:nvSpPr>
          <p:cNvPr id="3" name="Subtitle 2"/>
          <p:cNvSpPr>
            <a:spLocks noGrp="1"/>
          </p:cNvSpPr>
          <p:nvPr>
            <p:ph type="subTitle" idx="1"/>
          </p:nvPr>
        </p:nvSpPr>
        <p:spPr>
          <a:xfrm>
            <a:off x="914400" y="3657600"/>
            <a:ext cx="7315200" cy="1371600"/>
          </a:xfrm>
        </p:spPr>
        <p:txBody>
          <a:bodyPr anchor="ctr"/>
          <a:lstStyle>
            <a:lvl1pPr marL="0" indent="0" algn="ctr">
              <a:buNone/>
              <a:defRPr sz="36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7" name="Text Placeholder 6"/>
          <p:cNvSpPr>
            <a:spLocks noGrp="1"/>
          </p:cNvSpPr>
          <p:nvPr>
            <p:ph type="body" sz="quarter" idx="11"/>
          </p:nvPr>
        </p:nvSpPr>
        <p:spPr>
          <a:xfrm>
            <a:off x="609600" y="6476999"/>
            <a:ext cx="8533645" cy="37680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201576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2" name="Title 1"/>
          <p:cNvSpPr>
            <a:spLocks noGrp="1"/>
          </p:cNvSpPr>
          <p:nvPr>
            <p:ph type="title"/>
          </p:nvPr>
        </p:nvSpPr>
        <p:spPr>
          <a:xfrm>
            <a:off x="685800" y="2819400"/>
            <a:ext cx="8229600" cy="1143000"/>
          </a:xfrm>
        </p:spPr>
        <p:txBody>
          <a:bodyPr/>
          <a:lstStyle/>
          <a:p>
            <a:r>
              <a:rPr lang="en-US" dirty="0"/>
              <a:t>Click to edit Master title style</a:t>
            </a:r>
          </a:p>
        </p:txBody>
      </p:sp>
      <p:sp>
        <p:nvSpPr>
          <p:cNvPr id="4" name="Text Placeholder 3"/>
          <p:cNvSpPr txBox="1">
            <a:spLocks/>
          </p:cNvSpPr>
          <p:nvPr userDrawn="1"/>
        </p:nvSpPr>
        <p:spPr>
          <a:xfrm>
            <a:off x="1192802" y="6248400"/>
            <a:ext cx="6835582" cy="6096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fontAlgn="base">
              <a:spcAft>
                <a:spcPct val="0"/>
              </a:spcAft>
            </a:pPr>
            <a:r>
              <a:rPr lang="en-US" dirty="0">
                <a:solidFill>
                  <a:prstClr val="black"/>
                </a:solidFill>
              </a:rPr>
              <a:t>© McGraw-Hill Education. All rights reserved. Authorized only for instructor use in the classroom. No reproduction or further distribution permitted without the prior written consent of McGraw-Hill Education.</a:t>
            </a:r>
          </a:p>
        </p:txBody>
      </p:sp>
      <p:sp>
        <p:nvSpPr>
          <p:cNvPr id="6"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fontAlgn="base">
              <a:spcBef>
                <a:spcPct val="0"/>
              </a:spcBef>
              <a:spcAft>
                <a:spcPct val="0"/>
              </a:spcAft>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11-</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fontAlgn="base">
                <a:spcBef>
                  <a:spcPct val="0"/>
                </a:spcBef>
                <a:spcAft>
                  <a:spcPct val="0"/>
                </a:spcAft>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21028403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Tree>
    <p:extLst>
      <p:ext uri="{BB962C8B-B14F-4D97-AF65-F5344CB8AC3E}">
        <p14:creationId xmlns:p14="http://schemas.microsoft.com/office/powerpoint/2010/main" val="1910662630"/>
      </p:ext>
    </p:extLst>
  </p:cSld>
  <p:clrMap bg1="lt1" tx1="dk1" bg2="lt2" tx2="dk2" accent1="accent1" accent2="accent2" accent3="accent3" accent4="accent4" accent5="accent5" accent6="accent6" hlink="hlink" folHlink="folHlink"/>
  <p:sldLayoutIdLst>
    <p:sldLayoutId id="2147483650" r:id="rId1"/>
    <p:sldLayoutId id="2147483661" r:id="rId2"/>
    <p:sldLayoutId id="2147483660" r:id="rId3"/>
    <p:sldLayoutId id="2147483659" r:id="rId4"/>
  </p:sldLayoutIdLst>
  <p:txStyles>
    <p:titleStyle>
      <a:lvl1pPr algn="ctr" defTabSz="914400" rtl="0" eaLnBrk="1" latinLnBrk="0" hangingPunct="1">
        <a:spcBef>
          <a:spcPct val="0"/>
        </a:spcBef>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342900" indent="-342900" algn="l" defTabSz="914400" rtl="0" eaLnBrk="1" latinLnBrk="0" hangingPunct="1">
        <a:spcBef>
          <a:spcPct val="200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Clr>
          <a:schemeClr val="tx1"/>
        </a:buClr>
        <a:buFont typeface="Arial" panose="020B060402020202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spcBef>
          <a:spcPct val="20000"/>
        </a:spcBef>
        <a:buClr>
          <a:schemeClr val="tx1"/>
        </a:buClr>
        <a:buFont typeface="Arial" panose="020B0604020202020204" pitchFamily="34" charset="0"/>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spcBef>
          <a:spcPct val="20000"/>
        </a:spcBef>
        <a:buClr>
          <a:schemeClr val="tx1"/>
        </a:buClr>
        <a:buFont typeface="Arial" panose="020B0604020202020204" pitchFamily="34" charset="0"/>
        <a:buChar char="–"/>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spcBef>
          <a:spcPct val="20000"/>
        </a:spcBef>
        <a:buClr>
          <a:schemeClr val="tx1"/>
        </a:buClr>
        <a:buFont typeface="Arial" panose="020B0604020202020204" pitchFamily="34" charset="0"/>
        <a:buChar char="»"/>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51365239"/>
      </p:ext>
    </p:extLst>
  </p:cSld>
  <p:clrMap bg1="lt1" tx1="dk1" bg2="lt2" tx2="dk2" accent1="accent1" accent2="accent2" accent3="accent3" accent4="accent4" accent5="accent5" accent6="accent6" hlink="hlink" folHlink="folHlink"/>
  <p:sldLayoutIdLst>
    <p:sldLayoutId id="2147483666" r:id="rId1"/>
  </p:sldLayoutIdLst>
  <p:txStyles>
    <p:titleStyle>
      <a:lvl1pPr algn="ctr" defTabSz="914400" rtl="0" eaLnBrk="1" latinLnBrk="0" hangingPunct="1">
        <a:spcBef>
          <a:spcPct val="0"/>
        </a:spcBef>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349250" indent="-349250" algn="l" defTabSz="914400" rtl="0" eaLnBrk="1" latinLnBrk="0" hangingPunct="1">
        <a:spcBef>
          <a:spcPts val="6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800100" indent="-342900" algn="l" defTabSz="914400" rtl="0" eaLnBrk="1" latinLnBrk="0" hangingPunct="1">
        <a:spcBef>
          <a:spcPts val="600"/>
        </a:spcBef>
        <a:buClr>
          <a:schemeClr val="tx1"/>
        </a:buClr>
        <a:buFont typeface="Verdana" panose="020B060403050404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257300" indent="-342900" algn="l" defTabSz="914400" rtl="0" eaLnBrk="1" latinLnBrk="0" hangingPunct="1">
        <a:spcBef>
          <a:spcPts val="600"/>
        </a:spcBef>
        <a:buClr>
          <a:schemeClr val="tx1"/>
        </a:buClr>
        <a:buFont typeface="Wingdings" panose="05000000000000000000" pitchFamily="2" charset="2"/>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714500" indent="-342900" algn="l" defTabSz="914400" rtl="0" eaLnBrk="1" latinLnBrk="0" hangingPunct="1">
        <a:spcBef>
          <a:spcPts val="600"/>
        </a:spcBef>
        <a:buClr>
          <a:schemeClr val="tx1"/>
        </a:buClr>
        <a:buFont typeface="Courier New" panose="02070309020205020404" pitchFamily="49" charset="0"/>
        <a:buChar char="o"/>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114550" indent="-285750" algn="l" defTabSz="914400" rtl="0" eaLnBrk="1" latinLnBrk="0" hangingPunct="1">
        <a:spcBef>
          <a:spcPts val="600"/>
        </a:spcBef>
        <a:buClr>
          <a:schemeClr val="tx1"/>
        </a:buClr>
        <a:buFont typeface="Wingdings" panose="05000000000000000000" pitchFamily="2" charset="2"/>
        <a:buChar char="Ø"/>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1.xml"/><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3.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5.xml"/><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6.xml"/><Relationship Id="rId1" Type="http://schemas.openxmlformats.org/officeDocument/2006/relationships/slideLayout" Target="../slideLayouts/slideLayout3.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8.xml"/><Relationship Id="rId1" Type="http://schemas.openxmlformats.org/officeDocument/2006/relationships/slideLayout" Target="../slideLayouts/slideLayout3.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0.xml"/><Relationship Id="rId1" Type="http://schemas.openxmlformats.org/officeDocument/2006/relationships/slideLayout" Target="../slideLayouts/slideLayout3.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2.xml"/><Relationship Id="rId1" Type="http://schemas.openxmlformats.org/officeDocument/2006/relationships/slideLayout" Target="../slideLayouts/slideLayout3.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3.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3.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3.xml"/></Relationships>
</file>

<file path=ppt/slides/_rels/slide16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4.xml"/><Relationship Id="rId1" Type="http://schemas.openxmlformats.org/officeDocument/2006/relationships/slideLayout" Target="../slideLayouts/slideLayout3.xml"/></Relationships>
</file>

<file path=ppt/slides/_rels/slide16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5.xml"/><Relationship Id="rId1" Type="http://schemas.openxmlformats.org/officeDocument/2006/relationships/slideLayout" Target="../slideLayouts/slideLayout3.xml"/></Relationships>
</file>

<file path=ppt/slides/_rels/slide16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6.xml"/><Relationship Id="rId1" Type="http://schemas.openxmlformats.org/officeDocument/2006/relationships/slideLayout" Target="../slideLayouts/slideLayout3.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1.xml"/></Relationships>
</file>

<file path=ppt/slides/_rels/slide16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8.xml"/><Relationship Id="rId1" Type="http://schemas.openxmlformats.org/officeDocument/2006/relationships/slideLayout" Target="../slideLayouts/slideLayout3.xml"/></Relationships>
</file>

<file path=ppt/slides/_rels/slide16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9.xml"/><Relationship Id="rId1" Type="http://schemas.openxmlformats.org/officeDocument/2006/relationships/slideLayout" Target="../slideLayouts/slideLayout3.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3.wmf"/><Relationship Id="rId4" Type="http://schemas.openxmlformats.org/officeDocument/2006/relationships/oleObject" Target="../embeddings/oleObject1.bin"/></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4.wmf"/><Relationship Id="rId4" Type="http://schemas.openxmlformats.org/officeDocument/2006/relationships/oleObject" Target="../embeddings/oleObject2.bin"/></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image" Target="../media/image8.wmf"/><Relationship Id="rId4" Type="http://schemas.openxmlformats.org/officeDocument/2006/relationships/oleObject" Target="../embeddings/oleObject3.bin"/></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image" Target="../media/image10.emf"/><Relationship Id="rId5" Type="http://schemas.openxmlformats.org/officeDocument/2006/relationships/image" Target="../media/image9.wmf"/><Relationship Id="rId4" Type="http://schemas.openxmlformats.org/officeDocument/2006/relationships/oleObject" Target="../embeddings/oleObject4.bin"/></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image" Target="../media/image12.png"/><Relationship Id="rId5" Type="http://schemas.openxmlformats.org/officeDocument/2006/relationships/image" Target="../media/image11.wmf"/><Relationship Id="rId4" Type="http://schemas.openxmlformats.org/officeDocument/2006/relationships/oleObject" Target="../embeddings/oleObject5.bin"/></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xml"/><Relationship Id="rId1" Type="http://schemas.openxmlformats.org/officeDocument/2006/relationships/vmlDrawing" Target="../drawings/vmlDrawing6.vml"/><Relationship Id="rId5" Type="http://schemas.openxmlformats.org/officeDocument/2006/relationships/image" Target="../media/image13.wmf"/><Relationship Id="rId4" Type="http://schemas.openxmlformats.org/officeDocument/2006/relationships/oleObject" Target="../embeddings/oleObject6.bin"/></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xml"/><Relationship Id="rId1" Type="http://schemas.openxmlformats.org/officeDocument/2006/relationships/vmlDrawing" Target="../drawings/vmlDrawing7.vml"/><Relationship Id="rId5" Type="http://schemas.openxmlformats.org/officeDocument/2006/relationships/image" Target="../media/image14.wmf"/><Relationship Id="rId4" Type="http://schemas.openxmlformats.org/officeDocument/2006/relationships/oleObject" Target="../embeddings/oleObject7.bin"/></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6.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ctrTitle"/>
          </p:nvPr>
        </p:nvSpPr>
        <p:spPr>
          <a:xfrm>
            <a:off x="762000" y="1600200"/>
            <a:ext cx="7848600" cy="990600"/>
          </a:xfrm>
        </p:spPr>
        <p:txBody>
          <a:bodyPr>
            <a:normAutofit/>
          </a:bodyPr>
          <a:lstStyle/>
          <a:p>
            <a:r>
              <a:rPr lang="en-IN" dirty="0"/>
              <a:t>Chapter 11</a:t>
            </a:r>
            <a:endParaRPr lang="en-US" dirty="0"/>
          </a:p>
        </p:txBody>
      </p:sp>
      <p:sp>
        <p:nvSpPr>
          <p:cNvPr id="20" name="Subtitle 19"/>
          <p:cNvSpPr>
            <a:spLocks noGrp="1"/>
          </p:cNvSpPr>
          <p:nvPr>
            <p:ph type="subTitle" idx="1"/>
          </p:nvPr>
        </p:nvSpPr>
        <p:spPr>
          <a:xfrm>
            <a:off x="838200" y="2667000"/>
            <a:ext cx="7848600" cy="2133600"/>
          </a:xfrm>
        </p:spPr>
        <p:txBody>
          <a:bodyPr/>
          <a:lstStyle/>
          <a:p>
            <a:r>
              <a:rPr lang="en-IN" dirty="0"/>
              <a:t>Property, Plant, and Equipment and Intangible Assets: Utilization and Disposition</a:t>
            </a:r>
          </a:p>
        </p:txBody>
      </p:sp>
      <p:sp>
        <p:nvSpPr>
          <p:cNvPr id="6" name="Text Placeholder 8"/>
          <p:cNvSpPr>
            <a:spLocks noGrp="1"/>
          </p:cNvSpPr>
          <p:nvPr>
            <p:ph type="body" sz="quarter" idx="11"/>
          </p:nvPr>
        </p:nvSpPr>
        <p:spPr>
          <a:xfrm>
            <a:off x="1108364" y="6248400"/>
            <a:ext cx="6927273" cy="609600"/>
          </a:xfrm>
        </p:spPr>
        <p:txBody>
          <a:bodyPr anchor="ctr">
            <a:noAutofit/>
          </a:bodyPr>
          <a:lstStyle/>
          <a:p>
            <a:pPr marL="0" indent="0" algn="ctr">
              <a:buNone/>
            </a:pPr>
            <a:r>
              <a:rPr lang="en-US" sz="1200" dirty="0"/>
              <a:t>© 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1032986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a:t>
            </a:r>
            <a:r>
              <a:rPr lang="en-IN" dirty="0"/>
              <a:t>11-1</a:t>
            </a:r>
          </a:p>
        </p:txBody>
      </p:sp>
      <p:sp>
        <p:nvSpPr>
          <p:cNvPr id="3" name="Title 2"/>
          <p:cNvSpPr>
            <a:spLocks noGrp="1"/>
          </p:cNvSpPr>
          <p:nvPr>
            <p:ph type="title"/>
          </p:nvPr>
        </p:nvSpPr>
        <p:spPr>
          <a:xfrm>
            <a:off x="685800" y="533400"/>
            <a:ext cx="8001000" cy="645488"/>
          </a:xfrm>
        </p:spPr>
        <p:txBody>
          <a:bodyPr/>
          <a:lstStyle/>
          <a:p>
            <a:r>
              <a:rPr lang="en-IN" dirty="0"/>
              <a:t>Allocation Base</a:t>
            </a:r>
            <a:endParaRPr lang="en-US" dirty="0"/>
          </a:p>
        </p:txBody>
      </p:sp>
      <p:sp>
        <p:nvSpPr>
          <p:cNvPr id="4" name="Content Placeholder 3"/>
          <p:cNvSpPr>
            <a:spLocks noGrp="1"/>
          </p:cNvSpPr>
          <p:nvPr>
            <p:ph sz="quarter" idx="10"/>
          </p:nvPr>
        </p:nvSpPr>
        <p:spPr>
          <a:xfrm>
            <a:off x="914400" y="1219200"/>
            <a:ext cx="7772400" cy="5181600"/>
          </a:xfrm>
        </p:spPr>
        <p:txBody>
          <a:bodyPr/>
          <a:lstStyle/>
          <a:p>
            <a:r>
              <a:rPr lang="en-US" sz="2400" dirty="0"/>
              <a:t>Allocation base is the amount of cost to be allocated over an asset’s service life</a:t>
            </a:r>
          </a:p>
          <a:p>
            <a:pPr marL="0" lvl="1" indent="0">
              <a:buNone/>
            </a:pPr>
            <a:r>
              <a:rPr lang="en-IN" b="1" dirty="0"/>
              <a:t>Allocation base </a:t>
            </a:r>
            <a:r>
              <a:rPr lang="en-IN" dirty="0"/>
              <a:t>= Initial value of the asset at its acquisition − </a:t>
            </a:r>
            <a:r>
              <a:rPr lang="en-US" dirty="0"/>
              <a:t>Residual (salvage) value</a:t>
            </a:r>
          </a:p>
          <a:p>
            <a:pPr marL="0" lvl="1" indent="0">
              <a:buNone/>
            </a:pPr>
            <a:r>
              <a:rPr lang="en-US" dirty="0"/>
              <a:t>Residual (salvage) value </a:t>
            </a:r>
            <a:r>
              <a:rPr lang="en-US" dirty="0">
                <a:sym typeface="Wingdings" pitchFamily="2" charset="2"/>
              </a:rPr>
              <a:t> </a:t>
            </a:r>
            <a:r>
              <a:rPr lang="en-IN" dirty="0"/>
              <a:t>The amount expected to be received for the asset at the end of its service life less any anticipated disposal costs</a:t>
            </a:r>
            <a:endParaRPr lang="en-IN" sz="2400" dirty="0"/>
          </a:p>
          <a:p>
            <a:r>
              <a:rPr lang="en-IN" sz="2400" dirty="0"/>
              <a:t>Estimating residual value for many assets can be very difficult </a:t>
            </a:r>
            <a:r>
              <a:rPr lang="en-US" sz="2400" dirty="0"/>
              <a:t>due to the uncertainty about the future</a:t>
            </a:r>
            <a:endParaRPr lang="en-IN" sz="2400" dirty="0"/>
          </a:p>
          <a:p>
            <a:r>
              <a:rPr lang="en-US" sz="2400" dirty="0"/>
              <a:t>Residual values sometimes </a:t>
            </a:r>
            <a:r>
              <a:rPr lang="en-IN" sz="2400" dirty="0"/>
              <a:t>are immaterial and are assumed to be zero</a:t>
            </a:r>
          </a:p>
        </p:txBody>
      </p:sp>
    </p:spTree>
    <p:extLst>
      <p:ext uri="{BB962C8B-B14F-4D97-AF65-F5344CB8AC3E}">
        <p14:creationId xmlns:p14="http://schemas.microsoft.com/office/powerpoint/2010/main" val="159693727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a:t>
            </a:r>
            <a:r>
              <a:rPr lang="en-IN" dirty="0"/>
              <a:t>11-8</a:t>
            </a:r>
          </a:p>
        </p:txBody>
      </p:sp>
      <p:sp>
        <p:nvSpPr>
          <p:cNvPr id="3" name="Title 2"/>
          <p:cNvSpPr>
            <a:spLocks noGrp="1"/>
          </p:cNvSpPr>
          <p:nvPr>
            <p:ph type="title"/>
          </p:nvPr>
        </p:nvSpPr>
        <p:spPr/>
        <p:txBody>
          <a:bodyPr>
            <a:noAutofit/>
          </a:bodyPr>
          <a:lstStyle/>
          <a:p>
            <a:r>
              <a:rPr lang="en-IN" dirty="0"/>
              <a:t>Impairment Loss: Two-Step Process (1 of 2)</a:t>
            </a:r>
            <a:endParaRPr lang="en-US" dirty="0"/>
          </a:p>
        </p:txBody>
      </p:sp>
      <p:sp>
        <p:nvSpPr>
          <p:cNvPr id="4" name="Content Placeholder 3"/>
          <p:cNvSpPr>
            <a:spLocks noGrp="1"/>
          </p:cNvSpPr>
          <p:nvPr>
            <p:ph sz="quarter" idx="10"/>
          </p:nvPr>
        </p:nvSpPr>
        <p:spPr>
          <a:xfrm>
            <a:off x="914400" y="1676400"/>
            <a:ext cx="7772400" cy="4648200"/>
          </a:xfrm>
        </p:spPr>
        <p:txBody>
          <a:bodyPr/>
          <a:lstStyle/>
          <a:p>
            <a:pPr marL="0" indent="0">
              <a:buNone/>
            </a:pPr>
            <a:r>
              <a:rPr lang="en-US" dirty="0"/>
              <a:t>Two steps involved in determining whether an impairment loss should be recorded:</a:t>
            </a:r>
            <a:endParaRPr lang="en-US" sz="1000" dirty="0"/>
          </a:p>
          <a:p>
            <a:pPr lvl="0" defTabSz="1155700">
              <a:spcBef>
                <a:spcPct val="0"/>
              </a:spcBef>
              <a:spcAft>
                <a:spcPct val="35000"/>
              </a:spcAft>
            </a:pPr>
            <a:r>
              <a:rPr lang="en-US" u="sng" dirty="0"/>
              <a:t>Step 1: </a:t>
            </a:r>
            <a:r>
              <a:rPr lang="en-US" dirty="0"/>
              <a:t>Recoverability test</a:t>
            </a:r>
          </a:p>
          <a:p>
            <a:pPr marL="800100" lvl="1" indent="-342900" defTabSz="1066800">
              <a:spcBef>
                <a:spcPct val="0"/>
              </a:spcBef>
              <a:spcAft>
                <a:spcPct val="15000"/>
              </a:spcAft>
              <a:buFont typeface="Verdana" pitchFamily="34" charset="0"/>
              <a:buChar char="–"/>
            </a:pPr>
            <a:r>
              <a:rPr lang="en-US" u="sng" dirty="0"/>
              <a:t>Is the asset impaired?</a:t>
            </a:r>
          </a:p>
          <a:p>
            <a:pPr marL="1257300" lvl="1" indent="-342900" defTabSz="1066800">
              <a:spcBef>
                <a:spcPct val="0"/>
              </a:spcBef>
              <a:spcAft>
                <a:spcPct val="15000"/>
              </a:spcAft>
              <a:buFont typeface="Wingdings" pitchFamily="2" charset="2"/>
              <a:buChar char="§"/>
            </a:pPr>
            <a:r>
              <a:rPr lang="en-US" sz="2200" dirty="0"/>
              <a:t>An impairment </a:t>
            </a:r>
            <a:r>
              <a:rPr lang="en-IN" sz="2200" dirty="0"/>
              <a:t>loss occurs when the undiscounted sum of estimated future cash flows from an asset is less than the asset’s book value</a:t>
            </a:r>
            <a:endParaRPr lang="en-US" sz="2200" dirty="0"/>
          </a:p>
        </p:txBody>
      </p:sp>
    </p:spTree>
    <p:extLst>
      <p:ext uri="{BB962C8B-B14F-4D97-AF65-F5344CB8AC3E}">
        <p14:creationId xmlns:p14="http://schemas.microsoft.com/office/powerpoint/2010/main" val="23815370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t>11-8</a:t>
            </a:r>
            <a:endParaRPr lang="en-US" dirty="0"/>
          </a:p>
        </p:txBody>
      </p:sp>
      <p:sp>
        <p:nvSpPr>
          <p:cNvPr id="3" name="Title 2"/>
          <p:cNvSpPr>
            <a:spLocks noGrp="1"/>
          </p:cNvSpPr>
          <p:nvPr>
            <p:ph type="title"/>
          </p:nvPr>
        </p:nvSpPr>
        <p:spPr>
          <a:xfrm>
            <a:off x="685800" y="457200"/>
            <a:ext cx="8001000" cy="914400"/>
          </a:xfrm>
        </p:spPr>
        <p:txBody>
          <a:bodyPr>
            <a:noAutofit/>
          </a:bodyPr>
          <a:lstStyle/>
          <a:p>
            <a:r>
              <a:rPr lang="en-IN" dirty="0"/>
              <a:t>Impairment Loss: Two-Step Process (2 of 2)</a:t>
            </a:r>
            <a:endParaRPr lang="en-US" dirty="0"/>
          </a:p>
        </p:txBody>
      </p:sp>
      <p:sp>
        <p:nvSpPr>
          <p:cNvPr id="4" name="Content Placeholder 3"/>
          <p:cNvSpPr>
            <a:spLocks noGrp="1"/>
          </p:cNvSpPr>
          <p:nvPr>
            <p:ph sz="quarter" idx="10"/>
          </p:nvPr>
        </p:nvSpPr>
        <p:spPr>
          <a:xfrm>
            <a:off x="838200" y="1981200"/>
            <a:ext cx="7848600" cy="4267200"/>
          </a:xfrm>
        </p:spPr>
        <p:txBody>
          <a:bodyPr/>
          <a:lstStyle/>
          <a:p>
            <a:pPr defTabSz="1155700">
              <a:lnSpc>
                <a:spcPct val="90000"/>
              </a:lnSpc>
              <a:spcBef>
                <a:spcPct val="0"/>
              </a:spcBef>
              <a:spcAft>
                <a:spcPct val="35000"/>
              </a:spcAft>
            </a:pPr>
            <a:r>
              <a:rPr lang="en-US" u="sng" dirty="0"/>
              <a:t>Step 2: </a:t>
            </a:r>
            <a:r>
              <a:rPr lang="en-US" dirty="0"/>
              <a:t>Measurement of impairment loss</a:t>
            </a:r>
          </a:p>
          <a:p>
            <a:pPr marL="800100" lvl="1" indent="-342900" defTabSz="1066800">
              <a:lnSpc>
                <a:spcPct val="90000"/>
              </a:lnSpc>
              <a:spcBef>
                <a:spcPct val="0"/>
              </a:spcBef>
              <a:spcAft>
                <a:spcPct val="15000"/>
              </a:spcAft>
              <a:buFont typeface="Verdana" pitchFamily="34" charset="0"/>
              <a:buChar char="–"/>
            </a:pPr>
            <a:r>
              <a:rPr lang="en-IN" dirty="0"/>
              <a:t>If impaired (from Step 1), record an impairment loss for the difference between the asset’s book value and its fair value</a:t>
            </a:r>
          </a:p>
          <a:p>
            <a:pPr marL="800100" lvl="1" indent="-342900" defTabSz="1066800">
              <a:lnSpc>
                <a:spcPct val="90000"/>
              </a:lnSpc>
              <a:spcBef>
                <a:spcPct val="0"/>
              </a:spcBef>
              <a:spcAft>
                <a:spcPct val="15000"/>
              </a:spcAft>
              <a:buFont typeface="Verdana" pitchFamily="34" charset="0"/>
              <a:buChar char="–"/>
            </a:pPr>
            <a:r>
              <a:rPr lang="en-IN" dirty="0"/>
              <a:t>If not impaired (from Step 1), no impairment loss is recorded</a:t>
            </a:r>
            <a:endParaRPr lang="en-US" dirty="0"/>
          </a:p>
        </p:txBody>
      </p:sp>
    </p:spTree>
    <p:extLst>
      <p:ext uri="{BB962C8B-B14F-4D97-AF65-F5344CB8AC3E}">
        <p14:creationId xmlns:p14="http://schemas.microsoft.com/office/powerpoint/2010/main" val="287532021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a:t>
            </a:r>
            <a:r>
              <a:rPr lang="en-IN" dirty="0"/>
              <a:t>11-8</a:t>
            </a:r>
            <a:endParaRPr lang="en-US" dirty="0"/>
          </a:p>
        </p:txBody>
      </p:sp>
      <p:sp>
        <p:nvSpPr>
          <p:cNvPr id="2" name="Title 1"/>
          <p:cNvSpPr>
            <a:spLocks noGrp="1"/>
          </p:cNvSpPr>
          <p:nvPr>
            <p:ph type="title"/>
          </p:nvPr>
        </p:nvSpPr>
        <p:spPr/>
        <p:txBody>
          <a:bodyPr>
            <a:normAutofit/>
          </a:bodyPr>
          <a:lstStyle/>
          <a:p>
            <a:r>
              <a:rPr lang="en-IN" sz="3600" dirty="0"/>
              <a:t>Measurement</a:t>
            </a:r>
            <a:endParaRPr lang="en-US" sz="2700" dirty="0"/>
          </a:p>
        </p:txBody>
      </p:sp>
      <p:sp>
        <p:nvSpPr>
          <p:cNvPr id="3" name="Content Placeholder 2"/>
          <p:cNvSpPr>
            <a:spLocks noGrp="1"/>
          </p:cNvSpPr>
          <p:nvPr>
            <p:ph sz="quarter" idx="10"/>
          </p:nvPr>
        </p:nvSpPr>
        <p:spPr>
          <a:xfrm>
            <a:off x="914400" y="1295400"/>
            <a:ext cx="7696200" cy="5181600"/>
          </a:xfrm>
        </p:spPr>
        <p:txBody>
          <a:bodyPr>
            <a:normAutofit/>
          </a:bodyPr>
          <a:lstStyle/>
          <a:p>
            <a:r>
              <a:rPr lang="en-US" dirty="0"/>
              <a:t>If an impairment </a:t>
            </a:r>
            <a:r>
              <a:rPr lang="en-IN" dirty="0"/>
              <a:t>loss is recognized, the written-down book value becomes the new cost base for future cost allocation</a:t>
            </a:r>
            <a:endParaRPr lang="en-US" dirty="0"/>
          </a:p>
          <a:p>
            <a:pPr>
              <a:buClr>
                <a:schemeClr val="tx1"/>
              </a:buClr>
            </a:pPr>
            <a:r>
              <a:rPr lang="en-US" b="1" dirty="0"/>
              <a:t>Fair value:</a:t>
            </a:r>
          </a:p>
          <a:p>
            <a:pPr marL="795338" lvl="1" indent="-338138">
              <a:buFont typeface="Lucida Grande"/>
              <a:buChar char="–"/>
            </a:pPr>
            <a:r>
              <a:rPr lang="en-US" dirty="0"/>
              <a:t>The amount at which </a:t>
            </a:r>
            <a:r>
              <a:rPr lang="en-IN" dirty="0"/>
              <a:t>the asset could be bought or sold in a current transaction between willing parties</a:t>
            </a:r>
          </a:p>
          <a:p>
            <a:pPr marL="795338" lvl="1" indent="-338138">
              <a:buFont typeface="Lucida Grande"/>
              <a:buChar char="–"/>
            </a:pPr>
            <a:r>
              <a:rPr lang="en-IN" dirty="0"/>
              <a:t>If fair value is not determinable, it must be estimated</a:t>
            </a:r>
          </a:p>
          <a:p>
            <a:pPr marL="795338" lvl="1" indent="-338138">
              <a:buFont typeface="Lucida Grande"/>
              <a:buChar char="–"/>
            </a:pPr>
            <a:r>
              <a:rPr lang="en-US" dirty="0"/>
              <a:t>Fair value often is estimated as the discounted present value of </a:t>
            </a:r>
            <a:r>
              <a:rPr lang="en-IN" dirty="0"/>
              <a:t>future cash flows</a:t>
            </a:r>
            <a:endParaRPr lang="en-US" dirty="0"/>
          </a:p>
        </p:txBody>
      </p:sp>
    </p:spTree>
    <p:extLst>
      <p:ext uri="{BB962C8B-B14F-4D97-AF65-F5344CB8AC3E}">
        <p14:creationId xmlns:p14="http://schemas.microsoft.com/office/powerpoint/2010/main" val="329655219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p:txBody>
          <a:bodyPr/>
          <a:lstStyle/>
          <a:p>
            <a:pPr marL="0" indent="0">
              <a:buNone/>
            </a:pPr>
            <a:r>
              <a:rPr lang="en-US" dirty="0"/>
              <a:t>Learning Objective 11-8</a:t>
            </a:r>
          </a:p>
        </p:txBody>
      </p:sp>
      <p:sp>
        <p:nvSpPr>
          <p:cNvPr id="2" name="Title 1"/>
          <p:cNvSpPr>
            <a:spLocks noGrp="1"/>
          </p:cNvSpPr>
          <p:nvPr>
            <p:ph type="title"/>
          </p:nvPr>
        </p:nvSpPr>
        <p:spPr/>
        <p:txBody>
          <a:bodyPr>
            <a:noAutofit/>
          </a:bodyPr>
          <a:lstStyle/>
          <a:p>
            <a:r>
              <a:rPr lang="en-IN" dirty="0"/>
              <a:t>Impairments and Cash Flow Estimates (1 of 2)</a:t>
            </a:r>
            <a:endParaRPr lang="en-US" dirty="0"/>
          </a:p>
        </p:txBody>
      </p:sp>
      <p:sp>
        <p:nvSpPr>
          <p:cNvPr id="3" name="Content Placeholder 2"/>
          <p:cNvSpPr>
            <a:spLocks noGrp="1"/>
          </p:cNvSpPr>
          <p:nvPr>
            <p:ph sz="quarter" idx="10"/>
          </p:nvPr>
        </p:nvSpPr>
        <p:spPr>
          <a:xfrm>
            <a:off x="914400" y="1702408"/>
            <a:ext cx="7772400" cy="4698392"/>
          </a:xfrm>
        </p:spPr>
        <p:txBody>
          <a:bodyPr>
            <a:noAutofit/>
          </a:bodyPr>
          <a:lstStyle/>
          <a:p>
            <a:pPr>
              <a:buClr>
                <a:schemeClr val="tx1"/>
              </a:buClr>
            </a:pPr>
            <a:r>
              <a:rPr lang="en-IN" b="1" i="1" dirty="0"/>
              <a:t>Undiscounted</a:t>
            </a:r>
            <a:r>
              <a:rPr lang="en-IN" i="1" dirty="0"/>
              <a:t> </a:t>
            </a:r>
            <a:r>
              <a:rPr lang="en-IN" dirty="0"/>
              <a:t>estimates of cash flows are used to determine whether an </a:t>
            </a:r>
            <a:r>
              <a:rPr lang="en-US" dirty="0"/>
              <a:t>impairment loss has occurred</a:t>
            </a:r>
            <a:endParaRPr lang="en-IN" b="1" i="1" dirty="0"/>
          </a:p>
          <a:p>
            <a:pPr>
              <a:buClr>
                <a:schemeClr val="tx1"/>
              </a:buClr>
            </a:pPr>
            <a:r>
              <a:rPr lang="en-IN" b="1" i="1" dirty="0"/>
              <a:t>Discounted </a:t>
            </a:r>
            <a:r>
              <a:rPr lang="en-IN" dirty="0"/>
              <a:t>estimates of cash flows often are used to estimate fair value to determine the amount </a:t>
            </a:r>
            <a:r>
              <a:rPr lang="en-US" dirty="0"/>
              <a:t>of the loss</a:t>
            </a:r>
            <a:endParaRPr lang="en-IN" dirty="0"/>
          </a:p>
        </p:txBody>
      </p:sp>
    </p:spTree>
    <p:extLst>
      <p:ext uri="{BB962C8B-B14F-4D97-AF65-F5344CB8AC3E}">
        <p14:creationId xmlns:p14="http://schemas.microsoft.com/office/powerpoint/2010/main" val="328007379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t>11-8</a:t>
            </a:r>
            <a:endParaRPr lang="en-US" dirty="0"/>
          </a:p>
        </p:txBody>
      </p:sp>
      <p:sp>
        <p:nvSpPr>
          <p:cNvPr id="3" name="Title 2"/>
          <p:cNvSpPr>
            <a:spLocks noGrp="1"/>
          </p:cNvSpPr>
          <p:nvPr>
            <p:ph type="title"/>
          </p:nvPr>
        </p:nvSpPr>
        <p:spPr/>
        <p:txBody>
          <a:bodyPr>
            <a:noAutofit/>
          </a:bodyPr>
          <a:lstStyle/>
          <a:p>
            <a:r>
              <a:rPr lang="en-IN" dirty="0"/>
              <a:t>Impairments and Cash Flow Estimates (2 of 2)</a:t>
            </a:r>
            <a:endParaRPr lang="en-US" dirty="0"/>
          </a:p>
        </p:txBody>
      </p:sp>
      <p:sp>
        <p:nvSpPr>
          <p:cNvPr id="4" name="Content Placeholder 3"/>
          <p:cNvSpPr>
            <a:spLocks noGrp="1"/>
          </p:cNvSpPr>
          <p:nvPr>
            <p:ph sz="quarter" idx="10"/>
          </p:nvPr>
        </p:nvSpPr>
        <p:spPr>
          <a:xfrm>
            <a:off x="914400" y="1752600"/>
            <a:ext cx="7772400" cy="4648200"/>
          </a:xfrm>
        </p:spPr>
        <p:txBody>
          <a:bodyPr/>
          <a:lstStyle/>
          <a:p>
            <a:r>
              <a:rPr lang="en-IN" dirty="0"/>
              <a:t>A disclosure note is needed to describe the impairment loss. </a:t>
            </a:r>
            <a:r>
              <a:rPr lang="en-US" dirty="0"/>
              <a:t>The note should include:</a:t>
            </a:r>
          </a:p>
          <a:p>
            <a:pPr marL="795338" lvl="1" indent="-338138">
              <a:buFont typeface="Lucida Grande"/>
              <a:buChar char="–"/>
            </a:pPr>
            <a:r>
              <a:rPr lang="en-IN" dirty="0"/>
              <a:t>Description of the impaired asset or asset group</a:t>
            </a:r>
          </a:p>
          <a:p>
            <a:pPr marL="795338" lvl="1" indent="-338138">
              <a:buFont typeface="Lucida Grande"/>
              <a:buChar char="–"/>
            </a:pPr>
            <a:r>
              <a:rPr lang="en-IN" dirty="0"/>
              <a:t>The facts and circumstances leading to the </a:t>
            </a:r>
            <a:r>
              <a:rPr lang="en-US" dirty="0"/>
              <a:t>impairment</a:t>
            </a:r>
          </a:p>
          <a:p>
            <a:pPr marL="795338" lvl="1" indent="-338138">
              <a:buFont typeface="Lucida Grande"/>
              <a:buChar char="–"/>
            </a:pPr>
            <a:r>
              <a:rPr lang="en-IN" dirty="0"/>
              <a:t>The amount of the loss if not separately disclosed on the face of the income </a:t>
            </a:r>
            <a:r>
              <a:rPr lang="en-US" dirty="0"/>
              <a:t>statement </a:t>
            </a:r>
          </a:p>
          <a:p>
            <a:pPr marL="795338" lvl="1" indent="-338138">
              <a:buFont typeface="Lucida Grande"/>
              <a:buChar char="–"/>
            </a:pPr>
            <a:r>
              <a:rPr lang="en-IN" dirty="0"/>
              <a:t>The method used to determine fair value</a:t>
            </a:r>
            <a:endParaRPr lang="en-US" dirty="0"/>
          </a:p>
        </p:txBody>
      </p:sp>
    </p:spTree>
    <p:extLst>
      <p:ext uri="{BB962C8B-B14F-4D97-AF65-F5344CB8AC3E}">
        <p14:creationId xmlns:p14="http://schemas.microsoft.com/office/powerpoint/2010/main" val="172158426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 Placeholder 22"/>
          <p:cNvSpPr>
            <a:spLocks noGrp="1"/>
          </p:cNvSpPr>
          <p:nvPr>
            <p:ph type="body" sz="quarter" idx="13"/>
          </p:nvPr>
        </p:nvSpPr>
        <p:spPr/>
        <p:txBody>
          <a:bodyPr/>
          <a:lstStyle/>
          <a:p>
            <a:pPr marL="0" indent="0">
              <a:buNone/>
            </a:pPr>
            <a:r>
              <a:rPr lang="en-US" dirty="0"/>
              <a:t>Learning Objective </a:t>
            </a:r>
            <a:r>
              <a:rPr lang="en-IN" dirty="0"/>
              <a:t>11-8</a:t>
            </a:r>
            <a:endParaRPr lang="en-US" dirty="0"/>
          </a:p>
        </p:txBody>
      </p:sp>
      <p:sp>
        <p:nvSpPr>
          <p:cNvPr id="2" name="Title 1"/>
          <p:cNvSpPr>
            <a:spLocks noGrp="1"/>
          </p:cNvSpPr>
          <p:nvPr>
            <p:ph type="title"/>
          </p:nvPr>
        </p:nvSpPr>
        <p:spPr/>
        <p:txBody>
          <a:bodyPr>
            <a:noAutofit/>
          </a:bodyPr>
          <a:lstStyle/>
          <a:p>
            <a:r>
              <a:rPr lang="en-US" dirty="0"/>
              <a:t>Impairment Loss—Property, Plant, and Equipment</a:t>
            </a:r>
            <a:r>
              <a:rPr lang="en-IN" dirty="0"/>
              <a:t> (1 of 3)</a:t>
            </a:r>
            <a:endParaRPr lang="en-US" dirty="0"/>
          </a:p>
        </p:txBody>
      </p:sp>
      <p:sp>
        <p:nvSpPr>
          <p:cNvPr id="24" name="Content Placeholder 23"/>
          <p:cNvSpPr>
            <a:spLocks noGrp="1"/>
          </p:cNvSpPr>
          <p:nvPr>
            <p:ph sz="quarter" idx="10"/>
          </p:nvPr>
        </p:nvSpPr>
        <p:spPr>
          <a:xfrm>
            <a:off x="914400" y="1600200"/>
            <a:ext cx="7696200" cy="4800600"/>
          </a:xfrm>
        </p:spPr>
        <p:txBody>
          <a:bodyPr/>
          <a:lstStyle/>
          <a:p>
            <a:pPr marL="0" indent="0">
              <a:buNone/>
            </a:pPr>
            <a:r>
              <a:rPr lang="en-IN" sz="2200" dirty="0"/>
              <a:t>The Dakota Corporation operates several factories that manufacture medical </a:t>
            </a:r>
            <a:r>
              <a:rPr lang="en-IN" sz="2200" b="1" dirty="0"/>
              <a:t>equipment. Near the end of the company’s 2018 fiscal year, a change in business climate related to a competitor’s innovative products indicated to management </a:t>
            </a:r>
            <a:r>
              <a:rPr lang="en-IN" sz="2200" dirty="0"/>
              <a:t>that the $170 million </a:t>
            </a:r>
            <a:r>
              <a:rPr lang="en-IN" sz="2200" b="1" dirty="0"/>
              <a:t>book </a:t>
            </a:r>
            <a:r>
              <a:rPr lang="en-IN" sz="2200" dirty="0"/>
              <a:t>value (original cost of $300 million less accumulated depreciation of $130 million)</a:t>
            </a:r>
            <a:r>
              <a:rPr lang="en-IN" sz="2200" b="1" dirty="0"/>
              <a:t> of the assets </a:t>
            </a:r>
            <a:r>
              <a:rPr lang="en-IN" sz="2200" dirty="0"/>
              <a:t>of one of Dakota’s factories may not be recoverable.</a:t>
            </a:r>
          </a:p>
          <a:p>
            <a:pPr marL="0" indent="0">
              <a:buNone/>
            </a:pPr>
            <a:r>
              <a:rPr lang="en-IN" sz="2200" dirty="0"/>
              <a:t>Management is able to identify cash flows from this factory and estimates that future cash flows over the remaining useful life of the factory will be</a:t>
            </a:r>
            <a:r>
              <a:rPr lang="en-IN" sz="2200" b="1" dirty="0"/>
              <a:t> $150 </a:t>
            </a:r>
            <a:r>
              <a:rPr lang="en-IN" sz="2200" dirty="0"/>
              <a:t>million. The fair value of the factory’s assets is not readily available but is estimated to be </a:t>
            </a:r>
            <a:r>
              <a:rPr lang="en-IN" sz="2200" b="1" dirty="0"/>
              <a:t>$135 </a:t>
            </a:r>
            <a:r>
              <a:rPr lang="en-IN" sz="2200" dirty="0"/>
              <a:t>million.</a:t>
            </a:r>
            <a:endParaRPr lang="en-US" sz="2200" dirty="0"/>
          </a:p>
        </p:txBody>
      </p:sp>
    </p:spTree>
    <p:extLst>
      <p:ext uri="{BB962C8B-B14F-4D97-AF65-F5344CB8AC3E}">
        <p14:creationId xmlns:p14="http://schemas.microsoft.com/office/powerpoint/2010/main" val="2081207406"/>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t>11-8</a:t>
            </a:r>
          </a:p>
        </p:txBody>
      </p:sp>
      <p:sp>
        <p:nvSpPr>
          <p:cNvPr id="3" name="Title 2"/>
          <p:cNvSpPr>
            <a:spLocks noGrp="1"/>
          </p:cNvSpPr>
          <p:nvPr>
            <p:ph type="title"/>
          </p:nvPr>
        </p:nvSpPr>
        <p:spPr/>
        <p:txBody>
          <a:bodyPr>
            <a:noAutofit/>
          </a:bodyPr>
          <a:lstStyle/>
          <a:p>
            <a:r>
              <a:rPr lang="en-US" dirty="0"/>
              <a:t>Impairment Loss—Property, Plant, and Equipment</a:t>
            </a:r>
            <a:r>
              <a:rPr lang="en-IN" dirty="0"/>
              <a:t> (2 of 3)</a:t>
            </a:r>
            <a:endParaRPr lang="en-US" dirty="0"/>
          </a:p>
        </p:txBody>
      </p:sp>
      <p:sp>
        <p:nvSpPr>
          <p:cNvPr id="6" name="Content Placeholder 5"/>
          <p:cNvSpPr>
            <a:spLocks noGrp="1"/>
          </p:cNvSpPr>
          <p:nvPr>
            <p:ph sz="quarter" idx="10"/>
          </p:nvPr>
        </p:nvSpPr>
        <p:spPr>
          <a:xfrm>
            <a:off x="914400" y="1676400"/>
            <a:ext cx="7772400" cy="4648200"/>
          </a:xfrm>
        </p:spPr>
        <p:txBody>
          <a:bodyPr/>
          <a:lstStyle/>
          <a:p>
            <a:pPr marL="0" indent="0">
              <a:buNone/>
            </a:pPr>
            <a:r>
              <a:rPr lang="en-IN" sz="2400" dirty="0"/>
              <a:t>Possible impairment should be investigated due to change in circumstances</a:t>
            </a:r>
          </a:p>
          <a:p>
            <a:pPr marL="0" indent="0">
              <a:buNone/>
            </a:pPr>
            <a:r>
              <a:rPr lang="en-IN" sz="2400" b="1" dirty="0"/>
              <a:t>Step 1: </a:t>
            </a:r>
            <a:r>
              <a:rPr lang="en-US" sz="2400" b="1" dirty="0"/>
              <a:t>Recoverability</a:t>
            </a:r>
          </a:p>
          <a:p>
            <a:pPr marL="0" indent="0">
              <a:buNone/>
            </a:pPr>
            <a:r>
              <a:rPr lang="en-US" sz="2400" dirty="0"/>
              <a:t>$170 million (book value) &gt; $150 million (undiscounted future cash flows) </a:t>
            </a:r>
            <a:r>
              <a:rPr lang="en-US" sz="2400" dirty="0">
                <a:sym typeface="Wingdings" pitchFamily="2" charset="2"/>
              </a:rPr>
              <a:t> Impairment loss indicated</a:t>
            </a:r>
            <a:endParaRPr lang="en-US" sz="2400" dirty="0"/>
          </a:p>
        </p:txBody>
      </p:sp>
    </p:spTree>
    <p:extLst>
      <p:ext uri="{BB962C8B-B14F-4D97-AF65-F5344CB8AC3E}">
        <p14:creationId xmlns:p14="http://schemas.microsoft.com/office/powerpoint/2010/main" val="3453542106"/>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t>11-8</a:t>
            </a:r>
          </a:p>
        </p:txBody>
      </p:sp>
      <p:sp>
        <p:nvSpPr>
          <p:cNvPr id="3" name="Title 2"/>
          <p:cNvSpPr>
            <a:spLocks noGrp="1"/>
          </p:cNvSpPr>
          <p:nvPr>
            <p:ph type="title"/>
          </p:nvPr>
        </p:nvSpPr>
        <p:spPr/>
        <p:txBody>
          <a:bodyPr>
            <a:noAutofit/>
          </a:bodyPr>
          <a:lstStyle/>
          <a:p>
            <a:r>
              <a:rPr lang="en-US" dirty="0"/>
              <a:t>Impairment Loss—Property, Plant, and Equipment</a:t>
            </a:r>
            <a:r>
              <a:rPr lang="en-IN" dirty="0"/>
              <a:t> (3 of 3)</a:t>
            </a:r>
            <a:endParaRPr lang="en-US" dirty="0"/>
          </a:p>
        </p:txBody>
      </p:sp>
      <p:sp>
        <p:nvSpPr>
          <p:cNvPr id="4" name="Content Placeholder 3"/>
          <p:cNvSpPr>
            <a:spLocks noGrp="1"/>
          </p:cNvSpPr>
          <p:nvPr>
            <p:ph sz="quarter" idx="10"/>
          </p:nvPr>
        </p:nvSpPr>
        <p:spPr>
          <a:xfrm>
            <a:off x="914400" y="1676400"/>
            <a:ext cx="7391400" cy="457200"/>
          </a:xfrm>
        </p:spPr>
        <p:txBody>
          <a:bodyPr/>
          <a:lstStyle/>
          <a:p>
            <a:pPr marL="0" indent="0">
              <a:buNone/>
            </a:pPr>
            <a:r>
              <a:rPr lang="en-IN" sz="2200" b="1" dirty="0"/>
              <a:t>Step 2: </a:t>
            </a:r>
            <a:r>
              <a:rPr lang="en-US" sz="2200" b="1" dirty="0"/>
              <a:t>Measurement of impairment loss</a:t>
            </a:r>
            <a:endParaRPr lang="en-IN" sz="2200" b="1" dirty="0"/>
          </a:p>
        </p:txBody>
      </p:sp>
      <p:graphicFrame>
        <p:nvGraphicFramePr>
          <p:cNvPr id="5" name="Table 4"/>
          <p:cNvGraphicFramePr>
            <a:graphicFrameLocks noGrp="1"/>
          </p:cNvGraphicFramePr>
          <p:nvPr>
            <p:extLst>
              <p:ext uri="{D42A27DB-BD31-4B8C-83A1-F6EECF244321}">
                <p14:modId xmlns:p14="http://schemas.microsoft.com/office/powerpoint/2010/main" val="1496699135"/>
              </p:ext>
            </p:extLst>
          </p:nvPr>
        </p:nvGraphicFramePr>
        <p:xfrm>
          <a:off x="2209800" y="2209800"/>
          <a:ext cx="5168900" cy="1005840"/>
        </p:xfrm>
        <a:graphic>
          <a:graphicData uri="http://schemas.openxmlformats.org/drawingml/2006/table">
            <a:tbl>
              <a:tblPr firstRow="1" bandRow="1">
                <a:tableStyleId>{5940675A-B579-460E-94D1-54222C63F5DA}</a:tableStyleId>
              </a:tblPr>
              <a:tblGrid>
                <a:gridCol w="2273300">
                  <a:extLst>
                    <a:ext uri="{9D8B030D-6E8A-4147-A177-3AD203B41FA5}">
                      <a16:colId xmlns:a16="http://schemas.microsoft.com/office/drawing/2014/main" xmlns="" val="20000"/>
                    </a:ext>
                  </a:extLst>
                </a:gridCol>
                <a:gridCol w="2895600">
                  <a:extLst>
                    <a:ext uri="{9D8B030D-6E8A-4147-A177-3AD203B41FA5}">
                      <a16:colId xmlns:a16="http://schemas.microsoft.com/office/drawing/2014/main" xmlns="" val="20001"/>
                    </a:ext>
                  </a:extLst>
                </a:gridCol>
              </a:tblGrid>
              <a:tr h="2952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dirty="0">
                          <a:solidFill>
                            <a:schemeClr val="tx1"/>
                          </a:solidFill>
                          <a:latin typeface="Verdana" pitchFamily="34" charset="0"/>
                          <a:ea typeface="Verdana" pitchFamily="34" charset="0"/>
                          <a:cs typeface="Verdana" pitchFamily="34" charset="0"/>
                        </a:rPr>
                        <a:t>Book value</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dirty="0">
                          <a:solidFill>
                            <a:schemeClr val="tx1"/>
                          </a:solidFill>
                          <a:latin typeface="Verdana" pitchFamily="34" charset="0"/>
                          <a:ea typeface="Verdana" pitchFamily="34" charset="0"/>
                          <a:cs typeface="Verdana" pitchFamily="34" charset="0"/>
                        </a:rPr>
                        <a:t>$170 million</a:t>
                      </a:r>
                    </a:p>
                  </a:txBody>
                  <a:tcPr/>
                </a:tc>
                <a:extLst>
                  <a:ext uri="{0D108BD9-81ED-4DB2-BD59-A6C34878D82A}">
                    <a16:rowId xmlns:a16="http://schemas.microsoft.com/office/drawing/2014/main" xmlns="" val="10000"/>
                  </a:ext>
                </a:extLst>
              </a:tr>
              <a:tr h="2952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dirty="0">
                          <a:solidFill>
                            <a:schemeClr val="tx1"/>
                          </a:solidFill>
                          <a:latin typeface="Verdana" pitchFamily="34" charset="0"/>
                          <a:ea typeface="Verdana" pitchFamily="34" charset="0"/>
                          <a:cs typeface="Verdana" pitchFamily="34" charset="0"/>
                        </a:rPr>
                        <a:t>Fair value</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u="sng" dirty="0">
                          <a:solidFill>
                            <a:schemeClr val="tx1"/>
                          </a:solidFill>
                          <a:latin typeface="Verdana" pitchFamily="34" charset="0"/>
                          <a:ea typeface="Verdana" pitchFamily="34" charset="0"/>
                          <a:cs typeface="Verdana" pitchFamily="34" charset="0"/>
                        </a:rPr>
                        <a:t>135 million</a:t>
                      </a:r>
                    </a:p>
                  </a:txBody>
                  <a:tcPr/>
                </a:tc>
                <a:extLst>
                  <a:ext uri="{0D108BD9-81ED-4DB2-BD59-A6C34878D82A}">
                    <a16:rowId xmlns:a16="http://schemas.microsoft.com/office/drawing/2014/main" xmlns="" val="10001"/>
                  </a:ext>
                </a:extLst>
              </a:tr>
              <a:tr h="2952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dirty="0">
                          <a:solidFill>
                            <a:schemeClr val="tx1"/>
                          </a:solidFill>
                          <a:latin typeface="Verdana" pitchFamily="34" charset="0"/>
                          <a:ea typeface="Verdana" pitchFamily="34" charset="0"/>
                          <a:cs typeface="Verdana" pitchFamily="34" charset="0"/>
                        </a:rPr>
                        <a:t>Impairment loss</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b="1" u="sng" dirty="0">
                          <a:solidFill>
                            <a:schemeClr val="tx1"/>
                          </a:solidFill>
                          <a:latin typeface="Verdana" pitchFamily="34" charset="0"/>
                          <a:ea typeface="Verdana" pitchFamily="34" charset="0"/>
                          <a:cs typeface="Verdana" pitchFamily="34" charset="0"/>
                        </a:rPr>
                        <a:t>$  35</a:t>
                      </a:r>
                      <a:r>
                        <a:rPr lang="en-IN" sz="1600" u="sng" dirty="0">
                          <a:solidFill>
                            <a:schemeClr val="tx1"/>
                          </a:solidFill>
                          <a:latin typeface="Verdana" pitchFamily="34" charset="0"/>
                          <a:ea typeface="Verdana" pitchFamily="34" charset="0"/>
                          <a:cs typeface="Verdana" pitchFamily="34" charset="0"/>
                        </a:rPr>
                        <a:t> million</a:t>
                      </a:r>
                    </a:p>
                  </a:txBody>
                  <a:tcPr/>
                </a:tc>
                <a:extLst>
                  <a:ext uri="{0D108BD9-81ED-4DB2-BD59-A6C34878D82A}">
                    <a16:rowId xmlns:a16="http://schemas.microsoft.com/office/drawing/2014/main" xmlns="" val="10002"/>
                  </a:ext>
                </a:extLst>
              </a:tr>
            </a:tbl>
          </a:graphicData>
        </a:graphic>
      </p:graphicFrame>
      <p:pic>
        <p:nvPicPr>
          <p:cNvPr id="6" name="Picture 5" descr="Journal entry debiting loss on impairment 35 million and debiting accumulated depreciation 130 million. Factory assets is credited 165 million (300 minus 135 = 165)."/>
          <p:cNvPicPr>
            <a:picLocks noChangeAspect="1"/>
          </p:cNvPicPr>
          <p:nvPr/>
        </p:nvPicPr>
        <p:blipFill>
          <a:blip r:embed="rId3"/>
          <a:stretch>
            <a:fillRect/>
          </a:stretch>
        </p:blipFill>
        <p:spPr>
          <a:xfrm>
            <a:off x="1041305" y="3352800"/>
            <a:ext cx="7137588" cy="3017311"/>
          </a:xfrm>
          <a:prstGeom prst="rect">
            <a:avLst/>
          </a:prstGeom>
        </p:spPr>
      </p:pic>
    </p:spTree>
    <p:extLst>
      <p:ext uri="{BB962C8B-B14F-4D97-AF65-F5344CB8AC3E}">
        <p14:creationId xmlns:p14="http://schemas.microsoft.com/office/powerpoint/2010/main" val="370760037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a:t>
            </a:r>
            <a:r>
              <a:rPr lang="en-IN" dirty="0"/>
              <a:t>11-8</a:t>
            </a:r>
          </a:p>
        </p:txBody>
      </p:sp>
      <p:sp>
        <p:nvSpPr>
          <p:cNvPr id="3" name="Title 2"/>
          <p:cNvSpPr>
            <a:spLocks noGrp="1"/>
          </p:cNvSpPr>
          <p:nvPr>
            <p:ph type="title"/>
          </p:nvPr>
        </p:nvSpPr>
        <p:spPr>
          <a:xfrm>
            <a:off x="1143000" y="457200"/>
            <a:ext cx="7315200" cy="914400"/>
          </a:xfrm>
        </p:spPr>
        <p:txBody>
          <a:bodyPr>
            <a:noAutofit/>
          </a:bodyPr>
          <a:lstStyle/>
          <a:p>
            <a:r>
              <a:rPr lang="en-US" altLang="en-US" dirty="0"/>
              <a:t>Concept Check: Impairment</a:t>
            </a:r>
            <a:r>
              <a:rPr lang="en-IN" dirty="0"/>
              <a:t> (1 of 2)</a:t>
            </a:r>
            <a:endParaRPr lang="en-US" dirty="0"/>
          </a:p>
        </p:txBody>
      </p:sp>
      <p:sp>
        <p:nvSpPr>
          <p:cNvPr id="9" name="Content Placeholder 8"/>
          <p:cNvSpPr>
            <a:spLocks noGrp="1"/>
          </p:cNvSpPr>
          <p:nvPr>
            <p:ph sz="quarter" idx="11"/>
          </p:nvPr>
        </p:nvSpPr>
        <p:spPr>
          <a:xfrm>
            <a:off x="914400" y="1665663"/>
            <a:ext cx="7818120" cy="4735137"/>
          </a:xfrm>
        </p:spPr>
        <p:txBody>
          <a:bodyPr/>
          <a:lstStyle/>
          <a:p>
            <a:pPr marL="0" indent="0">
              <a:buNone/>
            </a:pPr>
            <a:r>
              <a:rPr lang="en-US" sz="2000" dirty="0"/>
              <a:t>Hallberg Inc. owns a factory for which it paid $270 million. At the end of 2018, the book value of the factory’s assets totaled $189 million. Due to adverse economic conditions, Hallberg’s management determined that it should assess whether an impairment loss should be recognized for the factory. The estimated undiscounted future cash flows to be provided by the factory total $180 million, and the factory’s fair value at that point is estimated to be $120 million. Under these circumstances, Hallberg: </a:t>
            </a:r>
          </a:p>
          <a:p>
            <a:pPr marL="457200" indent="-457200">
              <a:buFont typeface="+mj-lt"/>
              <a:buAutoNum type="alphaLcPeriod"/>
            </a:pPr>
            <a:r>
              <a:rPr lang="en-US" sz="2000" dirty="0"/>
              <a:t>Would record no impairment loss </a:t>
            </a:r>
          </a:p>
          <a:p>
            <a:pPr marL="457200" indent="-457200">
              <a:buFont typeface="+mj-lt"/>
              <a:buAutoNum type="alphaLcPeriod"/>
            </a:pPr>
            <a:r>
              <a:rPr lang="en-US" sz="2000" dirty="0"/>
              <a:t>Would record a $9 million impairment loss </a:t>
            </a:r>
          </a:p>
          <a:p>
            <a:pPr marL="457200" indent="-457200">
              <a:buFont typeface="+mj-lt"/>
              <a:buAutoNum type="alphaLcPeriod"/>
            </a:pPr>
            <a:r>
              <a:rPr lang="en-US" sz="2000" b="1" dirty="0"/>
              <a:t>Would record a $69 million impairment loss</a:t>
            </a:r>
          </a:p>
          <a:p>
            <a:pPr marL="457200" indent="-457200">
              <a:buFont typeface="+mj-lt"/>
              <a:buAutoNum type="alphaLcPeriod"/>
            </a:pPr>
            <a:r>
              <a:rPr lang="en-US" sz="2000" dirty="0"/>
              <a:t>All of these answer choices are incorrect </a:t>
            </a:r>
          </a:p>
        </p:txBody>
      </p:sp>
    </p:spTree>
    <p:extLst>
      <p:ext uri="{BB962C8B-B14F-4D97-AF65-F5344CB8AC3E}">
        <p14:creationId xmlns:p14="http://schemas.microsoft.com/office/powerpoint/2010/main" val="2329973200"/>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t>11-8</a:t>
            </a:r>
          </a:p>
        </p:txBody>
      </p:sp>
      <p:sp>
        <p:nvSpPr>
          <p:cNvPr id="3" name="Title 2"/>
          <p:cNvSpPr>
            <a:spLocks noGrp="1"/>
          </p:cNvSpPr>
          <p:nvPr>
            <p:ph type="title"/>
          </p:nvPr>
        </p:nvSpPr>
        <p:spPr>
          <a:xfrm>
            <a:off x="1295400" y="457200"/>
            <a:ext cx="7010400" cy="914400"/>
          </a:xfrm>
        </p:spPr>
        <p:txBody>
          <a:bodyPr>
            <a:noAutofit/>
          </a:bodyPr>
          <a:lstStyle/>
          <a:p>
            <a:r>
              <a:rPr lang="en-US" altLang="en-US" dirty="0"/>
              <a:t>Concept Check: Impairment</a:t>
            </a:r>
            <a:r>
              <a:rPr lang="en-IN" dirty="0"/>
              <a:t> (2 of 2)</a:t>
            </a:r>
            <a:endParaRPr lang="en-US" dirty="0"/>
          </a:p>
        </p:txBody>
      </p:sp>
      <p:sp>
        <p:nvSpPr>
          <p:cNvPr id="4" name="Content Placeholder 3"/>
          <p:cNvSpPr>
            <a:spLocks noGrp="1"/>
          </p:cNvSpPr>
          <p:nvPr>
            <p:ph sz="quarter" idx="10"/>
          </p:nvPr>
        </p:nvSpPr>
        <p:spPr>
          <a:xfrm>
            <a:off x="838200" y="1778608"/>
            <a:ext cx="7848600" cy="4393592"/>
          </a:xfrm>
        </p:spPr>
        <p:txBody>
          <a:bodyPr/>
          <a:lstStyle/>
          <a:p>
            <a:pPr marL="0" lvl="1" indent="0">
              <a:buNone/>
            </a:pPr>
            <a:r>
              <a:rPr lang="en-US" dirty="0"/>
              <a:t>The correct answer is </a:t>
            </a:r>
            <a:r>
              <a:rPr lang="en-US" i="1" dirty="0"/>
              <a:t>c</a:t>
            </a:r>
            <a:r>
              <a:rPr lang="en-US" dirty="0"/>
              <a:t>. Book value exceeds the undiscounted cash flows, so an impairment loss is indicated. The fair value ($120 million) is </a:t>
            </a:r>
            <a:r>
              <a:rPr lang="en-US" b="1" dirty="0"/>
              <a:t>$69 million </a:t>
            </a:r>
            <a:r>
              <a:rPr lang="en-US" dirty="0"/>
              <a:t>less than book value ($189 million).</a:t>
            </a:r>
          </a:p>
        </p:txBody>
      </p:sp>
    </p:spTree>
    <p:extLst>
      <p:ext uri="{BB962C8B-B14F-4D97-AF65-F5344CB8AC3E}">
        <p14:creationId xmlns:p14="http://schemas.microsoft.com/office/powerpoint/2010/main" val="22295468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a:t>
            </a:r>
            <a:r>
              <a:rPr lang="en-IN" dirty="0"/>
              <a:t>11-1</a:t>
            </a:r>
          </a:p>
        </p:txBody>
      </p:sp>
      <p:sp>
        <p:nvSpPr>
          <p:cNvPr id="3" name="Title 2"/>
          <p:cNvSpPr>
            <a:spLocks noGrp="1"/>
          </p:cNvSpPr>
          <p:nvPr>
            <p:ph type="title"/>
          </p:nvPr>
        </p:nvSpPr>
        <p:spPr>
          <a:xfrm>
            <a:off x="685800" y="553428"/>
            <a:ext cx="8001000" cy="741972"/>
          </a:xfrm>
        </p:spPr>
        <p:txBody>
          <a:bodyPr/>
          <a:lstStyle/>
          <a:p>
            <a:r>
              <a:rPr lang="en-IN" dirty="0"/>
              <a:t>Allocation Method (1 of 2)</a:t>
            </a:r>
            <a:endParaRPr lang="en-US" dirty="0"/>
          </a:p>
        </p:txBody>
      </p:sp>
      <p:sp>
        <p:nvSpPr>
          <p:cNvPr id="4" name="Content Placeholder 3"/>
          <p:cNvSpPr>
            <a:spLocks noGrp="1"/>
          </p:cNvSpPr>
          <p:nvPr>
            <p:ph sz="quarter" idx="10"/>
          </p:nvPr>
        </p:nvSpPr>
        <p:spPr>
          <a:xfrm>
            <a:off x="914400" y="1447800"/>
            <a:ext cx="7772400" cy="5029200"/>
          </a:xfrm>
        </p:spPr>
        <p:txBody>
          <a:bodyPr/>
          <a:lstStyle/>
          <a:p>
            <a:r>
              <a:rPr lang="en-US" dirty="0"/>
              <a:t>A method should be selected </a:t>
            </a:r>
            <a:r>
              <a:rPr lang="en-IN" dirty="0"/>
              <a:t>that corresponds to the </a:t>
            </a:r>
            <a:r>
              <a:rPr lang="en-IN" b="1" dirty="0"/>
              <a:t>pattern of benefits </a:t>
            </a:r>
            <a:r>
              <a:rPr lang="en-IN" dirty="0"/>
              <a:t>received from the asset’s use</a:t>
            </a:r>
          </a:p>
          <a:p>
            <a:pPr lvl="1">
              <a:buFont typeface="Lucida Grande"/>
              <a:buChar char="–"/>
            </a:pPr>
            <a:r>
              <a:rPr lang="en-IN" dirty="0"/>
              <a:t>To determine how much cost to allocate to periods over the asset’s service life</a:t>
            </a:r>
            <a:endParaRPr lang="en-US" dirty="0"/>
          </a:p>
          <a:p>
            <a:r>
              <a:rPr lang="en-US" dirty="0"/>
              <a:t>According to U.S. GAAP, </a:t>
            </a:r>
            <a:r>
              <a:rPr lang="en-IN" dirty="0"/>
              <a:t>the chosen method should allocate the asset’s cost “as equitably as possible to the periods during which services are obtained from [its] use”</a:t>
            </a:r>
          </a:p>
          <a:p>
            <a:r>
              <a:rPr lang="en-US" dirty="0"/>
              <a:t>Method should produce cost allocation in a “</a:t>
            </a:r>
            <a:r>
              <a:rPr lang="en-US" b="1" dirty="0"/>
              <a:t>systematic and rational manner</a:t>
            </a:r>
            <a:r>
              <a:rPr lang="en-US" dirty="0"/>
              <a:t>”</a:t>
            </a:r>
          </a:p>
        </p:txBody>
      </p:sp>
    </p:spTree>
    <p:extLst>
      <p:ext uri="{BB962C8B-B14F-4D97-AF65-F5344CB8AC3E}">
        <p14:creationId xmlns:p14="http://schemas.microsoft.com/office/powerpoint/2010/main" val="368301036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a:t>
            </a:r>
            <a:r>
              <a:rPr lang="en-IN" dirty="0"/>
              <a:t>11-8</a:t>
            </a:r>
          </a:p>
        </p:txBody>
      </p:sp>
      <p:sp>
        <p:nvSpPr>
          <p:cNvPr id="2" name="Title 1"/>
          <p:cNvSpPr>
            <a:spLocks noGrp="1"/>
          </p:cNvSpPr>
          <p:nvPr>
            <p:ph type="title"/>
          </p:nvPr>
        </p:nvSpPr>
        <p:spPr/>
        <p:txBody>
          <a:bodyPr>
            <a:noAutofit/>
          </a:bodyPr>
          <a:lstStyle/>
          <a:p>
            <a:r>
              <a:rPr lang="en-US" dirty="0"/>
              <a:t>Asset Impairment Disclosure—Macy’s, Inc. (1 of 3)</a:t>
            </a:r>
          </a:p>
        </p:txBody>
      </p:sp>
      <p:sp>
        <p:nvSpPr>
          <p:cNvPr id="5" name="Content Placeholder 4"/>
          <p:cNvSpPr>
            <a:spLocks noGrp="1"/>
          </p:cNvSpPr>
          <p:nvPr>
            <p:ph sz="quarter" idx="10"/>
          </p:nvPr>
        </p:nvSpPr>
        <p:spPr>
          <a:xfrm>
            <a:off x="914400" y="1676400"/>
            <a:ext cx="7696200" cy="4648200"/>
          </a:xfrm>
        </p:spPr>
        <p:txBody>
          <a:bodyPr/>
          <a:lstStyle/>
          <a:p>
            <a:pPr marL="0" indent="0">
              <a:buNone/>
            </a:pPr>
            <a:r>
              <a:rPr lang="en-US" sz="2200" b="1" dirty="0"/>
              <a:t>Property and Equipment (in part)</a:t>
            </a:r>
            <a:endParaRPr lang="en-US" sz="2200" dirty="0"/>
          </a:p>
          <a:p>
            <a:pPr marL="0" indent="0">
              <a:buNone/>
            </a:pPr>
            <a:r>
              <a:rPr lang="en-US" sz="2200" dirty="0"/>
              <a:t>The carrying values of long-lived assets are periodically reviewed by the Company when­ever events or changes in circumstances indicate that the carrying value may not be recov­erable, such as historical operating losses or plans to close stores before the end of their previously estimated useful lives. Additionally, on an annual basis, the recoverability of the carrying values of individual stores are evaluated. A potential impairment has occurred if projected future undiscounted cash flows are less than the carrying value of the assets. </a:t>
            </a:r>
          </a:p>
        </p:txBody>
      </p:sp>
    </p:spTree>
    <p:extLst>
      <p:ext uri="{BB962C8B-B14F-4D97-AF65-F5344CB8AC3E}">
        <p14:creationId xmlns:p14="http://schemas.microsoft.com/office/powerpoint/2010/main" val="62982809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a:t>
            </a:r>
            <a:r>
              <a:rPr lang="en-IN" dirty="0"/>
              <a:t>11-8</a:t>
            </a:r>
          </a:p>
        </p:txBody>
      </p:sp>
      <p:sp>
        <p:nvSpPr>
          <p:cNvPr id="2" name="Title 1"/>
          <p:cNvSpPr>
            <a:spLocks noGrp="1"/>
          </p:cNvSpPr>
          <p:nvPr>
            <p:ph type="title"/>
          </p:nvPr>
        </p:nvSpPr>
        <p:spPr/>
        <p:txBody>
          <a:bodyPr>
            <a:noAutofit/>
          </a:bodyPr>
          <a:lstStyle/>
          <a:p>
            <a:r>
              <a:rPr lang="en-US" dirty="0"/>
              <a:t>Asset Impairment Disclosure—Macy’s, Inc. (2 of 3)</a:t>
            </a:r>
          </a:p>
        </p:txBody>
      </p:sp>
      <p:sp>
        <p:nvSpPr>
          <p:cNvPr id="5" name="Content Placeholder 4"/>
          <p:cNvSpPr>
            <a:spLocks noGrp="1"/>
          </p:cNvSpPr>
          <p:nvPr>
            <p:ph sz="quarter" idx="10"/>
          </p:nvPr>
        </p:nvSpPr>
        <p:spPr>
          <a:xfrm>
            <a:off x="838200" y="1600200"/>
            <a:ext cx="8001000" cy="4800600"/>
          </a:xfrm>
        </p:spPr>
        <p:txBody>
          <a:bodyPr/>
          <a:lstStyle/>
          <a:p>
            <a:pPr marL="0" indent="0">
              <a:buNone/>
            </a:pPr>
            <a:r>
              <a:rPr lang="en-US" sz="2200" dirty="0"/>
              <a:t>The estimate of cash flows includes management's assumptions of cash inflows and outflows directly resulting from the use of those assets in operations. When a potential impairment has occurred, an impairment write-down is recorded if the carrying value of the long-lived asset exceeds its fair value.</a:t>
            </a:r>
          </a:p>
          <a:p>
            <a:pPr marL="0" indent="0">
              <a:buNone/>
            </a:pPr>
            <a:r>
              <a:rPr lang="en-US" sz="2200" b="1" dirty="0"/>
              <a:t>Impairments, Store Closing and Other Costs (in part)</a:t>
            </a:r>
            <a:endParaRPr lang="en-US" sz="2200" dirty="0"/>
          </a:p>
          <a:p>
            <a:pPr marL="0" indent="0">
              <a:buNone/>
            </a:pPr>
            <a:r>
              <a:rPr lang="en-US" sz="2200" dirty="0"/>
              <a:t>As a result of the Company's projected undiscounted future cash flows related to certain store locations and other assets being less than their carrying value, the Company recorded impairment charges, including properties that were the subject of announced store closings. </a:t>
            </a:r>
          </a:p>
        </p:txBody>
      </p:sp>
    </p:spTree>
    <p:extLst>
      <p:ext uri="{BB962C8B-B14F-4D97-AF65-F5344CB8AC3E}">
        <p14:creationId xmlns:p14="http://schemas.microsoft.com/office/powerpoint/2010/main" val="2564970648"/>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a:t>
            </a:r>
            <a:r>
              <a:rPr lang="en-IN" dirty="0"/>
              <a:t>11-8</a:t>
            </a:r>
          </a:p>
        </p:txBody>
      </p:sp>
      <p:sp>
        <p:nvSpPr>
          <p:cNvPr id="2" name="Title 1"/>
          <p:cNvSpPr>
            <a:spLocks noGrp="1"/>
          </p:cNvSpPr>
          <p:nvPr>
            <p:ph type="title"/>
          </p:nvPr>
        </p:nvSpPr>
        <p:spPr/>
        <p:txBody>
          <a:bodyPr>
            <a:noAutofit/>
          </a:bodyPr>
          <a:lstStyle/>
          <a:p>
            <a:r>
              <a:rPr lang="en-US" dirty="0"/>
              <a:t>Asset Impairment Disclosure—Macy’s, Inc. (3 of 3)</a:t>
            </a:r>
          </a:p>
        </p:txBody>
      </p:sp>
      <p:sp>
        <p:nvSpPr>
          <p:cNvPr id="5" name="Content Placeholder 4"/>
          <p:cNvSpPr>
            <a:spLocks noGrp="1"/>
          </p:cNvSpPr>
          <p:nvPr>
            <p:ph sz="quarter" idx="10"/>
          </p:nvPr>
        </p:nvSpPr>
        <p:spPr>
          <a:xfrm>
            <a:off x="838200" y="1676400"/>
            <a:ext cx="7757160" cy="4724400"/>
          </a:xfrm>
        </p:spPr>
        <p:txBody>
          <a:bodyPr/>
          <a:lstStyle/>
          <a:p>
            <a:pPr marL="0" indent="0">
              <a:buNone/>
            </a:pPr>
            <a:r>
              <a:rPr lang="en-US" sz="2400" dirty="0"/>
              <a:t>The fair values of these assets were calculated based on the projected cash flows and an estimated risk-adjusted rate of return that would be used by market participants in valuing these assets or based on prices of similar assets. During 2015, long-lived assets held and used with a carrying value of $201 million were written down to their fair value of $53 million, resulting in asset impairment charges of $148 million.</a:t>
            </a:r>
          </a:p>
        </p:txBody>
      </p:sp>
    </p:spTree>
    <p:extLst>
      <p:ext uri="{BB962C8B-B14F-4D97-AF65-F5344CB8AC3E}">
        <p14:creationId xmlns:p14="http://schemas.microsoft.com/office/powerpoint/2010/main" val="2283020968"/>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p:txBody>
          <a:bodyPr/>
          <a:lstStyle/>
          <a:p>
            <a:pPr marL="0" indent="0">
              <a:buNone/>
            </a:pPr>
            <a:r>
              <a:rPr lang="en-US" dirty="0"/>
              <a:t>Learning Objective </a:t>
            </a:r>
            <a:r>
              <a:rPr lang="en-IN" dirty="0"/>
              <a:t>11-10</a:t>
            </a:r>
          </a:p>
        </p:txBody>
      </p:sp>
      <p:sp>
        <p:nvSpPr>
          <p:cNvPr id="8" name="Title 1"/>
          <p:cNvSpPr>
            <a:spLocks noGrp="1"/>
          </p:cNvSpPr>
          <p:nvPr>
            <p:ph type="title"/>
          </p:nvPr>
        </p:nvSpPr>
        <p:spPr/>
        <p:txBody>
          <a:bodyPr>
            <a:noAutofit/>
          </a:bodyPr>
          <a:lstStyle/>
          <a:p>
            <a:r>
              <a:rPr lang="en-IN" dirty="0"/>
              <a:t>Differences between IFRS and U.S. GAAP: Impairment of Value </a:t>
            </a:r>
            <a:endParaRPr lang="en-US" dirty="0"/>
          </a:p>
        </p:txBody>
      </p:sp>
      <p:graphicFrame>
        <p:nvGraphicFramePr>
          <p:cNvPr id="9" name="Table  8"/>
          <p:cNvGraphicFramePr>
            <a:graphicFrameLocks noGrp="1"/>
          </p:cNvGraphicFramePr>
          <p:nvPr>
            <p:ph sz="quarter" idx="10"/>
            <p:extLst>
              <p:ext uri="{D42A27DB-BD31-4B8C-83A1-F6EECF244321}">
                <p14:modId xmlns:p14="http://schemas.microsoft.com/office/powerpoint/2010/main" val="753772956"/>
              </p:ext>
            </p:extLst>
          </p:nvPr>
        </p:nvGraphicFramePr>
        <p:xfrm>
          <a:off x="762000" y="1837431"/>
          <a:ext cx="8153400" cy="3985625"/>
        </p:xfrm>
        <a:graphic>
          <a:graphicData uri="http://schemas.openxmlformats.org/drawingml/2006/table">
            <a:tbl>
              <a:tblPr firstRow="1" bandRow="1">
                <a:tableStyleId>{F2DE63D5-997A-4646-A377-4702673A728D}</a:tableStyleId>
              </a:tblPr>
              <a:tblGrid>
                <a:gridCol w="1769134">
                  <a:extLst>
                    <a:ext uri="{9D8B030D-6E8A-4147-A177-3AD203B41FA5}">
                      <a16:colId xmlns:a16="http://schemas.microsoft.com/office/drawing/2014/main" xmlns="" val="20000"/>
                    </a:ext>
                  </a:extLst>
                </a:gridCol>
                <a:gridCol w="2922917">
                  <a:extLst>
                    <a:ext uri="{9D8B030D-6E8A-4147-A177-3AD203B41FA5}">
                      <a16:colId xmlns:a16="http://schemas.microsoft.com/office/drawing/2014/main" xmlns="" val="20001"/>
                    </a:ext>
                  </a:extLst>
                </a:gridCol>
                <a:gridCol w="3461349">
                  <a:extLst>
                    <a:ext uri="{9D8B030D-6E8A-4147-A177-3AD203B41FA5}">
                      <a16:colId xmlns:a16="http://schemas.microsoft.com/office/drawing/2014/main" xmlns="" val="20002"/>
                    </a:ext>
                  </a:extLst>
                </a:gridCol>
              </a:tblGrid>
              <a:tr h="27343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endParaRPr>
                    </a:p>
                  </a:txBody>
                  <a:tcPr marL="89715" marR="89715" marT="44857" marB="448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rPr>
                        <a:t>U.S. GAAP</a:t>
                      </a:r>
                    </a:p>
                  </a:txBody>
                  <a:tcPr marL="89715" marR="89715" marT="44857" marB="448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rPr>
                        <a:t>IFRS</a:t>
                      </a:r>
                    </a:p>
                  </a:txBody>
                  <a:tcPr marL="89715" marR="89715" marT="44857" marB="448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1043410">
                <a:tc>
                  <a:txBody>
                    <a:bodyPr/>
                    <a:lstStyle/>
                    <a:p>
                      <a:r>
                        <a:rPr lang="en-IN" sz="1200" b="1" i="0" u="none" strike="noStrike" kern="1200" baseline="0">
                          <a:solidFill>
                            <a:schemeClr val="dk1"/>
                          </a:solidFill>
                          <a:latin typeface="Verdana" panose="020B0604030504040204" pitchFamily="34" charset="0"/>
                          <a:ea typeface="Verdana" panose="020B0604030504040204" pitchFamily="34" charset="0"/>
                          <a:cs typeface="Verdana" panose="020B0604030504040204" pitchFamily="34" charset="0"/>
                        </a:rPr>
                        <a:t>When to Test</a:t>
                      </a:r>
                      <a:endParaRPr lang="en-IN" sz="1200" b="1" i="0" u="none" strike="noStrike" kern="1200" baseline="0" dirty="0">
                        <a:solidFill>
                          <a:schemeClr val="dk1"/>
                        </a:solidFill>
                        <a:latin typeface="Verdana" panose="020B0604030504040204" pitchFamily="34" charset="0"/>
                        <a:ea typeface="Verdana" panose="020B0604030504040204" pitchFamily="34" charset="0"/>
                        <a:cs typeface="Verdana" panose="020B0604030504040204" pitchFamily="34" charset="0"/>
                      </a:endParaRPr>
                    </a:p>
                  </a:txBody>
                  <a:tcPr marL="89715" marR="89715" marT="44857" marB="448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200" b="0" i="0" u="none" strike="noStrike" kern="1200" baseline="0" dirty="0">
                          <a:solidFill>
                            <a:schemeClr val="dk1"/>
                          </a:solidFill>
                          <a:latin typeface="Verdana" panose="020B0604030504040204" pitchFamily="34" charset="0"/>
                          <a:ea typeface="Verdana" panose="020B0604030504040204" pitchFamily="34" charset="0"/>
                          <a:cs typeface="Verdana" panose="020B0604030504040204" pitchFamily="34" charset="0"/>
                        </a:rPr>
                        <a:t>When events or changes in circumstances indicate that the book value might not be recoverable.</a:t>
                      </a:r>
                    </a:p>
                  </a:txBody>
                  <a:tcPr marL="89715" marR="89715" marT="44857" marB="448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200" b="0" i="0" u="none" strike="noStrike" kern="1200" baseline="0" dirty="0">
                          <a:solidFill>
                            <a:schemeClr val="dk1"/>
                          </a:solidFill>
                          <a:latin typeface="Verdana" panose="020B0604030504040204" pitchFamily="34" charset="0"/>
                          <a:ea typeface="Verdana" panose="020B0604030504040204" pitchFamily="34" charset="0"/>
                          <a:cs typeface="Verdana" panose="020B0604030504040204" pitchFamily="34" charset="0"/>
                        </a:rPr>
                        <a:t>Assets must be assessed for indicators of impairment at the end of each reporting period. Indicators of impairment are similar to U.S. GAAP.</a:t>
                      </a:r>
                    </a:p>
                  </a:txBody>
                  <a:tcPr marL="89715" marR="89715" marT="44857" marB="448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1189125">
                <a:tc>
                  <a:txBody>
                    <a:bodyPr/>
                    <a:lstStyle/>
                    <a:p>
                      <a:r>
                        <a:rPr lang="en-IN" sz="1200" b="1" i="0" u="none" strike="noStrike" kern="1200" baseline="0" dirty="0">
                          <a:solidFill>
                            <a:schemeClr val="dk1"/>
                          </a:solidFill>
                          <a:latin typeface="Verdana" panose="020B0604030504040204" pitchFamily="34" charset="0"/>
                          <a:ea typeface="Verdana" panose="020B0604030504040204" pitchFamily="34" charset="0"/>
                          <a:cs typeface="Verdana" panose="020B0604030504040204" pitchFamily="34" charset="0"/>
                        </a:rPr>
                        <a:t>Recoverability</a:t>
                      </a:r>
                    </a:p>
                  </a:txBody>
                  <a:tcPr marL="89715" marR="89715" marT="44857" marB="448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200" b="0" i="0" u="none" strike="noStrike" kern="1200" baseline="0">
                          <a:solidFill>
                            <a:schemeClr val="dk1"/>
                          </a:solidFill>
                          <a:latin typeface="Verdana" panose="020B0604030504040204" pitchFamily="34" charset="0"/>
                          <a:ea typeface="Verdana" panose="020B0604030504040204" pitchFamily="34" charset="0"/>
                          <a:cs typeface="Verdana" panose="020B0604030504040204" pitchFamily="34" charset="0"/>
                        </a:rPr>
                        <a:t>An impairment loss is required when an asset’s book value exceeds the undiscounted sum of the asset’s estimated future cash flows.</a:t>
                      </a:r>
                      <a:endParaRPr lang="en-IN" sz="1200" b="0" i="0" u="none" strike="noStrike" kern="1200" baseline="0" dirty="0">
                        <a:solidFill>
                          <a:schemeClr val="dk1"/>
                        </a:solidFill>
                        <a:latin typeface="Verdana" panose="020B0604030504040204" pitchFamily="34" charset="0"/>
                        <a:ea typeface="Verdana" panose="020B0604030504040204" pitchFamily="34" charset="0"/>
                        <a:cs typeface="Verdana" panose="020B0604030504040204" pitchFamily="34" charset="0"/>
                      </a:endParaRPr>
                    </a:p>
                  </a:txBody>
                  <a:tcPr marL="89715" marR="89715" marT="44857" marB="448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200" b="0" i="0" u="none" strike="noStrike" kern="1200" baseline="0" dirty="0">
                          <a:solidFill>
                            <a:schemeClr val="dk1"/>
                          </a:solidFill>
                          <a:latin typeface="Verdana" panose="020B0604030504040204" pitchFamily="34" charset="0"/>
                          <a:ea typeface="Verdana" panose="020B0604030504040204" pitchFamily="34" charset="0"/>
                          <a:cs typeface="Verdana" panose="020B0604030504040204" pitchFamily="34" charset="0"/>
                        </a:rPr>
                        <a:t>There is no equivalent recoverability test. An impairment loss is required when an asset’s book value exceeds the higher of the asset’s value-in-use (present value of estimated future cash flows) and fair value less costs to sell.</a:t>
                      </a:r>
                    </a:p>
                  </a:txBody>
                  <a:tcPr marL="89715" marR="89715" marT="44857" marB="448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2"/>
                  </a:ext>
                </a:extLst>
              </a:tr>
              <a:tr h="787432">
                <a:tc>
                  <a:txBody>
                    <a:bodyPr/>
                    <a:lstStyle/>
                    <a:p>
                      <a:r>
                        <a:rPr lang="en-IN" sz="1200" b="1" i="0" u="none" strike="noStrike" kern="1200" baseline="0">
                          <a:solidFill>
                            <a:schemeClr val="dk1"/>
                          </a:solidFill>
                          <a:latin typeface="Verdana" panose="020B0604030504040204" pitchFamily="34" charset="0"/>
                          <a:ea typeface="Verdana" panose="020B0604030504040204" pitchFamily="34" charset="0"/>
                          <a:cs typeface="Verdana" panose="020B0604030504040204" pitchFamily="34" charset="0"/>
                        </a:rPr>
                        <a:t>Measurement</a:t>
                      </a:r>
                      <a:endParaRPr lang="en-IN" sz="1200" b="1" i="0" u="none" strike="noStrike" kern="1200" baseline="0" dirty="0">
                        <a:solidFill>
                          <a:schemeClr val="dk1"/>
                        </a:solidFill>
                        <a:latin typeface="Verdana" panose="020B0604030504040204" pitchFamily="34" charset="0"/>
                        <a:ea typeface="Verdana" panose="020B0604030504040204" pitchFamily="34" charset="0"/>
                        <a:cs typeface="Verdana" panose="020B0604030504040204" pitchFamily="34" charset="0"/>
                      </a:endParaRPr>
                    </a:p>
                  </a:txBody>
                  <a:tcPr marL="89715" marR="89715" marT="44857" marB="448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200" b="0" i="0" u="none" strike="noStrike" kern="1200" baseline="0">
                          <a:solidFill>
                            <a:schemeClr val="dk1"/>
                          </a:solidFill>
                          <a:latin typeface="Verdana" panose="020B0604030504040204" pitchFamily="34" charset="0"/>
                          <a:ea typeface="Verdana" panose="020B0604030504040204" pitchFamily="34" charset="0"/>
                          <a:cs typeface="Verdana" panose="020B0604030504040204" pitchFamily="34" charset="0"/>
                        </a:rPr>
                        <a:t>The impairment loss is the difference between book value and fair value.</a:t>
                      </a:r>
                      <a:endParaRPr lang="en-IN" sz="1200" b="0" i="0" u="none" strike="noStrike" kern="1200" baseline="0" dirty="0">
                        <a:solidFill>
                          <a:schemeClr val="dk1"/>
                        </a:solidFill>
                        <a:latin typeface="Verdana" panose="020B0604030504040204" pitchFamily="34" charset="0"/>
                        <a:ea typeface="Verdana" panose="020B0604030504040204" pitchFamily="34" charset="0"/>
                        <a:cs typeface="Verdana" panose="020B0604030504040204" pitchFamily="34" charset="0"/>
                      </a:endParaRPr>
                    </a:p>
                  </a:txBody>
                  <a:tcPr marL="89715" marR="89715" marT="44857" marB="448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200" b="0" i="0" u="none" strike="noStrike" kern="1200" baseline="0" dirty="0">
                          <a:solidFill>
                            <a:schemeClr val="dk1"/>
                          </a:solidFill>
                          <a:latin typeface="Verdana" panose="020B0604030504040204" pitchFamily="34" charset="0"/>
                          <a:ea typeface="Verdana" panose="020B0604030504040204" pitchFamily="34" charset="0"/>
                          <a:cs typeface="Verdana" panose="020B0604030504040204" pitchFamily="34" charset="0"/>
                        </a:rPr>
                        <a:t>The impairment loss is the difference between book value and the “recoverable amount” (the higher of the asset’s value-in-use and fair value less costs to sell).</a:t>
                      </a:r>
                    </a:p>
                  </a:txBody>
                  <a:tcPr marL="89715" marR="89715" marT="44857" marB="448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3"/>
                  </a:ext>
                </a:extLst>
              </a:tr>
              <a:tr h="658422">
                <a:tc>
                  <a:txBody>
                    <a:bodyPr/>
                    <a:lstStyle/>
                    <a:p>
                      <a:r>
                        <a:rPr lang="en-IN" sz="1200" b="1" i="0" u="none" strike="noStrike" kern="1200" baseline="0" dirty="0" err="1">
                          <a:solidFill>
                            <a:schemeClr val="dk1"/>
                          </a:solidFill>
                          <a:latin typeface="Verdana" panose="020B0604030504040204" pitchFamily="34" charset="0"/>
                          <a:ea typeface="Verdana" panose="020B0604030504040204" pitchFamily="34" charset="0"/>
                          <a:cs typeface="Verdana" panose="020B0604030504040204" pitchFamily="34" charset="0"/>
                        </a:rPr>
                        <a:t>Susequent</a:t>
                      </a:r>
                      <a:r>
                        <a:rPr lang="en-IN" sz="1200" b="1" i="0" u="none" strike="noStrike" kern="1200" baseline="0" dirty="0">
                          <a:solidFill>
                            <a:schemeClr val="dk1"/>
                          </a:solidFill>
                          <a:latin typeface="Verdana" panose="020B0604030504040204" pitchFamily="34" charset="0"/>
                          <a:ea typeface="Verdana" panose="020B0604030504040204" pitchFamily="34" charset="0"/>
                          <a:cs typeface="Verdana" panose="020B0604030504040204" pitchFamily="34" charset="0"/>
                        </a:rPr>
                        <a:t> Reversal of Loss</a:t>
                      </a:r>
                    </a:p>
                  </a:txBody>
                  <a:tcPr marL="89715" marR="89715" marT="44857" marB="448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200" b="0" i="0" u="none" strike="noStrike" kern="1200" baseline="0" dirty="0">
                          <a:solidFill>
                            <a:schemeClr val="dk1"/>
                          </a:solidFill>
                          <a:latin typeface="Verdana" panose="020B0604030504040204" pitchFamily="34" charset="0"/>
                          <a:ea typeface="Verdana" panose="020B0604030504040204" pitchFamily="34" charset="0"/>
                          <a:cs typeface="Verdana" panose="020B0604030504040204" pitchFamily="34" charset="0"/>
                        </a:rPr>
                        <a:t>Prohibited.</a:t>
                      </a:r>
                    </a:p>
                  </a:txBody>
                  <a:tcPr marL="89715" marR="89715" marT="44857" marB="448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200" b="0" i="0" u="none" strike="noStrike" kern="1200" baseline="0" dirty="0">
                          <a:solidFill>
                            <a:schemeClr val="dk1"/>
                          </a:solidFill>
                          <a:latin typeface="Verdana" panose="020B0604030504040204" pitchFamily="34" charset="0"/>
                          <a:ea typeface="Verdana" panose="020B0604030504040204" pitchFamily="34" charset="0"/>
                          <a:cs typeface="Verdana" panose="020B0604030504040204" pitchFamily="34" charset="0"/>
                        </a:rPr>
                        <a:t>Required if the circumstances that caused the impairment are resolved.</a:t>
                      </a:r>
                    </a:p>
                  </a:txBody>
                  <a:tcPr marL="89715" marR="89715" marT="44857" marB="448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3762181932"/>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a:t>
            </a:r>
            <a:r>
              <a:rPr lang="en-IN" dirty="0"/>
              <a:t>11-8</a:t>
            </a:r>
          </a:p>
        </p:txBody>
      </p:sp>
      <p:sp>
        <p:nvSpPr>
          <p:cNvPr id="2" name="Title 1"/>
          <p:cNvSpPr>
            <a:spLocks noGrp="1"/>
          </p:cNvSpPr>
          <p:nvPr>
            <p:ph type="title"/>
          </p:nvPr>
        </p:nvSpPr>
        <p:spPr/>
        <p:txBody>
          <a:bodyPr>
            <a:noAutofit/>
          </a:bodyPr>
          <a:lstStyle/>
          <a:p>
            <a:r>
              <a:rPr lang="en-IN" dirty="0"/>
              <a:t>Indefinite-Life Intangible Assets Other than Goodwill (1 of 2)</a:t>
            </a:r>
            <a:endParaRPr lang="en-US" dirty="0"/>
          </a:p>
        </p:txBody>
      </p:sp>
      <p:sp>
        <p:nvSpPr>
          <p:cNvPr id="3" name="Content Placeholder 2"/>
          <p:cNvSpPr>
            <a:spLocks noGrp="1"/>
          </p:cNvSpPr>
          <p:nvPr>
            <p:ph sz="quarter" idx="10"/>
          </p:nvPr>
        </p:nvSpPr>
        <p:spPr>
          <a:xfrm>
            <a:off x="914400" y="1676400"/>
            <a:ext cx="7772400" cy="4724400"/>
          </a:xfrm>
        </p:spPr>
        <p:txBody>
          <a:bodyPr>
            <a:noAutofit/>
          </a:bodyPr>
          <a:lstStyle/>
          <a:p>
            <a:r>
              <a:rPr lang="en-US" dirty="0"/>
              <a:t>Tested for impairment </a:t>
            </a:r>
            <a:r>
              <a:rPr lang="en-IN" dirty="0"/>
              <a:t>annually and more frequently if events or changes in circumstances indicate that it is more likely than not that the asset is impaired</a:t>
            </a:r>
          </a:p>
          <a:p>
            <a:r>
              <a:rPr lang="en-IN" dirty="0"/>
              <a:t>A company has the option of first undertaking a qualitative assessment to avoid the quantitative test</a:t>
            </a:r>
          </a:p>
          <a:p>
            <a:r>
              <a:rPr lang="en-IN" dirty="0"/>
              <a:t>Measurement of an impairment loss is a one-step process</a:t>
            </a:r>
          </a:p>
        </p:txBody>
      </p:sp>
    </p:spTree>
    <p:extLst>
      <p:ext uri="{BB962C8B-B14F-4D97-AF65-F5344CB8AC3E}">
        <p14:creationId xmlns:p14="http://schemas.microsoft.com/office/powerpoint/2010/main" val="40447050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a:t>
            </a:r>
            <a:r>
              <a:rPr lang="en-IN" dirty="0"/>
              <a:t>11-8</a:t>
            </a:r>
          </a:p>
        </p:txBody>
      </p:sp>
      <p:sp>
        <p:nvSpPr>
          <p:cNvPr id="2" name="Title 1"/>
          <p:cNvSpPr>
            <a:spLocks noGrp="1"/>
          </p:cNvSpPr>
          <p:nvPr>
            <p:ph type="title"/>
          </p:nvPr>
        </p:nvSpPr>
        <p:spPr/>
        <p:txBody>
          <a:bodyPr>
            <a:noAutofit/>
          </a:bodyPr>
          <a:lstStyle/>
          <a:p>
            <a:r>
              <a:rPr lang="en-IN" dirty="0"/>
              <a:t>Indefinite-Life Intangible Assets Other than Goodwill (2 of 2)</a:t>
            </a:r>
            <a:endParaRPr lang="en-US" dirty="0"/>
          </a:p>
        </p:txBody>
      </p:sp>
      <p:sp>
        <p:nvSpPr>
          <p:cNvPr id="3" name="Content Placeholder 2"/>
          <p:cNvSpPr>
            <a:spLocks noGrp="1"/>
          </p:cNvSpPr>
          <p:nvPr>
            <p:ph sz="quarter" idx="10"/>
          </p:nvPr>
        </p:nvSpPr>
        <p:spPr>
          <a:xfrm>
            <a:off x="914400" y="1676400"/>
            <a:ext cx="7772400" cy="4648200"/>
          </a:xfrm>
        </p:spPr>
        <p:txBody>
          <a:bodyPr>
            <a:noAutofit/>
          </a:bodyPr>
          <a:lstStyle/>
          <a:p>
            <a:r>
              <a:rPr lang="en-US" dirty="0"/>
              <a:t>If book value exceeds fair value, an </a:t>
            </a:r>
            <a:r>
              <a:rPr lang="en-US" b="1" dirty="0"/>
              <a:t>impairment </a:t>
            </a:r>
            <a:r>
              <a:rPr lang="en-IN" b="1" dirty="0"/>
              <a:t>loss </a:t>
            </a:r>
            <a:r>
              <a:rPr lang="en-IN" dirty="0"/>
              <a:t>is recognized for the </a:t>
            </a:r>
            <a:r>
              <a:rPr lang="en-US" dirty="0"/>
              <a:t>difference</a:t>
            </a:r>
          </a:p>
          <a:p>
            <a:r>
              <a:rPr lang="en-US" dirty="0"/>
              <a:t>There is </a:t>
            </a:r>
            <a:r>
              <a:rPr lang="en-US" b="1" dirty="0"/>
              <a:t>no recoverability test</a:t>
            </a:r>
            <a:r>
              <a:rPr lang="en-US" dirty="0"/>
              <a:t> </a:t>
            </a:r>
          </a:p>
          <a:p>
            <a:r>
              <a:rPr lang="en-US" dirty="0"/>
              <a:t>If an impairment </a:t>
            </a:r>
            <a:r>
              <a:rPr lang="en-IN" dirty="0"/>
              <a:t>loss is recognized, the written-down book value becomes the new cost base for future cost allocation</a:t>
            </a:r>
          </a:p>
        </p:txBody>
      </p:sp>
    </p:spTree>
    <p:extLst>
      <p:ext uri="{BB962C8B-B14F-4D97-AF65-F5344CB8AC3E}">
        <p14:creationId xmlns:p14="http://schemas.microsoft.com/office/powerpoint/2010/main" val="775261842"/>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pPr marL="0" indent="0">
              <a:buNone/>
            </a:pPr>
            <a:r>
              <a:rPr lang="en-US" dirty="0"/>
              <a:t>Learning Objective </a:t>
            </a:r>
            <a:r>
              <a:rPr lang="en-IN" dirty="0"/>
              <a:t>11-10</a:t>
            </a:r>
          </a:p>
        </p:txBody>
      </p:sp>
      <p:sp>
        <p:nvSpPr>
          <p:cNvPr id="5" name="Title 1"/>
          <p:cNvSpPr>
            <a:spLocks noGrp="1"/>
          </p:cNvSpPr>
          <p:nvPr>
            <p:ph type="title"/>
          </p:nvPr>
        </p:nvSpPr>
        <p:spPr>
          <a:xfrm>
            <a:off x="342900" y="457200"/>
            <a:ext cx="8801100" cy="2057400"/>
          </a:xfrm>
        </p:spPr>
        <p:txBody>
          <a:bodyPr>
            <a:noAutofit/>
          </a:bodyPr>
          <a:lstStyle/>
          <a:p>
            <a:r>
              <a:rPr lang="en-IN" dirty="0"/>
              <a:t>Differences between IFRS and U.S. GAAP: Impairment of Indefinite-Life Intangible Assets Other than Goodwill </a:t>
            </a:r>
            <a:endParaRPr lang="en-US" sz="2800" dirty="0"/>
          </a:p>
        </p:txBody>
      </p:sp>
      <p:graphicFrame>
        <p:nvGraphicFramePr>
          <p:cNvPr id="4" name="Table  3"/>
          <p:cNvGraphicFramePr>
            <a:graphicFrameLocks noGrp="1"/>
          </p:cNvGraphicFramePr>
          <p:nvPr>
            <p:ph sz="quarter" idx="10"/>
            <p:extLst>
              <p:ext uri="{D42A27DB-BD31-4B8C-83A1-F6EECF244321}">
                <p14:modId xmlns:p14="http://schemas.microsoft.com/office/powerpoint/2010/main" val="1508886578"/>
              </p:ext>
            </p:extLst>
          </p:nvPr>
        </p:nvGraphicFramePr>
        <p:xfrm>
          <a:off x="745449" y="2659256"/>
          <a:ext cx="8246151" cy="3741544"/>
        </p:xfrm>
        <a:graphic>
          <a:graphicData uri="http://schemas.openxmlformats.org/drawingml/2006/table">
            <a:tbl>
              <a:tblPr firstRow="1" bandRow="1">
                <a:tableStyleId>{F2DE63D5-997A-4646-A377-4702673A728D}</a:tableStyleId>
              </a:tblPr>
              <a:tblGrid>
                <a:gridCol w="4131351">
                  <a:extLst>
                    <a:ext uri="{9D8B030D-6E8A-4147-A177-3AD203B41FA5}">
                      <a16:colId xmlns:a16="http://schemas.microsoft.com/office/drawing/2014/main" xmlns="" val="20000"/>
                    </a:ext>
                  </a:extLst>
                </a:gridCol>
                <a:gridCol w="4114800">
                  <a:extLst>
                    <a:ext uri="{9D8B030D-6E8A-4147-A177-3AD203B41FA5}">
                      <a16:colId xmlns:a16="http://schemas.microsoft.com/office/drawing/2014/main" xmlns="" val="20001"/>
                    </a:ext>
                  </a:extLst>
                </a:gridCol>
              </a:tblGrid>
              <a:tr h="31110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U.S. GAAP</a:t>
                      </a:r>
                    </a:p>
                  </a:txBody>
                  <a:tcPr marL="90088" marR="90088" marT="51535" marB="515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IFRS</a:t>
                      </a:r>
                    </a:p>
                  </a:txBody>
                  <a:tcPr marL="90088" marR="90088" marT="51535" marB="515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52177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1" i="0" u="none" strike="noStrike" kern="1200" baseline="0" dirty="0">
                          <a:solidFill>
                            <a:schemeClr val="tx1"/>
                          </a:solidFill>
                          <a:latin typeface="Verdana" pitchFamily="34" charset="0"/>
                          <a:ea typeface="Verdana" pitchFamily="34" charset="0"/>
                          <a:cs typeface="Verdana" pitchFamily="34" charset="0"/>
                        </a:rPr>
                        <a:t>Impairment of Value: Indefinite-Life Intangible Assets Other than Goodwill</a:t>
                      </a:r>
                      <a:endParaRPr lang="en-US" sz="1200" dirty="0">
                        <a:latin typeface="Verdana" pitchFamily="34" charset="0"/>
                        <a:ea typeface="Verdana" pitchFamily="34" charset="0"/>
                        <a:cs typeface="Verdana" pitchFamily="34" charset="0"/>
                      </a:endParaRPr>
                    </a:p>
                  </a:txBody>
                  <a:tcPr marL="90088" marR="90088" marT="51535" marB="515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90088" marR="90088" marT="51535" marB="515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72716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A company has the option to avoid annual testing by making qualitative evaluations of the likelihood of asset impairment.</a:t>
                      </a:r>
                      <a:endParaRPr lang="en-US" sz="12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90088" marR="90088" marT="51535" marB="515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Requires indefinite-life intangible assets other than goodwill to be tested for </a:t>
                      </a:r>
                      <a:r>
                        <a:rPr lang="en-US" sz="12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impairment at least annually.</a:t>
                      </a:r>
                    </a:p>
                  </a:txBody>
                  <a:tcPr marL="90088" marR="90088" marT="51535" marB="5153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2"/>
                  </a:ext>
                </a:extLst>
              </a:tr>
              <a:tr h="72716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The impairment loss is measured as the difference between book value </a:t>
                      </a:r>
                      <a:r>
                        <a:rPr lang="en-US" sz="12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and fair value.</a:t>
                      </a:r>
                      <a:endParaRPr lang="en-US" sz="1200" b="0" i="0" u="none" strike="noStrike" kern="1200" baseline="0" dirty="0">
                        <a:solidFill>
                          <a:schemeClr val="dk1"/>
                        </a:solidFill>
                        <a:latin typeface="Verdana" panose="020B0604030504040204" pitchFamily="34" charset="0"/>
                        <a:ea typeface="Verdana" panose="020B0604030504040204" pitchFamily="34" charset="0"/>
                        <a:cs typeface="Verdana" panose="020B0604030504040204" pitchFamily="34" charset="0"/>
                      </a:endParaRPr>
                    </a:p>
                  </a:txBody>
                  <a:tcPr marL="79923" marR="799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The impairment loss is the difference between book value </a:t>
                      </a:r>
                      <a:r>
                        <a:rPr lang="en-US" sz="12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and the recoverable amount.</a:t>
                      </a:r>
                      <a:endParaRPr lang="en-US" sz="1200" b="0" i="0" u="none" strike="noStrike" kern="1200" baseline="0" dirty="0">
                        <a:solidFill>
                          <a:schemeClr val="dk1"/>
                        </a:solidFill>
                        <a:latin typeface="Verdana" panose="020B0604030504040204" pitchFamily="34" charset="0"/>
                        <a:ea typeface="Verdana" panose="020B0604030504040204" pitchFamily="34" charset="0"/>
                        <a:cs typeface="Verdana" panose="020B0604030504040204" pitchFamily="34" charset="0"/>
                      </a:endParaRPr>
                    </a:p>
                  </a:txBody>
                  <a:tcPr marL="79923" marR="799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3"/>
                  </a:ext>
                </a:extLst>
              </a:tr>
              <a:tr h="72716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Reversals are prohibited.</a:t>
                      </a:r>
                      <a:endParaRPr lang="en-US" sz="1200" b="0" i="0" u="none" strike="noStrike" kern="1200" baseline="0" dirty="0">
                        <a:solidFill>
                          <a:schemeClr val="dk1"/>
                        </a:solidFill>
                        <a:latin typeface="Verdana" panose="020B0604030504040204" pitchFamily="34" charset="0"/>
                        <a:ea typeface="Verdana" panose="020B0604030504040204" pitchFamily="34" charset="0"/>
                        <a:cs typeface="Verdana" panose="020B0604030504040204" pitchFamily="34" charset="0"/>
                      </a:endParaRPr>
                    </a:p>
                  </a:txBody>
                  <a:tcPr marL="79923" marR="799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2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Requires the reversal of an impairment loss if the circumstances that caused the</a:t>
                      </a:r>
                    </a:p>
                    <a:p>
                      <a:r>
                        <a:rPr lang="en-US" sz="12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impairment are resolved.</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9923" marR="799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4"/>
                  </a:ext>
                </a:extLst>
              </a:tr>
              <a:tr h="72716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If certain criteria are met, indefinite-life intangible assets should be combined for the </a:t>
                      </a:r>
                      <a:r>
                        <a:rPr lang="en-US" sz="12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required annual impairment test.</a:t>
                      </a:r>
                      <a:endParaRPr lang="en-US" sz="1200" b="0" i="0" u="none" strike="noStrike" kern="1200" baseline="0" dirty="0">
                        <a:solidFill>
                          <a:schemeClr val="dk1"/>
                        </a:solidFill>
                        <a:latin typeface="Verdana" panose="020B0604030504040204" pitchFamily="34" charset="0"/>
                        <a:ea typeface="Verdana" panose="020B0604030504040204" pitchFamily="34" charset="0"/>
                        <a:cs typeface="Verdana" panose="020B0604030504040204" pitchFamily="34" charset="0"/>
                      </a:endParaRPr>
                    </a:p>
                  </a:txBody>
                  <a:tcPr marL="79923" marR="799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Indefinite-life intangible assets may not be combined with other indefinite-life intangible assets for the required annual impairment test.</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9923" marR="799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2230929174"/>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a:t>
            </a:r>
            <a:r>
              <a:rPr lang="en-IN" dirty="0"/>
              <a:t>11-8</a:t>
            </a:r>
          </a:p>
        </p:txBody>
      </p:sp>
      <p:sp>
        <p:nvSpPr>
          <p:cNvPr id="2" name="Title 1"/>
          <p:cNvSpPr>
            <a:spLocks noGrp="1"/>
          </p:cNvSpPr>
          <p:nvPr>
            <p:ph type="title"/>
          </p:nvPr>
        </p:nvSpPr>
        <p:spPr/>
        <p:txBody>
          <a:bodyPr>
            <a:noAutofit/>
          </a:bodyPr>
          <a:lstStyle/>
          <a:p>
            <a:r>
              <a:rPr lang="en-IN" dirty="0"/>
              <a:t>Goodwill</a:t>
            </a:r>
            <a:endParaRPr lang="en-US" dirty="0"/>
          </a:p>
        </p:txBody>
      </p:sp>
      <p:sp>
        <p:nvSpPr>
          <p:cNvPr id="3" name="Content Placeholder 2"/>
          <p:cNvSpPr>
            <a:spLocks noGrp="1"/>
          </p:cNvSpPr>
          <p:nvPr>
            <p:ph sz="quarter" idx="10"/>
          </p:nvPr>
        </p:nvSpPr>
        <p:spPr>
          <a:xfrm>
            <a:off x="762000" y="1371600"/>
            <a:ext cx="7924800" cy="5029200"/>
          </a:xfrm>
        </p:spPr>
        <p:txBody>
          <a:bodyPr>
            <a:normAutofit lnSpcReduction="10000"/>
          </a:bodyPr>
          <a:lstStyle/>
          <a:p>
            <a:pPr>
              <a:lnSpc>
                <a:spcPct val="110000"/>
              </a:lnSpc>
            </a:pPr>
            <a:r>
              <a:rPr lang="en-US" sz="2400" dirty="0"/>
              <a:t>It is a unique intangible asset</a:t>
            </a:r>
          </a:p>
          <a:p>
            <a:pPr>
              <a:lnSpc>
                <a:spcPct val="110000"/>
              </a:lnSpc>
            </a:pPr>
            <a:r>
              <a:rPr lang="en-US" sz="2400" dirty="0"/>
              <a:t>Unlike other assets, its cost:</a:t>
            </a:r>
          </a:p>
          <a:p>
            <a:pPr marL="795338" lvl="1" indent="-338138">
              <a:lnSpc>
                <a:spcPct val="110000"/>
              </a:lnSpc>
              <a:buFont typeface="Lucida Grande"/>
              <a:buChar char="–"/>
            </a:pPr>
            <a:r>
              <a:rPr lang="en-IN" sz="2200" dirty="0"/>
              <a:t>Can’t be directly associated with any specific identifiable right and</a:t>
            </a:r>
          </a:p>
          <a:p>
            <a:pPr marL="795338" lvl="1" indent="-338138">
              <a:lnSpc>
                <a:spcPct val="110000"/>
              </a:lnSpc>
              <a:buFont typeface="Lucida Grande"/>
              <a:buChar char="–"/>
            </a:pPr>
            <a:r>
              <a:rPr lang="en-US" sz="2200" dirty="0"/>
              <a:t>Is not separable </a:t>
            </a:r>
            <a:r>
              <a:rPr lang="en-IN" sz="2200" dirty="0"/>
              <a:t>from the company as a whole</a:t>
            </a:r>
          </a:p>
          <a:p>
            <a:pPr>
              <a:lnSpc>
                <a:spcPct val="110000"/>
              </a:lnSpc>
            </a:pPr>
            <a:r>
              <a:rPr lang="en-IN" sz="2400" dirty="0"/>
              <a:t>Impairment of goodwill can’t be measured in the same way as other long-lived assets</a:t>
            </a:r>
          </a:p>
          <a:p>
            <a:pPr>
              <a:lnSpc>
                <a:spcPct val="110000"/>
              </a:lnSpc>
            </a:pPr>
            <a:r>
              <a:rPr lang="en-US" sz="2400" dirty="0"/>
              <a:t>Level of testing is the </a:t>
            </a:r>
            <a:r>
              <a:rPr lang="en-US" sz="2400" b="1" dirty="0"/>
              <a:t>reporting unit:</a:t>
            </a:r>
            <a:endParaRPr lang="en-IN" sz="2400" b="1" dirty="0"/>
          </a:p>
          <a:p>
            <a:pPr marL="795338" lvl="1" indent="-338138">
              <a:lnSpc>
                <a:spcPct val="110000"/>
              </a:lnSpc>
              <a:buFont typeface="Lucida Grande"/>
              <a:buChar char="–"/>
            </a:pPr>
            <a:r>
              <a:rPr lang="en-IN" sz="2200" dirty="0"/>
              <a:t>A reporting unit is an operating segment of a company or a component of an operating segment for which discrete financial information is available and segment management regularly reviews the operating results of that component</a:t>
            </a:r>
            <a:endParaRPr lang="en-US" sz="2200" b="1" dirty="0"/>
          </a:p>
        </p:txBody>
      </p:sp>
    </p:spTree>
    <p:extLst>
      <p:ext uri="{BB962C8B-B14F-4D97-AF65-F5344CB8AC3E}">
        <p14:creationId xmlns:p14="http://schemas.microsoft.com/office/powerpoint/2010/main" val="3647642339"/>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t>11-8</a:t>
            </a:r>
          </a:p>
        </p:txBody>
      </p:sp>
      <p:sp>
        <p:nvSpPr>
          <p:cNvPr id="3" name="Title 2"/>
          <p:cNvSpPr>
            <a:spLocks noGrp="1"/>
          </p:cNvSpPr>
          <p:nvPr>
            <p:ph type="title"/>
          </p:nvPr>
        </p:nvSpPr>
        <p:spPr/>
        <p:txBody>
          <a:bodyPr/>
          <a:lstStyle/>
          <a:p>
            <a:r>
              <a:rPr lang="en-IN" dirty="0"/>
              <a:t>Measuring Goodwill Impairment</a:t>
            </a:r>
            <a:endParaRPr lang="en-US" dirty="0"/>
          </a:p>
        </p:txBody>
      </p:sp>
      <p:sp>
        <p:nvSpPr>
          <p:cNvPr id="4" name="Content Placeholder 3"/>
          <p:cNvSpPr>
            <a:spLocks noGrp="1"/>
          </p:cNvSpPr>
          <p:nvPr>
            <p:ph sz="quarter" idx="10"/>
          </p:nvPr>
        </p:nvSpPr>
        <p:spPr>
          <a:xfrm>
            <a:off x="914400" y="1447800"/>
            <a:ext cx="7848600" cy="4876800"/>
          </a:xfrm>
        </p:spPr>
        <p:txBody>
          <a:bodyPr/>
          <a:lstStyle/>
          <a:p>
            <a:pPr marL="0" indent="0">
              <a:buNone/>
            </a:pPr>
            <a:r>
              <a:rPr lang="en-IN" dirty="0"/>
              <a:t>Two-step process for measuring goodwill impairment is:</a:t>
            </a:r>
          </a:p>
          <a:p>
            <a:pPr defTabSz="755650">
              <a:spcBef>
                <a:spcPct val="0"/>
              </a:spcBef>
              <a:spcAft>
                <a:spcPct val="35000"/>
              </a:spcAft>
            </a:pPr>
            <a:r>
              <a:rPr lang="en-US" b="1" u="sng" dirty="0"/>
              <a:t>Step 1: </a:t>
            </a:r>
          </a:p>
          <a:p>
            <a:pPr marL="800100" lvl="0" defTabSz="755650">
              <a:spcBef>
                <a:spcPct val="0"/>
              </a:spcBef>
              <a:spcAft>
                <a:spcPct val="35000"/>
              </a:spcAft>
              <a:buFont typeface="Verdana" pitchFamily="34" charset="0"/>
              <a:buChar char="–"/>
            </a:pPr>
            <a:r>
              <a:rPr lang="en-US" sz="2400" dirty="0"/>
              <a:t>A goodwill impairment loss is indicated when the fair value of the reporting </a:t>
            </a:r>
            <a:r>
              <a:rPr lang="en-IN" sz="2400" dirty="0"/>
              <a:t>unit is less than its book </a:t>
            </a:r>
            <a:r>
              <a:rPr lang="en-US" sz="2400" dirty="0"/>
              <a:t>value.</a:t>
            </a:r>
          </a:p>
          <a:p>
            <a:pPr lvl="0" defTabSz="755650">
              <a:spcBef>
                <a:spcPct val="0"/>
              </a:spcBef>
              <a:spcAft>
                <a:spcPct val="35000"/>
              </a:spcAft>
            </a:pPr>
            <a:r>
              <a:rPr lang="en-US" b="1" u="sng" dirty="0"/>
              <a:t>Step 2:</a:t>
            </a:r>
          </a:p>
          <a:p>
            <a:pPr marL="800100" defTabSz="755650">
              <a:spcBef>
                <a:spcPct val="0"/>
              </a:spcBef>
              <a:spcAft>
                <a:spcPct val="35000"/>
              </a:spcAft>
              <a:buFont typeface="Verdana" pitchFamily="34" charset="0"/>
              <a:buChar char="–"/>
            </a:pPr>
            <a:r>
              <a:rPr lang="en-US" sz="2400" dirty="0"/>
              <a:t>A goodwill impairment loss is measured as the excess </a:t>
            </a:r>
            <a:r>
              <a:rPr lang="en-IN" sz="2400" dirty="0"/>
              <a:t>of the book value of </a:t>
            </a:r>
            <a:r>
              <a:rPr lang="en-US" sz="2400" dirty="0"/>
              <a:t>the goodwill over its “implied” fair value.</a:t>
            </a:r>
          </a:p>
        </p:txBody>
      </p:sp>
    </p:spTree>
    <p:extLst>
      <p:ext uri="{BB962C8B-B14F-4D97-AF65-F5344CB8AC3E}">
        <p14:creationId xmlns:p14="http://schemas.microsoft.com/office/powerpoint/2010/main" val="409587872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a:t>
            </a:r>
            <a:r>
              <a:rPr lang="en-IN" dirty="0"/>
              <a:t>11-8</a:t>
            </a:r>
          </a:p>
        </p:txBody>
      </p:sp>
      <p:sp>
        <p:nvSpPr>
          <p:cNvPr id="2" name="Title 1"/>
          <p:cNvSpPr>
            <a:spLocks noGrp="1"/>
          </p:cNvSpPr>
          <p:nvPr>
            <p:ph type="title"/>
          </p:nvPr>
        </p:nvSpPr>
        <p:spPr/>
        <p:txBody>
          <a:bodyPr>
            <a:noAutofit/>
          </a:bodyPr>
          <a:lstStyle/>
          <a:p>
            <a:r>
              <a:rPr lang="en-US" dirty="0"/>
              <a:t>Goodwill: When to Test for Impairment</a:t>
            </a:r>
          </a:p>
        </p:txBody>
      </p:sp>
      <p:sp>
        <p:nvSpPr>
          <p:cNvPr id="3" name="Content Placeholder 2"/>
          <p:cNvSpPr>
            <a:spLocks noGrp="1"/>
          </p:cNvSpPr>
          <p:nvPr>
            <p:ph sz="quarter" idx="10"/>
          </p:nvPr>
        </p:nvSpPr>
        <p:spPr>
          <a:xfrm>
            <a:off x="914400" y="1524000"/>
            <a:ext cx="7620000" cy="4340538"/>
          </a:xfrm>
        </p:spPr>
        <p:txBody>
          <a:bodyPr>
            <a:normAutofit/>
          </a:bodyPr>
          <a:lstStyle/>
          <a:p>
            <a:r>
              <a:rPr lang="en-IN" dirty="0"/>
              <a:t>FASB now allows c</a:t>
            </a:r>
            <a:r>
              <a:rPr lang="en-IN" sz="2600" dirty="0"/>
              <a:t>ompanies the option of performing a qualitative assessment to possibly avoid Step 1</a:t>
            </a:r>
          </a:p>
          <a:p>
            <a:r>
              <a:rPr lang="en-IN" dirty="0"/>
              <a:t>If the fair value of the reporting unit is below book value, the company performs Step 2 to measure the amount of goodwill impairment</a:t>
            </a:r>
          </a:p>
        </p:txBody>
      </p:sp>
    </p:spTree>
    <p:extLst>
      <p:ext uri="{BB962C8B-B14F-4D97-AF65-F5344CB8AC3E}">
        <p14:creationId xmlns:p14="http://schemas.microsoft.com/office/powerpoint/2010/main" val="30550971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a:t>
            </a:r>
            <a:r>
              <a:rPr lang="en-IN" dirty="0"/>
              <a:t>11-1</a:t>
            </a:r>
          </a:p>
        </p:txBody>
      </p:sp>
      <p:sp>
        <p:nvSpPr>
          <p:cNvPr id="3" name="Title 2"/>
          <p:cNvSpPr>
            <a:spLocks noGrp="1"/>
          </p:cNvSpPr>
          <p:nvPr>
            <p:ph type="title"/>
          </p:nvPr>
        </p:nvSpPr>
        <p:spPr>
          <a:xfrm>
            <a:off x="685800" y="553428"/>
            <a:ext cx="8001000" cy="741972"/>
          </a:xfrm>
        </p:spPr>
        <p:txBody>
          <a:bodyPr/>
          <a:lstStyle/>
          <a:p>
            <a:r>
              <a:rPr lang="en-IN" dirty="0"/>
              <a:t>Allocation Method (2 of 2)</a:t>
            </a:r>
            <a:endParaRPr lang="en-US" dirty="0"/>
          </a:p>
        </p:txBody>
      </p:sp>
      <p:sp>
        <p:nvSpPr>
          <p:cNvPr id="4" name="Content Placeholder 3"/>
          <p:cNvSpPr>
            <a:spLocks noGrp="1"/>
          </p:cNvSpPr>
          <p:nvPr>
            <p:ph sz="quarter" idx="10"/>
          </p:nvPr>
        </p:nvSpPr>
        <p:spPr>
          <a:xfrm>
            <a:off x="914400" y="1371600"/>
            <a:ext cx="7772400" cy="5029200"/>
          </a:xfrm>
        </p:spPr>
        <p:txBody>
          <a:bodyPr/>
          <a:lstStyle/>
          <a:p>
            <a:pPr lvl="0"/>
            <a:r>
              <a:rPr lang="en-IN" dirty="0"/>
              <a:t>Allocation approaches</a:t>
            </a:r>
            <a:endParaRPr lang="en-US" dirty="0"/>
          </a:p>
          <a:p>
            <a:pPr marL="800100">
              <a:buFont typeface="Verdana" pitchFamily="34" charset="0"/>
              <a:buChar char="–"/>
            </a:pPr>
            <a:r>
              <a:rPr lang="en-US" sz="2400" u="sng" dirty="0"/>
              <a:t>Time-based method</a:t>
            </a:r>
          </a:p>
          <a:p>
            <a:pPr marL="1257300" lvl="1" indent="-342900">
              <a:buFont typeface="Wingdings" pitchFamily="2" charset="2"/>
              <a:buChar char="§"/>
            </a:pPr>
            <a:r>
              <a:rPr lang="en-IN" sz="2200" dirty="0"/>
              <a:t>Allocates the depreciable base according to the passage of </a:t>
            </a:r>
            <a:r>
              <a:rPr lang="en-US" sz="2200" dirty="0"/>
              <a:t>time</a:t>
            </a:r>
          </a:p>
          <a:p>
            <a:pPr marL="800100">
              <a:buFont typeface="Verdana" pitchFamily="34" charset="0"/>
              <a:buChar char="–"/>
            </a:pPr>
            <a:r>
              <a:rPr lang="en-US" sz="2400" u="sng" dirty="0"/>
              <a:t>Activity-based method</a:t>
            </a:r>
          </a:p>
          <a:p>
            <a:pPr marL="1257300" lvl="1" indent="-342900">
              <a:buFont typeface="Wingdings" pitchFamily="2" charset="2"/>
              <a:buChar char="§"/>
            </a:pPr>
            <a:r>
              <a:rPr lang="en-IN" sz="2200" dirty="0"/>
              <a:t>Allocates the depreciable base using a measure of the asset’s input or output</a:t>
            </a:r>
            <a:endParaRPr lang="en-US" sz="2200" dirty="0"/>
          </a:p>
        </p:txBody>
      </p:sp>
    </p:spTree>
    <p:extLst>
      <p:ext uri="{BB962C8B-B14F-4D97-AF65-F5344CB8AC3E}">
        <p14:creationId xmlns:p14="http://schemas.microsoft.com/office/powerpoint/2010/main" val="2049187959"/>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p:txBody>
          <a:bodyPr/>
          <a:lstStyle/>
          <a:p>
            <a:pPr marL="0" indent="0">
              <a:buNone/>
            </a:pPr>
            <a:r>
              <a:rPr lang="en-US" dirty="0"/>
              <a:t>Learning Objective </a:t>
            </a:r>
            <a:r>
              <a:rPr lang="en-IN" dirty="0"/>
              <a:t>11-8</a:t>
            </a:r>
            <a:endParaRPr lang="en-US" dirty="0"/>
          </a:p>
        </p:txBody>
      </p:sp>
      <p:sp>
        <p:nvSpPr>
          <p:cNvPr id="28" name="Title 1"/>
          <p:cNvSpPr>
            <a:spLocks noGrp="1"/>
          </p:cNvSpPr>
          <p:nvPr>
            <p:ph type="title"/>
          </p:nvPr>
        </p:nvSpPr>
        <p:spPr>
          <a:xfrm>
            <a:off x="1295400" y="457200"/>
            <a:ext cx="7010400" cy="914400"/>
          </a:xfrm>
        </p:spPr>
        <p:txBody>
          <a:bodyPr>
            <a:noAutofit/>
          </a:bodyPr>
          <a:lstStyle/>
          <a:p>
            <a:r>
              <a:rPr lang="en-US" dirty="0"/>
              <a:t>Impairment Loss—Goodwill</a:t>
            </a:r>
            <a:r>
              <a:rPr lang="en-IN" dirty="0"/>
              <a:t> (1 of 3)</a:t>
            </a:r>
            <a:endParaRPr lang="en-US" dirty="0"/>
          </a:p>
        </p:txBody>
      </p:sp>
      <p:sp>
        <p:nvSpPr>
          <p:cNvPr id="2" name="Content Placeholder 1"/>
          <p:cNvSpPr>
            <a:spLocks noGrp="1"/>
          </p:cNvSpPr>
          <p:nvPr>
            <p:ph sz="quarter" idx="10"/>
          </p:nvPr>
        </p:nvSpPr>
        <p:spPr>
          <a:xfrm>
            <a:off x="914400" y="1752600"/>
            <a:ext cx="7772400" cy="4648200"/>
          </a:xfrm>
        </p:spPr>
        <p:txBody>
          <a:bodyPr/>
          <a:lstStyle/>
          <a:p>
            <a:pPr marL="0" indent="0">
              <a:buNone/>
            </a:pPr>
            <a:r>
              <a:rPr lang="en-IN" sz="2200" dirty="0"/>
              <a:t>In 2017, the </a:t>
            </a:r>
            <a:r>
              <a:rPr lang="en-IN" sz="2200" dirty="0" err="1"/>
              <a:t>Upjane</a:t>
            </a:r>
            <a:r>
              <a:rPr lang="en-IN" sz="2200" dirty="0"/>
              <a:t> Corporation acquired </a:t>
            </a:r>
            <a:r>
              <a:rPr lang="en-IN" sz="2200" dirty="0" err="1"/>
              <a:t>Pharmacopia</a:t>
            </a:r>
            <a:r>
              <a:rPr lang="en-IN" sz="2200" dirty="0"/>
              <a:t> Corporation for $500 million. </a:t>
            </a:r>
            <a:r>
              <a:rPr lang="en-IN" sz="2200" dirty="0" err="1"/>
              <a:t>Upjane</a:t>
            </a:r>
            <a:r>
              <a:rPr lang="en-IN" sz="2200" dirty="0"/>
              <a:t> recorded </a:t>
            </a:r>
            <a:r>
              <a:rPr lang="en-IN" sz="2200" b="1" dirty="0"/>
              <a:t>$100 million </a:t>
            </a:r>
            <a:r>
              <a:rPr lang="en-IN" sz="2200" dirty="0"/>
              <a:t>in goodwill related to this acquisition because the fair value of the net assets of </a:t>
            </a:r>
            <a:r>
              <a:rPr lang="en-IN" sz="2200" dirty="0" err="1"/>
              <a:t>Pharmacopia</a:t>
            </a:r>
            <a:r>
              <a:rPr lang="en-IN" sz="2200" dirty="0"/>
              <a:t> was $400 million. After the acquisition, </a:t>
            </a:r>
            <a:r>
              <a:rPr lang="en-IN" sz="2200" dirty="0" err="1"/>
              <a:t>Pharmacopia</a:t>
            </a:r>
            <a:r>
              <a:rPr lang="en-IN" sz="2200" dirty="0"/>
              <a:t> continues to operate as a separate company and is considered a reporting unit.</a:t>
            </a:r>
          </a:p>
          <a:p>
            <a:pPr marL="0" indent="0">
              <a:buNone/>
            </a:pPr>
            <a:r>
              <a:rPr lang="en-IN" sz="2200" dirty="0"/>
              <a:t>At the end of 2018, events and circumstances indicated that it is more likely than not that the fair value of </a:t>
            </a:r>
            <a:r>
              <a:rPr lang="en-IN" sz="2200" dirty="0" err="1"/>
              <a:t>Pharmacopia</a:t>
            </a:r>
            <a:r>
              <a:rPr lang="en-IN" sz="2200" dirty="0"/>
              <a:t> is less than its book value requiring </a:t>
            </a:r>
            <a:r>
              <a:rPr lang="en-IN" sz="2200" dirty="0" err="1"/>
              <a:t>Upjane</a:t>
            </a:r>
            <a:r>
              <a:rPr lang="en-IN" sz="2200" dirty="0"/>
              <a:t> to perform Step 1 of the goodwill impairment test. </a:t>
            </a:r>
          </a:p>
        </p:txBody>
      </p:sp>
    </p:spTree>
    <p:extLst>
      <p:ext uri="{BB962C8B-B14F-4D97-AF65-F5344CB8AC3E}">
        <p14:creationId xmlns:p14="http://schemas.microsoft.com/office/powerpoint/2010/main" val="701994701"/>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t>11-8</a:t>
            </a:r>
          </a:p>
        </p:txBody>
      </p:sp>
      <p:sp>
        <p:nvSpPr>
          <p:cNvPr id="3" name="Title 2"/>
          <p:cNvSpPr>
            <a:spLocks noGrp="1"/>
          </p:cNvSpPr>
          <p:nvPr>
            <p:ph type="title"/>
          </p:nvPr>
        </p:nvSpPr>
        <p:spPr>
          <a:xfrm>
            <a:off x="1066800" y="457200"/>
            <a:ext cx="7010400" cy="914400"/>
          </a:xfrm>
        </p:spPr>
        <p:txBody>
          <a:bodyPr>
            <a:noAutofit/>
          </a:bodyPr>
          <a:lstStyle/>
          <a:p>
            <a:r>
              <a:rPr lang="en-US" dirty="0"/>
              <a:t>Impairment Loss—Goodwill</a:t>
            </a:r>
            <a:r>
              <a:rPr lang="en-IN" dirty="0"/>
              <a:t> (2 of 3)</a:t>
            </a:r>
            <a:endParaRPr lang="en-US" dirty="0"/>
          </a:p>
        </p:txBody>
      </p:sp>
      <p:sp>
        <p:nvSpPr>
          <p:cNvPr id="5" name="Content Placeholder 4"/>
          <p:cNvSpPr>
            <a:spLocks noGrp="1"/>
          </p:cNvSpPr>
          <p:nvPr>
            <p:ph sz="quarter" idx="12"/>
          </p:nvPr>
        </p:nvSpPr>
        <p:spPr>
          <a:xfrm>
            <a:off x="914400" y="1752600"/>
            <a:ext cx="7848600" cy="4572000"/>
          </a:xfrm>
        </p:spPr>
        <p:txBody>
          <a:bodyPr/>
          <a:lstStyle/>
          <a:p>
            <a:pPr marL="0" indent="0">
              <a:buNone/>
            </a:pPr>
            <a:r>
              <a:rPr lang="en-IN" sz="2400" dirty="0"/>
              <a:t>The book value of </a:t>
            </a:r>
            <a:r>
              <a:rPr lang="en-IN" sz="2400" dirty="0" err="1"/>
              <a:t>Pharmacopia’s</a:t>
            </a:r>
            <a:r>
              <a:rPr lang="en-IN" sz="2400" dirty="0"/>
              <a:t> net assets at the end of 2018 is $440 million, including the $100 million in goodwill. On that date, </a:t>
            </a:r>
            <a:r>
              <a:rPr lang="en-IN" sz="2400" b="1" dirty="0"/>
              <a:t>the fair value of </a:t>
            </a:r>
            <a:r>
              <a:rPr lang="en-IN" sz="2400" b="1" dirty="0" err="1"/>
              <a:t>Pharmacopia</a:t>
            </a:r>
            <a:r>
              <a:rPr lang="en-IN" sz="2400" b="1" dirty="0"/>
              <a:t> is estimated to be $360 million and the fair value of all of its identifiable tangible and intangible assets, excluding goodwill, is estimated to be $335 million.</a:t>
            </a:r>
            <a:endParaRPr lang="en-US" sz="2400" b="1" dirty="0"/>
          </a:p>
          <a:p>
            <a:pPr marL="0" indent="0">
              <a:buNone/>
            </a:pPr>
            <a:r>
              <a:rPr lang="en-IN" sz="2400" b="1" dirty="0"/>
              <a:t>Step 1: </a:t>
            </a:r>
            <a:r>
              <a:rPr lang="en-US" sz="2400" b="1" dirty="0"/>
              <a:t>Recoverability Test</a:t>
            </a:r>
          </a:p>
          <a:p>
            <a:pPr marL="0" indent="0">
              <a:buNone/>
            </a:pPr>
            <a:r>
              <a:rPr lang="en-IN" sz="2400" dirty="0"/>
              <a:t>$440 million (book value of reporting unit) &gt; $360 million (fair value of reporting unit) </a:t>
            </a:r>
            <a:r>
              <a:rPr lang="en-IN" sz="2400" b="1" dirty="0">
                <a:sym typeface="Wingdings" pitchFamily="2" charset="2"/>
              </a:rPr>
              <a:t> Impairment loss indicated</a:t>
            </a:r>
            <a:endParaRPr lang="en-IN" sz="2400" b="1" dirty="0"/>
          </a:p>
        </p:txBody>
      </p:sp>
    </p:spTree>
    <p:extLst>
      <p:ext uri="{BB962C8B-B14F-4D97-AF65-F5344CB8AC3E}">
        <p14:creationId xmlns:p14="http://schemas.microsoft.com/office/powerpoint/2010/main" val="300281892"/>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t>11-8</a:t>
            </a:r>
          </a:p>
        </p:txBody>
      </p:sp>
      <p:sp>
        <p:nvSpPr>
          <p:cNvPr id="3" name="Title 2"/>
          <p:cNvSpPr>
            <a:spLocks noGrp="1"/>
          </p:cNvSpPr>
          <p:nvPr>
            <p:ph type="title"/>
          </p:nvPr>
        </p:nvSpPr>
        <p:spPr>
          <a:xfrm>
            <a:off x="1066800" y="457200"/>
            <a:ext cx="7010400" cy="914400"/>
          </a:xfrm>
        </p:spPr>
        <p:txBody>
          <a:bodyPr>
            <a:noAutofit/>
          </a:bodyPr>
          <a:lstStyle/>
          <a:p>
            <a:r>
              <a:rPr lang="en-US" dirty="0"/>
              <a:t>Impairment Loss—Goodwill</a:t>
            </a:r>
            <a:r>
              <a:rPr lang="en-IN" dirty="0"/>
              <a:t> (3 of 3)</a:t>
            </a:r>
            <a:endParaRPr lang="en-US" dirty="0"/>
          </a:p>
        </p:txBody>
      </p:sp>
      <p:sp>
        <p:nvSpPr>
          <p:cNvPr id="4" name="Content Placeholder 3"/>
          <p:cNvSpPr>
            <a:spLocks noGrp="1"/>
          </p:cNvSpPr>
          <p:nvPr>
            <p:ph sz="quarter" idx="10"/>
          </p:nvPr>
        </p:nvSpPr>
        <p:spPr>
          <a:xfrm>
            <a:off x="914399" y="1676400"/>
            <a:ext cx="7857819" cy="457200"/>
          </a:xfrm>
        </p:spPr>
        <p:txBody>
          <a:bodyPr/>
          <a:lstStyle/>
          <a:p>
            <a:pPr marL="0" indent="0">
              <a:buNone/>
            </a:pPr>
            <a:r>
              <a:rPr lang="en-IN" sz="2400" b="1" dirty="0"/>
              <a:t>Step 2: </a:t>
            </a:r>
            <a:r>
              <a:rPr lang="en-US" sz="2400" b="1" dirty="0"/>
              <a:t>Measurement of impairment loss</a:t>
            </a:r>
            <a:endParaRPr lang="en-IN" sz="2400" b="1" dirty="0"/>
          </a:p>
        </p:txBody>
      </p:sp>
      <p:graphicFrame>
        <p:nvGraphicFramePr>
          <p:cNvPr id="5" name="Table 4"/>
          <p:cNvGraphicFramePr>
            <a:graphicFrameLocks noGrp="1"/>
          </p:cNvGraphicFramePr>
          <p:nvPr>
            <p:extLst>
              <p:ext uri="{D42A27DB-BD31-4B8C-83A1-F6EECF244321}">
                <p14:modId xmlns:p14="http://schemas.microsoft.com/office/powerpoint/2010/main" val="1127172828"/>
              </p:ext>
            </p:extLst>
          </p:nvPr>
        </p:nvGraphicFramePr>
        <p:xfrm>
          <a:off x="2133600" y="2438400"/>
          <a:ext cx="4800600" cy="914400"/>
        </p:xfrm>
        <a:graphic>
          <a:graphicData uri="http://schemas.openxmlformats.org/drawingml/2006/table">
            <a:tbl>
              <a:tblPr firstRow="1" bandRow="1">
                <a:tableStyleId>{5940675A-B579-460E-94D1-54222C63F5DA}</a:tableStyleId>
              </a:tblPr>
              <a:tblGrid>
                <a:gridCol w="3200400">
                  <a:extLst>
                    <a:ext uri="{9D8B030D-6E8A-4147-A177-3AD203B41FA5}">
                      <a16:colId xmlns:a16="http://schemas.microsoft.com/office/drawing/2014/main" xmlns="" val="20000"/>
                    </a:ext>
                  </a:extLst>
                </a:gridCol>
                <a:gridCol w="1600200">
                  <a:extLst>
                    <a:ext uri="{9D8B030D-6E8A-4147-A177-3AD203B41FA5}">
                      <a16:colId xmlns:a16="http://schemas.microsoft.com/office/drawing/2014/main" xmlns="" val="20001"/>
                    </a:ext>
                  </a:extLst>
                </a:gridCol>
              </a:tblGrid>
              <a:tr h="304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solidFill>
                            <a:schemeClr val="tx1"/>
                          </a:solidFill>
                          <a:latin typeface="Verdana" pitchFamily="34" charset="0"/>
                          <a:ea typeface="Verdana" pitchFamily="34" charset="0"/>
                          <a:cs typeface="Verdana" pitchFamily="34" charset="0"/>
                        </a:rPr>
                        <a:t>Book value </a:t>
                      </a:r>
                      <a:r>
                        <a:rPr lang="en-IN" sz="1400" dirty="0">
                          <a:latin typeface="Verdana" pitchFamily="34" charset="0"/>
                          <a:ea typeface="Verdana" pitchFamily="34" charset="0"/>
                          <a:cs typeface="Verdana" pitchFamily="34" charset="0"/>
                        </a:rPr>
                        <a:t>of goodwill</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solidFill>
                            <a:schemeClr val="tx1"/>
                          </a:solidFill>
                          <a:latin typeface="Verdana" pitchFamily="34" charset="0"/>
                          <a:ea typeface="Verdana" pitchFamily="34" charset="0"/>
                          <a:cs typeface="Verdana" pitchFamily="34" charset="0"/>
                        </a:rPr>
                        <a:t>$100 million</a:t>
                      </a:r>
                    </a:p>
                  </a:txBody>
                  <a:tcPr/>
                </a:tc>
                <a:extLst>
                  <a:ext uri="{0D108BD9-81ED-4DB2-BD59-A6C34878D82A}">
                    <a16:rowId xmlns:a16="http://schemas.microsoft.com/office/drawing/2014/main" xmlns="" val="10000"/>
                  </a:ext>
                </a:extLst>
              </a:tr>
              <a:tr h="2952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Implied fair value of goodwill</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u="sng" dirty="0">
                          <a:solidFill>
                            <a:schemeClr val="tx1"/>
                          </a:solidFill>
                          <a:latin typeface="Verdana" pitchFamily="34" charset="0"/>
                          <a:ea typeface="Verdana" pitchFamily="34" charset="0"/>
                          <a:cs typeface="Verdana" pitchFamily="34" charset="0"/>
                        </a:rPr>
                        <a:t>25 million</a:t>
                      </a:r>
                    </a:p>
                  </a:txBody>
                  <a:tcPr/>
                </a:tc>
                <a:extLst>
                  <a:ext uri="{0D108BD9-81ED-4DB2-BD59-A6C34878D82A}">
                    <a16:rowId xmlns:a16="http://schemas.microsoft.com/office/drawing/2014/main" xmlns="" val="10001"/>
                  </a:ext>
                </a:extLst>
              </a:tr>
              <a:tr h="238125">
                <a:tc>
                  <a:txBody>
                    <a:bodyPr/>
                    <a:lstStyle/>
                    <a:p>
                      <a:r>
                        <a:rPr lang="en-IN" sz="1400" dirty="0">
                          <a:latin typeface="Verdana" pitchFamily="34" charset="0"/>
                          <a:ea typeface="Verdana" pitchFamily="34" charset="0"/>
                          <a:cs typeface="Verdana" pitchFamily="34" charset="0"/>
                        </a:rPr>
                        <a:t>Impairment loss</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b="1" u="sng" dirty="0">
                          <a:solidFill>
                            <a:schemeClr val="tx1"/>
                          </a:solidFill>
                          <a:latin typeface="Verdana" pitchFamily="34" charset="0"/>
                          <a:ea typeface="Verdana" pitchFamily="34" charset="0"/>
                          <a:cs typeface="Verdana" pitchFamily="34" charset="0"/>
                        </a:rPr>
                        <a:t>$  75</a:t>
                      </a:r>
                      <a:r>
                        <a:rPr lang="en-IN" sz="1400" u="sng" dirty="0">
                          <a:solidFill>
                            <a:schemeClr val="tx1"/>
                          </a:solidFill>
                          <a:latin typeface="Verdana" pitchFamily="34" charset="0"/>
                          <a:ea typeface="Verdana" pitchFamily="34" charset="0"/>
                          <a:cs typeface="Verdana" pitchFamily="34" charset="0"/>
                        </a:rPr>
                        <a:t> million</a:t>
                      </a:r>
                    </a:p>
                  </a:txBody>
                  <a:tcPr/>
                </a:tc>
                <a:extLst>
                  <a:ext uri="{0D108BD9-81ED-4DB2-BD59-A6C34878D82A}">
                    <a16:rowId xmlns:a16="http://schemas.microsoft.com/office/drawing/2014/main" xmlns="" val="10002"/>
                  </a:ext>
                </a:extLst>
              </a:tr>
            </a:tbl>
          </a:graphicData>
        </a:graphic>
      </p:graphicFrame>
      <p:sp>
        <p:nvSpPr>
          <p:cNvPr id="10" name="Content Placeholder 10"/>
          <p:cNvSpPr>
            <a:spLocks noGrp="1"/>
          </p:cNvSpPr>
          <p:nvPr>
            <p:ph sz="quarter" idx="12"/>
          </p:nvPr>
        </p:nvSpPr>
        <p:spPr>
          <a:xfrm>
            <a:off x="901700" y="3581400"/>
            <a:ext cx="7857819" cy="914400"/>
          </a:xfrm>
        </p:spPr>
        <p:txBody>
          <a:bodyPr/>
          <a:lstStyle/>
          <a:p>
            <a:pPr marL="0" indent="0">
              <a:buNone/>
            </a:pPr>
            <a:r>
              <a:rPr lang="en-IN" sz="2400" b="1" dirty="0"/>
              <a:t>$360 million − $335 million </a:t>
            </a:r>
            <a:r>
              <a:rPr lang="en-IN" sz="2400" b="1" dirty="0">
                <a:sym typeface="Wingdings" pitchFamily="2" charset="2"/>
              </a:rPr>
              <a:t> </a:t>
            </a:r>
            <a:r>
              <a:rPr lang="en-IN" sz="2400" dirty="0"/>
              <a:t>25 million</a:t>
            </a:r>
          </a:p>
        </p:txBody>
      </p:sp>
      <p:pic>
        <p:nvPicPr>
          <p:cNvPr id="6" name="Picture 5" descr="Journal entry debiting loss on impairment of goodwill 75 million and crediting goodwill 75 million."/>
          <p:cNvPicPr>
            <a:picLocks noChangeAspect="1"/>
          </p:cNvPicPr>
          <p:nvPr/>
        </p:nvPicPr>
        <p:blipFill>
          <a:blip r:embed="rId3"/>
          <a:stretch>
            <a:fillRect/>
          </a:stretch>
        </p:blipFill>
        <p:spPr>
          <a:xfrm>
            <a:off x="683053" y="4400649"/>
            <a:ext cx="7851347" cy="1561902"/>
          </a:xfrm>
          <a:prstGeom prst="rect">
            <a:avLst/>
          </a:prstGeom>
        </p:spPr>
      </p:pic>
    </p:spTree>
    <p:extLst>
      <p:ext uri="{BB962C8B-B14F-4D97-AF65-F5344CB8AC3E}">
        <p14:creationId xmlns:p14="http://schemas.microsoft.com/office/powerpoint/2010/main" val="492489780"/>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a:t>
            </a:r>
            <a:r>
              <a:rPr lang="en-IN" dirty="0"/>
              <a:t>11-8</a:t>
            </a:r>
          </a:p>
        </p:txBody>
      </p:sp>
      <p:sp>
        <p:nvSpPr>
          <p:cNvPr id="3" name="Title 2"/>
          <p:cNvSpPr>
            <a:spLocks noGrp="1"/>
          </p:cNvSpPr>
          <p:nvPr>
            <p:ph type="title"/>
          </p:nvPr>
        </p:nvSpPr>
        <p:spPr/>
        <p:txBody>
          <a:bodyPr>
            <a:noAutofit/>
          </a:bodyPr>
          <a:lstStyle/>
          <a:p>
            <a:r>
              <a:rPr lang="en-US" altLang="en-US" dirty="0"/>
              <a:t>Concept Check: Impairment of Goodwill</a:t>
            </a:r>
            <a:r>
              <a:rPr lang="en-IN" dirty="0"/>
              <a:t> (1 of 2)</a:t>
            </a:r>
            <a:endParaRPr lang="en-US" dirty="0"/>
          </a:p>
        </p:txBody>
      </p:sp>
      <p:sp>
        <p:nvSpPr>
          <p:cNvPr id="4" name="Content Placeholder 3"/>
          <p:cNvSpPr>
            <a:spLocks noGrp="1"/>
          </p:cNvSpPr>
          <p:nvPr>
            <p:ph sz="quarter" idx="10"/>
          </p:nvPr>
        </p:nvSpPr>
        <p:spPr>
          <a:xfrm>
            <a:off x="914400" y="1600200"/>
            <a:ext cx="7772400" cy="4800600"/>
          </a:xfrm>
        </p:spPr>
        <p:txBody>
          <a:bodyPr/>
          <a:lstStyle/>
          <a:p>
            <a:pPr marL="0" indent="0">
              <a:buNone/>
            </a:pPr>
            <a:r>
              <a:rPr lang="en-US" sz="2000" dirty="0"/>
              <a:t>In 2017, </a:t>
            </a:r>
            <a:r>
              <a:rPr lang="en-US" sz="2000" dirty="0" err="1"/>
              <a:t>Mowchan</a:t>
            </a:r>
            <a:r>
              <a:rPr lang="en-US" sz="2000" dirty="0"/>
              <a:t> Inc. acquired Sanchez Co. and recorded goodwill of $290 million as a result. The net assets (including goodwill) from </a:t>
            </a:r>
            <a:r>
              <a:rPr lang="en-US" sz="2000" dirty="0" err="1"/>
              <a:t>Mowchan’s</a:t>
            </a:r>
            <a:r>
              <a:rPr lang="en-US" sz="2000" dirty="0"/>
              <a:t> acquisition of Sanchez Co. had a 2018 year-end book value of $1,160 million. </a:t>
            </a:r>
            <a:r>
              <a:rPr lang="en-US" sz="2000" dirty="0" err="1"/>
              <a:t>Mowchan</a:t>
            </a:r>
            <a:r>
              <a:rPr lang="en-US" sz="2000" dirty="0"/>
              <a:t> assessed the fair value of Sanchez at this date to be $1,020 million, while the fair value of all of Sanchez’s identifiable tangible and intangible assets (excluding goodwill) was $900 million. The amount of the impairment loss that </a:t>
            </a:r>
            <a:r>
              <a:rPr lang="en-US" sz="2000" dirty="0" err="1"/>
              <a:t>Mowchan</a:t>
            </a:r>
            <a:r>
              <a:rPr lang="en-US" sz="2000" dirty="0"/>
              <a:t> would record for goodwill at the end of 2018 is:</a:t>
            </a:r>
          </a:p>
          <a:p>
            <a:pPr marL="457200" indent="-457200">
              <a:buFont typeface="+mj-lt"/>
              <a:buAutoNum type="alphaLcPeriod"/>
            </a:pPr>
            <a:r>
              <a:rPr lang="en-US" sz="2000" dirty="0"/>
              <a:t>$120 million </a:t>
            </a:r>
          </a:p>
          <a:p>
            <a:pPr marL="457200" indent="-457200">
              <a:buFont typeface="+mj-lt"/>
              <a:buAutoNum type="alphaLcPeriod"/>
            </a:pPr>
            <a:r>
              <a:rPr lang="en-US" sz="2000" dirty="0"/>
              <a:t>$140 million </a:t>
            </a:r>
          </a:p>
          <a:p>
            <a:pPr marL="457200" indent="-457200">
              <a:buFont typeface="+mj-lt"/>
              <a:buAutoNum type="alphaLcPeriod"/>
            </a:pPr>
            <a:r>
              <a:rPr lang="en-US" sz="2000" dirty="0"/>
              <a:t>$0 </a:t>
            </a:r>
          </a:p>
          <a:p>
            <a:pPr marL="457200" indent="-457200">
              <a:buFont typeface="+mj-lt"/>
              <a:buAutoNum type="alphaLcPeriod"/>
            </a:pPr>
            <a:r>
              <a:rPr lang="en-US" sz="2000" b="1" dirty="0"/>
              <a:t>$170 million</a:t>
            </a:r>
          </a:p>
        </p:txBody>
      </p:sp>
    </p:spTree>
    <p:extLst>
      <p:ext uri="{BB962C8B-B14F-4D97-AF65-F5344CB8AC3E}">
        <p14:creationId xmlns:p14="http://schemas.microsoft.com/office/powerpoint/2010/main" val="1445728190"/>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t>11-8</a:t>
            </a:r>
          </a:p>
        </p:txBody>
      </p:sp>
      <p:sp>
        <p:nvSpPr>
          <p:cNvPr id="3" name="Title 2"/>
          <p:cNvSpPr>
            <a:spLocks noGrp="1"/>
          </p:cNvSpPr>
          <p:nvPr>
            <p:ph type="title"/>
          </p:nvPr>
        </p:nvSpPr>
        <p:spPr/>
        <p:txBody>
          <a:bodyPr>
            <a:noAutofit/>
          </a:bodyPr>
          <a:lstStyle/>
          <a:p>
            <a:r>
              <a:rPr lang="en-US" altLang="en-US" dirty="0"/>
              <a:t>Concept Check: Impairment of Goodwill</a:t>
            </a:r>
            <a:r>
              <a:rPr lang="en-IN" dirty="0"/>
              <a:t> (2 of 2)</a:t>
            </a:r>
            <a:endParaRPr lang="en-US" dirty="0"/>
          </a:p>
        </p:txBody>
      </p:sp>
      <p:sp>
        <p:nvSpPr>
          <p:cNvPr id="4" name="Content Placeholder 3"/>
          <p:cNvSpPr>
            <a:spLocks noGrp="1"/>
          </p:cNvSpPr>
          <p:nvPr>
            <p:ph sz="quarter" idx="10"/>
          </p:nvPr>
        </p:nvSpPr>
        <p:spPr>
          <a:xfrm>
            <a:off x="914400" y="1676400"/>
            <a:ext cx="7315200" cy="4343400"/>
          </a:xfrm>
        </p:spPr>
        <p:txBody>
          <a:bodyPr/>
          <a:lstStyle/>
          <a:p>
            <a:pPr marL="0" lvl="0" indent="0">
              <a:buNone/>
            </a:pPr>
            <a:r>
              <a:rPr lang="en-US" sz="2400" dirty="0"/>
              <a:t>The correct answer is </a:t>
            </a:r>
            <a:r>
              <a:rPr lang="en-US" sz="2400" i="1" dirty="0"/>
              <a:t>d</a:t>
            </a:r>
            <a:r>
              <a:rPr lang="en-US" sz="2400" dirty="0"/>
              <a:t>: Implied fair value of goodwill is $120 million ($1,020 million − $900 million). Impairment loss: $290 million − $120 million = </a:t>
            </a:r>
            <a:r>
              <a:rPr lang="en-US" sz="2400" b="1" dirty="0"/>
              <a:t>$170 million</a:t>
            </a:r>
            <a:r>
              <a:rPr lang="en-US" sz="2400" dirty="0"/>
              <a:t>. </a:t>
            </a:r>
          </a:p>
        </p:txBody>
      </p:sp>
    </p:spTree>
    <p:extLst>
      <p:ext uri="{BB962C8B-B14F-4D97-AF65-F5344CB8AC3E}">
        <p14:creationId xmlns:p14="http://schemas.microsoft.com/office/powerpoint/2010/main" val="2427244449"/>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p:txBody>
          <a:bodyPr/>
          <a:lstStyle/>
          <a:p>
            <a:pPr marL="0" indent="0">
              <a:buNone/>
            </a:pPr>
            <a:r>
              <a:rPr lang="en-US" dirty="0"/>
              <a:t>Learning Objective </a:t>
            </a:r>
            <a:r>
              <a:rPr lang="en-IN" dirty="0"/>
              <a:t>11-10</a:t>
            </a:r>
          </a:p>
        </p:txBody>
      </p:sp>
      <p:sp>
        <p:nvSpPr>
          <p:cNvPr id="8" name="Title 1"/>
          <p:cNvSpPr>
            <a:spLocks noGrp="1"/>
          </p:cNvSpPr>
          <p:nvPr>
            <p:ph type="title"/>
          </p:nvPr>
        </p:nvSpPr>
        <p:spPr>
          <a:xfrm>
            <a:off x="694944" y="533400"/>
            <a:ext cx="8046720" cy="1524000"/>
          </a:xfrm>
        </p:spPr>
        <p:txBody>
          <a:bodyPr>
            <a:noAutofit/>
          </a:bodyPr>
          <a:lstStyle/>
          <a:p>
            <a:r>
              <a:rPr lang="en-IN" dirty="0"/>
              <a:t>Differences between IFRS and U.S. GAAP: Impairment of Goodwill</a:t>
            </a:r>
            <a:r>
              <a:rPr lang="en-IN" baseline="0" dirty="0"/>
              <a:t> (1 of 2)</a:t>
            </a:r>
            <a:endParaRPr lang="en-US" dirty="0"/>
          </a:p>
        </p:txBody>
      </p:sp>
      <p:graphicFrame>
        <p:nvGraphicFramePr>
          <p:cNvPr id="10" name="Table  9"/>
          <p:cNvGraphicFramePr>
            <a:graphicFrameLocks noGrp="1"/>
          </p:cNvGraphicFramePr>
          <p:nvPr>
            <p:ph sz="quarter" idx="10"/>
            <p:extLst>
              <p:ext uri="{D42A27DB-BD31-4B8C-83A1-F6EECF244321}">
                <p14:modId xmlns:p14="http://schemas.microsoft.com/office/powerpoint/2010/main" val="2722022750"/>
              </p:ext>
            </p:extLst>
          </p:nvPr>
        </p:nvGraphicFramePr>
        <p:xfrm>
          <a:off x="762000" y="2362200"/>
          <a:ext cx="8165282" cy="3886200"/>
        </p:xfrm>
        <a:graphic>
          <a:graphicData uri="http://schemas.openxmlformats.org/drawingml/2006/table">
            <a:tbl>
              <a:tblPr firstRow="1" bandRow="1">
                <a:tableStyleId>{F2DE63D5-997A-4646-A377-4702673A728D}</a:tableStyleId>
              </a:tblPr>
              <a:tblGrid>
                <a:gridCol w="1752600">
                  <a:extLst>
                    <a:ext uri="{9D8B030D-6E8A-4147-A177-3AD203B41FA5}">
                      <a16:colId xmlns:a16="http://schemas.microsoft.com/office/drawing/2014/main" xmlns="" val="20000"/>
                    </a:ext>
                  </a:extLst>
                </a:gridCol>
                <a:gridCol w="2831417">
                  <a:extLst>
                    <a:ext uri="{9D8B030D-6E8A-4147-A177-3AD203B41FA5}">
                      <a16:colId xmlns:a16="http://schemas.microsoft.com/office/drawing/2014/main" xmlns="" val="20001"/>
                    </a:ext>
                  </a:extLst>
                </a:gridCol>
                <a:gridCol w="3581265">
                  <a:extLst>
                    <a:ext uri="{9D8B030D-6E8A-4147-A177-3AD203B41FA5}">
                      <a16:colId xmlns:a16="http://schemas.microsoft.com/office/drawing/2014/main" xmlns="" val="20002"/>
                    </a:ext>
                  </a:extLst>
                </a:gridCol>
              </a:tblGrid>
              <a:tr h="39712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400"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rPr>
                        <a:t>U.S. GAAP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rPr>
                        <a:t>IFRS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1274855">
                <a:tc>
                  <a:txBody>
                    <a:bodyPr/>
                    <a:lstStyle/>
                    <a:p>
                      <a:r>
                        <a:rPr lang="en-IN" sz="1400" b="1" i="0" u="none" strike="noStrike" kern="1200" baseline="0" dirty="0">
                          <a:solidFill>
                            <a:schemeClr val="dk1"/>
                          </a:solidFill>
                          <a:latin typeface="Verdana" panose="020B0604030504040204" pitchFamily="34" charset="0"/>
                          <a:ea typeface="Verdana" panose="020B0604030504040204" pitchFamily="34" charset="0"/>
                          <a:cs typeface="Verdana" panose="020B0604030504040204" pitchFamily="34" charset="0"/>
                        </a:rPr>
                        <a:t>Level of Testing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b="0" i="0" u="none" strike="noStrike" kern="1200" baseline="0" dirty="0">
                          <a:solidFill>
                            <a:schemeClr val="dk1"/>
                          </a:solidFill>
                          <a:latin typeface="Verdana" panose="020B0604030504040204" pitchFamily="34" charset="0"/>
                          <a:ea typeface="Verdana" panose="020B0604030504040204" pitchFamily="34" charset="0"/>
                          <a:cs typeface="Verdana" panose="020B0604030504040204" pitchFamily="34" charset="0"/>
                        </a:rPr>
                        <a:t>Reporting unit—a segment or component of an operating segment for which discrete financial information is available.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b="0" i="0" u="none" strike="noStrike" kern="1200" baseline="0" dirty="0">
                          <a:solidFill>
                            <a:schemeClr val="dk1"/>
                          </a:solidFill>
                          <a:latin typeface="Verdana" panose="020B0604030504040204" pitchFamily="34" charset="0"/>
                          <a:ea typeface="Verdana" panose="020B0604030504040204" pitchFamily="34" charset="0"/>
                          <a:cs typeface="Verdana" panose="020B0604030504040204" pitchFamily="34" charset="0"/>
                        </a:rPr>
                        <a:t>Cash-generating unit (CGU)—the lowest level at which goodwill is monitored by management. A CGU can’t be lower than a segment.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2214223">
                <a:tc>
                  <a:txBody>
                    <a:bodyPr/>
                    <a:lstStyle/>
                    <a:p>
                      <a:r>
                        <a:rPr lang="en-IN" sz="1400" b="1" i="0" u="none" strike="noStrike" kern="1200" baseline="0" dirty="0">
                          <a:solidFill>
                            <a:schemeClr val="dk1"/>
                          </a:solidFill>
                          <a:latin typeface="Verdana" panose="020B0604030504040204" pitchFamily="34" charset="0"/>
                          <a:ea typeface="Verdana" panose="020B0604030504040204" pitchFamily="34" charset="0"/>
                          <a:cs typeface="Verdana" panose="020B0604030504040204" pitchFamily="34" charset="0"/>
                        </a:rPr>
                        <a:t>Measurement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b="0" i="0" u="none" strike="noStrike" kern="1200" baseline="0" dirty="0">
                          <a:solidFill>
                            <a:schemeClr val="dk1"/>
                          </a:solidFill>
                          <a:latin typeface="Verdana" panose="020B0604030504040204" pitchFamily="34" charset="0"/>
                          <a:ea typeface="Verdana" panose="020B0604030504040204" pitchFamily="34" charset="0"/>
                          <a:cs typeface="Verdana" panose="020B0604030504040204" pitchFamily="34" charset="0"/>
                        </a:rPr>
                        <a:t>A two-step process:</a:t>
                      </a:r>
                    </a:p>
                    <a:p>
                      <a:pPr marL="342900" indent="-342900">
                        <a:buAutoNum type="arabicPeriod"/>
                      </a:pPr>
                      <a:r>
                        <a:rPr lang="en-IN" sz="1400" b="0" i="0" u="none" strike="noStrike" kern="1200" baseline="0" dirty="0">
                          <a:solidFill>
                            <a:schemeClr val="dk1"/>
                          </a:solidFill>
                          <a:latin typeface="Verdana" panose="020B0604030504040204" pitchFamily="34" charset="0"/>
                          <a:ea typeface="Verdana" panose="020B0604030504040204" pitchFamily="34" charset="0"/>
                          <a:cs typeface="Verdana" panose="020B0604030504040204" pitchFamily="34" charset="0"/>
                        </a:rPr>
                        <a:t>Compare the fair value of the reporting unit with its book value.</a:t>
                      </a:r>
                    </a:p>
                    <a:p>
                      <a:pPr marL="342900" indent="-342900">
                        <a:buAutoNum type="arabicPeriod"/>
                      </a:pPr>
                      <a:r>
                        <a:rPr lang="en-IN" sz="1400" b="0" i="0" u="none" strike="noStrike" kern="1200" baseline="0" dirty="0">
                          <a:solidFill>
                            <a:schemeClr val="dk1"/>
                          </a:solidFill>
                          <a:latin typeface="Verdana" panose="020B0604030504040204" pitchFamily="34" charset="0"/>
                          <a:ea typeface="Verdana" panose="020B0604030504040204" pitchFamily="34" charset="0"/>
                          <a:cs typeface="Verdana" panose="020B0604030504040204" pitchFamily="34" charset="0"/>
                        </a:rPr>
                        <a:t>The impairment loss is the excess of book value over implied fair value.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b="0" i="0" u="none" strike="noStrike" kern="1200" baseline="0" dirty="0">
                          <a:solidFill>
                            <a:schemeClr val="dk1"/>
                          </a:solidFill>
                          <a:latin typeface="Verdana" panose="020B0604030504040204" pitchFamily="34" charset="0"/>
                          <a:ea typeface="Verdana" panose="020B0604030504040204" pitchFamily="34" charset="0"/>
                          <a:cs typeface="Verdana" panose="020B0604030504040204" pitchFamily="34" charset="0"/>
                        </a:rPr>
                        <a:t>A one-step process:</a:t>
                      </a:r>
                    </a:p>
                    <a:p>
                      <a:r>
                        <a:rPr lang="en-IN" sz="1400" b="0" i="0" u="none" strike="noStrike" kern="1200" baseline="0" dirty="0">
                          <a:solidFill>
                            <a:schemeClr val="dk1"/>
                          </a:solidFill>
                          <a:latin typeface="Verdana" panose="020B0604030504040204" pitchFamily="34" charset="0"/>
                          <a:ea typeface="Verdana" panose="020B0604030504040204" pitchFamily="34" charset="0"/>
                          <a:cs typeface="Verdana" panose="020B0604030504040204" pitchFamily="34" charset="0"/>
                        </a:rPr>
                        <a:t>Compare the recoverable amount of the CGU to book value. If the recoverable amount is less, reduce goodwill first, then other assets. The recoverable amount is the higher of fair value less costs to sell and value-in-use (present value of estimated future cash flows).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1719784754"/>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a:buNone/>
            </a:pPr>
            <a:r>
              <a:rPr lang="en-US" dirty="0"/>
              <a:t>Learning Objective </a:t>
            </a:r>
            <a:r>
              <a:rPr lang="en-IN" dirty="0"/>
              <a:t>11-10</a:t>
            </a:r>
            <a:endParaRPr lang="en-US" dirty="0"/>
          </a:p>
        </p:txBody>
      </p:sp>
      <p:sp>
        <p:nvSpPr>
          <p:cNvPr id="2" name="Title 1"/>
          <p:cNvSpPr>
            <a:spLocks noGrp="1"/>
          </p:cNvSpPr>
          <p:nvPr>
            <p:ph type="title"/>
          </p:nvPr>
        </p:nvSpPr>
        <p:spPr>
          <a:xfrm>
            <a:off x="792480" y="457200"/>
            <a:ext cx="8046720" cy="1600200"/>
          </a:xfrm>
        </p:spPr>
        <p:txBody>
          <a:bodyPr>
            <a:noAutofit/>
          </a:bodyPr>
          <a:lstStyle/>
          <a:p>
            <a:r>
              <a:rPr lang="en-IN" dirty="0"/>
              <a:t>Differences between IFRS and U.S. GAAP: Impairment of Goodwill</a:t>
            </a:r>
            <a:r>
              <a:rPr lang="en-IN" baseline="0" dirty="0"/>
              <a:t> (2 of 2)</a:t>
            </a:r>
            <a:endParaRPr lang="en-US" dirty="0"/>
          </a:p>
        </p:txBody>
      </p:sp>
      <p:graphicFrame>
        <p:nvGraphicFramePr>
          <p:cNvPr id="9" name="Table 3"/>
          <p:cNvGraphicFramePr>
            <a:graphicFrameLocks noGrp="1"/>
          </p:cNvGraphicFramePr>
          <p:nvPr>
            <p:ph sz="quarter" idx="10"/>
            <p:extLst>
              <p:ext uri="{D42A27DB-BD31-4B8C-83A1-F6EECF244321}">
                <p14:modId xmlns:p14="http://schemas.microsoft.com/office/powerpoint/2010/main" val="2240116327"/>
              </p:ext>
            </p:extLst>
          </p:nvPr>
        </p:nvGraphicFramePr>
        <p:xfrm>
          <a:off x="914400" y="2331720"/>
          <a:ext cx="7696200" cy="3459479"/>
        </p:xfrm>
        <a:graphic>
          <a:graphicData uri="http://schemas.openxmlformats.org/drawingml/2006/table">
            <a:tbl>
              <a:tblPr firstRow="1" bandRow="1">
                <a:tableStyleId>{F2DE63D5-997A-4646-A377-4702673A728D}</a:tableStyleId>
              </a:tblPr>
              <a:tblGrid>
                <a:gridCol w="3848100">
                  <a:extLst>
                    <a:ext uri="{9D8B030D-6E8A-4147-A177-3AD203B41FA5}">
                      <a16:colId xmlns:a16="http://schemas.microsoft.com/office/drawing/2014/main" xmlns="" val="20000"/>
                    </a:ext>
                  </a:extLst>
                </a:gridCol>
                <a:gridCol w="3848100">
                  <a:extLst>
                    <a:ext uri="{9D8B030D-6E8A-4147-A177-3AD203B41FA5}">
                      <a16:colId xmlns:a16="http://schemas.microsoft.com/office/drawing/2014/main" xmlns="" val="20001"/>
                    </a:ext>
                  </a:extLst>
                </a:gridCol>
              </a:tblGrid>
              <a:tr h="45302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rPr>
                        <a:t>U.S. GAAP</a:t>
                      </a:r>
                    </a:p>
                  </a:txBody>
                  <a:tcPr marL="82814" marR="828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rPr>
                        <a:t>IFRS</a:t>
                      </a:r>
                    </a:p>
                  </a:txBody>
                  <a:tcPr marL="82814" marR="828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45302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i="0" u="none" strike="noStrike" kern="1200" baseline="0" dirty="0">
                          <a:solidFill>
                            <a:schemeClr val="tx1"/>
                          </a:solidFill>
                          <a:latin typeface="Verdana" pitchFamily="34" charset="0"/>
                          <a:ea typeface="Verdana" pitchFamily="34" charset="0"/>
                          <a:cs typeface="Verdana" pitchFamily="34" charset="0"/>
                        </a:rPr>
                        <a:t>Impairment of Value—Goodwill</a:t>
                      </a:r>
                      <a:endParaRPr lang="en-US" sz="1600" b="1" dirty="0">
                        <a:latin typeface="Verdana" pitchFamily="34" charset="0"/>
                        <a:ea typeface="Verdana" pitchFamily="34" charset="0"/>
                        <a:cs typeface="Verdana" pitchFamily="34" charset="0"/>
                      </a:endParaRPr>
                    </a:p>
                  </a:txBody>
                  <a:tcPr marL="82814" marR="828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endParaRPr>
                    </a:p>
                  </a:txBody>
                  <a:tcPr marL="82814" marR="828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1770924">
                <a:tc>
                  <a:txBody>
                    <a:bodyPr/>
                    <a:lstStyle/>
                    <a:p>
                      <a:r>
                        <a:rPr lang="en-IN" sz="16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Allows a company to avoid annual testing by making qualitative evaluations of the</a:t>
                      </a:r>
                    </a:p>
                    <a:p>
                      <a:r>
                        <a:rPr lang="en-IN" sz="16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likelihood of goodwill impairment to determine if step one is necessary.</a:t>
                      </a:r>
                      <a:endParaRPr lang="en-US" sz="1600" b="1" dirty="0">
                        <a:latin typeface="Verdana" panose="020B0604030504040204" pitchFamily="34" charset="0"/>
                        <a:ea typeface="Verdana" panose="020B0604030504040204" pitchFamily="34" charset="0"/>
                        <a:cs typeface="Verdana" panose="020B0604030504040204" pitchFamily="34" charset="0"/>
                      </a:endParaRPr>
                    </a:p>
                  </a:txBody>
                  <a:tcPr marL="82814" marR="828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Requires goodwill to be tested for impairment at least annually.</a:t>
                      </a:r>
                      <a:endParaRPr lang="en-US" sz="1600" b="1" dirty="0">
                        <a:latin typeface="Verdana" panose="020B0604030504040204" pitchFamily="34" charset="0"/>
                        <a:ea typeface="Verdana" panose="020B0604030504040204" pitchFamily="34" charset="0"/>
                        <a:cs typeface="Verdana" panose="020B0604030504040204" pitchFamily="34" charset="0"/>
                      </a:endParaRPr>
                    </a:p>
                    <a:p>
                      <a:endParaRPr lang="en-US" sz="1600" b="1" dirty="0">
                        <a:latin typeface="Verdana" panose="020B0604030504040204" pitchFamily="34" charset="0"/>
                        <a:ea typeface="Verdana" panose="020B0604030504040204" pitchFamily="34" charset="0"/>
                        <a:cs typeface="Verdana" panose="020B0604030504040204" pitchFamily="34" charset="0"/>
                      </a:endParaRPr>
                    </a:p>
                  </a:txBody>
                  <a:tcPr marL="82814" marR="828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2"/>
                  </a:ext>
                </a:extLst>
              </a:tr>
              <a:tr h="7825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Prohibits the reversal of goodwill impairment losses.</a:t>
                      </a:r>
                      <a:endParaRPr lang="en-US" sz="1600" b="1" dirty="0">
                        <a:latin typeface="Verdana" panose="020B0604030504040204" pitchFamily="34" charset="0"/>
                        <a:ea typeface="Verdana" panose="020B0604030504040204" pitchFamily="34" charset="0"/>
                        <a:cs typeface="Verdana" panose="020B0604030504040204" pitchFamily="34" charset="0"/>
                      </a:endParaRPr>
                    </a:p>
                  </a:txBody>
                  <a:tcPr marL="82814" marR="828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Prohibits the reversal of goodwill impairment losses.</a:t>
                      </a:r>
                      <a:endParaRPr lang="en-US" sz="1600" b="1" dirty="0">
                        <a:latin typeface="Verdana" panose="020B0604030504040204" pitchFamily="34" charset="0"/>
                        <a:ea typeface="Verdana" panose="020B0604030504040204" pitchFamily="34" charset="0"/>
                        <a:cs typeface="Verdana" panose="020B0604030504040204" pitchFamily="34" charset="0"/>
                      </a:endParaRPr>
                    </a:p>
                  </a:txBody>
                  <a:tcPr marL="82814" marR="828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4231714079"/>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a:t>
            </a:r>
            <a:r>
              <a:rPr lang="en-IN" dirty="0"/>
              <a:t>11-8</a:t>
            </a:r>
          </a:p>
        </p:txBody>
      </p:sp>
      <p:sp>
        <p:nvSpPr>
          <p:cNvPr id="2" name="Title 1"/>
          <p:cNvSpPr>
            <a:spLocks noGrp="1"/>
          </p:cNvSpPr>
          <p:nvPr>
            <p:ph type="title"/>
          </p:nvPr>
        </p:nvSpPr>
        <p:spPr/>
        <p:txBody>
          <a:bodyPr/>
          <a:lstStyle/>
          <a:p>
            <a:r>
              <a:rPr lang="en-US" dirty="0"/>
              <a:t>Assets to Be Sold</a:t>
            </a:r>
          </a:p>
        </p:txBody>
      </p:sp>
      <p:sp>
        <p:nvSpPr>
          <p:cNvPr id="3" name="Content Placeholder 2"/>
          <p:cNvSpPr>
            <a:spLocks noGrp="1"/>
          </p:cNvSpPr>
          <p:nvPr>
            <p:ph sz="quarter" idx="10"/>
          </p:nvPr>
        </p:nvSpPr>
        <p:spPr>
          <a:xfrm>
            <a:off x="914400" y="1295400"/>
            <a:ext cx="7772400" cy="5105400"/>
          </a:xfrm>
        </p:spPr>
        <p:txBody>
          <a:bodyPr>
            <a:normAutofit/>
          </a:bodyPr>
          <a:lstStyle/>
          <a:p>
            <a:r>
              <a:rPr lang="en-US" dirty="0"/>
              <a:t>These are </a:t>
            </a:r>
            <a:r>
              <a:rPr lang="en-IN" dirty="0"/>
              <a:t>assets that management has actively committed to immediately sell in their present condition and for which sale is probable</a:t>
            </a:r>
            <a:endParaRPr lang="en-US" dirty="0"/>
          </a:p>
          <a:p>
            <a:r>
              <a:rPr lang="en-US" dirty="0"/>
              <a:t>If book value exceeds </a:t>
            </a:r>
            <a:r>
              <a:rPr lang="en-IN" dirty="0"/>
              <a:t>fair value less cost to </a:t>
            </a:r>
            <a:r>
              <a:rPr lang="en-US" dirty="0"/>
              <a:t>sell, an impairment loss is recognized for the difference</a:t>
            </a:r>
          </a:p>
          <a:p>
            <a:r>
              <a:rPr lang="en-US" dirty="0"/>
              <a:t>These assets are not depreciated or amortized</a:t>
            </a:r>
          </a:p>
          <a:p>
            <a:r>
              <a:rPr lang="en-US" dirty="0"/>
              <a:t>They are reported separately in the balance sheet</a:t>
            </a:r>
          </a:p>
        </p:txBody>
      </p:sp>
    </p:spTree>
    <p:extLst>
      <p:ext uri="{BB962C8B-B14F-4D97-AF65-F5344CB8AC3E}">
        <p14:creationId xmlns:p14="http://schemas.microsoft.com/office/powerpoint/2010/main" val="2063126156"/>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a:buNone/>
            </a:pPr>
            <a:r>
              <a:rPr lang="en-US" dirty="0"/>
              <a:t>Learning Objective </a:t>
            </a:r>
            <a:r>
              <a:rPr lang="en-IN" dirty="0"/>
              <a:t>11-8</a:t>
            </a:r>
          </a:p>
        </p:txBody>
      </p:sp>
      <p:sp>
        <p:nvSpPr>
          <p:cNvPr id="2" name="Title 1"/>
          <p:cNvSpPr>
            <a:spLocks noGrp="1"/>
          </p:cNvSpPr>
          <p:nvPr>
            <p:ph type="title"/>
          </p:nvPr>
        </p:nvSpPr>
        <p:spPr/>
        <p:txBody>
          <a:bodyPr>
            <a:noAutofit/>
          </a:bodyPr>
          <a:lstStyle/>
          <a:p>
            <a:r>
              <a:rPr lang="en-US" dirty="0"/>
              <a:t>Summary of Asset Impairment Guidelines (1 of 2)</a:t>
            </a:r>
          </a:p>
        </p:txBody>
      </p:sp>
      <p:graphicFrame>
        <p:nvGraphicFramePr>
          <p:cNvPr id="5" name="Table 4"/>
          <p:cNvGraphicFramePr>
            <a:graphicFrameLocks noGrp="1"/>
          </p:cNvGraphicFramePr>
          <p:nvPr>
            <p:extLst>
              <p:ext uri="{D42A27DB-BD31-4B8C-83A1-F6EECF244321}">
                <p14:modId xmlns:p14="http://schemas.microsoft.com/office/powerpoint/2010/main" val="4022106410"/>
              </p:ext>
            </p:extLst>
          </p:nvPr>
        </p:nvGraphicFramePr>
        <p:xfrm>
          <a:off x="914400" y="1813179"/>
          <a:ext cx="8001000" cy="3218688"/>
        </p:xfrm>
        <a:graphic>
          <a:graphicData uri="http://schemas.openxmlformats.org/drawingml/2006/table">
            <a:tbl>
              <a:tblPr firstRow="1" bandRow="1">
                <a:tableStyleId>{5940675A-B579-460E-94D1-54222C63F5DA}</a:tableStyleId>
              </a:tblPr>
              <a:tblGrid>
                <a:gridCol w="1905000">
                  <a:extLst>
                    <a:ext uri="{9D8B030D-6E8A-4147-A177-3AD203B41FA5}">
                      <a16:colId xmlns:a16="http://schemas.microsoft.com/office/drawing/2014/main" xmlns="" val="20000"/>
                    </a:ext>
                  </a:extLst>
                </a:gridCol>
                <a:gridCol w="2943256">
                  <a:extLst>
                    <a:ext uri="{9D8B030D-6E8A-4147-A177-3AD203B41FA5}">
                      <a16:colId xmlns:a16="http://schemas.microsoft.com/office/drawing/2014/main" xmlns="" val="20001"/>
                    </a:ext>
                  </a:extLst>
                </a:gridCol>
                <a:gridCol w="3152744">
                  <a:extLst>
                    <a:ext uri="{9D8B030D-6E8A-4147-A177-3AD203B41FA5}">
                      <a16:colId xmlns:a16="http://schemas.microsoft.com/office/drawing/2014/main" xmlns="" val="20002"/>
                    </a:ext>
                  </a:extLst>
                </a:gridCol>
              </a:tblGrid>
              <a:tr h="418314">
                <a:tc>
                  <a:txBody>
                    <a:bodyPr/>
                    <a:lstStyle/>
                    <a:p>
                      <a:pPr marL="0" marR="0" algn="ctr">
                        <a:lnSpc>
                          <a:spcPct val="115000"/>
                        </a:lnSpc>
                        <a:spcBef>
                          <a:spcPts val="0"/>
                        </a:spcBef>
                        <a:spcAft>
                          <a:spcPts val="0"/>
                        </a:spcAft>
                      </a:pPr>
                      <a:r>
                        <a:rPr lang="en-US" sz="1200" b="1" dirty="0">
                          <a:effectLst/>
                          <a:latin typeface="Verdana" panose="020B0604030504040204" pitchFamily="34" charset="0"/>
                          <a:ea typeface="Verdana" panose="020B0604030504040204" pitchFamily="34" charset="0"/>
                          <a:cs typeface="Verdana" panose="020B0604030504040204" pitchFamily="34" charset="0"/>
                        </a:rPr>
                        <a:t>Asset</a:t>
                      </a:r>
                    </a:p>
                    <a:p>
                      <a:pPr marL="0" marR="0" algn="ctr">
                        <a:lnSpc>
                          <a:spcPct val="115000"/>
                        </a:lnSpc>
                        <a:spcBef>
                          <a:spcPts val="0"/>
                        </a:spcBef>
                        <a:spcAft>
                          <a:spcPts val="0"/>
                        </a:spcAft>
                      </a:pPr>
                      <a:r>
                        <a:rPr lang="en-US" sz="1200" b="1" dirty="0">
                          <a:effectLst/>
                          <a:latin typeface="Verdana" panose="020B0604030504040204" pitchFamily="34" charset="0"/>
                          <a:ea typeface="Verdana" panose="020B0604030504040204" pitchFamily="34" charset="0"/>
                          <a:cs typeface="Verdana" panose="020B0604030504040204" pitchFamily="34" charset="0"/>
                        </a:rPr>
                        <a:t>Classification</a:t>
                      </a:r>
                    </a:p>
                  </a:txBody>
                  <a:tcPr anchor="ctr"/>
                </a:tc>
                <a:tc>
                  <a:txBody>
                    <a:bodyPr/>
                    <a:lstStyle/>
                    <a:p>
                      <a:pPr marL="0" marR="0" algn="ctr">
                        <a:lnSpc>
                          <a:spcPct val="115000"/>
                        </a:lnSpc>
                        <a:spcBef>
                          <a:spcPts val="0"/>
                        </a:spcBef>
                        <a:spcAft>
                          <a:spcPts val="0"/>
                        </a:spcAft>
                      </a:pPr>
                      <a:r>
                        <a:rPr lang="en-US" sz="1200" b="1" dirty="0">
                          <a:effectLst/>
                          <a:latin typeface="Verdana" panose="020B0604030504040204" pitchFamily="34" charset="0"/>
                          <a:ea typeface="Verdana" panose="020B0604030504040204" pitchFamily="34" charset="0"/>
                          <a:cs typeface="Verdana" panose="020B0604030504040204" pitchFamily="34" charset="0"/>
                        </a:rPr>
                        <a:t>When to Test for Impairment</a:t>
                      </a:r>
                    </a:p>
                  </a:txBody>
                  <a:tcPr anchor="ctr"/>
                </a:tc>
                <a:tc>
                  <a:txBody>
                    <a:bodyPr/>
                    <a:lstStyle/>
                    <a:p>
                      <a:pPr marL="0" marR="0" indent="0" algn="ctr">
                        <a:lnSpc>
                          <a:spcPct val="115000"/>
                        </a:lnSpc>
                        <a:spcBef>
                          <a:spcPts val="0"/>
                        </a:spcBef>
                        <a:spcAft>
                          <a:spcPts val="0"/>
                        </a:spcAft>
                      </a:pPr>
                      <a:r>
                        <a:rPr lang="en-US" sz="1200" b="1" dirty="0">
                          <a:effectLst/>
                          <a:latin typeface="Verdana" panose="020B0604030504040204" pitchFamily="34" charset="0"/>
                          <a:ea typeface="Verdana" panose="020B0604030504040204" pitchFamily="34" charset="0"/>
                          <a:cs typeface="Verdana" panose="020B0604030504040204" pitchFamily="34" charset="0"/>
                        </a:rPr>
                        <a:t>Impairment Test</a:t>
                      </a:r>
                    </a:p>
                  </a:txBody>
                  <a:tcPr anchor="ctr"/>
                </a:tc>
                <a:extLst>
                  <a:ext uri="{0D108BD9-81ED-4DB2-BD59-A6C34878D82A}">
                    <a16:rowId xmlns:a16="http://schemas.microsoft.com/office/drawing/2014/main" xmlns="" val="10000"/>
                  </a:ext>
                </a:extLst>
              </a:tr>
              <a:tr h="1410487">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200" b="1" dirty="0">
                          <a:effectLst/>
                          <a:latin typeface="Verdana" panose="020B0604030504040204" pitchFamily="34" charset="0"/>
                          <a:ea typeface="Verdana" panose="020B0604030504040204" pitchFamily="34" charset="0"/>
                          <a:cs typeface="Verdana" panose="020B0604030504040204" pitchFamily="34" charset="0"/>
                        </a:rPr>
                        <a:t>Held and Used</a:t>
                      </a:r>
                    </a:p>
                    <a:p>
                      <a:pPr marL="0" marR="0" indent="0" algn="l" defTabSz="914400" rtl="0" eaLnBrk="1" fontAlgn="auto" latinLnBrk="0" hangingPunct="1">
                        <a:lnSpc>
                          <a:spcPct val="115000"/>
                        </a:lnSpc>
                        <a:spcBef>
                          <a:spcPts val="0"/>
                        </a:spcBef>
                        <a:spcAft>
                          <a:spcPts val="0"/>
                        </a:spcAft>
                        <a:buClrTx/>
                        <a:buSzTx/>
                        <a:buFontTx/>
                        <a:buNone/>
                        <a:tabLst/>
                        <a:defRPr/>
                      </a:pPr>
                      <a:r>
                        <a:rPr lang="en-US" sz="1200" b="0" dirty="0">
                          <a:effectLst/>
                          <a:latin typeface="Verdana" panose="020B0604030504040204" pitchFamily="34" charset="0"/>
                          <a:ea typeface="Verdana" panose="020B0604030504040204" pitchFamily="34" charset="0"/>
                          <a:cs typeface="Verdana" panose="020B0604030504040204" pitchFamily="34" charset="0"/>
                        </a:rPr>
                        <a:t>Property, plant, and equipment</a:t>
                      </a:r>
                      <a:r>
                        <a:rPr lang="en-US" sz="1200" b="0" baseline="0" dirty="0">
                          <a:effectLst/>
                          <a:latin typeface="Verdana" panose="020B0604030504040204" pitchFamily="34" charset="0"/>
                          <a:ea typeface="Verdana" panose="020B0604030504040204" pitchFamily="34" charset="0"/>
                          <a:cs typeface="Verdana" panose="020B0604030504040204" pitchFamily="34" charset="0"/>
                        </a:rPr>
                        <a:t> </a:t>
                      </a:r>
                      <a:r>
                        <a:rPr lang="en-US" sz="1200" b="0" dirty="0">
                          <a:effectLst/>
                          <a:latin typeface="Verdana" panose="020B0604030504040204" pitchFamily="34" charset="0"/>
                          <a:ea typeface="Verdana" panose="020B0604030504040204" pitchFamily="34" charset="0"/>
                          <a:cs typeface="Verdana" panose="020B0604030504040204" pitchFamily="34" charset="0"/>
                        </a:rPr>
                        <a:t>and finite-life intangible assets</a:t>
                      </a:r>
                    </a:p>
                  </a:txBody>
                  <a:tcPr anchor="ct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endParaRPr lang="en-US" sz="1200" b="0" dirty="0">
                        <a:effectLst/>
                        <a:latin typeface="Verdana" panose="020B0604030504040204" pitchFamily="34" charset="0"/>
                        <a:ea typeface="Verdana" panose="020B0604030504040204" pitchFamily="34" charset="0"/>
                        <a:cs typeface="Verdana" panose="020B0604030504040204" pitchFamily="34" charset="0"/>
                      </a:endParaRPr>
                    </a:p>
                    <a:p>
                      <a:pPr marL="0" marR="0" indent="0" algn="l" defTabSz="914400" rtl="0" eaLnBrk="1" fontAlgn="auto" latinLnBrk="0" hangingPunct="1">
                        <a:lnSpc>
                          <a:spcPct val="115000"/>
                        </a:lnSpc>
                        <a:spcBef>
                          <a:spcPts val="0"/>
                        </a:spcBef>
                        <a:spcAft>
                          <a:spcPts val="0"/>
                        </a:spcAft>
                        <a:buClrTx/>
                        <a:buSzTx/>
                        <a:buFontTx/>
                        <a:buNone/>
                        <a:tabLst/>
                        <a:defRPr/>
                      </a:pPr>
                      <a:r>
                        <a:rPr lang="en-US" sz="1200" b="0" dirty="0">
                          <a:effectLst/>
                          <a:latin typeface="Verdana" panose="020B0604030504040204" pitchFamily="34" charset="0"/>
                          <a:ea typeface="Verdana" panose="020B0604030504040204" pitchFamily="34" charset="0"/>
                          <a:cs typeface="Verdana" panose="020B0604030504040204" pitchFamily="34" charset="0"/>
                        </a:rPr>
                        <a:t>When events or circumstances indicate book value may not be recoverable.</a:t>
                      </a:r>
                    </a:p>
                  </a:txBody>
                  <a:tcPr anchor="ct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200" b="0" dirty="0">
                          <a:effectLst/>
                          <a:latin typeface="Verdana" panose="020B0604030504040204" pitchFamily="34" charset="0"/>
                          <a:ea typeface="Verdana" panose="020B0604030504040204" pitchFamily="34" charset="0"/>
                          <a:cs typeface="Verdana" panose="020B0604030504040204" pitchFamily="34" charset="0"/>
                        </a:rPr>
                        <a:t>Step </a:t>
                      </a:r>
                      <a:r>
                        <a:rPr lang="en-US" sz="1200" b="0" spc="100" dirty="0">
                          <a:effectLst/>
                          <a:latin typeface="Verdana" panose="020B0604030504040204" pitchFamily="34" charset="0"/>
                          <a:ea typeface="Verdana" panose="020B0604030504040204" pitchFamily="34" charset="0"/>
                          <a:cs typeface="Verdana" panose="020B0604030504040204" pitchFamily="34" charset="0"/>
                        </a:rPr>
                        <a:t>1—</a:t>
                      </a:r>
                      <a:r>
                        <a:rPr lang="en-US" sz="1200" b="0" dirty="0">
                          <a:effectLst/>
                          <a:latin typeface="Verdana" panose="020B0604030504040204" pitchFamily="34" charset="0"/>
                          <a:ea typeface="Verdana" panose="020B0604030504040204" pitchFamily="34" charset="0"/>
                          <a:cs typeface="Verdana" panose="020B0604030504040204" pitchFamily="34" charset="0"/>
                        </a:rPr>
                        <a:t>An impairment loss is required only when book value is not recoverable (undiscounted sum of estimated future cash flows less than book value).</a:t>
                      </a:r>
                    </a:p>
                    <a:p>
                      <a:pPr marL="0" marR="0" indent="0" algn="l" defTabSz="914400" rtl="0" eaLnBrk="1" fontAlgn="auto" latinLnBrk="0" hangingPunct="1">
                        <a:lnSpc>
                          <a:spcPct val="115000"/>
                        </a:lnSpc>
                        <a:spcBef>
                          <a:spcPts val="0"/>
                        </a:spcBef>
                        <a:spcAft>
                          <a:spcPts val="0"/>
                        </a:spcAft>
                        <a:buClrTx/>
                        <a:buSzTx/>
                        <a:buFontTx/>
                        <a:buNone/>
                        <a:tabLst/>
                        <a:defRPr/>
                      </a:pPr>
                      <a:r>
                        <a:rPr lang="en-US" sz="1200" b="0" dirty="0">
                          <a:effectLst/>
                          <a:latin typeface="Verdana" panose="020B0604030504040204" pitchFamily="34" charset="0"/>
                          <a:ea typeface="Verdana" panose="020B0604030504040204" pitchFamily="34" charset="0"/>
                          <a:cs typeface="Verdana" panose="020B0604030504040204" pitchFamily="34" charset="0"/>
                        </a:rPr>
                        <a:t>Step 2—The impairment loss is the excess of book value over fair value.</a:t>
                      </a:r>
                    </a:p>
                  </a:txBody>
                  <a:tcPr anchor="ctr"/>
                </a:tc>
                <a:extLst>
                  <a:ext uri="{0D108BD9-81ED-4DB2-BD59-A6C34878D82A}">
                    <a16:rowId xmlns:a16="http://schemas.microsoft.com/office/drawing/2014/main" xmlns="" val="10001"/>
                  </a:ext>
                </a:extLst>
              </a:tr>
              <a:tr h="762000">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200" dirty="0">
                          <a:effectLst/>
                          <a:latin typeface="Verdana" panose="020B0604030504040204" pitchFamily="34" charset="0"/>
                          <a:ea typeface="Verdana" panose="020B0604030504040204" pitchFamily="34" charset="0"/>
                          <a:cs typeface="Verdana" panose="020B0604030504040204" pitchFamily="34" charset="0"/>
                        </a:rPr>
                        <a:t>Indefinite-life intangible assets</a:t>
                      </a:r>
                    </a:p>
                    <a:p>
                      <a:pPr marL="0" marR="0" indent="0" algn="l" defTabSz="914400" rtl="0" eaLnBrk="1" fontAlgn="auto" latinLnBrk="0" hangingPunct="1">
                        <a:lnSpc>
                          <a:spcPct val="115000"/>
                        </a:lnSpc>
                        <a:spcBef>
                          <a:spcPts val="0"/>
                        </a:spcBef>
                        <a:spcAft>
                          <a:spcPts val="0"/>
                        </a:spcAft>
                        <a:buClrTx/>
                        <a:buSzTx/>
                        <a:buFontTx/>
                        <a:buNone/>
                        <a:tabLst/>
                        <a:defRPr/>
                      </a:pPr>
                      <a:r>
                        <a:rPr lang="en-US" sz="1200" dirty="0">
                          <a:effectLst/>
                          <a:latin typeface="Verdana" panose="020B0604030504040204" pitchFamily="34" charset="0"/>
                          <a:ea typeface="Verdana" panose="020B0604030504040204" pitchFamily="34" charset="0"/>
                          <a:cs typeface="Verdana" panose="020B0604030504040204" pitchFamily="34" charset="0"/>
                        </a:rPr>
                        <a:t>(other than goodwill)</a:t>
                      </a:r>
                    </a:p>
                  </a:txBody>
                  <a:tcPr anchor="ct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200" dirty="0">
                          <a:effectLst/>
                          <a:latin typeface="Verdana" panose="020B0604030504040204" pitchFamily="34" charset="0"/>
                          <a:ea typeface="Verdana" panose="020B0604030504040204" pitchFamily="34" charset="0"/>
                          <a:cs typeface="Verdana" panose="020B0604030504040204" pitchFamily="34" charset="0"/>
                        </a:rPr>
                        <a:t>At least annually, and more frequently if indicated. Option to avoid annual testing by making qualitative evaluations of the likelihood of asset impairment.</a:t>
                      </a:r>
                    </a:p>
                  </a:txBody>
                  <a:tcPr anchor="ct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200" dirty="0">
                          <a:effectLst/>
                          <a:latin typeface="Verdana" panose="020B0604030504040204" pitchFamily="34" charset="0"/>
                          <a:ea typeface="Verdana" panose="020B0604030504040204" pitchFamily="34" charset="0"/>
                          <a:cs typeface="Verdana" panose="020B0604030504040204" pitchFamily="34" charset="0"/>
                        </a:rPr>
                        <a:t>If book value exceeds fair value, an impairment loss is recognized for the difference.</a:t>
                      </a:r>
                    </a:p>
                  </a:txBody>
                  <a:tcPr anchor="ct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2586796531"/>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a:buNone/>
            </a:pPr>
            <a:r>
              <a:rPr lang="en-US" dirty="0"/>
              <a:t>Learning Objective </a:t>
            </a:r>
            <a:r>
              <a:rPr lang="en-IN" dirty="0"/>
              <a:t>11-8</a:t>
            </a:r>
          </a:p>
        </p:txBody>
      </p:sp>
      <p:sp>
        <p:nvSpPr>
          <p:cNvPr id="2" name="Title 1"/>
          <p:cNvSpPr>
            <a:spLocks noGrp="1"/>
          </p:cNvSpPr>
          <p:nvPr>
            <p:ph type="title"/>
          </p:nvPr>
        </p:nvSpPr>
        <p:spPr/>
        <p:txBody>
          <a:bodyPr>
            <a:noAutofit/>
          </a:bodyPr>
          <a:lstStyle/>
          <a:p>
            <a:r>
              <a:rPr lang="en-US" dirty="0"/>
              <a:t>Summary of Asset Impairment Guidelines (2 of 2)</a:t>
            </a:r>
          </a:p>
        </p:txBody>
      </p:sp>
      <p:graphicFrame>
        <p:nvGraphicFramePr>
          <p:cNvPr id="5" name="Table 4"/>
          <p:cNvGraphicFramePr>
            <a:graphicFrameLocks noGrp="1"/>
          </p:cNvGraphicFramePr>
          <p:nvPr>
            <p:extLst>
              <p:ext uri="{D42A27DB-BD31-4B8C-83A1-F6EECF244321}">
                <p14:modId xmlns:p14="http://schemas.microsoft.com/office/powerpoint/2010/main" val="665502728"/>
              </p:ext>
            </p:extLst>
          </p:nvPr>
        </p:nvGraphicFramePr>
        <p:xfrm>
          <a:off x="914400" y="1813179"/>
          <a:ext cx="8001000" cy="2587752"/>
        </p:xfrm>
        <a:graphic>
          <a:graphicData uri="http://schemas.openxmlformats.org/drawingml/2006/table">
            <a:tbl>
              <a:tblPr firstRow="1" bandRow="1">
                <a:tableStyleId>{5940675A-B579-460E-94D1-54222C63F5DA}</a:tableStyleId>
              </a:tblPr>
              <a:tblGrid>
                <a:gridCol w="1905000">
                  <a:extLst>
                    <a:ext uri="{9D8B030D-6E8A-4147-A177-3AD203B41FA5}">
                      <a16:colId xmlns:a16="http://schemas.microsoft.com/office/drawing/2014/main" xmlns="" val="20000"/>
                    </a:ext>
                  </a:extLst>
                </a:gridCol>
                <a:gridCol w="2943256">
                  <a:extLst>
                    <a:ext uri="{9D8B030D-6E8A-4147-A177-3AD203B41FA5}">
                      <a16:colId xmlns:a16="http://schemas.microsoft.com/office/drawing/2014/main" xmlns="" val="20001"/>
                    </a:ext>
                  </a:extLst>
                </a:gridCol>
                <a:gridCol w="3152744">
                  <a:extLst>
                    <a:ext uri="{9D8B030D-6E8A-4147-A177-3AD203B41FA5}">
                      <a16:colId xmlns:a16="http://schemas.microsoft.com/office/drawing/2014/main" xmlns="" val="20002"/>
                    </a:ext>
                  </a:extLst>
                </a:gridCol>
              </a:tblGrid>
              <a:tr h="418314">
                <a:tc>
                  <a:txBody>
                    <a:bodyPr/>
                    <a:lstStyle/>
                    <a:p>
                      <a:pPr marL="0" marR="0" algn="ctr">
                        <a:lnSpc>
                          <a:spcPct val="115000"/>
                        </a:lnSpc>
                        <a:spcBef>
                          <a:spcPts val="0"/>
                        </a:spcBef>
                        <a:spcAft>
                          <a:spcPts val="0"/>
                        </a:spcAft>
                      </a:pPr>
                      <a:r>
                        <a:rPr lang="en-US" sz="1200" b="1" dirty="0">
                          <a:effectLst/>
                          <a:latin typeface="Verdana" panose="020B0604030504040204" pitchFamily="34" charset="0"/>
                          <a:ea typeface="Verdana" panose="020B0604030504040204" pitchFamily="34" charset="0"/>
                          <a:cs typeface="Verdana" panose="020B0604030504040204" pitchFamily="34" charset="0"/>
                        </a:rPr>
                        <a:t>Asset</a:t>
                      </a:r>
                    </a:p>
                    <a:p>
                      <a:pPr marL="0" marR="0" algn="ctr">
                        <a:lnSpc>
                          <a:spcPct val="115000"/>
                        </a:lnSpc>
                        <a:spcBef>
                          <a:spcPts val="0"/>
                        </a:spcBef>
                        <a:spcAft>
                          <a:spcPts val="0"/>
                        </a:spcAft>
                      </a:pPr>
                      <a:r>
                        <a:rPr lang="en-US" sz="1200" b="1" dirty="0">
                          <a:effectLst/>
                          <a:latin typeface="Verdana" panose="020B0604030504040204" pitchFamily="34" charset="0"/>
                          <a:ea typeface="Verdana" panose="020B0604030504040204" pitchFamily="34" charset="0"/>
                          <a:cs typeface="Verdana" panose="020B0604030504040204" pitchFamily="34" charset="0"/>
                        </a:rPr>
                        <a:t>Classification</a:t>
                      </a:r>
                    </a:p>
                  </a:txBody>
                  <a:tcPr anchor="ctr"/>
                </a:tc>
                <a:tc>
                  <a:txBody>
                    <a:bodyPr/>
                    <a:lstStyle/>
                    <a:p>
                      <a:pPr marL="0" marR="0" algn="ctr">
                        <a:lnSpc>
                          <a:spcPct val="115000"/>
                        </a:lnSpc>
                        <a:spcBef>
                          <a:spcPts val="0"/>
                        </a:spcBef>
                        <a:spcAft>
                          <a:spcPts val="0"/>
                        </a:spcAft>
                      </a:pPr>
                      <a:r>
                        <a:rPr lang="en-US" sz="1200" b="1" dirty="0">
                          <a:effectLst/>
                          <a:latin typeface="Verdana" panose="020B0604030504040204" pitchFamily="34" charset="0"/>
                          <a:ea typeface="Verdana" panose="020B0604030504040204" pitchFamily="34" charset="0"/>
                          <a:cs typeface="Verdana" panose="020B0604030504040204" pitchFamily="34" charset="0"/>
                        </a:rPr>
                        <a:t>When to Test for Impairment</a:t>
                      </a:r>
                    </a:p>
                  </a:txBody>
                  <a:tcPr anchor="ctr"/>
                </a:tc>
                <a:tc>
                  <a:txBody>
                    <a:bodyPr/>
                    <a:lstStyle/>
                    <a:p>
                      <a:pPr marL="0" marR="0" indent="0" algn="ctr">
                        <a:lnSpc>
                          <a:spcPct val="115000"/>
                        </a:lnSpc>
                        <a:spcBef>
                          <a:spcPts val="0"/>
                        </a:spcBef>
                        <a:spcAft>
                          <a:spcPts val="0"/>
                        </a:spcAft>
                      </a:pPr>
                      <a:r>
                        <a:rPr lang="en-US" sz="1200" b="1" dirty="0">
                          <a:effectLst/>
                          <a:latin typeface="Verdana" panose="020B0604030504040204" pitchFamily="34" charset="0"/>
                          <a:ea typeface="Verdana" panose="020B0604030504040204" pitchFamily="34" charset="0"/>
                          <a:cs typeface="Verdana" panose="020B0604030504040204" pitchFamily="34" charset="0"/>
                        </a:rPr>
                        <a:t>Impairment Test</a:t>
                      </a:r>
                    </a:p>
                  </a:txBody>
                  <a:tcPr anchor="ctr"/>
                </a:tc>
                <a:extLst>
                  <a:ext uri="{0D108BD9-81ED-4DB2-BD59-A6C34878D82A}">
                    <a16:rowId xmlns:a16="http://schemas.microsoft.com/office/drawing/2014/main" xmlns="" val="10000"/>
                  </a:ext>
                </a:extLst>
              </a:tr>
              <a:tr h="971672">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200" dirty="0">
                          <a:effectLst/>
                          <a:latin typeface="Verdana" panose="020B0604030504040204" pitchFamily="34" charset="0"/>
                          <a:ea typeface="Verdana" panose="020B0604030504040204" pitchFamily="34" charset="0"/>
                          <a:cs typeface="Verdana" panose="020B0604030504040204" pitchFamily="34" charset="0"/>
                        </a:rPr>
                        <a:t>Goodwill</a:t>
                      </a:r>
                    </a:p>
                    <a:p>
                      <a:pPr marL="0" marR="0">
                        <a:lnSpc>
                          <a:spcPct val="115000"/>
                        </a:lnSpc>
                        <a:spcBef>
                          <a:spcPts val="0"/>
                        </a:spcBef>
                        <a:spcAft>
                          <a:spcPts val="0"/>
                        </a:spcAft>
                      </a:pPr>
                      <a:endParaRPr lang="en-US" sz="1200" dirty="0">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2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At least annually, and more fre</a:t>
                      </a:r>
                      <a:r>
                        <a:rPr lang="en-US" sz="1200" dirty="0">
                          <a:effectLst/>
                          <a:latin typeface="Verdana" panose="020B0604030504040204" pitchFamily="34" charset="0"/>
                          <a:ea typeface="Verdana" panose="020B0604030504040204" pitchFamily="34" charset="0"/>
                          <a:cs typeface="Verdana" panose="020B0604030504040204" pitchFamily="34" charset="0"/>
                        </a:rPr>
                        <a:t>quently if indicated. Option to avoid annual testing by making</a:t>
                      </a:r>
                      <a:r>
                        <a:rPr lang="en-US" sz="1200" baseline="0" dirty="0">
                          <a:effectLst/>
                          <a:latin typeface="Verdana" panose="020B0604030504040204" pitchFamily="34" charset="0"/>
                          <a:ea typeface="Verdana" panose="020B0604030504040204" pitchFamily="34" charset="0"/>
                          <a:cs typeface="Verdana" panose="020B0604030504040204" pitchFamily="34" charset="0"/>
                        </a:rPr>
                        <a:t> </a:t>
                      </a:r>
                      <a:r>
                        <a:rPr lang="en-US" sz="1200" dirty="0">
                          <a:effectLst/>
                          <a:latin typeface="Verdana" panose="020B0604030504040204" pitchFamily="34" charset="0"/>
                          <a:ea typeface="Verdana" panose="020B0604030504040204" pitchFamily="34" charset="0"/>
                          <a:cs typeface="Verdana" panose="020B0604030504040204" pitchFamily="34" charset="0"/>
                        </a:rPr>
                        <a:t>qualitative evaluations of the likelihood of goodwill impairment to determine if Step 1 is</a:t>
                      </a:r>
                      <a:r>
                        <a:rPr lang="en-US" sz="1200" baseline="0" dirty="0">
                          <a:effectLst/>
                          <a:latin typeface="Verdana" panose="020B0604030504040204" pitchFamily="34" charset="0"/>
                          <a:ea typeface="Verdana" panose="020B0604030504040204" pitchFamily="34" charset="0"/>
                          <a:cs typeface="Verdana" panose="020B0604030504040204" pitchFamily="34" charset="0"/>
                        </a:rPr>
                        <a:t> </a:t>
                      </a:r>
                      <a:r>
                        <a:rPr lang="en-US" sz="12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necessary.</a:t>
                      </a:r>
                      <a:endParaRPr lang="en-US" sz="1200" dirty="0">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a:lnSpc>
                          <a:spcPct val="115000"/>
                        </a:lnSpc>
                        <a:spcBef>
                          <a:spcPts val="0"/>
                        </a:spcBef>
                        <a:spcAft>
                          <a:spcPts val="0"/>
                        </a:spcAft>
                      </a:pPr>
                      <a:r>
                        <a:rPr lang="en-US" sz="12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Step 1 —A loss is indicated when the fair value of the reporting unit is less than its book value.</a:t>
                      </a:r>
                    </a:p>
                    <a:p>
                      <a:pPr marL="0" marR="0">
                        <a:lnSpc>
                          <a:spcPct val="115000"/>
                        </a:lnSpc>
                        <a:spcBef>
                          <a:spcPts val="0"/>
                        </a:spcBef>
                        <a:spcAft>
                          <a:spcPts val="0"/>
                        </a:spcAft>
                      </a:pPr>
                      <a:r>
                        <a:rPr lang="en-US" sz="12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Step 2—An impairment loss is measured as the excess of book value over implied fair value.</a:t>
                      </a:r>
                      <a:endParaRPr lang="en-US" sz="1200" dirty="0">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xmlns="" val="10001"/>
                  </a:ext>
                </a:extLst>
              </a:tr>
              <a:tr h="615124">
                <a:tc>
                  <a:txBody>
                    <a:bodyPr/>
                    <a:lstStyle/>
                    <a:p>
                      <a:pPr marL="0" marR="0">
                        <a:lnSpc>
                          <a:spcPct val="115000"/>
                        </a:lnSpc>
                        <a:spcBef>
                          <a:spcPts val="0"/>
                        </a:spcBef>
                        <a:spcAft>
                          <a:spcPts val="0"/>
                        </a:spcAft>
                      </a:pPr>
                      <a:r>
                        <a:rPr lang="en-US" sz="1200" dirty="0">
                          <a:effectLst/>
                          <a:latin typeface="Verdana" panose="020B0604030504040204" pitchFamily="34" charset="0"/>
                          <a:ea typeface="Verdana" panose="020B0604030504040204" pitchFamily="34" charset="0"/>
                          <a:cs typeface="Verdana" panose="020B0604030504040204" pitchFamily="34" charset="0"/>
                        </a:rPr>
                        <a:t>Held for Sale</a:t>
                      </a:r>
                    </a:p>
                  </a:txBody>
                  <a:tcPr anchor="ct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200" dirty="0">
                          <a:effectLst/>
                          <a:latin typeface="Verdana" panose="020B0604030504040204" pitchFamily="34" charset="0"/>
                          <a:ea typeface="Verdana" panose="020B0604030504040204" pitchFamily="34" charset="0"/>
                          <a:cs typeface="Verdana" panose="020B0604030504040204" pitchFamily="34" charset="0"/>
                        </a:rPr>
                        <a:t>At the time of classification as held for sale and thereafter.</a:t>
                      </a:r>
                    </a:p>
                  </a:txBody>
                  <a:tcPr anchor="ct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200" dirty="0">
                          <a:effectLst/>
                          <a:latin typeface="Verdana" panose="020B0604030504040204" pitchFamily="34" charset="0"/>
                          <a:ea typeface="Verdana" panose="020B0604030504040204" pitchFamily="34" charset="0"/>
                          <a:cs typeface="Verdana" panose="020B0604030504040204" pitchFamily="34" charset="0"/>
                        </a:rPr>
                        <a:t>If book value exceeds fair value less cost to sell, an impairment loss is recognized for the difference.</a:t>
                      </a:r>
                    </a:p>
                  </a:txBody>
                  <a:tcPr anchor="ct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560341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a:buNone/>
            </a:pPr>
            <a:r>
              <a:rPr lang="en-US" dirty="0"/>
              <a:t>Learning Objective </a:t>
            </a:r>
            <a:r>
              <a:rPr lang="en-IN" dirty="0"/>
              <a:t>11-1</a:t>
            </a:r>
          </a:p>
        </p:txBody>
      </p:sp>
      <p:sp>
        <p:nvSpPr>
          <p:cNvPr id="3" name="Title 2"/>
          <p:cNvSpPr>
            <a:spLocks noGrp="1"/>
          </p:cNvSpPr>
          <p:nvPr>
            <p:ph type="title"/>
          </p:nvPr>
        </p:nvSpPr>
        <p:spPr/>
        <p:txBody>
          <a:bodyPr>
            <a:noAutofit/>
          </a:bodyPr>
          <a:lstStyle/>
          <a:p>
            <a:r>
              <a:rPr lang="en-US" altLang="en-US" dirty="0"/>
              <a:t>Concept Check: Measuring Cost Allocation</a:t>
            </a:r>
            <a:r>
              <a:rPr lang="en-IN" dirty="0"/>
              <a:t> (1 of 2)</a:t>
            </a:r>
            <a:endParaRPr lang="en-US" dirty="0"/>
          </a:p>
        </p:txBody>
      </p:sp>
      <p:sp>
        <p:nvSpPr>
          <p:cNvPr id="4" name="Content Placeholder 3"/>
          <p:cNvSpPr>
            <a:spLocks noGrp="1"/>
          </p:cNvSpPr>
          <p:nvPr>
            <p:ph sz="quarter" idx="10"/>
          </p:nvPr>
        </p:nvSpPr>
        <p:spPr>
          <a:xfrm>
            <a:off x="914400" y="1676400"/>
            <a:ext cx="7772400" cy="4724400"/>
          </a:xfrm>
        </p:spPr>
        <p:txBody>
          <a:bodyPr/>
          <a:lstStyle/>
          <a:p>
            <a:pPr marL="0" indent="0">
              <a:spcAft>
                <a:spcPts val="1200"/>
              </a:spcAft>
              <a:buNone/>
            </a:pPr>
            <a:r>
              <a:rPr lang="en-US" dirty="0"/>
              <a:t>The process of costs allocation requires that three factors be established at the time the asset is put into use. This includes all of the following factors </a:t>
            </a:r>
            <a:r>
              <a:rPr lang="en-US" b="1" dirty="0"/>
              <a:t>except</a:t>
            </a:r>
            <a:r>
              <a:rPr lang="en-US" dirty="0"/>
              <a:t>:	</a:t>
            </a:r>
          </a:p>
          <a:p>
            <a:pPr marL="457200" indent="-457200">
              <a:buFont typeface="+mj-lt"/>
              <a:buAutoNum type="alphaLcPeriod"/>
            </a:pPr>
            <a:r>
              <a:rPr lang="en-US" sz="2400" dirty="0"/>
              <a:t>Service life</a:t>
            </a:r>
          </a:p>
          <a:p>
            <a:pPr marL="457200" indent="-457200">
              <a:buFont typeface="+mj-lt"/>
              <a:buAutoNum type="alphaLcPeriod"/>
            </a:pPr>
            <a:r>
              <a:rPr lang="en-US" sz="2400" b="1" dirty="0"/>
              <a:t>Finance charge</a:t>
            </a:r>
          </a:p>
          <a:p>
            <a:pPr marL="457200" indent="-457200">
              <a:buFont typeface="+mj-lt"/>
              <a:buAutoNum type="alphaLcPeriod"/>
            </a:pPr>
            <a:r>
              <a:rPr lang="en-US" sz="2400" dirty="0"/>
              <a:t>Allocation base </a:t>
            </a:r>
          </a:p>
          <a:p>
            <a:pPr marL="457200" indent="-457200">
              <a:buFont typeface="+mj-lt"/>
              <a:buAutoNum type="alphaLcPeriod"/>
            </a:pPr>
            <a:r>
              <a:rPr lang="en-US" sz="2400" dirty="0"/>
              <a:t>Allocation method</a:t>
            </a:r>
          </a:p>
        </p:txBody>
      </p:sp>
    </p:spTree>
    <p:extLst>
      <p:ext uri="{BB962C8B-B14F-4D97-AF65-F5344CB8AC3E}">
        <p14:creationId xmlns:p14="http://schemas.microsoft.com/office/powerpoint/2010/main" val="2530610674"/>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a:t>
            </a:r>
            <a:r>
              <a:rPr lang="en-IN" dirty="0"/>
              <a:t>11-8</a:t>
            </a:r>
          </a:p>
        </p:txBody>
      </p:sp>
      <p:sp>
        <p:nvSpPr>
          <p:cNvPr id="2" name="Title 1"/>
          <p:cNvSpPr>
            <a:spLocks noGrp="1"/>
          </p:cNvSpPr>
          <p:nvPr>
            <p:ph type="title"/>
          </p:nvPr>
        </p:nvSpPr>
        <p:spPr/>
        <p:txBody>
          <a:bodyPr>
            <a:noAutofit/>
          </a:bodyPr>
          <a:lstStyle/>
          <a:p>
            <a:r>
              <a:rPr lang="en-IN" dirty="0"/>
              <a:t>Impairment Losses and Earnings Quality (1 of 2)</a:t>
            </a:r>
            <a:endParaRPr lang="en-US" dirty="0"/>
          </a:p>
        </p:txBody>
      </p:sp>
      <p:sp>
        <p:nvSpPr>
          <p:cNvPr id="3" name="Content Placeholder 2"/>
          <p:cNvSpPr>
            <a:spLocks noGrp="1"/>
          </p:cNvSpPr>
          <p:nvPr>
            <p:ph sz="quarter" idx="10"/>
          </p:nvPr>
        </p:nvSpPr>
        <p:spPr>
          <a:xfrm>
            <a:off x="914400" y="1676400"/>
            <a:ext cx="7772400" cy="4724400"/>
          </a:xfrm>
        </p:spPr>
        <p:txBody>
          <a:bodyPr>
            <a:normAutofit lnSpcReduction="10000"/>
          </a:bodyPr>
          <a:lstStyle/>
          <a:p>
            <a:r>
              <a:rPr lang="en-US" dirty="0"/>
              <a:t>An analyst must decide whether to consider asset impairment losses </a:t>
            </a:r>
            <a:r>
              <a:rPr lang="en-IN" dirty="0"/>
              <a:t>as </a:t>
            </a:r>
            <a:r>
              <a:rPr lang="en-IN" b="1" dirty="0"/>
              <a:t>transitory</a:t>
            </a:r>
            <a:r>
              <a:rPr lang="en-IN" dirty="0"/>
              <a:t> in nature </a:t>
            </a:r>
            <a:r>
              <a:rPr lang="en-IN" b="1" dirty="0"/>
              <a:t>or as a part of permanent </a:t>
            </a:r>
            <a:r>
              <a:rPr lang="en-US" b="1" dirty="0"/>
              <a:t>earnings</a:t>
            </a:r>
            <a:endParaRPr lang="en-IN" dirty="0"/>
          </a:p>
          <a:p>
            <a:r>
              <a:rPr lang="en-IN" dirty="0"/>
              <a:t>By writing off large amounts of assets:</a:t>
            </a:r>
          </a:p>
          <a:p>
            <a:pPr marL="744538" lvl="1" indent="-287338">
              <a:buFont typeface="Lucida Grande"/>
              <a:buChar char="–"/>
            </a:pPr>
            <a:r>
              <a:rPr lang="en-IN" dirty="0"/>
              <a:t>Earnings are significantly reduced in the write-off year</a:t>
            </a:r>
          </a:p>
          <a:p>
            <a:pPr marL="744538" lvl="1" indent="-287338">
              <a:buFont typeface="Lucida Grande"/>
              <a:buChar char="–"/>
            </a:pPr>
            <a:r>
              <a:rPr lang="en-IN" dirty="0"/>
              <a:t>Future earnings are increased by lowering future depreciation, depletion, or amortization</a:t>
            </a:r>
          </a:p>
          <a:p>
            <a:r>
              <a:rPr lang="en-IN" dirty="0"/>
              <a:t>If a company underestimates future net cash flows, fair value is understated</a:t>
            </a:r>
          </a:p>
        </p:txBody>
      </p:sp>
    </p:spTree>
    <p:extLst>
      <p:ext uri="{BB962C8B-B14F-4D97-AF65-F5344CB8AC3E}">
        <p14:creationId xmlns:p14="http://schemas.microsoft.com/office/powerpoint/2010/main" val="4077815698"/>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a:t>
            </a:r>
            <a:r>
              <a:rPr lang="en-IN" dirty="0"/>
              <a:t>11-8</a:t>
            </a:r>
          </a:p>
        </p:txBody>
      </p:sp>
      <p:sp>
        <p:nvSpPr>
          <p:cNvPr id="2" name="Title 1"/>
          <p:cNvSpPr>
            <a:spLocks noGrp="1"/>
          </p:cNvSpPr>
          <p:nvPr>
            <p:ph type="title"/>
          </p:nvPr>
        </p:nvSpPr>
        <p:spPr/>
        <p:txBody>
          <a:bodyPr>
            <a:noAutofit/>
          </a:bodyPr>
          <a:lstStyle/>
          <a:p>
            <a:r>
              <a:rPr lang="en-IN" dirty="0"/>
              <a:t>Impairment Losses and Earnings Quality (2 of 2)</a:t>
            </a:r>
            <a:endParaRPr lang="en-US" dirty="0"/>
          </a:p>
        </p:txBody>
      </p:sp>
      <p:sp>
        <p:nvSpPr>
          <p:cNvPr id="3" name="Content Placeholder 2"/>
          <p:cNvSpPr>
            <a:spLocks noGrp="1"/>
          </p:cNvSpPr>
          <p:nvPr>
            <p:ph sz="quarter" idx="10"/>
          </p:nvPr>
        </p:nvSpPr>
        <p:spPr>
          <a:xfrm>
            <a:off x="914400" y="1676400"/>
            <a:ext cx="7772400" cy="4724400"/>
          </a:xfrm>
        </p:spPr>
        <p:txBody>
          <a:bodyPr>
            <a:normAutofit/>
          </a:bodyPr>
          <a:lstStyle/>
          <a:p>
            <a:r>
              <a:rPr lang="en-IN" dirty="0"/>
              <a:t>Two </a:t>
            </a:r>
            <a:r>
              <a:rPr lang="en-IN" b="1" dirty="0"/>
              <a:t>effects of understating fair value </a:t>
            </a:r>
            <a:r>
              <a:rPr lang="en-IN" dirty="0"/>
              <a:t>are:</a:t>
            </a:r>
          </a:p>
          <a:p>
            <a:pPr marL="800100" lvl="1" indent="-342900">
              <a:buFont typeface="Lucida Grande"/>
              <a:buChar char="–"/>
            </a:pPr>
            <a:r>
              <a:rPr lang="en-IN" dirty="0"/>
              <a:t>Current year’s income is unrealistically low due to the impairment loss being </a:t>
            </a:r>
            <a:r>
              <a:rPr lang="en-US" dirty="0"/>
              <a:t>overstated</a:t>
            </a:r>
          </a:p>
          <a:p>
            <a:pPr marL="800100" lvl="1" indent="-342900">
              <a:buFont typeface="Lucida Grande"/>
              <a:buChar char="–"/>
            </a:pPr>
            <a:r>
              <a:rPr lang="en-IN" dirty="0"/>
              <a:t>Future income is unrealistically high because depreciation, depletion, and amortization are based on understated asset values</a:t>
            </a:r>
          </a:p>
        </p:txBody>
      </p:sp>
    </p:spTree>
    <p:extLst>
      <p:ext uri="{BB962C8B-B14F-4D97-AF65-F5344CB8AC3E}">
        <p14:creationId xmlns:p14="http://schemas.microsoft.com/office/powerpoint/2010/main" val="1564283073"/>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p:cNvSpPr>
            <a:spLocks noGrp="1"/>
          </p:cNvSpPr>
          <p:nvPr>
            <p:ph type="body" sz="quarter" idx="13"/>
          </p:nvPr>
        </p:nvSpPr>
        <p:spPr/>
        <p:txBody>
          <a:bodyPr/>
          <a:lstStyle/>
          <a:p>
            <a:pPr marL="0" indent="0">
              <a:buNone/>
            </a:pPr>
            <a:r>
              <a:rPr lang="en-US" dirty="0"/>
              <a:t>Learning Objective </a:t>
            </a:r>
            <a:r>
              <a:rPr lang="en-IN" dirty="0"/>
              <a:t>11-9</a:t>
            </a:r>
          </a:p>
        </p:txBody>
      </p:sp>
      <p:sp>
        <p:nvSpPr>
          <p:cNvPr id="2" name="Title 1"/>
          <p:cNvSpPr>
            <a:spLocks noGrp="1"/>
          </p:cNvSpPr>
          <p:nvPr>
            <p:ph type="title"/>
          </p:nvPr>
        </p:nvSpPr>
        <p:spPr/>
        <p:txBody>
          <a:bodyPr>
            <a:noAutofit/>
          </a:bodyPr>
          <a:lstStyle/>
          <a:p>
            <a:r>
              <a:rPr lang="en-US" dirty="0"/>
              <a:t>Expenditures Subsequent to Acquisition</a:t>
            </a:r>
            <a:r>
              <a:rPr lang="en-IN" dirty="0"/>
              <a:t> (1 of 2)</a:t>
            </a:r>
            <a:endParaRPr lang="en-US" dirty="0"/>
          </a:p>
        </p:txBody>
      </p:sp>
      <p:sp>
        <p:nvSpPr>
          <p:cNvPr id="3" name="Content Placeholder 2"/>
          <p:cNvSpPr>
            <a:spLocks noGrp="1"/>
          </p:cNvSpPr>
          <p:nvPr>
            <p:ph sz="quarter" idx="10"/>
          </p:nvPr>
        </p:nvSpPr>
        <p:spPr>
          <a:xfrm>
            <a:off x="914400" y="1692856"/>
            <a:ext cx="7772400" cy="4784144"/>
          </a:xfrm>
        </p:spPr>
        <p:txBody>
          <a:bodyPr>
            <a:noAutofit/>
          </a:bodyPr>
          <a:lstStyle/>
          <a:p>
            <a:r>
              <a:rPr lang="en-IN" dirty="0"/>
              <a:t>Many long-lived assets require expenditures to repair, maintain, or improve them </a:t>
            </a:r>
            <a:r>
              <a:rPr lang="en-IN" b="1" dirty="0"/>
              <a:t>after their acquisition</a:t>
            </a:r>
            <a:endParaRPr lang="en-IN" dirty="0"/>
          </a:p>
          <a:p>
            <a:r>
              <a:rPr lang="en-US" dirty="0"/>
              <a:t>Expenditures that produce benefits beyond the current fiscal year are </a:t>
            </a:r>
            <a:r>
              <a:rPr lang="en-US" b="1" dirty="0"/>
              <a:t>capitalized</a:t>
            </a:r>
            <a:r>
              <a:rPr lang="en-US" dirty="0"/>
              <a:t> (increase in net assets)</a:t>
            </a:r>
          </a:p>
          <a:p>
            <a:r>
              <a:rPr lang="en-US" dirty="0"/>
              <a:t>Expenditures that </a:t>
            </a:r>
            <a:r>
              <a:rPr lang="en-IN" dirty="0"/>
              <a:t>maintain a given level of benefits are </a:t>
            </a:r>
            <a:r>
              <a:rPr lang="en-IN" b="1" dirty="0"/>
              <a:t>expensed</a:t>
            </a:r>
            <a:r>
              <a:rPr lang="en-IN" dirty="0"/>
              <a:t> in the period they are incurred</a:t>
            </a:r>
          </a:p>
        </p:txBody>
      </p:sp>
    </p:spTree>
    <p:extLst>
      <p:ext uri="{BB962C8B-B14F-4D97-AF65-F5344CB8AC3E}">
        <p14:creationId xmlns:p14="http://schemas.microsoft.com/office/powerpoint/2010/main" val="3546175249"/>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t>11-9</a:t>
            </a:r>
          </a:p>
        </p:txBody>
      </p:sp>
      <p:sp>
        <p:nvSpPr>
          <p:cNvPr id="3" name="Title 2"/>
          <p:cNvSpPr>
            <a:spLocks noGrp="1"/>
          </p:cNvSpPr>
          <p:nvPr>
            <p:ph type="title"/>
          </p:nvPr>
        </p:nvSpPr>
        <p:spPr/>
        <p:txBody>
          <a:bodyPr>
            <a:noAutofit/>
          </a:bodyPr>
          <a:lstStyle/>
          <a:p>
            <a:r>
              <a:rPr lang="en-US" dirty="0"/>
              <a:t>Expenditures Subsequent to Acquisition</a:t>
            </a:r>
            <a:r>
              <a:rPr lang="en-IN" dirty="0"/>
              <a:t> (2 of 2)</a:t>
            </a:r>
            <a:endParaRPr lang="en-US" dirty="0"/>
          </a:p>
        </p:txBody>
      </p:sp>
      <p:sp>
        <p:nvSpPr>
          <p:cNvPr id="6" name="Content Placeholder 5"/>
          <p:cNvSpPr>
            <a:spLocks noGrp="1"/>
          </p:cNvSpPr>
          <p:nvPr>
            <p:ph sz="quarter" idx="10"/>
          </p:nvPr>
        </p:nvSpPr>
        <p:spPr>
          <a:xfrm>
            <a:off x="990600" y="1676400"/>
            <a:ext cx="7772400" cy="4724400"/>
          </a:xfrm>
        </p:spPr>
        <p:txBody>
          <a:bodyPr/>
          <a:lstStyle/>
          <a:p>
            <a:r>
              <a:rPr lang="en-US" b="1" dirty="0"/>
              <a:t>Capitalizing </a:t>
            </a:r>
            <a:r>
              <a:rPr lang="en-US" dirty="0"/>
              <a:t>versus</a:t>
            </a:r>
            <a:r>
              <a:rPr lang="en-US" b="1" dirty="0"/>
              <a:t> Expensing</a:t>
            </a:r>
          </a:p>
          <a:p>
            <a:r>
              <a:rPr lang="en-US" b="1" dirty="0"/>
              <a:t>Capitalizing</a:t>
            </a:r>
          </a:p>
          <a:p>
            <a:pPr lvl="1"/>
            <a:r>
              <a:rPr lang="en-IN" dirty="0"/>
              <a:t>Increasing the asset’s book value</a:t>
            </a:r>
            <a:endParaRPr lang="en-US" dirty="0"/>
          </a:p>
          <a:p>
            <a:pPr lvl="1"/>
            <a:r>
              <a:rPr lang="en-US" dirty="0"/>
              <a:t>Creating a new asset</a:t>
            </a:r>
          </a:p>
          <a:p>
            <a:r>
              <a:rPr lang="en-US" b="1" dirty="0"/>
              <a:t>Expensing</a:t>
            </a:r>
          </a:p>
          <a:p>
            <a:pPr lvl="1"/>
            <a:r>
              <a:rPr lang="en-IN" dirty="0"/>
              <a:t>Maintaining given level of benefits</a:t>
            </a:r>
            <a:endParaRPr lang="en-US" dirty="0"/>
          </a:p>
        </p:txBody>
      </p:sp>
    </p:spTree>
    <p:extLst>
      <p:ext uri="{BB962C8B-B14F-4D97-AF65-F5344CB8AC3E}">
        <p14:creationId xmlns:p14="http://schemas.microsoft.com/office/powerpoint/2010/main" val="2392489160"/>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t>11-9</a:t>
            </a:r>
          </a:p>
        </p:txBody>
      </p:sp>
      <p:sp>
        <p:nvSpPr>
          <p:cNvPr id="3" name="Title 2"/>
          <p:cNvSpPr>
            <a:spLocks noGrp="1"/>
          </p:cNvSpPr>
          <p:nvPr>
            <p:ph type="title"/>
          </p:nvPr>
        </p:nvSpPr>
        <p:spPr>
          <a:xfrm>
            <a:off x="685800" y="533400"/>
            <a:ext cx="8001000" cy="914400"/>
          </a:xfrm>
        </p:spPr>
        <p:txBody>
          <a:bodyPr>
            <a:noAutofit/>
          </a:bodyPr>
          <a:lstStyle/>
          <a:p>
            <a:r>
              <a:rPr lang="en-US" dirty="0"/>
              <a:t>Expenditures Can Increase Future Benefits</a:t>
            </a:r>
          </a:p>
        </p:txBody>
      </p:sp>
      <p:sp>
        <p:nvSpPr>
          <p:cNvPr id="4" name="Content Placeholder 3"/>
          <p:cNvSpPr>
            <a:spLocks noGrp="1"/>
          </p:cNvSpPr>
          <p:nvPr>
            <p:ph sz="quarter" idx="10"/>
          </p:nvPr>
        </p:nvSpPr>
        <p:spPr>
          <a:xfrm>
            <a:off x="914400" y="1600200"/>
            <a:ext cx="7772400" cy="4800600"/>
          </a:xfrm>
        </p:spPr>
        <p:txBody>
          <a:bodyPr/>
          <a:lstStyle/>
          <a:p>
            <a:pPr marL="0" indent="0">
              <a:buNone/>
            </a:pPr>
            <a:r>
              <a:rPr lang="en-US" dirty="0"/>
              <a:t>Future Benefits</a:t>
            </a:r>
          </a:p>
          <a:p>
            <a:pPr marL="457200" indent="-457200" defTabSz="334963">
              <a:buFont typeface="+mj-lt"/>
              <a:buAutoNum type="arabicPeriod"/>
            </a:pPr>
            <a:r>
              <a:rPr lang="en-IN" dirty="0"/>
              <a:t>An extension of the </a:t>
            </a:r>
            <a:r>
              <a:rPr lang="en-IN" b="1" i="1" dirty="0"/>
              <a:t>useful life</a:t>
            </a:r>
            <a:r>
              <a:rPr lang="en-IN" i="1" dirty="0"/>
              <a:t> </a:t>
            </a:r>
            <a:r>
              <a:rPr lang="en-IN" dirty="0"/>
              <a:t>of the asset</a:t>
            </a:r>
            <a:endParaRPr lang="en-US" dirty="0"/>
          </a:p>
          <a:p>
            <a:pPr marL="457200" indent="-457200" defTabSz="334963">
              <a:buFont typeface="+mj-lt"/>
              <a:buAutoNum type="arabicPeriod"/>
            </a:pPr>
            <a:r>
              <a:rPr lang="en-IN" dirty="0"/>
              <a:t>An increase in the </a:t>
            </a:r>
            <a:r>
              <a:rPr lang="en-IN" b="1" i="1" dirty="0"/>
              <a:t>operating efficiency</a:t>
            </a:r>
            <a:r>
              <a:rPr lang="en-IN" i="1" dirty="0"/>
              <a:t> </a:t>
            </a:r>
            <a:r>
              <a:rPr lang="en-IN" dirty="0"/>
              <a:t>of the asset resulting in:</a:t>
            </a:r>
          </a:p>
          <a:p>
            <a:pPr marL="739775" indent="290513"/>
            <a:r>
              <a:rPr lang="en-US" sz="2400" dirty="0"/>
              <a:t>Increase in the </a:t>
            </a:r>
            <a:r>
              <a:rPr lang="en-IN" sz="2400" dirty="0"/>
              <a:t>quantity of goods or services produced</a:t>
            </a:r>
          </a:p>
          <a:p>
            <a:pPr marL="1030288" indent="-231775">
              <a:tabLst>
                <a:tab pos="973138" algn="l"/>
              </a:tabLst>
            </a:pPr>
            <a:r>
              <a:rPr lang="en-IN" sz="2400" dirty="0"/>
              <a:t>Decrease in future operating costs</a:t>
            </a:r>
          </a:p>
          <a:p>
            <a:pPr marL="457200" indent="-457200">
              <a:buFont typeface="+mj-lt"/>
              <a:buAutoNum type="arabicPeriod" startAt="3"/>
              <a:tabLst>
                <a:tab pos="973138" algn="l"/>
              </a:tabLst>
            </a:pPr>
            <a:r>
              <a:rPr lang="en-IN" dirty="0"/>
              <a:t>An increase in the </a:t>
            </a:r>
            <a:r>
              <a:rPr lang="en-IN" b="1" i="1" dirty="0"/>
              <a:t>quality</a:t>
            </a:r>
            <a:r>
              <a:rPr lang="en-IN" i="1" dirty="0"/>
              <a:t> </a:t>
            </a:r>
            <a:r>
              <a:rPr lang="en-IN" dirty="0"/>
              <a:t>of the goods or services produced by the asset</a:t>
            </a:r>
            <a:endParaRPr lang="en-US" dirty="0"/>
          </a:p>
        </p:txBody>
      </p:sp>
    </p:spTree>
    <p:extLst>
      <p:ext uri="{BB962C8B-B14F-4D97-AF65-F5344CB8AC3E}">
        <p14:creationId xmlns:p14="http://schemas.microsoft.com/office/powerpoint/2010/main" val="3707647480"/>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t>11-9</a:t>
            </a:r>
          </a:p>
        </p:txBody>
      </p:sp>
      <p:sp>
        <p:nvSpPr>
          <p:cNvPr id="3" name="Title 2"/>
          <p:cNvSpPr>
            <a:spLocks noGrp="1"/>
          </p:cNvSpPr>
          <p:nvPr>
            <p:ph type="title"/>
          </p:nvPr>
        </p:nvSpPr>
        <p:spPr/>
        <p:txBody>
          <a:bodyPr>
            <a:noAutofit/>
          </a:bodyPr>
          <a:lstStyle/>
          <a:p>
            <a:r>
              <a:rPr lang="en-US" dirty="0"/>
              <a:t>Materiality Thresholds for Capitalization</a:t>
            </a:r>
            <a:r>
              <a:rPr lang="en-IN" dirty="0"/>
              <a:t> (1 of 2)</a:t>
            </a:r>
            <a:endParaRPr lang="en-US" dirty="0"/>
          </a:p>
        </p:txBody>
      </p:sp>
      <p:sp>
        <p:nvSpPr>
          <p:cNvPr id="4" name="Content Placeholder 3"/>
          <p:cNvSpPr>
            <a:spLocks noGrp="1"/>
          </p:cNvSpPr>
          <p:nvPr>
            <p:ph sz="quarter" idx="10"/>
          </p:nvPr>
        </p:nvSpPr>
        <p:spPr>
          <a:xfrm>
            <a:off x="914400" y="1670578"/>
            <a:ext cx="7848600" cy="4577822"/>
          </a:xfrm>
        </p:spPr>
        <p:txBody>
          <a:bodyPr/>
          <a:lstStyle/>
          <a:p>
            <a:r>
              <a:rPr lang="en-IN" dirty="0"/>
              <a:t>Many companies set materiality thresholds for the capitalization of any </a:t>
            </a:r>
            <a:r>
              <a:rPr lang="en-US" dirty="0"/>
              <a:t>expenditure</a:t>
            </a:r>
          </a:p>
          <a:p>
            <a:pPr marL="0" indent="0">
              <a:buNone/>
            </a:pPr>
            <a:r>
              <a:rPr lang="en-IN" b="1" dirty="0"/>
              <a:t>Example:</a:t>
            </a:r>
          </a:p>
          <a:p>
            <a:pPr marL="0" indent="0">
              <a:buNone/>
            </a:pPr>
            <a:r>
              <a:rPr lang="en-IN" dirty="0"/>
              <a:t>A company might decide to expense all expenditures under $1,000 regardless of whether or not future benefits are increased.</a:t>
            </a:r>
            <a:endParaRPr lang="en-IN" b="1" dirty="0"/>
          </a:p>
        </p:txBody>
      </p:sp>
    </p:spTree>
    <p:extLst>
      <p:ext uri="{BB962C8B-B14F-4D97-AF65-F5344CB8AC3E}">
        <p14:creationId xmlns:p14="http://schemas.microsoft.com/office/powerpoint/2010/main" val="379673135"/>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t>11-9</a:t>
            </a:r>
          </a:p>
        </p:txBody>
      </p:sp>
      <p:sp>
        <p:nvSpPr>
          <p:cNvPr id="3" name="Title 2"/>
          <p:cNvSpPr>
            <a:spLocks noGrp="1"/>
          </p:cNvSpPr>
          <p:nvPr>
            <p:ph type="title"/>
          </p:nvPr>
        </p:nvSpPr>
        <p:spPr/>
        <p:txBody>
          <a:bodyPr>
            <a:noAutofit/>
          </a:bodyPr>
          <a:lstStyle/>
          <a:p>
            <a:r>
              <a:rPr lang="en-US" dirty="0"/>
              <a:t>Materiality Thresholds for Capitalization</a:t>
            </a:r>
            <a:r>
              <a:rPr lang="en-IN" dirty="0"/>
              <a:t> (2 of 2)</a:t>
            </a:r>
            <a:endParaRPr lang="en-US" dirty="0"/>
          </a:p>
        </p:txBody>
      </p:sp>
      <p:sp>
        <p:nvSpPr>
          <p:cNvPr id="4" name="Content Placeholder 3"/>
          <p:cNvSpPr>
            <a:spLocks noGrp="1"/>
          </p:cNvSpPr>
          <p:nvPr>
            <p:ph sz="quarter" idx="10"/>
          </p:nvPr>
        </p:nvSpPr>
        <p:spPr>
          <a:xfrm>
            <a:off x="914400" y="1600200"/>
            <a:ext cx="7772400" cy="4724400"/>
          </a:xfrm>
        </p:spPr>
        <p:txBody>
          <a:bodyPr/>
          <a:lstStyle/>
          <a:p>
            <a:r>
              <a:rPr lang="en-IN" b="1" dirty="0"/>
              <a:t>Subsequent Expenditures</a:t>
            </a:r>
          </a:p>
          <a:p>
            <a:pPr lvl="1"/>
            <a:r>
              <a:rPr lang="en-IN" dirty="0"/>
              <a:t>Repairs and Maintenance</a:t>
            </a:r>
          </a:p>
          <a:p>
            <a:pPr lvl="1"/>
            <a:r>
              <a:rPr lang="en-IN" dirty="0"/>
              <a:t>Additions</a:t>
            </a:r>
          </a:p>
          <a:p>
            <a:pPr lvl="1"/>
            <a:r>
              <a:rPr lang="en-IN" dirty="0"/>
              <a:t>Improvements</a:t>
            </a:r>
          </a:p>
          <a:p>
            <a:pPr lvl="1"/>
            <a:r>
              <a:rPr lang="en-IN" dirty="0"/>
              <a:t>Rearrangements</a:t>
            </a:r>
          </a:p>
        </p:txBody>
      </p:sp>
    </p:spTree>
    <p:extLst>
      <p:ext uri="{BB962C8B-B14F-4D97-AF65-F5344CB8AC3E}">
        <p14:creationId xmlns:p14="http://schemas.microsoft.com/office/powerpoint/2010/main" val="3276794705"/>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a:t>
            </a:r>
            <a:r>
              <a:rPr lang="en-IN" dirty="0"/>
              <a:t>11-9</a:t>
            </a:r>
          </a:p>
        </p:txBody>
      </p:sp>
      <p:sp>
        <p:nvSpPr>
          <p:cNvPr id="6" name="Title 1"/>
          <p:cNvSpPr>
            <a:spLocks noGrp="1"/>
          </p:cNvSpPr>
          <p:nvPr>
            <p:ph type="title"/>
          </p:nvPr>
        </p:nvSpPr>
        <p:spPr>
          <a:xfrm>
            <a:off x="685800" y="457200"/>
            <a:ext cx="8001000" cy="838200"/>
          </a:xfrm>
        </p:spPr>
        <p:txBody>
          <a:bodyPr/>
          <a:lstStyle/>
          <a:p>
            <a:r>
              <a:rPr lang="en-US" dirty="0"/>
              <a:t>Repairs and Maintenance</a:t>
            </a:r>
          </a:p>
        </p:txBody>
      </p:sp>
      <p:sp>
        <p:nvSpPr>
          <p:cNvPr id="3" name="Content Placeholder 2"/>
          <p:cNvSpPr>
            <a:spLocks noGrp="1"/>
          </p:cNvSpPr>
          <p:nvPr>
            <p:ph sz="quarter" idx="10"/>
          </p:nvPr>
        </p:nvSpPr>
        <p:spPr>
          <a:xfrm>
            <a:off x="762000" y="1295400"/>
            <a:ext cx="8077200" cy="5105400"/>
          </a:xfrm>
        </p:spPr>
        <p:txBody>
          <a:bodyPr>
            <a:normAutofit fontScale="92500" lnSpcReduction="20000"/>
          </a:bodyPr>
          <a:lstStyle/>
          <a:p>
            <a:pPr>
              <a:lnSpc>
                <a:spcPct val="110000"/>
              </a:lnSpc>
              <a:spcBef>
                <a:spcPts val="600"/>
              </a:spcBef>
            </a:pPr>
            <a:r>
              <a:rPr lang="en-IN" sz="2400" dirty="0"/>
              <a:t>Made to </a:t>
            </a:r>
            <a:r>
              <a:rPr lang="en-IN" sz="2400" b="1" i="1" dirty="0"/>
              <a:t>maintain</a:t>
            </a:r>
            <a:r>
              <a:rPr lang="en-IN" sz="2400" i="1" dirty="0"/>
              <a:t> </a:t>
            </a:r>
            <a:r>
              <a:rPr lang="en-IN" sz="2400" dirty="0"/>
              <a:t>a given level of benefits provided by the asset</a:t>
            </a:r>
          </a:p>
          <a:p>
            <a:pPr>
              <a:lnSpc>
                <a:spcPct val="110000"/>
              </a:lnSpc>
              <a:spcBef>
                <a:spcPts val="600"/>
              </a:spcBef>
            </a:pPr>
            <a:r>
              <a:rPr lang="en-IN" sz="2400" dirty="0"/>
              <a:t>Do not </a:t>
            </a:r>
            <a:r>
              <a:rPr lang="en-IN" sz="2400" b="1" i="1" dirty="0"/>
              <a:t>increase</a:t>
            </a:r>
            <a:r>
              <a:rPr lang="en-IN" sz="2400" i="1" dirty="0"/>
              <a:t> </a:t>
            </a:r>
            <a:r>
              <a:rPr lang="en-IN" sz="2400" dirty="0"/>
              <a:t>future benefits</a:t>
            </a:r>
          </a:p>
          <a:p>
            <a:pPr>
              <a:lnSpc>
                <a:spcPct val="110000"/>
              </a:lnSpc>
              <a:spcBef>
                <a:spcPts val="600"/>
              </a:spcBef>
            </a:pPr>
            <a:r>
              <a:rPr lang="en-IN" sz="2400" dirty="0"/>
              <a:t>Future benefits are not provided </a:t>
            </a:r>
            <a:r>
              <a:rPr lang="en-IN" sz="2400" i="1" dirty="0"/>
              <a:t>beyond those </a:t>
            </a:r>
            <a:r>
              <a:rPr lang="en-IN" sz="2400" b="1" i="1" dirty="0"/>
              <a:t>originally anticipated</a:t>
            </a:r>
          </a:p>
          <a:p>
            <a:pPr>
              <a:lnSpc>
                <a:spcPct val="110000"/>
              </a:lnSpc>
              <a:spcBef>
                <a:spcPts val="600"/>
              </a:spcBef>
            </a:pPr>
            <a:r>
              <a:rPr lang="en-IN" sz="2400" dirty="0"/>
              <a:t>Expenditures for these activities should be </a:t>
            </a:r>
            <a:r>
              <a:rPr lang="en-IN" sz="2400" b="1" dirty="0"/>
              <a:t>expensed</a:t>
            </a:r>
            <a:r>
              <a:rPr lang="en-IN" sz="2400" dirty="0"/>
              <a:t> in the period incurred</a:t>
            </a:r>
          </a:p>
          <a:p>
            <a:pPr marL="0" indent="0">
              <a:lnSpc>
                <a:spcPct val="110000"/>
              </a:lnSpc>
              <a:spcBef>
                <a:spcPts val="600"/>
              </a:spcBef>
              <a:buNone/>
            </a:pPr>
            <a:r>
              <a:rPr lang="en-US" sz="2400" b="1" dirty="0"/>
              <a:t>Example:</a:t>
            </a:r>
          </a:p>
          <a:p>
            <a:pPr marL="0" indent="0">
              <a:lnSpc>
                <a:spcPct val="110000"/>
              </a:lnSpc>
              <a:spcBef>
                <a:spcPts val="600"/>
              </a:spcBef>
              <a:buNone/>
            </a:pPr>
            <a:r>
              <a:rPr lang="en-IN" sz="2400" dirty="0"/>
              <a:t>The cost of an engine tune-up or the repair of an engine part for a delivery truck allows the truck to continue its productive activity. If the maintenance is not performed, the truck will not provide the benefits originally anticipated. In that sense, future benefits are provided; without the repair, the truck will no longer operate.</a:t>
            </a:r>
            <a:endParaRPr lang="en-US" sz="2400" b="1" dirty="0"/>
          </a:p>
        </p:txBody>
      </p:sp>
    </p:spTree>
    <p:extLst>
      <p:ext uri="{BB962C8B-B14F-4D97-AF65-F5344CB8AC3E}">
        <p14:creationId xmlns:p14="http://schemas.microsoft.com/office/powerpoint/2010/main" val="1900615398"/>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a:t>
            </a:r>
            <a:r>
              <a:rPr lang="en-IN" dirty="0"/>
              <a:t>11-9</a:t>
            </a:r>
          </a:p>
        </p:txBody>
      </p:sp>
      <p:sp>
        <p:nvSpPr>
          <p:cNvPr id="2" name="Title 1"/>
          <p:cNvSpPr>
            <a:spLocks noGrp="1"/>
          </p:cNvSpPr>
          <p:nvPr>
            <p:ph type="title"/>
          </p:nvPr>
        </p:nvSpPr>
        <p:spPr/>
        <p:txBody>
          <a:bodyPr/>
          <a:lstStyle/>
          <a:p>
            <a:r>
              <a:rPr lang="en-US" dirty="0"/>
              <a:t>Additions</a:t>
            </a:r>
          </a:p>
        </p:txBody>
      </p:sp>
      <p:sp>
        <p:nvSpPr>
          <p:cNvPr id="3" name="Content Placeholder 2"/>
          <p:cNvSpPr>
            <a:spLocks noGrp="1"/>
          </p:cNvSpPr>
          <p:nvPr>
            <p:ph sz="quarter" idx="10"/>
          </p:nvPr>
        </p:nvSpPr>
        <p:spPr>
          <a:xfrm>
            <a:off x="914400" y="1295400"/>
            <a:ext cx="7924800" cy="5105400"/>
          </a:xfrm>
        </p:spPr>
        <p:txBody>
          <a:bodyPr>
            <a:noAutofit/>
          </a:bodyPr>
          <a:lstStyle/>
          <a:p>
            <a:r>
              <a:rPr lang="en-IN" sz="2200" dirty="0"/>
              <a:t>Adding a new major component to an existing asset should be </a:t>
            </a:r>
            <a:r>
              <a:rPr lang="en-IN" sz="2200" b="1" dirty="0"/>
              <a:t>capitalized</a:t>
            </a:r>
            <a:r>
              <a:rPr lang="en-IN" sz="2200" dirty="0"/>
              <a:t> because future benefits increased</a:t>
            </a:r>
            <a:endParaRPr lang="en-US" sz="2200" b="1" dirty="0"/>
          </a:p>
          <a:p>
            <a:pPr marL="0" indent="0">
              <a:buNone/>
            </a:pPr>
            <a:r>
              <a:rPr lang="en-US" sz="2200" b="1" dirty="0"/>
              <a:t>Example:</a:t>
            </a:r>
          </a:p>
          <a:p>
            <a:r>
              <a:rPr lang="en-US" sz="2200" dirty="0"/>
              <a:t>Adding a </a:t>
            </a:r>
            <a:r>
              <a:rPr lang="en-IN" sz="2200" dirty="0"/>
              <a:t>refrigeration unit to a delivery truck increases the capability of the truck, thus increasing its </a:t>
            </a:r>
            <a:r>
              <a:rPr lang="en-US" sz="2200" dirty="0"/>
              <a:t>future benefits.</a:t>
            </a:r>
          </a:p>
          <a:p>
            <a:pPr marL="795338" lvl="2" indent="-338138">
              <a:spcBef>
                <a:spcPts val="1000"/>
              </a:spcBef>
              <a:buFont typeface="Lucida Grande"/>
              <a:buChar char="–"/>
            </a:pPr>
            <a:r>
              <a:rPr lang="en-IN" sz="2000" dirty="0"/>
              <a:t>Capitalized cost includes all necessary expenditures that are required to bring the addition to a condition </a:t>
            </a:r>
            <a:r>
              <a:rPr lang="en-US" sz="2000" dirty="0"/>
              <a:t>and location for use</a:t>
            </a:r>
          </a:p>
          <a:p>
            <a:pPr marL="0" indent="0">
              <a:buNone/>
            </a:pPr>
            <a:r>
              <a:rPr lang="en-US" sz="2200" b="1" dirty="0"/>
              <a:t>Example:</a:t>
            </a:r>
          </a:p>
          <a:p>
            <a:pPr marL="0" indent="0">
              <a:buNone/>
            </a:pPr>
            <a:r>
              <a:rPr lang="en-IN" sz="2200" dirty="0"/>
              <a:t>For a building addition, this might include the costs of tearing down and removing a wall of the existing building.</a:t>
            </a:r>
            <a:endParaRPr lang="en-US" sz="2200" dirty="0"/>
          </a:p>
        </p:txBody>
      </p:sp>
    </p:spTree>
    <p:extLst>
      <p:ext uri="{BB962C8B-B14F-4D97-AF65-F5344CB8AC3E}">
        <p14:creationId xmlns:p14="http://schemas.microsoft.com/office/powerpoint/2010/main" val="2885242894"/>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a:t>
            </a:r>
            <a:r>
              <a:rPr lang="en-IN" dirty="0"/>
              <a:t>11-9</a:t>
            </a:r>
          </a:p>
        </p:txBody>
      </p:sp>
      <p:sp>
        <p:nvSpPr>
          <p:cNvPr id="2" name="Title 1"/>
          <p:cNvSpPr>
            <a:spLocks noGrp="1"/>
          </p:cNvSpPr>
          <p:nvPr>
            <p:ph type="title"/>
          </p:nvPr>
        </p:nvSpPr>
        <p:spPr/>
        <p:txBody>
          <a:bodyPr/>
          <a:lstStyle/>
          <a:p>
            <a:r>
              <a:rPr lang="en-US" dirty="0"/>
              <a:t>Improvements</a:t>
            </a:r>
            <a:r>
              <a:rPr lang="en-IN" dirty="0"/>
              <a:t> (1 of 2)</a:t>
            </a:r>
            <a:endParaRPr lang="en-US" dirty="0"/>
          </a:p>
        </p:txBody>
      </p:sp>
      <p:sp>
        <p:nvSpPr>
          <p:cNvPr id="3" name="Content Placeholder 2"/>
          <p:cNvSpPr>
            <a:spLocks noGrp="1"/>
          </p:cNvSpPr>
          <p:nvPr>
            <p:ph sz="quarter" idx="10"/>
          </p:nvPr>
        </p:nvSpPr>
        <p:spPr>
          <a:xfrm>
            <a:off x="914400" y="1295400"/>
            <a:ext cx="7772400" cy="5029200"/>
          </a:xfrm>
        </p:spPr>
        <p:txBody>
          <a:bodyPr>
            <a:normAutofit fontScale="92500" lnSpcReduction="10000"/>
          </a:bodyPr>
          <a:lstStyle/>
          <a:p>
            <a:r>
              <a:rPr lang="en-IN" sz="2600" dirty="0"/>
              <a:t>Involves the replacement of a major component </a:t>
            </a:r>
            <a:r>
              <a:rPr lang="en-US" sz="2600" dirty="0"/>
              <a:t>of an asset</a:t>
            </a:r>
          </a:p>
          <a:p>
            <a:r>
              <a:rPr lang="en-US" b="1" dirty="0"/>
              <a:t>Replacement</a:t>
            </a:r>
            <a:endParaRPr lang="en-IN" dirty="0"/>
          </a:p>
          <a:p>
            <a:pPr lvl="1">
              <a:buFont typeface="Verdana" panose="020B0604030504040204" pitchFamily="34" charset="0"/>
              <a:buChar char="–"/>
            </a:pPr>
            <a:r>
              <a:rPr lang="en-IN" dirty="0"/>
              <a:t>New component with the same characteristics as the </a:t>
            </a:r>
            <a:r>
              <a:rPr lang="en-US" dirty="0"/>
              <a:t>old component</a:t>
            </a:r>
          </a:p>
          <a:p>
            <a:pPr lvl="1">
              <a:buFont typeface="Verdana" panose="020B0604030504040204" pitchFamily="34" charset="0"/>
              <a:buChar char="–"/>
            </a:pPr>
            <a:r>
              <a:rPr lang="en-IN" dirty="0"/>
              <a:t>New component with enhanced operating capabilities</a:t>
            </a:r>
          </a:p>
          <a:p>
            <a:r>
              <a:rPr lang="en-IN" dirty="0"/>
              <a:t>In either case, the cost of the improvement usually increases future benefits </a:t>
            </a:r>
          </a:p>
          <a:p>
            <a:r>
              <a:rPr lang="en-IN" dirty="0"/>
              <a:t>It should be </a:t>
            </a:r>
            <a:r>
              <a:rPr lang="en-IN" b="1" dirty="0"/>
              <a:t>capitalized</a:t>
            </a:r>
            <a:r>
              <a:rPr lang="en-IN" dirty="0"/>
              <a:t> by increasing the book value of the </a:t>
            </a:r>
            <a:r>
              <a:rPr lang="en-US" dirty="0"/>
              <a:t>related asset </a:t>
            </a:r>
            <a:r>
              <a:rPr lang="en-IN" dirty="0"/>
              <a:t>and depreciated over the useful life of the improved asset</a:t>
            </a:r>
            <a:endParaRPr lang="en-US" dirty="0"/>
          </a:p>
        </p:txBody>
      </p:sp>
    </p:spTree>
    <p:extLst>
      <p:ext uri="{BB962C8B-B14F-4D97-AF65-F5344CB8AC3E}">
        <p14:creationId xmlns:p14="http://schemas.microsoft.com/office/powerpoint/2010/main" val="21528590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a:t>
            </a:r>
            <a:r>
              <a:rPr lang="en-IN" dirty="0"/>
              <a:t>11-1</a:t>
            </a:r>
          </a:p>
        </p:txBody>
      </p:sp>
      <p:sp>
        <p:nvSpPr>
          <p:cNvPr id="3" name="Title 2"/>
          <p:cNvSpPr>
            <a:spLocks noGrp="1"/>
          </p:cNvSpPr>
          <p:nvPr>
            <p:ph type="title"/>
          </p:nvPr>
        </p:nvSpPr>
        <p:spPr/>
        <p:txBody>
          <a:bodyPr>
            <a:noAutofit/>
          </a:bodyPr>
          <a:lstStyle/>
          <a:p>
            <a:r>
              <a:rPr lang="en-US" altLang="en-US" dirty="0"/>
              <a:t>Concept Check: Measuring Cost Allocation</a:t>
            </a:r>
            <a:r>
              <a:rPr lang="en-IN" dirty="0"/>
              <a:t> (2 of 2)</a:t>
            </a:r>
            <a:endParaRPr lang="en-US" dirty="0"/>
          </a:p>
        </p:txBody>
      </p:sp>
      <p:sp>
        <p:nvSpPr>
          <p:cNvPr id="4" name="Content Placeholder 3"/>
          <p:cNvSpPr>
            <a:spLocks noGrp="1"/>
          </p:cNvSpPr>
          <p:nvPr>
            <p:ph sz="quarter" idx="10"/>
          </p:nvPr>
        </p:nvSpPr>
        <p:spPr>
          <a:xfrm>
            <a:off x="914400" y="1676400"/>
            <a:ext cx="7772400" cy="4648200"/>
          </a:xfrm>
        </p:spPr>
        <p:txBody>
          <a:bodyPr/>
          <a:lstStyle/>
          <a:p>
            <a:pPr marL="0" lvl="0" indent="0">
              <a:buNone/>
            </a:pPr>
            <a:r>
              <a:rPr lang="en-US" dirty="0"/>
              <a:t>The correct answer is </a:t>
            </a:r>
            <a:r>
              <a:rPr lang="en-US" i="1" dirty="0"/>
              <a:t>b</a:t>
            </a:r>
            <a:r>
              <a:rPr lang="en-US" dirty="0"/>
              <a:t>. The three factors to be established are service life, allocation base, and allocation method. Finance charges do not impact the cost allocation process.</a:t>
            </a:r>
            <a:endParaRPr lang="en-US" b="1" dirty="0">
              <a:solidFill>
                <a:srgbClr val="FF0000"/>
              </a:solidFill>
            </a:endParaRPr>
          </a:p>
        </p:txBody>
      </p:sp>
    </p:spTree>
    <p:extLst>
      <p:ext uri="{BB962C8B-B14F-4D97-AF65-F5344CB8AC3E}">
        <p14:creationId xmlns:p14="http://schemas.microsoft.com/office/powerpoint/2010/main" val="1193217782"/>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t>11-9</a:t>
            </a:r>
          </a:p>
        </p:txBody>
      </p:sp>
      <p:sp>
        <p:nvSpPr>
          <p:cNvPr id="3" name="Title 2"/>
          <p:cNvSpPr>
            <a:spLocks noGrp="1"/>
          </p:cNvSpPr>
          <p:nvPr>
            <p:ph type="title"/>
          </p:nvPr>
        </p:nvSpPr>
        <p:spPr/>
        <p:txBody>
          <a:bodyPr/>
          <a:lstStyle/>
          <a:p>
            <a:r>
              <a:rPr lang="en-US" dirty="0"/>
              <a:t>Improvements</a:t>
            </a:r>
            <a:r>
              <a:rPr lang="en-IN" dirty="0"/>
              <a:t> (2 of 2)</a:t>
            </a:r>
            <a:endParaRPr lang="en-US" dirty="0"/>
          </a:p>
        </p:txBody>
      </p:sp>
      <p:sp>
        <p:nvSpPr>
          <p:cNvPr id="4" name="Content Placeholder 3"/>
          <p:cNvSpPr>
            <a:spLocks noGrp="1"/>
          </p:cNvSpPr>
          <p:nvPr>
            <p:ph sz="quarter" idx="10"/>
          </p:nvPr>
        </p:nvSpPr>
        <p:spPr>
          <a:xfrm>
            <a:off x="914400" y="1371600"/>
            <a:ext cx="7772400" cy="5029200"/>
          </a:xfrm>
        </p:spPr>
        <p:txBody>
          <a:bodyPr/>
          <a:lstStyle/>
          <a:p>
            <a:pPr marL="0" indent="0">
              <a:buNone/>
            </a:pPr>
            <a:r>
              <a:rPr lang="en-US" sz="2400" b="1" dirty="0"/>
              <a:t>Example:</a:t>
            </a:r>
          </a:p>
          <a:p>
            <a:pPr marL="0" indent="0">
              <a:buNone/>
            </a:pPr>
            <a:r>
              <a:rPr lang="en-US" sz="2400" dirty="0"/>
              <a:t>An </a:t>
            </a:r>
            <a:r>
              <a:rPr lang="en-IN" sz="2400" dirty="0"/>
              <a:t>existing refrigeration unit in a delivery truck could be replaced with a new but similar unit or with a new and improved refrigeration unit.</a:t>
            </a:r>
          </a:p>
          <a:p>
            <a:r>
              <a:rPr lang="en-US" sz="2400" b="1" dirty="0"/>
              <a:t>Methods </a:t>
            </a:r>
            <a:r>
              <a:rPr lang="en-IN" sz="2400" b="1" dirty="0"/>
              <a:t>used to record the cost of improvements</a:t>
            </a:r>
          </a:p>
          <a:p>
            <a:pPr lvl="1"/>
            <a:r>
              <a:rPr lang="en-US" sz="2200" dirty="0"/>
              <a:t>Substitution </a:t>
            </a:r>
          </a:p>
          <a:p>
            <a:pPr lvl="1"/>
            <a:r>
              <a:rPr lang="en-US" sz="2200" dirty="0"/>
              <a:t>Capitalization of new cost </a:t>
            </a:r>
          </a:p>
          <a:p>
            <a:pPr lvl="1"/>
            <a:r>
              <a:rPr lang="en-US" sz="2200" dirty="0"/>
              <a:t>Reduction of accumulated depreciation</a:t>
            </a:r>
            <a:endParaRPr lang="en-US" sz="2200" b="1" dirty="0"/>
          </a:p>
        </p:txBody>
      </p:sp>
    </p:spTree>
    <p:extLst>
      <p:ext uri="{BB962C8B-B14F-4D97-AF65-F5344CB8AC3E}">
        <p14:creationId xmlns:p14="http://schemas.microsoft.com/office/powerpoint/2010/main" val="3970891033"/>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t>11-9</a:t>
            </a:r>
          </a:p>
        </p:txBody>
      </p:sp>
      <p:sp>
        <p:nvSpPr>
          <p:cNvPr id="3" name="Title 2"/>
          <p:cNvSpPr>
            <a:spLocks noGrp="1"/>
          </p:cNvSpPr>
          <p:nvPr>
            <p:ph type="title"/>
          </p:nvPr>
        </p:nvSpPr>
        <p:spPr/>
        <p:txBody>
          <a:bodyPr>
            <a:noAutofit/>
          </a:bodyPr>
          <a:lstStyle/>
          <a:p>
            <a:r>
              <a:rPr lang="en-US" dirty="0"/>
              <a:t>Three Methods to Record the Cost of Improvements</a:t>
            </a:r>
            <a:r>
              <a:rPr lang="en-IN" dirty="0"/>
              <a:t> (1 of 2)</a:t>
            </a:r>
            <a:endParaRPr lang="en-US" dirty="0"/>
          </a:p>
        </p:txBody>
      </p:sp>
      <p:sp>
        <p:nvSpPr>
          <p:cNvPr id="4" name="Content Placeholder 3"/>
          <p:cNvSpPr>
            <a:spLocks noGrp="1"/>
          </p:cNvSpPr>
          <p:nvPr>
            <p:ph sz="quarter" idx="10"/>
          </p:nvPr>
        </p:nvSpPr>
        <p:spPr>
          <a:xfrm>
            <a:off x="914400" y="1676400"/>
            <a:ext cx="7772400" cy="4800600"/>
          </a:xfrm>
        </p:spPr>
        <p:txBody>
          <a:bodyPr/>
          <a:lstStyle/>
          <a:p>
            <a:pPr lvl="0">
              <a:spcBef>
                <a:spcPts val="600"/>
              </a:spcBef>
            </a:pPr>
            <a:r>
              <a:rPr lang="en-US" sz="2400" b="1" dirty="0"/>
              <a:t>Substitution</a:t>
            </a:r>
          </a:p>
          <a:p>
            <a:pPr marL="800100" lvl="1" indent="-342900" defTabSz="977900">
              <a:spcBef>
                <a:spcPts val="600"/>
              </a:spcBef>
              <a:buFont typeface="Verdana" pitchFamily="34" charset="0"/>
              <a:buChar char="–"/>
            </a:pPr>
            <a:r>
              <a:rPr lang="en-IN" sz="2200" dirty="0"/>
              <a:t>Disposition of the old component</a:t>
            </a:r>
            <a:endParaRPr lang="en-US" sz="2200" dirty="0"/>
          </a:p>
          <a:p>
            <a:pPr marL="800100" lvl="1" indent="-342900" defTabSz="977900">
              <a:spcBef>
                <a:spcPts val="600"/>
              </a:spcBef>
              <a:buFont typeface="Verdana" pitchFamily="34" charset="0"/>
              <a:buChar char="–"/>
            </a:pPr>
            <a:r>
              <a:rPr lang="en-IN" sz="2200" dirty="0"/>
              <a:t>Acquisition of the new component</a:t>
            </a:r>
          </a:p>
          <a:p>
            <a:pPr marL="457200" lvl="1" indent="-457200" defTabSz="977900">
              <a:spcBef>
                <a:spcPts val="600"/>
              </a:spcBef>
              <a:buFont typeface="Arial" pitchFamily="34" charset="0"/>
              <a:buChar char="•"/>
            </a:pPr>
            <a:r>
              <a:rPr lang="en-US" b="1" dirty="0"/>
              <a:t>Capitalization of new cost</a:t>
            </a:r>
          </a:p>
          <a:p>
            <a:pPr marL="800100" lvl="1" indent="-342900" defTabSz="977900">
              <a:spcBef>
                <a:spcPts val="600"/>
              </a:spcBef>
              <a:buFont typeface="Verdana" pitchFamily="34" charset="0"/>
              <a:buChar char="–"/>
            </a:pPr>
            <a:r>
              <a:rPr lang="en-US" sz="2200" dirty="0"/>
              <a:t>The cost of the improvement is included </a:t>
            </a:r>
            <a:r>
              <a:rPr lang="en-IN" sz="2200" dirty="0"/>
              <a:t>as a debit to the related asset account</a:t>
            </a:r>
            <a:endParaRPr lang="en-US" sz="2200" dirty="0"/>
          </a:p>
          <a:p>
            <a:pPr marL="800100" lvl="1" indent="-342900" defTabSz="977900">
              <a:spcBef>
                <a:spcPts val="600"/>
              </a:spcBef>
              <a:buFont typeface="Verdana" pitchFamily="34" charset="0"/>
              <a:buChar char="–"/>
            </a:pPr>
            <a:r>
              <a:rPr lang="en-IN" sz="2200" dirty="0"/>
              <a:t>The original cost and accumulated depreciation of the original component are not removed</a:t>
            </a:r>
            <a:endParaRPr lang="en-US" sz="2200" dirty="0"/>
          </a:p>
          <a:p>
            <a:pPr marL="800100" lvl="1" indent="-342900" defTabSz="977900">
              <a:spcBef>
                <a:spcPts val="600"/>
              </a:spcBef>
              <a:buFont typeface="Verdana" pitchFamily="34" charset="0"/>
              <a:buChar char="–"/>
            </a:pPr>
            <a:r>
              <a:rPr lang="en-US" sz="2200" dirty="0"/>
              <a:t>Acceptable </a:t>
            </a:r>
            <a:r>
              <a:rPr lang="en-IN" sz="2200" dirty="0"/>
              <a:t>only if the book value of the original component has been reduced to an immaterial </a:t>
            </a:r>
            <a:r>
              <a:rPr lang="en-US" sz="2200" dirty="0"/>
              <a:t>amount through prior depreciation</a:t>
            </a:r>
          </a:p>
        </p:txBody>
      </p:sp>
    </p:spTree>
    <p:extLst>
      <p:ext uri="{BB962C8B-B14F-4D97-AF65-F5344CB8AC3E}">
        <p14:creationId xmlns:p14="http://schemas.microsoft.com/office/powerpoint/2010/main" val="332491229"/>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t>11-9</a:t>
            </a:r>
          </a:p>
        </p:txBody>
      </p:sp>
      <p:sp>
        <p:nvSpPr>
          <p:cNvPr id="3" name="Title 2"/>
          <p:cNvSpPr>
            <a:spLocks noGrp="1"/>
          </p:cNvSpPr>
          <p:nvPr>
            <p:ph type="title"/>
          </p:nvPr>
        </p:nvSpPr>
        <p:spPr/>
        <p:txBody>
          <a:bodyPr>
            <a:noAutofit/>
          </a:bodyPr>
          <a:lstStyle/>
          <a:p>
            <a:r>
              <a:rPr lang="en-US" dirty="0"/>
              <a:t>Three Methods to Record the Cost of Improvements</a:t>
            </a:r>
            <a:r>
              <a:rPr lang="en-IN" dirty="0"/>
              <a:t> (2 of 2)</a:t>
            </a:r>
            <a:endParaRPr lang="en-US" dirty="0"/>
          </a:p>
        </p:txBody>
      </p:sp>
      <p:sp>
        <p:nvSpPr>
          <p:cNvPr id="4" name="Content Placeholder 3"/>
          <p:cNvSpPr>
            <a:spLocks noGrp="1"/>
          </p:cNvSpPr>
          <p:nvPr>
            <p:ph sz="quarter" idx="10"/>
          </p:nvPr>
        </p:nvSpPr>
        <p:spPr>
          <a:xfrm>
            <a:off x="914400" y="1676400"/>
            <a:ext cx="7772400" cy="4464313"/>
          </a:xfrm>
        </p:spPr>
        <p:txBody>
          <a:bodyPr vert="horz" lIns="91440" tIns="45720" rIns="91440" bIns="45720" rtlCol="0">
            <a:noAutofit/>
          </a:bodyPr>
          <a:lstStyle/>
          <a:p>
            <a:pPr>
              <a:spcBef>
                <a:spcPts val="600"/>
              </a:spcBef>
            </a:pPr>
            <a:r>
              <a:rPr lang="en-US" sz="2400" b="1" dirty="0"/>
              <a:t>Reduction of accumulated depreciation</a:t>
            </a:r>
          </a:p>
          <a:p>
            <a:pPr marL="800100" lvl="1" indent="-342900" defTabSz="977900">
              <a:spcBef>
                <a:spcPts val="600"/>
              </a:spcBef>
              <a:buFont typeface="Verdana" pitchFamily="34" charset="0"/>
            </a:pPr>
            <a:r>
              <a:rPr lang="en-US" sz="2200" dirty="0"/>
              <a:t>Asset account is left unaltered but its related accumulated depreciation is decreased</a:t>
            </a:r>
          </a:p>
          <a:p>
            <a:pPr marL="800100" lvl="1" indent="-342900" defTabSz="977900">
              <a:spcBef>
                <a:spcPts val="600"/>
              </a:spcBef>
              <a:buFont typeface="Verdana" pitchFamily="34" charset="0"/>
            </a:pPr>
            <a:r>
              <a:rPr lang="en-US" sz="2200" dirty="0"/>
              <a:t>Book value is same as in capitalization of cost method, but the cost and the accumulated depreciation amounts both differ under the two methods</a:t>
            </a:r>
          </a:p>
        </p:txBody>
      </p:sp>
    </p:spTree>
    <p:extLst>
      <p:ext uri="{BB962C8B-B14F-4D97-AF65-F5344CB8AC3E}">
        <p14:creationId xmlns:p14="http://schemas.microsoft.com/office/powerpoint/2010/main" val="3832199506"/>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a:t>
            </a:r>
            <a:r>
              <a:rPr lang="en-IN" dirty="0"/>
              <a:t>11-9</a:t>
            </a:r>
          </a:p>
        </p:txBody>
      </p:sp>
      <p:sp>
        <p:nvSpPr>
          <p:cNvPr id="2" name="Title 1"/>
          <p:cNvSpPr>
            <a:spLocks noGrp="1"/>
          </p:cNvSpPr>
          <p:nvPr>
            <p:ph type="title"/>
          </p:nvPr>
        </p:nvSpPr>
        <p:spPr>
          <a:xfrm>
            <a:off x="1028700" y="457200"/>
            <a:ext cx="7086600" cy="914400"/>
          </a:xfrm>
        </p:spPr>
        <p:txBody>
          <a:bodyPr>
            <a:noAutofit/>
          </a:bodyPr>
          <a:lstStyle/>
          <a:p>
            <a:r>
              <a:rPr lang="en-US" dirty="0"/>
              <a:t>Improvements—Substitution</a:t>
            </a:r>
            <a:r>
              <a:rPr lang="en-IN" dirty="0"/>
              <a:t> (1 of 4)</a:t>
            </a:r>
            <a:endParaRPr lang="en-US" dirty="0"/>
          </a:p>
        </p:txBody>
      </p:sp>
      <p:sp>
        <p:nvSpPr>
          <p:cNvPr id="3" name="Content Placeholder 2"/>
          <p:cNvSpPr>
            <a:spLocks noGrp="1"/>
          </p:cNvSpPr>
          <p:nvPr>
            <p:ph sz="quarter" idx="10"/>
          </p:nvPr>
        </p:nvSpPr>
        <p:spPr>
          <a:xfrm>
            <a:off x="914400" y="1676400"/>
            <a:ext cx="7848600" cy="4648200"/>
          </a:xfrm>
        </p:spPr>
        <p:txBody>
          <a:bodyPr/>
          <a:lstStyle/>
          <a:p>
            <a:pPr marL="0" indent="0">
              <a:buNone/>
            </a:pPr>
            <a:r>
              <a:rPr lang="en-IN" sz="2400" dirty="0"/>
              <a:t>The Palmer Corporation replaced the air conditioning system in one of its office buildings that it leases to tenants. The cost of the old air conditioning system, </a:t>
            </a:r>
            <a:r>
              <a:rPr lang="en-IN" sz="2400" u="sng" dirty="0"/>
              <a:t>$200,000</a:t>
            </a:r>
            <a:r>
              <a:rPr lang="en-IN" sz="2400" dirty="0"/>
              <a:t>, is included in the cost of the building. However, the company has separately depreciated the air conditioning system. Depreciation recorded up to the date of replacement totalled </a:t>
            </a:r>
            <a:r>
              <a:rPr lang="en-IN" sz="2400" u="sng" dirty="0"/>
              <a:t>$160,000</a:t>
            </a:r>
            <a:r>
              <a:rPr lang="en-IN" sz="2400" dirty="0"/>
              <a:t>. The old system was removed and the new system installed at a cost of $230,000, which was paid in cash. Parts from the old system were sold for </a:t>
            </a:r>
            <a:r>
              <a:rPr lang="en-IN" sz="2400" u="sng" dirty="0"/>
              <a:t>$12,000</a:t>
            </a:r>
            <a:r>
              <a:rPr lang="en-IN" sz="2400" dirty="0"/>
              <a:t>.</a:t>
            </a:r>
            <a:endParaRPr lang="en-US" sz="2400" dirty="0"/>
          </a:p>
        </p:txBody>
      </p:sp>
    </p:spTree>
    <p:extLst>
      <p:ext uri="{BB962C8B-B14F-4D97-AF65-F5344CB8AC3E}">
        <p14:creationId xmlns:p14="http://schemas.microsoft.com/office/powerpoint/2010/main" val="3124367258"/>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t>11-9</a:t>
            </a:r>
          </a:p>
        </p:txBody>
      </p:sp>
      <p:sp>
        <p:nvSpPr>
          <p:cNvPr id="3" name="Title 2"/>
          <p:cNvSpPr>
            <a:spLocks noGrp="1"/>
          </p:cNvSpPr>
          <p:nvPr>
            <p:ph type="title"/>
          </p:nvPr>
        </p:nvSpPr>
        <p:spPr>
          <a:xfrm>
            <a:off x="838200" y="457200"/>
            <a:ext cx="7391400" cy="914400"/>
          </a:xfrm>
        </p:spPr>
        <p:txBody>
          <a:bodyPr>
            <a:noAutofit/>
          </a:bodyPr>
          <a:lstStyle/>
          <a:p>
            <a:r>
              <a:rPr lang="en-US" dirty="0"/>
              <a:t>Improvements—Substitution</a:t>
            </a:r>
            <a:r>
              <a:rPr lang="en-IN" dirty="0"/>
              <a:t> (2 of 4)</a:t>
            </a:r>
            <a:endParaRPr lang="en-US" dirty="0"/>
          </a:p>
        </p:txBody>
      </p:sp>
      <p:sp>
        <p:nvSpPr>
          <p:cNvPr id="5" name="Content Placeholder 4"/>
          <p:cNvSpPr>
            <a:spLocks noGrp="1"/>
          </p:cNvSpPr>
          <p:nvPr>
            <p:ph sz="quarter" idx="10"/>
          </p:nvPr>
        </p:nvSpPr>
        <p:spPr>
          <a:xfrm>
            <a:off x="914400" y="1676400"/>
            <a:ext cx="7696200" cy="838200"/>
          </a:xfrm>
        </p:spPr>
        <p:txBody>
          <a:bodyPr/>
          <a:lstStyle/>
          <a:p>
            <a:pPr marL="0" indent="0">
              <a:buNone/>
            </a:pPr>
            <a:r>
              <a:rPr lang="en-US" sz="2400" b="1" dirty="0"/>
              <a:t>Substitution: Disposition of old component</a:t>
            </a:r>
            <a:endParaRPr lang="en-IN" sz="2400" dirty="0"/>
          </a:p>
        </p:txBody>
      </p:sp>
      <p:pic>
        <p:nvPicPr>
          <p:cNvPr id="20482" name="Picture 2" descr="Journal entry debiting cash 12,000, debiting accumulated depreciation (building) 160,000, and debiting loss on disposal (difference) 28,000. Buildings (remove old) is credited 200,00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65501" y="2362200"/>
            <a:ext cx="7416499" cy="1965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434375"/>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a:buNone/>
            </a:pPr>
            <a:r>
              <a:rPr lang="en-US" dirty="0"/>
              <a:t>Learning Objective </a:t>
            </a:r>
            <a:r>
              <a:rPr lang="en-IN" dirty="0"/>
              <a:t>11-9</a:t>
            </a:r>
          </a:p>
        </p:txBody>
      </p:sp>
      <p:sp>
        <p:nvSpPr>
          <p:cNvPr id="2" name="Title 1"/>
          <p:cNvSpPr>
            <a:spLocks noGrp="1"/>
          </p:cNvSpPr>
          <p:nvPr>
            <p:ph type="title"/>
          </p:nvPr>
        </p:nvSpPr>
        <p:spPr>
          <a:xfrm>
            <a:off x="1033272" y="457200"/>
            <a:ext cx="7086600" cy="914400"/>
          </a:xfrm>
        </p:spPr>
        <p:txBody>
          <a:bodyPr>
            <a:noAutofit/>
          </a:bodyPr>
          <a:lstStyle/>
          <a:p>
            <a:r>
              <a:rPr lang="en-US" dirty="0"/>
              <a:t>Improvements—Substitution</a:t>
            </a:r>
            <a:r>
              <a:rPr lang="en-IN" dirty="0"/>
              <a:t> (3 of 4)</a:t>
            </a:r>
            <a:endParaRPr lang="en-US" dirty="0"/>
          </a:p>
        </p:txBody>
      </p:sp>
      <p:sp>
        <p:nvSpPr>
          <p:cNvPr id="3" name="Content Placeholder 2"/>
          <p:cNvSpPr>
            <a:spLocks noGrp="1"/>
          </p:cNvSpPr>
          <p:nvPr>
            <p:ph sz="quarter" idx="10"/>
          </p:nvPr>
        </p:nvSpPr>
        <p:spPr>
          <a:xfrm>
            <a:off x="868680" y="1473808"/>
            <a:ext cx="7818120" cy="4926992"/>
          </a:xfrm>
        </p:spPr>
        <p:txBody>
          <a:bodyPr/>
          <a:lstStyle/>
          <a:p>
            <a:pPr marL="0" indent="0">
              <a:buNone/>
            </a:pPr>
            <a:r>
              <a:rPr lang="en-IN" sz="2400" dirty="0"/>
              <a:t>The Palmer Corporation replaced the air conditioning system in one of its office buildings that it leases to tenants. The cost of the old air conditioning system, $200,000, is included in the cost of the building. However, the company has separately depreciated the air conditioning system. Depreciation recorded up to the date of replacement totalled $160,000. The old system was removed and the new system installed at a cost of </a:t>
            </a:r>
            <a:r>
              <a:rPr lang="en-IN" sz="2400" u="sng" dirty="0"/>
              <a:t>$230,000</a:t>
            </a:r>
            <a:r>
              <a:rPr lang="en-IN" sz="2400" dirty="0"/>
              <a:t>, which was paid in cash. Parts from the old system were sold for $12,000.</a:t>
            </a:r>
            <a:endParaRPr lang="en-US" sz="2400" dirty="0"/>
          </a:p>
        </p:txBody>
      </p:sp>
    </p:spTree>
    <p:extLst>
      <p:ext uri="{BB962C8B-B14F-4D97-AF65-F5344CB8AC3E}">
        <p14:creationId xmlns:p14="http://schemas.microsoft.com/office/powerpoint/2010/main" val="3327754318"/>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t>11-9</a:t>
            </a:r>
          </a:p>
        </p:txBody>
      </p:sp>
      <p:sp>
        <p:nvSpPr>
          <p:cNvPr id="3" name="Title 2"/>
          <p:cNvSpPr>
            <a:spLocks noGrp="1"/>
          </p:cNvSpPr>
          <p:nvPr>
            <p:ph type="title"/>
          </p:nvPr>
        </p:nvSpPr>
        <p:spPr>
          <a:xfrm>
            <a:off x="990600" y="457200"/>
            <a:ext cx="7162800" cy="914400"/>
          </a:xfrm>
        </p:spPr>
        <p:txBody>
          <a:bodyPr>
            <a:noAutofit/>
          </a:bodyPr>
          <a:lstStyle/>
          <a:p>
            <a:r>
              <a:rPr lang="en-US" dirty="0"/>
              <a:t>Improvements—Substitution</a:t>
            </a:r>
            <a:r>
              <a:rPr lang="en-IN" dirty="0"/>
              <a:t> (4 of 4)</a:t>
            </a:r>
            <a:endParaRPr lang="en-US" dirty="0"/>
          </a:p>
        </p:txBody>
      </p:sp>
      <p:sp>
        <p:nvSpPr>
          <p:cNvPr id="5" name="Content Placeholder 4"/>
          <p:cNvSpPr>
            <a:spLocks noGrp="1"/>
          </p:cNvSpPr>
          <p:nvPr>
            <p:ph sz="quarter" idx="10"/>
          </p:nvPr>
        </p:nvSpPr>
        <p:spPr>
          <a:xfrm>
            <a:off x="914400" y="1676400"/>
            <a:ext cx="7467600" cy="838200"/>
          </a:xfrm>
        </p:spPr>
        <p:txBody>
          <a:bodyPr/>
          <a:lstStyle/>
          <a:p>
            <a:pPr marL="0" indent="0">
              <a:buNone/>
            </a:pPr>
            <a:r>
              <a:rPr lang="en-US" sz="2400" b="1" dirty="0"/>
              <a:t>Substitution: Acquisition of new component</a:t>
            </a:r>
            <a:endParaRPr lang="en-US" sz="2400" dirty="0"/>
          </a:p>
        </p:txBody>
      </p:sp>
      <p:pic>
        <p:nvPicPr>
          <p:cNvPr id="21506" name="Picture 2" descr="Journal entry debiting buildings (add new) 230,000 and crediting cash (230,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7468" y="2895600"/>
            <a:ext cx="7454532" cy="1394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44995791"/>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a:t>
            </a:r>
            <a:r>
              <a:rPr lang="en-IN" dirty="0"/>
              <a:t>11-9</a:t>
            </a:r>
          </a:p>
        </p:txBody>
      </p:sp>
      <p:sp>
        <p:nvSpPr>
          <p:cNvPr id="2" name="Title 1"/>
          <p:cNvSpPr>
            <a:spLocks noGrp="1"/>
          </p:cNvSpPr>
          <p:nvPr>
            <p:ph type="title"/>
          </p:nvPr>
        </p:nvSpPr>
        <p:spPr/>
        <p:txBody>
          <a:bodyPr>
            <a:noAutofit/>
          </a:bodyPr>
          <a:lstStyle/>
          <a:p>
            <a:r>
              <a:rPr lang="en-US" dirty="0"/>
              <a:t>Improvements—Capitalization of New Cost</a:t>
            </a:r>
            <a:r>
              <a:rPr lang="en-IN" dirty="0"/>
              <a:t> (1 of 2)</a:t>
            </a:r>
            <a:endParaRPr lang="en-US" dirty="0"/>
          </a:p>
        </p:txBody>
      </p:sp>
      <p:sp>
        <p:nvSpPr>
          <p:cNvPr id="5" name="Content Placeholder 4"/>
          <p:cNvSpPr>
            <a:spLocks noGrp="1"/>
          </p:cNvSpPr>
          <p:nvPr>
            <p:ph sz="quarter" idx="11"/>
          </p:nvPr>
        </p:nvSpPr>
        <p:spPr>
          <a:xfrm>
            <a:off x="914400" y="1513263"/>
            <a:ext cx="7848600" cy="4887537"/>
          </a:xfrm>
        </p:spPr>
        <p:txBody>
          <a:bodyPr/>
          <a:lstStyle/>
          <a:p>
            <a:pPr marL="0" indent="0">
              <a:buNone/>
            </a:pPr>
            <a:r>
              <a:rPr lang="en-IN" sz="2400" dirty="0"/>
              <a:t>The Palmer Corporation replaced the air conditioning system in one of its office buildings that it leases to tenants. The cost of the old air conditioning system, $200,000, is included in the cost of the building. However, the company has separately depreciated the air conditioning system. Depreciation recorded up to the date of replacement totalled $160,000. The old system was removed and the new system installed at a cost of </a:t>
            </a:r>
            <a:r>
              <a:rPr lang="en-IN" sz="2400" u="sng" dirty="0"/>
              <a:t>$230,000</a:t>
            </a:r>
            <a:r>
              <a:rPr lang="en-IN" sz="2400" dirty="0"/>
              <a:t>, which was paid in cash. Parts from the old system were sold for </a:t>
            </a:r>
            <a:r>
              <a:rPr lang="en-IN" sz="2400" u="sng" dirty="0"/>
              <a:t>$12,000</a:t>
            </a:r>
            <a:r>
              <a:rPr lang="en-IN" sz="2400" dirty="0"/>
              <a:t>.</a:t>
            </a:r>
            <a:endParaRPr lang="en-US" sz="2400" dirty="0"/>
          </a:p>
        </p:txBody>
      </p:sp>
    </p:spTree>
    <p:extLst>
      <p:ext uri="{BB962C8B-B14F-4D97-AF65-F5344CB8AC3E}">
        <p14:creationId xmlns:p14="http://schemas.microsoft.com/office/powerpoint/2010/main" val="307230938"/>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t>11-9</a:t>
            </a:r>
          </a:p>
        </p:txBody>
      </p:sp>
      <p:sp>
        <p:nvSpPr>
          <p:cNvPr id="3" name="Title 2"/>
          <p:cNvSpPr>
            <a:spLocks noGrp="1"/>
          </p:cNvSpPr>
          <p:nvPr>
            <p:ph type="title"/>
          </p:nvPr>
        </p:nvSpPr>
        <p:spPr/>
        <p:txBody>
          <a:bodyPr>
            <a:noAutofit/>
          </a:bodyPr>
          <a:lstStyle/>
          <a:p>
            <a:r>
              <a:rPr lang="en-US" dirty="0"/>
              <a:t>Improvements—Capitalization of New Cost</a:t>
            </a:r>
            <a:r>
              <a:rPr lang="en-IN" dirty="0"/>
              <a:t> (2 of 2)</a:t>
            </a:r>
            <a:endParaRPr lang="en-US" dirty="0"/>
          </a:p>
        </p:txBody>
      </p:sp>
      <p:sp>
        <p:nvSpPr>
          <p:cNvPr id="5" name="Content Placeholder 4"/>
          <p:cNvSpPr>
            <a:spLocks noGrp="1"/>
          </p:cNvSpPr>
          <p:nvPr>
            <p:ph sz="quarter" idx="10"/>
          </p:nvPr>
        </p:nvSpPr>
        <p:spPr>
          <a:xfrm>
            <a:off x="914400" y="1676400"/>
            <a:ext cx="7696200" cy="609600"/>
          </a:xfrm>
        </p:spPr>
        <p:txBody>
          <a:bodyPr/>
          <a:lstStyle/>
          <a:p>
            <a:pPr marL="0" indent="0">
              <a:buNone/>
            </a:pPr>
            <a:r>
              <a:rPr lang="en-US" sz="2400" b="1" dirty="0"/>
              <a:t>Capitalization of new cost</a:t>
            </a:r>
            <a:endParaRPr lang="en-US" sz="2400" dirty="0"/>
          </a:p>
        </p:txBody>
      </p:sp>
      <p:pic>
        <p:nvPicPr>
          <p:cNvPr id="22530" name="Picture 2" descr="Journal entry debiting buildings 218,000 and crediting cash 218,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8965" y="2286000"/>
            <a:ext cx="7175621" cy="1331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Content Placeholder 9"/>
          <p:cNvSpPr>
            <a:spLocks noGrp="1"/>
          </p:cNvSpPr>
          <p:nvPr>
            <p:ph sz="quarter" idx="12"/>
          </p:nvPr>
        </p:nvSpPr>
        <p:spPr>
          <a:xfrm>
            <a:off x="914400" y="4038600"/>
            <a:ext cx="7692965" cy="457200"/>
          </a:xfrm>
        </p:spPr>
        <p:txBody>
          <a:bodyPr/>
          <a:lstStyle/>
          <a:p>
            <a:pPr marL="0" indent="0">
              <a:buNone/>
            </a:pPr>
            <a:r>
              <a:rPr lang="en-IN" sz="2400" dirty="0"/>
              <a:t>218,000</a:t>
            </a:r>
            <a:r>
              <a:rPr lang="en-IN" sz="2400" dirty="0">
                <a:sym typeface="Wingdings" pitchFamily="2" charset="2"/>
              </a:rPr>
              <a:t> </a:t>
            </a:r>
            <a:r>
              <a:rPr lang="en-IN" sz="2400" dirty="0"/>
              <a:t>$230,000 − $12,000</a:t>
            </a:r>
            <a:endParaRPr lang="en-US" sz="2400" dirty="0"/>
          </a:p>
        </p:txBody>
      </p:sp>
    </p:spTree>
    <p:extLst>
      <p:ext uri="{BB962C8B-B14F-4D97-AF65-F5344CB8AC3E}">
        <p14:creationId xmlns:p14="http://schemas.microsoft.com/office/powerpoint/2010/main" val="440205422"/>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a:buNone/>
            </a:pPr>
            <a:r>
              <a:rPr lang="en-US" dirty="0"/>
              <a:t>Learning Objective </a:t>
            </a:r>
            <a:r>
              <a:rPr lang="en-IN" dirty="0"/>
              <a:t>11-9</a:t>
            </a:r>
          </a:p>
        </p:txBody>
      </p:sp>
      <p:sp>
        <p:nvSpPr>
          <p:cNvPr id="2" name="Title 1"/>
          <p:cNvSpPr>
            <a:spLocks noGrp="1"/>
          </p:cNvSpPr>
          <p:nvPr>
            <p:ph type="title"/>
          </p:nvPr>
        </p:nvSpPr>
        <p:spPr>
          <a:xfrm>
            <a:off x="564581" y="533400"/>
            <a:ext cx="8122219" cy="914400"/>
          </a:xfrm>
        </p:spPr>
        <p:txBody>
          <a:bodyPr>
            <a:noAutofit/>
          </a:bodyPr>
          <a:lstStyle/>
          <a:p>
            <a:r>
              <a:rPr lang="en-US" dirty="0"/>
              <a:t>Improvements—Reduction of Accumulated Depreciation</a:t>
            </a:r>
            <a:r>
              <a:rPr lang="en-IN" dirty="0"/>
              <a:t> (1 of 2)</a:t>
            </a:r>
            <a:endParaRPr lang="en-US" dirty="0"/>
          </a:p>
        </p:txBody>
      </p:sp>
      <p:sp>
        <p:nvSpPr>
          <p:cNvPr id="3" name="Content Placeholder 2"/>
          <p:cNvSpPr>
            <a:spLocks noGrp="1"/>
          </p:cNvSpPr>
          <p:nvPr>
            <p:ph sz="quarter" idx="10"/>
          </p:nvPr>
        </p:nvSpPr>
        <p:spPr>
          <a:xfrm>
            <a:off x="914400" y="1603062"/>
            <a:ext cx="7924800" cy="4797738"/>
          </a:xfrm>
        </p:spPr>
        <p:txBody>
          <a:bodyPr/>
          <a:lstStyle/>
          <a:p>
            <a:pPr marL="0" indent="0">
              <a:buNone/>
            </a:pPr>
            <a:r>
              <a:rPr lang="en-IN" sz="2400" dirty="0"/>
              <a:t>The Palmer Corporation replaced the air conditioning system in one of its office buildings that it leases to tenants. The cost of the old air conditioning system, $200,000, is included in the cost of the building. However, the company has separately depreciated the air conditioning system. Depreciation recorded up to the date of replacement totalled $160,000. The old system was removed and the new system installed at a cost of </a:t>
            </a:r>
            <a:r>
              <a:rPr lang="en-IN" sz="2400" u="sng" dirty="0"/>
              <a:t>$230,000</a:t>
            </a:r>
            <a:r>
              <a:rPr lang="en-IN" sz="2400" dirty="0"/>
              <a:t>, which was paid in cash. Parts from the old system were sold for </a:t>
            </a:r>
            <a:r>
              <a:rPr lang="en-IN" sz="2400" u="sng" dirty="0"/>
              <a:t>$12,000</a:t>
            </a:r>
            <a:r>
              <a:rPr lang="en-IN" sz="2400" dirty="0"/>
              <a:t>.</a:t>
            </a:r>
            <a:endParaRPr lang="en-US" sz="2400" dirty="0"/>
          </a:p>
        </p:txBody>
      </p:sp>
    </p:spTree>
    <p:extLst>
      <p:ext uri="{BB962C8B-B14F-4D97-AF65-F5344CB8AC3E}">
        <p14:creationId xmlns:p14="http://schemas.microsoft.com/office/powerpoint/2010/main" val="19854671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a:t>
            </a:r>
            <a:r>
              <a:rPr lang="en-IN" dirty="0"/>
              <a:t>11-2</a:t>
            </a:r>
          </a:p>
        </p:txBody>
      </p:sp>
      <p:sp>
        <p:nvSpPr>
          <p:cNvPr id="3" name="Title 2"/>
          <p:cNvSpPr>
            <a:spLocks noGrp="1"/>
          </p:cNvSpPr>
          <p:nvPr>
            <p:ph type="title"/>
          </p:nvPr>
        </p:nvSpPr>
        <p:spPr>
          <a:xfrm>
            <a:off x="685800" y="304800"/>
            <a:ext cx="8001000" cy="645488"/>
          </a:xfrm>
        </p:spPr>
        <p:txBody>
          <a:bodyPr>
            <a:normAutofit/>
          </a:bodyPr>
          <a:lstStyle/>
          <a:p>
            <a:r>
              <a:rPr lang="en-IN" dirty="0">
                <a:ea typeface="Adobe Fan Heiti Std B"/>
                <a:cs typeface="Adobe Fan Heiti Std B"/>
              </a:rPr>
              <a:t>Depreciation Methods</a:t>
            </a:r>
            <a:r>
              <a:rPr lang="en-IN" dirty="0"/>
              <a:t> (1 of 2)</a:t>
            </a:r>
            <a:endParaRPr lang="en-US" dirty="0"/>
          </a:p>
        </p:txBody>
      </p:sp>
      <p:sp>
        <p:nvSpPr>
          <p:cNvPr id="4" name="Content Placeholder 3"/>
          <p:cNvSpPr>
            <a:spLocks noGrp="1"/>
          </p:cNvSpPr>
          <p:nvPr>
            <p:ph sz="quarter" idx="10"/>
          </p:nvPr>
        </p:nvSpPr>
        <p:spPr>
          <a:xfrm>
            <a:off x="914400" y="1295400"/>
            <a:ext cx="7772400" cy="5029200"/>
          </a:xfrm>
        </p:spPr>
        <p:txBody>
          <a:bodyPr/>
          <a:lstStyle/>
          <a:p>
            <a:r>
              <a:rPr lang="en-US" b="1" dirty="0"/>
              <a:t>Time-Based Depreciation Methods</a:t>
            </a:r>
          </a:p>
          <a:p>
            <a:pPr marL="800100">
              <a:buFont typeface="Verdana" pitchFamily="34" charset="0"/>
              <a:buChar char="–"/>
            </a:pPr>
            <a:r>
              <a:rPr lang="en-US" sz="2400" b="1" dirty="0"/>
              <a:t>Straight-line (SL) method </a:t>
            </a:r>
          </a:p>
          <a:p>
            <a:pPr marL="1250950" lvl="1">
              <a:buFont typeface="Wingdings" pitchFamily="2" charset="2"/>
              <a:buChar char="§"/>
            </a:pPr>
            <a:r>
              <a:rPr lang="en-US" sz="2200" dirty="0"/>
              <a:t>Allocates an equal amount of depreciable </a:t>
            </a:r>
            <a:r>
              <a:rPr lang="en-IN" sz="2200" dirty="0"/>
              <a:t>base to each year of the </a:t>
            </a:r>
            <a:r>
              <a:rPr lang="en-US" sz="2200" dirty="0"/>
              <a:t>asset’s service life</a:t>
            </a:r>
          </a:p>
          <a:p>
            <a:pPr marL="800100">
              <a:buFont typeface="Verdana" pitchFamily="34" charset="0"/>
              <a:buChar char="–"/>
            </a:pPr>
            <a:r>
              <a:rPr lang="en-US" sz="2400" b="1" dirty="0"/>
              <a:t>Accelerated methods</a:t>
            </a:r>
          </a:p>
          <a:p>
            <a:pPr marL="1250950" lvl="2" defTabSz="444500">
              <a:lnSpc>
                <a:spcPct val="90000"/>
              </a:lnSpc>
              <a:spcAft>
                <a:spcPct val="15000"/>
              </a:spcAft>
            </a:pPr>
            <a:r>
              <a:rPr lang="en-IN" dirty="0"/>
              <a:t>Declining pattern of depreciation, with higher depreciation in the earlier years of the asset’s life and lower depreciation in later years</a:t>
            </a:r>
          </a:p>
          <a:p>
            <a:pPr marL="1250950" lvl="2" defTabSz="444500">
              <a:lnSpc>
                <a:spcPct val="90000"/>
              </a:lnSpc>
              <a:spcAft>
                <a:spcPct val="15000"/>
              </a:spcAft>
            </a:pPr>
            <a:r>
              <a:rPr lang="en-US" dirty="0"/>
              <a:t>Sum-of-the-years’-digits (SYD) method</a:t>
            </a:r>
          </a:p>
          <a:p>
            <a:pPr marL="1714500" lvl="3" indent="-342900" defTabSz="444500">
              <a:lnSpc>
                <a:spcPct val="90000"/>
              </a:lnSpc>
              <a:spcAft>
                <a:spcPct val="15000"/>
              </a:spcAft>
            </a:pPr>
            <a:r>
              <a:rPr lang="en-US" dirty="0"/>
              <a:t>Multiplies depreciable base by a declining fraction</a:t>
            </a:r>
          </a:p>
        </p:txBody>
      </p:sp>
    </p:spTree>
    <p:extLst>
      <p:ext uri="{BB962C8B-B14F-4D97-AF65-F5344CB8AC3E}">
        <p14:creationId xmlns:p14="http://schemas.microsoft.com/office/powerpoint/2010/main" val="403879965"/>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t>11-9</a:t>
            </a:r>
            <a:endParaRPr lang="en-US" dirty="0"/>
          </a:p>
        </p:txBody>
      </p:sp>
      <p:sp>
        <p:nvSpPr>
          <p:cNvPr id="3" name="Title 2"/>
          <p:cNvSpPr>
            <a:spLocks noGrp="1"/>
          </p:cNvSpPr>
          <p:nvPr>
            <p:ph type="title"/>
          </p:nvPr>
        </p:nvSpPr>
        <p:spPr>
          <a:xfrm>
            <a:off x="609600" y="533400"/>
            <a:ext cx="8153400" cy="914400"/>
          </a:xfrm>
        </p:spPr>
        <p:txBody>
          <a:bodyPr>
            <a:noAutofit/>
          </a:bodyPr>
          <a:lstStyle/>
          <a:p>
            <a:r>
              <a:rPr lang="en-US" dirty="0"/>
              <a:t>Improvements—Reduction of Accumulated Depreciation</a:t>
            </a:r>
            <a:r>
              <a:rPr lang="en-IN" baseline="0" dirty="0"/>
              <a:t> </a:t>
            </a:r>
            <a:r>
              <a:rPr lang="en-IN" dirty="0"/>
              <a:t>(2 of 2)</a:t>
            </a:r>
            <a:endParaRPr lang="en-US" dirty="0"/>
          </a:p>
        </p:txBody>
      </p:sp>
      <p:sp>
        <p:nvSpPr>
          <p:cNvPr id="5" name="Content Placeholder 4"/>
          <p:cNvSpPr>
            <a:spLocks noGrp="1"/>
          </p:cNvSpPr>
          <p:nvPr>
            <p:ph sz="quarter" idx="10"/>
          </p:nvPr>
        </p:nvSpPr>
        <p:spPr>
          <a:xfrm>
            <a:off x="914400" y="2209800"/>
            <a:ext cx="7848600" cy="533400"/>
          </a:xfrm>
        </p:spPr>
        <p:txBody>
          <a:bodyPr/>
          <a:lstStyle/>
          <a:p>
            <a:pPr marL="0" indent="0">
              <a:buNone/>
            </a:pPr>
            <a:r>
              <a:rPr lang="en-US" sz="2400" b="1" dirty="0"/>
              <a:t>Reduction of accumulated depreciation</a:t>
            </a:r>
            <a:endParaRPr lang="en-US" sz="2400" dirty="0"/>
          </a:p>
        </p:txBody>
      </p:sp>
      <p:pic>
        <p:nvPicPr>
          <p:cNvPr id="23554" name="Picture 2" descr="Journal entry debiting accumulated depreciation (buildings) 218,000 and crediting cash 218,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3762" y="2971800"/>
            <a:ext cx="7879238" cy="1478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sz="quarter" idx="12"/>
          </p:nvPr>
        </p:nvSpPr>
        <p:spPr>
          <a:xfrm>
            <a:off x="871062" y="4800600"/>
            <a:ext cx="7848600" cy="1143000"/>
          </a:xfrm>
        </p:spPr>
        <p:txBody>
          <a:bodyPr/>
          <a:lstStyle/>
          <a:p>
            <a:pPr marL="0" indent="0">
              <a:buNone/>
            </a:pPr>
            <a:r>
              <a:rPr lang="en-IN" sz="2400" dirty="0"/>
              <a:t>Reduction to accumulated depreciation = $230,000 − $12,000</a:t>
            </a:r>
            <a:r>
              <a:rPr lang="en-IN" sz="2400" dirty="0">
                <a:sym typeface="Wingdings" pitchFamily="2" charset="2"/>
              </a:rPr>
              <a:t> Debit (218,000)</a:t>
            </a:r>
            <a:endParaRPr lang="en-US" sz="2400" dirty="0"/>
          </a:p>
        </p:txBody>
      </p:sp>
    </p:spTree>
    <p:extLst>
      <p:ext uri="{BB962C8B-B14F-4D97-AF65-F5344CB8AC3E}">
        <p14:creationId xmlns:p14="http://schemas.microsoft.com/office/powerpoint/2010/main" val="3622122439"/>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a:t>
            </a:r>
            <a:r>
              <a:rPr lang="en-IN" dirty="0"/>
              <a:t>11-9</a:t>
            </a:r>
          </a:p>
        </p:txBody>
      </p:sp>
      <p:sp>
        <p:nvSpPr>
          <p:cNvPr id="2" name="Title 1"/>
          <p:cNvSpPr>
            <a:spLocks noGrp="1"/>
          </p:cNvSpPr>
          <p:nvPr>
            <p:ph type="title"/>
          </p:nvPr>
        </p:nvSpPr>
        <p:spPr/>
        <p:txBody>
          <a:bodyPr/>
          <a:lstStyle/>
          <a:p>
            <a:r>
              <a:rPr lang="en-US" dirty="0"/>
              <a:t>Rearrangements</a:t>
            </a:r>
            <a:r>
              <a:rPr lang="en-IN" dirty="0"/>
              <a:t> (1 of 2)</a:t>
            </a:r>
            <a:endParaRPr lang="en-US" dirty="0"/>
          </a:p>
        </p:txBody>
      </p:sp>
      <p:sp>
        <p:nvSpPr>
          <p:cNvPr id="3" name="Content Placeholder 2"/>
          <p:cNvSpPr>
            <a:spLocks noGrp="1"/>
          </p:cNvSpPr>
          <p:nvPr>
            <p:ph sz="quarter" idx="10"/>
          </p:nvPr>
        </p:nvSpPr>
        <p:spPr>
          <a:xfrm>
            <a:off x="914400" y="1447800"/>
            <a:ext cx="7772400" cy="4876800"/>
          </a:xfrm>
        </p:spPr>
        <p:txBody>
          <a:bodyPr>
            <a:normAutofit fontScale="92500" lnSpcReduction="10000"/>
          </a:bodyPr>
          <a:lstStyle/>
          <a:p>
            <a:pPr>
              <a:lnSpc>
                <a:spcPct val="110000"/>
              </a:lnSpc>
            </a:pPr>
            <a:r>
              <a:rPr lang="en-IN" sz="2600" dirty="0"/>
              <a:t>Expenditures made to restructure an asset without addition, replacement, or improvement</a:t>
            </a:r>
          </a:p>
          <a:p>
            <a:pPr>
              <a:lnSpc>
                <a:spcPct val="110000"/>
              </a:lnSpc>
            </a:pPr>
            <a:r>
              <a:rPr lang="en-IN" sz="2600" dirty="0"/>
              <a:t>Objective:</a:t>
            </a:r>
          </a:p>
          <a:p>
            <a:pPr marL="795338" lvl="1" indent="-338138">
              <a:lnSpc>
                <a:spcPct val="110000"/>
              </a:lnSpc>
              <a:buFont typeface="Lucida Grande"/>
              <a:buChar char="–"/>
            </a:pPr>
            <a:r>
              <a:rPr lang="en-IN" dirty="0"/>
              <a:t>Create a new capability for the asset and not necessarily extend its useful life</a:t>
            </a:r>
          </a:p>
          <a:p>
            <a:pPr marL="0" indent="0">
              <a:lnSpc>
                <a:spcPct val="110000"/>
              </a:lnSpc>
              <a:buNone/>
            </a:pPr>
            <a:r>
              <a:rPr lang="en-US" b="1" dirty="0"/>
              <a:t>Examples:</a:t>
            </a:r>
          </a:p>
          <a:p>
            <a:pPr>
              <a:lnSpc>
                <a:spcPct val="110000"/>
              </a:lnSpc>
              <a:buFont typeface="Arial"/>
              <a:buChar char="•"/>
            </a:pPr>
            <a:r>
              <a:rPr lang="en-US" dirty="0"/>
              <a:t>The rearrangement of machinery </a:t>
            </a:r>
            <a:r>
              <a:rPr lang="en-IN" dirty="0"/>
              <a:t>on the production line to increase operational efficiency</a:t>
            </a:r>
          </a:p>
          <a:p>
            <a:pPr>
              <a:lnSpc>
                <a:spcPct val="110000"/>
              </a:lnSpc>
              <a:buFont typeface="Arial"/>
              <a:buChar char="•"/>
            </a:pPr>
            <a:r>
              <a:rPr lang="en-IN" dirty="0"/>
              <a:t>The relocation of a company’s operating plant or office building</a:t>
            </a:r>
          </a:p>
        </p:txBody>
      </p:sp>
    </p:spTree>
    <p:extLst>
      <p:ext uri="{BB962C8B-B14F-4D97-AF65-F5344CB8AC3E}">
        <p14:creationId xmlns:p14="http://schemas.microsoft.com/office/powerpoint/2010/main" val="1988258671"/>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t>11-9</a:t>
            </a:r>
          </a:p>
        </p:txBody>
      </p:sp>
      <p:sp>
        <p:nvSpPr>
          <p:cNvPr id="3" name="Title 2"/>
          <p:cNvSpPr>
            <a:spLocks noGrp="1"/>
          </p:cNvSpPr>
          <p:nvPr>
            <p:ph type="title"/>
          </p:nvPr>
        </p:nvSpPr>
        <p:spPr/>
        <p:txBody>
          <a:bodyPr/>
          <a:lstStyle/>
          <a:p>
            <a:r>
              <a:rPr lang="en-US" dirty="0"/>
              <a:t>Rearrangements</a:t>
            </a:r>
            <a:r>
              <a:rPr lang="en-IN" dirty="0"/>
              <a:t> (2 of 2)</a:t>
            </a:r>
            <a:endParaRPr lang="en-US" dirty="0"/>
          </a:p>
        </p:txBody>
      </p:sp>
      <p:sp>
        <p:nvSpPr>
          <p:cNvPr id="4" name="Content Placeholder 3"/>
          <p:cNvSpPr>
            <a:spLocks noGrp="1"/>
          </p:cNvSpPr>
          <p:nvPr>
            <p:ph sz="quarter" idx="10"/>
          </p:nvPr>
        </p:nvSpPr>
        <p:spPr>
          <a:xfrm>
            <a:off x="914400" y="1371600"/>
            <a:ext cx="7772400" cy="4876800"/>
          </a:xfrm>
        </p:spPr>
        <p:txBody>
          <a:bodyPr/>
          <a:lstStyle/>
          <a:p>
            <a:r>
              <a:rPr lang="en-US" dirty="0"/>
              <a:t>If rearrangement expenditures are material</a:t>
            </a:r>
          </a:p>
          <a:p>
            <a:pPr marL="800100">
              <a:buFont typeface="Verdana" pitchFamily="34" charset="0"/>
              <a:buChar char="–"/>
            </a:pPr>
            <a:r>
              <a:rPr lang="en-US" sz="2400" dirty="0"/>
              <a:t>If they clearly increase future benefits</a:t>
            </a:r>
            <a:r>
              <a:rPr lang="en-US" sz="2800" dirty="0"/>
              <a:t>:</a:t>
            </a:r>
          </a:p>
          <a:p>
            <a:pPr marL="1257300" lvl="3" indent="-342900">
              <a:buFont typeface="Wingdings" pitchFamily="2" charset="2"/>
              <a:buChar char="§"/>
            </a:pPr>
            <a:r>
              <a:rPr lang="en-US" sz="2200" dirty="0"/>
              <a:t>They should be </a:t>
            </a:r>
            <a:r>
              <a:rPr lang="en-IN" sz="2200" b="1" dirty="0"/>
              <a:t>capitalized</a:t>
            </a:r>
            <a:r>
              <a:rPr lang="en-IN" sz="2200" dirty="0"/>
              <a:t> and then expensed in the future periods benefited</a:t>
            </a:r>
          </a:p>
          <a:p>
            <a:pPr marL="457200" lvl="2" indent="-457200">
              <a:buFont typeface="Arial" pitchFamily="34" charset="0"/>
              <a:buChar char="•"/>
            </a:pPr>
            <a:r>
              <a:rPr lang="en-US" sz="2600" dirty="0"/>
              <a:t>If rearrangement expenditures are not material or if it’s uncertain that future benefits have increased</a:t>
            </a:r>
          </a:p>
          <a:p>
            <a:pPr marL="800100" lvl="2" indent="-342900">
              <a:buFont typeface="Verdana" pitchFamily="34" charset="0"/>
              <a:buChar char="–"/>
            </a:pPr>
            <a:r>
              <a:rPr lang="en-US" sz="2400" dirty="0"/>
              <a:t>They should be </a:t>
            </a:r>
            <a:r>
              <a:rPr lang="en-US" sz="2400" b="1" dirty="0"/>
              <a:t>expensed</a:t>
            </a:r>
            <a:r>
              <a:rPr lang="en-US" sz="2400" dirty="0"/>
              <a:t> in the period incurred</a:t>
            </a:r>
          </a:p>
        </p:txBody>
      </p:sp>
    </p:spTree>
    <p:extLst>
      <p:ext uri="{BB962C8B-B14F-4D97-AF65-F5344CB8AC3E}">
        <p14:creationId xmlns:p14="http://schemas.microsoft.com/office/powerpoint/2010/main" val="750465081"/>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t>11-9</a:t>
            </a:r>
          </a:p>
        </p:txBody>
      </p:sp>
      <p:sp>
        <p:nvSpPr>
          <p:cNvPr id="3" name="Title 2"/>
          <p:cNvSpPr>
            <a:spLocks noGrp="1"/>
          </p:cNvSpPr>
          <p:nvPr>
            <p:ph type="title"/>
          </p:nvPr>
        </p:nvSpPr>
        <p:spPr>
          <a:xfrm>
            <a:off x="685800" y="533400"/>
            <a:ext cx="8305800" cy="1447800"/>
          </a:xfrm>
        </p:spPr>
        <p:txBody>
          <a:bodyPr>
            <a:noAutofit/>
          </a:bodyPr>
          <a:lstStyle/>
          <a:p>
            <a:r>
              <a:rPr lang="en-US" dirty="0"/>
              <a:t>Expenditures Subsequent to Acquisition— Accounting Treatment</a:t>
            </a:r>
          </a:p>
        </p:txBody>
      </p:sp>
      <p:graphicFrame>
        <p:nvGraphicFramePr>
          <p:cNvPr id="6" name="Table 5"/>
          <p:cNvGraphicFramePr>
            <a:graphicFrameLocks noGrp="1"/>
          </p:cNvGraphicFramePr>
          <p:nvPr>
            <p:extLst>
              <p:ext uri="{D42A27DB-BD31-4B8C-83A1-F6EECF244321}">
                <p14:modId xmlns:p14="http://schemas.microsoft.com/office/powerpoint/2010/main" val="889531536"/>
              </p:ext>
            </p:extLst>
          </p:nvPr>
        </p:nvGraphicFramePr>
        <p:xfrm>
          <a:off x="838200" y="2209800"/>
          <a:ext cx="7848600" cy="4114800"/>
        </p:xfrm>
        <a:graphic>
          <a:graphicData uri="http://schemas.openxmlformats.org/drawingml/2006/table">
            <a:tbl>
              <a:tblPr firstRow="1" bandRow="1">
                <a:tableStyleId>{5940675A-B579-460E-94D1-54222C63F5DA}</a:tableStyleId>
              </a:tblPr>
              <a:tblGrid>
                <a:gridCol w="2082282">
                  <a:extLst>
                    <a:ext uri="{9D8B030D-6E8A-4147-A177-3AD203B41FA5}">
                      <a16:colId xmlns:a16="http://schemas.microsoft.com/office/drawing/2014/main" xmlns="" val="20000"/>
                    </a:ext>
                  </a:extLst>
                </a:gridCol>
                <a:gridCol w="2834236">
                  <a:extLst>
                    <a:ext uri="{9D8B030D-6E8A-4147-A177-3AD203B41FA5}">
                      <a16:colId xmlns:a16="http://schemas.microsoft.com/office/drawing/2014/main" xmlns="" val="20001"/>
                    </a:ext>
                  </a:extLst>
                </a:gridCol>
                <a:gridCol w="2932082">
                  <a:extLst>
                    <a:ext uri="{9D8B030D-6E8A-4147-A177-3AD203B41FA5}">
                      <a16:colId xmlns:a16="http://schemas.microsoft.com/office/drawing/2014/main" xmlns="" val="20002"/>
                    </a:ext>
                  </a:extLst>
                </a:gridCol>
              </a:tblGrid>
              <a:tr h="342193">
                <a:tc>
                  <a:txBody>
                    <a:bodyPr/>
                    <a:lstStyle/>
                    <a:p>
                      <a:pPr marL="12065" marR="0" indent="-12065" algn="ctr">
                        <a:lnSpc>
                          <a:spcPts val="1730"/>
                        </a:lnSpc>
                        <a:spcBef>
                          <a:spcPts val="0"/>
                        </a:spcBef>
                        <a:spcAft>
                          <a:spcPts val="0"/>
                        </a:spcAft>
                      </a:pPr>
                      <a:r>
                        <a:rPr lang="en-US" sz="1200" b="1" dirty="0">
                          <a:effectLst/>
                          <a:latin typeface="Verdana" panose="020B0604030504040204" pitchFamily="34" charset="0"/>
                          <a:ea typeface="Verdana" panose="020B0604030504040204" pitchFamily="34" charset="0"/>
                          <a:cs typeface="Verdana" panose="020B0604030504040204" pitchFamily="34" charset="0"/>
                        </a:rPr>
                        <a:t>Type of Expenditure</a:t>
                      </a:r>
                    </a:p>
                  </a:txBody>
                  <a:tcPr anchor="ctr"/>
                </a:tc>
                <a:tc>
                  <a:txBody>
                    <a:bodyPr/>
                    <a:lstStyle/>
                    <a:p>
                      <a:pPr marL="176530" marR="0" algn="ctr">
                        <a:lnSpc>
                          <a:spcPts val="1730"/>
                        </a:lnSpc>
                        <a:spcBef>
                          <a:spcPts val="0"/>
                        </a:spcBef>
                        <a:spcAft>
                          <a:spcPts val="0"/>
                        </a:spcAft>
                      </a:pPr>
                      <a:r>
                        <a:rPr lang="en-US" sz="1200" b="1" dirty="0">
                          <a:effectLst/>
                          <a:latin typeface="Verdana" panose="020B0604030504040204" pitchFamily="34" charset="0"/>
                          <a:ea typeface="Verdana" panose="020B0604030504040204" pitchFamily="34" charset="0"/>
                          <a:cs typeface="Verdana" panose="020B0604030504040204" pitchFamily="34" charset="0"/>
                        </a:rPr>
                        <a:t>Definition</a:t>
                      </a:r>
                    </a:p>
                  </a:txBody>
                  <a:tcPr anchor="ctr"/>
                </a:tc>
                <a:tc>
                  <a:txBody>
                    <a:bodyPr/>
                    <a:lstStyle/>
                    <a:p>
                      <a:pPr marL="170815" marR="0" algn="ctr">
                        <a:lnSpc>
                          <a:spcPts val="1730"/>
                        </a:lnSpc>
                        <a:spcBef>
                          <a:spcPts val="0"/>
                        </a:spcBef>
                        <a:spcAft>
                          <a:spcPts val="0"/>
                        </a:spcAft>
                      </a:pPr>
                      <a:r>
                        <a:rPr lang="en-US" sz="1200" b="1" dirty="0">
                          <a:effectLst/>
                          <a:latin typeface="Verdana" panose="020B0604030504040204" pitchFamily="34" charset="0"/>
                          <a:ea typeface="Verdana" panose="020B0604030504040204" pitchFamily="34" charset="0"/>
                          <a:cs typeface="Verdana" panose="020B0604030504040204" pitchFamily="34" charset="0"/>
                        </a:rPr>
                        <a:t>Usual Accounting Treatment</a:t>
                      </a:r>
                    </a:p>
                  </a:txBody>
                  <a:tcPr anchor="ctr"/>
                </a:tc>
                <a:extLst>
                  <a:ext uri="{0D108BD9-81ED-4DB2-BD59-A6C34878D82A}">
                    <a16:rowId xmlns:a16="http://schemas.microsoft.com/office/drawing/2014/main" xmlns="" val="10000"/>
                  </a:ext>
                </a:extLst>
              </a:tr>
              <a:tr h="582576">
                <a:tc>
                  <a:txBody>
                    <a:bodyPr/>
                    <a:lstStyle/>
                    <a:p>
                      <a:pPr marL="0" marR="438785" indent="6350" algn="l">
                        <a:lnSpc>
                          <a:spcPts val="1680"/>
                        </a:lnSpc>
                        <a:spcBef>
                          <a:spcPts val="0"/>
                        </a:spcBef>
                        <a:spcAft>
                          <a:spcPts val="0"/>
                        </a:spcAft>
                      </a:pPr>
                      <a:r>
                        <a:rPr lang="en-US" sz="1200" dirty="0">
                          <a:effectLst/>
                          <a:latin typeface="Verdana" panose="020B0604030504040204" pitchFamily="34" charset="0"/>
                          <a:ea typeface="Verdana" panose="020B0604030504040204" pitchFamily="34" charset="0"/>
                          <a:cs typeface="Verdana" panose="020B0604030504040204" pitchFamily="34" charset="0"/>
                        </a:rPr>
                        <a:t>Repairs and maintenance</a:t>
                      </a:r>
                    </a:p>
                  </a:txBody>
                  <a:tcPr anchor="ctr"/>
                </a:tc>
                <a:tc>
                  <a:txBody>
                    <a:bodyPr/>
                    <a:lstStyle/>
                    <a:p>
                      <a:pPr marL="170815" marR="0" indent="12065" algn="l">
                        <a:lnSpc>
                          <a:spcPts val="1680"/>
                        </a:lnSpc>
                        <a:spcBef>
                          <a:spcPts val="0"/>
                        </a:spcBef>
                        <a:spcAft>
                          <a:spcPts val="0"/>
                        </a:spcAft>
                      </a:pPr>
                      <a:r>
                        <a:rPr lang="en-US" sz="1200" dirty="0">
                          <a:effectLst/>
                          <a:latin typeface="Verdana" panose="020B0604030504040204" pitchFamily="34" charset="0"/>
                          <a:ea typeface="Verdana" panose="020B0604030504040204" pitchFamily="34" charset="0"/>
                          <a:cs typeface="Verdana" panose="020B0604030504040204" pitchFamily="34" charset="0"/>
                        </a:rPr>
                        <a:t>Expenditures to maintain a given level of benefits</a:t>
                      </a:r>
                    </a:p>
                  </a:txBody>
                  <a:tcPr anchor="ctr"/>
                </a:tc>
                <a:tc>
                  <a:txBody>
                    <a:bodyPr/>
                    <a:lstStyle/>
                    <a:p>
                      <a:pPr marL="176530" marR="0" algn="l">
                        <a:lnSpc>
                          <a:spcPts val="1680"/>
                        </a:lnSpc>
                        <a:spcBef>
                          <a:spcPts val="0"/>
                        </a:spcBef>
                        <a:spcAft>
                          <a:spcPts val="0"/>
                        </a:spcAft>
                      </a:pPr>
                      <a:r>
                        <a:rPr lang="en-US" sz="1200" dirty="0">
                          <a:effectLst/>
                          <a:latin typeface="Verdana" panose="020B0604030504040204" pitchFamily="34" charset="0"/>
                          <a:ea typeface="Verdana" panose="020B0604030504040204" pitchFamily="34" charset="0"/>
                          <a:cs typeface="Verdana" panose="020B0604030504040204" pitchFamily="34" charset="0"/>
                        </a:rPr>
                        <a:t>Expense in the period incurred</a:t>
                      </a:r>
                    </a:p>
                  </a:txBody>
                  <a:tcPr anchor="ctr"/>
                </a:tc>
                <a:extLst>
                  <a:ext uri="{0D108BD9-81ED-4DB2-BD59-A6C34878D82A}">
                    <a16:rowId xmlns:a16="http://schemas.microsoft.com/office/drawing/2014/main" xmlns="" val="10001"/>
                  </a:ext>
                </a:extLst>
              </a:tr>
              <a:tr h="1063344">
                <a:tc>
                  <a:txBody>
                    <a:bodyPr/>
                    <a:lstStyle/>
                    <a:p>
                      <a:pPr marL="0" marR="0" algn="l">
                        <a:lnSpc>
                          <a:spcPts val="1680"/>
                        </a:lnSpc>
                        <a:spcBef>
                          <a:spcPts val="0"/>
                        </a:spcBef>
                        <a:spcAft>
                          <a:spcPts val="0"/>
                        </a:spcAft>
                      </a:pPr>
                      <a:r>
                        <a:rPr lang="en-US" sz="1200" dirty="0">
                          <a:effectLst/>
                          <a:latin typeface="Verdana" panose="020B0604030504040204" pitchFamily="34" charset="0"/>
                          <a:ea typeface="Verdana" panose="020B0604030504040204" pitchFamily="34" charset="0"/>
                          <a:cs typeface="Verdana" panose="020B0604030504040204" pitchFamily="34" charset="0"/>
                        </a:rPr>
                        <a:t>Additions</a:t>
                      </a:r>
                    </a:p>
                  </a:txBody>
                  <a:tcPr anchor="ctr"/>
                </a:tc>
                <a:tc>
                  <a:txBody>
                    <a:bodyPr/>
                    <a:lstStyle/>
                    <a:p>
                      <a:pPr marL="170815" marR="0" indent="-6350" algn="l">
                        <a:lnSpc>
                          <a:spcPts val="1730"/>
                        </a:lnSpc>
                        <a:spcBef>
                          <a:spcPts val="0"/>
                        </a:spcBef>
                        <a:spcAft>
                          <a:spcPts val="0"/>
                        </a:spcAft>
                      </a:pPr>
                      <a:r>
                        <a:rPr lang="en-US" sz="1200" dirty="0">
                          <a:effectLst/>
                          <a:latin typeface="Verdana" panose="020B0604030504040204" pitchFamily="34" charset="0"/>
                          <a:ea typeface="Verdana" panose="020B0604030504040204" pitchFamily="34" charset="0"/>
                          <a:cs typeface="Verdana" panose="020B0604030504040204" pitchFamily="34" charset="0"/>
                        </a:rPr>
                        <a:t>The addition of a new major component to an existing asset</a:t>
                      </a:r>
                    </a:p>
                  </a:txBody>
                  <a:tcPr anchor="ctr"/>
                </a:tc>
                <a:tc>
                  <a:txBody>
                    <a:bodyPr/>
                    <a:lstStyle/>
                    <a:p>
                      <a:pPr marL="158750" marR="0" algn="l">
                        <a:lnSpc>
                          <a:spcPts val="1680"/>
                        </a:lnSpc>
                        <a:spcBef>
                          <a:spcPts val="0"/>
                        </a:spcBef>
                        <a:spcAft>
                          <a:spcPts val="0"/>
                        </a:spcAft>
                      </a:pPr>
                      <a:r>
                        <a:rPr lang="en-US" sz="1200" dirty="0">
                          <a:effectLst/>
                          <a:latin typeface="Verdana" panose="020B0604030504040204" pitchFamily="34" charset="0"/>
                          <a:ea typeface="Verdana" panose="020B0604030504040204" pitchFamily="34" charset="0"/>
                          <a:cs typeface="Verdana" panose="020B0604030504040204" pitchFamily="34" charset="0"/>
                        </a:rPr>
                        <a:t>Capitalize and depreciate over the remaining useful life of the </a:t>
                      </a:r>
                      <a:r>
                        <a:rPr lang="en-US" sz="1200" spc="50" dirty="0">
                          <a:effectLst/>
                          <a:latin typeface="Verdana" panose="020B0604030504040204" pitchFamily="34" charset="0"/>
                          <a:ea typeface="Verdana" panose="020B0604030504040204" pitchFamily="34" charset="0"/>
                          <a:cs typeface="Verdana" panose="020B0604030504040204" pitchFamily="34" charset="0"/>
                        </a:rPr>
                        <a:t>original asset or its </a:t>
                      </a:r>
                      <a:r>
                        <a:rPr lang="en-US" sz="1200" i="1" spc="50" dirty="0">
                          <a:effectLst/>
                          <a:latin typeface="Verdana" panose="020B0604030504040204" pitchFamily="34" charset="0"/>
                          <a:ea typeface="Verdana" panose="020B0604030504040204" pitchFamily="34" charset="0"/>
                          <a:cs typeface="Verdana" panose="020B0604030504040204" pitchFamily="34" charset="0"/>
                        </a:rPr>
                        <a:t>own </a:t>
                      </a:r>
                      <a:r>
                        <a:rPr lang="en-US" sz="1200" spc="50" dirty="0">
                          <a:effectLst/>
                          <a:latin typeface="Verdana" panose="020B0604030504040204" pitchFamily="34" charset="0"/>
                          <a:ea typeface="Verdana" panose="020B0604030504040204" pitchFamily="34" charset="0"/>
                          <a:cs typeface="Verdana" panose="020B0604030504040204" pitchFamily="34" charset="0"/>
                        </a:rPr>
                        <a:t>useful </a:t>
                      </a:r>
                      <a:r>
                        <a:rPr lang="en-US" sz="1200" dirty="0">
                          <a:effectLst/>
                          <a:latin typeface="Verdana" panose="020B0604030504040204" pitchFamily="34" charset="0"/>
                          <a:ea typeface="Verdana" panose="020B0604030504040204" pitchFamily="34" charset="0"/>
                          <a:cs typeface="Verdana" panose="020B0604030504040204" pitchFamily="34" charset="0"/>
                        </a:rPr>
                        <a:t>life, whichever is shorter</a:t>
                      </a:r>
                    </a:p>
                  </a:txBody>
                  <a:tcPr anchor="ctr"/>
                </a:tc>
                <a:extLst>
                  <a:ext uri="{0D108BD9-81ED-4DB2-BD59-A6C34878D82A}">
                    <a16:rowId xmlns:a16="http://schemas.microsoft.com/office/drawing/2014/main" xmlns="" val="10002"/>
                  </a:ext>
                </a:extLst>
              </a:tr>
              <a:tr h="822960">
                <a:tc>
                  <a:txBody>
                    <a:bodyPr/>
                    <a:lstStyle/>
                    <a:p>
                      <a:pPr marL="0" marR="0" algn="l">
                        <a:lnSpc>
                          <a:spcPts val="1680"/>
                        </a:lnSpc>
                        <a:spcBef>
                          <a:spcPts val="0"/>
                        </a:spcBef>
                        <a:spcAft>
                          <a:spcPts val="0"/>
                        </a:spcAft>
                      </a:pPr>
                      <a:r>
                        <a:rPr lang="en-US" sz="1200">
                          <a:effectLst/>
                          <a:latin typeface="Verdana" panose="020B0604030504040204" pitchFamily="34" charset="0"/>
                          <a:ea typeface="Verdana" panose="020B0604030504040204" pitchFamily="34" charset="0"/>
                          <a:cs typeface="Verdana" panose="020B0604030504040204" pitchFamily="34" charset="0"/>
                        </a:rPr>
                        <a:t>Improvements</a:t>
                      </a:r>
                    </a:p>
                  </a:txBody>
                  <a:tcPr anchor="ctr"/>
                </a:tc>
                <a:tc>
                  <a:txBody>
                    <a:bodyPr/>
                    <a:lstStyle/>
                    <a:p>
                      <a:pPr marL="170815" marR="0" indent="-6350" algn="l">
                        <a:lnSpc>
                          <a:spcPts val="1730"/>
                        </a:lnSpc>
                        <a:spcBef>
                          <a:spcPts val="0"/>
                        </a:spcBef>
                        <a:spcAft>
                          <a:spcPts val="0"/>
                        </a:spcAft>
                      </a:pPr>
                      <a:r>
                        <a:rPr lang="en-US" sz="1200" dirty="0">
                          <a:effectLst/>
                          <a:latin typeface="Verdana" panose="020B0604030504040204" pitchFamily="34" charset="0"/>
                          <a:ea typeface="Verdana" panose="020B0604030504040204" pitchFamily="34" charset="0"/>
                          <a:cs typeface="Verdana" panose="020B0604030504040204" pitchFamily="34" charset="0"/>
                        </a:rPr>
                        <a:t>The replacement of a major component</a:t>
                      </a:r>
                    </a:p>
                  </a:txBody>
                  <a:tcPr anchor="ctr"/>
                </a:tc>
                <a:tc>
                  <a:txBody>
                    <a:bodyPr/>
                    <a:lstStyle/>
                    <a:p>
                      <a:pPr marL="158750" marR="0" algn="l">
                        <a:lnSpc>
                          <a:spcPts val="1680"/>
                        </a:lnSpc>
                        <a:spcBef>
                          <a:spcPts val="0"/>
                        </a:spcBef>
                        <a:spcAft>
                          <a:spcPts val="0"/>
                        </a:spcAft>
                      </a:pPr>
                      <a:r>
                        <a:rPr lang="en-US" sz="1200" dirty="0">
                          <a:effectLst/>
                          <a:latin typeface="Verdana" panose="020B0604030504040204" pitchFamily="34" charset="0"/>
                          <a:ea typeface="Verdana" panose="020B0604030504040204" pitchFamily="34" charset="0"/>
                          <a:cs typeface="Verdana" panose="020B0604030504040204" pitchFamily="34" charset="0"/>
                        </a:rPr>
                        <a:t>Capitalize and depreciate over the useful life of the improved asset</a:t>
                      </a:r>
                    </a:p>
                  </a:txBody>
                  <a:tcPr anchor="ctr"/>
                </a:tc>
                <a:extLst>
                  <a:ext uri="{0D108BD9-81ED-4DB2-BD59-A6C34878D82A}">
                    <a16:rowId xmlns:a16="http://schemas.microsoft.com/office/drawing/2014/main" xmlns="" val="10003"/>
                  </a:ext>
                </a:extLst>
              </a:tr>
              <a:tr h="1303727">
                <a:tc>
                  <a:txBody>
                    <a:bodyPr/>
                    <a:lstStyle/>
                    <a:p>
                      <a:pPr marL="0" marR="0" algn="l">
                        <a:lnSpc>
                          <a:spcPts val="1680"/>
                        </a:lnSpc>
                        <a:spcBef>
                          <a:spcPts val="0"/>
                        </a:spcBef>
                        <a:spcAft>
                          <a:spcPts val="0"/>
                        </a:spcAft>
                      </a:pPr>
                      <a:r>
                        <a:rPr lang="en-US" sz="1200" dirty="0">
                          <a:effectLst/>
                          <a:latin typeface="Verdana" panose="020B0604030504040204" pitchFamily="34" charset="0"/>
                          <a:ea typeface="Verdana" panose="020B0604030504040204" pitchFamily="34" charset="0"/>
                          <a:cs typeface="Verdana" panose="020B0604030504040204" pitchFamily="34" charset="0"/>
                        </a:rPr>
                        <a:t>Rearrangements</a:t>
                      </a:r>
                    </a:p>
                  </a:txBody>
                  <a:tcPr anchor="ctr"/>
                </a:tc>
                <a:tc>
                  <a:txBody>
                    <a:bodyPr/>
                    <a:lstStyle/>
                    <a:p>
                      <a:pPr marL="170815" marR="0" indent="12065">
                        <a:lnSpc>
                          <a:spcPts val="1730"/>
                        </a:lnSpc>
                        <a:spcBef>
                          <a:spcPts val="0"/>
                        </a:spcBef>
                        <a:spcAft>
                          <a:spcPts val="0"/>
                        </a:spcAft>
                      </a:pPr>
                      <a:r>
                        <a:rPr lang="en-US" sz="1200" dirty="0">
                          <a:effectLst/>
                          <a:latin typeface="Verdana" panose="020B0604030504040204" pitchFamily="34" charset="0"/>
                          <a:ea typeface="Verdana" panose="020B0604030504040204" pitchFamily="34" charset="0"/>
                          <a:cs typeface="Verdana" panose="020B0604030504040204" pitchFamily="34" charset="0"/>
                        </a:rPr>
                        <a:t>Expenditures to restructure an asset without addition, replacement, or improvement</a:t>
                      </a:r>
                    </a:p>
                  </a:txBody>
                  <a:tcPr anchor="ctr"/>
                </a:tc>
                <a:tc>
                  <a:txBody>
                    <a:bodyPr/>
                    <a:lstStyle/>
                    <a:p>
                      <a:pPr marL="158750" marR="0" indent="18415" algn="l">
                        <a:lnSpc>
                          <a:spcPts val="1680"/>
                        </a:lnSpc>
                        <a:spcBef>
                          <a:spcPts val="0"/>
                        </a:spcBef>
                        <a:spcAft>
                          <a:spcPts val="0"/>
                        </a:spcAft>
                      </a:pPr>
                      <a:r>
                        <a:rPr lang="en-US" sz="1200" dirty="0">
                          <a:effectLst/>
                          <a:latin typeface="Verdana" panose="020B0604030504040204" pitchFamily="34" charset="0"/>
                          <a:ea typeface="Verdana" panose="020B0604030504040204" pitchFamily="34" charset="0"/>
                          <a:cs typeface="Verdana" panose="020B0604030504040204" pitchFamily="34" charset="0"/>
                        </a:rPr>
                        <a:t>If expenditures are material and clearly increase future benefits, capitalize and depreciate over the future periods benefited</a:t>
                      </a:r>
                    </a:p>
                  </a:txBody>
                  <a:tcPr anchor="ct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1439321353"/>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a:t>
            </a:r>
            <a:r>
              <a:rPr lang="en-IN" dirty="0"/>
              <a:t>11-9</a:t>
            </a:r>
          </a:p>
        </p:txBody>
      </p:sp>
      <p:sp>
        <p:nvSpPr>
          <p:cNvPr id="2" name="Title 1"/>
          <p:cNvSpPr>
            <a:spLocks noGrp="1"/>
          </p:cNvSpPr>
          <p:nvPr>
            <p:ph type="title"/>
          </p:nvPr>
        </p:nvSpPr>
        <p:spPr/>
        <p:txBody>
          <a:bodyPr>
            <a:noAutofit/>
          </a:bodyPr>
          <a:lstStyle/>
          <a:p>
            <a:r>
              <a:rPr lang="en-US" dirty="0"/>
              <a:t>Costs of Defending Intangible Rights</a:t>
            </a:r>
          </a:p>
        </p:txBody>
      </p:sp>
      <p:sp>
        <p:nvSpPr>
          <p:cNvPr id="3" name="Content Placeholder 2"/>
          <p:cNvSpPr>
            <a:spLocks noGrp="1"/>
          </p:cNvSpPr>
          <p:nvPr>
            <p:ph sz="quarter" idx="10"/>
          </p:nvPr>
        </p:nvSpPr>
        <p:spPr>
          <a:xfrm>
            <a:off x="914400" y="1717964"/>
            <a:ext cx="7818120" cy="4606636"/>
          </a:xfrm>
        </p:spPr>
        <p:txBody>
          <a:bodyPr vert="horz" lIns="91440" tIns="45720" rIns="91440" bIns="45720" rtlCol="0">
            <a:normAutofit fontScale="92500"/>
          </a:bodyPr>
          <a:lstStyle/>
          <a:p>
            <a:pPr>
              <a:lnSpc>
                <a:spcPct val="110000"/>
              </a:lnSpc>
            </a:pPr>
            <a:r>
              <a:rPr lang="en-US" dirty="0"/>
              <a:t>If an intangible right is successfully defended </a:t>
            </a:r>
          </a:p>
          <a:p>
            <a:pPr marL="795338" lvl="1" indent="-338138">
              <a:lnSpc>
                <a:spcPct val="110000"/>
              </a:lnSpc>
              <a:buFont typeface="Lucida Grande"/>
              <a:buChar char="–"/>
            </a:pPr>
            <a:r>
              <a:rPr lang="en-IN" dirty="0"/>
              <a:t>The litigation costs should be </a:t>
            </a:r>
            <a:r>
              <a:rPr lang="en-IN" b="1" dirty="0"/>
              <a:t>capitalized</a:t>
            </a:r>
            <a:r>
              <a:rPr lang="en-IN" dirty="0"/>
              <a:t> and amortized over the remaining useful life of the related intangible</a:t>
            </a:r>
          </a:p>
          <a:p>
            <a:pPr marL="342900" lvl="1" indent="-342900">
              <a:lnSpc>
                <a:spcPct val="110000"/>
              </a:lnSpc>
              <a:buFont typeface="Arial" panose="020B0604020202020204" pitchFamily="34" charset="0"/>
              <a:buChar char="•"/>
            </a:pPr>
            <a:r>
              <a:rPr lang="en-US" sz="2600" dirty="0"/>
              <a:t>If an intangible right is unsuccessfully defended </a:t>
            </a:r>
          </a:p>
          <a:p>
            <a:pPr marL="795338" lvl="1" indent="-338138">
              <a:lnSpc>
                <a:spcPct val="110000"/>
              </a:lnSpc>
              <a:buFont typeface="Lucida Grande"/>
            </a:pPr>
            <a:r>
              <a:rPr lang="en-IN" dirty="0"/>
              <a:t>The litigation costs should be </a:t>
            </a:r>
            <a:r>
              <a:rPr lang="en-IN" b="1" dirty="0"/>
              <a:t>expensed</a:t>
            </a:r>
            <a:r>
              <a:rPr lang="en-IN" dirty="0"/>
              <a:t> as incurred because they provide no future benefit</a:t>
            </a:r>
          </a:p>
          <a:p>
            <a:pPr marL="795338" lvl="1" indent="-338138">
              <a:lnSpc>
                <a:spcPct val="110000"/>
              </a:lnSpc>
              <a:buFont typeface="Lucida Grande"/>
            </a:pPr>
            <a:r>
              <a:rPr lang="en-IN" dirty="0"/>
              <a:t>The book value of any intangible asset should be reduced to realizable value</a:t>
            </a:r>
            <a:endParaRPr lang="en-US" dirty="0"/>
          </a:p>
        </p:txBody>
      </p:sp>
    </p:spTree>
    <p:extLst>
      <p:ext uri="{BB962C8B-B14F-4D97-AF65-F5344CB8AC3E}">
        <p14:creationId xmlns:p14="http://schemas.microsoft.com/office/powerpoint/2010/main" val="3602150341"/>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a:t>
            </a:r>
            <a:r>
              <a:rPr lang="en-IN" dirty="0"/>
              <a:t>11-9</a:t>
            </a:r>
          </a:p>
        </p:txBody>
      </p:sp>
      <p:sp>
        <p:nvSpPr>
          <p:cNvPr id="3" name="Title 2"/>
          <p:cNvSpPr>
            <a:spLocks noGrp="1"/>
          </p:cNvSpPr>
          <p:nvPr>
            <p:ph type="title"/>
          </p:nvPr>
        </p:nvSpPr>
        <p:spPr/>
        <p:txBody>
          <a:bodyPr>
            <a:noAutofit/>
          </a:bodyPr>
          <a:lstStyle/>
          <a:p>
            <a:r>
              <a:rPr lang="en-US" altLang="en-US" dirty="0"/>
              <a:t>Concept Check: Subsequent Expenditures</a:t>
            </a:r>
            <a:r>
              <a:rPr lang="en-IN" dirty="0"/>
              <a:t> (1 of 2)</a:t>
            </a:r>
            <a:endParaRPr lang="en-US" dirty="0"/>
          </a:p>
        </p:txBody>
      </p:sp>
      <p:sp>
        <p:nvSpPr>
          <p:cNvPr id="4" name="Content Placeholder 3"/>
          <p:cNvSpPr>
            <a:spLocks noGrp="1"/>
          </p:cNvSpPr>
          <p:nvPr>
            <p:ph sz="quarter" idx="11"/>
          </p:nvPr>
        </p:nvSpPr>
        <p:spPr>
          <a:xfrm>
            <a:off x="914400" y="1752600"/>
            <a:ext cx="7696200" cy="4648200"/>
          </a:xfrm>
        </p:spPr>
        <p:txBody>
          <a:bodyPr/>
          <a:lstStyle/>
          <a:p>
            <a:pPr marL="0" indent="0">
              <a:spcAft>
                <a:spcPts val="1200"/>
              </a:spcAft>
              <a:buNone/>
            </a:pPr>
            <a:r>
              <a:rPr lang="en-US" dirty="0"/>
              <a:t>Which of the following terms describes expenditures made to maintain a given level of benefits?</a:t>
            </a:r>
          </a:p>
          <a:p>
            <a:pPr marL="457200" indent="-457200">
              <a:buFont typeface="+mj-lt"/>
              <a:buAutoNum type="alphaLcPeriod"/>
            </a:pPr>
            <a:r>
              <a:rPr lang="en-US" b="1" dirty="0"/>
              <a:t>Repairs and maintenance</a:t>
            </a:r>
          </a:p>
          <a:p>
            <a:pPr marL="457200" indent="-457200">
              <a:buFont typeface="+mj-lt"/>
              <a:buAutoNum type="alphaLcPeriod"/>
            </a:pPr>
            <a:r>
              <a:rPr lang="en-US" dirty="0"/>
              <a:t>Additions </a:t>
            </a:r>
          </a:p>
          <a:p>
            <a:pPr marL="457200" indent="-457200">
              <a:buFont typeface="+mj-lt"/>
              <a:buAutoNum type="alphaLcPeriod"/>
            </a:pPr>
            <a:r>
              <a:rPr lang="en-US" dirty="0"/>
              <a:t>Improvements</a:t>
            </a:r>
          </a:p>
          <a:p>
            <a:pPr marL="457200" indent="-457200">
              <a:buFont typeface="+mj-lt"/>
              <a:buAutoNum type="alphaLcPeriod"/>
            </a:pPr>
            <a:r>
              <a:rPr lang="en-US" dirty="0"/>
              <a:t>Rearrangements</a:t>
            </a:r>
          </a:p>
        </p:txBody>
      </p:sp>
    </p:spTree>
    <p:extLst>
      <p:ext uri="{BB962C8B-B14F-4D97-AF65-F5344CB8AC3E}">
        <p14:creationId xmlns:p14="http://schemas.microsoft.com/office/powerpoint/2010/main" val="2648592334"/>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a:t>
            </a:r>
            <a:r>
              <a:rPr lang="en-IN" dirty="0"/>
              <a:t>11-9</a:t>
            </a:r>
          </a:p>
        </p:txBody>
      </p:sp>
      <p:sp>
        <p:nvSpPr>
          <p:cNvPr id="3" name="Title 2"/>
          <p:cNvSpPr>
            <a:spLocks noGrp="1"/>
          </p:cNvSpPr>
          <p:nvPr>
            <p:ph type="title"/>
          </p:nvPr>
        </p:nvSpPr>
        <p:spPr/>
        <p:txBody>
          <a:bodyPr>
            <a:noAutofit/>
          </a:bodyPr>
          <a:lstStyle/>
          <a:p>
            <a:r>
              <a:rPr lang="en-US" altLang="en-US" dirty="0"/>
              <a:t>Concept Check: Subsequent Expenditures</a:t>
            </a:r>
            <a:r>
              <a:rPr lang="en-IN" dirty="0"/>
              <a:t> (2 of 2)</a:t>
            </a:r>
            <a:endParaRPr lang="en-US" dirty="0"/>
          </a:p>
        </p:txBody>
      </p:sp>
      <p:sp>
        <p:nvSpPr>
          <p:cNvPr id="2" name="Content Placeholder 1"/>
          <p:cNvSpPr>
            <a:spLocks noGrp="1"/>
          </p:cNvSpPr>
          <p:nvPr>
            <p:ph sz="quarter" idx="11"/>
          </p:nvPr>
        </p:nvSpPr>
        <p:spPr>
          <a:xfrm>
            <a:off x="914400" y="1600200"/>
            <a:ext cx="7772400" cy="4800600"/>
          </a:xfrm>
        </p:spPr>
        <p:txBody>
          <a:bodyPr/>
          <a:lstStyle/>
          <a:p>
            <a:pPr marL="0" lvl="0" indent="0">
              <a:buNone/>
            </a:pPr>
            <a:r>
              <a:rPr lang="en-US" dirty="0"/>
              <a:t>The correct answer is </a:t>
            </a:r>
            <a:r>
              <a:rPr lang="en-US" i="1" dirty="0"/>
              <a:t>a</a:t>
            </a:r>
            <a:r>
              <a:rPr lang="en-US" dirty="0"/>
              <a:t>. Repairs and maintenance expenditures are made in order to maintain, rather than improve, the benefits associated with a given asset. These types of expenditures are expensed as incurred.</a:t>
            </a:r>
            <a:endParaRPr lang="en-US" b="1" dirty="0">
              <a:solidFill>
                <a:srgbClr val="FF0000"/>
              </a:solidFill>
            </a:endParaRPr>
          </a:p>
        </p:txBody>
      </p:sp>
    </p:spTree>
    <p:extLst>
      <p:ext uri="{BB962C8B-B14F-4D97-AF65-F5344CB8AC3E}">
        <p14:creationId xmlns:p14="http://schemas.microsoft.com/office/powerpoint/2010/main" val="1106401112"/>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a:t>
            </a:r>
            <a:r>
              <a:rPr lang="en-IN" dirty="0"/>
              <a:t>11-10</a:t>
            </a:r>
          </a:p>
        </p:txBody>
      </p:sp>
      <p:sp>
        <p:nvSpPr>
          <p:cNvPr id="2" name="Title 1"/>
          <p:cNvSpPr>
            <a:spLocks noGrp="1"/>
          </p:cNvSpPr>
          <p:nvPr>
            <p:ph type="title"/>
          </p:nvPr>
        </p:nvSpPr>
        <p:spPr>
          <a:xfrm>
            <a:off x="685800" y="533400"/>
            <a:ext cx="8001000" cy="1524000"/>
          </a:xfrm>
        </p:spPr>
        <p:txBody>
          <a:bodyPr>
            <a:noAutofit/>
          </a:bodyPr>
          <a:lstStyle/>
          <a:p>
            <a:r>
              <a:rPr lang="en-IN" dirty="0"/>
              <a:t>Differences between IFRS and U.S. GAAP: Costs of Defending Intangible Rights</a:t>
            </a:r>
            <a:endParaRPr lang="en-US" dirty="0"/>
          </a:p>
        </p:txBody>
      </p:sp>
      <p:graphicFrame>
        <p:nvGraphicFramePr>
          <p:cNvPr id="9" name="Table 3"/>
          <p:cNvGraphicFramePr>
            <a:graphicFrameLocks noGrp="1"/>
          </p:cNvGraphicFramePr>
          <p:nvPr>
            <p:ph sz="quarter" idx="10"/>
            <p:extLst>
              <p:ext uri="{D42A27DB-BD31-4B8C-83A1-F6EECF244321}">
                <p14:modId xmlns:p14="http://schemas.microsoft.com/office/powerpoint/2010/main" val="3840990523"/>
              </p:ext>
            </p:extLst>
          </p:nvPr>
        </p:nvGraphicFramePr>
        <p:xfrm>
          <a:off x="762000" y="2590800"/>
          <a:ext cx="8086500" cy="1767840"/>
        </p:xfrm>
        <a:graphic>
          <a:graphicData uri="http://schemas.openxmlformats.org/drawingml/2006/table">
            <a:tbl>
              <a:tblPr firstRow="1" bandRow="1">
                <a:tableStyleId>{F2DE63D5-997A-4646-A377-4702673A728D}</a:tableStyleId>
              </a:tblPr>
              <a:tblGrid>
                <a:gridCol w="4043250">
                  <a:extLst>
                    <a:ext uri="{9D8B030D-6E8A-4147-A177-3AD203B41FA5}">
                      <a16:colId xmlns:a16="http://schemas.microsoft.com/office/drawing/2014/main" xmlns="" val="20000"/>
                    </a:ext>
                  </a:extLst>
                </a:gridCol>
                <a:gridCol w="4043250">
                  <a:extLst>
                    <a:ext uri="{9D8B030D-6E8A-4147-A177-3AD203B41FA5}">
                      <a16:colId xmlns:a16="http://schemas.microsoft.com/office/drawing/2014/main" xmlns="" val="20001"/>
                    </a:ext>
                  </a:extLst>
                </a:gridCol>
              </a:tblGrid>
              <a:tr h="30217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30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1" i="0" u="none" strike="noStrike" kern="1200" baseline="0" dirty="0">
                          <a:solidFill>
                            <a:schemeClr val="tx1"/>
                          </a:solidFill>
                          <a:latin typeface="Verdana" pitchFamily="34" charset="0"/>
                          <a:ea typeface="Verdana" pitchFamily="34" charset="0"/>
                          <a:cs typeface="Verdana" pitchFamily="34" charset="0"/>
                        </a:rPr>
                        <a:t>Costs of Defending Intangible Rights</a:t>
                      </a:r>
                      <a:endParaRPr lang="en-US" sz="1400"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400"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114825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Litigation costs to successfully </a:t>
                      </a:r>
                      <a:r>
                        <a:rPr lang="en-IN" sz="14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defend an intangible right are capitalized and amortized over the remaining useful life </a:t>
                      </a:r>
                      <a:r>
                        <a:rPr lang="en-US" sz="14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of the related intangible.</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Litigation </a:t>
                      </a:r>
                      <a:r>
                        <a:rPr lang="en-IN" sz="14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costs to successfully defend an intangible right are expensed, except in rare situations when an expenditure increases future benefits.</a:t>
                      </a:r>
                      <a:endParaRPr lang="en-US" sz="1400" dirty="0">
                        <a:latin typeface="Verdana" panose="020B0604030504040204" pitchFamily="34" charset="0"/>
                        <a:ea typeface="Verdana" panose="020B0604030504040204" pitchFamily="34" charset="0"/>
                        <a:cs typeface="Verdana" panose="020B0604030504040204" pitchFamily="34" charset="0"/>
                      </a:endParaRPr>
                    </a:p>
                    <a:p>
                      <a:endParaRPr lang="en-US" sz="14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2723154751"/>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IN" dirty="0"/>
              <a:t>APPENDIX 11A</a:t>
            </a:r>
          </a:p>
        </p:txBody>
      </p:sp>
      <p:sp>
        <p:nvSpPr>
          <p:cNvPr id="2" name="Title 1"/>
          <p:cNvSpPr>
            <a:spLocks noGrp="1"/>
          </p:cNvSpPr>
          <p:nvPr>
            <p:ph type="title"/>
          </p:nvPr>
        </p:nvSpPr>
        <p:spPr>
          <a:xfrm>
            <a:off x="1380102" y="457200"/>
            <a:ext cx="6612396" cy="990600"/>
          </a:xfrm>
        </p:spPr>
        <p:txBody>
          <a:bodyPr>
            <a:noAutofit/>
          </a:bodyPr>
          <a:lstStyle/>
          <a:p>
            <a:r>
              <a:rPr lang="en-IN" dirty="0"/>
              <a:t>Comparison with MACRS (Tax Depreciation) (1 of 4)</a:t>
            </a:r>
            <a:endParaRPr lang="en-US" dirty="0"/>
          </a:p>
        </p:txBody>
      </p:sp>
      <p:sp>
        <p:nvSpPr>
          <p:cNvPr id="3" name="Content Placeholder 2"/>
          <p:cNvSpPr>
            <a:spLocks noGrp="1"/>
          </p:cNvSpPr>
          <p:nvPr>
            <p:ph sz="quarter" idx="10"/>
          </p:nvPr>
        </p:nvSpPr>
        <p:spPr>
          <a:xfrm>
            <a:off x="838200" y="1778608"/>
            <a:ext cx="7848600" cy="4622192"/>
          </a:xfrm>
        </p:spPr>
        <p:txBody>
          <a:bodyPr>
            <a:normAutofit fontScale="92500"/>
          </a:bodyPr>
          <a:lstStyle/>
          <a:p>
            <a:pPr>
              <a:lnSpc>
                <a:spcPct val="110000"/>
              </a:lnSpc>
            </a:pPr>
            <a:r>
              <a:rPr lang="en-IN" dirty="0"/>
              <a:t>Depreciation for financial reporting purposes:</a:t>
            </a:r>
          </a:p>
          <a:p>
            <a:pPr marL="795338" lvl="1" indent="-338138">
              <a:lnSpc>
                <a:spcPct val="110000"/>
              </a:lnSpc>
              <a:buFont typeface="Lucida Grande"/>
              <a:buChar char="–"/>
            </a:pPr>
            <a:r>
              <a:rPr lang="en-IN" dirty="0"/>
              <a:t>An attempt to distribute the cost of the asset, less any anticipated residual value</a:t>
            </a:r>
          </a:p>
          <a:p>
            <a:pPr marL="795338" lvl="1" indent="-338138">
              <a:lnSpc>
                <a:spcPct val="110000"/>
              </a:lnSpc>
              <a:buFont typeface="Lucida Grande"/>
              <a:buChar char="–"/>
            </a:pPr>
            <a:r>
              <a:rPr lang="en-IN" dirty="0"/>
              <a:t>Distributed over the estimated useful life in a systematic and rational manner that attempts to match revenues with the use of the asset</a:t>
            </a:r>
          </a:p>
          <a:p>
            <a:pPr>
              <a:lnSpc>
                <a:spcPct val="110000"/>
              </a:lnSpc>
            </a:pPr>
            <a:r>
              <a:rPr lang="en-US" dirty="0"/>
              <a:t>Depreciation for income tax purposes:</a:t>
            </a:r>
          </a:p>
          <a:p>
            <a:pPr lvl="1">
              <a:lnSpc>
                <a:spcPct val="110000"/>
              </a:lnSpc>
            </a:pPr>
            <a:r>
              <a:rPr lang="en-IN" dirty="0"/>
              <a:t>Influenced by the revenue needs of government as well as the desire to influence </a:t>
            </a:r>
            <a:r>
              <a:rPr lang="en-US" dirty="0"/>
              <a:t>economic behavior</a:t>
            </a:r>
            <a:endParaRPr lang="en-IN" dirty="0"/>
          </a:p>
        </p:txBody>
      </p:sp>
    </p:spTree>
    <p:extLst>
      <p:ext uri="{BB962C8B-B14F-4D97-AF65-F5344CB8AC3E}">
        <p14:creationId xmlns:p14="http://schemas.microsoft.com/office/powerpoint/2010/main" val="4053654960"/>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IN" dirty="0"/>
              <a:t>APPENDIX 11A</a:t>
            </a:r>
          </a:p>
        </p:txBody>
      </p:sp>
      <p:sp>
        <p:nvSpPr>
          <p:cNvPr id="2" name="Title 1"/>
          <p:cNvSpPr>
            <a:spLocks noGrp="1"/>
          </p:cNvSpPr>
          <p:nvPr>
            <p:ph type="title"/>
          </p:nvPr>
        </p:nvSpPr>
        <p:spPr>
          <a:xfrm>
            <a:off x="1380102" y="457200"/>
            <a:ext cx="6612396" cy="914400"/>
          </a:xfrm>
        </p:spPr>
        <p:txBody>
          <a:bodyPr>
            <a:noAutofit/>
          </a:bodyPr>
          <a:lstStyle/>
          <a:p>
            <a:r>
              <a:rPr lang="en-IN" dirty="0"/>
              <a:t>Comparison with MACRS (Tax Depreciation) (2 of 4)</a:t>
            </a:r>
            <a:endParaRPr lang="en-US" dirty="0"/>
          </a:p>
        </p:txBody>
      </p:sp>
      <p:sp>
        <p:nvSpPr>
          <p:cNvPr id="3" name="Content Placeholder 2"/>
          <p:cNvSpPr>
            <a:spLocks noGrp="1"/>
          </p:cNvSpPr>
          <p:nvPr>
            <p:ph sz="quarter" idx="10"/>
          </p:nvPr>
        </p:nvSpPr>
        <p:spPr>
          <a:xfrm>
            <a:off x="914400" y="1676400"/>
            <a:ext cx="7696200" cy="4800600"/>
          </a:xfrm>
        </p:spPr>
        <p:txBody>
          <a:bodyPr>
            <a:noAutofit/>
          </a:bodyPr>
          <a:lstStyle/>
          <a:p>
            <a:pPr>
              <a:buClr>
                <a:schemeClr val="tx1"/>
              </a:buClr>
            </a:pPr>
            <a:r>
              <a:rPr lang="en-IN" sz="2400" b="1" dirty="0"/>
              <a:t>MARCS (Modified Accelerated Cost Recovery System)</a:t>
            </a:r>
          </a:p>
          <a:p>
            <a:pPr marL="795338" lvl="1" indent="-338138">
              <a:buFont typeface="Lucida Grande"/>
              <a:buChar char="–"/>
            </a:pPr>
            <a:r>
              <a:rPr lang="en-IN" sz="2200" dirty="0"/>
              <a:t>Allowed by the federal income tax code for taxpayers to compute depreciation for their tax returns on assets acquired after 1986</a:t>
            </a:r>
          </a:p>
          <a:p>
            <a:pPr marL="795338" lvl="1" indent="-338138">
              <a:buFont typeface="Lucida Grande"/>
              <a:buChar char="–"/>
            </a:pPr>
            <a:r>
              <a:rPr lang="en-IN" sz="2200" dirty="0"/>
              <a:t>Each asset is placed within a recovery period category</a:t>
            </a:r>
          </a:p>
          <a:p>
            <a:pPr marL="795338" lvl="1" indent="-338138">
              <a:buFont typeface="Lucida Grande"/>
              <a:buChar char="–"/>
            </a:pPr>
            <a:r>
              <a:rPr lang="en-US" sz="2200" dirty="0"/>
              <a:t>Six </a:t>
            </a:r>
            <a:r>
              <a:rPr lang="en-IN" sz="2200" dirty="0"/>
              <a:t>categories for personal property are 3, 5, 7, 10, 15, and 20 years</a:t>
            </a:r>
          </a:p>
          <a:p>
            <a:pPr marL="457200" lvl="1" indent="0">
              <a:buNone/>
            </a:pPr>
            <a:r>
              <a:rPr lang="en-IN" sz="2200" b="1" dirty="0"/>
              <a:t>Example:</a:t>
            </a:r>
          </a:p>
          <a:p>
            <a:pPr marL="457200" lvl="1" indent="0">
              <a:buNone/>
            </a:pPr>
            <a:r>
              <a:rPr lang="en-US" sz="2200" dirty="0"/>
              <a:t>The 5-year </a:t>
            </a:r>
            <a:r>
              <a:rPr lang="en-IN" sz="2200" dirty="0"/>
              <a:t>category includes automobiles, light trucks, and computers.</a:t>
            </a:r>
          </a:p>
        </p:txBody>
      </p:sp>
    </p:spTree>
    <p:extLst>
      <p:ext uri="{BB962C8B-B14F-4D97-AF65-F5344CB8AC3E}">
        <p14:creationId xmlns:p14="http://schemas.microsoft.com/office/powerpoint/2010/main" val="39774944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a:t>
            </a:r>
            <a:r>
              <a:rPr lang="en-IN" dirty="0"/>
              <a:t>11-2</a:t>
            </a:r>
          </a:p>
        </p:txBody>
      </p:sp>
      <p:sp>
        <p:nvSpPr>
          <p:cNvPr id="3" name="Title 2"/>
          <p:cNvSpPr>
            <a:spLocks noGrp="1"/>
          </p:cNvSpPr>
          <p:nvPr>
            <p:ph type="title"/>
          </p:nvPr>
        </p:nvSpPr>
        <p:spPr/>
        <p:txBody>
          <a:bodyPr/>
          <a:lstStyle/>
          <a:p>
            <a:r>
              <a:rPr lang="en-IN" dirty="0">
                <a:ea typeface="Adobe Fan Heiti Std B"/>
                <a:cs typeface="Adobe Fan Heiti Std B"/>
              </a:rPr>
              <a:t>Depreciation Methods</a:t>
            </a:r>
            <a:r>
              <a:rPr lang="en-IN" dirty="0"/>
              <a:t> (2 of 2)</a:t>
            </a:r>
            <a:endParaRPr lang="en-US" dirty="0"/>
          </a:p>
        </p:txBody>
      </p:sp>
      <p:sp>
        <p:nvSpPr>
          <p:cNvPr id="4" name="Content Placeholder 3"/>
          <p:cNvSpPr>
            <a:spLocks noGrp="1"/>
          </p:cNvSpPr>
          <p:nvPr>
            <p:ph sz="quarter" idx="10"/>
          </p:nvPr>
        </p:nvSpPr>
        <p:spPr>
          <a:xfrm>
            <a:off x="914400" y="1447800"/>
            <a:ext cx="7772400" cy="4953000"/>
          </a:xfrm>
        </p:spPr>
        <p:txBody>
          <a:bodyPr/>
          <a:lstStyle/>
          <a:p>
            <a:pPr marL="1250950" lvl="2" defTabSz="444500">
              <a:lnSpc>
                <a:spcPct val="90000"/>
              </a:lnSpc>
              <a:spcAft>
                <a:spcPct val="15000"/>
              </a:spcAft>
            </a:pPr>
            <a:r>
              <a:rPr lang="en-US" dirty="0"/>
              <a:t>Declining balance methods</a:t>
            </a:r>
          </a:p>
          <a:p>
            <a:pPr marL="1714500" lvl="2" indent="-342900">
              <a:buFont typeface="Courier New" pitchFamily="49" charset="0"/>
              <a:buChar char="o"/>
            </a:pPr>
            <a:r>
              <a:rPr lang="en-US" sz="2000" dirty="0"/>
              <a:t>Multiplies beginning-of-year book value by </a:t>
            </a:r>
            <a:r>
              <a:rPr lang="en-IN" sz="2000" dirty="0"/>
              <a:t>an annual rate that is a </a:t>
            </a:r>
            <a:r>
              <a:rPr lang="en-US" sz="2000" dirty="0"/>
              <a:t>multiple of the SL rate</a:t>
            </a:r>
            <a:endParaRPr lang="en-US" dirty="0"/>
          </a:p>
          <a:p>
            <a:pPr lvl="0"/>
            <a:r>
              <a:rPr lang="en-US" b="1" dirty="0"/>
              <a:t>Activity-Based Depreciation Methods</a:t>
            </a:r>
          </a:p>
          <a:p>
            <a:pPr marL="800100" lvl="1" indent="-342900">
              <a:lnSpc>
                <a:spcPct val="90000"/>
              </a:lnSpc>
              <a:spcAft>
                <a:spcPct val="15000"/>
              </a:spcAft>
              <a:buFont typeface="Verdana" pitchFamily="34" charset="0"/>
              <a:buChar char="–"/>
            </a:pPr>
            <a:r>
              <a:rPr lang="en-US" b="1" dirty="0"/>
              <a:t>Units-of-production method </a:t>
            </a:r>
          </a:p>
          <a:p>
            <a:pPr marL="1250950" lvl="2" defTabSz="444500">
              <a:lnSpc>
                <a:spcPct val="90000"/>
              </a:lnSpc>
              <a:spcAft>
                <a:spcPct val="15000"/>
              </a:spcAft>
            </a:pPr>
            <a:r>
              <a:rPr lang="en-US" dirty="0"/>
              <a:t>Computes a depreciation rate per measure of activity and then multiplies this rate by actual activity to determine periodic depreciation</a:t>
            </a:r>
          </a:p>
        </p:txBody>
      </p:sp>
    </p:spTree>
    <p:extLst>
      <p:ext uri="{BB962C8B-B14F-4D97-AF65-F5344CB8AC3E}">
        <p14:creationId xmlns:p14="http://schemas.microsoft.com/office/powerpoint/2010/main" val="3856469231"/>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IN" dirty="0"/>
              <a:t>APPENDIX 11A</a:t>
            </a:r>
          </a:p>
        </p:txBody>
      </p:sp>
      <p:sp>
        <p:nvSpPr>
          <p:cNvPr id="2" name="Title 1"/>
          <p:cNvSpPr>
            <a:spLocks noGrp="1"/>
          </p:cNvSpPr>
          <p:nvPr>
            <p:ph type="title"/>
          </p:nvPr>
        </p:nvSpPr>
        <p:spPr>
          <a:xfrm>
            <a:off x="1380102" y="457200"/>
            <a:ext cx="6612396" cy="914400"/>
          </a:xfrm>
        </p:spPr>
        <p:txBody>
          <a:bodyPr>
            <a:noAutofit/>
          </a:bodyPr>
          <a:lstStyle/>
          <a:p>
            <a:r>
              <a:rPr lang="en-IN" dirty="0"/>
              <a:t>Comparison with MACRS (Tax Depreciation) (3 of 4)</a:t>
            </a:r>
            <a:endParaRPr lang="en-US" dirty="0"/>
          </a:p>
        </p:txBody>
      </p:sp>
      <p:sp>
        <p:nvSpPr>
          <p:cNvPr id="3" name="Content Placeholder 2"/>
          <p:cNvSpPr>
            <a:spLocks noGrp="1"/>
          </p:cNvSpPr>
          <p:nvPr>
            <p:ph sz="quarter" idx="10"/>
          </p:nvPr>
        </p:nvSpPr>
        <p:spPr>
          <a:xfrm>
            <a:off x="914400" y="1676400"/>
            <a:ext cx="7772400" cy="4800600"/>
          </a:xfrm>
        </p:spPr>
        <p:txBody>
          <a:bodyPr/>
          <a:lstStyle/>
          <a:p>
            <a:r>
              <a:rPr lang="en-IN" dirty="0"/>
              <a:t>Key differences between the calculation of depreciation for financial reporting and the calculation using MACRS are:</a:t>
            </a:r>
          </a:p>
          <a:p>
            <a:pPr marL="795338" lvl="1" indent="-338138">
              <a:buFont typeface="Lucida Grande"/>
              <a:buChar char="–"/>
            </a:pPr>
            <a:r>
              <a:rPr lang="en-IN" dirty="0"/>
              <a:t>Estimated useful lives and residual values are not used in MACRS</a:t>
            </a:r>
          </a:p>
          <a:p>
            <a:pPr marL="795338" lvl="1" indent="-338138">
              <a:buFont typeface="Lucida Grande"/>
              <a:buChar char="–"/>
            </a:pPr>
            <a:r>
              <a:rPr lang="en-IN" dirty="0"/>
              <a:t>Firms can’t choose among various accelerated methods under MACRS</a:t>
            </a:r>
          </a:p>
          <a:p>
            <a:pPr marL="795338" lvl="1" indent="-338138">
              <a:buFont typeface="Lucida Grande"/>
              <a:buChar char="–"/>
            </a:pPr>
            <a:r>
              <a:rPr lang="en-IN" dirty="0"/>
              <a:t>A half-year convention is used in determining the MACRS depreciation amounts</a:t>
            </a:r>
            <a:endParaRPr lang="en-US" dirty="0"/>
          </a:p>
        </p:txBody>
      </p:sp>
    </p:spTree>
    <p:extLst>
      <p:ext uri="{BB962C8B-B14F-4D97-AF65-F5344CB8AC3E}">
        <p14:creationId xmlns:p14="http://schemas.microsoft.com/office/powerpoint/2010/main" val="642888037"/>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 Placeholder 22"/>
          <p:cNvSpPr>
            <a:spLocks noGrp="1"/>
          </p:cNvSpPr>
          <p:nvPr>
            <p:ph type="body" sz="quarter" idx="13"/>
          </p:nvPr>
        </p:nvSpPr>
        <p:spPr/>
        <p:txBody>
          <a:bodyPr/>
          <a:lstStyle/>
          <a:p>
            <a:pPr marL="0" indent="0">
              <a:buNone/>
            </a:pPr>
            <a:r>
              <a:rPr lang="en-IN" dirty="0"/>
              <a:t>APPENDIX 11A</a:t>
            </a:r>
          </a:p>
        </p:txBody>
      </p:sp>
      <p:sp>
        <p:nvSpPr>
          <p:cNvPr id="2" name="Title 1"/>
          <p:cNvSpPr>
            <a:spLocks noGrp="1"/>
          </p:cNvSpPr>
          <p:nvPr>
            <p:ph type="title"/>
          </p:nvPr>
        </p:nvSpPr>
        <p:spPr>
          <a:xfrm>
            <a:off x="1380102" y="457200"/>
            <a:ext cx="6612396" cy="914400"/>
          </a:xfrm>
        </p:spPr>
        <p:txBody>
          <a:bodyPr>
            <a:noAutofit/>
          </a:bodyPr>
          <a:lstStyle/>
          <a:p>
            <a:r>
              <a:rPr lang="en-IN" dirty="0"/>
              <a:t>Comparison with MACRS (Tax Depreciation) (4 of 4)</a:t>
            </a:r>
            <a:endParaRPr lang="en-US" dirty="0"/>
          </a:p>
        </p:txBody>
      </p:sp>
      <p:sp>
        <p:nvSpPr>
          <p:cNvPr id="3" name="Content Placeholder 2"/>
          <p:cNvSpPr>
            <a:spLocks noGrp="1"/>
          </p:cNvSpPr>
          <p:nvPr>
            <p:ph sz="quarter" idx="10"/>
          </p:nvPr>
        </p:nvSpPr>
        <p:spPr>
          <a:xfrm>
            <a:off x="914400" y="1676400"/>
            <a:ext cx="7924800" cy="2057400"/>
          </a:xfrm>
        </p:spPr>
        <p:txBody>
          <a:bodyPr/>
          <a:lstStyle/>
          <a:p>
            <a:pPr>
              <a:buClr>
                <a:schemeClr val="tx1"/>
              </a:buClr>
            </a:pPr>
            <a:r>
              <a:rPr lang="en-IN" sz="2200" b="1" dirty="0"/>
              <a:t>MACRS (Modified Accelerated Cost Recovery System)</a:t>
            </a:r>
          </a:p>
          <a:p>
            <a:pPr marL="795338" lvl="1" indent="-338138">
              <a:buFont typeface="Lucida Grande"/>
              <a:buChar char="–"/>
            </a:pPr>
            <a:r>
              <a:rPr lang="en-IN" sz="2000" dirty="0"/>
              <a:t>Depending on the category, fixed percentage rates are applied to the original cost of the asset</a:t>
            </a:r>
          </a:p>
          <a:p>
            <a:pPr marL="795338" lvl="1" indent="-338138">
              <a:buFont typeface="Lucida Grande"/>
              <a:buChar char="–"/>
            </a:pPr>
            <a:r>
              <a:rPr lang="en-IN" sz="2000" dirty="0"/>
              <a:t>The rates for the 5-year asset category are as follows:</a:t>
            </a:r>
            <a:endParaRPr lang="en-IN" sz="2000" b="1" dirty="0"/>
          </a:p>
        </p:txBody>
      </p:sp>
      <p:graphicFrame>
        <p:nvGraphicFramePr>
          <p:cNvPr id="10" name="Table  9"/>
          <p:cNvGraphicFramePr>
            <a:graphicFrameLocks noGrp="1"/>
          </p:cNvGraphicFramePr>
          <p:nvPr>
            <p:ph sz="quarter" idx="12"/>
            <p:extLst>
              <p:ext uri="{D42A27DB-BD31-4B8C-83A1-F6EECF244321}">
                <p14:modId xmlns:p14="http://schemas.microsoft.com/office/powerpoint/2010/main" val="3714563178"/>
              </p:ext>
            </p:extLst>
          </p:nvPr>
        </p:nvGraphicFramePr>
        <p:xfrm>
          <a:off x="1752600" y="3886200"/>
          <a:ext cx="6172200" cy="2438400"/>
        </p:xfrm>
        <a:graphic>
          <a:graphicData uri="http://schemas.openxmlformats.org/drawingml/2006/table">
            <a:tbl>
              <a:tblPr firstRow="1" bandRow="1">
                <a:tableStyleId>{5940675A-B579-460E-94D1-54222C63F5DA}</a:tableStyleId>
              </a:tblPr>
              <a:tblGrid>
                <a:gridCol w="2283714">
                  <a:extLst>
                    <a:ext uri="{9D8B030D-6E8A-4147-A177-3AD203B41FA5}">
                      <a16:colId xmlns:a16="http://schemas.microsoft.com/office/drawing/2014/main" xmlns="" val="20000"/>
                    </a:ext>
                  </a:extLst>
                </a:gridCol>
                <a:gridCol w="3888486">
                  <a:extLst>
                    <a:ext uri="{9D8B030D-6E8A-4147-A177-3AD203B41FA5}">
                      <a16:colId xmlns:a16="http://schemas.microsoft.com/office/drawing/2014/main" xmlns="" val="20001"/>
                    </a:ext>
                  </a:extLst>
                </a:gridCol>
              </a:tblGrid>
              <a:tr h="1905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400" b="1" dirty="0">
                          <a:latin typeface="Verdana" panose="020B0604030504040204" pitchFamily="34" charset="0"/>
                          <a:ea typeface="Verdana" panose="020B0604030504040204" pitchFamily="34" charset="0"/>
                          <a:cs typeface="Verdana" panose="020B0604030504040204" pitchFamily="34" charset="0"/>
                        </a:rPr>
                        <a:t>Year</a:t>
                      </a:r>
                      <a:endParaRPr lang="en-US" sz="1400" b="1"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400" b="1" dirty="0">
                          <a:latin typeface="Verdana" panose="020B0604030504040204" pitchFamily="34" charset="0"/>
                          <a:ea typeface="Verdana" panose="020B0604030504040204" pitchFamily="34" charset="0"/>
                          <a:cs typeface="Verdana" panose="020B0604030504040204" pitchFamily="34" charset="0"/>
                        </a:rPr>
                        <a:t>Rate</a:t>
                      </a:r>
                      <a:endParaRPr lang="en-US" sz="1400" b="1"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xmlns="" val="10000"/>
                  </a:ext>
                </a:extLst>
              </a:tr>
              <a:tr h="190500">
                <a:tc>
                  <a:txBody>
                    <a:bodyPr/>
                    <a:lstStyle/>
                    <a:p>
                      <a:pPr algn="ctr"/>
                      <a:r>
                        <a:rPr lang="en-US" sz="1400" dirty="0">
                          <a:latin typeface="Verdana" panose="020B0604030504040204" pitchFamily="34" charset="0"/>
                          <a:ea typeface="Verdana" panose="020B0604030504040204" pitchFamily="34" charset="0"/>
                          <a:cs typeface="Verdana" panose="020B0604030504040204" pitchFamily="34" charset="0"/>
                        </a:rPr>
                        <a:t>1</a:t>
                      </a:r>
                    </a:p>
                  </a:txBody>
                  <a:tcP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20.00%</a:t>
                      </a:r>
                    </a:p>
                  </a:txBody>
                  <a:tcPr/>
                </a:tc>
                <a:extLst>
                  <a:ext uri="{0D108BD9-81ED-4DB2-BD59-A6C34878D82A}">
                    <a16:rowId xmlns:a16="http://schemas.microsoft.com/office/drawing/2014/main" xmlns="" val="10001"/>
                  </a:ext>
                </a:extLst>
              </a:tr>
              <a:tr h="190500">
                <a:tc>
                  <a:txBody>
                    <a:bodyPr/>
                    <a:lstStyle/>
                    <a:p>
                      <a:pPr algn="ctr"/>
                      <a:r>
                        <a:rPr lang="en-US" sz="1400" dirty="0">
                          <a:latin typeface="Verdana" panose="020B0604030504040204" pitchFamily="34" charset="0"/>
                          <a:ea typeface="Verdana" panose="020B0604030504040204" pitchFamily="34" charset="0"/>
                          <a:cs typeface="Verdana" panose="020B0604030504040204" pitchFamily="34" charset="0"/>
                        </a:rPr>
                        <a:t>2</a:t>
                      </a:r>
                    </a:p>
                  </a:txBody>
                  <a:tcP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32.00</a:t>
                      </a:r>
                    </a:p>
                  </a:txBody>
                  <a:tcPr/>
                </a:tc>
                <a:extLst>
                  <a:ext uri="{0D108BD9-81ED-4DB2-BD59-A6C34878D82A}">
                    <a16:rowId xmlns:a16="http://schemas.microsoft.com/office/drawing/2014/main" xmlns="" val="10002"/>
                  </a:ext>
                </a:extLst>
              </a:tr>
              <a:tr h="190500">
                <a:tc>
                  <a:txBody>
                    <a:bodyPr/>
                    <a:lstStyle/>
                    <a:p>
                      <a:pPr algn="ctr"/>
                      <a:r>
                        <a:rPr lang="en-US" sz="1400" dirty="0">
                          <a:latin typeface="Verdana" panose="020B0604030504040204" pitchFamily="34" charset="0"/>
                          <a:ea typeface="Verdana" panose="020B0604030504040204" pitchFamily="34" charset="0"/>
                          <a:cs typeface="Verdana" panose="020B0604030504040204" pitchFamily="34" charset="0"/>
                        </a:rPr>
                        <a:t>3</a:t>
                      </a:r>
                    </a:p>
                  </a:txBody>
                  <a:tcP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19.20</a:t>
                      </a:r>
                    </a:p>
                  </a:txBody>
                  <a:tcPr/>
                </a:tc>
                <a:extLst>
                  <a:ext uri="{0D108BD9-81ED-4DB2-BD59-A6C34878D82A}">
                    <a16:rowId xmlns:a16="http://schemas.microsoft.com/office/drawing/2014/main" xmlns="" val="10003"/>
                  </a:ext>
                </a:extLst>
              </a:tr>
              <a:tr h="190500">
                <a:tc>
                  <a:txBody>
                    <a:bodyPr/>
                    <a:lstStyle/>
                    <a:p>
                      <a:pPr algn="ctr"/>
                      <a:r>
                        <a:rPr lang="en-US" sz="1400" dirty="0">
                          <a:latin typeface="Verdana" panose="020B0604030504040204" pitchFamily="34" charset="0"/>
                          <a:ea typeface="Verdana" panose="020B0604030504040204" pitchFamily="34" charset="0"/>
                          <a:cs typeface="Verdana" panose="020B0604030504040204" pitchFamily="34" charset="0"/>
                        </a:rPr>
                        <a:t>4</a:t>
                      </a:r>
                    </a:p>
                  </a:txBody>
                  <a:tcP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11.52</a:t>
                      </a:r>
                    </a:p>
                  </a:txBody>
                  <a:tcPr/>
                </a:tc>
                <a:extLst>
                  <a:ext uri="{0D108BD9-81ED-4DB2-BD59-A6C34878D82A}">
                    <a16:rowId xmlns:a16="http://schemas.microsoft.com/office/drawing/2014/main" xmlns="" val="10004"/>
                  </a:ext>
                </a:extLst>
              </a:tr>
              <a:tr h="190500">
                <a:tc>
                  <a:txBody>
                    <a:bodyPr/>
                    <a:lstStyle/>
                    <a:p>
                      <a:pPr algn="ctr"/>
                      <a:r>
                        <a:rPr lang="en-US" sz="1400" dirty="0">
                          <a:latin typeface="Verdana" panose="020B0604030504040204" pitchFamily="34" charset="0"/>
                          <a:ea typeface="Verdana" panose="020B0604030504040204" pitchFamily="34" charset="0"/>
                          <a:cs typeface="Verdana" panose="020B0604030504040204" pitchFamily="34" charset="0"/>
                        </a:rPr>
                        <a:t>5</a:t>
                      </a:r>
                    </a:p>
                  </a:txBody>
                  <a:tcP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11.52</a:t>
                      </a:r>
                    </a:p>
                  </a:txBody>
                  <a:tcPr/>
                </a:tc>
                <a:extLst>
                  <a:ext uri="{0D108BD9-81ED-4DB2-BD59-A6C34878D82A}">
                    <a16:rowId xmlns:a16="http://schemas.microsoft.com/office/drawing/2014/main" xmlns="" val="10005"/>
                  </a:ext>
                </a:extLst>
              </a:tr>
              <a:tr h="190500">
                <a:tc>
                  <a:txBody>
                    <a:bodyPr/>
                    <a:lstStyle/>
                    <a:p>
                      <a:pPr algn="ctr"/>
                      <a:r>
                        <a:rPr lang="en-US" sz="1400" dirty="0">
                          <a:latin typeface="Verdana" panose="020B0604030504040204" pitchFamily="34" charset="0"/>
                          <a:ea typeface="Verdana" panose="020B0604030504040204" pitchFamily="34" charset="0"/>
                          <a:cs typeface="Verdana" panose="020B0604030504040204" pitchFamily="34" charset="0"/>
                        </a:rPr>
                        <a:t>6</a:t>
                      </a:r>
                    </a:p>
                  </a:txBody>
                  <a:tcPr/>
                </a:tc>
                <a:tc>
                  <a:txBody>
                    <a:bodyPr/>
                    <a:lstStyle/>
                    <a:p>
                      <a:pPr algn="r"/>
                      <a:r>
                        <a:rPr lang="en-US" sz="1400" u="sng" dirty="0">
                          <a:latin typeface="Verdana" panose="020B0604030504040204" pitchFamily="34" charset="0"/>
                          <a:ea typeface="Verdana" panose="020B0604030504040204" pitchFamily="34" charset="0"/>
                          <a:cs typeface="Verdana" panose="020B0604030504040204" pitchFamily="34" charset="0"/>
                        </a:rPr>
                        <a:t>5.76</a:t>
                      </a:r>
                    </a:p>
                  </a:txBody>
                  <a:tcPr/>
                </a:tc>
                <a:extLst>
                  <a:ext uri="{0D108BD9-81ED-4DB2-BD59-A6C34878D82A}">
                    <a16:rowId xmlns:a16="http://schemas.microsoft.com/office/drawing/2014/main" xmlns="" val="10006"/>
                  </a:ext>
                </a:extLst>
              </a:tr>
              <a:tr h="190500">
                <a:tc>
                  <a:txBody>
                    <a:bodyPr/>
                    <a:lstStyle/>
                    <a:p>
                      <a:pPr algn="ctr"/>
                      <a:r>
                        <a:rPr lang="en-US" sz="1400" dirty="0">
                          <a:latin typeface="Verdana" panose="020B0604030504040204" pitchFamily="34" charset="0"/>
                          <a:ea typeface="Verdana" panose="020B0604030504040204" pitchFamily="34" charset="0"/>
                          <a:cs typeface="Verdana" panose="020B0604030504040204" pitchFamily="34" charset="0"/>
                        </a:rPr>
                        <a:t>Total</a:t>
                      </a:r>
                    </a:p>
                  </a:txBody>
                  <a:tcPr/>
                </a:tc>
                <a:tc>
                  <a:txBody>
                    <a:bodyPr/>
                    <a:lstStyle/>
                    <a:p>
                      <a:pPr algn="r"/>
                      <a:r>
                        <a:rPr lang="en-US" sz="1400" u="sng" dirty="0">
                          <a:latin typeface="Verdana" panose="020B0604030504040204" pitchFamily="34" charset="0"/>
                          <a:ea typeface="Verdana" panose="020B0604030504040204" pitchFamily="34" charset="0"/>
                          <a:cs typeface="Verdana" panose="020B0604030504040204" pitchFamily="34" charset="0"/>
                        </a:rPr>
                        <a:t>100.00%</a:t>
                      </a:r>
                    </a:p>
                  </a:txBody>
                  <a:tcPr/>
                </a:tc>
                <a:extLst>
                  <a:ext uri="{0D108BD9-81ED-4DB2-BD59-A6C34878D82A}">
                    <a16:rowId xmlns:a16="http://schemas.microsoft.com/office/drawing/2014/main" xmlns="" val="10007"/>
                  </a:ext>
                </a:extLst>
              </a:tr>
            </a:tbl>
          </a:graphicData>
        </a:graphic>
      </p:graphicFrame>
    </p:spTree>
    <p:extLst>
      <p:ext uri="{BB962C8B-B14F-4D97-AF65-F5344CB8AC3E}">
        <p14:creationId xmlns:p14="http://schemas.microsoft.com/office/powerpoint/2010/main" val="2993086096"/>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p:cNvSpPr>
            <a:spLocks noGrp="1"/>
          </p:cNvSpPr>
          <p:nvPr>
            <p:ph type="body" sz="quarter" idx="13"/>
          </p:nvPr>
        </p:nvSpPr>
        <p:spPr/>
        <p:txBody>
          <a:bodyPr/>
          <a:lstStyle/>
          <a:p>
            <a:pPr marL="0" indent="0">
              <a:buNone/>
            </a:pPr>
            <a:r>
              <a:rPr lang="en-IN" dirty="0"/>
              <a:t>APPENDIX 11B</a:t>
            </a:r>
          </a:p>
        </p:txBody>
      </p:sp>
      <p:sp>
        <p:nvSpPr>
          <p:cNvPr id="2" name="Title 1"/>
          <p:cNvSpPr>
            <a:spLocks noGrp="1"/>
          </p:cNvSpPr>
          <p:nvPr>
            <p:ph type="title"/>
          </p:nvPr>
        </p:nvSpPr>
        <p:spPr/>
        <p:txBody>
          <a:bodyPr>
            <a:noAutofit/>
          </a:bodyPr>
          <a:lstStyle/>
          <a:p>
            <a:r>
              <a:rPr lang="en-IN" dirty="0"/>
              <a:t>Retirement Depreciation Method (1 of 3)</a:t>
            </a:r>
            <a:endParaRPr lang="en-US" dirty="0"/>
          </a:p>
        </p:txBody>
      </p:sp>
      <p:sp>
        <p:nvSpPr>
          <p:cNvPr id="3" name="Content Placeholder 2"/>
          <p:cNvSpPr>
            <a:spLocks noGrp="1"/>
          </p:cNvSpPr>
          <p:nvPr>
            <p:ph sz="quarter" idx="10"/>
          </p:nvPr>
        </p:nvSpPr>
        <p:spPr>
          <a:xfrm>
            <a:off x="914400" y="1676400"/>
            <a:ext cx="7696200" cy="3124200"/>
          </a:xfrm>
        </p:spPr>
        <p:txBody>
          <a:bodyPr/>
          <a:lstStyle/>
          <a:p>
            <a:r>
              <a:rPr lang="en-US" sz="2000" dirty="0"/>
              <a:t>Asset account is increased for the cost of subsequent expenditure</a:t>
            </a:r>
          </a:p>
          <a:p>
            <a:r>
              <a:rPr lang="en-IN" sz="2000" dirty="0"/>
              <a:t>When an item is disposed of, the asset account is credited for </a:t>
            </a:r>
            <a:r>
              <a:rPr lang="en-US" sz="2000" dirty="0"/>
              <a:t>its cost</a:t>
            </a:r>
          </a:p>
          <a:p>
            <a:r>
              <a:rPr lang="en-IN" sz="2000" dirty="0"/>
              <a:t>Depreciation expense is recorded for the difference between the cost and the proceeds </a:t>
            </a:r>
            <a:r>
              <a:rPr lang="en-US" sz="2000" dirty="0"/>
              <a:t>received</a:t>
            </a:r>
          </a:p>
          <a:p>
            <a:pPr marL="0" indent="0">
              <a:buNone/>
            </a:pPr>
            <a:r>
              <a:rPr lang="en-US" sz="2000" b="1" dirty="0"/>
              <a:t>Example:</a:t>
            </a:r>
          </a:p>
          <a:p>
            <a:pPr>
              <a:buFont typeface="Arial"/>
              <a:buChar char="•"/>
            </a:pPr>
            <a:r>
              <a:rPr lang="en-IN" sz="2000" dirty="0"/>
              <a:t>Purchase of 100 handheld calculators at $50 acquisition cost each</a:t>
            </a:r>
            <a:endParaRPr lang="en-US" sz="2000" b="1" dirty="0"/>
          </a:p>
        </p:txBody>
      </p:sp>
      <p:pic>
        <p:nvPicPr>
          <p:cNvPr id="24578" name="Picture 2" descr="Journal entry debiting calculators 5,000 and crediting cash 5,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7835" y="4800600"/>
            <a:ext cx="5668328" cy="1100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sz="quarter" idx="12"/>
          </p:nvPr>
        </p:nvSpPr>
        <p:spPr>
          <a:xfrm>
            <a:off x="914400" y="6019800"/>
            <a:ext cx="7543800" cy="381000"/>
          </a:xfrm>
        </p:spPr>
        <p:txBody>
          <a:bodyPr/>
          <a:lstStyle/>
          <a:p>
            <a:pPr marL="0" indent="0">
              <a:buNone/>
            </a:pPr>
            <a:r>
              <a:rPr lang="en-IN" sz="2000" dirty="0"/>
              <a:t>100 × $50</a:t>
            </a:r>
            <a:r>
              <a:rPr lang="en-IN" sz="2000" dirty="0">
                <a:sym typeface="Wingdings" pitchFamily="2" charset="2"/>
              </a:rPr>
              <a:t> Debit (5,000)</a:t>
            </a:r>
            <a:endParaRPr lang="en-US" sz="2000" dirty="0"/>
          </a:p>
        </p:txBody>
      </p:sp>
    </p:spTree>
    <p:extLst>
      <p:ext uri="{BB962C8B-B14F-4D97-AF65-F5344CB8AC3E}">
        <p14:creationId xmlns:p14="http://schemas.microsoft.com/office/powerpoint/2010/main" val="960133167"/>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 Placeholder 26"/>
          <p:cNvSpPr>
            <a:spLocks noGrp="1"/>
          </p:cNvSpPr>
          <p:nvPr>
            <p:ph type="body" sz="quarter" idx="13"/>
          </p:nvPr>
        </p:nvSpPr>
        <p:spPr/>
        <p:txBody>
          <a:bodyPr/>
          <a:lstStyle/>
          <a:p>
            <a:pPr marL="0" indent="0">
              <a:buNone/>
            </a:pPr>
            <a:r>
              <a:rPr lang="en-IN" dirty="0"/>
              <a:t>APPENDIX 11B</a:t>
            </a:r>
          </a:p>
        </p:txBody>
      </p:sp>
      <p:sp>
        <p:nvSpPr>
          <p:cNvPr id="2" name="Title 1"/>
          <p:cNvSpPr>
            <a:spLocks noGrp="1"/>
          </p:cNvSpPr>
          <p:nvPr>
            <p:ph type="title"/>
          </p:nvPr>
        </p:nvSpPr>
        <p:spPr/>
        <p:txBody>
          <a:bodyPr>
            <a:noAutofit/>
          </a:bodyPr>
          <a:lstStyle/>
          <a:p>
            <a:r>
              <a:rPr lang="en-IN" dirty="0"/>
              <a:t>Retirement Depreciation Method (2 of 3)</a:t>
            </a:r>
            <a:endParaRPr lang="en-US" dirty="0"/>
          </a:p>
        </p:txBody>
      </p:sp>
      <p:sp>
        <p:nvSpPr>
          <p:cNvPr id="3" name="Content Placeholder 2"/>
          <p:cNvSpPr>
            <a:spLocks noGrp="1"/>
          </p:cNvSpPr>
          <p:nvPr>
            <p:ph sz="quarter" idx="10"/>
          </p:nvPr>
        </p:nvSpPr>
        <p:spPr>
          <a:xfrm>
            <a:off x="914400" y="1524000"/>
            <a:ext cx="7315200" cy="1143000"/>
          </a:xfrm>
        </p:spPr>
        <p:txBody>
          <a:bodyPr/>
          <a:lstStyle/>
          <a:p>
            <a:pPr>
              <a:buFont typeface="Arial"/>
              <a:buChar char="•"/>
            </a:pPr>
            <a:r>
              <a:rPr lang="en-IN" sz="2600" dirty="0"/>
              <a:t>Acquisition of 20 new calculators at $45 each</a:t>
            </a:r>
            <a:endParaRPr lang="en-US" b="1" dirty="0"/>
          </a:p>
        </p:txBody>
      </p:sp>
      <p:pic>
        <p:nvPicPr>
          <p:cNvPr id="25602" name="Picture 2" descr="Journal entry debiting calculators 900 and crediting cash 9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136" y="2743200"/>
            <a:ext cx="6373464" cy="1256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Content Placeholder 25"/>
          <p:cNvSpPr>
            <a:spLocks noGrp="1"/>
          </p:cNvSpPr>
          <p:nvPr>
            <p:ph sz="quarter" idx="12"/>
          </p:nvPr>
        </p:nvSpPr>
        <p:spPr>
          <a:xfrm>
            <a:off x="1066800" y="4343400"/>
            <a:ext cx="7848600" cy="533400"/>
          </a:xfrm>
        </p:spPr>
        <p:txBody>
          <a:bodyPr/>
          <a:lstStyle/>
          <a:p>
            <a:pPr marL="0" indent="0">
              <a:buNone/>
            </a:pPr>
            <a:r>
              <a:rPr lang="en-IN" dirty="0"/>
              <a:t>20 × $45</a:t>
            </a:r>
            <a:r>
              <a:rPr lang="en-US" dirty="0">
                <a:sym typeface="Wingdings" pitchFamily="2" charset="2"/>
              </a:rPr>
              <a:t> Debit (900)</a:t>
            </a:r>
            <a:endParaRPr lang="en-US" dirty="0"/>
          </a:p>
        </p:txBody>
      </p:sp>
    </p:spTree>
    <p:extLst>
      <p:ext uri="{BB962C8B-B14F-4D97-AF65-F5344CB8AC3E}">
        <p14:creationId xmlns:p14="http://schemas.microsoft.com/office/powerpoint/2010/main" val="2411134449"/>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 Placeholder 26"/>
          <p:cNvSpPr>
            <a:spLocks noGrp="1"/>
          </p:cNvSpPr>
          <p:nvPr>
            <p:ph type="body" sz="quarter" idx="13"/>
          </p:nvPr>
        </p:nvSpPr>
        <p:spPr/>
        <p:txBody>
          <a:bodyPr/>
          <a:lstStyle/>
          <a:p>
            <a:pPr marL="0" indent="0">
              <a:buNone/>
            </a:pPr>
            <a:r>
              <a:rPr lang="en-IN" dirty="0"/>
              <a:t>APPENDIX 11B</a:t>
            </a:r>
          </a:p>
        </p:txBody>
      </p:sp>
      <p:sp>
        <p:nvSpPr>
          <p:cNvPr id="2" name="Title 1"/>
          <p:cNvSpPr>
            <a:spLocks noGrp="1"/>
          </p:cNvSpPr>
          <p:nvPr>
            <p:ph type="title"/>
          </p:nvPr>
        </p:nvSpPr>
        <p:spPr/>
        <p:txBody>
          <a:bodyPr>
            <a:noAutofit/>
          </a:bodyPr>
          <a:lstStyle/>
          <a:p>
            <a:r>
              <a:rPr lang="en-IN" dirty="0"/>
              <a:t>Retirement Depreciation Method (3 of 3)</a:t>
            </a:r>
            <a:endParaRPr lang="en-US" dirty="0"/>
          </a:p>
        </p:txBody>
      </p:sp>
      <p:sp>
        <p:nvSpPr>
          <p:cNvPr id="3" name="Content Placeholder 2"/>
          <p:cNvSpPr>
            <a:spLocks noGrp="1"/>
          </p:cNvSpPr>
          <p:nvPr>
            <p:ph sz="quarter" idx="10"/>
          </p:nvPr>
        </p:nvSpPr>
        <p:spPr>
          <a:xfrm>
            <a:off x="914400" y="1524000"/>
            <a:ext cx="7848600" cy="1219200"/>
          </a:xfrm>
        </p:spPr>
        <p:txBody>
          <a:bodyPr/>
          <a:lstStyle/>
          <a:p>
            <a:r>
              <a:rPr lang="en-IN" dirty="0"/>
              <a:t>Disposal of 30 calculators by selling them </a:t>
            </a:r>
            <a:r>
              <a:rPr lang="en-US" dirty="0"/>
              <a:t>secondhand</a:t>
            </a:r>
            <a:r>
              <a:rPr lang="en-IN" dirty="0"/>
              <a:t> to a bookkeeping </a:t>
            </a:r>
            <a:r>
              <a:rPr lang="en-US" dirty="0"/>
              <a:t>firm for $5 each</a:t>
            </a:r>
          </a:p>
        </p:txBody>
      </p:sp>
      <p:pic>
        <p:nvPicPr>
          <p:cNvPr id="26626" name="Picture 2" descr="Journal entry debiting cash 150, debiting depreciation expense (difference) 1,350, and crediting calculators 1,5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1837" y="2819400"/>
            <a:ext cx="7488763" cy="2036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Content Placeholder 25"/>
          <p:cNvSpPr>
            <a:spLocks noGrp="1"/>
          </p:cNvSpPr>
          <p:nvPr>
            <p:ph sz="quarter" idx="12"/>
          </p:nvPr>
        </p:nvSpPr>
        <p:spPr>
          <a:xfrm>
            <a:off x="914400" y="4953000"/>
            <a:ext cx="7560310" cy="1143000"/>
          </a:xfrm>
        </p:spPr>
        <p:txBody>
          <a:bodyPr/>
          <a:lstStyle/>
          <a:p>
            <a:pPr marL="0" indent="0">
              <a:buNone/>
            </a:pPr>
            <a:r>
              <a:rPr lang="en-IN" dirty="0"/>
              <a:t>30 × $5</a:t>
            </a:r>
            <a:r>
              <a:rPr lang="en-IN" dirty="0">
                <a:sym typeface="Wingdings" pitchFamily="2" charset="2"/>
              </a:rPr>
              <a:t> 150</a:t>
            </a:r>
          </a:p>
          <a:p>
            <a:pPr marL="0" indent="0">
              <a:buNone/>
            </a:pPr>
            <a:r>
              <a:rPr lang="en-IN" dirty="0"/>
              <a:t>30 × $50</a:t>
            </a:r>
            <a:r>
              <a:rPr lang="en-IN" dirty="0">
                <a:sym typeface="Wingdings" pitchFamily="2" charset="2"/>
              </a:rPr>
              <a:t> 1,500</a:t>
            </a:r>
            <a:endParaRPr lang="en-US" dirty="0"/>
          </a:p>
        </p:txBody>
      </p:sp>
    </p:spTree>
    <p:extLst>
      <p:ext uri="{BB962C8B-B14F-4D97-AF65-F5344CB8AC3E}">
        <p14:creationId xmlns:p14="http://schemas.microsoft.com/office/powerpoint/2010/main" val="1460531261"/>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3"/>
          </p:nvPr>
        </p:nvSpPr>
        <p:spPr/>
        <p:txBody>
          <a:bodyPr/>
          <a:lstStyle/>
          <a:p>
            <a:pPr marL="0" indent="0">
              <a:buNone/>
            </a:pPr>
            <a:r>
              <a:rPr lang="en-IN" dirty="0"/>
              <a:t>APPENDIX 11B</a:t>
            </a:r>
          </a:p>
        </p:txBody>
      </p:sp>
      <p:sp>
        <p:nvSpPr>
          <p:cNvPr id="2" name="Title 1"/>
          <p:cNvSpPr>
            <a:spLocks noGrp="1"/>
          </p:cNvSpPr>
          <p:nvPr>
            <p:ph type="title"/>
          </p:nvPr>
        </p:nvSpPr>
        <p:spPr/>
        <p:txBody>
          <a:bodyPr>
            <a:noAutofit/>
          </a:bodyPr>
          <a:lstStyle/>
          <a:p>
            <a:r>
              <a:rPr lang="en-IN" dirty="0"/>
              <a:t>Replacement Depreciation Method (1 of 3)</a:t>
            </a:r>
            <a:endParaRPr lang="en-US" dirty="0"/>
          </a:p>
        </p:txBody>
      </p:sp>
      <p:sp>
        <p:nvSpPr>
          <p:cNvPr id="3" name="Content Placeholder 2"/>
          <p:cNvSpPr>
            <a:spLocks noGrp="1"/>
          </p:cNvSpPr>
          <p:nvPr>
            <p:ph sz="quarter" idx="10"/>
          </p:nvPr>
        </p:nvSpPr>
        <p:spPr>
          <a:xfrm>
            <a:off x="914400" y="1676400"/>
            <a:ext cx="7848600" cy="4648200"/>
          </a:xfrm>
        </p:spPr>
        <p:txBody>
          <a:bodyPr/>
          <a:lstStyle/>
          <a:p>
            <a:r>
              <a:rPr lang="en-IN" dirty="0"/>
              <a:t>Initial acquisition of assets is recorded the same way as by the retirement method</a:t>
            </a:r>
            <a:endParaRPr lang="en-US" dirty="0"/>
          </a:p>
          <a:p>
            <a:r>
              <a:rPr lang="en-IN" dirty="0"/>
              <a:t>Depreciation expense is the amount paid for new or replacement assets</a:t>
            </a:r>
          </a:p>
          <a:p>
            <a:r>
              <a:rPr lang="en-IN" dirty="0"/>
              <a:t>Any proceeds received from asset dispositions reduces depreciation expense</a:t>
            </a:r>
          </a:p>
          <a:p>
            <a:pPr marL="0" indent="0">
              <a:buNone/>
            </a:pPr>
            <a:r>
              <a:rPr lang="en-US" b="1" dirty="0"/>
              <a:t>Example:</a:t>
            </a:r>
          </a:p>
          <a:p>
            <a:pPr>
              <a:buFont typeface="Arial"/>
              <a:buChar char="•"/>
            </a:pPr>
            <a:r>
              <a:rPr lang="en-US" dirty="0"/>
              <a:t>Acquisition </a:t>
            </a:r>
            <a:r>
              <a:rPr lang="en-IN" dirty="0"/>
              <a:t>of 20 new calculators at $45 each is recorded as depreciation</a:t>
            </a:r>
            <a:endParaRPr lang="en-US" b="1" dirty="0"/>
          </a:p>
        </p:txBody>
      </p:sp>
    </p:spTree>
    <p:extLst>
      <p:ext uri="{BB962C8B-B14F-4D97-AF65-F5344CB8AC3E}">
        <p14:creationId xmlns:p14="http://schemas.microsoft.com/office/powerpoint/2010/main" val="2506898687"/>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3"/>
          </p:nvPr>
        </p:nvSpPr>
        <p:spPr/>
        <p:txBody>
          <a:bodyPr/>
          <a:lstStyle/>
          <a:p>
            <a:pPr marL="0" indent="0">
              <a:buNone/>
            </a:pPr>
            <a:r>
              <a:rPr lang="en-IN" dirty="0"/>
              <a:t>APPENDIX 11B</a:t>
            </a:r>
          </a:p>
        </p:txBody>
      </p:sp>
      <p:sp>
        <p:nvSpPr>
          <p:cNvPr id="2" name="Title 1"/>
          <p:cNvSpPr>
            <a:spLocks noGrp="1"/>
          </p:cNvSpPr>
          <p:nvPr>
            <p:ph type="title"/>
          </p:nvPr>
        </p:nvSpPr>
        <p:spPr/>
        <p:txBody>
          <a:bodyPr>
            <a:noAutofit/>
          </a:bodyPr>
          <a:lstStyle/>
          <a:p>
            <a:r>
              <a:rPr lang="en-IN" dirty="0"/>
              <a:t>Replacement Depreciation Method (2 of 3)</a:t>
            </a:r>
            <a:endParaRPr lang="en-US" dirty="0"/>
          </a:p>
        </p:txBody>
      </p:sp>
      <p:pic>
        <p:nvPicPr>
          <p:cNvPr id="27650" name="Picture 2" descr="Journal entry debiting depreciation expense 900 and crediting cash 90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12655" y="1752600"/>
            <a:ext cx="7697945" cy="1534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sz="quarter" idx="12"/>
          </p:nvPr>
        </p:nvSpPr>
        <p:spPr>
          <a:xfrm>
            <a:off x="914400" y="3581400"/>
            <a:ext cx="7772399" cy="2819400"/>
          </a:xfrm>
        </p:spPr>
        <p:txBody>
          <a:bodyPr/>
          <a:lstStyle/>
          <a:p>
            <a:pPr marL="0" indent="0">
              <a:buNone/>
            </a:pPr>
            <a:r>
              <a:rPr lang="en-IN" dirty="0"/>
              <a:t>20 × $45</a:t>
            </a:r>
            <a:r>
              <a:rPr lang="en-US" dirty="0">
                <a:sym typeface="Wingdings" pitchFamily="2" charset="2"/>
              </a:rPr>
              <a:t> 900</a:t>
            </a:r>
            <a:endParaRPr lang="en-US" dirty="0"/>
          </a:p>
        </p:txBody>
      </p:sp>
    </p:spTree>
    <p:extLst>
      <p:ext uri="{BB962C8B-B14F-4D97-AF65-F5344CB8AC3E}">
        <p14:creationId xmlns:p14="http://schemas.microsoft.com/office/powerpoint/2010/main" val="3739609602"/>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3"/>
          </p:nvPr>
        </p:nvSpPr>
        <p:spPr/>
        <p:txBody>
          <a:bodyPr/>
          <a:lstStyle/>
          <a:p>
            <a:pPr marL="0" indent="0">
              <a:buNone/>
            </a:pPr>
            <a:r>
              <a:rPr lang="en-IN" dirty="0"/>
              <a:t>APPENDIX 11B</a:t>
            </a:r>
          </a:p>
        </p:txBody>
      </p:sp>
      <p:sp>
        <p:nvSpPr>
          <p:cNvPr id="2" name="Title 1"/>
          <p:cNvSpPr>
            <a:spLocks noGrp="1"/>
          </p:cNvSpPr>
          <p:nvPr>
            <p:ph type="title"/>
          </p:nvPr>
        </p:nvSpPr>
        <p:spPr/>
        <p:txBody>
          <a:bodyPr>
            <a:noAutofit/>
          </a:bodyPr>
          <a:lstStyle/>
          <a:p>
            <a:r>
              <a:rPr lang="en-IN" dirty="0"/>
              <a:t>Replacement Depreciation Method (3 of 3)</a:t>
            </a:r>
            <a:endParaRPr lang="en-US" dirty="0"/>
          </a:p>
        </p:txBody>
      </p:sp>
      <p:sp>
        <p:nvSpPr>
          <p:cNvPr id="3" name="Content Placeholder 2"/>
          <p:cNvSpPr>
            <a:spLocks noGrp="1"/>
          </p:cNvSpPr>
          <p:nvPr>
            <p:ph sz="quarter" idx="10"/>
          </p:nvPr>
        </p:nvSpPr>
        <p:spPr>
          <a:xfrm>
            <a:off x="914400" y="1676400"/>
            <a:ext cx="7620000" cy="1295400"/>
          </a:xfrm>
        </p:spPr>
        <p:txBody>
          <a:bodyPr/>
          <a:lstStyle/>
          <a:p>
            <a:pPr>
              <a:buFont typeface="Arial"/>
              <a:buChar char="•"/>
            </a:pPr>
            <a:r>
              <a:rPr lang="en-IN" sz="2600" dirty="0"/>
              <a:t>Disposal of 30 calculators by selling them </a:t>
            </a:r>
            <a:r>
              <a:rPr lang="en-US" sz="2600" dirty="0"/>
              <a:t>secondhand</a:t>
            </a:r>
            <a:r>
              <a:rPr lang="en-IN" sz="2600" dirty="0"/>
              <a:t> to a bookkeeping </a:t>
            </a:r>
            <a:r>
              <a:rPr lang="en-US" sz="2600" dirty="0"/>
              <a:t>firm for $5 each</a:t>
            </a:r>
            <a:endParaRPr lang="en-US" sz="2600" b="1" dirty="0"/>
          </a:p>
        </p:txBody>
      </p:sp>
      <p:pic>
        <p:nvPicPr>
          <p:cNvPr id="28674" name="Picture 2" descr="Journal entry debiting cash (30 times $5) = 150 and crediting depreciation expense 15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1830" y="3132574"/>
            <a:ext cx="7558491" cy="1492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sz="quarter" idx="12"/>
          </p:nvPr>
        </p:nvSpPr>
        <p:spPr>
          <a:xfrm>
            <a:off x="914400" y="5029200"/>
            <a:ext cx="7200900" cy="1295400"/>
          </a:xfrm>
        </p:spPr>
        <p:txBody>
          <a:bodyPr/>
          <a:lstStyle/>
          <a:p>
            <a:pPr marL="0" indent="0">
              <a:buNone/>
            </a:pPr>
            <a:r>
              <a:rPr lang="en-IN" dirty="0"/>
              <a:t>30 × $5</a:t>
            </a:r>
            <a:r>
              <a:rPr lang="en-US" dirty="0">
                <a:sym typeface="Wingdings" pitchFamily="2" charset="2"/>
              </a:rPr>
              <a:t> Debit (150)</a:t>
            </a:r>
            <a:endParaRPr lang="en-US" dirty="0"/>
          </a:p>
        </p:txBody>
      </p:sp>
    </p:spTree>
    <p:extLst>
      <p:ext uri="{BB962C8B-B14F-4D97-AF65-F5344CB8AC3E}">
        <p14:creationId xmlns:p14="http://schemas.microsoft.com/office/powerpoint/2010/main" val="3655154023"/>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2772906"/>
            <a:ext cx="8229600" cy="1143000"/>
          </a:xfrm>
        </p:spPr>
        <p:txBody>
          <a:bodyPr/>
          <a:lstStyle/>
          <a:p>
            <a:r>
              <a:rPr lang="en-US" dirty="0"/>
              <a:t>End of Presentation</a:t>
            </a:r>
          </a:p>
        </p:txBody>
      </p:sp>
    </p:spTree>
    <p:extLst>
      <p:ext uri="{BB962C8B-B14F-4D97-AF65-F5344CB8AC3E}">
        <p14:creationId xmlns:p14="http://schemas.microsoft.com/office/powerpoint/2010/main" val="8994238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US" dirty="0"/>
              <a:t>Learning Objective </a:t>
            </a:r>
            <a:r>
              <a:rPr lang="en-IN" dirty="0"/>
              <a:t>11-2</a:t>
            </a:r>
          </a:p>
        </p:txBody>
      </p:sp>
      <p:sp>
        <p:nvSpPr>
          <p:cNvPr id="3" name="Title 2"/>
          <p:cNvSpPr>
            <a:spLocks noGrp="1"/>
          </p:cNvSpPr>
          <p:nvPr>
            <p:ph type="title"/>
          </p:nvPr>
        </p:nvSpPr>
        <p:spPr/>
        <p:txBody>
          <a:bodyPr/>
          <a:lstStyle/>
          <a:p>
            <a:r>
              <a:rPr lang="en-US" dirty="0"/>
              <a:t>Straight-Line Method</a:t>
            </a:r>
            <a:r>
              <a:rPr lang="en-IN" dirty="0"/>
              <a:t> (1 of 3)</a:t>
            </a:r>
            <a:endParaRPr lang="en-US" dirty="0"/>
          </a:p>
        </p:txBody>
      </p:sp>
      <p:sp>
        <p:nvSpPr>
          <p:cNvPr id="4" name="Content Placeholder 3"/>
          <p:cNvSpPr>
            <a:spLocks noGrp="1"/>
          </p:cNvSpPr>
          <p:nvPr>
            <p:ph sz="quarter" idx="10"/>
          </p:nvPr>
        </p:nvSpPr>
        <p:spPr>
          <a:xfrm>
            <a:off x="914400" y="1371600"/>
            <a:ext cx="7772400" cy="4724400"/>
          </a:xfrm>
        </p:spPr>
        <p:txBody>
          <a:bodyPr/>
          <a:lstStyle/>
          <a:p>
            <a:pPr marL="0" indent="0">
              <a:buNone/>
            </a:pPr>
            <a:r>
              <a:rPr lang="en-IN" dirty="0"/>
              <a:t>The Hogan Manufacturing Company purchased a machine for </a:t>
            </a:r>
            <a:r>
              <a:rPr lang="en-IN" b="1" dirty="0"/>
              <a:t>$250,000</a:t>
            </a:r>
            <a:r>
              <a:rPr lang="en-IN" dirty="0"/>
              <a:t>. The company expects the service life of the machine to be five years. During that time, it is expected that the machine will produce 140,000 units. The anticipated residual value is </a:t>
            </a:r>
            <a:r>
              <a:rPr lang="en-IN" b="1" dirty="0"/>
              <a:t>$40,000</a:t>
            </a:r>
            <a:r>
              <a:rPr lang="en-IN" dirty="0"/>
              <a:t>. The machine was disposed of after five years of use. Actual production during the five years of </a:t>
            </a:r>
            <a:r>
              <a:rPr lang="en-US" dirty="0"/>
              <a:t>the asset’s life was:</a:t>
            </a:r>
          </a:p>
        </p:txBody>
      </p:sp>
    </p:spTree>
    <p:extLst>
      <p:ext uri="{BB962C8B-B14F-4D97-AF65-F5344CB8AC3E}">
        <p14:creationId xmlns:p14="http://schemas.microsoft.com/office/powerpoint/2010/main" val="5393608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t>11-2</a:t>
            </a:r>
            <a:endParaRPr lang="en-US" dirty="0"/>
          </a:p>
        </p:txBody>
      </p:sp>
      <p:sp>
        <p:nvSpPr>
          <p:cNvPr id="3" name="Title 2"/>
          <p:cNvSpPr>
            <a:spLocks noGrp="1"/>
          </p:cNvSpPr>
          <p:nvPr>
            <p:ph type="title"/>
          </p:nvPr>
        </p:nvSpPr>
        <p:spPr/>
        <p:txBody>
          <a:bodyPr>
            <a:normAutofit/>
          </a:bodyPr>
          <a:lstStyle/>
          <a:p>
            <a:r>
              <a:rPr lang="en-US" dirty="0"/>
              <a:t>Straight-Line Method</a:t>
            </a:r>
            <a:r>
              <a:rPr lang="en-IN" dirty="0"/>
              <a:t> (2 of 3)</a:t>
            </a:r>
            <a:endParaRPr lang="en-US" dirty="0"/>
          </a:p>
        </p:txBody>
      </p:sp>
      <p:graphicFrame>
        <p:nvGraphicFramePr>
          <p:cNvPr id="8" name="Table 9"/>
          <p:cNvGraphicFramePr>
            <a:graphicFrameLocks noGrp="1"/>
          </p:cNvGraphicFramePr>
          <p:nvPr>
            <p:ph type="pic" sz="quarter" idx="14"/>
            <p:extLst>
              <p:ext uri="{D42A27DB-BD31-4B8C-83A1-F6EECF244321}">
                <p14:modId xmlns:p14="http://schemas.microsoft.com/office/powerpoint/2010/main" val="276845924"/>
              </p:ext>
            </p:extLst>
          </p:nvPr>
        </p:nvGraphicFramePr>
        <p:xfrm>
          <a:off x="1752600" y="1767840"/>
          <a:ext cx="5558856" cy="2346960"/>
        </p:xfrm>
        <a:graphic>
          <a:graphicData uri="http://schemas.openxmlformats.org/drawingml/2006/table">
            <a:tbl>
              <a:tblPr firstRow="1" bandRow="1">
                <a:tableStyleId>{5940675A-B579-460E-94D1-54222C63F5DA}</a:tableStyleId>
              </a:tblPr>
              <a:tblGrid>
                <a:gridCol w="3048000">
                  <a:extLst>
                    <a:ext uri="{9D8B030D-6E8A-4147-A177-3AD203B41FA5}">
                      <a16:colId xmlns:a16="http://schemas.microsoft.com/office/drawing/2014/main" xmlns="" val="20000"/>
                    </a:ext>
                  </a:extLst>
                </a:gridCol>
                <a:gridCol w="2510856">
                  <a:extLst>
                    <a:ext uri="{9D8B030D-6E8A-4147-A177-3AD203B41FA5}">
                      <a16:colId xmlns:a16="http://schemas.microsoft.com/office/drawing/2014/main" xmlns="" val="20001"/>
                    </a:ext>
                  </a:extLst>
                </a:gridCol>
              </a:tblGrid>
              <a:tr h="152400">
                <a:tc>
                  <a:txBody>
                    <a:bodyPr/>
                    <a:lstStyle/>
                    <a:p>
                      <a:pPr algn="ctr"/>
                      <a:r>
                        <a:rPr lang="en-US" sz="1600" b="1" dirty="0">
                          <a:latin typeface="Verdana" panose="020B0604030504040204" pitchFamily="34" charset="0"/>
                          <a:ea typeface="Verdana" panose="020B0604030504040204" pitchFamily="34" charset="0"/>
                          <a:cs typeface="Verdana" panose="020B0604030504040204" pitchFamily="34" charset="0"/>
                        </a:rPr>
                        <a:t>Year</a:t>
                      </a:r>
                    </a:p>
                  </a:txBody>
                  <a:tcPr/>
                </a:tc>
                <a:tc>
                  <a:txBody>
                    <a:bodyPr/>
                    <a:lstStyle/>
                    <a:p>
                      <a:pPr algn="ctr"/>
                      <a:r>
                        <a:rPr lang="en-US" sz="1600" b="1" dirty="0">
                          <a:latin typeface="Verdana" panose="020B0604030504040204" pitchFamily="34" charset="0"/>
                          <a:ea typeface="Verdana" panose="020B0604030504040204" pitchFamily="34" charset="0"/>
                          <a:cs typeface="Verdana" panose="020B0604030504040204" pitchFamily="34" charset="0"/>
                        </a:rPr>
                        <a:t>Units Produced</a:t>
                      </a:r>
                    </a:p>
                  </a:txBody>
                  <a:tcPr/>
                </a:tc>
                <a:extLst>
                  <a:ext uri="{0D108BD9-81ED-4DB2-BD59-A6C34878D82A}">
                    <a16:rowId xmlns:a16="http://schemas.microsoft.com/office/drawing/2014/main" xmlns="" val="10000"/>
                  </a:ext>
                </a:extLst>
              </a:tr>
              <a:tr h="152400">
                <a:tc>
                  <a:txBody>
                    <a:bodyPr/>
                    <a:lstStyle/>
                    <a:p>
                      <a:pPr algn="ctr"/>
                      <a:r>
                        <a:rPr lang="en-US" sz="1600" dirty="0">
                          <a:latin typeface="Verdana" panose="020B0604030504040204" pitchFamily="34" charset="0"/>
                          <a:ea typeface="Verdana" panose="020B0604030504040204" pitchFamily="34" charset="0"/>
                          <a:cs typeface="Verdana" panose="020B0604030504040204" pitchFamily="34" charset="0"/>
                        </a:rPr>
                        <a:t>1</a:t>
                      </a:r>
                    </a:p>
                  </a:txBody>
                  <a:tcP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20,000</a:t>
                      </a:r>
                    </a:p>
                  </a:txBody>
                  <a:tcPr/>
                </a:tc>
                <a:extLst>
                  <a:ext uri="{0D108BD9-81ED-4DB2-BD59-A6C34878D82A}">
                    <a16:rowId xmlns:a16="http://schemas.microsoft.com/office/drawing/2014/main" xmlns="" val="10001"/>
                  </a:ext>
                </a:extLst>
              </a:tr>
              <a:tr h="152400">
                <a:tc>
                  <a:txBody>
                    <a:bodyPr/>
                    <a:lstStyle/>
                    <a:p>
                      <a:pPr algn="ctr"/>
                      <a:r>
                        <a:rPr lang="en-US" sz="1600" dirty="0">
                          <a:latin typeface="Verdana" panose="020B0604030504040204" pitchFamily="34" charset="0"/>
                          <a:ea typeface="Verdana" panose="020B0604030504040204" pitchFamily="34" charset="0"/>
                          <a:cs typeface="Verdana" panose="020B0604030504040204" pitchFamily="34" charset="0"/>
                        </a:rPr>
                        <a:t>2</a:t>
                      </a:r>
                    </a:p>
                  </a:txBody>
                  <a:tcP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32,000</a:t>
                      </a:r>
                    </a:p>
                  </a:txBody>
                  <a:tcPr/>
                </a:tc>
                <a:extLst>
                  <a:ext uri="{0D108BD9-81ED-4DB2-BD59-A6C34878D82A}">
                    <a16:rowId xmlns:a16="http://schemas.microsoft.com/office/drawing/2014/main" xmlns="" val="10002"/>
                  </a:ext>
                </a:extLst>
              </a:tr>
              <a:tr h="152400">
                <a:tc>
                  <a:txBody>
                    <a:bodyPr/>
                    <a:lstStyle/>
                    <a:p>
                      <a:pPr algn="ctr"/>
                      <a:r>
                        <a:rPr lang="en-US" sz="1600" dirty="0">
                          <a:latin typeface="Verdana" panose="020B0604030504040204" pitchFamily="34" charset="0"/>
                          <a:ea typeface="Verdana" panose="020B0604030504040204" pitchFamily="34" charset="0"/>
                          <a:cs typeface="Verdana" panose="020B0604030504040204" pitchFamily="34" charset="0"/>
                        </a:rPr>
                        <a:t>3</a:t>
                      </a:r>
                    </a:p>
                  </a:txBody>
                  <a:tcP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44,000</a:t>
                      </a:r>
                    </a:p>
                  </a:txBody>
                  <a:tcPr/>
                </a:tc>
                <a:extLst>
                  <a:ext uri="{0D108BD9-81ED-4DB2-BD59-A6C34878D82A}">
                    <a16:rowId xmlns:a16="http://schemas.microsoft.com/office/drawing/2014/main" xmlns="" val="10003"/>
                  </a:ext>
                </a:extLst>
              </a:tr>
              <a:tr h="152400">
                <a:tc>
                  <a:txBody>
                    <a:bodyPr/>
                    <a:lstStyle/>
                    <a:p>
                      <a:pPr algn="ctr"/>
                      <a:r>
                        <a:rPr lang="en-US" sz="1600" dirty="0">
                          <a:latin typeface="Verdana" panose="020B0604030504040204" pitchFamily="34" charset="0"/>
                          <a:ea typeface="Verdana" panose="020B0604030504040204" pitchFamily="34" charset="0"/>
                          <a:cs typeface="Verdana" panose="020B0604030504040204" pitchFamily="34" charset="0"/>
                        </a:rPr>
                        <a:t>4</a:t>
                      </a:r>
                    </a:p>
                  </a:txBody>
                  <a:tcP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28,000</a:t>
                      </a:r>
                    </a:p>
                  </a:txBody>
                  <a:tcPr/>
                </a:tc>
                <a:extLst>
                  <a:ext uri="{0D108BD9-81ED-4DB2-BD59-A6C34878D82A}">
                    <a16:rowId xmlns:a16="http://schemas.microsoft.com/office/drawing/2014/main" xmlns="" val="10004"/>
                  </a:ext>
                </a:extLst>
              </a:tr>
              <a:tr h="152400">
                <a:tc>
                  <a:txBody>
                    <a:bodyPr/>
                    <a:lstStyle/>
                    <a:p>
                      <a:pPr algn="ctr"/>
                      <a:r>
                        <a:rPr lang="en-US" sz="1600" dirty="0">
                          <a:latin typeface="Verdana" panose="020B0604030504040204" pitchFamily="34" charset="0"/>
                          <a:ea typeface="Verdana" panose="020B0604030504040204" pitchFamily="34" charset="0"/>
                          <a:cs typeface="Verdana" panose="020B0604030504040204" pitchFamily="34" charset="0"/>
                        </a:rPr>
                        <a:t>5</a:t>
                      </a:r>
                    </a:p>
                  </a:txBody>
                  <a:tcPr/>
                </a:tc>
                <a:tc>
                  <a:txBody>
                    <a:bodyPr/>
                    <a:lstStyle/>
                    <a:p>
                      <a:pPr algn="r"/>
                      <a:r>
                        <a:rPr lang="en-US" sz="1600" u="sng" dirty="0">
                          <a:latin typeface="Verdana" panose="020B0604030504040204" pitchFamily="34" charset="0"/>
                          <a:ea typeface="Verdana" panose="020B0604030504040204" pitchFamily="34" charset="0"/>
                          <a:cs typeface="Verdana" panose="020B0604030504040204" pitchFamily="34" charset="0"/>
                        </a:rPr>
                        <a:t>26,000</a:t>
                      </a:r>
                    </a:p>
                  </a:txBody>
                  <a:tcPr/>
                </a:tc>
                <a:extLst>
                  <a:ext uri="{0D108BD9-81ED-4DB2-BD59-A6C34878D82A}">
                    <a16:rowId xmlns:a16="http://schemas.microsoft.com/office/drawing/2014/main" xmlns="" val="10005"/>
                  </a:ext>
                </a:extLst>
              </a:tr>
              <a:tr h="274395">
                <a:tc>
                  <a:txBody>
                    <a:bodyPr/>
                    <a:lstStyle/>
                    <a:p>
                      <a:pPr algn="ct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600" u="sng" dirty="0">
                          <a:latin typeface="Verdana" panose="020B0604030504040204" pitchFamily="34" charset="0"/>
                          <a:ea typeface="Verdana" panose="020B0604030504040204" pitchFamily="34" charset="0"/>
                          <a:cs typeface="Verdana" panose="020B0604030504040204" pitchFamily="34" charset="0"/>
                        </a:rPr>
                        <a:t>150,000</a:t>
                      </a:r>
                    </a:p>
                  </a:txBody>
                  <a:tcPr/>
                </a:tc>
                <a:extLst>
                  <a:ext uri="{0D108BD9-81ED-4DB2-BD59-A6C34878D82A}">
                    <a16:rowId xmlns:a16="http://schemas.microsoft.com/office/drawing/2014/main" xmlns="" val="10006"/>
                  </a:ext>
                </a:extLst>
              </a:tr>
            </a:tbl>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933649264"/>
              </p:ext>
            </p:extLst>
          </p:nvPr>
        </p:nvGraphicFramePr>
        <p:xfrm>
          <a:off x="990600" y="4511040"/>
          <a:ext cx="7140388" cy="670560"/>
        </p:xfrm>
        <a:graphic>
          <a:graphicData uri="http://schemas.openxmlformats.org/presentationml/2006/ole">
            <mc:AlternateContent xmlns:mc="http://schemas.openxmlformats.org/markup-compatibility/2006">
              <mc:Choice xmlns:v="urn:schemas-microsoft-com:vml" Requires="v">
                <p:oleObj spid="_x0000_s5188" name="Equation" r:id="rId4" imgW="4508280" imgH="431640" progId="Equation.3">
                  <p:embed/>
                </p:oleObj>
              </mc:Choice>
              <mc:Fallback>
                <p:oleObj name="Equation" r:id="rId4" imgW="4508280" imgH="431640" progId="Equation.3">
                  <p:embed/>
                  <p:pic>
                    <p:nvPicPr>
                      <p:cNvPr id="0" name=""/>
                      <p:cNvPicPr/>
                      <p:nvPr/>
                    </p:nvPicPr>
                    <p:blipFill>
                      <a:blip r:embed="rId5"/>
                      <a:stretch>
                        <a:fillRect/>
                      </a:stretch>
                    </p:blipFill>
                    <p:spPr>
                      <a:xfrm>
                        <a:off x="990600" y="4511040"/>
                        <a:ext cx="7140388" cy="670560"/>
                      </a:xfrm>
                      <a:prstGeom prst="rect">
                        <a:avLst/>
                      </a:prstGeom>
                    </p:spPr>
                  </p:pic>
                </p:oleObj>
              </mc:Fallback>
            </mc:AlternateContent>
          </a:graphicData>
        </a:graphic>
      </p:graphicFrame>
    </p:spTree>
    <p:extLst>
      <p:ext uri="{BB962C8B-B14F-4D97-AF65-F5344CB8AC3E}">
        <p14:creationId xmlns:p14="http://schemas.microsoft.com/office/powerpoint/2010/main" val="38203425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a:xfrm>
            <a:off x="6096000" y="-3175"/>
            <a:ext cx="3048000" cy="384175"/>
          </a:xfrm>
        </p:spPr>
        <p:txBody>
          <a:bodyPr/>
          <a:lstStyle/>
          <a:p>
            <a:pPr marL="0" indent="0" fontAlgn="auto">
              <a:spcAft>
                <a:spcPts val="0"/>
              </a:spcAft>
              <a:buNone/>
              <a:defRPr/>
            </a:pPr>
            <a:r>
              <a:rPr lang="en-US" dirty="0"/>
              <a:t>Learning Objective </a:t>
            </a:r>
            <a:r>
              <a:rPr lang="en-IN" dirty="0"/>
              <a:t>11-2</a:t>
            </a:r>
          </a:p>
        </p:txBody>
      </p:sp>
      <p:sp>
        <p:nvSpPr>
          <p:cNvPr id="8" name="Title 7"/>
          <p:cNvSpPr>
            <a:spLocks noGrp="1"/>
          </p:cNvSpPr>
          <p:nvPr>
            <p:ph type="title"/>
          </p:nvPr>
        </p:nvSpPr>
        <p:spPr/>
        <p:txBody>
          <a:bodyPr/>
          <a:lstStyle/>
          <a:p>
            <a:r>
              <a:rPr lang="en-US" dirty="0"/>
              <a:t>Straight-Line Method</a:t>
            </a:r>
            <a:r>
              <a:rPr lang="en-IN" dirty="0"/>
              <a:t> (3 of 3)</a:t>
            </a:r>
            <a:r>
              <a:rPr lang="en-US" dirty="0"/>
              <a:t> </a:t>
            </a:r>
          </a:p>
        </p:txBody>
      </p:sp>
      <p:sp>
        <p:nvSpPr>
          <p:cNvPr id="9" name="Content Placeholder 8"/>
          <p:cNvSpPr>
            <a:spLocks noGrp="1"/>
          </p:cNvSpPr>
          <p:nvPr>
            <p:ph sz="quarter" idx="10"/>
          </p:nvPr>
        </p:nvSpPr>
        <p:spPr>
          <a:xfrm>
            <a:off x="914400" y="1447800"/>
            <a:ext cx="7772400" cy="4953000"/>
          </a:xfrm>
        </p:spPr>
        <p:txBody>
          <a:bodyPr/>
          <a:lstStyle/>
          <a:p>
            <a:pPr marL="0" indent="0">
              <a:buNone/>
            </a:pPr>
            <a:r>
              <a:rPr lang="en-US" sz="2800" dirty="0"/>
              <a:t>The residual value ($40,000 in this example) does not affect the calculation of book value, but the residual value does set a limit on which book value cannot go below. </a:t>
            </a:r>
            <a:r>
              <a:rPr lang="en-IN" sz="2800" dirty="0"/>
              <a:t>Straight-line depreciation for each year of the asset’s life is as follows</a:t>
            </a:r>
            <a:r>
              <a:rPr lang="en-US" sz="2800" dirty="0"/>
              <a:t>:</a:t>
            </a:r>
          </a:p>
        </p:txBody>
      </p:sp>
    </p:spTree>
    <p:extLst>
      <p:ext uri="{BB962C8B-B14F-4D97-AF65-F5344CB8AC3E}">
        <p14:creationId xmlns:p14="http://schemas.microsoft.com/office/powerpoint/2010/main" val="40090452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5715000" y="-3175"/>
            <a:ext cx="3429000" cy="384175"/>
          </a:xfrm>
        </p:spPr>
        <p:txBody>
          <a:bodyPr/>
          <a:lstStyle/>
          <a:p>
            <a:pPr marL="0" indent="0">
              <a:buNone/>
              <a:defRPr/>
            </a:pPr>
            <a:r>
              <a:rPr lang="en-US" dirty="0"/>
              <a:t>Learning Objective </a:t>
            </a:r>
            <a:r>
              <a:rPr lang="en-IN" dirty="0"/>
              <a:t>11-1</a:t>
            </a:r>
          </a:p>
        </p:txBody>
      </p:sp>
      <p:sp>
        <p:nvSpPr>
          <p:cNvPr id="5" name="Title 4"/>
          <p:cNvSpPr>
            <a:spLocks noGrp="1"/>
          </p:cNvSpPr>
          <p:nvPr>
            <p:ph type="title"/>
          </p:nvPr>
        </p:nvSpPr>
        <p:spPr>
          <a:xfrm>
            <a:off x="1219200" y="457200"/>
            <a:ext cx="6781800" cy="914400"/>
          </a:xfrm>
        </p:spPr>
        <p:txBody>
          <a:bodyPr>
            <a:noAutofit/>
          </a:bodyPr>
          <a:lstStyle/>
          <a:p>
            <a:r>
              <a:rPr lang="en-IN" dirty="0"/>
              <a:t>Cost Allocation—Overview (1 of 2)</a:t>
            </a:r>
            <a:endParaRPr lang="en-US" dirty="0"/>
          </a:p>
        </p:txBody>
      </p:sp>
      <p:sp>
        <p:nvSpPr>
          <p:cNvPr id="6" name="Content Placeholder 5"/>
          <p:cNvSpPr>
            <a:spLocks noGrp="1"/>
          </p:cNvSpPr>
          <p:nvPr>
            <p:ph sz="quarter" idx="10"/>
          </p:nvPr>
        </p:nvSpPr>
        <p:spPr>
          <a:xfrm>
            <a:off x="914400" y="1524000"/>
            <a:ext cx="7848600" cy="4734792"/>
          </a:xfrm>
        </p:spPr>
        <p:txBody>
          <a:bodyPr/>
          <a:lstStyle/>
          <a:p>
            <a:pPr>
              <a:defRPr/>
            </a:pPr>
            <a:r>
              <a:rPr lang="en-US" dirty="0"/>
              <a:t>Property, plant, and equipment and intangible assets are purchased with the expectation that they will </a:t>
            </a:r>
            <a:r>
              <a:rPr lang="en-US" b="1" dirty="0"/>
              <a:t>provide future benefits</a:t>
            </a:r>
            <a:r>
              <a:rPr lang="en-US" dirty="0"/>
              <a:t>, usually for several years</a:t>
            </a:r>
          </a:p>
          <a:p>
            <a:pPr>
              <a:defRPr/>
            </a:pPr>
            <a:r>
              <a:rPr lang="en-US" dirty="0"/>
              <a:t>These assets are acquired to be used as part of </a:t>
            </a:r>
            <a:r>
              <a:rPr lang="en-US" b="1" dirty="0"/>
              <a:t>revenue-generating operations</a:t>
            </a:r>
          </a:p>
          <a:p>
            <a:pPr>
              <a:defRPr/>
            </a:pPr>
            <a:r>
              <a:rPr lang="en-US" dirty="0"/>
              <a:t>The acquisition cost of these assets should be </a:t>
            </a:r>
            <a:r>
              <a:rPr lang="en-US" b="1" dirty="0"/>
              <a:t>allocated</a:t>
            </a:r>
            <a:r>
              <a:rPr lang="en-US" dirty="0"/>
              <a:t> to periods benefited by their use</a:t>
            </a:r>
            <a:endParaRPr lang="en-IN" sz="2400" dirty="0"/>
          </a:p>
        </p:txBody>
      </p:sp>
    </p:spTree>
    <p:extLst>
      <p:ext uri="{BB962C8B-B14F-4D97-AF65-F5344CB8AC3E}">
        <p14:creationId xmlns:p14="http://schemas.microsoft.com/office/powerpoint/2010/main" val="14146659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a:buNone/>
            </a:pPr>
            <a:r>
              <a:rPr lang="en-US" dirty="0"/>
              <a:t>Learning Objective </a:t>
            </a:r>
            <a:r>
              <a:rPr lang="en-IN" dirty="0"/>
              <a:t>11-2</a:t>
            </a:r>
          </a:p>
        </p:txBody>
      </p:sp>
      <p:sp>
        <p:nvSpPr>
          <p:cNvPr id="3" name="Title 2"/>
          <p:cNvSpPr>
            <a:spLocks noGrp="1"/>
          </p:cNvSpPr>
          <p:nvPr>
            <p:ph type="title"/>
          </p:nvPr>
        </p:nvSpPr>
        <p:spPr/>
        <p:txBody>
          <a:bodyPr/>
          <a:lstStyle/>
          <a:p>
            <a:r>
              <a:rPr lang="en-US" dirty="0"/>
              <a:t>Straight-Line Method </a:t>
            </a:r>
          </a:p>
        </p:txBody>
      </p:sp>
      <p:graphicFrame>
        <p:nvGraphicFramePr>
          <p:cNvPr id="4" name="Table 3"/>
          <p:cNvGraphicFramePr>
            <a:graphicFrameLocks noGrp="1"/>
          </p:cNvGraphicFramePr>
          <p:nvPr>
            <p:extLst>
              <p:ext uri="{D42A27DB-BD31-4B8C-83A1-F6EECF244321}">
                <p14:modId xmlns:p14="http://schemas.microsoft.com/office/powerpoint/2010/main" val="3251563937"/>
              </p:ext>
            </p:extLst>
          </p:nvPr>
        </p:nvGraphicFramePr>
        <p:xfrm>
          <a:off x="914400" y="1600200"/>
          <a:ext cx="8001000" cy="3210560"/>
        </p:xfrm>
        <a:graphic>
          <a:graphicData uri="http://schemas.openxmlformats.org/drawingml/2006/table">
            <a:tbl>
              <a:tblPr firstRow="1" bandRow="1">
                <a:tableStyleId>{5940675A-B579-460E-94D1-54222C63F5DA}</a:tableStyleId>
              </a:tblPr>
              <a:tblGrid>
                <a:gridCol w="685800">
                  <a:extLst>
                    <a:ext uri="{9D8B030D-6E8A-4147-A177-3AD203B41FA5}">
                      <a16:colId xmlns:a16="http://schemas.microsoft.com/office/drawing/2014/main" xmlns="" val="20000"/>
                    </a:ext>
                  </a:extLst>
                </a:gridCol>
                <a:gridCol w="1219200">
                  <a:extLst>
                    <a:ext uri="{9D8B030D-6E8A-4147-A177-3AD203B41FA5}">
                      <a16:colId xmlns:a16="http://schemas.microsoft.com/office/drawing/2014/main" xmlns="" val="20001"/>
                    </a:ext>
                  </a:extLst>
                </a:gridCol>
                <a:gridCol w="304800">
                  <a:extLst>
                    <a:ext uri="{9D8B030D-6E8A-4147-A177-3AD203B41FA5}">
                      <a16:colId xmlns:a16="http://schemas.microsoft.com/office/drawing/2014/main" xmlns="" val="20002"/>
                    </a:ext>
                  </a:extLst>
                </a:gridCol>
                <a:gridCol w="1295400">
                  <a:extLst>
                    <a:ext uri="{9D8B030D-6E8A-4147-A177-3AD203B41FA5}">
                      <a16:colId xmlns:a16="http://schemas.microsoft.com/office/drawing/2014/main" xmlns="" val="20003"/>
                    </a:ext>
                  </a:extLst>
                </a:gridCol>
                <a:gridCol w="304800">
                  <a:extLst>
                    <a:ext uri="{9D8B030D-6E8A-4147-A177-3AD203B41FA5}">
                      <a16:colId xmlns:a16="http://schemas.microsoft.com/office/drawing/2014/main" xmlns="" val="20004"/>
                    </a:ext>
                  </a:extLst>
                </a:gridCol>
                <a:gridCol w="1447800">
                  <a:extLst>
                    <a:ext uri="{9D8B030D-6E8A-4147-A177-3AD203B41FA5}">
                      <a16:colId xmlns:a16="http://schemas.microsoft.com/office/drawing/2014/main" xmlns="" val="20005"/>
                    </a:ext>
                  </a:extLst>
                </a:gridCol>
                <a:gridCol w="1371600">
                  <a:extLst>
                    <a:ext uri="{9D8B030D-6E8A-4147-A177-3AD203B41FA5}">
                      <a16:colId xmlns:a16="http://schemas.microsoft.com/office/drawing/2014/main" xmlns="" val="20006"/>
                    </a:ext>
                  </a:extLst>
                </a:gridCol>
                <a:gridCol w="1371600">
                  <a:extLst>
                    <a:ext uri="{9D8B030D-6E8A-4147-A177-3AD203B41FA5}">
                      <a16:colId xmlns:a16="http://schemas.microsoft.com/office/drawing/2014/main" xmlns="" val="20007"/>
                    </a:ext>
                  </a:extLst>
                </a:gridCol>
              </a:tblGrid>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200" b="1" dirty="0">
                          <a:solidFill>
                            <a:schemeClr val="tx1"/>
                          </a:solidFill>
                          <a:latin typeface="Verdana" pitchFamily="34" charset="0"/>
                          <a:ea typeface="Verdana" pitchFamily="34" charset="0"/>
                          <a:cs typeface="Verdana" pitchFamily="34" charset="0"/>
                        </a:rPr>
                        <a:t>Year</a:t>
                      </a:r>
                      <a:endParaRPr lang="en-US" sz="1200" b="1"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200" b="1" dirty="0">
                          <a:solidFill>
                            <a:schemeClr val="tx1"/>
                          </a:solidFill>
                          <a:latin typeface="Verdana" pitchFamily="34" charset="0"/>
                          <a:ea typeface="Verdana" pitchFamily="34" charset="0"/>
                          <a:cs typeface="Verdana" pitchFamily="34" charset="0"/>
                        </a:rPr>
                        <a:t>Depreciable base</a:t>
                      </a:r>
                      <a:endParaRPr lang="en-US" sz="1200" b="1" dirty="0">
                        <a:solidFill>
                          <a:schemeClr val="tx1"/>
                        </a:solidFill>
                        <a:latin typeface="Verdana" pitchFamily="34" charset="0"/>
                        <a:ea typeface="Verdana" pitchFamily="34" charset="0"/>
                        <a:cs typeface="Verdana" pitchFamily="34" charset="0"/>
                      </a:endParaRPr>
                    </a:p>
                  </a:txBody>
                  <a:tcPr anchor="ctr"/>
                </a:tc>
                <a:tc>
                  <a:txBody>
                    <a:bodyPr/>
                    <a:lstStyle/>
                    <a:p>
                      <a:pPr algn="ctr"/>
                      <a:r>
                        <a:rPr lang="en-IN" sz="1200" b="1" kern="1200" dirty="0">
                          <a:solidFill>
                            <a:schemeClr val="tx1"/>
                          </a:solidFill>
                          <a:latin typeface="Verdana" pitchFamily="34" charset="0"/>
                          <a:ea typeface="Verdana" pitchFamily="34" charset="0"/>
                          <a:cs typeface="Verdana" pitchFamily="34" charset="0"/>
                        </a:rPr>
                        <a:t>×</a:t>
                      </a:r>
                      <a:endParaRPr lang="en-US" sz="1200" b="1"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200" b="1" dirty="0">
                          <a:solidFill>
                            <a:schemeClr val="tx1"/>
                          </a:solidFill>
                          <a:latin typeface="Verdana" pitchFamily="34" charset="0"/>
                          <a:ea typeface="Verdana" pitchFamily="34" charset="0"/>
                          <a:cs typeface="Verdana" pitchFamily="34" charset="0"/>
                        </a:rPr>
                        <a:t>Depreciation rate per year</a:t>
                      </a:r>
                      <a:endParaRPr lang="en-US" sz="1200" b="1" dirty="0">
                        <a:solidFill>
                          <a:schemeClr val="tx1"/>
                        </a:solidFill>
                        <a:latin typeface="Verdana" pitchFamily="34" charset="0"/>
                        <a:ea typeface="Verdana" pitchFamily="34" charset="0"/>
                        <a:cs typeface="Verdana" pitchFamily="34" charset="0"/>
                      </a:endParaRPr>
                    </a:p>
                  </a:txBody>
                  <a:tcPr anchor="ctr"/>
                </a:tc>
                <a:tc>
                  <a:txBody>
                    <a:bodyPr/>
                    <a:lstStyle/>
                    <a:p>
                      <a:pPr algn="ctr"/>
                      <a:r>
                        <a:rPr lang="en-US" sz="1200" b="1" dirty="0">
                          <a:solidFill>
                            <a:schemeClr val="tx1"/>
                          </a:solidFill>
                          <a:latin typeface="Verdana" pitchFamily="34" charset="0"/>
                          <a:ea typeface="Verdana" pitchFamily="34" charset="0"/>
                          <a:cs typeface="Verdana" pitchFamily="34" charset="0"/>
                        </a:rPr>
                        <a:t>=</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200" b="1" dirty="0">
                          <a:solidFill>
                            <a:schemeClr val="tx1"/>
                          </a:solidFill>
                          <a:latin typeface="Verdana" pitchFamily="34" charset="0"/>
                          <a:ea typeface="Verdana" pitchFamily="34" charset="0"/>
                          <a:cs typeface="Verdana" pitchFamily="34" charset="0"/>
                        </a:rPr>
                        <a:t>Depreciation</a:t>
                      </a:r>
                      <a:endParaRPr lang="en-US" sz="1200" b="1" dirty="0">
                        <a:solidFill>
                          <a:schemeClr val="tx1"/>
                        </a:solidFill>
                        <a:latin typeface="Verdana" pitchFamily="34" charset="0"/>
                        <a:ea typeface="Verdana" pitchFamily="34" charset="0"/>
                        <a:cs typeface="Verdana" pitchFamily="34" charset="0"/>
                      </a:endParaRPr>
                    </a:p>
                    <a:p>
                      <a:pPr algn="ctr"/>
                      <a:endParaRPr lang="en-US" sz="1200" b="1"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200" b="1" dirty="0">
                          <a:solidFill>
                            <a:schemeClr val="tx1"/>
                          </a:solidFill>
                          <a:latin typeface="Verdana" pitchFamily="34" charset="0"/>
                          <a:ea typeface="Verdana" pitchFamily="34" charset="0"/>
                          <a:cs typeface="Verdana" pitchFamily="34" charset="0"/>
                        </a:rPr>
                        <a:t>Accumulated depreciation</a:t>
                      </a:r>
                      <a:endParaRPr lang="en-US" sz="1200" b="1"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200" b="1" dirty="0">
                          <a:solidFill>
                            <a:schemeClr val="tx1"/>
                          </a:solidFill>
                          <a:latin typeface="Verdana" pitchFamily="34" charset="0"/>
                          <a:ea typeface="Verdana" pitchFamily="34" charset="0"/>
                          <a:cs typeface="Verdana" pitchFamily="34" charset="0"/>
                        </a:rPr>
                        <a:t>Book value end of year</a:t>
                      </a:r>
                      <a:endParaRPr lang="en-US" sz="1200" b="1"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xmlns="" val="10000"/>
                  </a:ext>
                </a:extLst>
              </a:tr>
              <a:tr h="370840">
                <a:tc>
                  <a:txBody>
                    <a:bodyPr/>
                    <a:lstStyle/>
                    <a:p>
                      <a:pPr algn="ctr"/>
                      <a:r>
                        <a:rPr lang="en-US" sz="1200" dirty="0">
                          <a:latin typeface="Verdana" pitchFamily="34" charset="0"/>
                          <a:ea typeface="Verdana" pitchFamily="34" charset="0"/>
                          <a:cs typeface="Verdana" pitchFamily="34" charset="0"/>
                        </a:rPr>
                        <a:t>1</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$210,000</a:t>
                      </a:r>
                      <a:endParaRPr lang="en-US" sz="1200" dirty="0">
                        <a:latin typeface="Verdana" pitchFamily="34" charset="0"/>
                        <a:ea typeface="Verdana" pitchFamily="34" charset="0"/>
                        <a:cs typeface="Verdana"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1" kern="1200" dirty="0">
                          <a:solidFill>
                            <a:schemeClr val="tx1"/>
                          </a:solidFill>
                          <a:latin typeface="Verdana" pitchFamily="34" charset="0"/>
                          <a:ea typeface="Verdana" pitchFamily="34" charset="0"/>
                          <a:cs typeface="Verdana" pitchFamily="34" charset="0"/>
                        </a:rPr>
                        <a:t>×</a:t>
                      </a:r>
                      <a:endParaRPr lang="en-US" sz="1200" b="1"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1/5</a:t>
                      </a:r>
                      <a:endParaRPr lang="en-US" sz="1200" dirty="0">
                        <a:latin typeface="Verdana" pitchFamily="34" charset="0"/>
                        <a:ea typeface="Verdana" pitchFamily="34" charset="0"/>
                        <a:cs typeface="Verdana"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latin typeface="Verdana" pitchFamily="34" charset="0"/>
                          <a:ea typeface="Verdana" pitchFamily="34" charset="0"/>
                          <a:cs typeface="Verdana" pitchFamily="34" charset="0"/>
                        </a:rPr>
                        <a:t>=</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  42,000</a:t>
                      </a:r>
                      <a:endParaRPr lang="en-US" sz="12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   42,000</a:t>
                      </a:r>
                      <a:endParaRPr lang="en-US" sz="12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$208,000</a:t>
                      </a:r>
                      <a:endParaRPr lang="en-US" sz="12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xmlns="" val="10001"/>
                  </a:ext>
                </a:extLst>
              </a:tr>
              <a:tr h="370840">
                <a:tc>
                  <a:txBody>
                    <a:bodyPr/>
                    <a:lstStyle/>
                    <a:p>
                      <a:pPr algn="ctr"/>
                      <a:r>
                        <a:rPr lang="en-US" sz="1200" dirty="0">
                          <a:latin typeface="Verdana" pitchFamily="34" charset="0"/>
                          <a:ea typeface="Verdana" pitchFamily="34" charset="0"/>
                          <a:cs typeface="Verdana" pitchFamily="34" charset="0"/>
                        </a:rPr>
                        <a:t>2</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210,000</a:t>
                      </a:r>
                      <a:endParaRPr lang="en-US" sz="1200" dirty="0">
                        <a:latin typeface="Verdana" pitchFamily="34" charset="0"/>
                        <a:ea typeface="Verdana" pitchFamily="34" charset="0"/>
                        <a:cs typeface="Verdana"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1" kern="1200" dirty="0">
                          <a:solidFill>
                            <a:schemeClr val="tx1"/>
                          </a:solidFill>
                          <a:latin typeface="Verdana" pitchFamily="34" charset="0"/>
                          <a:ea typeface="Verdana" pitchFamily="34" charset="0"/>
                          <a:cs typeface="Verdana" pitchFamily="34" charset="0"/>
                        </a:rPr>
                        <a:t>×</a:t>
                      </a:r>
                      <a:endParaRPr lang="en-US" sz="1200" b="1" dirty="0">
                        <a:latin typeface="Verdana" pitchFamily="34" charset="0"/>
                        <a:ea typeface="Verdana" pitchFamily="34" charset="0"/>
                        <a:cs typeface="Verdana" pitchFamily="34" charset="0"/>
                      </a:endParaRPr>
                    </a:p>
                    <a:p>
                      <a:endParaRPr lang="en-US" sz="12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1/5</a:t>
                      </a:r>
                      <a:endParaRPr lang="en-US" sz="1200" dirty="0">
                        <a:latin typeface="Verdana" pitchFamily="34" charset="0"/>
                        <a:ea typeface="Verdana" pitchFamily="34" charset="0"/>
                        <a:cs typeface="Verdana"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latin typeface="Verdana" pitchFamily="34" charset="0"/>
                          <a:ea typeface="Verdana" pitchFamily="34" charset="0"/>
                          <a:cs typeface="Verdana" pitchFamily="34" charset="0"/>
                        </a:rPr>
                        <a:t>=</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42,000</a:t>
                      </a:r>
                      <a:endParaRPr lang="en-US" sz="12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84,000</a:t>
                      </a:r>
                      <a:endParaRPr lang="en-US" sz="12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166,000</a:t>
                      </a:r>
                      <a:endParaRPr lang="en-US" sz="12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xmlns="" val="10002"/>
                  </a:ext>
                </a:extLst>
              </a:tr>
              <a:tr h="370840">
                <a:tc>
                  <a:txBody>
                    <a:bodyPr/>
                    <a:lstStyle/>
                    <a:p>
                      <a:pPr algn="ctr"/>
                      <a:r>
                        <a:rPr lang="en-US" sz="1200" dirty="0">
                          <a:latin typeface="Verdana" pitchFamily="34" charset="0"/>
                          <a:ea typeface="Verdana" pitchFamily="34" charset="0"/>
                          <a:cs typeface="Verdana" pitchFamily="34" charset="0"/>
                        </a:rPr>
                        <a:t>3</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210,000</a:t>
                      </a:r>
                      <a:endParaRPr lang="en-US" sz="1200" dirty="0">
                        <a:latin typeface="Verdana" pitchFamily="34" charset="0"/>
                        <a:ea typeface="Verdana" pitchFamily="34" charset="0"/>
                        <a:cs typeface="Verdana"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1" kern="1200" dirty="0">
                          <a:solidFill>
                            <a:schemeClr val="tx1"/>
                          </a:solidFill>
                          <a:latin typeface="Verdana" pitchFamily="34" charset="0"/>
                          <a:ea typeface="Verdana" pitchFamily="34" charset="0"/>
                          <a:cs typeface="Verdana" pitchFamily="34" charset="0"/>
                        </a:rPr>
                        <a:t>×</a:t>
                      </a:r>
                      <a:endParaRPr lang="en-US" sz="1200" b="1" dirty="0">
                        <a:latin typeface="Verdana" pitchFamily="34" charset="0"/>
                        <a:ea typeface="Verdana" pitchFamily="34" charset="0"/>
                        <a:cs typeface="Verdana" pitchFamily="34" charset="0"/>
                      </a:endParaRPr>
                    </a:p>
                    <a:p>
                      <a:endParaRPr lang="en-US" sz="12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1/5</a:t>
                      </a:r>
                      <a:endParaRPr lang="en-US" sz="1200" dirty="0">
                        <a:latin typeface="Verdana" pitchFamily="34" charset="0"/>
                        <a:ea typeface="Verdana" pitchFamily="34" charset="0"/>
                        <a:cs typeface="Verdana"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latin typeface="Verdana" pitchFamily="34" charset="0"/>
                          <a:ea typeface="Verdana" pitchFamily="34" charset="0"/>
                          <a:cs typeface="Verdana" pitchFamily="34" charset="0"/>
                        </a:rPr>
                        <a:t>=</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42,000</a:t>
                      </a:r>
                      <a:endParaRPr lang="en-US" sz="12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126,000</a:t>
                      </a:r>
                      <a:endParaRPr lang="en-US" sz="12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124,000</a:t>
                      </a:r>
                      <a:endParaRPr lang="en-US" sz="12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xmlns="" val="10003"/>
                  </a:ext>
                </a:extLst>
              </a:tr>
              <a:tr h="370840">
                <a:tc>
                  <a:txBody>
                    <a:bodyPr/>
                    <a:lstStyle/>
                    <a:p>
                      <a:pPr algn="ctr"/>
                      <a:r>
                        <a:rPr lang="en-US" sz="1200" dirty="0">
                          <a:latin typeface="Verdana" pitchFamily="34" charset="0"/>
                          <a:ea typeface="Verdana" pitchFamily="34" charset="0"/>
                          <a:cs typeface="Verdana" pitchFamily="34" charset="0"/>
                        </a:rPr>
                        <a:t>4</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210,000</a:t>
                      </a:r>
                      <a:endParaRPr lang="en-US" sz="1200" dirty="0">
                        <a:latin typeface="Verdana" pitchFamily="34" charset="0"/>
                        <a:ea typeface="Verdana" pitchFamily="34" charset="0"/>
                        <a:cs typeface="Verdana"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1" kern="1200" dirty="0">
                          <a:solidFill>
                            <a:schemeClr val="tx1"/>
                          </a:solidFill>
                          <a:latin typeface="Verdana" pitchFamily="34" charset="0"/>
                          <a:ea typeface="Verdana" pitchFamily="34" charset="0"/>
                          <a:cs typeface="Verdana" pitchFamily="34" charset="0"/>
                        </a:rPr>
                        <a:t>×</a:t>
                      </a:r>
                      <a:endParaRPr lang="en-US" sz="1200" b="1" dirty="0">
                        <a:latin typeface="Verdana" pitchFamily="34" charset="0"/>
                        <a:ea typeface="Verdana" pitchFamily="34" charset="0"/>
                        <a:cs typeface="Verdana" pitchFamily="34" charset="0"/>
                      </a:endParaRPr>
                    </a:p>
                    <a:p>
                      <a:endParaRPr lang="en-US" sz="12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1/5</a:t>
                      </a:r>
                      <a:endParaRPr lang="en-US" sz="1200" dirty="0">
                        <a:latin typeface="Verdana" pitchFamily="34" charset="0"/>
                        <a:ea typeface="Verdana" pitchFamily="34" charset="0"/>
                        <a:cs typeface="Verdana"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latin typeface="Verdana" pitchFamily="34" charset="0"/>
                          <a:ea typeface="Verdana" pitchFamily="34" charset="0"/>
                          <a:cs typeface="Verdana" pitchFamily="34" charset="0"/>
                        </a:rPr>
                        <a:t>=</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42,000</a:t>
                      </a:r>
                      <a:endParaRPr lang="en-US" sz="12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168,000</a:t>
                      </a:r>
                      <a:endParaRPr lang="en-US" sz="12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82,000</a:t>
                      </a:r>
                      <a:endParaRPr lang="en-US" sz="12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xmlns="" val="10004"/>
                  </a:ext>
                </a:extLst>
              </a:tr>
              <a:tr h="370840">
                <a:tc>
                  <a:txBody>
                    <a:bodyPr/>
                    <a:lstStyle/>
                    <a:p>
                      <a:pPr algn="ctr"/>
                      <a:r>
                        <a:rPr lang="en-US" sz="1200" dirty="0">
                          <a:latin typeface="Verdana" pitchFamily="34" charset="0"/>
                          <a:ea typeface="Verdana" pitchFamily="34" charset="0"/>
                          <a:cs typeface="Verdana" pitchFamily="34" charset="0"/>
                        </a:rPr>
                        <a:t>5</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210,000</a:t>
                      </a:r>
                      <a:endParaRPr lang="en-US" sz="1200" dirty="0">
                        <a:latin typeface="Verdana" pitchFamily="34" charset="0"/>
                        <a:ea typeface="Verdana" pitchFamily="34" charset="0"/>
                        <a:cs typeface="Verdana"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1" kern="1200" dirty="0">
                          <a:solidFill>
                            <a:schemeClr val="tx1"/>
                          </a:solidFill>
                          <a:latin typeface="Verdana" pitchFamily="34" charset="0"/>
                          <a:ea typeface="Verdana" pitchFamily="34" charset="0"/>
                          <a:cs typeface="Verdana" pitchFamily="34" charset="0"/>
                        </a:rPr>
                        <a:t>×</a:t>
                      </a:r>
                      <a:endParaRPr lang="en-US" sz="1200" b="1" dirty="0">
                        <a:latin typeface="Verdana" pitchFamily="34" charset="0"/>
                        <a:ea typeface="Verdana" pitchFamily="34" charset="0"/>
                        <a:cs typeface="Verdana" pitchFamily="34" charset="0"/>
                      </a:endParaRPr>
                    </a:p>
                    <a:p>
                      <a:endParaRPr lang="en-US" sz="12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1/5</a:t>
                      </a:r>
                      <a:endParaRPr lang="en-US" sz="1200" dirty="0">
                        <a:latin typeface="Verdana" pitchFamily="34" charset="0"/>
                        <a:ea typeface="Verdana" pitchFamily="34" charset="0"/>
                        <a:cs typeface="Verdana"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latin typeface="Verdana" pitchFamily="34" charset="0"/>
                          <a:ea typeface="Verdana" pitchFamily="34" charset="0"/>
                          <a:cs typeface="Verdana" pitchFamily="34" charset="0"/>
                        </a:rPr>
                        <a:t>=</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u="sng" dirty="0">
                          <a:latin typeface="Verdana" pitchFamily="34" charset="0"/>
                          <a:ea typeface="Verdana" pitchFamily="34" charset="0"/>
                          <a:cs typeface="Verdana" pitchFamily="34" charset="0"/>
                        </a:rPr>
                        <a:t>42,000</a:t>
                      </a:r>
                      <a:endParaRPr lang="en-US" sz="1200" u="sng"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210,000</a:t>
                      </a:r>
                      <a:endParaRPr lang="en-US" sz="12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40,000</a:t>
                      </a:r>
                      <a:endParaRPr lang="en-US" sz="12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xmlns="" val="10005"/>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Totals</a:t>
                      </a:r>
                      <a:endParaRPr lang="en-US" sz="1200" dirty="0">
                        <a:latin typeface="Verdana" pitchFamily="34" charset="0"/>
                        <a:ea typeface="Verdana" pitchFamily="34" charset="0"/>
                        <a:cs typeface="Verdana" pitchFamily="34" charset="0"/>
                      </a:endParaRPr>
                    </a:p>
                  </a:txBody>
                  <a:tcPr anchor="ctr"/>
                </a:tc>
                <a:tc>
                  <a:txBody>
                    <a:bodyPr/>
                    <a:lstStyle/>
                    <a:p>
                      <a:endParaRPr lang="en-US" sz="1200" dirty="0">
                        <a:latin typeface="Verdana" pitchFamily="34" charset="0"/>
                        <a:ea typeface="Verdana" pitchFamily="34" charset="0"/>
                        <a:cs typeface="Verdana" pitchFamily="34" charset="0"/>
                      </a:endParaRPr>
                    </a:p>
                  </a:txBody>
                  <a:tcPr anchor="ctr"/>
                </a:tc>
                <a:tc>
                  <a:txBody>
                    <a:bodyPr/>
                    <a:lstStyle/>
                    <a:p>
                      <a:endParaRPr lang="en-US" sz="1200" dirty="0">
                        <a:latin typeface="Verdana" pitchFamily="34" charset="0"/>
                        <a:ea typeface="Verdana" pitchFamily="34" charset="0"/>
                        <a:cs typeface="Verdana" pitchFamily="34" charset="0"/>
                      </a:endParaRPr>
                    </a:p>
                  </a:txBody>
                  <a:tcPr anchor="ctr"/>
                </a:tc>
                <a:tc>
                  <a:txBody>
                    <a:bodyPr/>
                    <a:lstStyle/>
                    <a:p>
                      <a:endParaRPr lang="en-US" sz="1200" dirty="0">
                        <a:latin typeface="Verdana" pitchFamily="34" charset="0"/>
                        <a:ea typeface="Verdana" pitchFamily="34" charset="0"/>
                        <a:cs typeface="Verdana"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u="sng" dirty="0">
                          <a:latin typeface="Verdana" pitchFamily="34" charset="0"/>
                          <a:ea typeface="Verdana" pitchFamily="34" charset="0"/>
                          <a:cs typeface="Verdana" pitchFamily="34" charset="0"/>
                        </a:rPr>
                        <a:t>$210,000</a:t>
                      </a:r>
                      <a:endParaRPr lang="en-US" sz="1200" u="sng" dirty="0">
                        <a:latin typeface="Verdana" pitchFamily="34" charset="0"/>
                        <a:ea typeface="Verdana" pitchFamily="34" charset="0"/>
                        <a:cs typeface="Verdana" pitchFamily="34" charset="0"/>
                      </a:endParaRPr>
                    </a:p>
                  </a:txBody>
                  <a:tcPr anchor="ctr"/>
                </a:tc>
                <a:tc>
                  <a:txBody>
                    <a:bodyPr/>
                    <a:lstStyle/>
                    <a:p>
                      <a:pPr algn="r"/>
                      <a:endParaRPr lang="en-US" sz="1200">
                        <a:latin typeface="Verdana" pitchFamily="34" charset="0"/>
                        <a:ea typeface="Verdana" pitchFamily="34" charset="0"/>
                        <a:cs typeface="Verdana" pitchFamily="34" charset="0"/>
                      </a:endParaRP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xmlns="" val="10006"/>
                  </a:ext>
                </a:extLst>
              </a:tr>
            </a:tbl>
          </a:graphicData>
        </a:graphic>
      </p:graphicFrame>
      <p:sp>
        <p:nvSpPr>
          <p:cNvPr id="8" name="Content Placeholder 7"/>
          <p:cNvSpPr>
            <a:spLocks noGrp="1"/>
          </p:cNvSpPr>
          <p:nvPr>
            <p:ph sz="quarter" idx="12"/>
          </p:nvPr>
        </p:nvSpPr>
        <p:spPr>
          <a:xfrm>
            <a:off x="1066800" y="5181600"/>
            <a:ext cx="7696200" cy="838200"/>
          </a:xfrm>
        </p:spPr>
        <p:txBody>
          <a:bodyPr/>
          <a:lstStyle/>
          <a:p>
            <a:pPr marL="2057400" indent="-2057400">
              <a:buNone/>
            </a:pPr>
            <a:r>
              <a:rPr lang="en-IN" sz="2000" dirty="0"/>
              <a:t>$208,000 </a:t>
            </a:r>
            <a:r>
              <a:rPr lang="en-US" sz="2000" dirty="0"/>
              <a:t>= Cost </a:t>
            </a:r>
            <a:r>
              <a:rPr lang="en-IN" sz="2000" dirty="0"/>
              <a:t>− Accumulated depreciation.</a:t>
            </a:r>
            <a:endParaRPr lang="en-US" sz="2000" dirty="0"/>
          </a:p>
          <a:p>
            <a:pPr marL="1320800" indent="0">
              <a:buNone/>
            </a:pPr>
            <a:r>
              <a:rPr lang="en-US" sz="2000" dirty="0"/>
              <a:t>= $250,000 </a:t>
            </a:r>
            <a:r>
              <a:rPr lang="en-IN" sz="2000" dirty="0"/>
              <a:t>− </a:t>
            </a:r>
            <a:r>
              <a:rPr lang="en-US" sz="2000" dirty="0"/>
              <a:t>$42,00</a:t>
            </a:r>
          </a:p>
        </p:txBody>
      </p:sp>
    </p:spTree>
    <p:extLst>
      <p:ext uri="{BB962C8B-B14F-4D97-AF65-F5344CB8AC3E}">
        <p14:creationId xmlns:p14="http://schemas.microsoft.com/office/powerpoint/2010/main" val="15629463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fontAlgn="auto">
              <a:spcAft>
                <a:spcPts val="0"/>
              </a:spcAft>
              <a:buNone/>
              <a:defRPr/>
            </a:pPr>
            <a:r>
              <a:rPr lang="en-US" dirty="0"/>
              <a:t>Learning Objective </a:t>
            </a:r>
            <a:r>
              <a:rPr lang="en-IN" dirty="0"/>
              <a:t>11-2</a:t>
            </a:r>
          </a:p>
        </p:txBody>
      </p:sp>
      <p:sp>
        <p:nvSpPr>
          <p:cNvPr id="3" name="Title 2"/>
          <p:cNvSpPr>
            <a:spLocks noGrp="1"/>
          </p:cNvSpPr>
          <p:nvPr>
            <p:ph type="title"/>
          </p:nvPr>
        </p:nvSpPr>
        <p:spPr/>
        <p:txBody>
          <a:bodyPr>
            <a:noAutofit/>
          </a:bodyPr>
          <a:lstStyle/>
          <a:p>
            <a:r>
              <a:rPr lang="en-US" altLang="en-US" dirty="0"/>
              <a:t>Concept Check: Straight-Line Method</a:t>
            </a:r>
            <a:endParaRPr lang="en-US" dirty="0"/>
          </a:p>
        </p:txBody>
      </p:sp>
      <p:sp>
        <p:nvSpPr>
          <p:cNvPr id="4" name="Content Placeholder 3"/>
          <p:cNvSpPr>
            <a:spLocks noGrp="1"/>
          </p:cNvSpPr>
          <p:nvPr>
            <p:ph sz="quarter" idx="10"/>
          </p:nvPr>
        </p:nvSpPr>
        <p:spPr>
          <a:xfrm>
            <a:off x="914400" y="1676400"/>
            <a:ext cx="7772400" cy="4648200"/>
          </a:xfrm>
        </p:spPr>
        <p:txBody>
          <a:bodyPr/>
          <a:lstStyle/>
          <a:p>
            <a:pPr marL="0" indent="0">
              <a:spcAft>
                <a:spcPts val="1200"/>
              </a:spcAft>
              <a:buNone/>
            </a:pPr>
            <a:r>
              <a:rPr lang="en-US" sz="2400" dirty="0"/>
              <a:t>A machine that cost $160,000 has an expected service life of eight years and a residual value of $16,000. Depreciation for the </a:t>
            </a:r>
            <a:r>
              <a:rPr lang="en-US" sz="2400" i="1" dirty="0"/>
              <a:t>second</a:t>
            </a:r>
            <a:r>
              <a:rPr lang="en-US" sz="2400" dirty="0"/>
              <a:t> year of the asset’s life using the straight-line method is:</a:t>
            </a:r>
          </a:p>
          <a:p>
            <a:pPr marL="457200" indent="-457200">
              <a:buFont typeface="+mj-lt"/>
              <a:buAutoNum type="alphaLcPeriod"/>
            </a:pPr>
            <a:r>
              <a:rPr lang="en-US" sz="2400" dirty="0"/>
              <a:t>$20,000 </a:t>
            </a:r>
          </a:p>
          <a:p>
            <a:pPr marL="457200" indent="-457200">
              <a:buFont typeface="+mj-lt"/>
              <a:buAutoNum type="alphaLcPeriod"/>
            </a:pPr>
            <a:r>
              <a:rPr lang="en-US" sz="2400" dirty="0"/>
              <a:t>$40,000 </a:t>
            </a:r>
          </a:p>
          <a:p>
            <a:pPr marL="457200" indent="-457200">
              <a:buFont typeface="+mj-lt"/>
              <a:buAutoNum type="alphaLcPeriod"/>
            </a:pPr>
            <a:r>
              <a:rPr lang="en-US" sz="2400" b="1" dirty="0"/>
              <a:t>$18,000 </a:t>
            </a:r>
          </a:p>
          <a:p>
            <a:pPr marL="457200" indent="-457200">
              <a:buFont typeface="+mj-lt"/>
              <a:buAutoNum type="alphaLcPeriod"/>
            </a:pPr>
            <a:r>
              <a:rPr lang="en-US" sz="2400" dirty="0"/>
              <a:t>All of these answer choices are incorrect</a:t>
            </a:r>
          </a:p>
          <a:p>
            <a:pPr marL="0" indent="0">
              <a:buNone/>
            </a:pPr>
            <a:r>
              <a:rPr lang="en-US" sz="2400" dirty="0"/>
              <a:t>The correct answer is </a:t>
            </a:r>
            <a:r>
              <a:rPr lang="en-US" sz="2400" i="1" dirty="0"/>
              <a:t>c</a:t>
            </a:r>
            <a:r>
              <a:rPr lang="en-US" sz="2400" dirty="0"/>
              <a:t>:</a:t>
            </a:r>
          </a:p>
          <a:p>
            <a:pPr marL="0" indent="0">
              <a:buNone/>
            </a:pPr>
            <a:r>
              <a:rPr lang="en-US" sz="2400" dirty="0"/>
              <a:t>($160,000 </a:t>
            </a:r>
            <a:r>
              <a:rPr lang="en-IN" sz="2400" dirty="0"/>
              <a:t>− </a:t>
            </a:r>
            <a:r>
              <a:rPr lang="en-US" sz="2400" dirty="0"/>
              <a:t>$16,000) ÷ 8 = </a:t>
            </a:r>
            <a:r>
              <a:rPr lang="en-US" sz="2400" b="1" dirty="0"/>
              <a:t>$18,000</a:t>
            </a:r>
          </a:p>
        </p:txBody>
      </p:sp>
    </p:spTree>
    <p:extLst>
      <p:ext uri="{BB962C8B-B14F-4D97-AF65-F5344CB8AC3E}">
        <p14:creationId xmlns:p14="http://schemas.microsoft.com/office/powerpoint/2010/main" val="20141030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a:t>
            </a:r>
            <a:r>
              <a:rPr lang="en-IN" dirty="0"/>
              <a:t>11-2</a:t>
            </a:r>
            <a:endParaRPr lang="en-US" dirty="0"/>
          </a:p>
        </p:txBody>
      </p:sp>
      <p:sp>
        <p:nvSpPr>
          <p:cNvPr id="8" name="Title 7"/>
          <p:cNvSpPr>
            <a:spLocks noGrp="1"/>
          </p:cNvSpPr>
          <p:nvPr>
            <p:ph type="title"/>
          </p:nvPr>
        </p:nvSpPr>
        <p:spPr/>
        <p:txBody>
          <a:bodyPr>
            <a:noAutofit/>
          </a:bodyPr>
          <a:lstStyle/>
          <a:p>
            <a:r>
              <a:rPr lang="en-US" dirty="0"/>
              <a:t>Sum-of-the-Years’-Digits Depreciation</a:t>
            </a:r>
            <a:r>
              <a:rPr lang="en-IN" dirty="0"/>
              <a:t> (1 of 2)</a:t>
            </a:r>
            <a:endParaRPr lang="en-US" dirty="0"/>
          </a:p>
        </p:txBody>
      </p:sp>
      <p:sp>
        <p:nvSpPr>
          <p:cNvPr id="9" name="Content Placeholder 8"/>
          <p:cNvSpPr>
            <a:spLocks noGrp="1"/>
          </p:cNvSpPr>
          <p:nvPr>
            <p:ph sz="quarter" idx="10"/>
          </p:nvPr>
        </p:nvSpPr>
        <p:spPr>
          <a:xfrm>
            <a:off x="914400" y="1676400"/>
            <a:ext cx="7772400" cy="4648200"/>
          </a:xfrm>
        </p:spPr>
        <p:txBody>
          <a:bodyPr/>
          <a:lstStyle/>
          <a:p>
            <a:pPr marL="0" indent="0">
              <a:buNone/>
            </a:pPr>
            <a:r>
              <a:rPr lang="en-IN" dirty="0"/>
              <a:t>The Hogan Manufacturing Company purchased a machine for $250,000. The company expects the service life of the machine to be five years. During that time, it is expected that the machine will produce 140,000 units. The anticipated residual value is $40,000. The machine was disposed of after five years of use. SYD depreciation for each year of the asset’s life is as follows</a:t>
            </a:r>
            <a:r>
              <a:rPr lang="en-US" dirty="0"/>
              <a:t>:</a:t>
            </a:r>
          </a:p>
        </p:txBody>
      </p:sp>
    </p:spTree>
    <p:extLst>
      <p:ext uri="{BB962C8B-B14F-4D97-AF65-F5344CB8AC3E}">
        <p14:creationId xmlns:p14="http://schemas.microsoft.com/office/powerpoint/2010/main" val="15142756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a:t>
            </a:r>
            <a:r>
              <a:rPr lang="en-IN" dirty="0"/>
              <a:t>11-2</a:t>
            </a:r>
          </a:p>
        </p:txBody>
      </p:sp>
      <p:sp>
        <p:nvSpPr>
          <p:cNvPr id="8" name="Title 7"/>
          <p:cNvSpPr>
            <a:spLocks noGrp="1"/>
          </p:cNvSpPr>
          <p:nvPr>
            <p:ph type="title"/>
          </p:nvPr>
        </p:nvSpPr>
        <p:spPr/>
        <p:txBody>
          <a:bodyPr>
            <a:noAutofit/>
          </a:bodyPr>
          <a:lstStyle/>
          <a:p>
            <a:r>
              <a:rPr lang="en-US" dirty="0"/>
              <a:t>Sum-of-the-Years’-Digits Depreciation</a:t>
            </a:r>
            <a:r>
              <a:rPr lang="en-IN" dirty="0"/>
              <a:t> (2 of 2)</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1590367825"/>
              </p:ext>
            </p:extLst>
          </p:nvPr>
        </p:nvGraphicFramePr>
        <p:xfrm>
          <a:off x="762000" y="1905000"/>
          <a:ext cx="8102600" cy="2316480"/>
        </p:xfrm>
        <a:graphic>
          <a:graphicData uri="http://schemas.openxmlformats.org/drawingml/2006/table">
            <a:tbl>
              <a:tblPr firstRow="1" firstCol="1" bandRow="1" bandCol="1">
                <a:tableStyleId>{5940675A-B579-460E-94D1-54222C63F5DA}</a:tableStyleId>
              </a:tblPr>
              <a:tblGrid>
                <a:gridCol w="762000">
                  <a:extLst>
                    <a:ext uri="{9D8B030D-6E8A-4147-A177-3AD203B41FA5}">
                      <a16:colId xmlns:a16="http://schemas.microsoft.com/office/drawing/2014/main" xmlns="" val="20000"/>
                    </a:ext>
                  </a:extLst>
                </a:gridCol>
                <a:gridCol w="1371600">
                  <a:extLst>
                    <a:ext uri="{9D8B030D-6E8A-4147-A177-3AD203B41FA5}">
                      <a16:colId xmlns:a16="http://schemas.microsoft.com/office/drawing/2014/main" xmlns="" val="20001"/>
                    </a:ext>
                  </a:extLst>
                </a:gridCol>
                <a:gridCol w="381000">
                  <a:extLst>
                    <a:ext uri="{9D8B030D-6E8A-4147-A177-3AD203B41FA5}">
                      <a16:colId xmlns:a16="http://schemas.microsoft.com/office/drawing/2014/main" xmlns="" val="20002"/>
                    </a:ext>
                  </a:extLst>
                </a:gridCol>
                <a:gridCol w="1447800">
                  <a:extLst>
                    <a:ext uri="{9D8B030D-6E8A-4147-A177-3AD203B41FA5}">
                      <a16:colId xmlns:a16="http://schemas.microsoft.com/office/drawing/2014/main" xmlns="" val="20003"/>
                    </a:ext>
                  </a:extLst>
                </a:gridCol>
                <a:gridCol w="381000">
                  <a:extLst>
                    <a:ext uri="{9D8B030D-6E8A-4147-A177-3AD203B41FA5}">
                      <a16:colId xmlns:a16="http://schemas.microsoft.com/office/drawing/2014/main" xmlns="" val="20004"/>
                    </a:ext>
                  </a:extLst>
                </a:gridCol>
                <a:gridCol w="1295400">
                  <a:extLst>
                    <a:ext uri="{9D8B030D-6E8A-4147-A177-3AD203B41FA5}">
                      <a16:colId xmlns:a16="http://schemas.microsoft.com/office/drawing/2014/main" xmlns="" val="20005"/>
                    </a:ext>
                  </a:extLst>
                </a:gridCol>
                <a:gridCol w="1371600">
                  <a:extLst>
                    <a:ext uri="{9D8B030D-6E8A-4147-A177-3AD203B41FA5}">
                      <a16:colId xmlns:a16="http://schemas.microsoft.com/office/drawing/2014/main" xmlns="" val="20006"/>
                    </a:ext>
                  </a:extLst>
                </a:gridCol>
                <a:gridCol w="1092200">
                  <a:extLst>
                    <a:ext uri="{9D8B030D-6E8A-4147-A177-3AD203B41FA5}">
                      <a16:colId xmlns:a16="http://schemas.microsoft.com/office/drawing/2014/main" xmlns="" val="20007"/>
                    </a:ext>
                  </a:extLst>
                </a:gridCol>
              </a:tblGrid>
              <a:tr h="20002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200" b="1" dirty="0">
                          <a:solidFill>
                            <a:schemeClr val="tx1"/>
                          </a:solidFill>
                          <a:latin typeface="Verdana" pitchFamily="34" charset="0"/>
                          <a:ea typeface="Verdana" pitchFamily="34" charset="0"/>
                          <a:cs typeface="Verdana" pitchFamily="34" charset="0"/>
                        </a:rPr>
                        <a:t>Year</a:t>
                      </a:r>
                      <a:endParaRPr lang="en-US" sz="1200" b="1"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200" b="1" dirty="0">
                          <a:solidFill>
                            <a:schemeClr val="tx1"/>
                          </a:solidFill>
                          <a:latin typeface="Verdana" pitchFamily="34" charset="0"/>
                          <a:ea typeface="Verdana" pitchFamily="34" charset="0"/>
                          <a:cs typeface="Verdana" pitchFamily="34" charset="0"/>
                        </a:rPr>
                        <a:t>Depreciable base</a:t>
                      </a:r>
                      <a:endParaRPr lang="en-US" sz="1200" b="1" dirty="0">
                        <a:solidFill>
                          <a:schemeClr val="tx1"/>
                        </a:solidFill>
                        <a:latin typeface="Verdana" pitchFamily="34" charset="0"/>
                        <a:ea typeface="Verdana" pitchFamily="34" charset="0"/>
                        <a:cs typeface="Verdana" pitchFamily="34" charset="0"/>
                      </a:endParaRPr>
                    </a:p>
                  </a:txBody>
                  <a:tcPr anchor="ctr"/>
                </a:tc>
                <a:tc>
                  <a:txBody>
                    <a:bodyPr/>
                    <a:lstStyle/>
                    <a:p>
                      <a:pPr algn="ctr"/>
                      <a:r>
                        <a:rPr lang="en-IN" sz="1200" b="1" kern="1200" dirty="0">
                          <a:solidFill>
                            <a:schemeClr val="tx1"/>
                          </a:solidFill>
                          <a:latin typeface="Verdana" pitchFamily="34" charset="0"/>
                          <a:ea typeface="Verdana" pitchFamily="34" charset="0"/>
                          <a:cs typeface="Verdana" pitchFamily="34" charset="0"/>
                        </a:rPr>
                        <a:t>×</a:t>
                      </a:r>
                      <a:endParaRPr lang="en-US" sz="1200" b="1"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200" b="1" dirty="0">
                          <a:solidFill>
                            <a:schemeClr val="tx1"/>
                          </a:solidFill>
                          <a:latin typeface="Verdana" pitchFamily="34" charset="0"/>
                          <a:ea typeface="Verdana" pitchFamily="34" charset="0"/>
                          <a:cs typeface="Verdana" pitchFamily="34" charset="0"/>
                        </a:rPr>
                        <a:t>Depreciation rate per year</a:t>
                      </a:r>
                      <a:endParaRPr lang="en-US" sz="1200" b="1" dirty="0">
                        <a:solidFill>
                          <a:schemeClr val="tx1"/>
                        </a:solidFill>
                        <a:latin typeface="Verdana" pitchFamily="34" charset="0"/>
                        <a:ea typeface="Verdana" pitchFamily="34" charset="0"/>
                        <a:cs typeface="Verdana" pitchFamily="34" charset="0"/>
                      </a:endParaRPr>
                    </a:p>
                  </a:txBody>
                  <a:tcPr anchor="ctr"/>
                </a:tc>
                <a:tc>
                  <a:txBody>
                    <a:bodyPr/>
                    <a:lstStyle/>
                    <a:p>
                      <a:pPr algn="ctr"/>
                      <a:r>
                        <a:rPr lang="en-US" sz="1200" b="1" dirty="0">
                          <a:solidFill>
                            <a:schemeClr val="tx1"/>
                          </a:solidFill>
                          <a:latin typeface="Verdana" pitchFamily="34" charset="0"/>
                          <a:ea typeface="Verdana" pitchFamily="34" charset="0"/>
                          <a:cs typeface="Verdana" pitchFamily="34" charset="0"/>
                        </a:rPr>
                        <a:t>=</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200" b="1" dirty="0">
                          <a:solidFill>
                            <a:schemeClr val="tx1"/>
                          </a:solidFill>
                          <a:latin typeface="Verdana" pitchFamily="34" charset="0"/>
                          <a:ea typeface="Verdana" pitchFamily="34" charset="0"/>
                          <a:cs typeface="Verdana" pitchFamily="34" charset="0"/>
                        </a:rPr>
                        <a:t>Depreciation</a:t>
                      </a:r>
                      <a:endParaRPr lang="en-US" sz="1200" b="1"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200" b="1" dirty="0">
                          <a:solidFill>
                            <a:schemeClr val="tx1"/>
                          </a:solidFill>
                          <a:latin typeface="Verdana" pitchFamily="34" charset="0"/>
                          <a:ea typeface="Verdana" pitchFamily="34" charset="0"/>
                          <a:cs typeface="Verdana" pitchFamily="34" charset="0"/>
                        </a:rPr>
                        <a:t>Accumulated depreciation</a:t>
                      </a:r>
                      <a:endParaRPr lang="en-US" sz="1200" b="1"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200" b="1" dirty="0">
                          <a:solidFill>
                            <a:schemeClr val="tx1"/>
                          </a:solidFill>
                          <a:latin typeface="Verdana" pitchFamily="34" charset="0"/>
                          <a:ea typeface="Verdana" pitchFamily="34" charset="0"/>
                          <a:cs typeface="Verdana" pitchFamily="34" charset="0"/>
                        </a:rPr>
                        <a:t>Book value end of year</a:t>
                      </a:r>
                      <a:endParaRPr lang="en-US" sz="1200" b="1"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xmlns="" val="10000"/>
                  </a:ext>
                </a:extLst>
              </a:tr>
              <a:tr h="200025">
                <a:tc>
                  <a:txBody>
                    <a:bodyPr/>
                    <a:lstStyle/>
                    <a:p>
                      <a:pPr algn="ctr"/>
                      <a:r>
                        <a:rPr lang="en-US" sz="1200" dirty="0">
                          <a:latin typeface="Verdana" pitchFamily="34" charset="0"/>
                          <a:ea typeface="Verdana" pitchFamily="34" charset="0"/>
                          <a:cs typeface="Verdana" pitchFamily="34" charset="0"/>
                        </a:rPr>
                        <a:t>1</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$210,000</a:t>
                      </a:r>
                      <a:endParaRPr lang="en-US" sz="1200" dirty="0">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200" b="1" kern="1200" dirty="0">
                          <a:solidFill>
                            <a:schemeClr val="tx1"/>
                          </a:solidFill>
                          <a:latin typeface="Verdana" pitchFamily="34" charset="0"/>
                          <a:ea typeface="Verdana" pitchFamily="34" charset="0"/>
                          <a:cs typeface="Verdana" pitchFamily="34" charset="0"/>
                        </a:rPr>
                        <a:t>×</a:t>
                      </a:r>
                      <a:endParaRPr lang="en-US" sz="1200" b="1"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5/15*</a:t>
                      </a:r>
                      <a:endParaRPr lang="en-US" sz="1200" dirty="0">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itchFamily="34" charset="0"/>
                          <a:ea typeface="Verdana" pitchFamily="34" charset="0"/>
                          <a:cs typeface="Verdana" pitchFamily="34" charset="0"/>
                        </a:rPr>
                        <a:t>=</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  70,000</a:t>
                      </a:r>
                      <a:endParaRPr lang="en-US" sz="12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   70,000</a:t>
                      </a:r>
                      <a:endParaRPr lang="en-US" sz="12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$108,000</a:t>
                      </a:r>
                      <a:endParaRPr lang="en-US" sz="12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xmlns="" val="10001"/>
                  </a:ext>
                </a:extLst>
              </a:tr>
              <a:tr h="200025">
                <a:tc>
                  <a:txBody>
                    <a:bodyPr/>
                    <a:lstStyle/>
                    <a:p>
                      <a:pPr algn="ctr"/>
                      <a:r>
                        <a:rPr lang="en-US" sz="1200" dirty="0">
                          <a:latin typeface="Verdana" pitchFamily="34" charset="0"/>
                          <a:ea typeface="Verdana" pitchFamily="34" charset="0"/>
                          <a:cs typeface="Verdana" pitchFamily="34" charset="0"/>
                        </a:rPr>
                        <a:t>2</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210,000</a:t>
                      </a:r>
                      <a:endParaRPr lang="en-US" sz="1200" dirty="0">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200" b="1" kern="1200" dirty="0">
                          <a:solidFill>
                            <a:schemeClr val="tx1"/>
                          </a:solidFill>
                          <a:latin typeface="Verdana" pitchFamily="34" charset="0"/>
                          <a:ea typeface="Verdana" pitchFamily="34" charset="0"/>
                          <a:cs typeface="Verdana" pitchFamily="34" charset="0"/>
                        </a:rPr>
                        <a:t>×</a:t>
                      </a:r>
                      <a:endParaRPr lang="en-US" sz="1200" b="1"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5/15</a:t>
                      </a:r>
                      <a:endParaRPr lang="en-US" sz="1200" dirty="0">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itchFamily="34" charset="0"/>
                          <a:ea typeface="Verdana" pitchFamily="34" charset="0"/>
                          <a:cs typeface="Verdana" pitchFamily="34" charset="0"/>
                        </a:rPr>
                        <a:t>=</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56,000</a:t>
                      </a:r>
                      <a:endParaRPr lang="en-US" sz="12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126,000</a:t>
                      </a:r>
                      <a:endParaRPr lang="en-US" sz="12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124,000</a:t>
                      </a:r>
                      <a:endParaRPr lang="en-US" sz="12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xmlns="" val="10002"/>
                  </a:ext>
                </a:extLst>
              </a:tr>
              <a:tr h="200025">
                <a:tc>
                  <a:txBody>
                    <a:bodyPr/>
                    <a:lstStyle/>
                    <a:p>
                      <a:pPr algn="ctr"/>
                      <a:r>
                        <a:rPr lang="en-US" sz="1200" dirty="0">
                          <a:latin typeface="Verdana" pitchFamily="34" charset="0"/>
                          <a:ea typeface="Verdana" pitchFamily="34" charset="0"/>
                          <a:cs typeface="Verdana" pitchFamily="34" charset="0"/>
                        </a:rPr>
                        <a:t>3</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210,000</a:t>
                      </a:r>
                      <a:endParaRPr lang="en-US" sz="1200" dirty="0">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200" b="1" kern="1200" dirty="0">
                          <a:solidFill>
                            <a:schemeClr val="tx1"/>
                          </a:solidFill>
                          <a:latin typeface="Verdana" pitchFamily="34" charset="0"/>
                          <a:ea typeface="Verdana" pitchFamily="34" charset="0"/>
                          <a:cs typeface="Verdana" pitchFamily="34" charset="0"/>
                        </a:rPr>
                        <a:t>×</a:t>
                      </a:r>
                      <a:endParaRPr lang="en-US" sz="1200" b="1"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5/15</a:t>
                      </a:r>
                      <a:endParaRPr lang="en-US" sz="1200" dirty="0">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itchFamily="34" charset="0"/>
                          <a:ea typeface="Verdana" pitchFamily="34" charset="0"/>
                          <a:cs typeface="Verdana" pitchFamily="34" charset="0"/>
                        </a:rPr>
                        <a:t>=</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42,000</a:t>
                      </a:r>
                      <a:endParaRPr lang="en-US" sz="12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168,000</a:t>
                      </a:r>
                      <a:endParaRPr lang="en-US" sz="12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82,000</a:t>
                      </a:r>
                      <a:endParaRPr lang="en-US" sz="12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xmlns="" val="10003"/>
                  </a:ext>
                </a:extLst>
              </a:tr>
              <a:tr h="200025">
                <a:tc>
                  <a:txBody>
                    <a:bodyPr/>
                    <a:lstStyle/>
                    <a:p>
                      <a:pPr algn="ctr"/>
                      <a:r>
                        <a:rPr lang="en-US" sz="1200" dirty="0">
                          <a:latin typeface="Verdana" pitchFamily="34" charset="0"/>
                          <a:ea typeface="Verdana" pitchFamily="34" charset="0"/>
                          <a:cs typeface="Verdana" pitchFamily="34" charset="0"/>
                        </a:rPr>
                        <a:t>4</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210,000</a:t>
                      </a:r>
                      <a:endParaRPr lang="en-US" sz="1200" dirty="0">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200" b="1" kern="1200" dirty="0">
                          <a:solidFill>
                            <a:schemeClr val="tx1"/>
                          </a:solidFill>
                          <a:latin typeface="Verdana" pitchFamily="34" charset="0"/>
                          <a:ea typeface="Verdana" pitchFamily="34" charset="0"/>
                          <a:cs typeface="Verdana" pitchFamily="34" charset="0"/>
                        </a:rPr>
                        <a:t>×</a:t>
                      </a:r>
                      <a:endParaRPr lang="en-US" sz="1200" b="1"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5/15</a:t>
                      </a:r>
                      <a:endParaRPr lang="en-US" sz="1200" dirty="0">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itchFamily="34" charset="0"/>
                          <a:ea typeface="Verdana" pitchFamily="34" charset="0"/>
                          <a:cs typeface="Verdana" pitchFamily="34" charset="0"/>
                        </a:rPr>
                        <a:t>=</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28,000</a:t>
                      </a:r>
                      <a:endParaRPr lang="en-US" sz="12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196,000</a:t>
                      </a:r>
                      <a:endParaRPr lang="en-US" sz="12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54,000</a:t>
                      </a:r>
                      <a:endParaRPr lang="en-US" sz="12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xmlns="" val="10004"/>
                  </a:ext>
                </a:extLst>
              </a:tr>
              <a:tr h="200025">
                <a:tc>
                  <a:txBody>
                    <a:bodyPr/>
                    <a:lstStyle/>
                    <a:p>
                      <a:pPr algn="ctr"/>
                      <a:r>
                        <a:rPr lang="en-US" sz="1200" dirty="0">
                          <a:latin typeface="Verdana" pitchFamily="34" charset="0"/>
                          <a:ea typeface="Verdana" pitchFamily="34" charset="0"/>
                          <a:cs typeface="Verdana" pitchFamily="34" charset="0"/>
                        </a:rPr>
                        <a:t>5</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210,000</a:t>
                      </a:r>
                      <a:endParaRPr lang="en-US" sz="1200" dirty="0">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200" b="1" kern="1200" dirty="0">
                          <a:solidFill>
                            <a:schemeClr val="tx1"/>
                          </a:solidFill>
                          <a:latin typeface="Verdana" pitchFamily="34" charset="0"/>
                          <a:ea typeface="Verdana" pitchFamily="34" charset="0"/>
                          <a:cs typeface="Verdana" pitchFamily="34" charset="0"/>
                        </a:rPr>
                        <a:t>×</a:t>
                      </a:r>
                      <a:endParaRPr lang="en-US" sz="1200" b="1"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u="sng" dirty="0">
                          <a:latin typeface="Verdana" pitchFamily="34" charset="0"/>
                          <a:ea typeface="Verdana" pitchFamily="34" charset="0"/>
                          <a:cs typeface="Verdana" pitchFamily="34" charset="0"/>
                        </a:rPr>
                        <a:t>5/15</a:t>
                      </a:r>
                      <a:endParaRPr lang="en-US" sz="1200" u="sng" dirty="0">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itchFamily="34" charset="0"/>
                          <a:ea typeface="Verdana" pitchFamily="34" charset="0"/>
                          <a:cs typeface="Verdana" pitchFamily="34" charset="0"/>
                        </a:rPr>
                        <a:t>=</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u="sng" dirty="0">
                          <a:latin typeface="Verdana" pitchFamily="34" charset="0"/>
                          <a:ea typeface="Verdana" pitchFamily="34" charset="0"/>
                          <a:cs typeface="Verdana" pitchFamily="34" charset="0"/>
                        </a:rPr>
                        <a:t>14,000</a:t>
                      </a:r>
                      <a:endParaRPr lang="en-US" sz="1200" u="sng"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210,000</a:t>
                      </a:r>
                      <a:endParaRPr lang="en-US" sz="12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40,000</a:t>
                      </a:r>
                      <a:endParaRPr lang="en-US" sz="12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xmlns="" val="10005"/>
                  </a:ext>
                </a:extLst>
              </a:tr>
              <a:tr h="304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latin typeface="Verdana" pitchFamily="34" charset="0"/>
                          <a:ea typeface="Verdana" pitchFamily="34" charset="0"/>
                          <a:cs typeface="Verdana" pitchFamily="34" charset="0"/>
                        </a:rPr>
                        <a:t>Totals</a:t>
                      </a:r>
                      <a:endParaRPr lang="en-US" sz="1200" dirty="0">
                        <a:latin typeface="Verdana" pitchFamily="34" charset="0"/>
                        <a:ea typeface="Verdana" pitchFamily="34" charset="0"/>
                        <a:cs typeface="Verdana" pitchFamily="34" charset="0"/>
                      </a:endParaRPr>
                    </a:p>
                  </a:txBody>
                  <a:tcPr anchor="ctr"/>
                </a:tc>
                <a:tc>
                  <a:txBody>
                    <a:bodyPr/>
                    <a:lstStyle/>
                    <a:p>
                      <a:endParaRPr lang="en-US" sz="1200" dirty="0">
                        <a:latin typeface="Verdana" pitchFamily="34" charset="0"/>
                        <a:ea typeface="Verdana" pitchFamily="34" charset="0"/>
                        <a:cs typeface="Verdana" pitchFamily="34" charset="0"/>
                      </a:endParaRPr>
                    </a:p>
                  </a:txBody>
                  <a:tcPr anchor="ctr"/>
                </a:tc>
                <a:tc>
                  <a:txBody>
                    <a:bodyPr/>
                    <a:lstStyle/>
                    <a:p>
                      <a:pPr algn="ctr"/>
                      <a:endParaRPr lang="en-US" sz="12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u="sng" dirty="0">
                          <a:latin typeface="Verdana" pitchFamily="34" charset="0"/>
                          <a:ea typeface="Verdana" pitchFamily="34" charset="0"/>
                          <a:cs typeface="Verdana" pitchFamily="34" charset="0"/>
                        </a:rPr>
                        <a:t>15/15</a:t>
                      </a:r>
                      <a:endParaRPr lang="en-US" sz="1200" u="sng" dirty="0">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1"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u="sng" dirty="0">
                          <a:latin typeface="Verdana" pitchFamily="34" charset="0"/>
                          <a:ea typeface="Verdana" pitchFamily="34" charset="0"/>
                          <a:cs typeface="Verdana" pitchFamily="34" charset="0"/>
                        </a:rPr>
                        <a:t>$210,000</a:t>
                      </a:r>
                      <a:endParaRPr lang="en-US" sz="1200" u="sng" dirty="0">
                        <a:latin typeface="Verdana" pitchFamily="34" charset="0"/>
                        <a:ea typeface="Verdana" pitchFamily="34" charset="0"/>
                        <a:cs typeface="Verdana" pitchFamily="34" charset="0"/>
                      </a:endParaRPr>
                    </a:p>
                  </a:txBody>
                  <a:tcPr anchor="ctr"/>
                </a:tc>
                <a:tc>
                  <a:txBody>
                    <a:bodyPr/>
                    <a:lstStyle/>
                    <a:p>
                      <a:pPr algn="r"/>
                      <a:endParaRPr lang="en-US" sz="1200">
                        <a:latin typeface="Verdana" pitchFamily="34" charset="0"/>
                        <a:ea typeface="Verdana" pitchFamily="34" charset="0"/>
                        <a:cs typeface="Verdana" pitchFamily="34" charset="0"/>
                      </a:endParaRP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xmlns="" val="10006"/>
                  </a:ext>
                </a:extLst>
              </a:tr>
            </a:tbl>
          </a:graphicData>
        </a:graphic>
      </p:graphicFrame>
      <p:sp>
        <p:nvSpPr>
          <p:cNvPr id="10" name="Content Placeholder 9"/>
          <p:cNvSpPr>
            <a:spLocks noGrp="1"/>
          </p:cNvSpPr>
          <p:nvPr>
            <p:ph sz="quarter" idx="12"/>
          </p:nvPr>
        </p:nvSpPr>
        <p:spPr>
          <a:xfrm>
            <a:off x="914400" y="4648200"/>
            <a:ext cx="7772400" cy="1600200"/>
          </a:xfrm>
        </p:spPr>
        <p:txBody>
          <a:bodyPr/>
          <a:lstStyle/>
          <a:p>
            <a:pPr marL="0" indent="0">
              <a:buNone/>
            </a:pPr>
            <a:r>
              <a:rPr lang="en-US" dirty="0"/>
              <a:t>*(n (n + 1)) ÷ 2  = (5(5 + 1)) ÷ 2 = 15</a:t>
            </a:r>
          </a:p>
        </p:txBody>
      </p:sp>
    </p:spTree>
    <p:extLst>
      <p:ext uri="{BB962C8B-B14F-4D97-AF65-F5344CB8AC3E}">
        <p14:creationId xmlns:p14="http://schemas.microsoft.com/office/powerpoint/2010/main" val="9914582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a:t>
            </a:r>
            <a:r>
              <a:rPr lang="en-IN" dirty="0"/>
              <a:t>11-2</a:t>
            </a:r>
          </a:p>
        </p:txBody>
      </p:sp>
      <p:sp>
        <p:nvSpPr>
          <p:cNvPr id="8" name="Title 7"/>
          <p:cNvSpPr>
            <a:spLocks noGrp="1"/>
          </p:cNvSpPr>
          <p:nvPr>
            <p:ph type="title"/>
          </p:nvPr>
        </p:nvSpPr>
        <p:spPr>
          <a:xfrm>
            <a:off x="685800" y="381000"/>
            <a:ext cx="8001000" cy="878721"/>
          </a:xfrm>
        </p:spPr>
        <p:txBody>
          <a:bodyPr>
            <a:normAutofit fontScale="90000"/>
          </a:bodyPr>
          <a:lstStyle/>
          <a:p>
            <a:r>
              <a:rPr lang="en-IN" sz="4000" dirty="0"/>
              <a:t>Double-Declining-Balance Depreciation (1 of 2)</a:t>
            </a:r>
            <a:endParaRPr lang="en-US" dirty="0"/>
          </a:p>
        </p:txBody>
      </p:sp>
      <p:sp>
        <p:nvSpPr>
          <p:cNvPr id="9" name="Content Placeholder 8"/>
          <p:cNvSpPr>
            <a:spLocks noGrp="1"/>
          </p:cNvSpPr>
          <p:nvPr>
            <p:ph sz="quarter" idx="10"/>
          </p:nvPr>
        </p:nvSpPr>
        <p:spPr>
          <a:xfrm>
            <a:off x="914400" y="1676400"/>
            <a:ext cx="7772400" cy="4648200"/>
          </a:xfrm>
        </p:spPr>
        <p:txBody>
          <a:bodyPr/>
          <a:lstStyle/>
          <a:p>
            <a:pPr marL="0" indent="0">
              <a:buNone/>
            </a:pPr>
            <a:r>
              <a:rPr lang="en-IN" sz="2400" dirty="0"/>
              <a:t>The Hogan Manufacturing Company purchased a machine for $250,000. The company expects the service life of the machine to be five years. During that time, it is expected that the machine will produce 140,000 units. The anticipated residual value is $40,000. The machine was disposed of after five years of use. DDB depreciation for each year of the asset’s life is as follows</a:t>
            </a:r>
            <a:r>
              <a:rPr lang="en-US" sz="2400" dirty="0"/>
              <a:t>:</a:t>
            </a:r>
          </a:p>
        </p:txBody>
      </p:sp>
    </p:spTree>
    <p:extLst>
      <p:ext uri="{BB962C8B-B14F-4D97-AF65-F5344CB8AC3E}">
        <p14:creationId xmlns:p14="http://schemas.microsoft.com/office/powerpoint/2010/main" val="5647182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791200" y="-3175"/>
            <a:ext cx="3352800" cy="366032"/>
          </a:xfrm>
        </p:spPr>
        <p:txBody>
          <a:bodyPr/>
          <a:lstStyle/>
          <a:p>
            <a:pPr marL="0" indent="0">
              <a:buNone/>
            </a:pPr>
            <a:r>
              <a:rPr lang="en-US" dirty="0"/>
              <a:t>Learning Objective </a:t>
            </a:r>
            <a:r>
              <a:rPr lang="en-IN" dirty="0"/>
              <a:t>11-2</a:t>
            </a:r>
          </a:p>
        </p:txBody>
      </p:sp>
      <p:sp>
        <p:nvSpPr>
          <p:cNvPr id="3" name="Title 2"/>
          <p:cNvSpPr>
            <a:spLocks noGrp="1"/>
          </p:cNvSpPr>
          <p:nvPr>
            <p:ph type="title"/>
          </p:nvPr>
        </p:nvSpPr>
        <p:spPr/>
        <p:txBody>
          <a:bodyPr>
            <a:noAutofit/>
          </a:bodyPr>
          <a:lstStyle/>
          <a:p>
            <a:r>
              <a:rPr lang="en-IN" dirty="0"/>
              <a:t>Double-Declining-Balance Depreciation (2 of 2)</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374498945"/>
              </p:ext>
            </p:extLst>
          </p:nvPr>
        </p:nvGraphicFramePr>
        <p:xfrm>
          <a:off x="838200" y="2057401"/>
          <a:ext cx="7924800" cy="2452048"/>
        </p:xfrm>
        <a:graphic>
          <a:graphicData uri="http://schemas.openxmlformats.org/drawingml/2006/table">
            <a:tbl>
              <a:tblPr firstRow="1" bandRow="1">
                <a:tableStyleId>{5940675A-B579-460E-94D1-54222C63F5DA}</a:tableStyleId>
              </a:tblPr>
              <a:tblGrid>
                <a:gridCol w="762000">
                  <a:extLst>
                    <a:ext uri="{9D8B030D-6E8A-4147-A177-3AD203B41FA5}">
                      <a16:colId xmlns:a16="http://schemas.microsoft.com/office/drawing/2014/main" xmlns="" val="20000"/>
                    </a:ext>
                  </a:extLst>
                </a:gridCol>
                <a:gridCol w="1219200">
                  <a:extLst>
                    <a:ext uri="{9D8B030D-6E8A-4147-A177-3AD203B41FA5}">
                      <a16:colId xmlns:a16="http://schemas.microsoft.com/office/drawing/2014/main" xmlns="" val="20001"/>
                    </a:ext>
                  </a:extLst>
                </a:gridCol>
                <a:gridCol w="381000">
                  <a:extLst>
                    <a:ext uri="{9D8B030D-6E8A-4147-A177-3AD203B41FA5}">
                      <a16:colId xmlns:a16="http://schemas.microsoft.com/office/drawing/2014/main" xmlns="" val="20002"/>
                    </a:ext>
                  </a:extLst>
                </a:gridCol>
                <a:gridCol w="1295400">
                  <a:extLst>
                    <a:ext uri="{9D8B030D-6E8A-4147-A177-3AD203B41FA5}">
                      <a16:colId xmlns:a16="http://schemas.microsoft.com/office/drawing/2014/main" xmlns="" val="20003"/>
                    </a:ext>
                  </a:extLst>
                </a:gridCol>
                <a:gridCol w="304800">
                  <a:extLst>
                    <a:ext uri="{9D8B030D-6E8A-4147-A177-3AD203B41FA5}">
                      <a16:colId xmlns:a16="http://schemas.microsoft.com/office/drawing/2014/main" xmlns="" val="20004"/>
                    </a:ext>
                  </a:extLst>
                </a:gridCol>
                <a:gridCol w="1295400">
                  <a:extLst>
                    <a:ext uri="{9D8B030D-6E8A-4147-A177-3AD203B41FA5}">
                      <a16:colId xmlns:a16="http://schemas.microsoft.com/office/drawing/2014/main" xmlns="" val="20005"/>
                    </a:ext>
                  </a:extLst>
                </a:gridCol>
                <a:gridCol w="1371600">
                  <a:extLst>
                    <a:ext uri="{9D8B030D-6E8A-4147-A177-3AD203B41FA5}">
                      <a16:colId xmlns:a16="http://schemas.microsoft.com/office/drawing/2014/main" xmlns="" val="20006"/>
                    </a:ext>
                  </a:extLst>
                </a:gridCol>
                <a:gridCol w="1295400">
                  <a:extLst>
                    <a:ext uri="{9D8B030D-6E8A-4147-A177-3AD203B41FA5}">
                      <a16:colId xmlns:a16="http://schemas.microsoft.com/office/drawing/2014/main" xmlns="" val="20007"/>
                    </a:ext>
                  </a:extLst>
                </a:gridCol>
              </a:tblGrid>
              <a:tr h="72606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200" b="1" dirty="0">
                          <a:solidFill>
                            <a:schemeClr val="tx1"/>
                          </a:solidFill>
                          <a:latin typeface="Verdana" pitchFamily="34" charset="0"/>
                          <a:ea typeface="Verdana" pitchFamily="34" charset="0"/>
                          <a:cs typeface="Verdana" pitchFamily="34" charset="0"/>
                        </a:rPr>
                        <a:t>Year</a:t>
                      </a:r>
                      <a:endParaRPr lang="en-US" sz="1200" b="1"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latin typeface="Verdana" pitchFamily="34" charset="0"/>
                          <a:ea typeface="Verdana" pitchFamily="34" charset="0"/>
                          <a:cs typeface="Verdana" pitchFamily="34" charset="0"/>
                        </a:rPr>
                        <a:t>Book</a:t>
                      </a:r>
                      <a:r>
                        <a:rPr lang="en-US" sz="1200" b="1" baseline="0" dirty="0">
                          <a:solidFill>
                            <a:schemeClr val="tx1"/>
                          </a:solidFill>
                          <a:latin typeface="Verdana" pitchFamily="34" charset="0"/>
                          <a:ea typeface="Verdana" pitchFamily="34" charset="0"/>
                          <a:cs typeface="Verdana" pitchFamily="34" charset="0"/>
                        </a:rPr>
                        <a:t> value beginning of year</a:t>
                      </a:r>
                      <a:endParaRPr lang="en-US" sz="1200" b="1" dirty="0">
                        <a:solidFill>
                          <a:schemeClr val="tx1"/>
                        </a:solidFill>
                        <a:latin typeface="Verdana" pitchFamily="34" charset="0"/>
                        <a:ea typeface="Verdana" pitchFamily="34" charset="0"/>
                        <a:cs typeface="Verdana" pitchFamily="34" charset="0"/>
                      </a:endParaRPr>
                    </a:p>
                  </a:txBody>
                  <a:tcPr anchor="ctr"/>
                </a:tc>
                <a:tc>
                  <a:txBody>
                    <a:bodyPr/>
                    <a:lstStyle/>
                    <a:p>
                      <a:pPr algn="ctr"/>
                      <a:r>
                        <a:rPr lang="en-IN" sz="1200" b="1" kern="1200" dirty="0">
                          <a:solidFill>
                            <a:schemeClr val="tx1"/>
                          </a:solidFill>
                          <a:latin typeface="Verdana" pitchFamily="34" charset="0"/>
                          <a:ea typeface="Verdana" pitchFamily="34" charset="0"/>
                          <a:cs typeface="Verdana" pitchFamily="34" charset="0"/>
                        </a:rPr>
                        <a:t>×</a:t>
                      </a:r>
                      <a:endParaRPr lang="en-US" sz="1200" b="1"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200" b="1" dirty="0">
                          <a:solidFill>
                            <a:schemeClr val="tx1"/>
                          </a:solidFill>
                          <a:latin typeface="Verdana" pitchFamily="34" charset="0"/>
                          <a:ea typeface="Verdana" pitchFamily="34" charset="0"/>
                          <a:cs typeface="Verdana" pitchFamily="34" charset="0"/>
                        </a:rPr>
                        <a:t>Depreciation rate per year</a:t>
                      </a:r>
                      <a:endParaRPr lang="en-US" sz="1200" b="1" dirty="0">
                        <a:solidFill>
                          <a:schemeClr val="tx1"/>
                        </a:solidFill>
                        <a:latin typeface="Verdana" pitchFamily="34" charset="0"/>
                        <a:ea typeface="Verdana" pitchFamily="34" charset="0"/>
                        <a:cs typeface="Verdana" pitchFamily="34" charset="0"/>
                      </a:endParaRPr>
                    </a:p>
                  </a:txBody>
                  <a:tcPr anchor="ctr"/>
                </a:tc>
                <a:tc>
                  <a:txBody>
                    <a:bodyPr/>
                    <a:lstStyle/>
                    <a:p>
                      <a:pPr algn="ctr"/>
                      <a:r>
                        <a:rPr lang="en-US" sz="1200" b="1" dirty="0">
                          <a:solidFill>
                            <a:schemeClr val="tx1"/>
                          </a:solidFill>
                          <a:latin typeface="Verdana" pitchFamily="34" charset="0"/>
                          <a:ea typeface="Verdana" pitchFamily="34" charset="0"/>
                          <a:cs typeface="Verdana" pitchFamily="34" charset="0"/>
                        </a:rPr>
                        <a:t>=</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200" b="1" dirty="0">
                          <a:solidFill>
                            <a:schemeClr val="tx1"/>
                          </a:solidFill>
                          <a:latin typeface="Verdana" pitchFamily="34" charset="0"/>
                          <a:ea typeface="Verdana" pitchFamily="34" charset="0"/>
                          <a:cs typeface="Verdana" pitchFamily="34" charset="0"/>
                        </a:rPr>
                        <a:t>Depreciation</a:t>
                      </a:r>
                      <a:endParaRPr lang="en-US" sz="1200" b="1"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200" b="1" dirty="0">
                          <a:solidFill>
                            <a:schemeClr val="tx1"/>
                          </a:solidFill>
                          <a:latin typeface="Verdana" pitchFamily="34" charset="0"/>
                          <a:ea typeface="Verdana" pitchFamily="34" charset="0"/>
                          <a:cs typeface="Verdana" pitchFamily="34" charset="0"/>
                        </a:rPr>
                        <a:t>Accumulated depreciation</a:t>
                      </a:r>
                      <a:endParaRPr lang="en-US" sz="1200" b="1"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200" b="1" dirty="0">
                          <a:solidFill>
                            <a:schemeClr val="tx1"/>
                          </a:solidFill>
                          <a:latin typeface="Verdana" pitchFamily="34" charset="0"/>
                          <a:ea typeface="Verdana" pitchFamily="34" charset="0"/>
                          <a:cs typeface="Verdana" pitchFamily="34" charset="0"/>
                        </a:rPr>
                        <a:t>Book value end of year</a:t>
                      </a:r>
                      <a:endParaRPr lang="en-US" sz="1200" b="1"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xmlns="" val="10000"/>
                  </a:ext>
                </a:extLst>
              </a:tr>
              <a:tr h="264530">
                <a:tc>
                  <a:txBody>
                    <a:bodyPr/>
                    <a:lstStyle/>
                    <a:p>
                      <a:pPr algn="ctr"/>
                      <a:r>
                        <a:rPr lang="en-US" sz="1200" dirty="0">
                          <a:latin typeface="Verdana" pitchFamily="34" charset="0"/>
                          <a:ea typeface="Verdana" pitchFamily="34" charset="0"/>
                          <a:cs typeface="Verdana" pitchFamily="34" charset="0"/>
                        </a:rPr>
                        <a:t>1</a:t>
                      </a:r>
                    </a:p>
                  </a:txBody>
                  <a:tcPr anchor="ctr"/>
                </a:tc>
                <a:tc>
                  <a:txBody>
                    <a:bodyPr/>
                    <a:lstStyle/>
                    <a:p>
                      <a:pPr algn="r"/>
                      <a:r>
                        <a:rPr lang="en-US" sz="1200" dirty="0">
                          <a:latin typeface="Verdana" pitchFamily="34" charset="0"/>
                          <a:ea typeface="Verdana" pitchFamily="34" charset="0"/>
                          <a:cs typeface="Verdana" pitchFamily="34" charset="0"/>
                        </a:rPr>
                        <a:t>$250,000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b="0" kern="1200" dirty="0">
                          <a:solidFill>
                            <a:schemeClr val="tx1"/>
                          </a:solidFill>
                          <a:latin typeface="Verdana" pitchFamily="34" charset="0"/>
                          <a:ea typeface="Verdana" pitchFamily="34" charset="0"/>
                          <a:cs typeface="Verdana" pitchFamily="34" charset="0"/>
                        </a:rPr>
                        <a:t>×</a:t>
                      </a:r>
                      <a:endParaRPr lang="en-US" sz="1200" b="0" dirty="0">
                        <a:solidFill>
                          <a:schemeClr val="tx1"/>
                        </a:solidFill>
                        <a:latin typeface="Verdana" pitchFamily="34" charset="0"/>
                        <a:ea typeface="Verdana" pitchFamily="34" charset="0"/>
                        <a:cs typeface="Verdana" pitchFamily="34" charset="0"/>
                      </a:endParaRPr>
                    </a:p>
                  </a:txBody>
                  <a:tcPr anchor="ctr"/>
                </a:tc>
                <a:tc>
                  <a:txBody>
                    <a:bodyPr/>
                    <a:lstStyle/>
                    <a:p>
                      <a:pPr algn="r"/>
                      <a:r>
                        <a:rPr lang="en-US" sz="1200" dirty="0">
                          <a:latin typeface="Verdana" pitchFamily="34" charset="0"/>
                          <a:ea typeface="Verdana" pitchFamily="34" charset="0"/>
                          <a:cs typeface="Verdana" pitchFamily="34" charset="0"/>
                        </a:rPr>
                        <a:t>40%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latin typeface="Verdana" pitchFamily="34" charset="0"/>
                          <a:ea typeface="Verdana" pitchFamily="34" charset="0"/>
                          <a:cs typeface="Verdana" pitchFamily="34" charset="0"/>
                        </a:rPr>
                        <a:t>=</a:t>
                      </a:r>
                    </a:p>
                  </a:txBody>
                  <a:tcPr anchor="ctr"/>
                </a:tc>
                <a:tc>
                  <a:txBody>
                    <a:bodyPr/>
                    <a:lstStyle/>
                    <a:p>
                      <a:pPr algn="r"/>
                      <a:r>
                        <a:rPr lang="en-US" sz="1200" dirty="0">
                          <a:latin typeface="Verdana" pitchFamily="34" charset="0"/>
                          <a:ea typeface="Verdana" pitchFamily="34" charset="0"/>
                          <a:cs typeface="Verdana" pitchFamily="34" charset="0"/>
                        </a:rPr>
                        <a:t>$100,000</a:t>
                      </a:r>
                    </a:p>
                  </a:txBody>
                  <a:tcPr anchor="ctr"/>
                </a:tc>
                <a:tc>
                  <a:txBody>
                    <a:bodyPr/>
                    <a:lstStyle/>
                    <a:p>
                      <a:pPr algn="r"/>
                      <a:r>
                        <a:rPr lang="en-US" sz="1200" dirty="0">
                          <a:latin typeface="Verdana" pitchFamily="34" charset="0"/>
                          <a:ea typeface="Verdana" pitchFamily="34" charset="0"/>
                          <a:cs typeface="Verdana" pitchFamily="34" charset="0"/>
                        </a:rPr>
                        <a:t>$100,000</a:t>
                      </a:r>
                    </a:p>
                  </a:txBody>
                  <a:tcPr anchor="ctr"/>
                </a:tc>
                <a:tc>
                  <a:txBody>
                    <a:bodyPr/>
                    <a:lstStyle/>
                    <a:p>
                      <a:pPr algn="r"/>
                      <a:r>
                        <a:rPr lang="en-US" sz="1200" dirty="0">
                          <a:latin typeface="Verdana" pitchFamily="34" charset="0"/>
                          <a:ea typeface="Verdana" pitchFamily="34" charset="0"/>
                          <a:cs typeface="Verdana" pitchFamily="34" charset="0"/>
                        </a:rPr>
                        <a:t>$150,000</a:t>
                      </a:r>
                    </a:p>
                  </a:txBody>
                  <a:tcPr anchor="ctr"/>
                </a:tc>
                <a:extLst>
                  <a:ext uri="{0D108BD9-81ED-4DB2-BD59-A6C34878D82A}">
                    <a16:rowId xmlns:a16="http://schemas.microsoft.com/office/drawing/2014/main" xmlns="" val="10001"/>
                  </a:ext>
                </a:extLst>
              </a:tr>
              <a:tr h="304800">
                <a:tc>
                  <a:txBody>
                    <a:bodyPr/>
                    <a:lstStyle/>
                    <a:p>
                      <a:pPr algn="ctr"/>
                      <a:r>
                        <a:rPr lang="en-US" sz="1200" dirty="0">
                          <a:latin typeface="Verdana" pitchFamily="34" charset="0"/>
                          <a:ea typeface="Verdana" pitchFamily="34" charset="0"/>
                          <a:cs typeface="Verdana" pitchFamily="34" charset="0"/>
                        </a:rPr>
                        <a:t>2</a:t>
                      </a:r>
                    </a:p>
                  </a:txBody>
                  <a:tcPr anchor="ctr"/>
                </a:tc>
                <a:tc>
                  <a:txBody>
                    <a:bodyPr/>
                    <a:lstStyle/>
                    <a:p>
                      <a:pPr algn="r"/>
                      <a:r>
                        <a:rPr lang="en-US" sz="1200" dirty="0">
                          <a:latin typeface="Verdana" pitchFamily="34" charset="0"/>
                          <a:ea typeface="Verdana" pitchFamily="34" charset="0"/>
                          <a:cs typeface="Verdana" pitchFamily="34" charset="0"/>
                        </a:rPr>
                        <a:t>150,000</a:t>
                      </a:r>
                    </a:p>
                  </a:txBody>
                  <a:tcPr anchor="ctr"/>
                </a:tc>
                <a:tc>
                  <a:txBody>
                    <a:bodyPr/>
                    <a:lstStyle/>
                    <a:p>
                      <a:pPr algn="r"/>
                      <a:endParaRPr lang="en-US" sz="1200">
                        <a:latin typeface="Verdana" pitchFamily="34" charset="0"/>
                        <a:ea typeface="Verdana" pitchFamily="34" charset="0"/>
                        <a:cs typeface="Verdana" pitchFamily="34" charset="0"/>
                      </a:endParaRPr>
                    </a:p>
                  </a:txBody>
                  <a:tcPr anchor="ctr"/>
                </a:tc>
                <a:tc>
                  <a:txBody>
                    <a:bodyPr/>
                    <a:lstStyle/>
                    <a:p>
                      <a:pPr algn="r"/>
                      <a:r>
                        <a:rPr lang="en-US" sz="1200" dirty="0">
                          <a:latin typeface="Verdana" pitchFamily="34" charset="0"/>
                          <a:ea typeface="Verdana" pitchFamily="34" charset="0"/>
                          <a:cs typeface="Verdana" pitchFamily="34" charset="0"/>
                        </a:rPr>
                        <a:t>40%</a:t>
                      </a: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tc>
                  <a:txBody>
                    <a:bodyPr/>
                    <a:lstStyle/>
                    <a:p>
                      <a:pPr algn="r"/>
                      <a:r>
                        <a:rPr lang="en-US" sz="1200" dirty="0">
                          <a:latin typeface="Verdana" pitchFamily="34" charset="0"/>
                          <a:ea typeface="Verdana" pitchFamily="34" charset="0"/>
                          <a:cs typeface="Verdana" pitchFamily="34" charset="0"/>
                        </a:rPr>
                        <a:t>60,000</a:t>
                      </a:r>
                    </a:p>
                  </a:txBody>
                  <a:tcPr anchor="ctr"/>
                </a:tc>
                <a:tc>
                  <a:txBody>
                    <a:bodyPr/>
                    <a:lstStyle/>
                    <a:p>
                      <a:pPr algn="r"/>
                      <a:r>
                        <a:rPr lang="en-US" sz="1200" dirty="0">
                          <a:latin typeface="Verdana" pitchFamily="34" charset="0"/>
                          <a:ea typeface="Verdana" pitchFamily="34" charset="0"/>
                          <a:cs typeface="Verdana" pitchFamily="34" charset="0"/>
                        </a:rPr>
                        <a:t>160,000</a:t>
                      </a:r>
                    </a:p>
                  </a:txBody>
                  <a:tcPr anchor="ctr"/>
                </a:tc>
                <a:tc>
                  <a:txBody>
                    <a:bodyPr/>
                    <a:lstStyle/>
                    <a:p>
                      <a:pPr algn="r"/>
                      <a:r>
                        <a:rPr lang="en-US" sz="1200" dirty="0">
                          <a:latin typeface="Verdana" pitchFamily="34" charset="0"/>
                          <a:ea typeface="Verdana" pitchFamily="34" charset="0"/>
                          <a:cs typeface="Verdana" pitchFamily="34" charset="0"/>
                        </a:rPr>
                        <a:t>90,000</a:t>
                      </a:r>
                    </a:p>
                  </a:txBody>
                  <a:tcPr anchor="ctr"/>
                </a:tc>
                <a:extLst>
                  <a:ext uri="{0D108BD9-81ED-4DB2-BD59-A6C34878D82A}">
                    <a16:rowId xmlns:a16="http://schemas.microsoft.com/office/drawing/2014/main" xmlns="" val="10002"/>
                  </a:ext>
                </a:extLst>
              </a:tr>
              <a:tr h="294840">
                <a:tc>
                  <a:txBody>
                    <a:bodyPr/>
                    <a:lstStyle/>
                    <a:p>
                      <a:pPr algn="ctr"/>
                      <a:r>
                        <a:rPr lang="en-US" sz="1200" dirty="0">
                          <a:latin typeface="Verdana" pitchFamily="34" charset="0"/>
                          <a:ea typeface="Verdana" pitchFamily="34" charset="0"/>
                          <a:cs typeface="Verdana" pitchFamily="34" charset="0"/>
                        </a:rPr>
                        <a:t>3</a:t>
                      </a:r>
                    </a:p>
                  </a:txBody>
                  <a:tcPr anchor="ctr"/>
                </a:tc>
                <a:tc>
                  <a:txBody>
                    <a:bodyPr/>
                    <a:lstStyle/>
                    <a:p>
                      <a:pPr algn="r"/>
                      <a:r>
                        <a:rPr lang="en-US" sz="1200" dirty="0">
                          <a:latin typeface="Verdana" pitchFamily="34" charset="0"/>
                          <a:ea typeface="Verdana" pitchFamily="34" charset="0"/>
                          <a:cs typeface="Verdana" pitchFamily="34" charset="0"/>
                        </a:rPr>
                        <a:t>90,000</a:t>
                      </a:r>
                    </a:p>
                  </a:txBody>
                  <a:tcPr anchor="ctr"/>
                </a:tc>
                <a:tc>
                  <a:txBody>
                    <a:bodyPr/>
                    <a:lstStyle/>
                    <a:p>
                      <a:pPr algn="r"/>
                      <a:endParaRPr lang="en-US" sz="1200">
                        <a:latin typeface="Verdana" pitchFamily="34" charset="0"/>
                        <a:ea typeface="Verdana" pitchFamily="34" charset="0"/>
                        <a:cs typeface="Verdana" pitchFamily="34" charset="0"/>
                      </a:endParaRPr>
                    </a:p>
                  </a:txBody>
                  <a:tcPr anchor="ctr"/>
                </a:tc>
                <a:tc>
                  <a:txBody>
                    <a:bodyPr/>
                    <a:lstStyle/>
                    <a:p>
                      <a:pPr algn="r"/>
                      <a:r>
                        <a:rPr lang="en-US" sz="1200" dirty="0">
                          <a:latin typeface="Verdana" pitchFamily="34" charset="0"/>
                          <a:ea typeface="Verdana" pitchFamily="34" charset="0"/>
                          <a:cs typeface="Verdana" pitchFamily="34" charset="0"/>
                        </a:rPr>
                        <a:t>40%</a:t>
                      </a:r>
                    </a:p>
                  </a:txBody>
                  <a:tcPr anchor="ctr"/>
                </a:tc>
                <a:tc>
                  <a:txBody>
                    <a:bodyPr/>
                    <a:lstStyle/>
                    <a:p>
                      <a:pPr algn="r"/>
                      <a:endParaRPr lang="en-US" sz="1200">
                        <a:latin typeface="Verdana" pitchFamily="34" charset="0"/>
                        <a:ea typeface="Verdana" pitchFamily="34" charset="0"/>
                        <a:cs typeface="Verdana" pitchFamily="34" charset="0"/>
                      </a:endParaRPr>
                    </a:p>
                  </a:txBody>
                  <a:tcPr anchor="ctr"/>
                </a:tc>
                <a:tc>
                  <a:txBody>
                    <a:bodyPr/>
                    <a:lstStyle/>
                    <a:p>
                      <a:pPr algn="r"/>
                      <a:r>
                        <a:rPr lang="en-US" sz="1200" dirty="0">
                          <a:latin typeface="Verdana" pitchFamily="34" charset="0"/>
                          <a:ea typeface="Verdana" pitchFamily="34" charset="0"/>
                          <a:cs typeface="Verdana" pitchFamily="34" charset="0"/>
                        </a:rPr>
                        <a:t>36,000</a:t>
                      </a:r>
                    </a:p>
                  </a:txBody>
                  <a:tcPr anchor="ctr"/>
                </a:tc>
                <a:tc>
                  <a:txBody>
                    <a:bodyPr/>
                    <a:lstStyle/>
                    <a:p>
                      <a:pPr algn="r"/>
                      <a:r>
                        <a:rPr lang="en-US" sz="1200" dirty="0">
                          <a:latin typeface="Verdana" pitchFamily="34" charset="0"/>
                          <a:ea typeface="Verdana" pitchFamily="34" charset="0"/>
                          <a:cs typeface="Verdana" pitchFamily="34" charset="0"/>
                        </a:rPr>
                        <a:t>196,000</a:t>
                      </a:r>
                    </a:p>
                  </a:txBody>
                  <a:tcPr anchor="ctr"/>
                </a:tc>
                <a:tc>
                  <a:txBody>
                    <a:bodyPr/>
                    <a:lstStyle/>
                    <a:p>
                      <a:pPr algn="r"/>
                      <a:r>
                        <a:rPr lang="en-US" sz="1200" dirty="0">
                          <a:latin typeface="Verdana" pitchFamily="34" charset="0"/>
                          <a:ea typeface="Verdana" pitchFamily="34" charset="0"/>
                          <a:cs typeface="Verdana" pitchFamily="34" charset="0"/>
                        </a:rPr>
                        <a:t>54,000</a:t>
                      </a:r>
                    </a:p>
                  </a:txBody>
                  <a:tcPr anchor="ctr"/>
                </a:tc>
                <a:extLst>
                  <a:ext uri="{0D108BD9-81ED-4DB2-BD59-A6C34878D82A}">
                    <a16:rowId xmlns:a16="http://schemas.microsoft.com/office/drawing/2014/main" xmlns="" val="10003"/>
                  </a:ext>
                </a:extLst>
              </a:tr>
              <a:tr h="152570">
                <a:tc>
                  <a:txBody>
                    <a:bodyPr/>
                    <a:lstStyle/>
                    <a:p>
                      <a:pPr algn="ctr"/>
                      <a:r>
                        <a:rPr lang="en-US" sz="1200" dirty="0">
                          <a:latin typeface="Verdana" pitchFamily="34" charset="0"/>
                          <a:ea typeface="Verdana" pitchFamily="34" charset="0"/>
                          <a:cs typeface="Verdana" pitchFamily="34" charset="0"/>
                        </a:rPr>
                        <a:t>4</a:t>
                      </a:r>
                    </a:p>
                  </a:txBody>
                  <a:tcPr anchor="ctr"/>
                </a:tc>
                <a:tc>
                  <a:txBody>
                    <a:bodyPr/>
                    <a:lstStyle/>
                    <a:p>
                      <a:pPr algn="r"/>
                      <a:r>
                        <a:rPr lang="en-US" sz="1200" dirty="0">
                          <a:latin typeface="Verdana" pitchFamily="34" charset="0"/>
                          <a:ea typeface="Verdana" pitchFamily="34" charset="0"/>
                          <a:cs typeface="Verdana" pitchFamily="34" charset="0"/>
                        </a:rPr>
                        <a:t>54,000</a:t>
                      </a: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tc>
                  <a:txBody>
                    <a:bodyPr/>
                    <a:lstStyle/>
                    <a:p>
                      <a:pPr algn="r"/>
                      <a:endParaRPr lang="en-US" sz="1200">
                        <a:latin typeface="Verdana" pitchFamily="34" charset="0"/>
                        <a:ea typeface="Verdana" pitchFamily="34" charset="0"/>
                        <a:cs typeface="Verdana" pitchFamily="34" charset="0"/>
                      </a:endParaRPr>
                    </a:p>
                  </a:txBody>
                  <a:tcPr anchor="ctr"/>
                </a:tc>
                <a:tc>
                  <a:txBody>
                    <a:bodyPr/>
                    <a:lstStyle/>
                    <a:p>
                      <a:pPr algn="r"/>
                      <a:endParaRPr lang="en-US" sz="1200">
                        <a:latin typeface="Verdana" pitchFamily="34" charset="0"/>
                        <a:ea typeface="Verdana" pitchFamily="34" charset="0"/>
                        <a:cs typeface="Verdana" pitchFamily="34" charset="0"/>
                      </a:endParaRPr>
                    </a:p>
                  </a:txBody>
                  <a:tcPr anchor="ctr"/>
                </a:tc>
                <a:tc>
                  <a:txBody>
                    <a:bodyPr/>
                    <a:lstStyle/>
                    <a:p>
                      <a:pPr algn="r"/>
                      <a:r>
                        <a:rPr lang="en-US" sz="1200" b="1" dirty="0">
                          <a:latin typeface="Verdana" pitchFamily="34" charset="0"/>
                          <a:ea typeface="Verdana" pitchFamily="34" charset="0"/>
                          <a:cs typeface="Verdana" pitchFamily="34" charset="0"/>
                        </a:rPr>
                        <a:t>14,000</a:t>
                      </a:r>
                    </a:p>
                  </a:txBody>
                  <a:tcPr anchor="ctr"/>
                </a:tc>
                <a:tc>
                  <a:txBody>
                    <a:bodyPr/>
                    <a:lstStyle/>
                    <a:p>
                      <a:pPr algn="r"/>
                      <a:r>
                        <a:rPr lang="en-US" sz="1200" dirty="0">
                          <a:latin typeface="Verdana" pitchFamily="34" charset="0"/>
                          <a:ea typeface="Verdana" pitchFamily="34" charset="0"/>
                          <a:cs typeface="Verdana" pitchFamily="34" charset="0"/>
                        </a:rPr>
                        <a:t>210,000</a:t>
                      </a:r>
                    </a:p>
                  </a:txBody>
                  <a:tcPr anchor="ctr"/>
                </a:tc>
                <a:tc>
                  <a:txBody>
                    <a:bodyPr/>
                    <a:lstStyle/>
                    <a:p>
                      <a:pPr algn="r"/>
                      <a:r>
                        <a:rPr lang="en-US" sz="1200" dirty="0">
                          <a:latin typeface="Verdana" pitchFamily="34" charset="0"/>
                          <a:ea typeface="Verdana" pitchFamily="34" charset="0"/>
                          <a:cs typeface="Verdana" pitchFamily="34" charset="0"/>
                        </a:rPr>
                        <a:t>40,000</a:t>
                      </a:r>
                    </a:p>
                  </a:txBody>
                  <a:tcPr anchor="ctr"/>
                </a:tc>
                <a:extLst>
                  <a:ext uri="{0D108BD9-81ED-4DB2-BD59-A6C34878D82A}">
                    <a16:rowId xmlns:a16="http://schemas.microsoft.com/office/drawing/2014/main" xmlns="" val="10004"/>
                  </a:ext>
                </a:extLst>
              </a:tr>
              <a:tr h="248690">
                <a:tc>
                  <a:txBody>
                    <a:bodyPr/>
                    <a:lstStyle/>
                    <a:p>
                      <a:pPr algn="ctr"/>
                      <a:r>
                        <a:rPr lang="en-US" sz="1200" dirty="0">
                          <a:latin typeface="Verdana" pitchFamily="34" charset="0"/>
                          <a:ea typeface="Verdana" pitchFamily="34" charset="0"/>
                          <a:cs typeface="Verdana" pitchFamily="34" charset="0"/>
                        </a:rPr>
                        <a:t>5</a:t>
                      </a:r>
                    </a:p>
                  </a:txBody>
                  <a:tcPr anchor="ctr"/>
                </a:tc>
                <a:tc>
                  <a:txBody>
                    <a:bodyPr/>
                    <a:lstStyle/>
                    <a:p>
                      <a:pPr algn="r"/>
                      <a:r>
                        <a:rPr lang="en-US" sz="1200" dirty="0">
                          <a:latin typeface="Verdana" pitchFamily="34" charset="0"/>
                          <a:ea typeface="Verdana" pitchFamily="34" charset="0"/>
                          <a:cs typeface="Verdana" pitchFamily="34" charset="0"/>
                        </a:rPr>
                        <a:t>40,000</a:t>
                      </a: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tc>
                  <a:txBody>
                    <a:bodyPr/>
                    <a:lstStyle/>
                    <a:p>
                      <a:pPr algn="r"/>
                      <a:r>
                        <a:rPr lang="en-US" sz="1200" u="sng" kern="1200" dirty="0">
                          <a:solidFill>
                            <a:schemeClr val="tx1"/>
                          </a:solidFill>
                          <a:latin typeface="Verdana" pitchFamily="34" charset="0"/>
                          <a:ea typeface="Verdana" pitchFamily="34" charset="0"/>
                          <a:cs typeface="Verdana" pitchFamily="34" charset="0"/>
                        </a:rPr>
                        <a:t>            –</a:t>
                      </a:r>
                      <a:endParaRPr lang="en-US" sz="1200" u="sng" dirty="0">
                        <a:latin typeface="Verdana" pitchFamily="34" charset="0"/>
                        <a:ea typeface="Verdana" pitchFamily="34" charset="0"/>
                        <a:cs typeface="Verdana" pitchFamily="34" charset="0"/>
                      </a:endParaRP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tc>
                  <a:txBody>
                    <a:bodyPr/>
                    <a:lstStyle/>
                    <a:p>
                      <a:pPr algn="r"/>
                      <a:r>
                        <a:rPr lang="en-US" sz="1200" dirty="0">
                          <a:latin typeface="Verdana" pitchFamily="34" charset="0"/>
                          <a:ea typeface="Verdana" pitchFamily="34" charset="0"/>
                          <a:cs typeface="Verdana" pitchFamily="34" charset="0"/>
                        </a:rPr>
                        <a:t>40,000</a:t>
                      </a:r>
                    </a:p>
                  </a:txBody>
                  <a:tcPr anchor="ctr"/>
                </a:tc>
                <a:extLst>
                  <a:ext uri="{0D108BD9-81ED-4DB2-BD59-A6C34878D82A}">
                    <a16:rowId xmlns:a16="http://schemas.microsoft.com/office/drawing/2014/main" xmlns="" val="10005"/>
                  </a:ext>
                </a:extLst>
              </a:tr>
              <a:tr h="303379">
                <a:tc>
                  <a:txBody>
                    <a:bodyPr/>
                    <a:lstStyle/>
                    <a:p>
                      <a:r>
                        <a:rPr lang="en-US" sz="1200" dirty="0">
                          <a:latin typeface="Verdana" pitchFamily="34" charset="0"/>
                          <a:ea typeface="Verdana" pitchFamily="34" charset="0"/>
                          <a:cs typeface="Verdana" pitchFamily="34" charset="0"/>
                        </a:rPr>
                        <a:t>Total</a:t>
                      </a:r>
                    </a:p>
                  </a:txBody>
                  <a:tcPr anchor="ctr"/>
                </a:tc>
                <a:tc>
                  <a:txBody>
                    <a:bodyPr/>
                    <a:lstStyle/>
                    <a:p>
                      <a:pPr algn="r"/>
                      <a:endParaRPr lang="en-US" sz="1200">
                        <a:latin typeface="Verdana" pitchFamily="34" charset="0"/>
                        <a:ea typeface="Verdana" pitchFamily="34" charset="0"/>
                        <a:cs typeface="Verdana" pitchFamily="34" charset="0"/>
                      </a:endParaRPr>
                    </a:p>
                  </a:txBody>
                  <a:tcPr anchor="ctr"/>
                </a:tc>
                <a:tc>
                  <a:txBody>
                    <a:bodyPr/>
                    <a:lstStyle/>
                    <a:p>
                      <a:pPr algn="r"/>
                      <a:endParaRPr lang="en-US" sz="1200">
                        <a:latin typeface="Verdana" pitchFamily="34" charset="0"/>
                        <a:ea typeface="Verdana" pitchFamily="34" charset="0"/>
                        <a:cs typeface="Verdana" pitchFamily="34" charset="0"/>
                      </a:endParaRPr>
                    </a:p>
                  </a:txBody>
                  <a:tcPr anchor="ctr"/>
                </a:tc>
                <a:tc>
                  <a:txBody>
                    <a:bodyPr/>
                    <a:lstStyle/>
                    <a:p>
                      <a:pPr algn="r"/>
                      <a:endParaRPr lang="en-US" sz="1200">
                        <a:latin typeface="Verdana" pitchFamily="34" charset="0"/>
                        <a:ea typeface="Verdana" pitchFamily="34" charset="0"/>
                        <a:cs typeface="Verdana" pitchFamily="34" charset="0"/>
                      </a:endParaRPr>
                    </a:p>
                  </a:txBody>
                  <a:tcPr anchor="ctr"/>
                </a:tc>
                <a:tc>
                  <a:txBody>
                    <a:bodyPr/>
                    <a:lstStyle/>
                    <a:p>
                      <a:pPr algn="r"/>
                      <a:endParaRPr lang="en-US" sz="1200">
                        <a:latin typeface="Verdana" pitchFamily="34" charset="0"/>
                        <a:ea typeface="Verdana" pitchFamily="34" charset="0"/>
                        <a:cs typeface="Verdana" pitchFamily="34" charset="0"/>
                      </a:endParaRPr>
                    </a:p>
                  </a:txBody>
                  <a:tcPr anchor="ctr"/>
                </a:tc>
                <a:tc>
                  <a:txBody>
                    <a:bodyPr/>
                    <a:lstStyle/>
                    <a:p>
                      <a:pPr algn="r"/>
                      <a:r>
                        <a:rPr lang="en-US" sz="1200" u="sng" dirty="0">
                          <a:latin typeface="Verdana" pitchFamily="34" charset="0"/>
                          <a:ea typeface="Verdana" pitchFamily="34" charset="0"/>
                          <a:cs typeface="Verdana" pitchFamily="34" charset="0"/>
                        </a:rPr>
                        <a:t>$210,000</a:t>
                      </a: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xmlns="" val="10006"/>
                  </a:ext>
                </a:extLst>
              </a:tr>
            </a:tbl>
          </a:graphicData>
        </a:graphic>
      </p:graphicFrame>
      <p:sp>
        <p:nvSpPr>
          <p:cNvPr id="7" name="Content Placeholder 6"/>
          <p:cNvSpPr>
            <a:spLocks noGrp="1"/>
          </p:cNvSpPr>
          <p:nvPr>
            <p:ph sz="quarter" idx="12"/>
          </p:nvPr>
        </p:nvSpPr>
        <p:spPr>
          <a:xfrm>
            <a:off x="914400" y="4876800"/>
            <a:ext cx="7772400" cy="1524000"/>
          </a:xfrm>
        </p:spPr>
        <p:txBody>
          <a:bodyPr/>
          <a:lstStyle/>
          <a:p>
            <a:pPr marL="0" indent="0">
              <a:buNone/>
            </a:pPr>
            <a:r>
              <a:rPr lang="en-IN" sz="2400" dirty="0"/>
              <a:t>1 ÷ 5 = 20% × 2 = 40%</a:t>
            </a:r>
          </a:p>
          <a:p>
            <a:pPr marL="0" indent="0">
              <a:buNone/>
            </a:pPr>
            <a:r>
              <a:rPr lang="en-US" sz="2400" dirty="0"/>
              <a:t>Remaining depreciation (plug) </a:t>
            </a:r>
            <a:r>
              <a:rPr lang="en-IN" sz="2400" dirty="0">
                <a:sym typeface="Wingdings" pitchFamily="2" charset="2"/>
              </a:rPr>
              <a:t> </a:t>
            </a:r>
            <a:r>
              <a:rPr lang="en-IN" sz="2400" dirty="0"/>
              <a:t>14,000</a:t>
            </a:r>
            <a:endParaRPr lang="en-US" sz="2400" dirty="0"/>
          </a:p>
        </p:txBody>
      </p:sp>
    </p:spTree>
    <p:extLst>
      <p:ext uri="{BB962C8B-B14F-4D97-AF65-F5344CB8AC3E}">
        <p14:creationId xmlns:p14="http://schemas.microsoft.com/office/powerpoint/2010/main" val="18081714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a:t>
            </a:r>
            <a:r>
              <a:rPr lang="en-IN" dirty="0"/>
              <a:t>11-2</a:t>
            </a:r>
          </a:p>
        </p:txBody>
      </p:sp>
      <p:sp>
        <p:nvSpPr>
          <p:cNvPr id="8" name="Title 7"/>
          <p:cNvSpPr>
            <a:spLocks noGrp="1"/>
          </p:cNvSpPr>
          <p:nvPr>
            <p:ph type="title"/>
          </p:nvPr>
        </p:nvSpPr>
        <p:spPr>
          <a:xfrm>
            <a:off x="685800" y="381000"/>
            <a:ext cx="8001000" cy="914400"/>
          </a:xfrm>
        </p:spPr>
        <p:txBody>
          <a:bodyPr>
            <a:noAutofit/>
          </a:bodyPr>
          <a:lstStyle/>
          <a:p>
            <a:r>
              <a:rPr lang="en-US" altLang="en-US" dirty="0"/>
              <a:t>Concept Check: Declining Balance Method</a:t>
            </a:r>
            <a:endParaRPr lang="en-US" dirty="0"/>
          </a:p>
        </p:txBody>
      </p:sp>
      <p:sp>
        <p:nvSpPr>
          <p:cNvPr id="9" name="Content Placeholder 8"/>
          <p:cNvSpPr>
            <a:spLocks noGrp="1"/>
          </p:cNvSpPr>
          <p:nvPr>
            <p:ph sz="quarter" idx="10"/>
          </p:nvPr>
        </p:nvSpPr>
        <p:spPr>
          <a:xfrm>
            <a:off x="914400" y="1600200"/>
            <a:ext cx="7772400" cy="4876800"/>
          </a:xfrm>
        </p:spPr>
        <p:txBody>
          <a:bodyPr/>
          <a:lstStyle/>
          <a:p>
            <a:pPr marL="0" indent="0">
              <a:spcBef>
                <a:spcPts val="600"/>
              </a:spcBef>
              <a:buNone/>
            </a:pPr>
            <a:r>
              <a:rPr lang="en-US" sz="2200" dirty="0"/>
              <a:t>A machine that cost $160,000 has an expected service life of eight years and a residual value of $16,000. Depreciation for the </a:t>
            </a:r>
            <a:r>
              <a:rPr lang="en-US" sz="2200" i="1" dirty="0"/>
              <a:t>second</a:t>
            </a:r>
            <a:r>
              <a:rPr lang="en-US" sz="2200" dirty="0"/>
              <a:t> year of the asset’s life using the double-declining-balance method is:</a:t>
            </a:r>
          </a:p>
          <a:p>
            <a:pPr marL="457200" indent="-457200">
              <a:spcBef>
                <a:spcPts val="600"/>
              </a:spcBef>
              <a:buFont typeface="+mj-lt"/>
              <a:buAutoNum type="alphaLcPeriod"/>
            </a:pPr>
            <a:r>
              <a:rPr lang="en-US" sz="2200" b="1" dirty="0"/>
              <a:t>$30,000 </a:t>
            </a:r>
          </a:p>
          <a:p>
            <a:pPr marL="457200" indent="-457200">
              <a:spcBef>
                <a:spcPts val="600"/>
              </a:spcBef>
              <a:buFont typeface="+mj-lt"/>
              <a:buAutoNum type="alphaLcPeriod"/>
            </a:pPr>
            <a:r>
              <a:rPr lang="en-US" sz="2200" dirty="0"/>
              <a:t>$40,000 </a:t>
            </a:r>
          </a:p>
          <a:p>
            <a:pPr marL="457200" indent="-457200">
              <a:spcBef>
                <a:spcPts val="600"/>
              </a:spcBef>
              <a:buFont typeface="+mj-lt"/>
              <a:buAutoNum type="alphaLcPeriod"/>
            </a:pPr>
            <a:r>
              <a:rPr lang="en-US" sz="2200" dirty="0"/>
              <a:t>$27,000 </a:t>
            </a:r>
          </a:p>
          <a:p>
            <a:pPr marL="457200" indent="-457200">
              <a:spcBef>
                <a:spcPts val="600"/>
              </a:spcBef>
              <a:buFont typeface="+mj-lt"/>
              <a:buAutoNum type="alphaLcPeriod"/>
            </a:pPr>
            <a:r>
              <a:rPr lang="en-US" sz="2200" dirty="0"/>
              <a:t>All of these answer choices are incorrect</a:t>
            </a:r>
          </a:p>
          <a:p>
            <a:pPr marL="0" lvl="0" indent="0">
              <a:spcBef>
                <a:spcPts val="600"/>
              </a:spcBef>
              <a:buNone/>
            </a:pPr>
            <a:r>
              <a:rPr lang="en-US" sz="2200" dirty="0"/>
              <a:t>The correct answer is </a:t>
            </a:r>
            <a:r>
              <a:rPr lang="en-US" sz="2200" i="1" dirty="0"/>
              <a:t>a</a:t>
            </a:r>
            <a:r>
              <a:rPr lang="en-US" sz="2200" dirty="0"/>
              <a:t>:</a:t>
            </a:r>
          </a:p>
          <a:p>
            <a:pPr marL="0" lvl="0" indent="0">
              <a:spcBef>
                <a:spcPts val="600"/>
              </a:spcBef>
              <a:buNone/>
            </a:pPr>
            <a:r>
              <a:rPr lang="en-US" sz="2200" dirty="0"/>
              <a:t>Year 1: $160,000 × 25% = $40,000</a:t>
            </a:r>
          </a:p>
          <a:p>
            <a:pPr marL="0" lvl="0" indent="0">
              <a:spcBef>
                <a:spcPts val="600"/>
              </a:spcBef>
              <a:buNone/>
            </a:pPr>
            <a:r>
              <a:rPr lang="en-US" sz="2200" dirty="0"/>
              <a:t>Year 2: ($160,000 − 40,000) × 25% = </a:t>
            </a:r>
            <a:r>
              <a:rPr lang="en-US" sz="2200" b="1" dirty="0"/>
              <a:t>$30,000 </a:t>
            </a:r>
          </a:p>
        </p:txBody>
      </p:sp>
    </p:spTree>
    <p:extLst>
      <p:ext uri="{BB962C8B-B14F-4D97-AF65-F5344CB8AC3E}">
        <p14:creationId xmlns:p14="http://schemas.microsoft.com/office/powerpoint/2010/main" val="34744013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a:xfrm>
            <a:off x="5943600" y="-3175"/>
            <a:ext cx="3200400" cy="384175"/>
          </a:xfrm>
        </p:spPr>
        <p:txBody>
          <a:bodyPr/>
          <a:lstStyle/>
          <a:p>
            <a:pPr marL="0" indent="0">
              <a:buNone/>
            </a:pPr>
            <a:r>
              <a:rPr lang="en-US" dirty="0"/>
              <a:t>Learning Objective </a:t>
            </a:r>
            <a:r>
              <a:rPr lang="en-IN" dirty="0"/>
              <a:t>11-2</a:t>
            </a:r>
          </a:p>
        </p:txBody>
      </p:sp>
      <p:sp>
        <p:nvSpPr>
          <p:cNvPr id="3" name="Title 2"/>
          <p:cNvSpPr>
            <a:spLocks noGrp="1"/>
          </p:cNvSpPr>
          <p:nvPr>
            <p:ph type="title"/>
          </p:nvPr>
        </p:nvSpPr>
        <p:spPr>
          <a:xfrm>
            <a:off x="439689" y="438821"/>
            <a:ext cx="8493222" cy="932779"/>
          </a:xfrm>
        </p:spPr>
        <p:txBody>
          <a:bodyPr>
            <a:noAutofit/>
          </a:bodyPr>
          <a:lstStyle/>
          <a:p>
            <a:r>
              <a:rPr lang="en-IN" dirty="0"/>
              <a:t>Activity-Based Depreciation Methods (1 of 2)</a:t>
            </a:r>
            <a:endParaRPr lang="en-US" dirty="0"/>
          </a:p>
        </p:txBody>
      </p:sp>
      <p:sp>
        <p:nvSpPr>
          <p:cNvPr id="4" name="Content Placeholder 3"/>
          <p:cNvSpPr>
            <a:spLocks noGrp="1"/>
          </p:cNvSpPr>
          <p:nvPr>
            <p:ph sz="quarter" idx="10"/>
          </p:nvPr>
        </p:nvSpPr>
        <p:spPr>
          <a:xfrm>
            <a:off x="914400" y="1676400"/>
            <a:ext cx="7772400" cy="4648200"/>
          </a:xfrm>
        </p:spPr>
        <p:txBody>
          <a:bodyPr/>
          <a:lstStyle/>
          <a:p>
            <a:pPr marL="0" indent="0">
              <a:buNone/>
            </a:pPr>
            <a:r>
              <a:rPr lang="en-IN" dirty="0"/>
              <a:t>The Hogan Manufacturing Company purchased a machine for $250,000. The company expects the service life of the machine to be five years. During that time, it is expected that the machine will produce 140,000 units. The anticipated residual value is $40,000. The machine was disposed of after five years of use. Actual production during the five years of </a:t>
            </a:r>
            <a:r>
              <a:rPr lang="en-US" dirty="0"/>
              <a:t>the asset’s life was:</a:t>
            </a:r>
          </a:p>
        </p:txBody>
      </p:sp>
    </p:spTree>
    <p:extLst>
      <p:ext uri="{BB962C8B-B14F-4D97-AF65-F5344CB8AC3E}">
        <p14:creationId xmlns:p14="http://schemas.microsoft.com/office/powerpoint/2010/main" val="32460781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a:buNone/>
            </a:pPr>
            <a:r>
              <a:rPr lang="en-US" dirty="0"/>
              <a:t>Learning Objective </a:t>
            </a:r>
            <a:r>
              <a:rPr lang="en-IN" dirty="0"/>
              <a:t>11-2</a:t>
            </a:r>
          </a:p>
        </p:txBody>
      </p:sp>
      <p:sp>
        <p:nvSpPr>
          <p:cNvPr id="3" name="Title 2"/>
          <p:cNvSpPr>
            <a:spLocks noGrp="1"/>
          </p:cNvSpPr>
          <p:nvPr>
            <p:ph type="title"/>
          </p:nvPr>
        </p:nvSpPr>
        <p:spPr/>
        <p:txBody>
          <a:bodyPr>
            <a:noAutofit/>
          </a:bodyPr>
          <a:lstStyle/>
          <a:p>
            <a:r>
              <a:rPr lang="en-IN" dirty="0"/>
              <a:t>Activity-Based Depreciation Methods (2 of 2)</a:t>
            </a:r>
            <a:endParaRPr lang="en-US" dirty="0"/>
          </a:p>
        </p:txBody>
      </p:sp>
      <p:graphicFrame>
        <p:nvGraphicFramePr>
          <p:cNvPr id="9" name="Table  8"/>
          <p:cNvGraphicFramePr>
            <a:graphicFrameLocks noGrp="1"/>
          </p:cNvGraphicFramePr>
          <p:nvPr>
            <p:ph type="pic" sz="quarter" idx="14"/>
            <p:extLst>
              <p:ext uri="{D42A27DB-BD31-4B8C-83A1-F6EECF244321}">
                <p14:modId xmlns:p14="http://schemas.microsoft.com/office/powerpoint/2010/main" val="1467545283"/>
              </p:ext>
            </p:extLst>
          </p:nvPr>
        </p:nvGraphicFramePr>
        <p:xfrm>
          <a:off x="1676400" y="2133600"/>
          <a:ext cx="5867400" cy="2590798"/>
        </p:xfrm>
        <a:graphic>
          <a:graphicData uri="http://schemas.openxmlformats.org/drawingml/2006/table">
            <a:tbl>
              <a:tblPr firstRow="1" bandRow="1">
                <a:tableStyleId>{5940675A-B579-460E-94D1-54222C63F5DA}</a:tableStyleId>
              </a:tblPr>
              <a:tblGrid>
                <a:gridCol w="2933700">
                  <a:extLst>
                    <a:ext uri="{9D8B030D-6E8A-4147-A177-3AD203B41FA5}">
                      <a16:colId xmlns:a16="http://schemas.microsoft.com/office/drawing/2014/main" xmlns="" val="20000"/>
                    </a:ext>
                  </a:extLst>
                </a:gridCol>
                <a:gridCol w="2933700">
                  <a:extLst>
                    <a:ext uri="{9D8B030D-6E8A-4147-A177-3AD203B41FA5}">
                      <a16:colId xmlns:a16="http://schemas.microsoft.com/office/drawing/2014/main" xmlns="" val="20001"/>
                    </a:ext>
                  </a:extLst>
                </a:gridCol>
              </a:tblGrid>
              <a:tr h="370114">
                <a:tc>
                  <a:txBody>
                    <a:bodyPr/>
                    <a:lstStyle/>
                    <a:p>
                      <a:pPr algn="ctr"/>
                      <a:r>
                        <a:rPr lang="en-US" sz="1800" b="1" dirty="0">
                          <a:latin typeface="Verdana" panose="020B0604030504040204" pitchFamily="34" charset="0"/>
                          <a:ea typeface="Verdana" panose="020B0604030504040204" pitchFamily="34" charset="0"/>
                          <a:cs typeface="Verdana" panose="020B0604030504040204" pitchFamily="34" charset="0"/>
                        </a:rPr>
                        <a:t>Year</a:t>
                      </a:r>
                    </a:p>
                  </a:txBody>
                  <a:tcPr/>
                </a:tc>
                <a:tc>
                  <a:txBody>
                    <a:bodyPr/>
                    <a:lstStyle/>
                    <a:p>
                      <a:pPr algn="ctr"/>
                      <a:r>
                        <a:rPr lang="en-US" sz="1800" b="1" dirty="0">
                          <a:latin typeface="Verdana" panose="020B0604030504040204" pitchFamily="34" charset="0"/>
                          <a:ea typeface="Verdana" panose="020B0604030504040204" pitchFamily="34" charset="0"/>
                          <a:cs typeface="Verdana" panose="020B0604030504040204" pitchFamily="34" charset="0"/>
                        </a:rPr>
                        <a:t>Units produced</a:t>
                      </a:r>
                    </a:p>
                  </a:txBody>
                  <a:tcPr/>
                </a:tc>
                <a:extLst>
                  <a:ext uri="{0D108BD9-81ED-4DB2-BD59-A6C34878D82A}">
                    <a16:rowId xmlns:a16="http://schemas.microsoft.com/office/drawing/2014/main" xmlns="" val="10000"/>
                  </a:ext>
                </a:extLst>
              </a:tr>
              <a:tr h="370114">
                <a:tc>
                  <a:txBody>
                    <a:bodyPr/>
                    <a:lstStyle/>
                    <a:p>
                      <a:pPr algn="ctr"/>
                      <a:r>
                        <a:rPr lang="en-US" sz="1800" dirty="0">
                          <a:latin typeface="Verdana" panose="020B0604030504040204" pitchFamily="34" charset="0"/>
                          <a:ea typeface="Verdana" panose="020B0604030504040204" pitchFamily="34" charset="0"/>
                          <a:cs typeface="Verdana" panose="020B0604030504040204" pitchFamily="34" charset="0"/>
                        </a:rPr>
                        <a:t>1</a:t>
                      </a:r>
                    </a:p>
                  </a:txBody>
                  <a:tcPr/>
                </a:tc>
                <a:tc>
                  <a:txBody>
                    <a:bodyPr/>
                    <a:lstStyle/>
                    <a:p>
                      <a:pPr algn="r"/>
                      <a:r>
                        <a:rPr lang="en-US" sz="1800" dirty="0">
                          <a:latin typeface="Verdana" panose="020B0604030504040204" pitchFamily="34" charset="0"/>
                          <a:ea typeface="Verdana" panose="020B0604030504040204" pitchFamily="34" charset="0"/>
                          <a:cs typeface="Verdana" panose="020B0604030504040204" pitchFamily="34" charset="0"/>
                        </a:rPr>
                        <a:t>20,000</a:t>
                      </a:r>
                    </a:p>
                  </a:txBody>
                  <a:tcPr/>
                </a:tc>
                <a:extLst>
                  <a:ext uri="{0D108BD9-81ED-4DB2-BD59-A6C34878D82A}">
                    <a16:rowId xmlns:a16="http://schemas.microsoft.com/office/drawing/2014/main" xmlns="" val="10001"/>
                  </a:ext>
                </a:extLst>
              </a:tr>
              <a:tr h="370114">
                <a:tc>
                  <a:txBody>
                    <a:bodyPr/>
                    <a:lstStyle/>
                    <a:p>
                      <a:pPr algn="ctr"/>
                      <a:r>
                        <a:rPr lang="en-US" sz="1800" dirty="0">
                          <a:latin typeface="Verdana" panose="020B0604030504040204" pitchFamily="34" charset="0"/>
                          <a:ea typeface="Verdana" panose="020B0604030504040204" pitchFamily="34" charset="0"/>
                          <a:cs typeface="Verdana" panose="020B0604030504040204" pitchFamily="34" charset="0"/>
                        </a:rPr>
                        <a:t>2</a:t>
                      </a:r>
                    </a:p>
                  </a:txBody>
                  <a:tcPr/>
                </a:tc>
                <a:tc>
                  <a:txBody>
                    <a:bodyPr/>
                    <a:lstStyle/>
                    <a:p>
                      <a:pPr algn="r"/>
                      <a:r>
                        <a:rPr lang="en-US" sz="1800" dirty="0">
                          <a:latin typeface="Verdana" panose="020B0604030504040204" pitchFamily="34" charset="0"/>
                          <a:ea typeface="Verdana" panose="020B0604030504040204" pitchFamily="34" charset="0"/>
                          <a:cs typeface="Verdana" panose="020B0604030504040204" pitchFamily="34" charset="0"/>
                        </a:rPr>
                        <a:t>32,000</a:t>
                      </a:r>
                    </a:p>
                  </a:txBody>
                  <a:tcPr/>
                </a:tc>
                <a:extLst>
                  <a:ext uri="{0D108BD9-81ED-4DB2-BD59-A6C34878D82A}">
                    <a16:rowId xmlns:a16="http://schemas.microsoft.com/office/drawing/2014/main" xmlns="" val="10002"/>
                  </a:ext>
                </a:extLst>
              </a:tr>
              <a:tr h="370114">
                <a:tc>
                  <a:txBody>
                    <a:bodyPr/>
                    <a:lstStyle/>
                    <a:p>
                      <a:pPr algn="ctr"/>
                      <a:r>
                        <a:rPr lang="en-US" sz="1800" dirty="0">
                          <a:latin typeface="Verdana" panose="020B0604030504040204" pitchFamily="34" charset="0"/>
                          <a:ea typeface="Verdana" panose="020B0604030504040204" pitchFamily="34" charset="0"/>
                          <a:cs typeface="Verdana" panose="020B0604030504040204" pitchFamily="34" charset="0"/>
                        </a:rPr>
                        <a:t>3</a:t>
                      </a:r>
                    </a:p>
                  </a:txBody>
                  <a:tcPr/>
                </a:tc>
                <a:tc>
                  <a:txBody>
                    <a:bodyPr/>
                    <a:lstStyle/>
                    <a:p>
                      <a:pPr algn="r"/>
                      <a:r>
                        <a:rPr lang="en-US" sz="1800" dirty="0">
                          <a:latin typeface="Verdana" panose="020B0604030504040204" pitchFamily="34" charset="0"/>
                          <a:ea typeface="Verdana" panose="020B0604030504040204" pitchFamily="34" charset="0"/>
                          <a:cs typeface="Verdana" panose="020B0604030504040204" pitchFamily="34" charset="0"/>
                        </a:rPr>
                        <a:t>44,000</a:t>
                      </a:r>
                    </a:p>
                  </a:txBody>
                  <a:tcPr/>
                </a:tc>
                <a:extLst>
                  <a:ext uri="{0D108BD9-81ED-4DB2-BD59-A6C34878D82A}">
                    <a16:rowId xmlns:a16="http://schemas.microsoft.com/office/drawing/2014/main" xmlns="" val="10003"/>
                  </a:ext>
                </a:extLst>
              </a:tr>
              <a:tr h="370114">
                <a:tc>
                  <a:txBody>
                    <a:bodyPr/>
                    <a:lstStyle/>
                    <a:p>
                      <a:pPr algn="ctr"/>
                      <a:r>
                        <a:rPr lang="en-US" sz="1800" dirty="0">
                          <a:latin typeface="Verdana" panose="020B0604030504040204" pitchFamily="34" charset="0"/>
                          <a:ea typeface="Verdana" panose="020B0604030504040204" pitchFamily="34" charset="0"/>
                          <a:cs typeface="Verdana" panose="020B0604030504040204" pitchFamily="34" charset="0"/>
                        </a:rPr>
                        <a:t>4</a:t>
                      </a:r>
                    </a:p>
                  </a:txBody>
                  <a:tcPr/>
                </a:tc>
                <a:tc>
                  <a:txBody>
                    <a:bodyPr/>
                    <a:lstStyle/>
                    <a:p>
                      <a:pPr algn="r"/>
                      <a:r>
                        <a:rPr lang="en-US" sz="1800" dirty="0">
                          <a:latin typeface="Verdana" panose="020B0604030504040204" pitchFamily="34" charset="0"/>
                          <a:ea typeface="Verdana" panose="020B0604030504040204" pitchFamily="34" charset="0"/>
                          <a:cs typeface="Verdana" panose="020B0604030504040204" pitchFamily="34" charset="0"/>
                        </a:rPr>
                        <a:t>28,000</a:t>
                      </a:r>
                    </a:p>
                  </a:txBody>
                  <a:tcPr/>
                </a:tc>
                <a:extLst>
                  <a:ext uri="{0D108BD9-81ED-4DB2-BD59-A6C34878D82A}">
                    <a16:rowId xmlns:a16="http://schemas.microsoft.com/office/drawing/2014/main" xmlns="" val="10004"/>
                  </a:ext>
                </a:extLst>
              </a:tr>
              <a:tr h="370114">
                <a:tc>
                  <a:txBody>
                    <a:bodyPr/>
                    <a:lstStyle/>
                    <a:p>
                      <a:pPr algn="ctr"/>
                      <a:r>
                        <a:rPr lang="en-US" sz="1800" dirty="0">
                          <a:latin typeface="Verdana" panose="020B0604030504040204" pitchFamily="34" charset="0"/>
                          <a:ea typeface="Verdana" panose="020B0604030504040204" pitchFamily="34" charset="0"/>
                          <a:cs typeface="Verdana" panose="020B0604030504040204" pitchFamily="34" charset="0"/>
                        </a:rPr>
                        <a:t>5</a:t>
                      </a:r>
                    </a:p>
                  </a:txBody>
                  <a:tcPr/>
                </a:tc>
                <a:tc>
                  <a:txBody>
                    <a:bodyPr/>
                    <a:lstStyle/>
                    <a:p>
                      <a:pPr algn="r"/>
                      <a:r>
                        <a:rPr lang="en-US" sz="1800" u="sng" dirty="0">
                          <a:latin typeface="Verdana" panose="020B0604030504040204" pitchFamily="34" charset="0"/>
                          <a:ea typeface="Verdana" panose="020B0604030504040204" pitchFamily="34" charset="0"/>
                          <a:cs typeface="Verdana" panose="020B0604030504040204" pitchFamily="34" charset="0"/>
                        </a:rPr>
                        <a:t>26,000</a:t>
                      </a:r>
                    </a:p>
                  </a:txBody>
                  <a:tcPr/>
                </a:tc>
                <a:extLst>
                  <a:ext uri="{0D108BD9-81ED-4DB2-BD59-A6C34878D82A}">
                    <a16:rowId xmlns:a16="http://schemas.microsoft.com/office/drawing/2014/main" xmlns="" val="10005"/>
                  </a:ext>
                </a:extLst>
              </a:tr>
              <a:tr h="370114">
                <a:tc>
                  <a:txBody>
                    <a:bodyPr/>
                    <a:lstStyle/>
                    <a:p>
                      <a:pPr algn="ctr"/>
                      <a:endParaRPr lang="en-US" sz="1800" b="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800" b="0" u="sng" dirty="0">
                          <a:latin typeface="Verdana" panose="020B0604030504040204" pitchFamily="34" charset="0"/>
                          <a:ea typeface="Verdana" panose="020B0604030504040204" pitchFamily="34" charset="0"/>
                          <a:cs typeface="Verdana" panose="020B0604030504040204" pitchFamily="34" charset="0"/>
                        </a:rPr>
                        <a:t>150,000</a:t>
                      </a: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28281522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a:t>
            </a:r>
            <a:r>
              <a:rPr lang="en-IN" dirty="0"/>
              <a:t>11-2</a:t>
            </a:r>
          </a:p>
        </p:txBody>
      </p:sp>
      <p:sp>
        <p:nvSpPr>
          <p:cNvPr id="8" name="Title 7"/>
          <p:cNvSpPr>
            <a:spLocks noGrp="1"/>
          </p:cNvSpPr>
          <p:nvPr>
            <p:ph type="title"/>
          </p:nvPr>
        </p:nvSpPr>
        <p:spPr/>
        <p:txBody>
          <a:bodyPr>
            <a:noAutofit/>
          </a:bodyPr>
          <a:lstStyle/>
          <a:p>
            <a:r>
              <a:rPr lang="en-US" dirty="0"/>
              <a:t>Units-of-Production Depreciation </a:t>
            </a:r>
            <a:r>
              <a:rPr lang="en-IN" dirty="0"/>
              <a:t>(1 of 2)</a:t>
            </a:r>
            <a:endParaRPr lang="en-US" dirty="0"/>
          </a:p>
        </p:txBody>
      </p:sp>
      <p:sp>
        <p:nvSpPr>
          <p:cNvPr id="9" name="Content Placeholder 8"/>
          <p:cNvSpPr>
            <a:spLocks noGrp="1"/>
          </p:cNvSpPr>
          <p:nvPr>
            <p:ph sz="quarter" idx="10"/>
          </p:nvPr>
        </p:nvSpPr>
        <p:spPr>
          <a:xfrm>
            <a:off x="914400" y="1524000"/>
            <a:ext cx="7772400" cy="4495800"/>
          </a:xfrm>
        </p:spPr>
        <p:txBody>
          <a:bodyPr/>
          <a:lstStyle/>
          <a:p>
            <a:pPr marL="0" indent="0">
              <a:buNone/>
            </a:pPr>
            <a:r>
              <a:rPr lang="en-IN" dirty="0"/>
              <a:t>The Hogan Manufacturing Company purchased a machine for </a:t>
            </a:r>
            <a:r>
              <a:rPr lang="en-IN" u="sng" dirty="0"/>
              <a:t>$250,000</a:t>
            </a:r>
            <a:r>
              <a:rPr lang="en-IN" dirty="0"/>
              <a:t>. The company expects the service life of the machine to be five years. During that time, it is expected that the machine will produce </a:t>
            </a:r>
            <a:r>
              <a:rPr lang="en-IN" u="sng" dirty="0"/>
              <a:t>140,000</a:t>
            </a:r>
            <a:r>
              <a:rPr lang="en-IN" dirty="0"/>
              <a:t> units. The anticipated residual value is </a:t>
            </a:r>
            <a:r>
              <a:rPr lang="en-IN" u="sng" dirty="0"/>
              <a:t>$40,000</a:t>
            </a:r>
            <a:r>
              <a:rPr lang="en-IN" dirty="0"/>
              <a:t>. The machine was disposed of after five years of use. </a:t>
            </a:r>
            <a:endParaRPr lang="en-US" dirty="0"/>
          </a:p>
        </p:txBody>
      </p:sp>
    </p:spTree>
    <p:extLst>
      <p:ext uri="{BB962C8B-B14F-4D97-AF65-F5344CB8AC3E}">
        <p14:creationId xmlns:p14="http://schemas.microsoft.com/office/powerpoint/2010/main" val="16146362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fontAlgn="auto">
              <a:spcAft>
                <a:spcPts val="0"/>
              </a:spcAft>
              <a:buNone/>
              <a:defRPr/>
            </a:pPr>
            <a:r>
              <a:rPr lang="en-US" dirty="0"/>
              <a:t>Learning Objective </a:t>
            </a:r>
            <a:r>
              <a:rPr lang="en-IN" dirty="0"/>
              <a:t>11-1</a:t>
            </a:r>
          </a:p>
        </p:txBody>
      </p:sp>
      <p:sp>
        <p:nvSpPr>
          <p:cNvPr id="3" name="Title 2"/>
          <p:cNvSpPr>
            <a:spLocks noGrp="1"/>
          </p:cNvSpPr>
          <p:nvPr>
            <p:ph type="title"/>
          </p:nvPr>
        </p:nvSpPr>
        <p:spPr>
          <a:xfrm>
            <a:off x="1219200" y="457200"/>
            <a:ext cx="6705600" cy="914400"/>
          </a:xfrm>
        </p:spPr>
        <p:txBody>
          <a:bodyPr>
            <a:noAutofit/>
          </a:bodyPr>
          <a:lstStyle/>
          <a:p>
            <a:r>
              <a:rPr lang="en-IN" dirty="0"/>
              <a:t>Cost Allocation—Overview</a:t>
            </a:r>
            <a:r>
              <a:rPr lang="en-IN" baseline="0" dirty="0"/>
              <a:t> </a:t>
            </a:r>
            <a:r>
              <a:rPr lang="en-IN" dirty="0"/>
              <a:t>(2 of 2)</a:t>
            </a:r>
            <a:endParaRPr lang="en-US" dirty="0"/>
          </a:p>
        </p:txBody>
      </p:sp>
      <p:sp>
        <p:nvSpPr>
          <p:cNvPr id="7" name="Content Placeholder 6"/>
          <p:cNvSpPr>
            <a:spLocks noGrp="1"/>
          </p:cNvSpPr>
          <p:nvPr>
            <p:ph sz="quarter" idx="11"/>
          </p:nvPr>
        </p:nvSpPr>
        <p:spPr>
          <a:xfrm>
            <a:off x="914400" y="1600200"/>
            <a:ext cx="7772400" cy="4495800"/>
          </a:xfrm>
        </p:spPr>
        <p:txBody>
          <a:bodyPr/>
          <a:lstStyle/>
          <a:p>
            <a:pPr lvl="0"/>
            <a:r>
              <a:rPr lang="en-IN" dirty="0"/>
              <a:t>Cost allocation known as</a:t>
            </a:r>
          </a:p>
          <a:p>
            <a:pPr marL="793750" lvl="1" indent="-336550"/>
            <a:r>
              <a:rPr lang="en-US" dirty="0"/>
              <a:t>Depreciation</a:t>
            </a:r>
          </a:p>
          <a:p>
            <a:pPr marL="1257300" lvl="2" indent="-342900">
              <a:buFont typeface="Wingdings" panose="05000000000000000000" pitchFamily="2" charset="2"/>
              <a:buChar char="§"/>
            </a:pPr>
            <a:r>
              <a:rPr lang="en-US" dirty="0"/>
              <a:t>For plant and equipment</a:t>
            </a:r>
          </a:p>
          <a:p>
            <a:pPr marL="793750" lvl="1" indent="-336550"/>
            <a:r>
              <a:rPr lang="en-US" dirty="0"/>
              <a:t>Depletion</a:t>
            </a:r>
          </a:p>
          <a:p>
            <a:pPr marL="1257300" lvl="2" indent="-342900">
              <a:buFont typeface="Wingdings" panose="05000000000000000000" pitchFamily="2" charset="2"/>
              <a:buChar char="§"/>
            </a:pPr>
            <a:r>
              <a:rPr lang="en-US" dirty="0"/>
              <a:t>For natural resources</a:t>
            </a:r>
          </a:p>
          <a:p>
            <a:pPr marL="793750" lvl="1" indent="-336550"/>
            <a:r>
              <a:rPr lang="en-US" dirty="0"/>
              <a:t>Amortization</a:t>
            </a:r>
          </a:p>
          <a:p>
            <a:pPr marL="1257300" lvl="2" indent="-342900">
              <a:buFont typeface="Wingdings" panose="05000000000000000000" pitchFamily="2" charset="2"/>
              <a:buChar char="§"/>
            </a:pPr>
            <a:r>
              <a:rPr lang="en-US" dirty="0"/>
              <a:t>For intangible assets</a:t>
            </a:r>
          </a:p>
        </p:txBody>
      </p:sp>
    </p:spTree>
    <p:extLst>
      <p:ext uri="{BB962C8B-B14F-4D97-AF65-F5344CB8AC3E}">
        <p14:creationId xmlns:p14="http://schemas.microsoft.com/office/powerpoint/2010/main" val="34814507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5562600" y="-3175"/>
            <a:ext cx="3581400" cy="366032"/>
          </a:xfrm>
        </p:spPr>
        <p:txBody>
          <a:bodyPr/>
          <a:lstStyle/>
          <a:p>
            <a:pPr marL="0" indent="0">
              <a:buNone/>
            </a:pPr>
            <a:r>
              <a:rPr lang="en-US" dirty="0"/>
              <a:t>Learning Objective </a:t>
            </a:r>
            <a:r>
              <a:rPr lang="en-IN" dirty="0"/>
              <a:t>11-2</a:t>
            </a:r>
          </a:p>
        </p:txBody>
      </p:sp>
      <p:sp>
        <p:nvSpPr>
          <p:cNvPr id="3" name="Title 2"/>
          <p:cNvSpPr>
            <a:spLocks noGrp="1"/>
          </p:cNvSpPr>
          <p:nvPr>
            <p:ph type="title"/>
          </p:nvPr>
        </p:nvSpPr>
        <p:spPr/>
        <p:txBody>
          <a:bodyPr>
            <a:noAutofit/>
          </a:bodyPr>
          <a:lstStyle/>
          <a:p>
            <a:r>
              <a:rPr lang="en-US" dirty="0"/>
              <a:t>Units-of-Production Depreciation </a:t>
            </a:r>
            <a:r>
              <a:rPr lang="en-IN" dirty="0"/>
              <a:t>(2 of 2)</a:t>
            </a:r>
            <a:endParaRPr lang="en-US" dirty="0"/>
          </a:p>
        </p:txBody>
      </p:sp>
      <p:graphicFrame>
        <p:nvGraphicFramePr>
          <p:cNvPr id="2" name="Object 1"/>
          <p:cNvGraphicFramePr>
            <a:graphicFrameLocks noChangeAspect="1"/>
          </p:cNvGraphicFramePr>
          <p:nvPr>
            <p:extLst>
              <p:ext uri="{D42A27DB-BD31-4B8C-83A1-F6EECF244321}">
                <p14:modId xmlns:p14="http://schemas.microsoft.com/office/powerpoint/2010/main" val="1353731551"/>
              </p:ext>
            </p:extLst>
          </p:nvPr>
        </p:nvGraphicFramePr>
        <p:xfrm>
          <a:off x="1066800" y="1676400"/>
          <a:ext cx="7620000" cy="685800"/>
        </p:xfrm>
        <a:graphic>
          <a:graphicData uri="http://schemas.openxmlformats.org/presentationml/2006/ole">
            <mc:AlternateContent xmlns:mc="http://schemas.openxmlformats.org/markup-compatibility/2006">
              <mc:Choice xmlns:v="urn:schemas-microsoft-com:vml" Requires="v">
                <p:oleObj spid="_x0000_s6203" name="Equation" r:id="rId4" imgW="4698720" imgH="431640" progId="Equation.3">
                  <p:embed/>
                </p:oleObj>
              </mc:Choice>
              <mc:Fallback>
                <p:oleObj name="Equation" r:id="rId4" imgW="4698720" imgH="431640" progId="Equation.3">
                  <p:embed/>
                  <p:pic>
                    <p:nvPicPr>
                      <p:cNvPr id="0" name=""/>
                      <p:cNvPicPr/>
                      <p:nvPr/>
                    </p:nvPicPr>
                    <p:blipFill>
                      <a:blip r:embed="rId5"/>
                      <a:stretch>
                        <a:fillRect/>
                      </a:stretch>
                    </p:blipFill>
                    <p:spPr>
                      <a:xfrm>
                        <a:off x="1066800" y="1676400"/>
                        <a:ext cx="7620000" cy="685800"/>
                      </a:xfrm>
                      <a:prstGeom prst="rect">
                        <a:avLst/>
                      </a:prstGeom>
                    </p:spPr>
                  </p:pic>
                </p:oleObj>
              </mc:Fallback>
            </mc:AlternateContent>
          </a:graphicData>
        </a:graphic>
      </p:graphicFrame>
      <p:graphicFrame>
        <p:nvGraphicFramePr>
          <p:cNvPr id="4" name="Table 3"/>
          <p:cNvGraphicFramePr>
            <a:graphicFrameLocks noGrp="1"/>
          </p:cNvGraphicFramePr>
          <p:nvPr>
            <p:extLst>
              <p:ext uri="{D42A27DB-BD31-4B8C-83A1-F6EECF244321}">
                <p14:modId xmlns:p14="http://schemas.microsoft.com/office/powerpoint/2010/main" val="811456961"/>
              </p:ext>
            </p:extLst>
          </p:nvPr>
        </p:nvGraphicFramePr>
        <p:xfrm>
          <a:off x="914400" y="2743200"/>
          <a:ext cx="7951992" cy="2309856"/>
        </p:xfrm>
        <a:graphic>
          <a:graphicData uri="http://schemas.openxmlformats.org/drawingml/2006/table">
            <a:tbl>
              <a:tblPr firstRow="1" bandRow="1">
                <a:tableStyleId>{5940675A-B579-460E-94D1-54222C63F5DA}</a:tableStyleId>
              </a:tblPr>
              <a:tblGrid>
                <a:gridCol w="679260">
                  <a:extLst>
                    <a:ext uri="{9D8B030D-6E8A-4147-A177-3AD203B41FA5}">
                      <a16:colId xmlns:a16="http://schemas.microsoft.com/office/drawing/2014/main" xmlns="" val="20000"/>
                    </a:ext>
                  </a:extLst>
                </a:gridCol>
                <a:gridCol w="1252932">
                  <a:extLst>
                    <a:ext uri="{9D8B030D-6E8A-4147-A177-3AD203B41FA5}">
                      <a16:colId xmlns:a16="http://schemas.microsoft.com/office/drawing/2014/main" xmlns="" val="20001"/>
                    </a:ext>
                  </a:extLst>
                </a:gridCol>
                <a:gridCol w="486016">
                  <a:extLst>
                    <a:ext uri="{9D8B030D-6E8A-4147-A177-3AD203B41FA5}">
                      <a16:colId xmlns:a16="http://schemas.microsoft.com/office/drawing/2014/main" xmlns="" val="20002"/>
                    </a:ext>
                  </a:extLst>
                </a:gridCol>
                <a:gridCol w="1342784">
                  <a:extLst>
                    <a:ext uri="{9D8B030D-6E8A-4147-A177-3AD203B41FA5}">
                      <a16:colId xmlns:a16="http://schemas.microsoft.com/office/drawing/2014/main" xmlns="" val="20003"/>
                    </a:ext>
                  </a:extLst>
                </a:gridCol>
                <a:gridCol w="547894">
                  <a:extLst>
                    <a:ext uri="{9D8B030D-6E8A-4147-A177-3AD203B41FA5}">
                      <a16:colId xmlns:a16="http://schemas.microsoft.com/office/drawing/2014/main" xmlns="" val="20004"/>
                    </a:ext>
                  </a:extLst>
                </a:gridCol>
                <a:gridCol w="1280906">
                  <a:extLst>
                    <a:ext uri="{9D8B030D-6E8A-4147-A177-3AD203B41FA5}">
                      <a16:colId xmlns:a16="http://schemas.microsoft.com/office/drawing/2014/main" xmlns="" val="20005"/>
                    </a:ext>
                  </a:extLst>
                </a:gridCol>
                <a:gridCol w="1295400">
                  <a:extLst>
                    <a:ext uri="{9D8B030D-6E8A-4147-A177-3AD203B41FA5}">
                      <a16:colId xmlns:a16="http://schemas.microsoft.com/office/drawing/2014/main" xmlns="" val="20006"/>
                    </a:ext>
                  </a:extLst>
                </a:gridCol>
                <a:gridCol w="1066800">
                  <a:extLst>
                    <a:ext uri="{9D8B030D-6E8A-4147-A177-3AD203B41FA5}">
                      <a16:colId xmlns:a16="http://schemas.microsoft.com/office/drawing/2014/main" xmlns="" val="20007"/>
                    </a:ext>
                  </a:extLst>
                </a:gridCol>
              </a:tblGrid>
              <a:tr h="463826">
                <a:tc>
                  <a:txBody>
                    <a:bodyPr/>
                    <a:lstStyle/>
                    <a:p>
                      <a:pPr algn="ctr"/>
                      <a:r>
                        <a:rPr lang="en-US" sz="1200" b="1" dirty="0">
                          <a:latin typeface="Verdana" panose="020B0604030504040204" pitchFamily="34" charset="0"/>
                          <a:ea typeface="Verdana" panose="020B0604030504040204" pitchFamily="34" charset="0"/>
                          <a:cs typeface="Verdana" panose="020B0604030504040204" pitchFamily="34" charset="0"/>
                        </a:rPr>
                        <a:t>Year</a:t>
                      </a:r>
                    </a:p>
                  </a:txBody>
                  <a:tcPr anchor="ctr"/>
                </a:tc>
                <a:tc>
                  <a:txBody>
                    <a:bodyPr/>
                    <a:lstStyle/>
                    <a:p>
                      <a:pPr algn="ctr"/>
                      <a:r>
                        <a:rPr lang="en-US" sz="1200" b="1" dirty="0">
                          <a:latin typeface="Verdana" panose="020B0604030504040204" pitchFamily="34" charset="0"/>
                          <a:ea typeface="Verdana" panose="020B0604030504040204" pitchFamily="34" charset="0"/>
                          <a:cs typeface="Verdana" panose="020B0604030504040204" pitchFamily="34" charset="0"/>
                        </a:rPr>
                        <a:t>Units produced</a:t>
                      </a:r>
                    </a:p>
                  </a:txBody>
                  <a:tcPr anchor="ctr"/>
                </a:tc>
                <a:tc>
                  <a:txBody>
                    <a:bodyPr/>
                    <a:lstStyle/>
                    <a:p>
                      <a:pPr algn="ctr"/>
                      <a:r>
                        <a:rPr lang="en-US" sz="1200" b="1" kern="1200" dirty="0">
                          <a:solidFill>
                            <a:schemeClr val="tx1"/>
                          </a:solidFill>
                          <a:latin typeface="Verdana" pitchFamily="34" charset="0"/>
                          <a:ea typeface="Verdana" pitchFamily="34" charset="0"/>
                          <a:cs typeface="Verdana" pitchFamily="34" charset="0"/>
                        </a:rPr>
                        <a:t>×</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200" b="1" dirty="0">
                          <a:latin typeface="Verdana" panose="020B0604030504040204" pitchFamily="34" charset="0"/>
                          <a:ea typeface="Verdana" panose="020B0604030504040204" pitchFamily="34" charset="0"/>
                          <a:cs typeface="Verdana" panose="020B0604030504040204" pitchFamily="34" charset="0"/>
                        </a:rPr>
                        <a:t>Depreciation rate per unit </a:t>
                      </a:r>
                    </a:p>
                  </a:txBody>
                  <a:tcPr anchor="ctr"/>
                </a:tc>
                <a:tc>
                  <a:txBody>
                    <a:bodyPr/>
                    <a:lstStyle/>
                    <a:p>
                      <a:pPr algn="ctr"/>
                      <a:r>
                        <a:rPr lang="en-US" sz="1200" b="1" kern="1200" dirty="0">
                          <a:solidFill>
                            <a:schemeClr val="tx1"/>
                          </a:solidFill>
                          <a:latin typeface="Verdana" pitchFamily="34" charset="0"/>
                          <a:ea typeface="Verdana" pitchFamily="34" charset="0"/>
                          <a:cs typeface="Verdana" pitchFamily="34" charset="0"/>
                        </a:rPr>
                        <a:t>=</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200" b="1" dirty="0">
                          <a:latin typeface="Verdana" panose="020B0604030504040204" pitchFamily="34" charset="0"/>
                          <a:ea typeface="Verdana" panose="020B0604030504040204" pitchFamily="34" charset="0"/>
                          <a:cs typeface="Verdana" panose="020B0604030504040204" pitchFamily="34" charset="0"/>
                        </a:rPr>
                        <a:t>Depreciation</a:t>
                      </a:r>
                    </a:p>
                  </a:txBody>
                  <a:tcPr anchor="ctr"/>
                </a:tc>
                <a:tc>
                  <a:txBody>
                    <a:bodyPr/>
                    <a:lstStyle/>
                    <a:p>
                      <a:pPr algn="ctr"/>
                      <a:r>
                        <a:rPr lang="en-US" sz="1200" b="1" dirty="0">
                          <a:latin typeface="Verdana" panose="020B0604030504040204" pitchFamily="34" charset="0"/>
                          <a:ea typeface="Verdana" panose="020B0604030504040204" pitchFamily="34" charset="0"/>
                          <a:cs typeface="Verdana" panose="020B0604030504040204" pitchFamily="34" charset="0"/>
                        </a:rPr>
                        <a:t>Accumulated</a:t>
                      </a:r>
                      <a:r>
                        <a:rPr lang="en-US" sz="1200" b="1" baseline="0" dirty="0">
                          <a:latin typeface="Verdana" panose="020B0604030504040204" pitchFamily="34" charset="0"/>
                          <a:ea typeface="Verdana" panose="020B0604030504040204" pitchFamily="34" charset="0"/>
                          <a:cs typeface="Verdana" panose="020B0604030504040204" pitchFamily="34" charset="0"/>
                        </a:rPr>
                        <a:t> depreciation </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200" b="1" dirty="0">
                          <a:latin typeface="Verdana" panose="020B0604030504040204" pitchFamily="34" charset="0"/>
                          <a:ea typeface="Verdana" panose="020B0604030504040204" pitchFamily="34" charset="0"/>
                          <a:cs typeface="Verdana" panose="020B0604030504040204" pitchFamily="34" charset="0"/>
                        </a:rPr>
                        <a:t>Book value end of year</a:t>
                      </a:r>
                    </a:p>
                  </a:txBody>
                  <a:tcPr anchor="ctr"/>
                </a:tc>
                <a:extLst>
                  <a:ext uri="{0D108BD9-81ED-4DB2-BD59-A6C34878D82A}">
                    <a16:rowId xmlns:a16="http://schemas.microsoft.com/office/drawing/2014/main" xmlns="" val="10000"/>
                  </a:ext>
                </a:extLst>
              </a:tr>
              <a:tr h="278296">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1</a:t>
                      </a:r>
                    </a:p>
                  </a:txBody>
                  <a:tcPr anchor="ct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20,000</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Verdana" pitchFamily="34" charset="0"/>
                          <a:ea typeface="Verdana" pitchFamily="34" charset="0"/>
                          <a:cs typeface="Verdana" pitchFamily="34" charset="0"/>
                        </a:rPr>
                        <a:t>×</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   </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latin typeface="Verdana" pitchFamily="34" charset="0"/>
                          <a:ea typeface="Verdana" pitchFamily="34" charset="0"/>
                          <a:cs typeface="Verdana" pitchFamily="34" charset="0"/>
                        </a:rPr>
                        <a:t>=</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$30,000</a:t>
                      </a:r>
                    </a:p>
                  </a:txBody>
                  <a:tcPr anchor="ct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$ 30,000</a:t>
                      </a:r>
                    </a:p>
                  </a:txBody>
                  <a:tcPr anchor="ct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$220,000</a:t>
                      </a:r>
                    </a:p>
                  </a:txBody>
                  <a:tcPr anchor="ctr"/>
                </a:tc>
                <a:extLst>
                  <a:ext uri="{0D108BD9-81ED-4DB2-BD59-A6C34878D82A}">
                    <a16:rowId xmlns:a16="http://schemas.microsoft.com/office/drawing/2014/main" xmlns="" val="10001"/>
                  </a:ext>
                </a:extLst>
              </a:tr>
              <a:tr h="278296">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2</a:t>
                      </a:r>
                    </a:p>
                  </a:txBody>
                  <a:tcPr anchor="ct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32,000</a:t>
                      </a:r>
                    </a:p>
                  </a:txBody>
                  <a:tcPr anchor="ctr"/>
                </a:tc>
                <a:tc>
                  <a:txBody>
                    <a:bodyPr/>
                    <a:lstStyle/>
                    <a:p>
                      <a:pPr algn="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1.50</a:t>
                      </a:r>
                    </a:p>
                  </a:txBody>
                  <a:tcPr anchor="ctr"/>
                </a:tc>
                <a:tc>
                  <a:txBody>
                    <a:bodyPr/>
                    <a:lstStyle/>
                    <a:p>
                      <a:pPr algn="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   48,000</a:t>
                      </a:r>
                    </a:p>
                  </a:txBody>
                  <a:tcPr anchor="ct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    78,000</a:t>
                      </a:r>
                    </a:p>
                  </a:txBody>
                  <a:tcPr anchor="ct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  172,000</a:t>
                      </a:r>
                    </a:p>
                  </a:txBody>
                  <a:tcPr anchor="ctr"/>
                </a:tc>
                <a:extLst>
                  <a:ext uri="{0D108BD9-81ED-4DB2-BD59-A6C34878D82A}">
                    <a16:rowId xmlns:a16="http://schemas.microsoft.com/office/drawing/2014/main" xmlns="" val="10002"/>
                  </a:ext>
                </a:extLst>
              </a:tr>
              <a:tr h="278296">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3</a:t>
                      </a:r>
                    </a:p>
                  </a:txBody>
                  <a:tcPr anchor="ct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44,000</a:t>
                      </a:r>
                    </a:p>
                  </a:txBody>
                  <a:tcPr anchor="ctr"/>
                </a:tc>
                <a:tc>
                  <a:txBody>
                    <a:bodyPr/>
                    <a:lstStyle/>
                    <a:p>
                      <a:pPr algn="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1.50</a:t>
                      </a:r>
                    </a:p>
                  </a:txBody>
                  <a:tcPr anchor="ctr"/>
                </a:tc>
                <a:tc>
                  <a:txBody>
                    <a:bodyPr/>
                    <a:lstStyle/>
                    <a:p>
                      <a:pPr algn="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   66,000</a:t>
                      </a:r>
                    </a:p>
                  </a:txBody>
                  <a:tcPr anchor="ct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144,000</a:t>
                      </a:r>
                    </a:p>
                  </a:txBody>
                  <a:tcPr anchor="ct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106,000</a:t>
                      </a:r>
                    </a:p>
                  </a:txBody>
                  <a:tcPr anchor="ctr"/>
                </a:tc>
                <a:extLst>
                  <a:ext uri="{0D108BD9-81ED-4DB2-BD59-A6C34878D82A}">
                    <a16:rowId xmlns:a16="http://schemas.microsoft.com/office/drawing/2014/main" xmlns="" val="10003"/>
                  </a:ext>
                </a:extLst>
              </a:tr>
              <a:tr h="278296">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4</a:t>
                      </a:r>
                    </a:p>
                  </a:txBody>
                  <a:tcPr anchor="ct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28,000</a:t>
                      </a:r>
                    </a:p>
                  </a:txBody>
                  <a:tcPr anchor="ctr"/>
                </a:tc>
                <a:tc>
                  <a:txBody>
                    <a:bodyPr/>
                    <a:lstStyle/>
                    <a:p>
                      <a:pPr algn="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1.50</a:t>
                      </a:r>
                    </a:p>
                  </a:txBody>
                  <a:tcPr anchor="ctr"/>
                </a:tc>
                <a:tc>
                  <a:txBody>
                    <a:bodyPr/>
                    <a:lstStyle/>
                    <a:p>
                      <a:pPr algn="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42,000</a:t>
                      </a:r>
                    </a:p>
                  </a:txBody>
                  <a:tcPr anchor="ct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186,000</a:t>
                      </a:r>
                    </a:p>
                  </a:txBody>
                  <a:tcPr anchor="ct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64,000</a:t>
                      </a:r>
                    </a:p>
                  </a:txBody>
                  <a:tcPr anchor="ctr"/>
                </a:tc>
                <a:extLst>
                  <a:ext uri="{0D108BD9-81ED-4DB2-BD59-A6C34878D82A}">
                    <a16:rowId xmlns:a16="http://schemas.microsoft.com/office/drawing/2014/main" xmlns="" val="10004"/>
                  </a:ext>
                </a:extLst>
              </a:tr>
              <a:tr h="278296">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5</a:t>
                      </a:r>
                    </a:p>
                  </a:txBody>
                  <a:tcPr anchor="ctr"/>
                </a:tc>
                <a:tc>
                  <a:txBody>
                    <a:bodyPr/>
                    <a:lstStyle/>
                    <a:p>
                      <a:pPr algn="r"/>
                      <a:r>
                        <a:rPr lang="en-US" sz="1200" u="sng" dirty="0">
                          <a:latin typeface="Verdana" panose="020B0604030504040204" pitchFamily="34" charset="0"/>
                          <a:ea typeface="Verdana" panose="020B0604030504040204" pitchFamily="34" charset="0"/>
                          <a:cs typeface="Verdana" panose="020B0604030504040204" pitchFamily="34" charset="0"/>
                        </a:rPr>
                        <a:t>26,000</a:t>
                      </a:r>
                    </a:p>
                  </a:txBody>
                  <a:tcPr anchor="ctr"/>
                </a:tc>
                <a:tc>
                  <a:txBody>
                    <a:bodyPr/>
                    <a:lstStyle/>
                    <a:p>
                      <a:pPr algn="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1.50</a:t>
                      </a:r>
                    </a:p>
                  </a:txBody>
                  <a:tcPr anchor="ctr"/>
                </a:tc>
                <a:tc>
                  <a:txBody>
                    <a:bodyPr/>
                    <a:lstStyle/>
                    <a:p>
                      <a:pPr algn="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b="1" u="sng" dirty="0">
                          <a:latin typeface="Verdana" panose="020B0604030504040204" pitchFamily="34" charset="0"/>
                          <a:ea typeface="Verdana" panose="020B0604030504040204" pitchFamily="34" charset="0"/>
                          <a:cs typeface="Verdana" panose="020B0604030504040204" pitchFamily="34" charset="0"/>
                        </a:rPr>
                        <a:t>24,000</a:t>
                      </a:r>
                    </a:p>
                  </a:txBody>
                  <a:tcPr anchor="ct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210,000</a:t>
                      </a:r>
                    </a:p>
                  </a:txBody>
                  <a:tcPr anchor="ct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40,000</a:t>
                      </a:r>
                    </a:p>
                  </a:txBody>
                  <a:tcPr anchor="ctr"/>
                </a:tc>
                <a:extLst>
                  <a:ext uri="{0D108BD9-81ED-4DB2-BD59-A6C34878D82A}">
                    <a16:rowId xmlns:a16="http://schemas.microsoft.com/office/drawing/2014/main" xmlns="" val="10005"/>
                  </a:ext>
                </a:extLst>
              </a:tr>
              <a:tr h="278296">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Totals</a:t>
                      </a:r>
                    </a:p>
                  </a:txBody>
                  <a:tcPr anchor="ctr"/>
                </a:tc>
                <a:tc>
                  <a:txBody>
                    <a:bodyPr/>
                    <a:lstStyle/>
                    <a:p>
                      <a:pPr algn="r"/>
                      <a:r>
                        <a:rPr lang="en-US" sz="1200" u="sng" dirty="0">
                          <a:latin typeface="Verdana" panose="020B0604030504040204" pitchFamily="34" charset="0"/>
                          <a:ea typeface="Verdana" panose="020B0604030504040204" pitchFamily="34" charset="0"/>
                          <a:cs typeface="Verdana" panose="020B0604030504040204" pitchFamily="34" charset="0"/>
                        </a:rPr>
                        <a:t>150,000</a:t>
                      </a:r>
                    </a:p>
                  </a:txBody>
                  <a:tcPr anchor="ctr"/>
                </a:tc>
                <a:tc>
                  <a:txBody>
                    <a:bodyPr/>
                    <a:lstStyle/>
                    <a:p>
                      <a:pPr algn="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u="sng" dirty="0">
                          <a:latin typeface="Verdana" panose="020B0604030504040204" pitchFamily="34" charset="0"/>
                          <a:ea typeface="Verdana" panose="020B0604030504040204" pitchFamily="34" charset="0"/>
                          <a:cs typeface="Verdana" panose="020B0604030504040204" pitchFamily="34" charset="0"/>
                        </a:rPr>
                        <a:t>$210,000</a:t>
                      </a:r>
                    </a:p>
                  </a:txBody>
                  <a:tcPr anchor="ctr"/>
                </a:tc>
                <a:tc>
                  <a:txBody>
                    <a:bodyPr/>
                    <a:lstStyle/>
                    <a:p>
                      <a:endParaRPr lang="en-US" sz="12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endParaRPr lang="en-US" sz="12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5440399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a:t>
            </a:r>
            <a:r>
              <a:rPr lang="en-IN" dirty="0"/>
              <a:t>11-2</a:t>
            </a:r>
          </a:p>
        </p:txBody>
      </p:sp>
      <p:sp>
        <p:nvSpPr>
          <p:cNvPr id="8" name="Title 7"/>
          <p:cNvSpPr>
            <a:spLocks noGrp="1"/>
          </p:cNvSpPr>
          <p:nvPr>
            <p:ph type="title"/>
          </p:nvPr>
        </p:nvSpPr>
        <p:spPr>
          <a:xfrm>
            <a:off x="734869" y="457200"/>
            <a:ext cx="8409131" cy="914400"/>
          </a:xfrm>
        </p:spPr>
        <p:txBody>
          <a:bodyPr>
            <a:noAutofit/>
          </a:bodyPr>
          <a:lstStyle/>
          <a:p>
            <a:r>
              <a:rPr lang="en-IN" dirty="0"/>
              <a:t>Comparison of Various Depreciation Methods</a:t>
            </a:r>
            <a:endParaRPr lang="en-US" dirty="0"/>
          </a:p>
        </p:txBody>
      </p:sp>
      <p:graphicFrame>
        <p:nvGraphicFramePr>
          <p:cNvPr id="17" name="Table"/>
          <p:cNvGraphicFramePr>
            <a:graphicFrameLocks noGrp="1"/>
          </p:cNvGraphicFramePr>
          <p:nvPr>
            <p:ph type="pic" sz="quarter" idx="14"/>
            <p:extLst>
              <p:ext uri="{D42A27DB-BD31-4B8C-83A1-F6EECF244321}">
                <p14:modId xmlns:p14="http://schemas.microsoft.com/office/powerpoint/2010/main" val="3445726315"/>
              </p:ext>
            </p:extLst>
          </p:nvPr>
        </p:nvGraphicFramePr>
        <p:xfrm>
          <a:off x="838200" y="2209800"/>
          <a:ext cx="8001000" cy="2920650"/>
        </p:xfrm>
        <a:graphic>
          <a:graphicData uri="http://schemas.openxmlformats.org/drawingml/2006/table">
            <a:tbl>
              <a:tblPr firstRow="1" bandRow="1">
                <a:tableStyleId>{5940675A-B579-460E-94D1-54222C63F5DA}</a:tableStyleId>
              </a:tblPr>
              <a:tblGrid>
                <a:gridCol w="888999">
                  <a:extLst>
                    <a:ext uri="{9D8B030D-6E8A-4147-A177-3AD203B41FA5}">
                      <a16:colId xmlns:a16="http://schemas.microsoft.com/office/drawing/2014/main" xmlns="" val="20000"/>
                    </a:ext>
                  </a:extLst>
                </a:gridCol>
                <a:gridCol w="1535545">
                  <a:extLst>
                    <a:ext uri="{9D8B030D-6E8A-4147-A177-3AD203B41FA5}">
                      <a16:colId xmlns:a16="http://schemas.microsoft.com/office/drawing/2014/main" xmlns="" val="20001"/>
                    </a:ext>
                  </a:extLst>
                </a:gridCol>
                <a:gridCol w="2376056">
                  <a:extLst>
                    <a:ext uri="{9D8B030D-6E8A-4147-A177-3AD203B41FA5}">
                      <a16:colId xmlns:a16="http://schemas.microsoft.com/office/drawing/2014/main" xmlns="" val="20002"/>
                    </a:ext>
                  </a:extLst>
                </a:gridCol>
                <a:gridCol w="1745672">
                  <a:extLst>
                    <a:ext uri="{9D8B030D-6E8A-4147-A177-3AD203B41FA5}">
                      <a16:colId xmlns:a16="http://schemas.microsoft.com/office/drawing/2014/main" xmlns="" val="20003"/>
                    </a:ext>
                  </a:extLst>
                </a:gridCol>
                <a:gridCol w="1454728">
                  <a:extLst>
                    <a:ext uri="{9D8B030D-6E8A-4147-A177-3AD203B41FA5}">
                      <a16:colId xmlns:a16="http://schemas.microsoft.com/office/drawing/2014/main" xmlns="" val="20004"/>
                    </a:ext>
                  </a:extLst>
                </a:gridCol>
              </a:tblGrid>
              <a:tr h="706469">
                <a:tc>
                  <a:txBody>
                    <a:bodyPr/>
                    <a:lstStyle/>
                    <a:p>
                      <a:pPr algn="ctr"/>
                      <a:r>
                        <a:rPr lang="en-US" sz="1400" b="1" dirty="0">
                          <a:latin typeface="Verdana" panose="020B0604030504040204" pitchFamily="34" charset="0"/>
                          <a:ea typeface="Verdana" panose="020B0604030504040204" pitchFamily="34" charset="0"/>
                          <a:cs typeface="Verdana" panose="020B0604030504040204" pitchFamily="34" charset="0"/>
                        </a:rPr>
                        <a:t>Year</a:t>
                      </a:r>
                    </a:p>
                  </a:txBody>
                  <a:tcPr anchor="ctr"/>
                </a:tc>
                <a:tc>
                  <a:txBody>
                    <a:bodyPr/>
                    <a:lstStyle/>
                    <a:p>
                      <a:pPr algn="ctr"/>
                      <a:r>
                        <a:rPr lang="en-US" sz="1400" b="1" dirty="0">
                          <a:latin typeface="Verdana" pitchFamily="34" charset="0"/>
                          <a:ea typeface="Verdana" pitchFamily="34" charset="0"/>
                          <a:cs typeface="Verdana" pitchFamily="34" charset="0"/>
                        </a:rPr>
                        <a:t>Straight-Line</a:t>
                      </a:r>
                      <a:r>
                        <a:rPr lang="en-US" sz="1400" b="1" baseline="0" dirty="0">
                          <a:latin typeface="Verdana" pitchFamily="34" charset="0"/>
                          <a:ea typeface="Verdana" pitchFamily="34" charset="0"/>
                          <a:cs typeface="Verdana" pitchFamily="34" charset="0"/>
                        </a:rPr>
                        <a:t> </a:t>
                      </a:r>
                      <a:endParaRPr lang="en-US" sz="1400" b="1" dirty="0">
                        <a:latin typeface="Verdana" pitchFamily="34" charset="0"/>
                        <a:ea typeface="Verdana" pitchFamily="34" charset="0"/>
                        <a:cs typeface="Verdana" pitchFamily="34" charset="0"/>
                      </a:endParaRPr>
                    </a:p>
                  </a:txBody>
                  <a:tcPr anchor="ctr"/>
                </a:tc>
                <a:tc>
                  <a:txBody>
                    <a:bodyPr/>
                    <a:lstStyle/>
                    <a:p>
                      <a:pPr algn="ctr"/>
                      <a:r>
                        <a:rPr lang="en-US" sz="1400" b="1" dirty="0">
                          <a:latin typeface="Verdana" pitchFamily="34" charset="0"/>
                          <a:ea typeface="Verdana" pitchFamily="34" charset="0"/>
                          <a:cs typeface="Verdana" pitchFamily="34" charset="0"/>
                        </a:rPr>
                        <a:t>Sum-of-the-Years’-Digits</a:t>
                      </a:r>
                    </a:p>
                  </a:txBody>
                  <a:tcPr anchor="ctr"/>
                </a:tc>
                <a:tc>
                  <a:txBody>
                    <a:bodyPr/>
                    <a:lstStyle/>
                    <a:p>
                      <a:pPr algn="ctr"/>
                      <a:r>
                        <a:rPr lang="en-US" sz="1400" b="1" dirty="0">
                          <a:latin typeface="Verdana" pitchFamily="34" charset="0"/>
                          <a:ea typeface="Verdana" pitchFamily="34" charset="0"/>
                          <a:cs typeface="Verdana" pitchFamily="34" charset="0"/>
                        </a:rPr>
                        <a:t>Double-Declining</a:t>
                      </a:r>
                      <a:r>
                        <a:rPr lang="en-US" sz="1400" b="1" baseline="0" dirty="0">
                          <a:latin typeface="Verdana" pitchFamily="34" charset="0"/>
                          <a:ea typeface="Verdana" pitchFamily="34" charset="0"/>
                          <a:cs typeface="Verdana" pitchFamily="34" charset="0"/>
                        </a:rPr>
                        <a:t> Balance </a:t>
                      </a:r>
                      <a:endParaRPr lang="en-US" sz="1400" b="1" dirty="0">
                        <a:latin typeface="Verdana" pitchFamily="34" charset="0"/>
                        <a:ea typeface="Verdana" pitchFamily="34" charset="0"/>
                        <a:cs typeface="Verdana" pitchFamily="34" charset="0"/>
                      </a:endParaRPr>
                    </a:p>
                  </a:txBody>
                  <a:tcPr anchor="ctr"/>
                </a:tc>
                <a:tc>
                  <a:txBody>
                    <a:bodyPr/>
                    <a:lstStyle/>
                    <a:p>
                      <a:pPr algn="ctr"/>
                      <a:r>
                        <a:rPr lang="en-US" sz="1400" b="1" dirty="0">
                          <a:latin typeface="Verdana" pitchFamily="34" charset="0"/>
                          <a:ea typeface="Verdana" pitchFamily="34" charset="0"/>
                          <a:cs typeface="Verdana" pitchFamily="34" charset="0"/>
                        </a:rPr>
                        <a:t>Units of Production</a:t>
                      </a:r>
                    </a:p>
                  </a:txBody>
                  <a:tcPr anchor="ctr"/>
                </a:tc>
                <a:extLst>
                  <a:ext uri="{0D108BD9-81ED-4DB2-BD59-A6C34878D82A}">
                    <a16:rowId xmlns:a16="http://schemas.microsoft.com/office/drawing/2014/main" xmlns="" val="10000"/>
                  </a:ext>
                </a:extLst>
              </a:tr>
              <a:tr h="364855">
                <a:tc>
                  <a:txBody>
                    <a:bodyPr/>
                    <a:lstStyle/>
                    <a:p>
                      <a:pPr algn="ctr"/>
                      <a:r>
                        <a:rPr lang="en-US" sz="1400" dirty="0">
                          <a:latin typeface="Verdana" pitchFamily="34" charset="0"/>
                          <a:ea typeface="Verdana" pitchFamily="34" charset="0"/>
                          <a:cs typeface="Verdana" pitchFamily="34" charset="0"/>
                        </a:rPr>
                        <a:t>1</a:t>
                      </a:r>
                    </a:p>
                  </a:txBody>
                  <a:tcPr anchor="ctr"/>
                </a:tc>
                <a:tc>
                  <a:txBody>
                    <a:bodyPr/>
                    <a:lstStyle/>
                    <a:p>
                      <a:pPr algn="r"/>
                      <a:r>
                        <a:rPr lang="en-US" sz="1400" dirty="0">
                          <a:latin typeface="Verdana" pitchFamily="34" charset="0"/>
                          <a:ea typeface="Verdana" pitchFamily="34" charset="0"/>
                          <a:cs typeface="Verdana" pitchFamily="34" charset="0"/>
                        </a:rPr>
                        <a:t>$ 42,000</a:t>
                      </a:r>
                    </a:p>
                  </a:txBody>
                  <a:tcPr anchor="ctr"/>
                </a:tc>
                <a:tc>
                  <a:txBody>
                    <a:bodyPr/>
                    <a:lstStyle/>
                    <a:p>
                      <a:pPr algn="r"/>
                      <a:r>
                        <a:rPr lang="en-US" sz="1400" dirty="0">
                          <a:latin typeface="Verdana" pitchFamily="34" charset="0"/>
                          <a:ea typeface="Verdana" pitchFamily="34" charset="0"/>
                          <a:cs typeface="Verdana" pitchFamily="34" charset="0"/>
                        </a:rPr>
                        <a:t>$ 70,000</a:t>
                      </a:r>
                    </a:p>
                  </a:txBody>
                  <a:tcPr anchor="ctr"/>
                </a:tc>
                <a:tc>
                  <a:txBody>
                    <a:bodyPr/>
                    <a:lstStyle/>
                    <a:p>
                      <a:pPr algn="r"/>
                      <a:r>
                        <a:rPr lang="en-US" sz="1400" dirty="0">
                          <a:latin typeface="Verdana" pitchFamily="34" charset="0"/>
                          <a:ea typeface="Verdana" pitchFamily="34" charset="0"/>
                          <a:cs typeface="Verdana" pitchFamily="34" charset="0"/>
                        </a:rPr>
                        <a:t>$ 100,000</a:t>
                      </a:r>
                    </a:p>
                  </a:txBody>
                  <a:tcPr anchor="ctr"/>
                </a:tc>
                <a:tc>
                  <a:txBody>
                    <a:bodyPr/>
                    <a:lstStyle/>
                    <a:p>
                      <a:pPr algn="r"/>
                      <a:r>
                        <a:rPr lang="en-US" sz="1400" dirty="0">
                          <a:latin typeface="Verdana" pitchFamily="34" charset="0"/>
                          <a:ea typeface="Verdana" pitchFamily="34" charset="0"/>
                          <a:cs typeface="Verdana" pitchFamily="34" charset="0"/>
                        </a:rPr>
                        <a:t>$ 30,000</a:t>
                      </a:r>
                    </a:p>
                  </a:txBody>
                  <a:tcPr anchor="ctr"/>
                </a:tc>
                <a:extLst>
                  <a:ext uri="{0D108BD9-81ED-4DB2-BD59-A6C34878D82A}">
                    <a16:rowId xmlns:a16="http://schemas.microsoft.com/office/drawing/2014/main" xmlns="" val="10001"/>
                  </a:ext>
                </a:extLst>
              </a:tr>
              <a:tr h="364855">
                <a:tc>
                  <a:txBody>
                    <a:bodyPr/>
                    <a:lstStyle/>
                    <a:p>
                      <a:pPr algn="ctr"/>
                      <a:r>
                        <a:rPr lang="en-US" sz="1400" dirty="0">
                          <a:latin typeface="Verdana" pitchFamily="34" charset="0"/>
                          <a:ea typeface="Verdana" pitchFamily="34" charset="0"/>
                          <a:cs typeface="Verdana" pitchFamily="34" charset="0"/>
                        </a:rPr>
                        <a:t>2</a:t>
                      </a:r>
                    </a:p>
                  </a:txBody>
                  <a:tcPr anchor="ctr"/>
                </a:tc>
                <a:tc>
                  <a:txBody>
                    <a:bodyPr/>
                    <a:lstStyle/>
                    <a:p>
                      <a:pPr algn="r"/>
                      <a:r>
                        <a:rPr lang="en-US" sz="1400" dirty="0">
                          <a:latin typeface="Verdana" pitchFamily="34" charset="0"/>
                          <a:ea typeface="Verdana" pitchFamily="34" charset="0"/>
                          <a:cs typeface="Verdana" pitchFamily="34" charset="0"/>
                        </a:rPr>
                        <a:t>   42,000</a:t>
                      </a:r>
                    </a:p>
                  </a:txBody>
                  <a:tcPr anchor="ctr"/>
                </a:tc>
                <a:tc>
                  <a:txBody>
                    <a:bodyPr/>
                    <a:lstStyle/>
                    <a:p>
                      <a:pPr algn="r"/>
                      <a:r>
                        <a:rPr lang="en-US" sz="1400" dirty="0">
                          <a:latin typeface="Verdana" pitchFamily="34" charset="0"/>
                          <a:ea typeface="Verdana" pitchFamily="34" charset="0"/>
                          <a:cs typeface="Verdana" pitchFamily="34" charset="0"/>
                        </a:rPr>
                        <a:t>   56,000</a:t>
                      </a:r>
                    </a:p>
                  </a:txBody>
                  <a:tcPr anchor="ctr"/>
                </a:tc>
                <a:tc>
                  <a:txBody>
                    <a:bodyPr/>
                    <a:lstStyle/>
                    <a:p>
                      <a:pPr algn="r"/>
                      <a:r>
                        <a:rPr lang="en-US" sz="1400" dirty="0">
                          <a:latin typeface="Verdana" pitchFamily="34" charset="0"/>
                          <a:ea typeface="Verdana" pitchFamily="34" charset="0"/>
                          <a:cs typeface="Verdana" pitchFamily="34" charset="0"/>
                        </a:rPr>
                        <a:t>   60,000</a:t>
                      </a:r>
                    </a:p>
                  </a:txBody>
                  <a:tcPr anchor="ctr"/>
                </a:tc>
                <a:tc>
                  <a:txBody>
                    <a:bodyPr/>
                    <a:lstStyle/>
                    <a:p>
                      <a:pPr algn="r"/>
                      <a:r>
                        <a:rPr lang="en-US" sz="1400" dirty="0">
                          <a:latin typeface="Verdana" pitchFamily="34" charset="0"/>
                          <a:ea typeface="Verdana" pitchFamily="34" charset="0"/>
                          <a:cs typeface="Verdana" pitchFamily="34" charset="0"/>
                        </a:rPr>
                        <a:t>   48,000</a:t>
                      </a:r>
                    </a:p>
                  </a:txBody>
                  <a:tcPr anchor="ctr"/>
                </a:tc>
                <a:extLst>
                  <a:ext uri="{0D108BD9-81ED-4DB2-BD59-A6C34878D82A}">
                    <a16:rowId xmlns:a16="http://schemas.microsoft.com/office/drawing/2014/main" xmlns="" val="10002"/>
                  </a:ext>
                </a:extLst>
              </a:tr>
              <a:tr h="364855">
                <a:tc>
                  <a:txBody>
                    <a:bodyPr/>
                    <a:lstStyle/>
                    <a:p>
                      <a:pPr algn="ctr"/>
                      <a:r>
                        <a:rPr lang="en-US" sz="1400" dirty="0">
                          <a:latin typeface="Verdana" pitchFamily="34" charset="0"/>
                          <a:ea typeface="Verdana" pitchFamily="34" charset="0"/>
                          <a:cs typeface="Verdana" pitchFamily="34" charset="0"/>
                        </a:rPr>
                        <a:t>3</a:t>
                      </a:r>
                    </a:p>
                  </a:txBody>
                  <a:tcPr anchor="ctr"/>
                </a:tc>
                <a:tc>
                  <a:txBody>
                    <a:bodyPr/>
                    <a:lstStyle/>
                    <a:p>
                      <a:pPr algn="r"/>
                      <a:r>
                        <a:rPr lang="en-US" sz="1400" dirty="0">
                          <a:latin typeface="Verdana" pitchFamily="34" charset="0"/>
                          <a:ea typeface="Verdana" pitchFamily="34" charset="0"/>
                          <a:cs typeface="Verdana" pitchFamily="34" charset="0"/>
                        </a:rPr>
                        <a:t>42,000</a:t>
                      </a:r>
                    </a:p>
                  </a:txBody>
                  <a:tcPr anchor="ctr"/>
                </a:tc>
                <a:tc>
                  <a:txBody>
                    <a:bodyPr/>
                    <a:lstStyle/>
                    <a:p>
                      <a:pPr algn="r"/>
                      <a:r>
                        <a:rPr lang="en-US" sz="1400" dirty="0">
                          <a:latin typeface="Verdana" pitchFamily="34" charset="0"/>
                          <a:ea typeface="Verdana" pitchFamily="34" charset="0"/>
                          <a:cs typeface="Verdana" pitchFamily="34" charset="0"/>
                        </a:rPr>
                        <a:t>42,000</a:t>
                      </a:r>
                    </a:p>
                  </a:txBody>
                  <a:tcPr anchor="ctr"/>
                </a:tc>
                <a:tc>
                  <a:txBody>
                    <a:bodyPr/>
                    <a:lstStyle/>
                    <a:p>
                      <a:pPr algn="r"/>
                      <a:r>
                        <a:rPr lang="en-US" sz="1400" dirty="0">
                          <a:latin typeface="Verdana" pitchFamily="34" charset="0"/>
                          <a:ea typeface="Verdana" pitchFamily="34" charset="0"/>
                          <a:cs typeface="Verdana" pitchFamily="34" charset="0"/>
                        </a:rPr>
                        <a:t>36,000</a:t>
                      </a:r>
                    </a:p>
                  </a:txBody>
                  <a:tcPr anchor="ctr"/>
                </a:tc>
                <a:tc>
                  <a:txBody>
                    <a:bodyPr/>
                    <a:lstStyle/>
                    <a:p>
                      <a:pPr algn="r"/>
                      <a:r>
                        <a:rPr lang="en-US" sz="1400" dirty="0">
                          <a:latin typeface="Verdana" pitchFamily="34" charset="0"/>
                          <a:ea typeface="Verdana" pitchFamily="34" charset="0"/>
                          <a:cs typeface="Verdana" pitchFamily="34" charset="0"/>
                        </a:rPr>
                        <a:t>66,000</a:t>
                      </a:r>
                    </a:p>
                  </a:txBody>
                  <a:tcPr anchor="ctr"/>
                </a:tc>
                <a:extLst>
                  <a:ext uri="{0D108BD9-81ED-4DB2-BD59-A6C34878D82A}">
                    <a16:rowId xmlns:a16="http://schemas.microsoft.com/office/drawing/2014/main" xmlns="" val="10003"/>
                  </a:ext>
                </a:extLst>
              </a:tr>
              <a:tr h="364855">
                <a:tc>
                  <a:txBody>
                    <a:bodyPr/>
                    <a:lstStyle/>
                    <a:p>
                      <a:pPr algn="ctr"/>
                      <a:r>
                        <a:rPr lang="en-US" sz="1400" dirty="0">
                          <a:latin typeface="Verdana" pitchFamily="34" charset="0"/>
                          <a:ea typeface="Verdana" pitchFamily="34" charset="0"/>
                          <a:cs typeface="Verdana" pitchFamily="34" charset="0"/>
                        </a:rPr>
                        <a:t>4</a:t>
                      </a:r>
                    </a:p>
                  </a:txBody>
                  <a:tcPr anchor="ctr"/>
                </a:tc>
                <a:tc>
                  <a:txBody>
                    <a:bodyPr/>
                    <a:lstStyle/>
                    <a:p>
                      <a:pPr algn="r"/>
                      <a:r>
                        <a:rPr lang="en-US" sz="1400" dirty="0">
                          <a:latin typeface="Verdana" pitchFamily="34" charset="0"/>
                          <a:ea typeface="Verdana" pitchFamily="34" charset="0"/>
                          <a:cs typeface="Verdana" pitchFamily="34" charset="0"/>
                        </a:rPr>
                        <a:t>42,000</a:t>
                      </a:r>
                    </a:p>
                  </a:txBody>
                  <a:tcPr anchor="ctr"/>
                </a:tc>
                <a:tc>
                  <a:txBody>
                    <a:bodyPr/>
                    <a:lstStyle/>
                    <a:p>
                      <a:pPr algn="r"/>
                      <a:r>
                        <a:rPr lang="en-US" sz="1400" dirty="0">
                          <a:latin typeface="Verdana" pitchFamily="34" charset="0"/>
                          <a:ea typeface="Verdana" pitchFamily="34" charset="0"/>
                          <a:cs typeface="Verdana" pitchFamily="34" charset="0"/>
                        </a:rPr>
                        <a:t>28,000</a:t>
                      </a:r>
                    </a:p>
                  </a:txBody>
                  <a:tcPr anchor="ctr"/>
                </a:tc>
                <a:tc>
                  <a:txBody>
                    <a:bodyPr/>
                    <a:lstStyle/>
                    <a:p>
                      <a:pPr algn="r"/>
                      <a:r>
                        <a:rPr lang="en-US" sz="1400" dirty="0">
                          <a:latin typeface="Verdana" pitchFamily="34" charset="0"/>
                          <a:ea typeface="Verdana" pitchFamily="34" charset="0"/>
                          <a:cs typeface="Verdana" pitchFamily="34" charset="0"/>
                        </a:rPr>
                        <a:t>14,000</a:t>
                      </a:r>
                    </a:p>
                  </a:txBody>
                  <a:tcPr anchor="ctr"/>
                </a:tc>
                <a:tc>
                  <a:txBody>
                    <a:bodyPr/>
                    <a:lstStyle/>
                    <a:p>
                      <a:pPr algn="r"/>
                      <a:r>
                        <a:rPr lang="en-US" sz="1400" dirty="0">
                          <a:latin typeface="Verdana" pitchFamily="34" charset="0"/>
                          <a:ea typeface="Verdana" pitchFamily="34" charset="0"/>
                          <a:cs typeface="Verdana" pitchFamily="34" charset="0"/>
                        </a:rPr>
                        <a:t>42,000</a:t>
                      </a:r>
                    </a:p>
                  </a:txBody>
                  <a:tcPr anchor="ctr"/>
                </a:tc>
                <a:extLst>
                  <a:ext uri="{0D108BD9-81ED-4DB2-BD59-A6C34878D82A}">
                    <a16:rowId xmlns:a16="http://schemas.microsoft.com/office/drawing/2014/main" xmlns="" val="10004"/>
                  </a:ext>
                </a:extLst>
              </a:tr>
              <a:tr h="364855">
                <a:tc>
                  <a:txBody>
                    <a:bodyPr/>
                    <a:lstStyle/>
                    <a:p>
                      <a:pPr algn="ctr"/>
                      <a:r>
                        <a:rPr lang="en-US" sz="1400" dirty="0">
                          <a:latin typeface="Verdana" pitchFamily="34" charset="0"/>
                          <a:ea typeface="Verdana" pitchFamily="34" charset="0"/>
                          <a:cs typeface="Verdana" pitchFamily="34" charset="0"/>
                        </a:rPr>
                        <a:t>5</a:t>
                      </a:r>
                    </a:p>
                  </a:txBody>
                  <a:tcPr anchor="ctr"/>
                </a:tc>
                <a:tc>
                  <a:txBody>
                    <a:bodyPr/>
                    <a:lstStyle/>
                    <a:p>
                      <a:pPr algn="r"/>
                      <a:r>
                        <a:rPr lang="en-US" sz="1400" u="sng" dirty="0">
                          <a:latin typeface="Verdana" pitchFamily="34" charset="0"/>
                          <a:ea typeface="Verdana" pitchFamily="34" charset="0"/>
                          <a:cs typeface="Verdana" pitchFamily="34" charset="0"/>
                        </a:rPr>
                        <a:t>42,000</a:t>
                      </a:r>
                    </a:p>
                  </a:txBody>
                  <a:tcPr anchor="ctr"/>
                </a:tc>
                <a:tc>
                  <a:txBody>
                    <a:bodyPr/>
                    <a:lstStyle/>
                    <a:p>
                      <a:pPr algn="r"/>
                      <a:r>
                        <a:rPr lang="en-US" sz="1400" u="sng" dirty="0">
                          <a:latin typeface="Verdana" pitchFamily="34" charset="0"/>
                          <a:ea typeface="Verdana" pitchFamily="34" charset="0"/>
                          <a:cs typeface="Verdana" pitchFamily="34" charset="0"/>
                        </a:rPr>
                        <a:t>14,000</a:t>
                      </a:r>
                    </a:p>
                  </a:txBody>
                  <a:tcPr anchor="ctr"/>
                </a:tc>
                <a:tc>
                  <a:txBody>
                    <a:bodyPr/>
                    <a:lstStyle/>
                    <a:p>
                      <a:pPr algn="r"/>
                      <a:r>
                        <a:rPr lang="en-US" sz="1400" u="sng" dirty="0">
                          <a:latin typeface="Verdana" pitchFamily="34" charset="0"/>
                          <a:ea typeface="Verdana" pitchFamily="34" charset="0"/>
                          <a:cs typeface="Verdana" pitchFamily="34" charset="0"/>
                        </a:rPr>
                        <a:t>           0</a:t>
                      </a:r>
                    </a:p>
                  </a:txBody>
                  <a:tcPr anchor="ctr"/>
                </a:tc>
                <a:tc>
                  <a:txBody>
                    <a:bodyPr/>
                    <a:lstStyle/>
                    <a:p>
                      <a:pPr algn="r"/>
                      <a:r>
                        <a:rPr lang="en-US" sz="1400" u="sng" dirty="0">
                          <a:latin typeface="Verdana" pitchFamily="34" charset="0"/>
                          <a:ea typeface="Verdana" pitchFamily="34" charset="0"/>
                          <a:cs typeface="Verdana" pitchFamily="34" charset="0"/>
                        </a:rPr>
                        <a:t>24,000</a:t>
                      </a:r>
                    </a:p>
                  </a:txBody>
                  <a:tcPr anchor="ctr"/>
                </a:tc>
                <a:extLst>
                  <a:ext uri="{0D108BD9-81ED-4DB2-BD59-A6C34878D82A}">
                    <a16:rowId xmlns:a16="http://schemas.microsoft.com/office/drawing/2014/main" xmlns="" val="10005"/>
                  </a:ext>
                </a:extLst>
              </a:tr>
              <a:tr h="364855">
                <a:tc>
                  <a:txBody>
                    <a:bodyPr/>
                    <a:lstStyle/>
                    <a:p>
                      <a:pPr algn="ctr"/>
                      <a:r>
                        <a:rPr lang="en-US" sz="1400" dirty="0">
                          <a:latin typeface="Verdana" pitchFamily="34" charset="0"/>
                          <a:ea typeface="Verdana" pitchFamily="34" charset="0"/>
                          <a:cs typeface="Verdana" pitchFamily="34" charset="0"/>
                        </a:rPr>
                        <a:t>Total</a:t>
                      </a:r>
                    </a:p>
                  </a:txBody>
                  <a:tcPr anchor="ctr"/>
                </a:tc>
                <a:tc>
                  <a:txBody>
                    <a:bodyPr/>
                    <a:lstStyle/>
                    <a:p>
                      <a:pPr algn="r"/>
                      <a:r>
                        <a:rPr lang="en-US" sz="1400" b="1" u="sng" dirty="0">
                          <a:latin typeface="Verdana" pitchFamily="34" charset="0"/>
                          <a:ea typeface="Verdana" pitchFamily="34" charset="0"/>
                          <a:cs typeface="Verdana" pitchFamily="34" charset="0"/>
                        </a:rPr>
                        <a:t>$210,000</a:t>
                      </a:r>
                    </a:p>
                  </a:txBody>
                  <a:tcPr anchor="ctr"/>
                </a:tc>
                <a:tc>
                  <a:txBody>
                    <a:bodyPr/>
                    <a:lstStyle/>
                    <a:p>
                      <a:pPr algn="r"/>
                      <a:r>
                        <a:rPr lang="en-US" sz="1400" b="1" u="sng" dirty="0">
                          <a:latin typeface="Verdana" pitchFamily="34" charset="0"/>
                          <a:ea typeface="Verdana" pitchFamily="34" charset="0"/>
                          <a:cs typeface="Verdana" pitchFamily="34" charset="0"/>
                        </a:rPr>
                        <a:t>$210,000</a:t>
                      </a:r>
                    </a:p>
                  </a:txBody>
                  <a:tcPr anchor="ctr"/>
                </a:tc>
                <a:tc>
                  <a:txBody>
                    <a:bodyPr/>
                    <a:lstStyle/>
                    <a:p>
                      <a:pPr algn="r"/>
                      <a:r>
                        <a:rPr lang="en-US" sz="1400" b="1" u="sng" dirty="0">
                          <a:latin typeface="Verdana" pitchFamily="34" charset="0"/>
                          <a:ea typeface="Verdana" pitchFamily="34" charset="0"/>
                          <a:cs typeface="Verdana" pitchFamily="34" charset="0"/>
                        </a:rPr>
                        <a:t>$210,000</a:t>
                      </a:r>
                    </a:p>
                  </a:txBody>
                  <a:tcPr anchor="ctr"/>
                </a:tc>
                <a:tc>
                  <a:txBody>
                    <a:bodyPr/>
                    <a:lstStyle/>
                    <a:p>
                      <a:pPr algn="r"/>
                      <a:r>
                        <a:rPr lang="en-US" sz="1400" b="1" u="sng" dirty="0">
                          <a:latin typeface="Verdana" pitchFamily="34" charset="0"/>
                          <a:ea typeface="Verdana" pitchFamily="34" charset="0"/>
                          <a:cs typeface="Verdana" pitchFamily="34" charset="0"/>
                        </a:rPr>
                        <a:t>$210,000</a:t>
                      </a:r>
                    </a:p>
                  </a:txBody>
                  <a:tcPr anchor="ct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6449495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a:xfrm>
            <a:off x="5181600" y="-3175"/>
            <a:ext cx="3962400" cy="384175"/>
          </a:xfrm>
        </p:spPr>
        <p:txBody>
          <a:bodyPr/>
          <a:lstStyle/>
          <a:p>
            <a:pPr marL="0" indent="0">
              <a:buNone/>
            </a:pPr>
            <a:r>
              <a:rPr lang="en-US" dirty="0"/>
              <a:t>Learning Objective </a:t>
            </a:r>
            <a:r>
              <a:rPr lang="en-IN" dirty="0"/>
              <a:t>11-2</a:t>
            </a:r>
          </a:p>
        </p:txBody>
      </p:sp>
      <p:sp>
        <p:nvSpPr>
          <p:cNvPr id="8" name="Title 7"/>
          <p:cNvSpPr>
            <a:spLocks noGrp="1"/>
          </p:cNvSpPr>
          <p:nvPr>
            <p:ph type="title"/>
          </p:nvPr>
        </p:nvSpPr>
        <p:spPr>
          <a:xfrm>
            <a:off x="685800" y="381000"/>
            <a:ext cx="8001000" cy="1447799"/>
          </a:xfrm>
        </p:spPr>
        <p:txBody>
          <a:bodyPr>
            <a:noAutofit/>
          </a:bodyPr>
          <a:lstStyle/>
          <a:p>
            <a:r>
              <a:rPr lang="en-US" dirty="0"/>
              <a:t>Decision Makers’ Perspective—Selecting a Depreciation Method</a:t>
            </a:r>
            <a:r>
              <a:rPr lang="en-IN" dirty="0"/>
              <a:t> (1 of 2)</a:t>
            </a:r>
            <a:endParaRPr lang="en-US" dirty="0"/>
          </a:p>
        </p:txBody>
      </p:sp>
      <p:sp>
        <p:nvSpPr>
          <p:cNvPr id="9" name="Content Placeholder 8"/>
          <p:cNvSpPr>
            <a:spLocks noGrp="1"/>
          </p:cNvSpPr>
          <p:nvPr>
            <p:ph sz="quarter" idx="10"/>
          </p:nvPr>
        </p:nvSpPr>
        <p:spPr>
          <a:xfrm>
            <a:off x="914400" y="1981200"/>
            <a:ext cx="7772399" cy="4419600"/>
          </a:xfrm>
        </p:spPr>
        <p:txBody>
          <a:bodyPr/>
          <a:lstStyle/>
          <a:p>
            <a:r>
              <a:rPr lang="en-US" dirty="0"/>
              <a:t>Straight-line method is easy</a:t>
            </a:r>
          </a:p>
          <a:p>
            <a:r>
              <a:rPr lang="en-US" dirty="0"/>
              <a:t>Straight-line method results in less depreciation in the earlier years of an asset’s life compared to accelerated methods</a:t>
            </a:r>
          </a:p>
          <a:p>
            <a:pPr lvl="1">
              <a:buFont typeface="Lucida Grande"/>
              <a:buChar char="–"/>
            </a:pPr>
            <a:r>
              <a:rPr lang="en-US" dirty="0"/>
              <a:t>Positive effect on net income in earlier years</a:t>
            </a:r>
          </a:p>
          <a:p>
            <a:pPr lvl="1">
              <a:buFont typeface="Lucida Grande"/>
              <a:buChar char="–"/>
            </a:pPr>
            <a:r>
              <a:rPr lang="en-US" dirty="0"/>
              <a:t>Negative effect on net income in later years</a:t>
            </a:r>
          </a:p>
        </p:txBody>
      </p:sp>
    </p:spTree>
    <p:extLst>
      <p:ext uri="{BB962C8B-B14F-4D97-AF65-F5344CB8AC3E}">
        <p14:creationId xmlns:p14="http://schemas.microsoft.com/office/powerpoint/2010/main" val="43409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a:xfrm>
            <a:off x="5257800" y="-3175"/>
            <a:ext cx="3886200" cy="384175"/>
          </a:xfrm>
        </p:spPr>
        <p:txBody>
          <a:bodyPr/>
          <a:lstStyle/>
          <a:p>
            <a:pPr marL="0" indent="0">
              <a:buNone/>
            </a:pPr>
            <a:r>
              <a:rPr lang="en-US" dirty="0"/>
              <a:t>Learning Objective </a:t>
            </a:r>
            <a:r>
              <a:rPr lang="en-IN" dirty="0"/>
              <a:t>11-2</a:t>
            </a:r>
          </a:p>
        </p:txBody>
      </p:sp>
      <p:sp>
        <p:nvSpPr>
          <p:cNvPr id="3" name="Title 2"/>
          <p:cNvSpPr>
            <a:spLocks noGrp="1"/>
          </p:cNvSpPr>
          <p:nvPr>
            <p:ph type="title"/>
          </p:nvPr>
        </p:nvSpPr>
        <p:spPr>
          <a:xfrm>
            <a:off x="685800" y="381001"/>
            <a:ext cx="8001000" cy="1447800"/>
          </a:xfrm>
        </p:spPr>
        <p:txBody>
          <a:bodyPr>
            <a:noAutofit/>
          </a:bodyPr>
          <a:lstStyle/>
          <a:p>
            <a:r>
              <a:rPr lang="en-US" dirty="0"/>
              <a:t>Decision Makers’ Perspective—Selecting a Depreciation Method </a:t>
            </a:r>
            <a:r>
              <a:rPr lang="en-IN" dirty="0"/>
              <a:t>(2 of 2)</a:t>
            </a:r>
            <a:endParaRPr lang="en-US" sz="4000" dirty="0"/>
          </a:p>
        </p:txBody>
      </p:sp>
      <p:sp>
        <p:nvSpPr>
          <p:cNvPr id="4" name="Content Placeholder 3"/>
          <p:cNvSpPr>
            <a:spLocks noGrp="1"/>
          </p:cNvSpPr>
          <p:nvPr>
            <p:ph sz="quarter" idx="10"/>
          </p:nvPr>
        </p:nvSpPr>
        <p:spPr>
          <a:xfrm>
            <a:off x="914400" y="1981200"/>
            <a:ext cx="7848600" cy="4419600"/>
          </a:xfrm>
        </p:spPr>
        <p:txBody>
          <a:bodyPr vert="horz" lIns="91440" tIns="45720" rIns="91440" bIns="45720" rtlCol="0">
            <a:noAutofit/>
          </a:bodyPr>
          <a:lstStyle/>
          <a:p>
            <a:r>
              <a:rPr lang="en-US" sz="2400" dirty="0"/>
              <a:t>Accelerated methods result in more depreciation in the earlier years of an asset’s life</a:t>
            </a:r>
          </a:p>
          <a:p>
            <a:pPr lvl="1">
              <a:buFont typeface="Lucida Grande"/>
            </a:pPr>
            <a:r>
              <a:rPr lang="en-US" sz="2200" dirty="0"/>
              <a:t>Taxation benefits derived through greater depreciation deduction</a:t>
            </a:r>
          </a:p>
          <a:p>
            <a:pPr lvl="1">
              <a:buFont typeface="Lucida Grande"/>
            </a:pPr>
            <a:r>
              <a:rPr lang="en-US" sz="2200" dirty="0"/>
              <a:t>Unlike the LIFO conformity rule for inventory valuation, no constraints in using different depreciation methods for financial reporting and tax reporting</a:t>
            </a:r>
          </a:p>
          <a:p>
            <a:r>
              <a:rPr lang="en-US" sz="2400" dirty="0"/>
              <a:t>Activity-based depreciation typically provides a better match of revenues and expenses</a:t>
            </a:r>
          </a:p>
        </p:txBody>
      </p:sp>
    </p:spTree>
    <p:extLst>
      <p:ext uri="{BB962C8B-B14F-4D97-AF65-F5344CB8AC3E}">
        <p14:creationId xmlns:p14="http://schemas.microsoft.com/office/powerpoint/2010/main" val="3476211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fontAlgn="auto">
              <a:spcAft>
                <a:spcPts val="0"/>
              </a:spcAft>
              <a:buNone/>
              <a:defRPr/>
            </a:pPr>
            <a:r>
              <a:rPr lang="en-US" dirty="0"/>
              <a:t>Learning Objective </a:t>
            </a:r>
            <a:r>
              <a:rPr lang="en-IN" dirty="0"/>
              <a:t>11-10</a:t>
            </a:r>
          </a:p>
        </p:txBody>
      </p:sp>
      <p:sp>
        <p:nvSpPr>
          <p:cNvPr id="8" name="Title 7"/>
          <p:cNvSpPr>
            <a:spLocks noGrp="1"/>
          </p:cNvSpPr>
          <p:nvPr>
            <p:ph type="title"/>
          </p:nvPr>
        </p:nvSpPr>
        <p:spPr/>
        <p:txBody>
          <a:bodyPr>
            <a:noAutofit/>
          </a:bodyPr>
          <a:lstStyle/>
          <a:p>
            <a:r>
              <a:rPr lang="en-IN" dirty="0"/>
              <a:t>Differences between IFRS and U.S. GAAP: Depreciation </a:t>
            </a:r>
            <a:endParaRPr lang="en-US" dirty="0"/>
          </a:p>
        </p:txBody>
      </p:sp>
      <p:graphicFrame>
        <p:nvGraphicFramePr>
          <p:cNvPr id="10" name="Table 3"/>
          <p:cNvGraphicFramePr>
            <a:graphicFrameLocks/>
          </p:cNvGraphicFramePr>
          <p:nvPr>
            <p:extLst>
              <p:ext uri="{D42A27DB-BD31-4B8C-83A1-F6EECF244321}">
                <p14:modId xmlns:p14="http://schemas.microsoft.com/office/powerpoint/2010/main" val="530976291"/>
              </p:ext>
            </p:extLst>
          </p:nvPr>
        </p:nvGraphicFramePr>
        <p:xfrm>
          <a:off x="762000" y="1808822"/>
          <a:ext cx="7620000" cy="3230880"/>
        </p:xfrm>
        <a:graphic>
          <a:graphicData uri="http://schemas.openxmlformats.org/drawingml/2006/table">
            <a:tbl>
              <a:tblPr firstRow="1" bandRow="1">
                <a:tableStyleId>{5940675A-B579-460E-94D1-54222C63F5DA}</a:tableStyleId>
              </a:tblPr>
              <a:tblGrid>
                <a:gridCol w="3810000">
                  <a:extLst>
                    <a:ext uri="{9D8B030D-6E8A-4147-A177-3AD203B41FA5}">
                      <a16:colId xmlns:a16="http://schemas.microsoft.com/office/drawing/2014/main" xmlns="" val="20000"/>
                    </a:ext>
                  </a:extLst>
                </a:gridCol>
                <a:gridCol w="3810000">
                  <a:extLst>
                    <a:ext uri="{9D8B030D-6E8A-4147-A177-3AD203B41FA5}">
                      <a16:colId xmlns:a16="http://schemas.microsoft.com/office/drawing/2014/main" xmlns="" val="20001"/>
                    </a:ext>
                  </a:extLst>
                </a:gridCol>
              </a:tblGrid>
              <a:tr h="41794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U.S. GAAP</a:t>
                      </a:r>
                      <a:endParaRPr lang="en-US" sz="1200" b="1"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IFRS</a:t>
                      </a:r>
                      <a:endParaRPr lang="en-US" sz="1200" b="1"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xmlns="" val="10001"/>
                  </a:ext>
                </a:extLst>
              </a:tr>
              <a:tr h="34405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latin typeface="Verdana" pitchFamily="34" charset="0"/>
                          <a:ea typeface="Verdana" pitchFamily="34" charset="0"/>
                          <a:cs typeface="Verdana" pitchFamily="34" charset="0"/>
                        </a:rPr>
                        <a:t>Depreciation</a:t>
                      </a:r>
                      <a:endParaRPr lang="en-US" sz="1200" dirty="0">
                        <a:latin typeface="Verdana" pitchFamily="34" charset="0"/>
                        <a:ea typeface="Verdana" pitchFamily="34" charset="0"/>
                        <a:cs typeface="Verdana"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xmlns="" val="10002"/>
                  </a:ext>
                </a:extLst>
              </a:tr>
              <a:tr h="838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Component depreciation is allowed but is not often </a:t>
                      </a:r>
                      <a:r>
                        <a:rPr lang="en-US" sz="12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used in practice.</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Each component of an item of property, plant, and equipment must be depreciated separately if its cost is significant in relation to the total </a:t>
                      </a:r>
                      <a:r>
                        <a:rPr lang="en-US" sz="12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cost of the item.</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xmlns="" val="10000"/>
                  </a:ext>
                </a:extLst>
              </a:tr>
              <a:tr h="685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dk1"/>
                          </a:solidFill>
                          <a:latin typeface="Verdana" panose="020B0604030504040204" pitchFamily="34" charset="0"/>
                          <a:ea typeface="Verdana" panose="020B0604030504040204" pitchFamily="34" charset="0"/>
                          <a:cs typeface="Verdana" panose="020B0604030504040204" pitchFamily="34" charset="0"/>
                        </a:rPr>
                        <a:t>Depreciable base is determined by subtracting estimated residual value from cost.</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dk1"/>
                          </a:solidFill>
                          <a:latin typeface="Verdana" panose="020B0604030504040204" pitchFamily="34" charset="0"/>
                          <a:ea typeface="Verdana" panose="020B0604030504040204" pitchFamily="34" charset="0"/>
                          <a:cs typeface="Verdana" panose="020B0604030504040204" pitchFamily="34" charset="0"/>
                        </a:rPr>
                        <a:t>Depreciable base is determined by subtracting estimated residual value from cost.</a:t>
                      </a:r>
                      <a:r>
                        <a:rPr lang="en-US" sz="1200" b="0" i="0" u="none" strike="noStrike" kern="1200" baseline="0" dirty="0">
                          <a:solidFill>
                            <a:schemeClr val="dk1"/>
                          </a:solidFill>
                          <a:latin typeface="Verdana" panose="020B0604030504040204" pitchFamily="34" charset="0"/>
                          <a:ea typeface="Verdana" panose="020B0604030504040204" pitchFamily="34" charset="0"/>
                          <a:cs typeface="Verdana" panose="020B0604030504040204" pitchFamily="34" charset="0"/>
                        </a:rPr>
                        <a:t> A </a:t>
                      </a:r>
                      <a:r>
                        <a:rPr lang="en-IN" sz="1200" b="0" i="0" u="none" strike="noStrike" kern="1200" baseline="0" dirty="0">
                          <a:solidFill>
                            <a:schemeClr val="dk1"/>
                          </a:solidFill>
                          <a:latin typeface="Verdana" panose="020B0604030504040204" pitchFamily="34" charset="0"/>
                          <a:ea typeface="Verdana" panose="020B0604030504040204" pitchFamily="34" charset="0"/>
                          <a:cs typeface="Verdana" panose="020B0604030504040204" pitchFamily="34" charset="0"/>
                        </a:rPr>
                        <a:t>review of residual values at </a:t>
                      </a:r>
                      <a:r>
                        <a:rPr lang="en-US" sz="1200" b="0" i="0" u="none" strike="noStrike" kern="1200" baseline="0" dirty="0">
                          <a:solidFill>
                            <a:schemeClr val="dk1"/>
                          </a:solidFill>
                          <a:latin typeface="Verdana" panose="020B0604030504040204" pitchFamily="34" charset="0"/>
                          <a:ea typeface="Verdana" panose="020B0604030504040204" pitchFamily="34" charset="0"/>
                          <a:cs typeface="Verdana" panose="020B0604030504040204" pitchFamily="34" charset="0"/>
                        </a:rPr>
                        <a:t>least annually is required.</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xmlns="" val="10003"/>
                  </a:ext>
                </a:extLst>
              </a:tr>
              <a:tr h="304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latin typeface="Verdana" pitchFamily="34" charset="0"/>
                          <a:ea typeface="Verdana" pitchFamily="34" charset="0"/>
                          <a:cs typeface="Verdana" pitchFamily="34" charset="0"/>
                        </a:rPr>
                        <a:t>Depreciation Methods</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xmlns="" val="10004"/>
                  </a:ext>
                </a:extLst>
              </a:tr>
              <a:tr h="609600">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Various depreciation methods are used in practice.</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dk1"/>
                          </a:solidFill>
                          <a:latin typeface="Verdana" panose="020B0604030504040204" pitchFamily="34" charset="0"/>
                          <a:ea typeface="Verdana" panose="020B0604030504040204" pitchFamily="34" charset="0"/>
                          <a:cs typeface="Verdana" panose="020B0604030504040204" pitchFamily="34" charset="0"/>
                        </a:rPr>
                        <a:t>Specifically mentions three depreciation methods: straight-line, units-of-production, and the diminishing balance method.</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39280364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fontAlgn="auto">
              <a:spcAft>
                <a:spcPts val="0"/>
              </a:spcAft>
              <a:buNone/>
              <a:defRPr/>
            </a:pPr>
            <a:r>
              <a:rPr lang="en-US" dirty="0"/>
              <a:t>Learning Objective </a:t>
            </a:r>
            <a:r>
              <a:rPr lang="en-IN" dirty="0"/>
              <a:t>11-2</a:t>
            </a:r>
          </a:p>
        </p:txBody>
      </p:sp>
      <p:sp>
        <p:nvSpPr>
          <p:cNvPr id="8" name="Title 7"/>
          <p:cNvSpPr>
            <a:spLocks noGrp="1"/>
          </p:cNvSpPr>
          <p:nvPr>
            <p:ph type="title"/>
          </p:nvPr>
        </p:nvSpPr>
        <p:spPr/>
        <p:txBody>
          <a:bodyPr>
            <a:normAutofit/>
          </a:bodyPr>
          <a:lstStyle/>
          <a:p>
            <a:r>
              <a:rPr lang="en-US" dirty="0"/>
              <a:t>Dispositions</a:t>
            </a:r>
          </a:p>
        </p:txBody>
      </p:sp>
      <p:sp>
        <p:nvSpPr>
          <p:cNvPr id="14" name="Content Placeholder 13"/>
          <p:cNvSpPr>
            <a:spLocks noGrp="1"/>
          </p:cNvSpPr>
          <p:nvPr>
            <p:ph sz="quarter" idx="10"/>
          </p:nvPr>
        </p:nvSpPr>
        <p:spPr>
          <a:xfrm>
            <a:off x="914400" y="1600200"/>
            <a:ext cx="7772400" cy="1371600"/>
          </a:xfrm>
        </p:spPr>
        <p:txBody>
          <a:bodyPr/>
          <a:lstStyle/>
          <a:p>
            <a:pPr marL="0" indent="0">
              <a:buClr>
                <a:schemeClr val="tx1"/>
              </a:buClr>
              <a:buNone/>
            </a:pPr>
            <a:r>
              <a:rPr lang="en-US" b="1" dirty="0"/>
              <a:t>Gain</a:t>
            </a:r>
            <a:r>
              <a:rPr lang="en-US" dirty="0"/>
              <a:t> or </a:t>
            </a:r>
            <a:r>
              <a:rPr lang="en-US" b="1" dirty="0"/>
              <a:t>loss</a:t>
            </a:r>
            <a:r>
              <a:rPr lang="en-US" dirty="0"/>
              <a:t> recognized for the difference between the consideration received and the book value of the asset sold </a:t>
            </a:r>
          </a:p>
        </p:txBody>
      </p:sp>
      <p:graphicFrame>
        <p:nvGraphicFramePr>
          <p:cNvPr id="2" name="Table 1"/>
          <p:cNvGraphicFramePr>
            <a:graphicFrameLocks noGrp="1"/>
          </p:cNvGraphicFramePr>
          <p:nvPr>
            <p:extLst>
              <p:ext uri="{D42A27DB-BD31-4B8C-83A1-F6EECF244321}">
                <p14:modId xmlns:p14="http://schemas.microsoft.com/office/powerpoint/2010/main" val="439288681"/>
              </p:ext>
            </p:extLst>
          </p:nvPr>
        </p:nvGraphicFramePr>
        <p:xfrm>
          <a:off x="1143000" y="3276600"/>
          <a:ext cx="6858000" cy="1676401"/>
        </p:xfrm>
        <a:graphic>
          <a:graphicData uri="http://schemas.openxmlformats.org/drawingml/2006/table">
            <a:tbl>
              <a:tblPr firstRow="1" bandRow="1">
                <a:tableStyleId>{5940675A-B579-460E-94D1-54222C63F5DA}</a:tableStyleId>
              </a:tblPr>
              <a:tblGrid>
                <a:gridCol w="5562600">
                  <a:extLst>
                    <a:ext uri="{9D8B030D-6E8A-4147-A177-3AD203B41FA5}">
                      <a16:colId xmlns:a16="http://schemas.microsoft.com/office/drawing/2014/main" xmlns="" val="20000"/>
                    </a:ext>
                  </a:extLst>
                </a:gridCol>
                <a:gridCol w="1295400">
                  <a:extLst>
                    <a:ext uri="{9D8B030D-6E8A-4147-A177-3AD203B41FA5}">
                      <a16:colId xmlns:a16="http://schemas.microsoft.com/office/drawing/2014/main" xmlns="" val="20001"/>
                    </a:ext>
                  </a:extLst>
                </a:gridCol>
              </a:tblGrid>
              <a:tr h="543899">
                <a:tc>
                  <a:txBody>
                    <a:bodyPr/>
                    <a:lstStyle/>
                    <a:p>
                      <a:r>
                        <a:rPr lang="en-US" sz="1800" dirty="0">
                          <a:latin typeface="Verdana" pitchFamily="34" charset="0"/>
                          <a:ea typeface="Verdana" pitchFamily="34" charset="0"/>
                          <a:cs typeface="Verdana" pitchFamily="34" charset="0"/>
                        </a:rPr>
                        <a:t>Consideration received</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latin typeface="Verdana" pitchFamily="34" charset="0"/>
                          <a:ea typeface="Verdana" pitchFamily="34" charset="0"/>
                          <a:cs typeface="Verdana" pitchFamily="34" charset="0"/>
                        </a:rPr>
                        <a:t>$XXX</a:t>
                      </a:r>
                    </a:p>
                  </a:txBody>
                  <a:tcPr anchor="ctr"/>
                </a:tc>
                <a:extLst>
                  <a:ext uri="{0D108BD9-81ED-4DB2-BD59-A6C34878D82A}">
                    <a16:rowId xmlns:a16="http://schemas.microsoft.com/office/drawing/2014/main" xmlns="" val="10000"/>
                  </a:ext>
                </a:extLst>
              </a:tr>
              <a:tr h="543899">
                <a:tc>
                  <a:txBody>
                    <a:bodyPr/>
                    <a:lstStyle/>
                    <a:p>
                      <a:r>
                        <a:rPr lang="en-US" sz="1800" dirty="0">
                          <a:latin typeface="Verdana" pitchFamily="34" charset="0"/>
                          <a:ea typeface="Verdana" pitchFamily="34" charset="0"/>
                          <a:cs typeface="Verdana" pitchFamily="34" charset="0"/>
                        </a:rPr>
                        <a:t>Less: Book value of asset sold</a:t>
                      </a:r>
                    </a:p>
                  </a:txBody>
                  <a:tcPr anchor="ctr"/>
                </a:tc>
                <a:tc>
                  <a:txBody>
                    <a:bodyPr/>
                    <a:lstStyle/>
                    <a:p>
                      <a:pPr algn="r"/>
                      <a:r>
                        <a:rPr lang="en-US" sz="1800" u="sng" dirty="0">
                          <a:latin typeface="Verdana" pitchFamily="34" charset="0"/>
                          <a:ea typeface="Verdana" pitchFamily="34" charset="0"/>
                          <a:cs typeface="Verdana" pitchFamily="34" charset="0"/>
                        </a:rPr>
                        <a:t>(XXX)</a:t>
                      </a:r>
                    </a:p>
                  </a:txBody>
                  <a:tcPr anchor="ctr"/>
                </a:tc>
                <a:extLst>
                  <a:ext uri="{0D108BD9-81ED-4DB2-BD59-A6C34878D82A}">
                    <a16:rowId xmlns:a16="http://schemas.microsoft.com/office/drawing/2014/main" xmlns="" val="10001"/>
                  </a:ext>
                </a:extLst>
              </a:tr>
              <a:tr h="588603">
                <a:tc>
                  <a:txBody>
                    <a:bodyPr/>
                    <a:lstStyle/>
                    <a:p>
                      <a:r>
                        <a:rPr lang="en-US" sz="1800" dirty="0">
                          <a:latin typeface="Verdana" pitchFamily="34" charset="0"/>
                          <a:ea typeface="Verdana" pitchFamily="34" charset="0"/>
                          <a:cs typeface="Verdana" pitchFamily="34" charset="0"/>
                        </a:rPr>
                        <a:t>Gain/loss on sale of asset	</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u="sng" dirty="0">
                          <a:latin typeface="Verdana" pitchFamily="34" charset="0"/>
                          <a:ea typeface="Verdana" pitchFamily="34" charset="0"/>
                          <a:cs typeface="Verdana" pitchFamily="34" charset="0"/>
                        </a:rPr>
                        <a:t>$XXX</a:t>
                      </a:r>
                    </a:p>
                  </a:txBody>
                  <a:tcPr anchor="ct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21466039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US" dirty="0"/>
              <a:t>Learning Objective </a:t>
            </a:r>
            <a:r>
              <a:rPr lang="en-IN" dirty="0"/>
              <a:t>11-2</a:t>
            </a:r>
          </a:p>
        </p:txBody>
      </p:sp>
      <p:sp>
        <p:nvSpPr>
          <p:cNvPr id="3" name="Title 2"/>
          <p:cNvSpPr>
            <a:spLocks noGrp="1"/>
          </p:cNvSpPr>
          <p:nvPr>
            <p:ph type="title"/>
          </p:nvPr>
        </p:nvSpPr>
        <p:spPr>
          <a:xfrm>
            <a:off x="1834051" y="360840"/>
            <a:ext cx="5704498" cy="705960"/>
          </a:xfrm>
        </p:spPr>
        <p:txBody>
          <a:bodyPr/>
          <a:lstStyle/>
          <a:p>
            <a:r>
              <a:rPr lang="en-US" dirty="0"/>
              <a:t>Disposition</a:t>
            </a:r>
            <a:r>
              <a:rPr lang="en-IN" dirty="0"/>
              <a:t> (1 of 3)</a:t>
            </a:r>
            <a:endParaRPr lang="en-US" dirty="0"/>
          </a:p>
        </p:txBody>
      </p:sp>
      <p:sp>
        <p:nvSpPr>
          <p:cNvPr id="4" name="Content Placeholder 3"/>
          <p:cNvSpPr>
            <a:spLocks noGrp="1"/>
          </p:cNvSpPr>
          <p:nvPr>
            <p:ph sz="quarter" idx="10"/>
          </p:nvPr>
        </p:nvSpPr>
        <p:spPr>
          <a:xfrm>
            <a:off x="914400" y="1167130"/>
            <a:ext cx="7772400" cy="5309870"/>
          </a:xfrm>
        </p:spPr>
        <p:txBody>
          <a:bodyPr/>
          <a:lstStyle/>
          <a:p>
            <a:pPr marL="0" indent="0">
              <a:buNone/>
            </a:pPr>
            <a:r>
              <a:rPr lang="en-US" sz="2200" dirty="0"/>
              <a:t>On January 1, 2018, Hogan Manufacturing Company purchased a machine for $250,000. The company expects the service life of the machine to be five years. The estimated residual value is $40,000. Hogan uses the straight-line depreciation method. </a:t>
            </a:r>
          </a:p>
          <a:p>
            <a:pPr marL="0" indent="0">
              <a:buNone/>
            </a:pPr>
            <a:r>
              <a:rPr lang="en-US" sz="2200" dirty="0"/>
              <a:t>Suppose Hogan decides not to hold the machine for the expected five years but instead sells it on December 31, 2020 (three years later), for $140,000. We first need to update depreciation to the date of sale. Since depreciation for 2018 and 2019 has already been recorded in those years, we need to update depreciation only for the current year, 2020. </a:t>
            </a:r>
          </a:p>
        </p:txBody>
      </p:sp>
    </p:spTree>
    <p:extLst>
      <p:ext uri="{BB962C8B-B14F-4D97-AF65-F5344CB8AC3E}">
        <p14:creationId xmlns:p14="http://schemas.microsoft.com/office/powerpoint/2010/main" val="3978198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4953000" y="-3175"/>
            <a:ext cx="4191000" cy="366032"/>
          </a:xfrm>
        </p:spPr>
        <p:txBody>
          <a:bodyPr/>
          <a:lstStyle/>
          <a:p>
            <a:pPr marL="0" indent="0" fontAlgn="auto">
              <a:spcAft>
                <a:spcPts val="0"/>
              </a:spcAft>
              <a:buNone/>
              <a:defRPr/>
            </a:pPr>
            <a:r>
              <a:rPr lang="en-US" dirty="0"/>
              <a:t>Learning Objective </a:t>
            </a:r>
            <a:r>
              <a:rPr lang="en-IN" dirty="0"/>
              <a:t>11-2</a:t>
            </a:r>
          </a:p>
        </p:txBody>
      </p:sp>
      <p:sp>
        <p:nvSpPr>
          <p:cNvPr id="3" name="Title 2"/>
          <p:cNvSpPr>
            <a:spLocks noGrp="1"/>
          </p:cNvSpPr>
          <p:nvPr>
            <p:ph type="title"/>
          </p:nvPr>
        </p:nvSpPr>
        <p:spPr/>
        <p:txBody>
          <a:bodyPr/>
          <a:lstStyle/>
          <a:p>
            <a:r>
              <a:rPr lang="en-US" dirty="0"/>
              <a:t>Disposition</a:t>
            </a:r>
            <a:r>
              <a:rPr lang="en-IN" dirty="0"/>
              <a:t> (2 of 3)</a:t>
            </a:r>
            <a:endParaRPr lang="en-US" dirty="0"/>
          </a:p>
        </p:txBody>
      </p:sp>
      <p:sp>
        <p:nvSpPr>
          <p:cNvPr id="4" name="Content Placeholder 3"/>
          <p:cNvSpPr>
            <a:spLocks noGrp="1"/>
          </p:cNvSpPr>
          <p:nvPr>
            <p:ph sz="quarter" idx="10"/>
          </p:nvPr>
        </p:nvSpPr>
        <p:spPr>
          <a:xfrm>
            <a:off x="914400" y="1600200"/>
            <a:ext cx="7772400" cy="533400"/>
          </a:xfrm>
        </p:spPr>
        <p:txBody>
          <a:bodyPr/>
          <a:lstStyle/>
          <a:p>
            <a:pPr marL="0" indent="0">
              <a:buNone/>
            </a:pPr>
            <a:r>
              <a:rPr lang="en-US" sz="2400" b="1" dirty="0"/>
              <a:t>The entry to update depreciation for 2020: </a:t>
            </a:r>
          </a:p>
        </p:txBody>
      </p:sp>
      <p:pic>
        <p:nvPicPr>
          <p:cNvPr id="2" name="Picture 1" descr="Journal entry showing depreciation expense ($250,000 minus $40,000) 5 years: debit 42,000 and accumulated depreciation credited 42,000.&#10;&#10;This is also shown as a T account where 42,000 is credited in 2018, 2019, and 2020 for a total of 126,000."/>
          <p:cNvPicPr>
            <a:picLocks noChangeAspect="1"/>
          </p:cNvPicPr>
          <p:nvPr/>
        </p:nvPicPr>
        <p:blipFill>
          <a:blip r:embed="rId3"/>
          <a:stretch>
            <a:fillRect/>
          </a:stretch>
        </p:blipFill>
        <p:spPr>
          <a:xfrm>
            <a:off x="789432" y="2354675"/>
            <a:ext cx="7744968" cy="2293525"/>
          </a:xfrm>
          <a:prstGeom prst="rect">
            <a:avLst/>
          </a:prstGeom>
        </p:spPr>
      </p:pic>
    </p:spTree>
    <p:extLst>
      <p:ext uri="{BB962C8B-B14F-4D97-AF65-F5344CB8AC3E}">
        <p14:creationId xmlns:p14="http://schemas.microsoft.com/office/powerpoint/2010/main" val="149258633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fontAlgn="auto">
              <a:spcAft>
                <a:spcPts val="0"/>
              </a:spcAft>
              <a:buNone/>
              <a:defRPr/>
            </a:pPr>
            <a:r>
              <a:rPr lang="en-US" dirty="0"/>
              <a:t>Learning Objective </a:t>
            </a:r>
            <a:r>
              <a:rPr lang="en-IN" dirty="0"/>
              <a:t>11-2</a:t>
            </a:r>
          </a:p>
        </p:txBody>
      </p:sp>
      <p:sp>
        <p:nvSpPr>
          <p:cNvPr id="3" name="Title 2"/>
          <p:cNvSpPr>
            <a:spLocks noGrp="1"/>
          </p:cNvSpPr>
          <p:nvPr>
            <p:ph type="title"/>
          </p:nvPr>
        </p:nvSpPr>
        <p:spPr>
          <a:xfrm>
            <a:off x="954962" y="304800"/>
            <a:ext cx="7462677" cy="764455"/>
          </a:xfrm>
        </p:spPr>
        <p:txBody>
          <a:bodyPr/>
          <a:lstStyle/>
          <a:p>
            <a:r>
              <a:rPr lang="en-US" dirty="0"/>
              <a:t>Disposition</a:t>
            </a:r>
            <a:r>
              <a:rPr lang="en-IN" dirty="0"/>
              <a:t> (3 of 3)</a:t>
            </a:r>
            <a:r>
              <a:rPr lang="en-US" dirty="0"/>
              <a:t> </a:t>
            </a:r>
          </a:p>
        </p:txBody>
      </p:sp>
      <p:graphicFrame>
        <p:nvGraphicFramePr>
          <p:cNvPr id="2" name="Table 1"/>
          <p:cNvGraphicFramePr>
            <a:graphicFrameLocks noGrp="1"/>
          </p:cNvGraphicFramePr>
          <p:nvPr>
            <p:extLst>
              <p:ext uri="{D42A27DB-BD31-4B8C-83A1-F6EECF244321}">
                <p14:modId xmlns:p14="http://schemas.microsoft.com/office/powerpoint/2010/main" val="1449807825"/>
              </p:ext>
            </p:extLst>
          </p:nvPr>
        </p:nvGraphicFramePr>
        <p:xfrm>
          <a:off x="1295400" y="1295400"/>
          <a:ext cx="7012623" cy="1112520"/>
        </p:xfrm>
        <a:graphic>
          <a:graphicData uri="http://schemas.openxmlformats.org/drawingml/2006/table">
            <a:tbl>
              <a:tblPr firstRow="1" bandRow="1">
                <a:tableStyleId>{5940675A-B579-460E-94D1-54222C63F5DA}</a:tableStyleId>
              </a:tblPr>
              <a:tblGrid>
                <a:gridCol w="5105400">
                  <a:extLst>
                    <a:ext uri="{9D8B030D-6E8A-4147-A177-3AD203B41FA5}">
                      <a16:colId xmlns:a16="http://schemas.microsoft.com/office/drawing/2014/main" xmlns="" val="20000"/>
                    </a:ext>
                  </a:extLst>
                </a:gridCol>
                <a:gridCol w="1907223">
                  <a:extLst>
                    <a:ext uri="{9D8B030D-6E8A-4147-A177-3AD203B41FA5}">
                      <a16:colId xmlns:a16="http://schemas.microsoft.com/office/drawing/2014/main" xmlns="" val="20001"/>
                    </a:ext>
                  </a:extLst>
                </a:gridCol>
              </a:tblGrid>
              <a:tr h="370840">
                <a:tc>
                  <a:txBody>
                    <a:bodyPr/>
                    <a:lstStyle/>
                    <a:p>
                      <a:r>
                        <a:rPr lang="en-US" sz="1800" dirty="0">
                          <a:latin typeface="Verdana" pitchFamily="34" charset="0"/>
                          <a:ea typeface="Verdana" pitchFamily="34" charset="0"/>
                          <a:cs typeface="Verdana" pitchFamily="34" charset="0"/>
                        </a:rPr>
                        <a:t>Consideration received 	</a:t>
                      </a:r>
                      <a:endParaRPr lang="en-US" dirty="0">
                        <a:latin typeface="Verdana" pitchFamily="34" charset="0"/>
                        <a:ea typeface="Verdana" pitchFamily="34" charset="0"/>
                        <a:cs typeface="Verdana"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latin typeface="Verdana" pitchFamily="34" charset="0"/>
                          <a:ea typeface="Verdana" pitchFamily="34" charset="0"/>
                          <a:cs typeface="Verdana" pitchFamily="34" charset="0"/>
                        </a:rPr>
                        <a:t>$140,000</a:t>
                      </a:r>
                    </a:p>
                  </a:txBody>
                  <a:tcPr/>
                </a:tc>
                <a:extLst>
                  <a:ext uri="{0D108BD9-81ED-4DB2-BD59-A6C34878D82A}">
                    <a16:rowId xmlns:a16="http://schemas.microsoft.com/office/drawing/2014/main" xmlns="" val="10000"/>
                  </a:ext>
                </a:extLst>
              </a:tr>
              <a:tr h="370840">
                <a:tc>
                  <a:txBody>
                    <a:bodyPr/>
                    <a:lstStyle/>
                    <a:p>
                      <a:r>
                        <a:rPr lang="en-US" sz="1800" dirty="0">
                          <a:latin typeface="Verdana" pitchFamily="34" charset="0"/>
                          <a:ea typeface="Verdana" pitchFamily="34" charset="0"/>
                          <a:cs typeface="Verdana" pitchFamily="34" charset="0"/>
                        </a:rPr>
                        <a:t>Less: Book value of asset sold* </a:t>
                      </a:r>
                      <a:endParaRPr lang="en-US" dirty="0">
                        <a:latin typeface="Verdana" pitchFamily="34" charset="0"/>
                        <a:ea typeface="Verdana" pitchFamily="34" charset="0"/>
                        <a:cs typeface="Verdana"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u="sng" dirty="0">
                          <a:latin typeface="Verdana" pitchFamily="34" charset="0"/>
                          <a:ea typeface="Verdana" pitchFamily="34" charset="0"/>
                          <a:cs typeface="Verdana" pitchFamily="34" charset="0"/>
                        </a:rPr>
                        <a:t>(124,000)</a:t>
                      </a:r>
                    </a:p>
                  </a:txBody>
                  <a:tcPr/>
                </a:tc>
                <a:extLst>
                  <a:ext uri="{0D108BD9-81ED-4DB2-BD59-A6C34878D82A}">
                    <a16:rowId xmlns:a16="http://schemas.microsoft.com/office/drawing/2014/main" xmlns="" val="10001"/>
                  </a:ext>
                </a:extLst>
              </a:tr>
              <a:tr h="370840">
                <a:tc>
                  <a:txBody>
                    <a:bodyPr/>
                    <a:lstStyle/>
                    <a:p>
                      <a:r>
                        <a:rPr lang="en-US" sz="1800" dirty="0">
                          <a:latin typeface="Verdana" pitchFamily="34" charset="0"/>
                          <a:ea typeface="Verdana" pitchFamily="34" charset="0"/>
                          <a:cs typeface="Verdana" pitchFamily="34" charset="0"/>
                        </a:rPr>
                        <a:t>Gain on sale of machine </a:t>
                      </a:r>
                      <a:endParaRPr lang="en-US" dirty="0">
                        <a:latin typeface="Verdana" pitchFamily="34" charset="0"/>
                        <a:ea typeface="Verdana" pitchFamily="34" charset="0"/>
                        <a:cs typeface="Verdana"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b="1" u="sng" dirty="0">
                          <a:latin typeface="Verdana" pitchFamily="34" charset="0"/>
                          <a:ea typeface="Verdana" pitchFamily="34" charset="0"/>
                          <a:cs typeface="Verdana" pitchFamily="34" charset="0"/>
                        </a:rPr>
                        <a:t>$16,000</a:t>
                      </a:r>
                    </a:p>
                  </a:txBody>
                  <a:tcPr/>
                </a:tc>
                <a:extLst>
                  <a:ext uri="{0D108BD9-81ED-4DB2-BD59-A6C34878D82A}">
                    <a16:rowId xmlns:a16="http://schemas.microsoft.com/office/drawing/2014/main" xmlns="" val="10002"/>
                  </a:ext>
                </a:extLst>
              </a:tr>
            </a:tbl>
          </a:graphicData>
        </a:graphic>
      </p:graphicFrame>
      <p:sp>
        <p:nvSpPr>
          <p:cNvPr id="4" name="Content Placeholder 3"/>
          <p:cNvSpPr>
            <a:spLocks noGrp="1"/>
          </p:cNvSpPr>
          <p:nvPr>
            <p:ph sz="quarter" idx="10"/>
          </p:nvPr>
        </p:nvSpPr>
        <p:spPr>
          <a:xfrm>
            <a:off x="914400" y="2667000"/>
            <a:ext cx="7848600" cy="1371600"/>
          </a:xfrm>
        </p:spPr>
        <p:txBody>
          <a:bodyPr/>
          <a:lstStyle/>
          <a:p>
            <a:pPr marL="0" indent="0">
              <a:buNone/>
            </a:pPr>
            <a:r>
              <a:rPr lang="en-US" sz="2200" dirty="0"/>
              <a:t>*Book value = Cost ($250,000) − Accumulated depreciation </a:t>
            </a:r>
            <a:r>
              <a:rPr lang="en-US" sz="2200" b="1" dirty="0"/>
              <a:t>($126,000)</a:t>
            </a:r>
          </a:p>
          <a:p>
            <a:pPr marL="0" indent="0">
              <a:buNone/>
            </a:pPr>
            <a:r>
              <a:rPr lang="en-US" sz="2200" b="1" dirty="0"/>
              <a:t>The entry to record the sale on December 31, 2020, for $140,000:</a:t>
            </a:r>
          </a:p>
        </p:txBody>
      </p:sp>
      <p:pic>
        <p:nvPicPr>
          <p:cNvPr id="7170" name="Picture 2" descr="Journal entry debiting cash 140,000 and accumulated depreciation 126,000, and crediting machine (account balance) 250,000 and gain on sale of machine (difference) 16,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3357" y="4378166"/>
            <a:ext cx="7733443" cy="1959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108790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fontAlgn="auto">
              <a:spcAft>
                <a:spcPts val="0"/>
              </a:spcAft>
              <a:buNone/>
              <a:defRPr/>
            </a:pPr>
            <a:r>
              <a:rPr lang="en-US" dirty="0"/>
              <a:t>Learning Objective </a:t>
            </a:r>
            <a:r>
              <a:rPr lang="en-IN" dirty="0"/>
              <a:t>11-2</a:t>
            </a:r>
          </a:p>
        </p:txBody>
      </p:sp>
      <p:sp>
        <p:nvSpPr>
          <p:cNvPr id="8" name="Title 7"/>
          <p:cNvSpPr>
            <a:spLocks noGrp="1"/>
          </p:cNvSpPr>
          <p:nvPr>
            <p:ph type="title"/>
          </p:nvPr>
        </p:nvSpPr>
        <p:spPr/>
        <p:txBody>
          <a:bodyPr>
            <a:noAutofit/>
          </a:bodyPr>
          <a:lstStyle/>
          <a:p>
            <a:r>
              <a:rPr lang="en-US" dirty="0"/>
              <a:t>Decision Makers’ Perspective: Understanding Gains and Losses</a:t>
            </a:r>
          </a:p>
        </p:txBody>
      </p:sp>
      <p:sp>
        <p:nvSpPr>
          <p:cNvPr id="9" name="Content Placeholder 8"/>
          <p:cNvSpPr>
            <a:spLocks noGrp="1"/>
          </p:cNvSpPr>
          <p:nvPr>
            <p:ph sz="quarter" idx="10"/>
          </p:nvPr>
        </p:nvSpPr>
        <p:spPr>
          <a:xfrm>
            <a:off x="914400" y="1600200"/>
            <a:ext cx="7772400" cy="4724400"/>
          </a:xfrm>
        </p:spPr>
        <p:txBody>
          <a:bodyPr/>
          <a:lstStyle/>
          <a:p>
            <a:r>
              <a:rPr lang="en-US" sz="2400" dirty="0"/>
              <a:t>A </a:t>
            </a:r>
            <a:r>
              <a:rPr lang="en-US" sz="2400" b="1" dirty="0"/>
              <a:t>gain</a:t>
            </a:r>
            <a:r>
              <a:rPr lang="en-US" sz="2400" dirty="0"/>
              <a:t> on the sale of a depreciable asset means the asset was sold for </a:t>
            </a:r>
            <a:r>
              <a:rPr lang="en-US" sz="2400" b="1" dirty="0"/>
              <a:t>more than its book value</a:t>
            </a:r>
            <a:r>
              <a:rPr lang="en-US" sz="2400" dirty="0"/>
              <a:t> </a:t>
            </a:r>
          </a:p>
          <a:p>
            <a:pPr lvl="1">
              <a:spcAft>
                <a:spcPts val="2400"/>
              </a:spcAft>
              <a:buFont typeface="Lucida Grande"/>
              <a:buChar char="–"/>
            </a:pPr>
            <a:r>
              <a:rPr lang="en-US" sz="2200" dirty="0"/>
              <a:t>The </a:t>
            </a:r>
            <a:r>
              <a:rPr lang="en-US" sz="2200" b="1" dirty="0"/>
              <a:t>net increase </a:t>
            </a:r>
            <a:r>
              <a:rPr lang="en-US" sz="2200" dirty="0"/>
              <a:t>in the book value of total assets is an accounting gain (not an economic gain) </a:t>
            </a:r>
          </a:p>
          <a:p>
            <a:r>
              <a:rPr lang="en-US" sz="2400" dirty="0"/>
              <a:t>A </a:t>
            </a:r>
            <a:r>
              <a:rPr lang="en-US" sz="2400" b="1" dirty="0"/>
              <a:t>loss</a:t>
            </a:r>
            <a:r>
              <a:rPr lang="en-US" sz="2400" dirty="0"/>
              <a:t> signifies that the cash received is </a:t>
            </a:r>
            <a:r>
              <a:rPr lang="en-US" sz="2400" b="1" dirty="0"/>
              <a:t>less than the book value </a:t>
            </a:r>
            <a:r>
              <a:rPr lang="en-US" sz="2400" dirty="0"/>
              <a:t>of the asset being sold</a:t>
            </a:r>
          </a:p>
          <a:p>
            <a:pPr lvl="1">
              <a:buFont typeface="Lucida Grande"/>
              <a:buChar char="–"/>
            </a:pPr>
            <a:r>
              <a:rPr lang="en-US" sz="2200" dirty="0"/>
              <a:t>There is a </a:t>
            </a:r>
            <a:r>
              <a:rPr lang="en-US" sz="2200" b="1" dirty="0"/>
              <a:t>net decrease </a:t>
            </a:r>
            <a:r>
              <a:rPr lang="en-US" sz="2200" dirty="0"/>
              <a:t>in the book value of total assets </a:t>
            </a:r>
          </a:p>
        </p:txBody>
      </p:sp>
    </p:spTree>
    <p:extLst>
      <p:ext uri="{BB962C8B-B14F-4D97-AF65-F5344CB8AC3E}">
        <p14:creationId xmlns:p14="http://schemas.microsoft.com/office/powerpoint/2010/main" val="20467206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a:t>
            </a:r>
            <a:r>
              <a:rPr lang="en-IN" dirty="0"/>
              <a:t>11-1</a:t>
            </a:r>
          </a:p>
        </p:txBody>
      </p:sp>
      <p:sp>
        <p:nvSpPr>
          <p:cNvPr id="8" name="Title 7"/>
          <p:cNvSpPr>
            <a:spLocks noGrp="1"/>
          </p:cNvSpPr>
          <p:nvPr>
            <p:ph type="title"/>
          </p:nvPr>
        </p:nvSpPr>
        <p:spPr/>
        <p:txBody>
          <a:bodyPr/>
          <a:lstStyle/>
          <a:p>
            <a:r>
              <a:rPr lang="en-IN" dirty="0"/>
              <a:t>Cost Allocation (1 of 2)</a:t>
            </a:r>
            <a:endParaRPr lang="en-US" dirty="0"/>
          </a:p>
        </p:txBody>
      </p:sp>
      <p:sp>
        <p:nvSpPr>
          <p:cNvPr id="9" name="Content Placeholder 8"/>
          <p:cNvSpPr>
            <a:spLocks noGrp="1"/>
          </p:cNvSpPr>
          <p:nvPr>
            <p:ph sz="quarter" idx="10"/>
          </p:nvPr>
        </p:nvSpPr>
        <p:spPr>
          <a:xfrm>
            <a:off x="914400" y="1447800"/>
            <a:ext cx="7848600" cy="4876800"/>
          </a:xfrm>
        </p:spPr>
        <p:txBody>
          <a:bodyPr/>
          <a:lstStyle/>
          <a:p>
            <a:pPr marL="0" indent="0">
              <a:buNone/>
            </a:pPr>
            <a:r>
              <a:rPr lang="en-IN" sz="2800" dirty="0"/>
              <a:t>A company purchases a used truck for $8,200 to deliver products to customers. The company estimates that five years from the acquisition date the truck will be sold for $2,200. This means </a:t>
            </a:r>
            <a:r>
              <a:rPr lang="en-US" sz="2800" dirty="0"/>
              <a:t>that $6,000 ($8,200 − 2,200) of the truck’s purchase cost is expected to be used up (consumed) and should be allocated to expense over its five-year useful life.</a:t>
            </a:r>
            <a:endParaRPr lang="en-IN" sz="2800" dirty="0"/>
          </a:p>
        </p:txBody>
      </p:sp>
    </p:spTree>
    <p:extLst>
      <p:ext uri="{BB962C8B-B14F-4D97-AF65-F5344CB8AC3E}">
        <p14:creationId xmlns:p14="http://schemas.microsoft.com/office/powerpoint/2010/main" val="133080078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fontAlgn="auto">
              <a:spcAft>
                <a:spcPts val="0"/>
              </a:spcAft>
              <a:buNone/>
              <a:defRPr/>
            </a:pPr>
            <a:r>
              <a:rPr lang="en-US" dirty="0"/>
              <a:t>Learning Objective </a:t>
            </a:r>
            <a:r>
              <a:rPr lang="en-IN" dirty="0"/>
              <a:t>11-2</a:t>
            </a:r>
          </a:p>
        </p:txBody>
      </p:sp>
      <p:sp>
        <p:nvSpPr>
          <p:cNvPr id="8" name="Title 7"/>
          <p:cNvSpPr>
            <a:spLocks noGrp="1"/>
          </p:cNvSpPr>
          <p:nvPr>
            <p:ph type="title"/>
          </p:nvPr>
        </p:nvSpPr>
        <p:spPr/>
        <p:txBody>
          <a:bodyPr/>
          <a:lstStyle/>
          <a:p>
            <a:r>
              <a:rPr lang="en-US" dirty="0"/>
              <a:t>Assets Held for Sale</a:t>
            </a:r>
            <a:r>
              <a:rPr lang="en-IN" dirty="0"/>
              <a:t> (1 of 2)</a:t>
            </a:r>
            <a:endParaRPr lang="en-US" dirty="0"/>
          </a:p>
        </p:txBody>
      </p:sp>
      <p:sp>
        <p:nvSpPr>
          <p:cNvPr id="9" name="Content Placeholder 8"/>
          <p:cNvSpPr>
            <a:spLocks noGrp="1"/>
          </p:cNvSpPr>
          <p:nvPr>
            <p:ph sz="quarter" idx="10"/>
          </p:nvPr>
        </p:nvSpPr>
        <p:spPr>
          <a:xfrm>
            <a:off x="914400" y="1371600"/>
            <a:ext cx="7772400" cy="4953000"/>
          </a:xfrm>
        </p:spPr>
        <p:txBody>
          <a:bodyPr/>
          <a:lstStyle/>
          <a:p>
            <a:pPr marL="0" indent="0">
              <a:lnSpc>
                <a:spcPct val="110000"/>
              </a:lnSpc>
              <a:spcAft>
                <a:spcPts val="600"/>
              </a:spcAft>
              <a:buNone/>
            </a:pPr>
            <a:r>
              <a:rPr lang="en-US" sz="2400" dirty="0"/>
              <a:t>An asset is classified as “held for sale” in the period in which all of the following criteria are met: </a:t>
            </a:r>
          </a:p>
          <a:p>
            <a:pPr marL="514350" indent="-514350">
              <a:lnSpc>
                <a:spcPct val="110000"/>
              </a:lnSpc>
              <a:buFont typeface="+mj-lt"/>
              <a:buAutoNum type="arabicPeriod"/>
            </a:pPr>
            <a:r>
              <a:rPr lang="en-US" sz="2400" dirty="0"/>
              <a:t>Management commits to a plan to sell the asset </a:t>
            </a:r>
          </a:p>
          <a:p>
            <a:pPr marL="514350" indent="-514350">
              <a:lnSpc>
                <a:spcPct val="110000"/>
              </a:lnSpc>
              <a:buFont typeface="+mj-lt"/>
              <a:buAutoNum type="arabicPeriod"/>
            </a:pPr>
            <a:r>
              <a:rPr lang="en-US" sz="2400" dirty="0"/>
              <a:t>The asset is available for immediate sale in its present condition </a:t>
            </a:r>
          </a:p>
          <a:p>
            <a:pPr marL="514350" indent="-514350">
              <a:lnSpc>
                <a:spcPct val="110000"/>
              </a:lnSpc>
              <a:buFont typeface="+mj-lt"/>
              <a:buAutoNum type="arabicPeriod"/>
            </a:pPr>
            <a:r>
              <a:rPr lang="en-US" sz="2400" dirty="0"/>
              <a:t>An active plan to locate a buyer and sell the asset has been initiated </a:t>
            </a:r>
          </a:p>
        </p:txBody>
      </p:sp>
    </p:spTree>
    <p:extLst>
      <p:ext uri="{BB962C8B-B14F-4D97-AF65-F5344CB8AC3E}">
        <p14:creationId xmlns:p14="http://schemas.microsoft.com/office/powerpoint/2010/main" val="67175254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a:t>
            </a:r>
            <a:r>
              <a:rPr lang="en-IN" dirty="0"/>
              <a:t>11-2</a:t>
            </a:r>
            <a:endParaRPr lang="en-US" dirty="0"/>
          </a:p>
        </p:txBody>
      </p:sp>
      <p:sp>
        <p:nvSpPr>
          <p:cNvPr id="8" name="Title 7"/>
          <p:cNvSpPr>
            <a:spLocks noGrp="1"/>
          </p:cNvSpPr>
          <p:nvPr>
            <p:ph type="title"/>
          </p:nvPr>
        </p:nvSpPr>
        <p:spPr/>
        <p:txBody>
          <a:bodyPr/>
          <a:lstStyle/>
          <a:p>
            <a:r>
              <a:rPr lang="en-US" dirty="0"/>
              <a:t>Assets Held for Sale</a:t>
            </a:r>
            <a:r>
              <a:rPr lang="en-IN" dirty="0"/>
              <a:t> (2 of 2)</a:t>
            </a:r>
            <a:endParaRPr lang="en-US" dirty="0"/>
          </a:p>
        </p:txBody>
      </p:sp>
      <p:sp>
        <p:nvSpPr>
          <p:cNvPr id="9" name="Content Placeholder 8"/>
          <p:cNvSpPr>
            <a:spLocks noGrp="1"/>
          </p:cNvSpPr>
          <p:nvPr>
            <p:ph sz="quarter" idx="10"/>
          </p:nvPr>
        </p:nvSpPr>
        <p:spPr>
          <a:xfrm>
            <a:off x="914400" y="1600200"/>
            <a:ext cx="7772400" cy="4724400"/>
          </a:xfrm>
        </p:spPr>
        <p:txBody>
          <a:bodyPr/>
          <a:lstStyle/>
          <a:p>
            <a:pPr marL="457200" indent="-457200">
              <a:lnSpc>
                <a:spcPct val="110000"/>
              </a:lnSpc>
              <a:buFont typeface="+mj-lt"/>
              <a:buAutoNum type="arabicPeriod" startAt="4"/>
            </a:pPr>
            <a:r>
              <a:rPr lang="en-US" sz="2200" dirty="0"/>
              <a:t>The completed sale of the asset is probable and typically expected to occur within one year </a:t>
            </a:r>
          </a:p>
          <a:p>
            <a:pPr marL="457200" indent="-457200">
              <a:lnSpc>
                <a:spcPct val="110000"/>
              </a:lnSpc>
              <a:buFont typeface="+mj-lt"/>
              <a:buAutoNum type="arabicPeriod" startAt="4"/>
            </a:pPr>
            <a:r>
              <a:rPr lang="en-US" sz="2200" dirty="0"/>
              <a:t>The asset is being offered for sale at a reasonable price relative to its current fair value </a:t>
            </a:r>
          </a:p>
          <a:p>
            <a:pPr marL="457200" indent="-457200">
              <a:lnSpc>
                <a:spcPct val="110000"/>
              </a:lnSpc>
              <a:spcAft>
                <a:spcPts val="1200"/>
              </a:spcAft>
              <a:buFont typeface="+mj-lt"/>
              <a:buAutoNum type="arabicPeriod" startAt="4"/>
            </a:pPr>
            <a:r>
              <a:rPr lang="en-US" sz="2200" dirty="0"/>
              <a:t>Management’s actions indicate the plan is unlikely to change significantly or be withdrawn </a:t>
            </a:r>
          </a:p>
          <a:p>
            <a:pPr marL="0" indent="0">
              <a:lnSpc>
                <a:spcPct val="110000"/>
              </a:lnSpc>
              <a:buNone/>
            </a:pPr>
            <a:r>
              <a:rPr lang="en-US" sz="2200" b="1" i="1" dirty="0"/>
              <a:t>An asset classified as held for sale is reported at the lower of its current book value or its fair value less any cost to sell.</a:t>
            </a:r>
          </a:p>
        </p:txBody>
      </p:sp>
    </p:spTree>
    <p:extLst>
      <p:ext uri="{BB962C8B-B14F-4D97-AF65-F5344CB8AC3E}">
        <p14:creationId xmlns:p14="http://schemas.microsoft.com/office/powerpoint/2010/main" val="3565130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a:t>
            </a:r>
            <a:r>
              <a:rPr lang="en-IN" dirty="0"/>
              <a:t>11-2</a:t>
            </a:r>
            <a:endParaRPr lang="en-US" dirty="0"/>
          </a:p>
        </p:txBody>
      </p:sp>
      <p:sp>
        <p:nvSpPr>
          <p:cNvPr id="3" name="Title 2"/>
          <p:cNvSpPr>
            <a:spLocks noGrp="1"/>
          </p:cNvSpPr>
          <p:nvPr>
            <p:ph type="title"/>
          </p:nvPr>
        </p:nvSpPr>
        <p:spPr/>
        <p:txBody>
          <a:bodyPr/>
          <a:lstStyle/>
          <a:p>
            <a:r>
              <a:rPr lang="en-US" dirty="0"/>
              <a:t>Retirements</a:t>
            </a:r>
          </a:p>
        </p:txBody>
      </p:sp>
      <p:sp>
        <p:nvSpPr>
          <p:cNvPr id="4" name="Content Placeholder 3"/>
          <p:cNvSpPr>
            <a:spLocks noGrp="1"/>
          </p:cNvSpPr>
          <p:nvPr>
            <p:ph sz="quarter" idx="10"/>
          </p:nvPr>
        </p:nvSpPr>
        <p:spPr>
          <a:xfrm>
            <a:off x="914400" y="1676400"/>
            <a:ext cx="7772400" cy="4648200"/>
          </a:xfrm>
        </p:spPr>
        <p:txBody>
          <a:bodyPr/>
          <a:lstStyle/>
          <a:p>
            <a:r>
              <a:rPr lang="en-US" dirty="0"/>
              <a:t>Instead of selling a used asset, a company may </a:t>
            </a:r>
            <a:r>
              <a:rPr lang="en-US" b="1" dirty="0"/>
              <a:t>retire</a:t>
            </a:r>
            <a:r>
              <a:rPr lang="en-US" dirty="0"/>
              <a:t> (or abandon) the asset </a:t>
            </a:r>
          </a:p>
          <a:p>
            <a:pPr>
              <a:buClr>
                <a:schemeClr val="tx1"/>
              </a:buClr>
            </a:pPr>
            <a:r>
              <a:rPr lang="en-US" b="1" dirty="0"/>
              <a:t>At the time of retirement:</a:t>
            </a:r>
          </a:p>
          <a:p>
            <a:pPr lvl="1"/>
            <a:r>
              <a:rPr lang="en-US" dirty="0"/>
              <a:t>The asset account and the corresponding accumulated deprecation account are removed from the books </a:t>
            </a:r>
          </a:p>
          <a:p>
            <a:pPr lvl="1"/>
            <a:r>
              <a:rPr lang="en-US" dirty="0"/>
              <a:t>A loss equal to the remaining book value of the asset is recorded </a:t>
            </a:r>
          </a:p>
        </p:txBody>
      </p:sp>
    </p:spTree>
    <p:extLst>
      <p:ext uri="{BB962C8B-B14F-4D97-AF65-F5344CB8AC3E}">
        <p14:creationId xmlns:p14="http://schemas.microsoft.com/office/powerpoint/2010/main" val="370780548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a:t>
            </a:r>
            <a:r>
              <a:rPr lang="en-IN" dirty="0"/>
              <a:t>11-2</a:t>
            </a:r>
            <a:endParaRPr lang="en-US" dirty="0"/>
          </a:p>
        </p:txBody>
      </p:sp>
      <p:sp>
        <p:nvSpPr>
          <p:cNvPr id="3" name="Title 2"/>
          <p:cNvSpPr>
            <a:spLocks noGrp="1"/>
          </p:cNvSpPr>
          <p:nvPr>
            <p:ph type="title"/>
          </p:nvPr>
        </p:nvSpPr>
        <p:spPr/>
        <p:txBody>
          <a:bodyPr>
            <a:noAutofit/>
          </a:bodyPr>
          <a:lstStyle/>
          <a:p>
            <a:r>
              <a:rPr lang="en-IN" dirty="0"/>
              <a:t>Group and Composite Depreciation Methods (1 of 4)</a:t>
            </a:r>
            <a:endParaRPr lang="en-US" dirty="0"/>
          </a:p>
        </p:txBody>
      </p:sp>
      <p:sp>
        <p:nvSpPr>
          <p:cNvPr id="4" name="Content Placeholder 3"/>
          <p:cNvSpPr>
            <a:spLocks noGrp="1"/>
          </p:cNvSpPr>
          <p:nvPr>
            <p:ph sz="quarter" idx="10"/>
          </p:nvPr>
        </p:nvSpPr>
        <p:spPr>
          <a:xfrm>
            <a:off x="914400" y="1752600"/>
            <a:ext cx="7772400" cy="4572000"/>
          </a:xfrm>
        </p:spPr>
        <p:txBody>
          <a:bodyPr/>
          <a:lstStyle/>
          <a:p>
            <a:r>
              <a:rPr lang="en-US" sz="2400" dirty="0"/>
              <a:t>Group and composite depreciation methods depreciate assets collectively rather than individually to reduce recordkeeping costs</a:t>
            </a:r>
          </a:p>
          <a:p>
            <a:pPr lvl="0"/>
            <a:r>
              <a:rPr lang="en-US" sz="2400" b="1" dirty="0"/>
              <a:t>Group depreciation method</a:t>
            </a:r>
          </a:p>
          <a:p>
            <a:pPr lvl="1"/>
            <a:r>
              <a:rPr lang="en-US" sz="2200" dirty="0"/>
              <a:t>Collection of depreciable assets </a:t>
            </a:r>
            <a:r>
              <a:rPr lang="en-IN" sz="2200" dirty="0"/>
              <a:t>that share similar service lives and other attributes</a:t>
            </a:r>
            <a:endParaRPr lang="en-US" sz="2200" dirty="0"/>
          </a:p>
          <a:p>
            <a:r>
              <a:rPr lang="en-US" sz="2400" b="1" dirty="0"/>
              <a:t>Composite depreciation method</a:t>
            </a:r>
          </a:p>
          <a:p>
            <a:pPr lvl="1"/>
            <a:r>
              <a:rPr lang="en-US" sz="2200" dirty="0"/>
              <a:t>Collection of depreciable assets </a:t>
            </a:r>
            <a:r>
              <a:rPr lang="en-IN" sz="2200" dirty="0"/>
              <a:t>that </a:t>
            </a:r>
            <a:r>
              <a:rPr lang="en-US" sz="2200" dirty="0"/>
              <a:t>are physically dissimilar </a:t>
            </a:r>
            <a:r>
              <a:rPr lang="en-IN" sz="2200" dirty="0"/>
              <a:t>but are aggregated anyway to gain the convenience of a collective depreciation calculation</a:t>
            </a:r>
            <a:endParaRPr lang="en-US" sz="2200" dirty="0"/>
          </a:p>
        </p:txBody>
      </p:sp>
    </p:spTree>
    <p:extLst>
      <p:ext uri="{BB962C8B-B14F-4D97-AF65-F5344CB8AC3E}">
        <p14:creationId xmlns:p14="http://schemas.microsoft.com/office/powerpoint/2010/main" val="89344063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a:t>
            </a:r>
            <a:r>
              <a:rPr lang="en-IN" dirty="0"/>
              <a:t>11-2</a:t>
            </a:r>
          </a:p>
        </p:txBody>
      </p:sp>
      <p:sp>
        <p:nvSpPr>
          <p:cNvPr id="8" name="Title 7"/>
          <p:cNvSpPr>
            <a:spLocks noGrp="1"/>
          </p:cNvSpPr>
          <p:nvPr>
            <p:ph type="title"/>
          </p:nvPr>
        </p:nvSpPr>
        <p:spPr/>
        <p:txBody>
          <a:bodyPr>
            <a:noAutofit/>
          </a:bodyPr>
          <a:lstStyle/>
          <a:p>
            <a:r>
              <a:rPr lang="en-IN" dirty="0"/>
              <a:t>Group and Composite Depreciation Methods (2 of 4)</a:t>
            </a:r>
            <a:endParaRPr lang="en-US" dirty="0"/>
          </a:p>
        </p:txBody>
      </p:sp>
      <p:sp>
        <p:nvSpPr>
          <p:cNvPr id="9" name="Content Placeholder 8"/>
          <p:cNvSpPr>
            <a:spLocks noGrp="1"/>
          </p:cNvSpPr>
          <p:nvPr>
            <p:ph sz="quarter" idx="10"/>
          </p:nvPr>
        </p:nvSpPr>
        <p:spPr>
          <a:xfrm>
            <a:off x="914400" y="1524000"/>
            <a:ext cx="7772400" cy="4876800"/>
          </a:xfrm>
        </p:spPr>
        <p:txBody>
          <a:bodyPr/>
          <a:lstStyle/>
          <a:p>
            <a:r>
              <a:rPr lang="en-US" dirty="0"/>
              <a:t>Possibility of changes in constitution of asset group as new </a:t>
            </a:r>
            <a:r>
              <a:rPr lang="en-IN" dirty="0"/>
              <a:t>assets are added and others are retired or sold</a:t>
            </a:r>
            <a:endParaRPr lang="en-US" dirty="0"/>
          </a:p>
          <a:p>
            <a:r>
              <a:rPr lang="en-US" dirty="0"/>
              <a:t>Additions are recorded by increasing </a:t>
            </a:r>
            <a:r>
              <a:rPr lang="en-IN" dirty="0"/>
              <a:t>group asset account for the cost of the addition</a:t>
            </a:r>
            <a:endParaRPr lang="en-US" dirty="0"/>
          </a:p>
          <a:p>
            <a:r>
              <a:rPr lang="en-IN" dirty="0"/>
              <a:t>Depreciation is determined by multiplying the group rate by the total cost of assets in the group for that period</a:t>
            </a:r>
          </a:p>
        </p:txBody>
      </p:sp>
    </p:spTree>
    <p:extLst>
      <p:ext uri="{BB962C8B-B14F-4D97-AF65-F5344CB8AC3E}">
        <p14:creationId xmlns:p14="http://schemas.microsoft.com/office/powerpoint/2010/main" val="343247746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a:t>
            </a:r>
            <a:r>
              <a:rPr lang="en-IN" dirty="0"/>
              <a:t>11-2</a:t>
            </a:r>
          </a:p>
        </p:txBody>
      </p:sp>
      <p:sp>
        <p:nvSpPr>
          <p:cNvPr id="8" name="Title 7"/>
          <p:cNvSpPr>
            <a:spLocks noGrp="1"/>
          </p:cNvSpPr>
          <p:nvPr>
            <p:ph type="title"/>
          </p:nvPr>
        </p:nvSpPr>
        <p:spPr/>
        <p:txBody>
          <a:bodyPr>
            <a:noAutofit/>
          </a:bodyPr>
          <a:lstStyle/>
          <a:p>
            <a:r>
              <a:rPr lang="en-IN" dirty="0"/>
              <a:t>Group and Composite Depreciation Methods (3 of 4)</a:t>
            </a:r>
            <a:endParaRPr lang="en-US" dirty="0"/>
          </a:p>
        </p:txBody>
      </p:sp>
      <p:sp>
        <p:nvSpPr>
          <p:cNvPr id="9" name="Content Placeholder 8"/>
          <p:cNvSpPr>
            <a:spLocks noGrp="1"/>
          </p:cNvSpPr>
          <p:nvPr>
            <p:ph sz="quarter" idx="10"/>
          </p:nvPr>
        </p:nvSpPr>
        <p:spPr>
          <a:xfrm>
            <a:off x="914400" y="1676400"/>
            <a:ext cx="7772400" cy="4495800"/>
          </a:xfrm>
        </p:spPr>
        <p:txBody>
          <a:bodyPr/>
          <a:lstStyle/>
          <a:p>
            <a:r>
              <a:rPr lang="en-US" dirty="0"/>
              <a:t>After the group or composite </a:t>
            </a:r>
            <a:r>
              <a:rPr lang="en-IN" dirty="0"/>
              <a:t>rate and the average service life are determined, they normally are continued despite the addition and disposition of individual assets</a:t>
            </a:r>
            <a:r>
              <a:rPr lang="en-US" dirty="0"/>
              <a:t> </a:t>
            </a:r>
          </a:p>
          <a:p>
            <a:r>
              <a:rPr lang="en-IN" dirty="0"/>
              <a:t>No gain or loss is </a:t>
            </a:r>
            <a:r>
              <a:rPr lang="en-US" dirty="0"/>
              <a:t>recorded when a group or composite asset is retired or sold</a:t>
            </a:r>
          </a:p>
        </p:txBody>
      </p:sp>
    </p:spTree>
    <p:extLst>
      <p:ext uri="{BB962C8B-B14F-4D97-AF65-F5344CB8AC3E}">
        <p14:creationId xmlns:p14="http://schemas.microsoft.com/office/powerpoint/2010/main" val="399644422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4648200" y="-3175"/>
            <a:ext cx="4495800" cy="366032"/>
          </a:xfrm>
        </p:spPr>
        <p:txBody>
          <a:bodyPr/>
          <a:lstStyle/>
          <a:p>
            <a:pPr marL="0" indent="0" fontAlgn="auto">
              <a:spcAft>
                <a:spcPts val="0"/>
              </a:spcAft>
              <a:buNone/>
              <a:defRPr/>
            </a:pPr>
            <a:r>
              <a:rPr lang="en-US" dirty="0"/>
              <a:t>Learning Objective </a:t>
            </a:r>
            <a:r>
              <a:rPr lang="en-IN" dirty="0"/>
              <a:t>11-2</a:t>
            </a:r>
          </a:p>
        </p:txBody>
      </p:sp>
      <p:sp>
        <p:nvSpPr>
          <p:cNvPr id="3" name="Title 2"/>
          <p:cNvSpPr>
            <a:spLocks noGrp="1"/>
          </p:cNvSpPr>
          <p:nvPr>
            <p:ph type="title"/>
          </p:nvPr>
        </p:nvSpPr>
        <p:spPr/>
        <p:txBody>
          <a:bodyPr>
            <a:noAutofit/>
          </a:bodyPr>
          <a:lstStyle/>
          <a:p>
            <a:r>
              <a:rPr lang="en-IN" dirty="0"/>
              <a:t>Group and Composite Depreciation Methods (4 of 4)</a:t>
            </a:r>
            <a:endParaRPr lang="en-US" dirty="0"/>
          </a:p>
        </p:txBody>
      </p:sp>
      <p:sp>
        <p:nvSpPr>
          <p:cNvPr id="4" name="Content Placeholder 3"/>
          <p:cNvSpPr>
            <a:spLocks noGrp="1"/>
          </p:cNvSpPr>
          <p:nvPr>
            <p:ph sz="quarter" idx="10"/>
          </p:nvPr>
        </p:nvSpPr>
        <p:spPr>
          <a:xfrm>
            <a:off x="914400" y="1600200"/>
            <a:ext cx="7772400" cy="2362200"/>
          </a:xfrm>
        </p:spPr>
        <p:txBody>
          <a:bodyPr/>
          <a:lstStyle/>
          <a:p>
            <a:r>
              <a:rPr lang="en-IN" dirty="0"/>
              <a:t>Any actual gain or loss is included in the accumulated depreciation account</a:t>
            </a:r>
          </a:p>
          <a:p>
            <a:pPr marL="0" indent="0">
              <a:buNone/>
            </a:pPr>
            <a:r>
              <a:rPr lang="en-IN" b="1" dirty="0"/>
              <a:t>Example:</a:t>
            </a:r>
          </a:p>
          <a:p>
            <a:pPr marL="0" indent="0">
              <a:buNone/>
            </a:pPr>
            <a:r>
              <a:rPr lang="en-IN" sz="2400" dirty="0"/>
              <a:t>A delivery truck that costs $15,000 is sold for $3,000 in the year 2021.</a:t>
            </a:r>
            <a:endParaRPr lang="en-IN" dirty="0"/>
          </a:p>
        </p:txBody>
      </p:sp>
      <p:pic>
        <p:nvPicPr>
          <p:cNvPr id="3075" name="Picture 3" descr="Journal entry debiting cash 3,000, debiting accumulated depreciation (difference) 12,000 and crediting vehicles 15,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909239" y="4277536"/>
            <a:ext cx="7853761" cy="1894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579830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US" dirty="0"/>
              <a:t>Learning Objective </a:t>
            </a:r>
            <a:r>
              <a:rPr lang="en-IN" dirty="0"/>
              <a:t>11-2</a:t>
            </a:r>
          </a:p>
        </p:txBody>
      </p:sp>
      <p:sp>
        <p:nvSpPr>
          <p:cNvPr id="3" name="Title 2"/>
          <p:cNvSpPr>
            <a:spLocks noGrp="1"/>
          </p:cNvSpPr>
          <p:nvPr>
            <p:ph type="title"/>
          </p:nvPr>
        </p:nvSpPr>
        <p:spPr/>
        <p:txBody>
          <a:bodyPr/>
          <a:lstStyle/>
          <a:p>
            <a:r>
              <a:rPr lang="en-IN" dirty="0"/>
              <a:t>Group Depreciation (1 of 2)</a:t>
            </a:r>
            <a:endParaRPr lang="en-US" dirty="0"/>
          </a:p>
        </p:txBody>
      </p:sp>
      <p:sp>
        <p:nvSpPr>
          <p:cNvPr id="4" name="Content Placeholder 3"/>
          <p:cNvSpPr>
            <a:spLocks noGrp="1"/>
          </p:cNvSpPr>
          <p:nvPr>
            <p:ph sz="quarter" idx="10"/>
          </p:nvPr>
        </p:nvSpPr>
        <p:spPr>
          <a:xfrm>
            <a:off x="914400" y="1600200"/>
            <a:ext cx="7772400" cy="4419600"/>
          </a:xfrm>
        </p:spPr>
        <p:txBody>
          <a:bodyPr/>
          <a:lstStyle/>
          <a:p>
            <a:pPr marL="0" indent="0">
              <a:buNone/>
            </a:pPr>
            <a:r>
              <a:rPr lang="en-IN" dirty="0"/>
              <a:t>The Express Delivery Company began operations in 2018. It will depreciate its fleet of delivery vehicles using the group method. The cost of vehicles purchased early in 2018, along with residual values, estimated lives, and straight-line depreciation per year by type of vehicle, are as follows:</a:t>
            </a:r>
            <a:endParaRPr lang="en-US" dirty="0"/>
          </a:p>
        </p:txBody>
      </p:sp>
    </p:spTree>
    <p:extLst>
      <p:ext uri="{BB962C8B-B14F-4D97-AF65-F5344CB8AC3E}">
        <p14:creationId xmlns:p14="http://schemas.microsoft.com/office/powerpoint/2010/main" val="174525042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fontAlgn="auto">
              <a:spcAft>
                <a:spcPts val="0"/>
              </a:spcAft>
              <a:buNone/>
              <a:defRPr/>
            </a:pPr>
            <a:r>
              <a:rPr lang="en-US" dirty="0"/>
              <a:t>Learning Objective </a:t>
            </a:r>
            <a:r>
              <a:rPr lang="en-IN" dirty="0"/>
              <a:t>11-2</a:t>
            </a:r>
          </a:p>
        </p:txBody>
      </p:sp>
      <p:sp>
        <p:nvSpPr>
          <p:cNvPr id="3" name="Title 2"/>
          <p:cNvSpPr>
            <a:spLocks noGrp="1"/>
          </p:cNvSpPr>
          <p:nvPr>
            <p:ph type="title"/>
          </p:nvPr>
        </p:nvSpPr>
        <p:spPr/>
        <p:txBody>
          <a:bodyPr/>
          <a:lstStyle/>
          <a:p>
            <a:r>
              <a:rPr lang="en-IN" dirty="0"/>
              <a:t>Group Depreciation (2 of 2)</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227661125"/>
              </p:ext>
            </p:extLst>
          </p:nvPr>
        </p:nvGraphicFramePr>
        <p:xfrm>
          <a:off x="914401" y="1981200"/>
          <a:ext cx="7924799" cy="1905000"/>
        </p:xfrm>
        <a:graphic>
          <a:graphicData uri="http://schemas.openxmlformats.org/drawingml/2006/table">
            <a:tbl>
              <a:tblPr firstRow="1" firstCol="1" bandRow="1" bandCol="1">
                <a:tableStyleId>{5940675A-B579-460E-94D1-54222C63F5DA}</a:tableStyleId>
              </a:tblPr>
              <a:tblGrid>
                <a:gridCol w="914400">
                  <a:extLst>
                    <a:ext uri="{9D8B030D-6E8A-4147-A177-3AD203B41FA5}">
                      <a16:colId xmlns:a16="http://schemas.microsoft.com/office/drawing/2014/main" xmlns="" val="20000"/>
                    </a:ext>
                  </a:extLst>
                </a:gridCol>
                <a:gridCol w="990600">
                  <a:extLst>
                    <a:ext uri="{9D8B030D-6E8A-4147-A177-3AD203B41FA5}">
                      <a16:colId xmlns:a16="http://schemas.microsoft.com/office/drawing/2014/main" xmlns="" val="20001"/>
                    </a:ext>
                  </a:extLst>
                </a:gridCol>
                <a:gridCol w="1295400">
                  <a:extLst>
                    <a:ext uri="{9D8B030D-6E8A-4147-A177-3AD203B41FA5}">
                      <a16:colId xmlns:a16="http://schemas.microsoft.com/office/drawing/2014/main" xmlns="" val="20002"/>
                    </a:ext>
                  </a:extLst>
                </a:gridCol>
                <a:gridCol w="1600200">
                  <a:extLst>
                    <a:ext uri="{9D8B030D-6E8A-4147-A177-3AD203B41FA5}">
                      <a16:colId xmlns:a16="http://schemas.microsoft.com/office/drawing/2014/main" xmlns="" val="20003"/>
                    </a:ext>
                  </a:extLst>
                </a:gridCol>
                <a:gridCol w="1066800">
                  <a:extLst>
                    <a:ext uri="{9D8B030D-6E8A-4147-A177-3AD203B41FA5}">
                      <a16:colId xmlns:a16="http://schemas.microsoft.com/office/drawing/2014/main" xmlns="" val="20004"/>
                    </a:ext>
                  </a:extLst>
                </a:gridCol>
                <a:gridCol w="2057399">
                  <a:extLst>
                    <a:ext uri="{9D8B030D-6E8A-4147-A177-3AD203B41FA5}">
                      <a16:colId xmlns:a16="http://schemas.microsoft.com/office/drawing/2014/main" xmlns="" val="20005"/>
                    </a:ext>
                  </a:extLst>
                </a:gridCol>
              </a:tblGrid>
              <a:tr h="609600">
                <a:tc>
                  <a:txBody>
                    <a:bodyPr/>
                    <a:lstStyle/>
                    <a:p>
                      <a:pPr algn="ctr"/>
                      <a:r>
                        <a:rPr lang="en-US" sz="1200" b="1" dirty="0">
                          <a:latin typeface="Verdana" panose="020B0604030504040204" pitchFamily="34" charset="0"/>
                          <a:ea typeface="Verdana" panose="020B0604030504040204" pitchFamily="34" charset="0"/>
                          <a:cs typeface="Verdana" panose="020B0604030504040204" pitchFamily="34" charset="0"/>
                        </a:rPr>
                        <a:t>Asset</a:t>
                      </a:r>
                    </a:p>
                  </a:txBody>
                  <a:tcPr anchor="ctr"/>
                </a:tc>
                <a:tc>
                  <a:txBody>
                    <a:bodyPr/>
                    <a:lstStyle/>
                    <a:p>
                      <a:pPr algn="ctr"/>
                      <a:r>
                        <a:rPr lang="en-US" sz="1200" b="1" dirty="0">
                          <a:latin typeface="Verdana" panose="020B0604030504040204" pitchFamily="34" charset="0"/>
                          <a:ea typeface="Verdana" panose="020B0604030504040204" pitchFamily="34" charset="0"/>
                          <a:cs typeface="Verdana" panose="020B0604030504040204" pitchFamily="34" charset="0"/>
                        </a:rPr>
                        <a:t>Cost</a:t>
                      </a:r>
                    </a:p>
                  </a:txBody>
                  <a:tcPr anchor="ctr"/>
                </a:tc>
                <a:tc>
                  <a:txBody>
                    <a:bodyPr/>
                    <a:lstStyle/>
                    <a:p>
                      <a:pPr algn="ctr"/>
                      <a:r>
                        <a:rPr lang="en-US" sz="1200" b="1" dirty="0">
                          <a:latin typeface="Verdana" panose="020B0604030504040204" pitchFamily="34" charset="0"/>
                          <a:ea typeface="Verdana" panose="020B0604030504040204" pitchFamily="34" charset="0"/>
                          <a:cs typeface="Verdana" panose="020B0604030504040204" pitchFamily="34" charset="0"/>
                        </a:rPr>
                        <a:t>Residual value</a:t>
                      </a:r>
                    </a:p>
                  </a:txBody>
                  <a:tcPr anchor="ctr"/>
                </a:tc>
                <a:tc>
                  <a:txBody>
                    <a:bodyPr/>
                    <a:lstStyle/>
                    <a:p>
                      <a:pPr algn="ctr"/>
                      <a:r>
                        <a:rPr lang="en-US" sz="1200" b="1" dirty="0">
                          <a:latin typeface="Verdana" panose="020B0604030504040204" pitchFamily="34" charset="0"/>
                          <a:ea typeface="Verdana" panose="020B0604030504040204" pitchFamily="34" charset="0"/>
                          <a:cs typeface="Verdana" panose="020B0604030504040204" pitchFamily="34" charset="0"/>
                        </a:rPr>
                        <a:t>Depreciable </a:t>
                      </a:r>
                    </a:p>
                  </a:txBody>
                  <a:tcPr anchor="ctr"/>
                </a:tc>
                <a:tc>
                  <a:txBody>
                    <a:bodyPr/>
                    <a:lstStyle/>
                    <a:p>
                      <a:pPr algn="ctr"/>
                      <a:r>
                        <a:rPr lang="en-US" sz="1200" b="1" dirty="0">
                          <a:latin typeface="Verdana" panose="020B0604030504040204" pitchFamily="34" charset="0"/>
                          <a:ea typeface="Verdana" panose="020B0604030504040204" pitchFamily="34" charset="0"/>
                          <a:cs typeface="Verdana" panose="020B0604030504040204" pitchFamily="34" charset="0"/>
                        </a:rPr>
                        <a:t>Estimated life (yrs.)</a:t>
                      </a:r>
                    </a:p>
                  </a:txBody>
                  <a:tcPr anchor="ctr"/>
                </a:tc>
                <a:tc>
                  <a:txBody>
                    <a:bodyPr/>
                    <a:lstStyle/>
                    <a:p>
                      <a:pPr algn="ctr"/>
                      <a:r>
                        <a:rPr lang="en-US" sz="1200" b="1" dirty="0">
                          <a:latin typeface="Verdana" panose="020B0604030504040204" pitchFamily="34" charset="0"/>
                          <a:ea typeface="Verdana" panose="020B0604030504040204" pitchFamily="34" charset="0"/>
                          <a:cs typeface="Verdana" panose="020B0604030504040204" pitchFamily="34" charset="0"/>
                        </a:rPr>
                        <a:t>Depreciation per Year (Straight line)</a:t>
                      </a:r>
                    </a:p>
                  </a:txBody>
                  <a:tcPr anchor="ctr"/>
                </a:tc>
                <a:extLst>
                  <a:ext uri="{0D108BD9-81ED-4DB2-BD59-A6C34878D82A}">
                    <a16:rowId xmlns:a16="http://schemas.microsoft.com/office/drawing/2014/main" xmlns="" val="10000"/>
                  </a:ext>
                </a:extLst>
              </a:tr>
              <a:tr h="304800">
                <a:tc>
                  <a:txBody>
                    <a:bodyPr/>
                    <a:lstStyle/>
                    <a:p>
                      <a:pPr algn="l"/>
                      <a:r>
                        <a:rPr lang="en-US" sz="1200" dirty="0">
                          <a:latin typeface="Verdana" panose="020B0604030504040204" pitchFamily="34" charset="0"/>
                          <a:ea typeface="Verdana" panose="020B0604030504040204" pitchFamily="34" charset="0"/>
                          <a:cs typeface="Verdana" panose="020B0604030504040204" pitchFamily="34" charset="0"/>
                        </a:rPr>
                        <a:t>Vans</a:t>
                      </a:r>
                    </a:p>
                  </a:txBody>
                  <a:tcPr anchor="ct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$150,000</a:t>
                      </a:r>
                    </a:p>
                  </a:txBody>
                  <a:tcPr anchor="ct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$30,000</a:t>
                      </a:r>
                    </a:p>
                  </a:txBody>
                  <a:tcPr anchor="ct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$120,000</a:t>
                      </a:r>
                    </a:p>
                  </a:txBody>
                  <a:tcPr anchor="ctr"/>
                </a:tc>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6</a:t>
                      </a:r>
                    </a:p>
                  </a:txBody>
                  <a:tcPr anchor="ct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$20,000</a:t>
                      </a:r>
                    </a:p>
                  </a:txBody>
                  <a:tcPr anchor="ctr"/>
                </a:tc>
                <a:extLst>
                  <a:ext uri="{0D108BD9-81ED-4DB2-BD59-A6C34878D82A}">
                    <a16:rowId xmlns:a16="http://schemas.microsoft.com/office/drawing/2014/main" xmlns="" val="10001"/>
                  </a:ext>
                </a:extLst>
              </a:tr>
              <a:tr h="304800">
                <a:tc>
                  <a:txBody>
                    <a:bodyPr/>
                    <a:lstStyle/>
                    <a:p>
                      <a:pPr algn="l"/>
                      <a:r>
                        <a:rPr lang="en-US" sz="1200" dirty="0">
                          <a:latin typeface="Verdana" panose="020B0604030504040204" pitchFamily="34" charset="0"/>
                          <a:ea typeface="Verdana" panose="020B0604030504040204" pitchFamily="34" charset="0"/>
                          <a:cs typeface="Verdana" panose="020B0604030504040204" pitchFamily="34" charset="0"/>
                        </a:rPr>
                        <a:t>Trucks</a:t>
                      </a:r>
                    </a:p>
                  </a:txBody>
                  <a:tcPr anchor="ct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120,000</a:t>
                      </a:r>
                    </a:p>
                  </a:txBody>
                  <a:tcPr anchor="ct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16,000</a:t>
                      </a:r>
                    </a:p>
                  </a:txBody>
                  <a:tcPr anchor="ct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104,000</a:t>
                      </a:r>
                    </a:p>
                  </a:txBody>
                  <a:tcPr anchor="ctr"/>
                </a:tc>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5</a:t>
                      </a:r>
                    </a:p>
                  </a:txBody>
                  <a:tcPr anchor="ct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20,800</a:t>
                      </a:r>
                    </a:p>
                  </a:txBody>
                  <a:tcPr anchor="ctr"/>
                </a:tc>
                <a:extLst>
                  <a:ext uri="{0D108BD9-81ED-4DB2-BD59-A6C34878D82A}">
                    <a16:rowId xmlns:a16="http://schemas.microsoft.com/office/drawing/2014/main" xmlns="" val="10002"/>
                  </a:ext>
                </a:extLst>
              </a:tr>
              <a:tr h="304800">
                <a:tc>
                  <a:txBody>
                    <a:bodyPr/>
                    <a:lstStyle/>
                    <a:p>
                      <a:pPr algn="l"/>
                      <a:r>
                        <a:rPr lang="en-US" sz="1200" dirty="0">
                          <a:latin typeface="Verdana" panose="020B0604030504040204" pitchFamily="34" charset="0"/>
                          <a:ea typeface="Verdana" panose="020B0604030504040204" pitchFamily="34" charset="0"/>
                          <a:cs typeface="Verdana" panose="020B0604030504040204" pitchFamily="34" charset="0"/>
                        </a:rPr>
                        <a:t>Wagons</a:t>
                      </a:r>
                    </a:p>
                  </a:txBody>
                  <a:tcPr anchor="ctr"/>
                </a:tc>
                <a:tc>
                  <a:txBody>
                    <a:bodyPr/>
                    <a:lstStyle/>
                    <a:p>
                      <a:pPr algn="r"/>
                      <a:r>
                        <a:rPr lang="en-US" sz="1200" u="sng" dirty="0">
                          <a:latin typeface="Verdana" panose="020B0604030504040204" pitchFamily="34" charset="0"/>
                          <a:ea typeface="Verdana" panose="020B0604030504040204" pitchFamily="34" charset="0"/>
                          <a:cs typeface="Verdana" panose="020B0604030504040204" pitchFamily="34" charset="0"/>
                        </a:rPr>
                        <a:t> 60,000</a:t>
                      </a:r>
                    </a:p>
                  </a:txBody>
                  <a:tcPr anchor="ctr"/>
                </a:tc>
                <a:tc>
                  <a:txBody>
                    <a:bodyPr/>
                    <a:lstStyle/>
                    <a:p>
                      <a:pPr algn="r"/>
                      <a:r>
                        <a:rPr lang="en-US" sz="1200" u="sng" dirty="0">
                          <a:latin typeface="Verdana" panose="020B0604030504040204" pitchFamily="34" charset="0"/>
                          <a:ea typeface="Verdana" panose="020B0604030504040204" pitchFamily="34" charset="0"/>
                          <a:cs typeface="Verdana" panose="020B0604030504040204" pitchFamily="34" charset="0"/>
                        </a:rPr>
                        <a:t>12,000</a:t>
                      </a:r>
                    </a:p>
                  </a:txBody>
                  <a:tcPr anchor="ctr"/>
                </a:tc>
                <a:tc>
                  <a:txBody>
                    <a:bodyPr/>
                    <a:lstStyle/>
                    <a:p>
                      <a:pPr algn="r"/>
                      <a:r>
                        <a:rPr lang="en-US" sz="1200" u="sng" dirty="0">
                          <a:latin typeface="Verdana" panose="020B0604030504040204" pitchFamily="34" charset="0"/>
                          <a:ea typeface="Verdana" panose="020B0604030504040204" pitchFamily="34" charset="0"/>
                          <a:cs typeface="Verdana" panose="020B0604030504040204" pitchFamily="34" charset="0"/>
                        </a:rPr>
                        <a:t>48,000</a:t>
                      </a:r>
                    </a:p>
                  </a:txBody>
                  <a:tcPr anchor="ctr"/>
                </a:tc>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4</a:t>
                      </a:r>
                    </a:p>
                  </a:txBody>
                  <a:tcPr anchor="ctr"/>
                </a:tc>
                <a:tc>
                  <a:txBody>
                    <a:bodyPr/>
                    <a:lstStyle/>
                    <a:p>
                      <a:pPr algn="r"/>
                      <a:r>
                        <a:rPr lang="en-US" sz="1200" u="sng" dirty="0">
                          <a:latin typeface="Verdana" panose="020B0604030504040204" pitchFamily="34" charset="0"/>
                          <a:ea typeface="Verdana" panose="020B0604030504040204" pitchFamily="34" charset="0"/>
                          <a:cs typeface="Verdana" panose="020B0604030504040204" pitchFamily="34" charset="0"/>
                        </a:rPr>
                        <a:t>12,000</a:t>
                      </a:r>
                    </a:p>
                  </a:txBody>
                  <a:tcPr anchor="ctr"/>
                </a:tc>
                <a:extLst>
                  <a:ext uri="{0D108BD9-81ED-4DB2-BD59-A6C34878D82A}">
                    <a16:rowId xmlns:a16="http://schemas.microsoft.com/office/drawing/2014/main" xmlns="" val="10003"/>
                  </a:ext>
                </a:extLst>
              </a:tr>
              <a:tr h="381000">
                <a:tc>
                  <a:txBody>
                    <a:bodyPr/>
                    <a:lstStyle/>
                    <a:p>
                      <a:pPr algn="l"/>
                      <a:r>
                        <a:rPr lang="en-US" sz="1200" dirty="0">
                          <a:latin typeface="Verdana" panose="020B0604030504040204" pitchFamily="34" charset="0"/>
                          <a:ea typeface="Verdana" panose="020B0604030504040204" pitchFamily="34" charset="0"/>
                          <a:cs typeface="Verdana" panose="020B0604030504040204" pitchFamily="34" charset="0"/>
                        </a:rPr>
                        <a:t>Totals</a:t>
                      </a:r>
                    </a:p>
                  </a:txBody>
                  <a:tcPr anchor="ctr"/>
                </a:tc>
                <a:tc>
                  <a:txBody>
                    <a:bodyPr/>
                    <a:lstStyle/>
                    <a:p>
                      <a:pPr algn="r"/>
                      <a:r>
                        <a:rPr lang="en-US" sz="1200" u="sng" dirty="0">
                          <a:latin typeface="Verdana" panose="020B0604030504040204" pitchFamily="34" charset="0"/>
                          <a:ea typeface="Verdana" panose="020B0604030504040204" pitchFamily="34" charset="0"/>
                          <a:cs typeface="Verdana" panose="020B0604030504040204" pitchFamily="34" charset="0"/>
                        </a:rPr>
                        <a:t>$330,000</a:t>
                      </a:r>
                    </a:p>
                  </a:txBody>
                  <a:tcPr anchor="ctr"/>
                </a:tc>
                <a:tc>
                  <a:txBody>
                    <a:bodyPr/>
                    <a:lstStyle/>
                    <a:p>
                      <a:pPr algn="r"/>
                      <a:r>
                        <a:rPr lang="en-US" sz="1200" u="sng" dirty="0">
                          <a:latin typeface="Verdana" panose="020B0604030504040204" pitchFamily="34" charset="0"/>
                          <a:ea typeface="Verdana" panose="020B0604030504040204" pitchFamily="34" charset="0"/>
                          <a:cs typeface="Verdana" panose="020B0604030504040204" pitchFamily="34" charset="0"/>
                        </a:rPr>
                        <a:t>$58,000</a:t>
                      </a:r>
                    </a:p>
                  </a:txBody>
                  <a:tcPr anchor="ctr"/>
                </a:tc>
                <a:tc>
                  <a:txBody>
                    <a:bodyPr/>
                    <a:lstStyle/>
                    <a:p>
                      <a:pPr algn="r"/>
                      <a:r>
                        <a:rPr lang="en-US" sz="1200" u="sng" dirty="0">
                          <a:latin typeface="Verdana" panose="020B0604030504040204" pitchFamily="34" charset="0"/>
                          <a:ea typeface="Verdana" panose="020B0604030504040204" pitchFamily="34" charset="0"/>
                          <a:cs typeface="Verdana" panose="020B0604030504040204" pitchFamily="34" charset="0"/>
                        </a:rPr>
                        <a:t>$272,000</a:t>
                      </a:r>
                    </a:p>
                  </a:txBody>
                  <a:tcPr anchor="ctr"/>
                </a:tc>
                <a:tc>
                  <a:txBody>
                    <a:bodyPr/>
                    <a:lstStyle/>
                    <a:p>
                      <a:pPr algn="ct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b="1" u="sng" dirty="0">
                          <a:latin typeface="Verdana" panose="020B0604030504040204" pitchFamily="34" charset="0"/>
                          <a:ea typeface="Verdana" panose="020B0604030504040204" pitchFamily="34" charset="0"/>
                          <a:cs typeface="Verdana" panose="020B0604030504040204" pitchFamily="34" charset="0"/>
                        </a:rPr>
                        <a:t>$52,800</a:t>
                      </a:r>
                    </a:p>
                  </a:txBody>
                  <a:tcPr anchor="ctr"/>
                </a:tc>
                <a:extLst>
                  <a:ext uri="{0D108BD9-81ED-4DB2-BD59-A6C34878D82A}">
                    <a16:rowId xmlns:a16="http://schemas.microsoft.com/office/drawing/2014/main" xmlns="" val="10004"/>
                  </a:ext>
                </a:extLst>
              </a:tr>
            </a:tbl>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228777444"/>
              </p:ext>
            </p:extLst>
          </p:nvPr>
        </p:nvGraphicFramePr>
        <p:xfrm>
          <a:off x="1249363" y="4424363"/>
          <a:ext cx="6627812" cy="1565275"/>
        </p:xfrm>
        <a:graphic>
          <a:graphicData uri="http://schemas.openxmlformats.org/presentationml/2006/ole">
            <mc:AlternateContent xmlns:mc="http://schemas.openxmlformats.org/markup-compatibility/2006">
              <mc:Choice xmlns:v="urn:schemas-microsoft-com:vml" Requires="v">
                <p:oleObj spid="_x0000_s8241" name="Equation" r:id="rId4" imgW="3632040" imgH="863280" progId="Equation.3">
                  <p:embed/>
                </p:oleObj>
              </mc:Choice>
              <mc:Fallback>
                <p:oleObj name="Equation" r:id="rId4" imgW="3632040" imgH="863280" progId="Equation.3">
                  <p:embed/>
                  <p:pic>
                    <p:nvPicPr>
                      <p:cNvPr id="0" name=""/>
                      <p:cNvPicPr/>
                      <p:nvPr/>
                    </p:nvPicPr>
                    <p:blipFill>
                      <a:blip r:embed="rId5"/>
                      <a:stretch>
                        <a:fillRect/>
                      </a:stretch>
                    </p:blipFill>
                    <p:spPr>
                      <a:xfrm>
                        <a:off x="1249363" y="4424363"/>
                        <a:ext cx="6627812" cy="1565275"/>
                      </a:xfrm>
                      <a:prstGeom prst="rect">
                        <a:avLst/>
                      </a:prstGeom>
                    </p:spPr>
                  </p:pic>
                </p:oleObj>
              </mc:Fallback>
            </mc:AlternateContent>
          </a:graphicData>
        </a:graphic>
      </p:graphicFrame>
    </p:spTree>
    <p:extLst>
      <p:ext uri="{BB962C8B-B14F-4D97-AF65-F5344CB8AC3E}">
        <p14:creationId xmlns:p14="http://schemas.microsoft.com/office/powerpoint/2010/main" val="30772181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a:t>
            </a:r>
            <a:r>
              <a:rPr lang="en-IN" dirty="0"/>
              <a:t>11-2</a:t>
            </a:r>
          </a:p>
        </p:txBody>
      </p:sp>
      <p:sp>
        <p:nvSpPr>
          <p:cNvPr id="3" name="Title 2"/>
          <p:cNvSpPr>
            <a:spLocks noGrp="1"/>
          </p:cNvSpPr>
          <p:nvPr>
            <p:ph type="title"/>
          </p:nvPr>
        </p:nvSpPr>
        <p:spPr>
          <a:xfrm>
            <a:off x="685800" y="381000"/>
            <a:ext cx="8001000" cy="1472650"/>
          </a:xfrm>
        </p:spPr>
        <p:txBody>
          <a:bodyPr>
            <a:noAutofit/>
          </a:bodyPr>
          <a:lstStyle/>
          <a:p>
            <a:r>
              <a:rPr lang="en-US" dirty="0"/>
              <a:t>Disclosure of Depreciation Method— El Paso Natural Gas Company (1 of 2)</a:t>
            </a:r>
          </a:p>
        </p:txBody>
      </p:sp>
      <p:sp>
        <p:nvSpPr>
          <p:cNvPr id="2" name="Content Placeholder 1"/>
          <p:cNvSpPr>
            <a:spLocks noGrp="1"/>
          </p:cNvSpPr>
          <p:nvPr>
            <p:ph sz="quarter" idx="11"/>
          </p:nvPr>
        </p:nvSpPr>
        <p:spPr>
          <a:xfrm>
            <a:off x="914400" y="2133600"/>
            <a:ext cx="7772400" cy="4191000"/>
          </a:xfrm>
        </p:spPr>
        <p:txBody>
          <a:bodyPr/>
          <a:lstStyle/>
          <a:p>
            <a:pPr marL="0" indent="0">
              <a:buNone/>
            </a:pPr>
            <a:r>
              <a:rPr lang="en-US" sz="2400" b="1" dirty="0"/>
              <a:t>Summary of Significant Accounting Policies (in part) Property, Plant, and Equipment (in part)</a:t>
            </a:r>
            <a:endParaRPr lang="en-US" sz="2400" dirty="0"/>
          </a:p>
          <a:p>
            <a:pPr marL="0" indent="0">
              <a:buNone/>
            </a:pPr>
            <a:r>
              <a:rPr lang="en-US" sz="2400" dirty="0"/>
              <a:t>We use the group method to depreciate property, plant, and equipment. Under this method, assets with similar lives and characteristics are grouped and depreciated as one asset. We apply the depreciation rate approved in our rate settlements to the total cost of the group until its net book value equals its salvage value. </a:t>
            </a:r>
          </a:p>
        </p:txBody>
      </p:sp>
    </p:spTree>
    <p:extLst>
      <p:ext uri="{BB962C8B-B14F-4D97-AF65-F5344CB8AC3E}">
        <p14:creationId xmlns:p14="http://schemas.microsoft.com/office/powerpoint/2010/main" val="31275648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a:buNone/>
            </a:pPr>
            <a:r>
              <a:rPr lang="en-US" dirty="0"/>
              <a:t>Learning Objective </a:t>
            </a:r>
            <a:r>
              <a:rPr lang="en-IN" dirty="0"/>
              <a:t>11-1</a:t>
            </a:r>
          </a:p>
        </p:txBody>
      </p:sp>
      <p:sp>
        <p:nvSpPr>
          <p:cNvPr id="3" name="Title 2"/>
          <p:cNvSpPr>
            <a:spLocks noGrp="1"/>
          </p:cNvSpPr>
          <p:nvPr>
            <p:ph type="title"/>
          </p:nvPr>
        </p:nvSpPr>
        <p:spPr/>
        <p:txBody>
          <a:bodyPr/>
          <a:lstStyle/>
          <a:p>
            <a:r>
              <a:rPr lang="en-IN" dirty="0"/>
              <a:t>Cost Allocation (2 of 2)</a:t>
            </a:r>
            <a:endParaRPr lang="en-US" dirty="0"/>
          </a:p>
        </p:txBody>
      </p:sp>
      <p:pic>
        <p:nvPicPr>
          <p:cNvPr id="4098" name="Picture 2" descr="Timeline provides information about a truck's useful life.&#10;A timeline is divided into five sections for years 1, 2, 3, 4, and 5. On the left, at the beginning of the year 1, the cost is $8,200. At the end of year 5, the residual value is $2,200. The difference between these two values is $6,000, which is the consumed cost of the truck.&#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2028824"/>
            <a:ext cx="7602991" cy="300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1593496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a:t>
            </a:r>
            <a:r>
              <a:rPr lang="en-IN" dirty="0"/>
              <a:t>11-2</a:t>
            </a:r>
          </a:p>
        </p:txBody>
      </p:sp>
      <p:sp>
        <p:nvSpPr>
          <p:cNvPr id="3" name="Title 2"/>
          <p:cNvSpPr>
            <a:spLocks noGrp="1"/>
          </p:cNvSpPr>
          <p:nvPr>
            <p:ph type="title"/>
          </p:nvPr>
        </p:nvSpPr>
        <p:spPr>
          <a:xfrm>
            <a:off x="685800" y="304800"/>
            <a:ext cx="8001000" cy="1619915"/>
          </a:xfrm>
        </p:spPr>
        <p:txBody>
          <a:bodyPr>
            <a:noAutofit/>
          </a:bodyPr>
          <a:lstStyle/>
          <a:p>
            <a:r>
              <a:rPr lang="en-US" dirty="0"/>
              <a:t>Disclosure of Depreciation Method— El Paso Natural Gas Company (2 of 2)</a:t>
            </a:r>
          </a:p>
        </p:txBody>
      </p:sp>
      <p:sp>
        <p:nvSpPr>
          <p:cNvPr id="2" name="Content Placeholder 1"/>
          <p:cNvSpPr>
            <a:spLocks noGrp="1"/>
          </p:cNvSpPr>
          <p:nvPr>
            <p:ph sz="quarter" idx="11"/>
          </p:nvPr>
        </p:nvSpPr>
        <p:spPr>
          <a:xfrm>
            <a:off x="914400" y="2286000"/>
            <a:ext cx="7772400" cy="4038600"/>
          </a:xfrm>
        </p:spPr>
        <p:txBody>
          <a:bodyPr/>
          <a:lstStyle/>
          <a:p>
            <a:pPr marL="0" indent="0">
              <a:buNone/>
            </a:pPr>
            <a:r>
              <a:rPr lang="en-US" sz="2200" dirty="0"/>
              <a:t>The majority of our property, plant, and equipment are on our El Paso Natural Gas Company (EPNG) system, which has depreciation rates ranging from one percent to 50 percent.</a:t>
            </a:r>
          </a:p>
          <a:p>
            <a:pPr marL="0" indent="457200">
              <a:buNone/>
            </a:pPr>
            <a:r>
              <a:rPr lang="en-US" sz="2200" dirty="0"/>
              <a:t>When we retire property, plant, and equipment, we charge accumulated depreciation and amortization for the original cost of the assets in addition to the cost to remove, sell, or dispose of the assets, less their salvage value. We do not recognize a gain or loss unless we sell an entire operating unit.</a:t>
            </a:r>
          </a:p>
        </p:txBody>
      </p:sp>
    </p:spTree>
    <p:extLst>
      <p:ext uri="{BB962C8B-B14F-4D97-AF65-F5344CB8AC3E}">
        <p14:creationId xmlns:p14="http://schemas.microsoft.com/office/powerpoint/2010/main" val="398794253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a:t>
            </a:r>
            <a:r>
              <a:rPr lang="en-IN" dirty="0"/>
              <a:t>11-10</a:t>
            </a:r>
          </a:p>
        </p:txBody>
      </p:sp>
      <p:sp>
        <p:nvSpPr>
          <p:cNvPr id="8" name="Title 7"/>
          <p:cNvSpPr>
            <a:spLocks noGrp="1"/>
          </p:cNvSpPr>
          <p:nvPr>
            <p:ph type="title"/>
          </p:nvPr>
        </p:nvSpPr>
        <p:spPr>
          <a:xfrm>
            <a:off x="685800" y="457200"/>
            <a:ext cx="8001000" cy="1524000"/>
          </a:xfrm>
        </p:spPr>
        <p:txBody>
          <a:bodyPr>
            <a:noAutofit/>
          </a:bodyPr>
          <a:lstStyle/>
          <a:p>
            <a:r>
              <a:rPr lang="en-IN" dirty="0"/>
              <a:t>Differences between IFRS and U.S. GAAP: Valuation of Long-Term Assets </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1469294034"/>
              </p:ext>
            </p:extLst>
          </p:nvPr>
        </p:nvGraphicFramePr>
        <p:xfrm>
          <a:off x="990600" y="2133600"/>
          <a:ext cx="7607300" cy="3048000"/>
        </p:xfrm>
        <a:graphic>
          <a:graphicData uri="http://schemas.openxmlformats.org/drawingml/2006/table">
            <a:tbl>
              <a:tblPr firstRow="1" bandRow="1">
                <a:tableStyleId>{5940675A-B579-460E-94D1-54222C63F5DA}</a:tableStyleId>
              </a:tblPr>
              <a:tblGrid>
                <a:gridCol w="2819400">
                  <a:extLst>
                    <a:ext uri="{9D8B030D-6E8A-4147-A177-3AD203B41FA5}">
                      <a16:colId xmlns:a16="http://schemas.microsoft.com/office/drawing/2014/main" xmlns="" val="20000"/>
                    </a:ext>
                  </a:extLst>
                </a:gridCol>
                <a:gridCol w="4787900">
                  <a:extLst>
                    <a:ext uri="{9D8B030D-6E8A-4147-A177-3AD203B41FA5}">
                      <a16:colId xmlns:a16="http://schemas.microsoft.com/office/drawing/2014/main" xmlns="" val="20001"/>
                    </a:ext>
                  </a:extLst>
                </a:gridCol>
              </a:tblGrid>
              <a:tr h="20002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itchFamily="34" charset="0"/>
                          <a:ea typeface="Verdana" pitchFamily="34" charset="0"/>
                          <a:cs typeface="Verdana" pitchFamily="34" charset="0"/>
                        </a:rPr>
                        <a:t>U.S. GAAP</a:t>
                      </a:r>
                      <a:endParaRPr lang="en-US" sz="1200" b="1" dirty="0">
                        <a:solidFill>
                          <a:sysClr val="windowText" lastClr="000000"/>
                        </a:solidFill>
                        <a:latin typeface="Verdana" pitchFamily="34" charset="0"/>
                        <a:ea typeface="Verdana" pitchFamily="34" charset="0"/>
                        <a:cs typeface="Verdana"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itchFamily="34" charset="0"/>
                          <a:ea typeface="Verdana" pitchFamily="34" charset="0"/>
                          <a:cs typeface="Verdana" pitchFamily="34" charset="0"/>
                        </a:rPr>
                        <a:t>IFRS</a:t>
                      </a:r>
                      <a:endParaRPr lang="en-US" sz="1200" b="1" dirty="0">
                        <a:solidFill>
                          <a:sysClr val="windowText" lastClr="000000"/>
                        </a:solidFill>
                        <a:latin typeface="Verdana" pitchFamily="34" charset="0"/>
                        <a:ea typeface="Verdana" pitchFamily="34" charset="0"/>
                        <a:cs typeface="Verdana" pitchFamily="34" charset="0"/>
                      </a:endParaRPr>
                    </a:p>
                  </a:txBody>
                  <a:tcPr/>
                </a:tc>
                <a:extLst>
                  <a:ext uri="{0D108BD9-81ED-4DB2-BD59-A6C34878D82A}">
                    <a16:rowId xmlns:a16="http://schemas.microsoft.com/office/drawing/2014/main" xmlns="" val="10000"/>
                  </a:ext>
                </a:extLst>
              </a:tr>
              <a:tr h="304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1" i="0" u="none" strike="noStrike" kern="1200" baseline="0" dirty="0">
                          <a:solidFill>
                            <a:schemeClr val="tx1"/>
                          </a:solidFill>
                          <a:latin typeface="Verdana" pitchFamily="34" charset="0"/>
                          <a:ea typeface="Verdana" pitchFamily="34" charset="0"/>
                          <a:cs typeface="Verdana" pitchFamily="34" charset="0"/>
                        </a:rPr>
                        <a:t>Valuation of Property, Plant, and Equipment</a:t>
                      </a:r>
                      <a:endParaRPr lang="en-US" sz="1200" b="1" dirty="0">
                        <a:latin typeface="Verdana" pitchFamily="34" charset="0"/>
                        <a:ea typeface="Verdana" pitchFamily="34" charset="0"/>
                        <a:cs typeface="Verdana"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dirty="0">
                        <a:solidFill>
                          <a:sysClr val="windowText" lastClr="000000"/>
                        </a:solidFill>
                        <a:latin typeface="Verdana" pitchFamily="34" charset="0"/>
                        <a:ea typeface="Verdana" pitchFamily="34" charset="0"/>
                        <a:cs typeface="Verdana" pitchFamily="34" charset="0"/>
                      </a:endParaRPr>
                    </a:p>
                  </a:txBody>
                  <a:tcPr/>
                </a:tc>
                <a:extLst>
                  <a:ext uri="{0D108BD9-81ED-4DB2-BD59-A6C34878D82A}">
                    <a16:rowId xmlns:a16="http://schemas.microsoft.com/office/drawing/2014/main" xmlns="" val="10001"/>
                  </a:ext>
                </a:extLst>
              </a:tr>
              <a:tr h="20002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u="none" strike="noStrike" kern="1200" baseline="0" dirty="0">
                          <a:latin typeface="Verdana" pitchFamily="34" charset="0"/>
                          <a:ea typeface="Verdana" pitchFamily="34" charset="0"/>
                          <a:cs typeface="Verdana" pitchFamily="34" charset="0"/>
                        </a:rPr>
                        <a:t>A </a:t>
                      </a:r>
                      <a:r>
                        <a:rPr lang="en-IN" sz="1200" u="none" strike="noStrike" kern="1200" baseline="0" dirty="0">
                          <a:latin typeface="Verdana" pitchFamily="34" charset="0"/>
                          <a:ea typeface="Verdana" pitchFamily="34" charset="0"/>
                          <a:cs typeface="Verdana" pitchFamily="34" charset="0"/>
                        </a:rPr>
                        <a:t>company reports property, plant, and equipment (PP&amp;E) in the balance sheet at cost less </a:t>
                      </a:r>
                      <a:r>
                        <a:rPr lang="en-US" sz="1200" u="none" strike="noStrike" kern="1200" baseline="0" dirty="0">
                          <a:latin typeface="Verdana" pitchFamily="34" charset="0"/>
                          <a:ea typeface="Verdana" pitchFamily="34" charset="0"/>
                          <a:cs typeface="Verdana" pitchFamily="34" charset="0"/>
                        </a:rPr>
                        <a:t>accumulated depreciation (book value). U.S. GAAP prohibits revaluation.</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u="none" strike="noStrike" kern="1200" baseline="0" dirty="0">
                          <a:latin typeface="Verdana" pitchFamily="34" charset="0"/>
                          <a:ea typeface="Verdana" pitchFamily="34" charset="0"/>
                          <a:cs typeface="Verdana" pitchFamily="34" charset="0"/>
                        </a:rPr>
                        <a:t>It allows a company to report property, plant, and equipment at book value or, alternatively, at its fair value (revaluation). If a company chooses revaluation, all assets within a class of PP&amp;E must be revalued on a </a:t>
                      </a:r>
                      <a:r>
                        <a:rPr lang="en-US" sz="1200" u="none" strike="noStrike" kern="1200" baseline="0" dirty="0">
                          <a:latin typeface="Verdana" pitchFamily="34" charset="0"/>
                          <a:ea typeface="Verdana" pitchFamily="34" charset="0"/>
                          <a:cs typeface="Verdana" pitchFamily="34" charset="0"/>
                        </a:rPr>
                        <a:t>regular basis.</a:t>
                      </a:r>
                      <a:endParaRPr lang="en-US" sz="1200" b="0" i="0" u="none" strike="noStrike" kern="1200" baseline="0" dirty="0">
                        <a:solidFill>
                          <a:schemeClr val="dk1"/>
                        </a:solidFill>
                        <a:latin typeface="Verdana" pitchFamily="34" charset="0"/>
                        <a:ea typeface="Verdana" pitchFamily="34" charset="0"/>
                        <a:cs typeface="Verdana" pitchFamily="34" charset="0"/>
                      </a:endParaRPr>
                    </a:p>
                  </a:txBody>
                  <a:tcPr/>
                </a:tc>
                <a:extLst>
                  <a:ext uri="{0D108BD9-81ED-4DB2-BD59-A6C34878D82A}">
                    <a16:rowId xmlns:a16="http://schemas.microsoft.com/office/drawing/2014/main" xmlns="" val="10002"/>
                  </a:ext>
                </a:extLst>
              </a:tr>
              <a:tr h="304800">
                <a:tc>
                  <a:txBody>
                    <a:bodyPr/>
                    <a:lstStyle/>
                    <a:p>
                      <a:r>
                        <a:rPr lang="en-US" sz="1200" b="1" i="0" u="none" strike="noStrike" kern="1200" baseline="0" dirty="0">
                          <a:solidFill>
                            <a:schemeClr val="dk1"/>
                          </a:solidFill>
                          <a:latin typeface="Verdana" pitchFamily="34" charset="0"/>
                          <a:ea typeface="Verdana" pitchFamily="34" charset="0"/>
                          <a:cs typeface="Verdana" pitchFamily="34" charset="0"/>
                        </a:rPr>
                        <a:t>Biological Assets*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dk1"/>
                        </a:solidFill>
                        <a:latin typeface="Verdana" pitchFamily="34" charset="0"/>
                        <a:ea typeface="Verdana" pitchFamily="34" charset="0"/>
                        <a:cs typeface="Verdana" pitchFamily="34" charset="0"/>
                      </a:endParaRPr>
                    </a:p>
                  </a:txBody>
                  <a:tcPr/>
                </a:tc>
                <a:extLst>
                  <a:ext uri="{0D108BD9-81ED-4DB2-BD59-A6C34878D82A}">
                    <a16:rowId xmlns:a16="http://schemas.microsoft.com/office/drawing/2014/main" xmlns="" val="10003"/>
                  </a:ext>
                </a:extLst>
              </a:tr>
              <a:tr h="200025">
                <a:tc>
                  <a:txBody>
                    <a:bodyPr/>
                    <a:lstStyle/>
                    <a:p>
                      <a:r>
                        <a:rPr lang="en-US" sz="1200" dirty="0">
                          <a:latin typeface="Verdana" pitchFamily="34" charset="0"/>
                          <a:ea typeface="Verdana" pitchFamily="34" charset="0"/>
                          <a:cs typeface="Verdana" pitchFamily="34" charset="0"/>
                        </a:rPr>
                        <a:t>These</a:t>
                      </a:r>
                      <a:r>
                        <a:rPr lang="en-US" sz="1200" baseline="0" dirty="0">
                          <a:latin typeface="Verdana" pitchFamily="34" charset="0"/>
                          <a:ea typeface="Verdana" pitchFamily="34" charset="0"/>
                          <a:cs typeface="Verdana" pitchFamily="34" charset="0"/>
                        </a:rPr>
                        <a:t> assets, such as </a:t>
                      </a:r>
                      <a:r>
                        <a:rPr lang="en-IN" sz="1200" u="none" strike="noStrike" kern="1200" baseline="0" dirty="0">
                          <a:latin typeface="Verdana" pitchFamily="34" charset="0"/>
                          <a:ea typeface="Verdana" pitchFamily="34" charset="0"/>
                          <a:cs typeface="Verdana" pitchFamily="34" charset="0"/>
                        </a:rPr>
                        <a:t>a timber tract or a fruit orchard, are valued at cost less accumulated depletion or </a:t>
                      </a:r>
                      <a:r>
                        <a:rPr lang="en-US" sz="1200" u="none" strike="noStrike" kern="1200" baseline="0" dirty="0">
                          <a:latin typeface="Verdana" pitchFamily="34" charset="0"/>
                          <a:ea typeface="Verdana" pitchFamily="34" charset="0"/>
                          <a:cs typeface="Verdana" pitchFamily="34" charset="0"/>
                        </a:rPr>
                        <a:t>depreciation.</a:t>
                      </a:r>
                      <a:endParaRPr lang="en-US" sz="1200" dirty="0">
                        <a:latin typeface="Verdana" pitchFamily="34" charset="0"/>
                        <a:ea typeface="Verdana" pitchFamily="34" charset="0"/>
                        <a:cs typeface="Verdana"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u="none" strike="noStrike" kern="1200" baseline="0" dirty="0">
                          <a:latin typeface="Verdana" pitchFamily="34" charset="0"/>
                          <a:ea typeface="Verdana" pitchFamily="34" charset="0"/>
                          <a:cs typeface="Verdana" pitchFamily="34" charset="0"/>
                        </a:rPr>
                        <a:t>Valued at fair value less estimated costs to sell, with changes in fair value included in the calculation of net income.</a:t>
                      </a:r>
                      <a:endParaRPr lang="en-US" sz="1200"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xmlns="" val="10004"/>
                  </a:ext>
                </a:extLst>
              </a:tr>
            </a:tbl>
          </a:graphicData>
        </a:graphic>
      </p:graphicFrame>
      <p:sp>
        <p:nvSpPr>
          <p:cNvPr id="9" name="Content Placeholder 8"/>
          <p:cNvSpPr>
            <a:spLocks noGrp="1"/>
          </p:cNvSpPr>
          <p:nvPr>
            <p:ph sz="quarter" idx="10"/>
          </p:nvPr>
        </p:nvSpPr>
        <p:spPr>
          <a:xfrm>
            <a:off x="914400" y="5334000"/>
            <a:ext cx="7772400" cy="1066800"/>
          </a:xfrm>
        </p:spPr>
        <p:txBody>
          <a:bodyPr/>
          <a:lstStyle/>
          <a:p>
            <a:pPr marL="0" indent="0">
              <a:buNone/>
            </a:pPr>
            <a:r>
              <a:rPr lang="en-IN" sz="2000" dirty="0"/>
              <a:t>*Living animals and plants, including the trees in a timber tract or in a fruit orchard, are referred to as </a:t>
            </a:r>
            <a:r>
              <a:rPr lang="en-IN" sz="2000" i="1" dirty="0"/>
              <a:t>biological assets.</a:t>
            </a:r>
            <a:endParaRPr lang="en-US" sz="2000" dirty="0"/>
          </a:p>
        </p:txBody>
      </p:sp>
    </p:spTree>
    <p:extLst>
      <p:ext uri="{BB962C8B-B14F-4D97-AF65-F5344CB8AC3E}">
        <p14:creationId xmlns:p14="http://schemas.microsoft.com/office/powerpoint/2010/main" val="383972656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US" dirty="0"/>
              <a:t>Learning Objective </a:t>
            </a:r>
            <a:r>
              <a:rPr lang="en-IN" dirty="0"/>
              <a:t>11-3</a:t>
            </a:r>
          </a:p>
        </p:txBody>
      </p:sp>
      <p:sp>
        <p:nvSpPr>
          <p:cNvPr id="3" name="Title 2"/>
          <p:cNvSpPr>
            <a:spLocks noGrp="1"/>
          </p:cNvSpPr>
          <p:nvPr>
            <p:ph type="title"/>
          </p:nvPr>
        </p:nvSpPr>
        <p:spPr>
          <a:xfrm>
            <a:off x="1380102" y="457200"/>
            <a:ext cx="6612396" cy="914400"/>
          </a:xfrm>
        </p:spPr>
        <p:txBody>
          <a:bodyPr>
            <a:noAutofit/>
          </a:bodyPr>
          <a:lstStyle/>
          <a:p>
            <a:r>
              <a:rPr lang="en-IN" dirty="0"/>
              <a:t>Depletion of Natural Resources (1 of 5)</a:t>
            </a:r>
            <a:endParaRPr lang="en-US" dirty="0"/>
          </a:p>
        </p:txBody>
      </p:sp>
      <p:sp>
        <p:nvSpPr>
          <p:cNvPr id="4" name="Content Placeholder 3"/>
          <p:cNvSpPr>
            <a:spLocks noGrp="1"/>
          </p:cNvSpPr>
          <p:nvPr>
            <p:ph sz="quarter" idx="10"/>
          </p:nvPr>
        </p:nvSpPr>
        <p:spPr>
          <a:xfrm>
            <a:off x="914400" y="1524000"/>
            <a:ext cx="7772400" cy="4876800"/>
          </a:xfrm>
        </p:spPr>
        <p:txBody>
          <a:bodyPr/>
          <a:lstStyle/>
          <a:p>
            <a:r>
              <a:rPr lang="en-IN" dirty="0"/>
              <a:t>Allocation of costs of natural resources</a:t>
            </a:r>
          </a:p>
          <a:p>
            <a:r>
              <a:rPr lang="en-US" b="1" dirty="0"/>
              <a:t>Activity-based </a:t>
            </a:r>
            <a:r>
              <a:rPr lang="en-IN" b="1" dirty="0"/>
              <a:t>units-of-production method </a:t>
            </a:r>
            <a:r>
              <a:rPr lang="en-IN" dirty="0"/>
              <a:t>widely used to calculate periodic depletion</a:t>
            </a:r>
          </a:p>
          <a:p>
            <a:pPr lvl="1"/>
            <a:r>
              <a:rPr lang="en-US" dirty="0"/>
              <a:t>Because the usefulness of </a:t>
            </a:r>
            <a:r>
              <a:rPr lang="en-IN" dirty="0"/>
              <a:t>natural resources is directly related to the amount of the resources extracted</a:t>
            </a:r>
          </a:p>
          <a:p>
            <a:r>
              <a:rPr lang="en-IN" dirty="0"/>
              <a:t>Service life is the estimated amount of natural resource to be extracted</a:t>
            </a:r>
            <a:endParaRPr lang="en-US" dirty="0"/>
          </a:p>
        </p:txBody>
      </p:sp>
    </p:spTree>
    <p:extLst>
      <p:ext uri="{BB962C8B-B14F-4D97-AF65-F5344CB8AC3E}">
        <p14:creationId xmlns:p14="http://schemas.microsoft.com/office/powerpoint/2010/main" val="205167386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a:buNone/>
            </a:pPr>
            <a:r>
              <a:rPr lang="en-US" dirty="0"/>
              <a:t>Learning Objective </a:t>
            </a:r>
            <a:r>
              <a:rPr lang="en-IN" dirty="0"/>
              <a:t>11-3</a:t>
            </a:r>
            <a:endParaRPr lang="en-US" dirty="0"/>
          </a:p>
        </p:txBody>
      </p:sp>
      <p:sp>
        <p:nvSpPr>
          <p:cNvPr id="3" name="Title 2"/>
          <p:cNvSpPr>
            <a:spLocks noGrp="1"/>
          </p:cNvSpPr>
          <p:nvPr>
            <p:ph type="title"/>
          </p:nvPr>
        </p:nvSpPr>
        <p:spPr>
          <a:xfrm>
            <a:off x="1380102" y="457200"/>
            <a:ext cx="6612396" cy="914400"/>
          </a:xfrm>
        </p:spPr>
        <p:txBody>
          <a:bodyPr>
            <a:noAutofit/>
          </a:bodyPr>
          <a:lstStyle/>
          <a:p>
            <a:r>
              <a:rPr lang="en-IN" dirty="0"/>
              <a:t>Depletion of Natural Resources</a:t>
            </a:r>
            <a:r>
              <a:rPr lang="en-IN" baseline="0" dirty="0"/>
              <a:t> </a:t>
            </a:r>
            <a:r>
              <a:rPr lang="en-IN" dirty="0"/>
              <a:t>(2 of 5)</a:t>
            </a:r>
            <a:endParaRPr lang="en-US" dirty="0"/>
          </a:p>
        </p:txBody>
      </p:sp>
      <p:sp>
        <p:nvSpPr>
          <p:cNvPr id="4" name="Content Placeholder 3"/>
          <p:cNvSpPr>
            <a:spLocks noGrp="1"/>
          </p:cNvSpPr>
          <p:nvPr>
            <p:ph sz="quarter" idx="10"/>
          </p:nvPr>
        </p:nvSpPr>
        <p:spPr>
          <a:xfrm>
            <a:off x="914400" y="1600200"/>
            <a:ext cx="7696200" cy="533400"/>
          </a:xfrm>
        </p:spPr>
        <p:txBody>
          <a:bodyPr/>
          <a:lstStyle/>
          <a:p>
            <a:pPr marL="0" indent="0">
              <a:buNone/>
            </a:pPr>
            <a:r>
              <a:rPr lang="en-US" dirty="0"/>
              <a:t>Depletion base = Cost − Residual value</a:t>
            </a:r>
            <a:endParaRPr lang="en-IN" dirty="0"/>
          </a:p>
        </p:txBody>
      </p:sp>
      <p:graphicFrame>
        <p:nvGraphicFramePr>
          <p:cNvPr id="5" name="Object 4"/>
          <p:cNvGraphicFramePr>
            <a:graphicFrameLocks noChangeAspect="1"/>
          </p:cNvGraphicFramePr>
          <p:nvPr>
            <p:extLst>
              <p:ext uri="{D42A27DB-BD31-4B8C-83A1-F6EECF244321}">
                <p14:modId xmlns:p14="http://schemas.microsoft.com/office/powerpoint/2010/main" val="4139413654"/>
              </p:ext>
            </p:extLst>
          </p:nvPr>
        </p:nvGraphicFramePr>
        <p:xfrm>
          <a:off x="941832" y="2440591"/>
          <a:ext cx="7744968" cy="852869"/>
        </p:xfrm>
        <a:graphic>
          <a:graphicData uri="http://schemas.openxmlformats.org/presentationml/2006/ole">
            <mc:AlternateContent xmlns:mc="http://schemas.openxmlformats.org/markup-compatibility/2006">
              <mc:Choice xmlns:v="urn:schemas-microsoft-com:vml" Requires="v">
                <p:oleObj spid="_x0000_s1255" name="Equation" r:id="rId4" imgW="3606480" imgH="406080" progId="Equation.3">
                  <p:embed/>
                </p:oleObj>
              </mc:Choice>
              <mc:Fallback>
                <p:oleObj name="Equation" r:id="rId4" imgW="3606480" imgH="406080" progId="Equation.3">
                  <p:embed/>
                  <p:pic>
                    <p:nvPicPr>
                      <p:cNvPr id="0" name=""/>
                      <p:cNvPicPr/>
                      <p:nvPr/>
                    </p:nvPicPr>
                    <p:blipFill>
                      <a:blip r:embed="rId5"/>
                      <a:stretch>
                        <a:fillRect/>
                      </a:stretch>
                    </p:blipFill>
                    <p:spPr>
                      <a:xfrm>
                        <a:off x="941832" y="2440591"/>
                        <a:ext cx="7744968" cy="852869"/>
                      </a:xfrm>
                      <a:prstGeom prst="rect">
                        <a:avLst/>
                      </a:prstGeom>
                    </p:spPr>
                  </p:pic>
                </p:oleObj>
              </mc:Fallback>
            </mc:AlternateContent>
          </a:graphicData>
        </a:graphic>
      </p:graphicFrame>
      <p:sp>
        <p:nvSpPr>
          <p:cNvPr id="10" name="Content Placeholder 3"/>
          <p:cNvSpPr>
            <a:spLocks noGrp="1"/>
          </p:cNvSpPr>
          <p:nvPr>
            <p:ph sz="quarter" idx="12"/>
          </p:nvPr>
        </p:nvSpPr>
        <p:spPr>
          <a:xfrm>
            <a:off x="914400" y="3657600"/>
            <a:ext cx="7772400" cy="533400"/>
          </a:xfrm>
        </p:spPr>
        <p:txBody>
          <a:bodyPr/>
          <a:lstStyle/>
          <a:p>
            <a:pPr marL="0" indent="0">
              <a:buNone/>
            </a:pPr>
            <a:r>
              <a:rPr lang="en-US" dirty="0"/>
              <a:t>Journal entry:</a:t>
            </a:r>
            <a:endParaRPr lang="en-IN" dirty="0"/>
          </a:p>
        </p:txBody>
      </p:sp>
      <p:pic>
        <p:nvPicPr>
          <p:cNvPr id="1117" name="Picture 93" descr="Journal entry debiting depletion which is the depletion rate times the units extracted and crediting natural resource in the same amount."/>
          <p:cNvPicPr>
            <a:picLocks noGrp="1" noChangeAspect="1" noChangeArrowheads="1"/>
          </p:cNvPicPr>
          <p:nvPr>
            <p:ph type="pic" sz="quarter" idx="15"/>
          </p:nvPr>
        </p:nvPicPr>
        <p:blipFill>
          <a:blip r:embed="rId6" cstate="print">
            <a:extLst>
              <a:ext uri="{28A0092B-C50C-407E-A947-70E740481C1C}">
                <a14:useLocalDpi xmlns:a14="http://schemas.microsoft.com/office/drawing/2010/main" val="0"/>
              </a:ext>
            </a:extLst>
          </a:blip>
          <a:stretch>
            <a:fillRect/>
          </a:stretch>
        </p:blipFill>
        <p:spPr bwMode="auto">
          <a:xfrm>
            <a:off x="683442" y="4343400"/>
            <a:ext cx="8384358" cy="10120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2001263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fontAlgn="auto">
              <a:spcAft>
                <a:spcPts val="0"/>
              </a:spcAft>
              <a:buNone/>
              <a:defRPr/>
            </a:pPr>
            <a:r>
              <a:rPr lang="en-US" dirty="0"/>
              <a:t>Learning Objective </a:t>
            </a:r>
            <a:r>
              <a:rPr lang="en-IN" dirty="0"/>
              <a:t>11-3</a:t>
            </a:r>
          </a:p>
        </p:txBody>
      </p:sp>
      <p:sp>
        <p:nvSpPr>
          <p:cNvPr id="8" name="Title 7"/>
          <p:cNvSpPr>
            <a:spLocks noGrp="1"/>
          </p:cNvSpPr>
          <p:nvPr>
            <p:ph type="title"/>
          </p:nvPr>
        </p:nvSpPr>
        <p:spPr>
          <a:xfrm>
            <a:off x="1380102" y="457200"/>
            <a:ext cx="6612396" cy="914400"/>
          </a:xfrm>
        </p:spPr>
        <p:txBody>
          <a:bodyPr>
            <a:noAutofit/>
          </a:bodyPr>
          <a:lstStyle/>
          <a:p>
            <a:r>
              <a:rPr lang="en-IN" dirty="0"/>
              <a:t>Depletion of Natural Resources (3 of 5) </a:t>
            </a:r>
            <a:endParaRPr lang="en-US" dirty="0"/>
          </a:p>
        </p:txBody>
      </p:sp>
      <p:sp>
        <p:nvSpPr>
          <p:cNvPr id="9" name="Content Placeholder 8"/>
          <p:cNvSpPr>
            <a:spLocks noGrp="1"/>
          </p:cNvSpPr>
          <p:nvPr>
            <p:ph sz="quarter" idx="10"/>
          </p:nvPr>
        </p:nvSpPr>
        <p:spPr>
          <a:xfrm>
            <a:off x="838200" y="1752600"/>
            <a:ext cx="7848600" cy="1143000"/>
          </a:xfrm>
        </p:spPr>
        <p:txBody>
          <a:bodyPr/>
          <a:lstStyle/>
          <a:p>
            <a:pPr marL="0" indent="0">
              <a:buNone/>
            </a:pPr>
            <a:r>
              <a:rPr lang="en-US" sz="2400" dirty="0"/>
              <a:t>In 2018, Jackson Mining Company has the following costs related to 500 acres of land in Pennsylvania:</a:t>
            </a:r>
          </a:p>
        </p:txBody>
      </p:sp>
      <p:graphicFrame>
        <p:nvGraphicFramePr>
          <p:cNvPr id="3" name="Table 2"/>
          <p:cNvGraphicFramePr>
            <a:graphicFrameLocks noGrp="1"/>
          </p:cNvGraphicFramePr>
          <p:nvPr>
            <p:extLst>
              <p:ext uri="{D42A27DB-BD31-4B8C-83A1-F6EECF244321}">
                <p14:modId xmlns:p14="http://schemas.microsoft.com/office/powerpoint/2010/main" val="2250733137"/>
              </p:ext>
            </p:extLst>
          </p:nvPr>
        </p:nvGraphicFramePr>
        <p:xfrm>
          <a:off x="990600" y="3106795"/>
          <a:ext cx="7543800" cy="2146762"/>
        </p:xfrm>
        <a:graphic>
          <a:graphicData uri="http://schemas.openxmlformats.org/drawingml/2006/table">
            <a:tbl>
              <a:tblPr firstRow="1" bandRow="1">
                <a:tableStyleId>{5940675A-B579-460E-94D1-54222C63F5DA}</a:tableStyleId>
              </a:tblPr>
              <a:tblGrid>
                <a:gridCol w="6134519">
                  <a:extLst>
                    <a:ext uri="{9D8B030D-6E8A-4147-A177-3AD203B41FA5}">
                      <a16:colId xmlns:a16="http://schemas.microsoft.com/office/drawing/2014/main" xmlns="" val="20000"/>
                    </a:ext>
                  </a:extLst>
                </a:gridCol>
                <a:gridCol w="1409281">
                  <a:extLst>
                    <a:ext uri="{9D8B030D-6E8A-4147-A177-3AD203B41FA5}">
                      <a16:colId xmlns:a16="http://schemas.microsoft.com/office/drawing/2014/main" xmlns="" val="20001"/>
                    </a:ext>
                  </a:extLst>
                </a:gridCol>
              </a:tblGrid>
              <a:tr h="336319">
                <a:tc>
                  <a:txBody>
                    <a:bodyPr/>
                    <a:lstStyle/>
                    <a:p>
                      <a:pPr marL="342900" indent="-342900">
                        <a:buFont typeface="+mj-lt"/>
                        <a:buAutoNum type="arabicPeriod"/>
                      </a:pPr>
                      <a:r>
                        <a:rPr lang="en-US" sz="1400" dirty="0">
                          <a:latin typeface="Verdana" pitchFamily="34" charset="0"/>
                          <a:ea typeface="Verdana" pitchFamily="34" charset="0"/>
                          <a:cs typeface="Verdana" pitchFamily="34" charset="0"/>
                        </a:rPr>
                        <a:t>Payment for the right to explore for a coal deposit</a:t>
                      </a:r>
                    </a:p>
                  </a:txBody>
                  <a:tcPr anchor="ctr"/>
                </a:tc>
                <a:tc>
                  <a:txBody>
                    <a:bodyPr/>
                    <a:lstStyle/>
                    <a:p>
                      <a:pPr algn="r"/>
                      <a:r>
                        <a:rPr lang="en-US" sz="1400" dirty="0">
                          <a:latin typeface="Verdana" pitchFamily="34" charset="0"/>
                          <a:ea typeface="Verdana" pitchFamily="34" charset="0"/>
                          <a:cs typeface="Verdana" pitchFamily="34" charset="0"/>
                        </a:rPr>
                        <a:t> $1,000,000 </a:t>
                      </a:r>
                    </a:p>
                  </a:txBody>
                  <a:tcPr anchor="ctr"/>
                </a:tc>
                <a:extLst>
                  <a:ext uri="{0D108BD9-81ED-4DB2-BD59-A6C34878D82A}">
                    <a16:rowId xmlns:a16="http://schemas.microsoft.com/office/drawing/2014/main" xmlns="" val="10000"/>
                  </a:ext>
                </a:extLst>
              </a:tr>
              <a:tr h="336319">
                <a:tc>
                  <a:txBody>
                    <a:bodyPr/>
                    <a:lstStyle/>
                    <a:p>
                      <a:pPr marL="342900" indent="-342900">
                        <a:buFont typeface="+mj-lt"/>
                        <a:buAutoNum type="arabicPeriod" startAt="2"/>
                      </a:pPr>
                      <a:r>
                        <a:rPr lang="en-US" sz="1400" dirty="0">
                          <a:latin typeface="Verdana" pitchFamily="34" charset="0"/>
                          <a:ea typeface="Verdana" pitchFamily="34" charset="0"/>
                          <a:cs typeface="Verdana" pitchFamily="34" charset="0"/>
                        </a:rPr>
                        <a:t>Actual exploration costs for the coal deposit </a:t>
                      </a:r>
                    </a:p>
                  </a:txBody>
                  <a:tcPr anchor="ctr"/>
                </a:tc>
                <a:tc>
                  <a:txBody>
                    <a:bodyPr/>
                    <a:lstStyle/>
                    <a:p>
                      <a:pPr algn="r"/>
                      <a:r>
                        <a:rPr lang="en-US" sz="1400" dirty="0">
                          <a:latin typeface="Verdana" pitchFamily="34" charset="0"/>
                          <a:ea typeface="Verdana" pitchFamily="34" charset="0"/>
                          <a:cs typeface="Verdana" pitchFamily="34" charset="0"/>
                        </a:rPr>
                        <a:t> 800,000</a:t>
                      </a:r>
                    </a:p>
                  </a:txBody>
                  <a:tcPr anchor="ctr"/>
                </a:tc>
                <a:extLst>
                  <a:ext uri="{0D108BD9-81ED-4DB2-BD59-A6C34878D82A}">
                    <a16:rowId xmlns:a16="http://schemas.microsoft.com/office/drawing/2014/main" xmlns="" val="10001"/>
                  </a:ext>
                </a:extLst>
              </a:tr>
              <a:tr h="349568">
                <a:tc>
                  <a:txBody>
                    <a:bodyPr/>
                    <a:lstStyle/>
                    <a:p>
                      <a:pPr marL="342900" indent="-342900">
                        <a:buFont typeface="+mj-lt"/>
                        <a:buAutoNum type="arabicPeriod" startAt="3"/>
                      </a:pPr>
                      <a:r>
                        <a:rPr lang="en-US" sz="1400" dirty="0">
                          <a:latin typeface="Verdana" pitchFamily="34" charset="0"/>
                          <a:ea typeface="Verdana" pitchFamily="34" charset="0"/>
                          <a:cs typeface="Verdana" pitchFamily="34" charset="0"/>
                        </a:rPr>
                        <a:t>Intangible dev. costs in digging, constructing the mine shaft </a:t>
                      </a:r>
                    </a:p>
                  </a:txBody>
                  <a:tcPr anchor="ctr"/>
                </a:tc>
                <a:tc>
                  <a:txBody>
                    <a:bodyPr/>
                    <a:lstStyle/>
                    <a:p>
                      <a:pPr algn="r"/>
                      <a:r>
                        <a:rPr lang="en-US" sz="1400" dirty="0">
                          <a:latin typeface="Verdana" pitchFamily="34" charset="0"/>
                          <a:ea typeface="Verdana" pitchFamily="34" charset="0"/>
                          <a:cs typeface="Verdana" pitchFamily="34" charset="0"/>
                        </a:rPr>
                        <a:t> 500,000</a:t>
                      </a:r>
                    </a:p>
                  </a:txBody>
                  <a:tcPr anchor="ctr"/>
                </a:tc>
                <a:extLst>
                  <a:ext uri="{0D108BD9-81ED-4DB2-BD59-A6C34878D82A}">
                    <a16:rowId xmlns:a16="http://schemas.microsoft.com/office/drawing/2014/main" xmlns="" val="10002"/>
                  </a:ext>
                </a:extLst>
              </a:tr>
              <a:tr h="336319">
                <a:tc>
                  <a:txBody>
                    <a:bodyPr/>
                    <a:lstStyle/>
                    <a:p>
                      <a:pPr marL="342900" indent="-342900">
                        <a:buFont typeface="+mj-lt"/>
                        <a:buAutoNum type="arabicPeriod" startAt="4"/>
                      </a:pPr>
                      <a:r>
                        <a:rPr lang="en-US" sz="1400" dirty="0">
                          <a:latin typeface="Verdana" pitchFamily="34" charset="0"/>
                          <a:ea typeface="Verdana" pitchFamily="34" charset="0"/>
                          <a:cs typeface="Verdana" pitchFamily="34" charset="0"/>
                        </a:rPr>
                        <a:t>Purchase of excavation equipment 	</a:t>
                      </a:r>
                    </a:p>
                  </a:txBody>
                  <a:tcPr anchor="ctr"/>
                </a:tc>
                <a:tc>
                  <a:txBody>
                    <a:bodyPr/>
                    <a:lstStyle/>
                    <a:p>
                      <a:pPr algn="r"/>
                      <a:r>
                        <a:rPr lang="en-US" sz="1400" b="1" dirty="0">
                          <a:latin typeface="Verdana" pitchFamily="34" charset="0"/>
                          <a:ea typeface="Verdana" pitchFamily="34" charset="0"/>
                          <a:cs typeface="Verdana" pitchFamily="34" charset="0"/>
                        </a:rPr>
                        <a:t>600,000</a:t>
                      </a:r>
                    </a:p>
                  </a:txBody>
                  <a:tcPr anchor="ctr"/>
                </a:tc>
                <a:extLst>
                  <a:ext uri="{0D108BD9-81ED-4DB2-BD59-A6C34878D82A}">
                    <a16:rowId xmlns:a16="http://schemas.microsoft.com/office/drawing/2014/main" xmlns="" val="10003"/>
                  </a:ext>
                </a:extLst>
              </a:tr>
              <a:tr h="788237">
                <a:tc>
                  <a:txBody>
                    <a:bodyPr/>
                    <a:lstStyle/>
                    <a:p>
                      <a:pPr marL="342900" marR="0" lvl="1" indent="-342900" algn="l" defTabSz="914400" rtl="0" eaLnBrk="1" fontAlgn="auto" latinLnBrk="0" hangingPunct="1">
                        <a:lnSpc>
                          <a:spcPct val="100000"/>
                        </a:lnSpc>
                        <a:spcBef>
                          <a:spcPts val="0"/>
                        </a:spcBef>
                        <a:spcAft>
                          <a:spcPts val="0"/>
                        </a:spcAft>
                        <a:buClrTx/>
                        <a:buSzTx/>
                        <a:buFont typeface="+mj-lt"/>
                        <a:buAutoNum type="arabicPeriod" startAt="5"/>
                        <a:tabLst/>
                        <a:defRPr/>
                      </a:pPr>
                      <a:r>
                        <a:rPr lang="en-US" sz="1400" dirty="0">
                          <a:latin typeface="Verdana" pitchFamily="34" charset="0"/>
                          <a:ea typeface="Verdana" pitchFamily="34" charset="0"/>
                          <a:cs typeface="Verdana" pitchFamily="34" charset="0"/>
                        </a:rPr>
                        <a:t>Restoration of the land for recreational use after extraction is completed, as required by contract (determined using expected cash flow approach) </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468,360</a:t>
                      </a:r>
                    </a:p>
                  </a:txBody>
                  <a:tcPr anchor="ct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361169150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a:t>
            </a:r>
            <a:r>
              <a:rPr lang="en-IN" dirty="0"/>
              <a:t>11-3</a:t>
            </a:r>
            <a:endParaRPr lang="en-US" dirty="0"/>
          </a:p>
        </p:txBody>
      </p:sp>
      <p:sp>
        <p:nvSpPr>
          <p:cNvPr id="8" name="Title 7"/>
          <p:cNvSpPr>
            <a:spLocks noGrp="1"/>
          </p:cNvSpPr>
          <p:nvPr>
            <p:ph type="title"/>
          </p:nvPr>
        </p:nvSpPr>
        <p:spPr>
          <a:xfrm>
            <a:off x="1380102" y="457200"/>
            <a:ext cx="6612396" cy="914400"/>
          </a:xfrm>
        </p:spPr>
        <p:txBody>
          <a:bodyPr>
            <a:noAutofit/>
          </a:bodyPr>
          <a:lstStyle/>
          <a:p>
            <a:r>
              <a:rPr lang="en-IN" dirty="0"/>
              <a:t>Depletion of Natural Resources (4 of 5) </a:t>
            </a:r>
            <a:endParaRPr lang="en-US" dirty="0"/>
          </a:p>
        </p:txBody>
      </p:sp>
      <p:sp>
        <p:nvSpPr>
          <p:cNvPr id="9" name="Content Placeholder 8"/>
          <p:cNvSpPr>
            <a:spLocks noGrp="1"/>
          </p:cNvSpPr>
          <p:nvPr>
            <p:ph sz="quarter" idx="10"/>
          </p:nvPr>
        </p:nvSpPr>
        <p:spPr>
          <a:xfrm>
            <a:off x="914400" y="1600200"/>
            <a:ext cx="7772400" cy="2209800"/>
          </a:xfrm>
        </p:spPr>
        <p:txBody>
          <a:bodyPr/>
          <a:lstStyle/>
          <a:p>
            <a:pPr marL="0" indent="0">
              <a:buNone/>
            </a:pPr>
            <a:r>
              <a:rPr lang="en-US" sz="2400" dirty="0"/>
              <a:t>The company geologist estimates that </a:t>
            </a:r>
            <a:r>
              <a:rPr lang="en-US" sz="2400" b="1" dirty="0"/>
              <a:t>1 million</a:t>
            </a:r>
            <a:r>
              <a:rPr lang="en-US" sz="2400" dirty="0"/>
              <a:t> tons of coal will be extracted over the three-year period. After the coal is removed from the site, the excavation equipment will be sold for an anticipated residual value of </a:t>
            </a:r>
            <a:r>
              <a:rPr lang="en-US" sz="2400" b="1" dirty="0"/>
              <a:t>$60,000</a:t>
            </a:r>
            <a:r>
              <a:rPr lang="en-US" sz="2400" dirty="0"/>
              <a:t>. During 2018, </a:t>
            </a:r>
            <a:r>
              <a:rPr lang="en-US" sz="2400" b="1" dirty="0"/>
              <a:t>300,000</a:t>
            </a:r>
            <a:r>
              <a:rPr lang="en-US" sz="2400" dirty="0"/>
              <a:t> tons were extracted. </a:t>
            </a:r>
            <a:endParaRPr lang="en-IN" sz="2400" dirty="0"/>
          </a:p>
        </p:txBody>
      </p:sp>
      <p:graphicFrame>
        <p:nvGraphicFramePr>
          <p:cNvPr id="2" name="Object 1"/>
          <p:cNvGraphicFramePr>
            <a:graphicFrameLocks noChangeAspect="1"/>
          </p:cNvGraphicFramePr>
          <p:nvPr>
            <p:extLst>
              <p:ext uri="{D42A27DB-BD31-4B8C-83A1-F6EECF244321}">
                <p14:modId xmlns:p14="http://schemas.microsoft.com/office/powerpoint/2010/main" val="127577337"/>
              </p:ext>
            </p:extLst>
          </p:nvPr>
        </p:nvGraphicFramePr>
        <p:xfrm>
          <a:off x="1143000" y="4051300"/>
          <a:ext cx="7299325" cy="749300"/>
        </p:xfrm>
        <a:graphic>
          <a:graphicData uri="http://schemas.openxmlformats.org/presentationml/2006/ole">
            <mc:AlternateContent xmlns:mc="http://schemas.openxmlformats.org/markup-compatibility/2006">
              <mc:Choice xmlns:v="urn:schemas-microsoft-com:vml" Requires="v">
                <p:oleObj spid="_x0000_s9269" name="Equation" r:id="rId4" imgW="4114800" imgH="431640" progId="Equation.3">
                  <p:embed/>
                </p:oleObj>
              </mc:Choice>
              <mc:Fallback>
                <p:oleObj name="Equation" r:id="rId4" imgW="4114800" imgH="431640" progId="Equation.3">
                  <p:embed/>
                  <p:pic>
                    <p:nvPicPr>
                      <p:cNvPr id="0" name="Object 2"/>
                      <p:cNvPicPr>
                        <a:picLocks noChangeAspect="1" noChangeArrowheads="1"/>
                      </p:cNvPicPr>
                      <p:nvPr/>
                    </p:nvPicPr>
                    <p:blipFill>
                      <a:blip r:embed="rId5"/>
                      <a:srcRect/>
                      <a:stretch>
                        <a:fillRect/>
                      </a:stretch>
                    </p:blipFill>
                    <p:spPr bwMode="auto">
                      <a:xfrm>
                        <a:off x="1143000" y="4051300"/>
                        <a:ext cx="729932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3" name="Picture 2" descr="Journal entry debiting depletion ($2.76836 times 300,000 tons) equals 830,508 and crediting coal mine the same amount."/>
          <p:cNvPicPr>
            <a:picLocks noChangeAspect="1"/>
          </p:cNvPicPr>
          <p:nvPr/>
        </p:nvPicPr>
        <p:blipFill>
          <a:blip r:embed="rId6"/>
          <a:stretch>
            <a:fillRect/>
          </a:stretch>
        </p:blipFill>
        <p:spPr>
          <a:xfrm>
            <a:off x="1017747" y="5049082"/>
            <a:ext cx="7516653" cy="1199318"/>
          </a:xfrm>
          <a:prstGeom prst="rect">
            <a:avLst/>
          </a:prstGeom>
        </p:spPr>
      </p:pic>
    </p:spTree>
    <p:extLst>
      <p:ext uri="{BB962C8B-B14F-4D97-AF65-F5344CB8AC3E}">
        <p14:creationId xmlns:p14="http://schemas.microsoft.com/office/powerpoint/2010/main" val="115655214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3"/>
          </p:nvPr>
        </p:nvSpPr>
        <p:spPr/>
        <p:txBody>
          <a:bodyPr/>
          <a:lstStyle/>
          <a:p>
            <a:pPr marL="0" indent="0">
              <a:buNone/>
            </a:pPr>
            <a:r>
              <a:rPr lang="en-US" dirty="0"/>
              <a:t>Learning Objective </a:t>
            </a:r>
            <a:r>
              <a:rPr lang="en-IN" dirty="0"/>
              <a:t>11-3</a:t>
            </a:r>
          </a:p>
        </p:txBody>
      </p:sp>
      <p:sp>
        <p:nvSpPr>
          <p:cNvPr id="8" name="Title 7"/>
          <p:cNvSpPr>
            <a:spLocks noGrp="1"/>
          </p:cNvSpPr>
          <p:nvPr>
            <p:ph type="title"/>
          </p:nvPr>
        </p:nvSpPr>
        <p:spPr>
          <a:xfrm>
            <a:off x="1323109" y="457200"/>
            <a:ext cx="6650182" cy="914400"/>
          </a:xfrm>
        </p:spPr>
        <p:txBody>
          <a:bodyPr>
            <a:noAutofit/>
          </a:bodyPr>
          <a:lstStyle/>
          <a:p>
            <a:r>
              <a:rPr lang="en-IN" dirty="0"/>
              <a:t>Depletion of Natural Resources (5 of 5)</a:t>
            </a:r>
            <a:endParaRPr lang="en-US" dirty="0"/>
          </a:p>
        </p:txBody>
      </p:sp>
      <p:graphicFrame>
        <p:nvGraphicFramePr>
          <p:cNvPr id="3" name="Object 2"/>
          <p:cNvGraphicFramePr>
            <a:graphicFrameLocks noChangeAspect="1"/>
          </p:cNvGraphicFramePr>
          <p:nvPr>
            <p:extLst>
              <p:ext uri="{D42A27DB-BD31-4B8C-83A1-F6EECF244321}">
                <p14:modId xmlns:p14="http://schemas.microsoft.com/office/powerpoint/2010/main" val="2544175349"/>
              </p:ext>
            </p:extLst>
          </p:nvPr>
        </p:nvGraphicFramePr>
        <p:xfrm>
          <a:off x="1070886" y="1981200"/>
          <a:ext cx="7154628" cy="1169938"/>
        </p:xfrm>
        <a:graphic>
          <a:graphicData uri="http://schemas.openxmlformats.org/presentationml/2006/ole">
            <mc:AlternateContent xmlns:mc="http://schemas.openxmlformats.org/markup-compatibility/2006">
              <mc:Choice xmlns:v="urn:schemas-microsoft-com:vml" Requires="v">
                <p:oleObj spid="_x0000_s10291" name="Equation" r:id="rId4" imgW="4038480" imgH="660240" progId="Equation.3">
                  <p:embed/>
                </p:oleObj>
              </mc:Choice>
              <mc:Fallback>
                <p:oleObj name="Equation" r:id="rId4" imgW="4038480" imgH="660240" progId="Equation.3">
                  <p:embed/>
                  <p:pic>
                    <p:nvPicPr>
                      <p:cNvPr id="0" name=""/>
                      <p:cNvPicPr/>
                      <p:nvPr/>
                    </p:nvPicPr>
                    <p:blipFill>
                      <a:blip r:embed="rId5"/>
                      <a:stretch>
                        <a:fillRect/>
                      </a:stretch>
                    </p:blipFill>
                    <p:spPr>
                      <a:xfrm>
                        <a:off x="1070886" y="1981200"/>
                        <a:ext cx="7154628" cy="1169938"/>
                      </a:xfrm>
                      <a:prstGeom prst="rect">
                        <a:avLst/>
                      </a:prstGeom>
                    </p:spPr>
                  </p:pic>
                </p:oleObj>
              </mc:Fallback>
            </mc:AlternateContent>
          </a:graphicData>
        </a:graphic>
      </p:graphicFrame>
    </p:spTree>
    <p:extLst>
      <p:ext uri="{BB962C8B-B14F-4D97-AF65-F5344CB8AC3E}">
        <p14:creationId xmlns:p14="http://schemas.microsoft.com/office/powerpoint/2010/main" val="270450947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fontAlgn="auto">
              <a:spcAft>
                <a:spcPts val="0"/>
              </a:spcAft>
              <a:buNone/>
              <a:defRPr/>
            </a:pPr>
            <a:r>
              <a:rPr lang="en-US" dirty="0"/>
              <a:t>Learning Objective </a:t>
            </a:r>
            <a:r>
              <a:rPr lang="en-IN" dirty="0"/>
              <a:t>11-3</a:t>
            </a:r>
          </a:p>
        </p:txBody>
      </p:sp>
      <p:sp>
        <p:nvSpPr>
          <p:cNvPr id="8" name="Title 7"/>
          <p:cNvSpPr>
            <a:spLocks noGrp="1"/>
          </p:cNvSpPr>
          <p:nvPr>
            <p:ph type="title"/>
          </p:nvPr>
        </p:nvSpPr>
        <p:spPr/>
        <p:txBody>
          <a:bodyPr>
            <a:noAutofit/>
          </a:bodyPr>
          <a:lstStyle/>
          <a:p>
            <a:r>
              <a:rPr lang="en-IN" dirty="0"/>
              <a:t>Depreciation of Equipment Used in Extraction </a:t>
            </a:r>
            <a:endParaRPr lang="en-US" dirty="0"/>
          </a:p>
        </p:txBody>
      </p:sp>
      <p:sp>
        <p:nvSpPr>
          <p:cNvPr id="9" name="Content Placeholder 8"/>
          <p:cNvSpPr>
            <a:spLocks noGrp="1"/>
          </p:cNvSpPr>
          <p:nvPr>
            <p:ph sz="quarter" idx="10"/>
          </p:nvPr>
        </p:nvSpPr>
        <p:spPr>
          <a:xfrm>
            <a:off x="914400" y="1524000"/>
            <a:ext cx="7772400" cy="4038600"/>
          </a:xfrm>
        </p:spPr>
        <p:txBody>
          <a:bodyPr/>
          <a:lstStyle/>
          <a:p>
            <a:pPr marL="0" lvl="0" indent="0">
              <a:buNone/>
            </a:pPr>
            <a:r>
              <a:rPr lang="en-US" sz="2200" dirty="0"/>
              <a:t>If the asset </a:t>
            </a:r>
            <a:r>
              <a:rPr lang="en-IN" sz="2200" dirty="0"/>
              <a:t>is movable and useable on future projects</a:t>
            </a:r>
            <a:endParaRPr lang="en-US" sz="2200" dirty="0"/>
          </a:p>
          <a:p>
            <a:r>
              <a:rPr lang="en-US" sz="2200" dirty="0"/>
              <a:t>The asset’s depreciable base </a:t>
            </a:r>
            <a:r>
              <a:rPr lang="en-IN" sz="2200" dirty="0"/>
              <a:t>should be allocated over its useful life</a:t>
            </a:r>
            <a:endParaRPr lang="en-US" sz="2200" dirty="0"/>
          </a:p>
          <a:p>
            <a:pPr marL="0" lvl="1" indent="0">
              <a:buNone/>
            </a:pPr>
            <a:r>
              <a:rPr lang="en-IN" sz="2200" dirty="0"/>
              <a:t>If the asset is not movable</a:t>
            </a:r>
          </a:p>
          <a:p>
            <a:pPr marL="342900" lvl="1" indent="-342900">
              <a:buFont typeface="Arial" panose="020B0604020202020204" pitchFamily="34" charset="0"/>
              <a:buChar char="•"/>
            </a:pPr>
            <a:r>
              <a:rPr lang="en-IN" sz="2200" dirty="0"/>
              <a:t>The asset should be depreciated over its useful life or the life of the natural resource, whichever is </a:t>
            </a:r>
            <a:r>
              <a:rPr lang="en-US" sz="2200" dirty="0"/>
              <a:t>shorter</a:t>
            </a:r>
          </a:p>
          <a:p>
            <a:pPr marL="0" indent="0">
              <a:buNone/>
            </a:pPr>
            <a:r>
              <a:rPr lang="en-US" sz="2200" dirty="0"/>
              <a:t>The units-of-production </a:t>
            </a:r>
            <a:r>
              <a:rPr lang="en-IN" sz="2200" dirty="0"/>
              <a:t>method often is used to </a:t>
            </a:r>
            <a:r>
              <a:rPr lang="en-US" sz="2200" dirty="0"/>
              <a:t>determine depreciation on assets used in the extraction of natural resources</a:t>
            </a:r>
          </a:p>
        </p:txBody>
      </p:sp>
      <p:graphicFrame>
        <p:nvGraphicFramePr>
          <p:cNvPr id="3" name="Object 2"/>
          <p:cNvGraphicFramePr>
            <a:graphicFrameLocks noChangeAspect="1"/>
          </p:cNvGraphicFramePr>
          <p:nvPr>
            <p:extLst>
              <p:ext uri="{D42A27DB-BD31-4B8C-83A1-F6EECF244321}">
                <p14:modId xmlns:p14="http://schemas.microsoft.com/office/powerpoint/2010/main" val="211560323"/>
              </p:ext>
            </p:extLst>
          </p:nvPr>
        </p:nvGraphicFramePr>
        <p:xfrm>
          <a:off x="1524000" y="5638800"/>
          <a:ext cx="6400800" cy="704850"/>
        </p:xfrm>
        <a:graphic>
          <a:graphicData uri="http://schemas.openxmlformats.org/presentationml/2006/ole">
            <mc:AlternateContent xmlns:mc="http://schemas.openxmlformats.org/markup-compatibility/2006">
              <mc:Choice xmlns:v="urn:schemas-microsoft-com:vml" Requires="v">
                <p:oleObj spid="_x0000_s2270" name="Equation" r:id="rId4" imgW="3606480" imgH="406080" progId="Equation.3">
                  <p:embed/>
                </p:oleObj>
              </mc:Choice>
              <mc:Fallback>
                <p:oleObj name="Equation" r:id="rId4" imgW="3606480" imgH="406080" progId="Equation.3">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0" y="5638800"/>
                        <a:ext cx="6400800"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07769846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fontAlgn="auto">
              <a:spcAft>
                <a:spcPts val="0"/>
              </a:spcAft>
              <a:buNone/>
              <a:defRPr/>
            </a:pPr>
            <a:r>
              <a:rPr lang="en-US" dirty="0"/>
              <a:t>Learning Objective </a:t>
            </a:r>
            <a:r>
              <a:rPr lang="en-IN" dirty="0"/>
              <a:t>11-3</a:t>
            </a:r>
          </a:p>
        </p:txBody>
      </p:sp>
      <p:sp>
        <p:nvSpPr>
          <p:cNvPr id="8" name="Title 7"/>
          <p:cNvSpPr>
            <a:spLocks noGrp="1"/>
          </p:cNvSpPr>
          <p:nvPr>
            <p:ph type="title"/>
          </p:nvPr>
        </p:nvSpPr>
        <p:spPr/>
        <p:txBody>
          <a:bodyPr>
            <a:normAutofit/>
          </a:bodyPr>
          <a:lstStyle/>
          <a:p>
            <a:r>
              <a:rPr lang="en-US" altLang="en-US" dirty="0"/>
              <a:t>Concept Check: Depletion</a:t>
            </a:r>
            <a:endParaRPr lang="en-US" dirty="0"/>
          </a:p>
        </p:txBody>
      </p:sp>
      <p:sp>
        <p:nvSpPr>
          <p:cNvPr id="9" name="Content Placeholder 8"/>
          <p:cNvSpPr>
            <a:spLocks noGrp="1"/>
          </p:cNvSpPr>
          <p:nvPr>
            <p:ph sz="quarter" idx="10"/>
          </p:nvPr>
        </p:nvSpPr>
        <p:spPr>
          <a:xfrm>
            <a:off x="914399" y="1371599"/>
            <a:ext cx="7801897" cy="4999703"/>
          </a:xfrm>
        </p:spPr>
        <p:txBody>
          <a:bodyPr/>
          <a:lstStyle/>
          <a:p>
            <a:pPr marL="0" indent="0">
              <a:spcBef>
                <a:spcPts val="600"/>
              </a:spcBef>
              <a:buNone/>
            </a:pPr>
            <a:r>
              <a:rPr lang="en-US" sz="2200" dirty="0" err="1"/>
              <a:t>Cyrstal</a:t>
            </a:r>
            <a:r>
              <a:rPr lang="en-US" sz="2200" dirty="0"/>
              <a:t> Corporation acquired a coal mine at a total cost of $15,000,000. The mine is expected to produce 30,000,000 tons of coal over its five-year useful life. During the first year of operations, 3,000,000 tons of coal were extracted. Depletion for the first year should be:</a:t>
            </a:r>
          </a:p>
          <a:p>
            <a:pPr marL="457200" indent="-457200">
              <a:spcBef>
                <a:spcPts val="600"/>
              </a:spcBef>
              <a:buFont typeface="+mj-lt"/>
              <a:buAutoNum type="alphaLcPeriod"/>
            </a:pPr>
            <a:r>
              <a:rPr lang="en-US" sz="2200" dirty="0"/>
              <a:t>$3,000,000 </a:t>
            </a:r>
          </a:p>
          <a:p>
            <a:pPr marL="457200" indent="-457200">
              <a:spcBef>
                <a:spcPts val="600"/>
              </a:spcBef>
              <a:buFont typeface="+mj-lt"/>
              <a:buAutoNum type="alphaLcPeriod"/>
            </a:pPr>
            <a:r>
              <a:rPr lang="en-US" sz="2200" b="1" dirty="0"/>
              <a:t>$1,500,000</a:t>
            </a:r>
          </a:p>
          <a:p>
            <a:pPr marL="457200" indent="-457200">
              <a:spcBef>
                <a:spcPts val="600"/>
              </a:spcBef>
              <a:buFont typeface="+mj-lt"/>
              <a:buAutoNum type="alphaLcPeriod"/>
            </a:pPr>
            <a:r>
              <a:rPr lang="en-US" sz="2200" dirty="0"/>
              <a:t>$7,500,000 </a:t>
            </a:r>
          </a:p>
          <a:p>
            <a:pPr marL="457200" indent="-457200">
              <a:spcBef>
                <a:spcPts val="600"/>
              </a:spcBef>
              <a:buFont typeface="+mj-lt"/>
              <a:buAutoNum type="alphaLcPeriod"/>
            </a:pPr>
            <a:r>
              <a:rPr lang="en-US" sz="2200" dirty="0"/>
              <a:t>All of these answer choices are incorrect</a:t>
            </a:r>
          </a:p>
          <a:p>
            <a:pPr marL="0" lvl="0" indent="0">
              <a:spcBef>
                <a:spcPts val="600"/>
              </a:spcBef>
              <a:buNone/>
            </a:pPr>
            <a:r>
              <a:rPr lang="en-US" sz="2200" dirty="0"/>
              <a:t>The correct answer is </a:t>
            </a:r>
            <a:r>
              <a:rPr lang="en-US" sz="2200" i="1" dirty="0"/>
              <a:t>b</a:t>
            </a:r>
            <a:r>
              <a:rPr lang="en-US" sz="2200" dirty="0"/>
              <a:t>:</a:t>
            </a:r>
          </a:p>
          <a:p>
            <a:pPr marL="0" indent="0">
              <a:spcBef>
                <a:spcPts val="600"/>
              </a:spcBef>
              <a:buNone/>
            </a:pPr>
            <a:r>
              <a:rPr lang="en-US" sz="2200" dirty="0"/>
              <a:t>$15,000,000 ÷ 30,000,000 tons = $0.50 per ton 3,000,000 tons × $0.50 = </a:t>
            </a:r>
            <a:r>
              <a:rPr lang="en-US" sz="2200" b="1" dirty="0"/>
              <a:t>$1,500,000</a:t>
            </a:r>
            <a:endParaRPr lang="en-US" sz="2200" dirty="0"/>
          </a:p>
        </p:txBody>
      </p:sp>
    </p:spTree>
    <p:extLst>
      <p:ext uri="{BB962C8B-B14F-4D97-AF65-F5344CB8AC3E}">
        <p14:creationId xmlns:p14="http://schemas.microsoft.com/office/powerpoint/2010/main" val="229631349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a:t>
            </a:r>
            <a:r>
              <a:rPr lang="en-IN" dirty="0"/>
              <a:t>11-4</a:t>
            </a:r>
          </a:p>
        </p:txBody>
      </p:sp>
      <p:sp>
        <p:nvSpPr>
          <p:cNvPr id="3" name="Title 2"/>
          <p:cNvSpPr>
            <a:spLocks noGrp="1"/>
          </p:cNvSpPr>
          <p:nvPr>
            <p:ph type="title"/>
          </p:nvPr>
        </p:nvSpPr>
        <p:spPr/>
        <p:txBody>
          <a:bodyPr>
            <a:noAutofit/>
          </a:bodyPr>
          <a:lstStyle/>
          <a:p>
            <a:r>
              <a:rPr lang="en-IN" dirty="0"/>
              <a:t>Intangible Assets Subject to Amortization (1 of 2)</a:t>
            </a:r>
            <a:endParaRPr lang="en-US" dirty="0"/>
          </a:p>
        </p:txBody>
      </p:sp>
      <p:sp>
        <p:nvSpPr>
          <p:cNvPr id="4" name="Content Placeholder 3"/>
          <p:cNvSpPr>
            <a:spLocks noGrp="1"/>
          </p:cNvSpPr>
          <p:nvPr>
            <p:ph sz="quarter" idx="10"/>
          </p:nvPr>
        </p:nvSpPr>
        <p:spPr>
          <a:xfrm>
            <a:off x="914400" y="1676400"/>
            <a:ext cx="7772400" cy="4876800"/>
          </a:xfrm>
        </p:spPr>
        <p:txBody>
          <a:bodyPr bIns="274320"/>
          <a:lstStyle/>
          <a:p>
            <a:pPr lvl="0">
              <a:buNone/>
            </a:pPr>
            <a:r>
              <a:rPr lang="en-IN" sz="2400" b="1" dirty="0"/>
              <a:t>Useful life</a:t>
            </a:r>
            <a:endParaRPr lang="en-US" sz="2400" b="1" dirty="0"/>
          </a:p>
          <a:p>
            <a:pPr marL="342900" lvl="1" indent="-342900" defTabSz="1066800">
              <a:spcBef>
                <a:spcPct val="0"/>
              </a:spcBef>
              <a:spcAft>
                <a:spcPct val="15000"/>
              </a:spcAft>
              <a:buChar char="••"/>
            </a:pPr>
            <a:r>
              <a:rPr lang="en-IN" dirty="0"/>
              <a:t>Legal, regulatory, or contractual provisions often limit the useful life of </a:t>
            </a:r>
            <a:r>
              <a:rPr lang="en-US" dirty="0"/>
              <a:t>an intangible asset</a:t>
            </a:r>
          </a:p>
          <a:p>
            <a:pPr marL="342900" lvl="1" indent="-342900" defTabSz="1066800">
              <a:spcBef>
                <a:spcPct val="0"/>
              </a:spcBef>
              <a:spcAft>
                <a:spcPct val="15000"/>
              </a:spcAft>
              <a:buChar char="••"/>
            </a:pPr>
            <a:r>
              <a:rPr lang="en-IN" dirty="0"/>
              <a:t>Useful life might sometimes be less than the asset’s </a:t>
            </a:r>
            <a:r>
              <a:rPr lang="en-US" dirty="0"/>
              <a:t>legal or contractual life</a:t>
            </a:r>
          </a:p>
          <a:p>
            <a:pPr marL="342900" lvl="1" indent="-342900" defTabSz="1066800">
              <a:spcBef>
                <a:spcPct val="0"/>
              </a:spcBef>
              <a:spcAft>
                <a:spcPct val="15000"/>
              </a:spcAft>
              <a:buNone/>
            </a:pPr>
            <a:r>
              <a:rPr lang="en-US" b="1" dirty="0"/>
              <a:t>Residual value</a:t>
            </a:r>
          </a:p>
          <a:p>
            <a:pPr marL="342900" lvl="1" indent="-342900" defTabSz="1066800">
              <a:spcBef>
                <a:spcPct val="0"/>
              </a:spcBef>
              <a:spcAft>
                <a:spcPct val="15000"/>
              </a:spcAft>
              <a:buChar char="••"/>
            </a:pPr>
            <a:r>
              <a:rPr lang="en-IN" dirty="0"/>
              <a:t>Expected residual value of an intangible asset usually is zero</a:t>
            </a:r>
            <a:endParaRPr lang="en-US" dirty="0"/>
          </a:p>
          <a:p>
            <a:pPr marL="342900" lvl="1" indent="-342900" defTabSz="1066800">
              <a:spcBef>
                <a:spcPct val="0"/>
              </a:spcBef>
              <a:spcAft>
                <a:spcPct val="15000"/>
              </a:spcAft>
              <a:buChar char="••"/>
            </a:pPr>
            <a:r>
              <a:rPr lang="en-IN" dirty="0"/>
              <a:t>The residual value is not zero if at the end of the asset’s useful life to the reporting entity the asset will benefit another </a:t>
            </a:r>
            <a:r>
              <a:rPr lang="en-US" dirty="0"/>
              <a:t>entity</a:t>
            </a:r>
          </a:p>
        </p:txBody>
      </p:sp>
    </p:spTree>
    <p:extLst>
      <p:ext uri="{BB962C8B-B14F-4D97-AF65-F5344CB8AC3E}">
        <p14:creationId xmlns:p14="http://schemas.microsoft.com/office/powerpoint/2010/main" val="3444819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a:t>
            </a:r>
            <a:r>
              <a:rPr lang="en-IN" dirty="0"/>
              <a:t>11-1</a:t>
            </a:r>
          </a:p>
        </p:txBody>
      </p:sp>
      <p:sp>
        <p:nvSpPr>
          <p:cNvPr id="8" name="Title 7"/>
          <p:cNvSpPr>
            <a:spLocks noGrp="1"/>
          </p:cNvSpPr>
          <p:nvPr>
            <p:ph type="title"/>
          </p:nvPr>
        </p:nvSpPr>
        <p:spPr>
          <a:xfrm>
            <a:off x="685800" y="457200"/>
            <a:ext cx="8001000" cy="914400"/>
          </a:xfrm>
        </p:spPr>
        <p:txBody>
          <a:bodyPr/>
          <a:lstStyle/>
          <a:p>
            <a:r>
              <a:rPr lang="en-IN" dirty="0"/>
              <a:t>Measuring Cost Allocation</a:t>
            </a:r>
            <a:endParaRPr lang="en-US" dirty="0"/>
          </a:p>
        </p:txBody>
      </p:sp>
      <p:sp>
        <p:nvSpPr>
          <p:cNvPr id="9" name="Content Placeholder 8"/>
          <p:cNvSpPr>
            <a:spLocks noGrp="1"/>
          </p:cNvSpPr>
          <p:nvPr>
            <p:ph sz="quarter" idx="10"/>
          </p:nvPr>
        </p:nvSpPr>
        <p:spPr>
          <a:xfrm>
            <a:off x="914400" y="1371600"/>
            <a:ext cx="7772400" cy="5105400"/>
          </a:xfrm>
        </p:spPr>
        <p:txBody>
          <a:bodyPr vert="horz" lIns="91440" tIns="45720" rIns="91440" bIns="45720" rtlCol="0">
            <a:noAutofit/>
          </a:bodyPr>
          <a:lstStyle/>
          <a:p>
            <a:r>
              <a:rPr lang="en-US" dirty="0"/>
              <a:t>The process of cost allocation requires that three factors be established at the time the asset is put to use. These factors are:</a:t>
            </a:r>
          </a:p>
          <a:p>
            <a:r>
              <a:rPr lang="en-IN" dirty="0"/>
              <a:t>Service life</a:t>
            </a:r>
          </a:p>
          <a:p>
            <a:pPr marL="793750" lvl="1" indent="-336550"/>
            <a:r>
              <a:rPr lang="en-IN" dirty="0"/>
              <a:t>The estimated use that the company expects to receive from the asset</a:t>
            </a:r>
            <a:endParaRPr lang="en-US" dirty="0"/>
          </a:p>
          <a:p>
            <a:r>
              <a:rPr lang="en-IN" dirty="0"/>
              <a:t>Allocation base</a:t>
            </a:r>
          </a:p>
          <a:p>
            <a:pPr marL="793750" lvl="1" indent="-336550"/>
            <a:r>
              <a:rPr lang="en-IN" dirty="0"/>
              <a:t>The cost of the asset expected to be consumed during its service life</a:t>
            </a:r>
          </a:p>
          <a:p>
            <a:r>
              <a:rPr lang="en-US" dirty="0"/>
              <a:t>Allocation method</a:t>
            </a:r>
          </a:p>
          <a:p>
            <a:pPr marL="793750" lvl="1" indent="-336550"/>
            <a:r>
              <a:rPr lang="en-IN" dirty="0"/>
              <a:t>The pattern in which the allocation base is expected to be consumed</a:t>
            </a:r>
            <a:endParaRPr lang="en-US" dirty="0"/>
          </a:p>
        </p:txBody>
      </p:sp>
    </p:spTree>
    <p:extLst>
      <p:ext uri="{BB962C8B-B14F-4D97-AF65-F5344CB8AC3E}">
        <p14:creationId xmlns:p14="http://schemas.microsoft.com/office/powerpoint/2010/main" val="410669146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a:t>
            </a:r>
            <a:r>
              <a:rPr lang="en-IN" dirty="0"/>
              <a:t>11-4</a:t>
            </a:r>
          </a:p>
        </p:txBody>
      </p:sp>
      <p:sp>
        <p:nvSpPr>
          <p:cNvPr id="3" name="Title 2"/>
          <p:cNvSpPr>
            <a:spLocks noGrp="1"/>
          </p:cNvSpPr>
          <p:nvPr>
            <p:ph type="title"/>
          </p:nvPr>
        </p:nvSpPr>
        <p:spPr/>
        <p:txBody>
          <a:bodyPr>
            <a:noAutofit/>
          </a:bodyPr>
          <a:lstStyle/>
          <a:p>
            <a:r>
              <a:rPr lang="en-IN" dirty="0"/>
              <a:t>Intangible Assets Subject to Amortization (2 of 2)</a:t>
            </a:r>
            <a:endParaRPr lang="en-US" dirty="0"/>
          </a:p>
        </p:txBody>
      </p:sp>
      <p:sp>
        <p:nvSpPr>
          <p:cNvPr id="4" name="Content Placeholder 3"/>
          <p:cNvSpPr>
            <a:spLocks noGrp="1"/>
          </p:cNvSpPr>
          <p:nvPr>
            <p:ph sz="quarter" idx="10"/>
          </p:nvPr>
        </p:nvSpPr>
        <p:spPr>
          <a:xfrm>
            <a:off x="914400" y="1676400"/>
            <a:ext cx="7772400" cy="4648200"/>
          </a:xfrm>
        </p:spPr>
        <p:txBody>
          <a:bodyPr vert="horz" lIns="91440" tIns="45720" rIns="91440" bIns="274320" rtlCol="0">
            <a:noAutofit/>
          </a:bodyPr>
          <a:lstStyle/>
          <a:p>
            <a:pPr>
              <a:buNone/>
            </a:pPr>
            <a:r>
              <a:rPr lang="en-US" b="1" dirty="0"/>
              <a:t>Allocation method</a:t>
            </a:r>
          </a:p>
          <a:p>
            <a:pPr marL="342900" lvl="1" indent="-342900" defTabSz="1066800">
              <a:spcBef>
                <a:spcPct val="0"/>
              </a:spcBef>
              <a:spcAft>
                <a:spcPct val="15000"/>
              </a:spcAft>
              <a:buChar char="••"/>
            </a:pPr>
            <a:r>
              <a:rPr lang="en-IN" sz="2600" dirty="0"/>
              <a:t>The method of amortization should reflect the pattern of use of the asset in generating benefits</a:t>
            </a:r>
            <a:endParaRPr lang="en-US" sz="2600" dirty="0"/>
          </a:p>
        </p:txBody>
      </p:sp>
    </p:spTree>
    <p:extLst>
      <p:ext uri="{BB962C8B-B14F-4D97-AF65-F5344CB8AC3E}">
        <p14:creationId xmlns:p14="http://schemas.microsoft.com/office/powerpoint/2010/main" val="405083241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fontAlgn="auto">
              <a:spcAft>
                <a:spcPts val="0"/>
              </a:spcAft>
              <a:buNone/>
              <a:defRPr/>
            </a:pPr>
            <a:r>
              <a:rPr lang="en-US" dirty="0"/>
              <a:t>Learning Objective </a:t>
            </a:r>
            <a:r>
              <a:rPr lang="en-IN" dirty="0"/>
              <a:t>11-4</a:t>
            </a:r>
          </a:p>
        </p:txBody>
      </p:sp>
      <p:sp>
        <p:nvSpPr>
          <p:cNvPr id="3" name="Title 2"/>
          <p:cNvSpPr>
            <a:spLocks noGrp="1"/>
          </p:cNvSpPr>
          <p:nvPr>
            <p:ph type="title"/>
          </p:nvPr>
        </p:nvSpPr>
        <p:spPr/>
        <p:txBody>
          <a:bodyPr>
            <a:noAutofit/>
          </a:bodyPr>
          <a:lstStyle/>
          <a:p>
            <a:r>
              <a:rPr lang="en-US" dirty="0"/>
              <a:t>Intangible Asset Useful Life Disclosure- Intel Corporation</a:t>
            </a:r>
          </a:p>
        </p:txBody>
      </p:sp>
      <p:sp>
        <p:nvSpPr>
          <p:cNvPr id="2" name="Content Placeholder 1"/>
          <p:cNvSpPr>
            <a:spLocks noGrp="1"/>
          </p:cNvSpPr>
          <p:nvPr>
            <p:ph sz="quarter" idx="10"/>
          </p:nvPr>
        </p:nvSpPr>
        <p:spPr>
          <a:xfrm>
            <a:off x="914400" y="1676400"/>
            <a:ext cx="7848600" cy="2209800"/>
          </a:xfrm>
        </p:spPr>
        <p:txBody>
          <a:bodyPr/>
          <a:lstStyle/>
          <a:p>
            <a:pPr marL="0" indent="0">
              <a:buNone/>
            </a:pPr>
            <a:r>
              <a:rPr lang="en-US" sz="2200" b="1" dirty="0"/>
              <a:t>Summary of Significant Accounting Policies (in part) </a:t>
            </a:r>
          </a:p>
          <a:p>
            <a:pPr marL="0" indent="0">
              <a:buNone/>
            </a:pPr>
            <a:r>
              <a:rPr lang="en-US" sz="2200" b="1" dirty="0"/>
              <a:t>Identified Intangible Assets (in part)</a:t>
            </a:r>
          </a:p>
          <a:p>
            <a:pPr marL="0" indent="0">
              <a:buNone/>
            </a:pPr>
            <a:r>
              <a:rPr lang="en-US" sz="2200" dirty="0"/>
              <a:t>The estimated useful life ranges for identified intangible assets that are subject to amortiza­tion are as follows:</a:t>
            </a:r>
          </a:p>
        </p:txBody>
      </p:sp>
      <p:graphicFrame>
        <p:nvGraphicFramePr>
          <p:cNvPr id="8" name="Table 7"/>
          <p:cNvGraphicFramePr>
            <a:graphicFrameLocks noGrp="1"/>
          </p:cNvGraphicFramePr>
          <p:nvPr>
            <p:extLst>
              <p:ext uri="{D42A27DB-BD31-4B8C-83A1-F6EECF244321}">
                <p14:modId xmlns:p14="http://schemas.microsoft.com/office/powerpoint/2010/main" val="2571655293"/>
              </p:ext>
            </p:extLst>
          </p:nvPr>
        </p:nvGraphicFramePr>
        <p:xfrm>
          <a:off x="1066800" y="4114800"/>
          <a:ext cx="7391400" cy="1929384"/>
        </p:xfrm>
        <a:graphic>
          <a:graphicData uri="http://schemas.openxmlformats.org/drawingml/2006/table">
            <a:tbl>
              <a:tblPr firstRow="1" firstCol="1" bandRow="1" bandCol="1">
                <a:tableStyleId>{5940675A-B579-460E-94D1-54222C63F5DA}</a:tableStyleId>
              </a:tblPr>
              <a:tblGrid>
                <a:gridCol w="5486400">
                  <a:extLst>
                    <a:ext uri="{9D8B030D-6E8A-4147-A177-3AD203B41FA5}">
                      <a16:colId xmlns:a16="http://schemas.microsoft.com/office/drawing/2014/main" xmlns="" val="20000"/>
                    </a:ext>
                  </a:extLst>
                </a:gridCol>
                <a:gridCol w="1905000">
                  <a:extLst>
                    <a:ext uri="{9D8B030D-6E8A-4147-A177-3AD203B41FA5}">
                      <a16:colId xmlns:a16="http://schemas.microsoft.com/office/drawing/2014/main" xmlns="" val="20001"/>
                    </a:ext>
                  </a:extLst>
                </a:gridCol>
              </a:tblGrid>
              <a:tr h="380999">
                <a:tc>
                  <a:txBody>
                    <a:bodyPr/>
                    <a:lstStyle/>
                    <a:p>
                      <a:pPr marL="0" marR="0" algn="ctr">
                        <a:lnSpc>
                          <a:spcPct val="115000"/>
                        </a:lnSpc>
                        <a:spcBef>
                          <a:spcPts val="0"/>
                        </a:spcBef>
                        <a:spcAft>
                          <a:spcPts val="0"/>
                        </a:spcAft>
                      </a:pPr>
                      <a:r>
                        <a:rPr lang="en-US" sz="1400" b="1" dirty="0">
                          <a:effectLst/>
                          <a:latin typeface="Verdana" panose="020B0604030504040204" pitchFamily="34" charset="0"/>
                          <a:ea typeface="Verdana" panose="020B0604030504040204" pitchFamily="34" charset="0"/>
                          <a:cs typeface="Verdana" panose="020B0604030504040204" pitchFamily="34" charset="0"/>
                        </a:rPr>
                        <a:t>(in years)</a:t>
                      </a:r>
                    </a:p>
                  </a:txBody>
                  <a:tcPr anchor="ctr"/>
                </a:tc>
                <a:tc>
                  <a:txBody>
                    <a:bodyPr/>
                    <a:lstStyle/>
                    <a:p>
                      <a:pPr marL="0" marR="0" indent="0" algn="ctr">
                        <a:lnSpc>
                          <a:spcPct val="115000"/>
                        </a:lnSpc>
                        <a:spcBef>
                          <a:spcPts val="0"/>
                        </a:spcBef>
                        <a:spcAft>
                          <a:spcPts val="0"/>
                        </a:spcAft>
                      </a:pPr>
                      <a:r>
                        <a:rPr lang="en-US" sz="1400" b="1" dirty="0">
                          <a:effectLst/>
                          <a:latin typeface="Verdana" panose="020B0604030504040204" pitchFamily="34" charset="0"/>
                          <a:ea typeface="Verdana" panose="020B0604030504040204" pitchFamily="34" charset="0"/>
                          <a:cs typeface="Verdana" panose="020B0604030504040204" pitchFamily="34" charset="0"/>
                        </a:rPr>
                        <a:t>Estimated Useful Life</a:t>
                      </a:r>
                    </a:p>
                  </a:txBody>
                  <a:tcPr anchor="ctr"/>
                </a:tc>
                <a:extLst>
                  <a:ext uri="{0D108BD9-81ED-4DB2-BD59-A6C34878D82A}">
                    <a16:rowId xmlns:a16="http://schemas.microsoft.com/office/drawing/2014/main" xmlns="" val="10000"/>
                  </a:ext>
                </a:extLst>
              </a:tr>
              <a:tr h="179832">
                <a:tc>
                  <a:txBody>
                    <a:bodyPr/>
                    <a:lstStyle/>
                    <a:p>
                      <a:pPr marL="0" marR="0" algn="l">
                        <a:lnSpc>
                          <a:spcPct val="115000"/>
                        </a:lnSpc>
                        <a:spcBef>
                          <a:spcPts val="0"/>
                        </a:spcBef>
                        <a:spcAft>
                          <a:spcPts val="0"/>
                        </a:spcAft>
                      </a:pPr>
                      <a:r>
                        <a:rPr lang="en-US" sz="1400" dirty="0">
                          <a:effectLst/>
                          <a:latin typeface="Verdana" panose="020B0604030504040204" pitchFamily="34" charset="0"/>
                          <a:ea typeface="Verdana" panose="020B0604030504040204" pitchFamily="34" charset="0"/>
                          <a:cs typeface="Verdana" panose="020B0604030504040204" pitchFamily="34" charset="0"/>
                        </a:rPr>
                        <a:t>Acquisition-related developed technology</a:t>
                      </a:r>
                    </a:p>
                  </a:txBody>
                  <a:tcPr anchor="ctr"/>
                </a:tc>
                <a:tc>
                  <a:txBody>
                    <a:bodyPr/>
                    <a:lstStyle/>
                    <a:p>
                      <a:pPr marL="0" marR="0" indent="0" algn="ctr">
                        <a:lnSpc>
                          <a:spcPct val="115000"/>
                        </a:lnSpc>
                        <a:spcBef>
                          <a:spcPts val="0"/>
                        </a:spcBef>
                        <a:spcAft>
                          <a:spcPts val="0"/>
                        </a:spcAft>
                      </a:pPr>
                      <a:r>
                        <a:rPr lang="en-US" sz="1400" dirty="0">
                          <a:effectLst/>
                          <a:latin typeface="Verdana" panose="020B0604030504040204" pitchFamily="34" charset="0"/>
                          <a:ea typeface="Verdana" panose="020B0604030504040204" pitchFamily="34" charset="0"/>
                          <a:cs typeface="Verdana" panose="020B0604030504040204" pitchFamily="34" charset="0"/>
                        </a:rPr>
                        <a:t>3-9</a:t>
                      </a:r>
                    </a:p>
                  </a:txBody>
                  <a:tcPr anchor="ctr"/>
                </a:tc>
                <a:extLst>
                  <a:ext uri="{0D108BD9-81ED-4DB2-BD59-A6C34878D82A}">
                    <a16:rowId xmlns:a16="http://schemas.microsoft.com/office/drawing/2014/main" xmlns="" val="10001"/>
                  </a:ext>
                </a:extLst>
              </a:tr>
              <a:tr h="172275">
                <a:tc>
                  <a:txBody>
                    <a:bodyPr/>
                    <a:lstStyle/>
                    <a:p>
                      <a:pPr marL="0" marR="0" algn="l">
                        <a:lnSpc>
                          <a:spcPct val="115000"/>
                        </a:lnSpc>
                        <a:spcBef>
                          <a:spcPts val="0"/>
                        </a:spcBef>
                        <a:spcAft>
                          <a:spcPts val="0"/>
                        </a:spcAft>
                      </a:pPr>
                      <a:r>
                        <a:rPr lang="en-US" sz="1400" dirty="0">
                          <a:effectLst/>
                          <a:latin typeface="Verdana" panose="020B0604030504040204" pitchFamily="34" charset="0"/>
                          <a:ea typeface="Verdana" panose="020B0604030504040204" pitchFamily="34" charset="0"/>
                          <a:cs typeface="Verdana" panose="020B0604030504040204" pitchFamily="34" charset="0"/>
                        </a:rPr>
                        <a:t>Acquisition-related customer relationships</a:t>
                      </a:r>
                    </a:p>
                  </a:txBody>
                  <a:tcPr anchor="ctr"/>
                </a:tc>
                <a:tc>
                  <a:txBody>
                    <a:bodyPr/>
                    <a:lstStyle/>
                    <a:p>
                      <a:pPr marL="0" marR="0" indent="0" algn="ctr" defTabSz="914400" rtl="0" eaLnBrk="1" latinLnBrk="0" hangingPunct="1">
                        <a:lnSpc>
                          <a:spcPct val="115000"/>
                        </a:lnSpc>
                        <a:spcBef>
                          <a:spcPts val="0"/>
                        </a:spcBef>
                        <a:spcAft>
                          <a:spcPts val="0"/>
                        </a:spcAft>
                      </a:pPr>
                      <a:r>
                        <a:rPr lang="en-US" sz="14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5-11</a:t>
                      </a:r>
                    </a:p>
                  </a:txBody>
                  <a:tcPr anchor="ctr"/>
                </a:tc>
                <a:extLst>
                  <a:ext uri="{0D108BD9-81ED-4DB2-BD59-A6C34878D82A}">
                    <a16:rowId xmlns:a16="http://schemas.microsoft.com/office/drawing/2014/main" xmlns="" val="10002"/>
                  </a:ext>
                </a:extLst>
              </a:tr>
              <a:tr h="300384">
                <a:tc>
                  <a:txBody>
                    <a:bodyPr/>
                    <a:lstStyle/>
                    <a:p>
                      <a:pPr marL="0" marR="0" algn="l">
                        <a:lnSpc>
                          <a:spcPct val="115000"/>
                        </a:lnSpc>
                        <a:spcBef>
                          <a:spcPts val="0"/>
                        </a:spcBef>
                        <a:spcAft>
                          <a:spcPts val="0"/>
                        </a:spcAft>
                      </a:pPr>
                      <a:r>
                        <a:rPr lang="en-US" sz="1400" dirty="0">
                          <a:effectLst/>
                          <a:latin typeface="Verdana" panose="020B0604030504040204" pitchFamily="34" charset="0"/>
                          <a:ea typeface="Verdana" panose="020B0604030504040204" pitchFamily="34" charset="0"/>
                          <a:cs typeface="Verdana" panose="020B0604030504040204" pitchFamily="34" charset="0"/>
                        </a:rPr>
                        <a:t>Acquisition-related brands</a:t>
                      </a:r>
                    </a:p>
                  </a:txBody>
                  <a:tcPr anchor="ctr"/>
                </a:tc>
                <a:tc>
                  <a:txBody>
                    <a:bodyPr/>
                    <a:lstStyle/>
                    <a:p>
                      <a:pPr marL="0" marR="0" indent="0" algn="ctr" defTabSz="914400" rtl="0" eaLnBrk="1" latinLnBrk="0" hangingPunct="1">
                        <a:lnSpc>
                          <a:spcPct val="115000"/>
                        </a:lnSpc>
                        <a:spcBef>
                          <a:spcPts val="0"/>
                        </a:spcBef>
                        <a:spcAft>
                          <a:spcPts val="0"/>
                        </a:spcAft>
                      </a:pPr>
                      <a:r>
                        <a:rPr lang="en-US" sz="14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5-8</a:t>
                      </a:r>
                    </a:p>
                  </a:txBody>
                  <a:tcPr anchor="ctr"/>
                </a:tc>
                <a:extLst>
                  <a:ext uri="{0D108BD9-81ED-4DB2-BD59-A6C34878D82A}">
                    <a16:rowId xmlns:a16="http://schemas.microsoft.com/office/drawing/2014/main" xmlns="" val="10003"/>
                  </a:ext>
                </a:extLst>
              </a:tr>
              <a:tr h="300384">
                <a:tc>
                  <a:txBody>
                    <a:bodyPr/>
                    <a:lstStyle/>
                    <a:p>
                      <a:pPr marL="0" marR="0" algn="l">
                        <a:lnSpc>
                          <a:spcPct val="115000"/>
                        </a:lnSpc>
                        <a:spcBef>
                          <a:spcPts val="0"/>
                        </a:spcBef>
                        <a:spcAft>
                          <a:spcPts val="0"/>
                        </a:spcAft>
                      </a:pPr>
                      <a:r>
                        <a:rPr lang="en-US" sz="1400" dirty="0">
                          <a:effectLst/>
                          <a:latin typeface="Verdana" panose="020B0604030504040204" pitchFamily="34" charset="0"/>
                          <a:ea typeface="Verdana" panose="020B0604030504040204" pitchFamily="34" charset="0"/>
                          <a:cs typeface="Verdana" panose="020B0604030504040204" pitchFamily="34" charset="0"/>
                        </a:rPr>
                        <a:t>Licensed technology and patents</a:t>
                      </a:r>
                    </a:p>
                  </a:txBody>
                  <a:tcPr anchor="ctr"/>
                </a:tc>
                <a:tc>
                  <a:txBody>
                    <a:bodyPr/>
                    <a:lstStyle/>
                    <a:p>
                      <a:pPr marL="0" marR="0" indent="0" algn="ctr" defTabSz="914400" rtl="0" eaLnBrk="1" latinLnBrk="0" hangingPunct="1">
                        <a:lnSpc>
                          <a:spcPct val="115000"/>
                        </a:lnSpc>
                        <a:spcBef>
                          <a:spcPts val="0"/>
                        </a:spcBef>
                        <a:spcAft>
                          <a:spcPts val="0"/>
                        </a:spcAft>
                      </a:pPr>
                      <a:r>
                        <a:rPr lang="en-US" sz="14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2-17</a:t>
                      </a:r>
                    </a:p>
                  </a:txBody>
                  <a:tcPr anchor="ct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357665662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US" dirty="0"/>
              <a:t>Learning Objective </a:t>
            </a:r>
            <a:r>
              <a:rPr lang="en-IN" dirty="0"/>
              <a:t>11-4</a:t>
            </a:r>
          </a:p>
        </p:txBody>
      </p:sp>
      <p:sp>
        <p:nvSpPr>
          <p:cNvPr id="3" name="Title 2"/>
          <p:cNvSpPr>
            <a:spLocks noGrp="1"/>
          </p:cNvSpPr>
          <p:nvPr>
            <p:ph type="title"/>
          </p:nvPr>
        </p:nvSpPr>
        <p:spPr>
          <a:xfrm>
            <a:off x="1219200" y="457200"/>
            <a:ext cx="7010400" cy="914400"/>
          </a:xfrm>
        </p:spPr>
        <p:txBody>
          <a:bodyPr>
            <a:noAutofit/>
          </a:bodyPr>
          <a:lstStyle/>
          <a:p>
            <a:r>
              <a:rPr lang="en-IN" dirty="0"/>
              <a:t>Amortization of Intangibles (1 of 2)</a:t>
            </a:r>
            <a:endParaRPr lang="en-US" dirty="0"/>
          </a:p>
        </p:txBody>
      </p:sp>
      <p:sp>
        <p:nvSpPr>
          <p:cNvPr id="4" name="Content Placeholder 3"/>
          <p:cNvSpPr>
            <a:spLocks noGrp="1"/>
          </p:cNvSpPr>
          <p:nvPr>
            <p:ph sz="quarter" idx="10"/>
          </p:nvPr>
        </p:nvSpPr>
        <p:spPr>
          <a:xfrm>
            <a:off x="914400" y="1447800"/>
            <a:ext cx="7848600" cy="4800600"/>
          </a:xfrm>
        </p:spPr>
        <p:txBody>
          <a:bodyPr/>
          <a:lstStyle/>
          <a:p>
            <a:pPr marL="0" indent="0">
              <a:buNone/>
            </a:pPr>
            <a:r>
              <a:rPr lang="en-IN" sz="2400" dirty="0"/>
              <a:t>Hollins Corporation began operations in 2018. Early in January, the company purchased a franchise from Ajax Industries for $200,000. The franchise agreement is for a period of 10 years. In addition, Hollins purchased a patent for $50,000. The remaining legal life of the patent is 13 years. However, due to expected technological obsolescence, the company estimates that the useful life of the patent is only 8 years. Hollins uses the straight-line amortization method for all intangible assets. The company’s fiscal year-end is December 31.</a:t>
            </a:r>
            <a:endParaRPr lang="en-US" sz="2400" dirty="0"/>
          </a:p>
        </p:txBody>
      </p:sp>
    </p:spTree>
    <p:extLst>
      <p:ext uri="{BB962C8B-B14F-4D97-AF65-F5344CB8AC3E}">
        <p14:creationId xmlns:p14="http://schemas.microsoft.com/office/powerpoint/2010/main" val="346079087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fontAlgn="auto">
              <a:spcAft>
                <a:spcPts val="0"/>
              </a:spcAft>
              <a:buNone/>
              <a:defRPr/>
            </a:pPr>
            <a:r>
              <a:rPr lang="en-US" dirty="0"/>
              <a:t>Learning Objective </a:t>
            </a:r>
            <a:r>
              <a:rPr lang="en-IN" dirty="0"/>
              <a:t>11-4</a:t>
            </a:r>
          </a:p>
        </p:txBody>
      </p:sp>
      <p:sp>
        <p:nvSpPr>
          <p:cNvPr id="3" name="Title 2"/>
          <p:cNvSpPr>
            <a:spLocks noGrp="1"/>
          </p:cNvSpPr>
          <p:nvPr>
            <p:ph type="title"/>
          </p:nvPr>
        </p:nvSpPr>
        <p:spPr>
          <a:xfrm>
            <a:off x="1066800" y="457200"/>
            <a:ext cx="7010400" cy="914400"/>
          </a:xfrm>
        </p:spPr>
        <p:txBody>
          <a:bodyPr>
            <a:noAutofit/>
          </a:bodyPr>
          <a:lstStyle/>
          <a:p>
            <a:r>
              <a:rPr lang="en-IN" dirty="0"/>
              <a:t>Amortization of Intangibles (2 of 2)</a:t>
            </a:r>
            <a:endParaRPr lang="en-US" dirty="0"/>
          </a:p>
        </p:txBody>
      </p:sp>
      <p:pic>
        <p:nvPicPr>
          <p:cNvPr id="11267" name="Picture 3" descr="Journal entry:&#10;&#10;Amortization of franchise:&#10;Amortization expense is debited 20,000 and Franchise is credited 20,000.&#10;&#10;Amortization of patent:&#10;Amortization expense is debited 6,250 and Patent is credited 6,25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3763" y="1666970"/>
            <a:ext cx="7456837" cy="25240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Content Placeholder 6"/>
          <p:cNvSpPr>
            <a:spLocks noGrp="1"/>
          </p:cNvSpPr>
          <p:nvPr>
            <p:ph sz="quarter" idx="12"/>
          </p:nvPr>
        </p:nvSpPr>
        <p:spPr>
          <a:xfrm>
            <a:off x="914400" y="4495800"/>
            <a:ext cx="7848600" cy="1752600"/>
          </a:xfrm>
        </p:spPr>
        <p:txBody>
          <a:bodyPr/>
          <a:lstStyle/>
          <a:p>
            <a:pPr marL="0" indent="0">
              <a:buNone/>
            </a:pPr>
            <a:r>
              <a:rPr lang="en-IN" sz="2400" dirty="0"/>
              <a:t>$200,000 ÷ 10 years </a:t>
            </a:r>
            <a:r>
              <a:rPr lang="en-IN" sz="2400" dirty="0">
                <a:sym typeface="Wingdings" pitchFamily="2" charset="2"/>
              </a:rPr>
              <a:t> </a:t>
            </a:r>
            <a:r>
              <a:rPr lang="en-IN" sz="2400" dirty="0"/>
              <a:t>20,000</a:t>
            </a:r>
          </a:p>
          <a:p>
            <a:pPr marL="0" indent="0">
              <a:buNone/>
            </a:pPr>
            <a:r>
              <a:rPr lang="en-IN" sz="2400" dirty="0"/>
              <a:t>$50,000 ÷ 8 years</a:t>
            </a:r>
            <a:r>
              <a:rPr lang="en-US" sz="2400" dirty="0"/>
              <a:t> </a:t>
            </a:r>
            <a:r>
              <a:rPr lang="en-US" sz="2400" dirty="0">
                <a:sym typeface="Wingdings" pitchFamily="2" charset="2"/>
              </a:rPr>
              <a:t> </a:t>
            </a:r>
            <a:r>
              <a:rPr lang="en-IN" sz="2400" dirty="0"/>
              <a:t>6,250</a:t>
            </a:r>
            <a:endParaRPr lang="en-US" sz="2400" dirty="0"/>
          </a:p>
        </p:txBody>
      </p:sp>
    </p:spTree>
    <p:extLst>
      <p:ext uri="{BB962C8B-B14F-4D97-AF65-F5344CB8AC3E}">
        <p14:creationId xmlns:p14="http://schemas.microsoft.com/office/powerpoint/2010/main" val="258916255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US" dirty="0"/>
              <a:t>Learning Objective </a:t>
            </a:r>
            <a:r>
              <a:rPr lang="en-IN" dirty="0"/>
              <a:t>11-4</a:t>
            </a:r>
          </a:p>
        </p:txBody>
      </p:sp>
      <p:sp>
        <p:nvSpPr>
          <p:cNvPr id="3" name="Title 2"/>
          <p:cNvSpPr>
            <a:spLocks noGrp="1"/>
          </p:cNvSpPr>
          <p:nvPr>
            <p:ph type="title"/>
          </p:nvPr>
        </p:nvSpPr>
        <p:spPr>
          <a:xfrm>
            <a:off x="685800" y="457200"/>
            <a:ext cx="8001000" cy="990600"/>
          </a:xfrm>
        </p:spPr>
        <p:txBody>
          <a:bodyPr>
            <a:noAutofit/>
          </a:bodyPr>
          <a:lstStyle/>
          <a:p>
            <a:r>
              <a:rPr lang="en-US" dirty="0"/>
              <a:t>Intangible Assets Not Subject to Amortization</a:t>
            </a:r>
          </a:p>
        </p:txBody>
      </p:sp>
      <p:sp>
        <p:nvSpPr>
          <p:cNvPr id="4" name="Content Placeholder 3"/>
          <p:cNvSpPr>
            <a:spLocks noGrp="1"/>
          </p:cNvSpPr>
          <p:nvPr>
            <p:ph sz="quarter" idx="10"/>
          </p:nvPr>
        </p:nvSpPr>
        <p:spPr>
          <a:xfrm>
            <a:off x="762000" y="1676400"/>
            <a:ext cx="8077200" cy="4800600"/>
          </a:xfrm>
        </p:spPr>
        <p:txBody>
          <a:bodyPr/>
          <a:lstStyle/>
          <a:p>
            <a:r>
              <a:rPr lang="en-IN" sz="2400" dirty="0"/>
              <a:t>An intangible asset that is determined to have an </a:t>
            </a:r>
            <a:r>
              <a:rPr lang="en-IN" sz="2400" b="1" i="1" dirty="0"/>
              <a:t>indefinite useful life </a:t>
            </a:r>
            <a:r>
              <a:rPr lang="en-IN" sz="2400" dirty="0"/>
              <a:t>is not subject to periodic </a:t>
            </a:r>
            <a:r>
              <a:rPr lang="en-US" sz="2400" dirty="0"/>
              <a:t>amortization</a:t>
            </a:r>
          </a:p>
          <a:p>
            <a:pPr lvl="1"/>
            <a:r>
              <a:rPr lang="en-US" sz="2200" dirty="0"/>
              <a:t>Useful life is considered indefinite if there is no foreseeable limit on the period of time over which the asset is expected to contribute to cash flows of the entity</a:t>
            </a:r>
          </a:p>
          <a:p>
            <a:r>
              <a:rPr lang="en-IN" sz="2400" dirty="0"/>
              <a:t>Indefinite does not necessarily mean permanent</a:t>
            </a:r>
          </a:p>
          <a:p>
            <a:r>
              <a:rPr lang="en-US" sz="2400" dirty="0"/>
              <a:t>Intangible assets with </a:t>
            </a:r>
            <a:r>
              <a:rPr lang="en-IN" sz="2400" dirty="0"/>
              <a:t>indefinite useful live</a:t>
            </a:r>
            <a:r>
              <a:rPr lang="en-US" sz="2400" dirty="0"/>
              <a:t>s are subject to impairment</a:t>
            </a:r>
          </a:p>
          <a:p>
            <a:pPr marL="0" indent="50800">
              <a:buNone/>
            </a:pPr>
            <a:r>
              <a:rPr lang="en-US" sz="2400" b="1" dirty="0"/>
              <a:t>Examples of indefinite-life intangibles assets: </a:t>
            </a:r>
          </a:p>
          <a:p>
            <a:pPr marL="0" indent="342900">
              <a:buNone/>
            </a:pPr>
            <a:r>
              <a:rPr lang="en-US" sz="2400" dirty="0"/>
              <a:t>Goodwill, trademarks, and </a:t>
            </a:r>
            <a:r>
              <a:rPr lang="en-US" sz="2400" dirty="0" err="1"/>
              <a:t>tradenames</a:t>
            </a:r>
            <a:endParaRPr lang="en-IN" sz="2400" dirty="0"/>
          </a:p>
        </p:txBody>
      </p:sp>
    </p:spTree>
    <p:extLst>
      <p:ext uri="{BB962C8B-B14F-4D97-AF65-F5344CB8AC3E}">
        <p14:creationId xmlns:p14="http://schemas.microsoft.com/office/powerpoint/2010/main" val="293566221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a:buNone/>
            </a:pPr>
            <a:r>
              <a:rPr lang="en-US" dirty="0"/>
              <a:t>Learning Objective </a:t>
            </a:r>
            <a:r>
              <a:rPr lang="en-IN" dirty="0"/>
              <a:t>11-10</a:t>
            </a:r>
            <a:endParaRPr lang="en-US" dirty="0"/>
          </a:p>
        </p:txBody>
      </p:sp>
      <p:sp>
        <p:nvSpPr>
          <p:cNvPr id="3" name="Title 2"/>
          <p:cNvSpPr>
            <a:spLocks noGrp="1"/>
          </p:cNvSpPr>
          <p:nvPr>
            <p:ph type="title"/>
          </p:nvPr>
        </p:nvSpPr>
        <p:spPr>
          <a:xfrm>
            <a:off x="685800" y="381000"/>
            <a:ext cx="8001000" cy="1600200"/>
          </a:xfrm>
        </p:spPr>
        <p:txBody>
          <a:bodyPr>
            <a:noAutofit/>
          </a:bodyPr>
          <a:lstStyle/>
          <a:p>
            <a:r>
              <a:rPr lang="en-IN" dirty="0"/>
              <a:t>Differences between IFRS and U.S. GAAP: Valuation of Intangible Assets </a:t>
            </a:r>
            <a:endParaRPr lang="en-US" dirty="0"/>
          </a:p>
        </p:txBody>
      </p:sp>
      <p:graphicFrame>
        <p:nvGraphicFramePr>
          <p:cNvPr id="9" name="Table 3"/>
          <p:cNvGraphicFramePr>
            <a:graphicFrameLocks noGrp="1"/>
          </p:cNvGraphicFramePr>
          <p:nvPr>
            <p:ph type="pic" sz="quarter" idx="14"/>
            <p:extLst>
              <p:ext uri="{D42A27DB-BD31-4B8C-83A1-F6EECF244321}">
                <p14:modId xmlns:p14="http://schemas.microsoft.com/office/powerpoint/2010/main" val="3794840114"/>
              </p:ext>
            </p:extLst>
          </p:nvPr>
        </p:nvGraphicFramePr>
        <p:xfrm>
          <a:off x="838200" y="2380400"/>
          <a:ext cx="8047583" cy="2423160"/>
        </p:xfrm>
        <a:graphic>
          <a:graphicData uri="http://schemas.openxmlformats.org/drawingml/2006/table">
            <a:tbl>
              <a:tblPr firstRow="1" firstCol="1" bandRow="1" bandCol="1">
                <a:tableStyleId>{5940675A-B579-460E-94D1-54222C63F5DA}</a:tableStyleId>
              </a:tblPr>
              <a:tblGrid>
                <a:gridCol w="4085183">
                  <a:extLst>
                    <a:ext uri="{9D8B030D-6E8A-4147-A177-3AD203B41FA5}">
                      <a16:colId xmlns:a16="http://schemas.microsoft.com/office/drawing/2014/main" xmlns="" val="20000"/>
                    </a:ext>
                  </a:extLst>
                </a:gridCol>
                <a:gridCol w="3962400">
                  <a:extLst>
                    <a:ext uri="{9D8B030D-6E8A-4147-A177-3AD203B41FA5}">
                      <a16:colId xmlns:a16="http://schemas.microsoft.com/office/drawing/2014/main" xmlns="" val="20001"/>
                    </a:ext>
                  </a:extLst>
                </a:gridCol>
              </a:tblGrid>
              <a:tr h="36801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U.S. GAAP</a:t>
                      </a:r>
                      <a:endParaRPr lang="en-US" sz="1400" b="1"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IFRS</a:t>
                      </a:r>
                      <a:endParaRPr lang="en-US" sz="1400" b="1"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xmlns="" val="10000"/>
                  </a:ext>
                </a:extLst>
              </a:tr>
              <a:tr h="47018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u="none" strike="noStrike" kern="1200" baseline="0" dirty="0">
                          <a:latin typeface="Verdana" panose="020B0604030504040204" pitchFamily="34" charset="0"/>
                          <a:ea typeface="Verdana" panose="020B0604030504040204" pitchFamily="34" charset="0"/>
                          <a:cs typeface="Verdana" panose="020B0604030504040204" pitchFamily="34" charset="0"/>
                        </a:rPr>
                        <a:t>Valuation of Intangible Assets</a:t>
                      </a:r>
                      <a:endParaRPr lang="en-IN" sz="1400" b="1" i="0" u="none" strike="noStrike" kern="1200" baseline="0" dirty="0">
                        <a:solidFill>
                          <a:schemeClr val="dk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endParaRPr lang="en-IN" sz="1400" b="0" i="0" u="none" strike="noStrike" kern="1200" baseline="0" dirty="0">
                        <a:solidFill>
                          <a:schemeClr val="dk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xmlns="" val="10001"/>
                  </a:ext>
                </a:extLst>
              </a:tr>
              <a:tr h="1524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u="none" strike="noStrike" kern="1200" baseline="0" dirty="0">
                          <a:latin typeface="Verdana" panose="020B0604030504040204" pitchFamily="34" charset="0"/>
                          <a:ea typeface="Verdana" panose="020B0604030504040204" pitchFamily="34" charset="0"/>
                          <a:cs typeface="Verdana" panose="020B0604030504040204" pitchFamily="34" charset="0"/>
                        </a:rPr>
                        <a:t>Prohibits revaluation of any intangible asset.</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r>
                        <a:rPr lang="en-IN" sz="1400" u="none" strike="noStrike" kern="1200" baseline="0" dirty="0">
                          <a:latin typeface="Verdana" panose="020B0604030504040204" pitchFamily="34" charset="0"/>
                          <a:ea typeface="Verdana" panose="020B0604030504040204" pitchFamily="34" charset="0"/>
                          <a:cs typeface="Verdana" panose="020B0604030504040204" pitchFamily="34" charset="0"/>
                        </a:rPr>
                        <a:t>Allows a company to value an intangible asset subsequent to initial valuation at: (1) cost less accumulated amortization or </a:t>
                      </a:r>
                    </a:p>
                    <a:p>
                      <a:r>
                        <a:rPr lang="en-IN" sz="1400" u="none" strike="noStrike" kern="1200" baseline="0" dirty="0">
                          <a:latin typeface="Verdana" panose="020B0604030504040204" pitchFamily="34" charset="0"/>
                          <a:ea typeface="Verdana" panose="020B0604030504040204" pitchFamily="34" charset="0"/>
                          <a:cs typeface="Verdana" panose="020B0604030504040204" pitchFamily="34" charset="0"/>
                        </a:rPr>
                        <a:t>(2) fair value, if fair value can be determined by reference to an active market</a:t>
                      </a:r>
                      <a:r>
                        <a:rPr lang="en-US" sz="1400" u="none" strike="noStrike" kern="1200" baseline="0" dirty="0">
                          <a:latin typeface="Verdana" panose="020B0604030504040204" pitchFamily="34" charset="0"/>
                          <a:ea typeface="Verdana" panose="020B0604030504040204" pitchFamily="34" charset="0"/>
                          <a:cs typeface="Verdana" panose="020B0604030504040204" pitchFamily="34" charset="0"/>
                        </a:rPr>
                        <a:t>. </a:t>
                      </a:r>
                      <a:r>
                        <a:rPr lang="en-IN" sz="1400" u="none" strike="noStrike" kern="1200" baseline="0" dirty="0">
                          <a:latin typeface="Verdana" panose="020B0604030504040204" pitchFamily="34" charset="0"/>
                          <a:ea typeface="Verdana" panose="020B0604030504040204" pitchFamily="34" charset="0"/>
                          <a:cs typeface="Verdana" panose="020B0604030504040204" pitchFamily="34" charset="0"/>
                        </a:rPr>
                        <a:t>Goodwill, however, cannot be revalued.</a:t>
                      </a:r>
                      <a:endParaRPr lang="en-IN" sz="1400" b="0" i="0" u="none" strike="noStrike" kern="1200" baseline="0" dirty="0">
                        <a:solidFill>
                          <a:schemeClr val="dk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125907567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a:t>
            </a:r>
            <a:r>
              <a:rPr lang="en-IN" dirty="0"/>
              <a:t>11-10</a:t>
            </a:r>
            <a:endParaRPr lang="en-US" dirty="0"/>
          </a:p>
        </p:txBody>
      </p:sp>
      <p:sp>
        <p:nvSpPr>
          <p:cNvPr id="8" name="Title 7"/>
          <p:cNvSpPr>
            <a:spLocks noGrp="1"/>
          </p:cNvSpPr>
          <p:nvPr>
            <p:ph type="title"/>
          </p:nvPr>
        </p:nvSpPr>
        <p:spPr>
          <a:xfrm>
            <a:off x="685800" y="304800"/>
            <a:ext cx="8001000" cy="1676400"/>
          </a:xfrm>
        </p:spPr>
        <p:txBody>
          <a:bodyPr>
            <a:noAutofit/>
          </a:bodyPr>
          <a:lstStyle/>
          <a:p>
            <a:r>
              <a:rPr lang="en-US" altLang="en-US" dirty="0"/>
              <a:t>Concept Check: IFRS Valuation of Intangible Assets</a:t>
            </a:r>
            <a:r>
              <a:rPr lang="en-IN" dirty="0"/>
              <a:t> (1 of 2)</a:t>
            </a:r>
            <a:endParaRPr lang="en-US" dirty="0"/>
          </a:p>
        </p:txBody>
      </p:sp>
      <p:sp>
        <p:nvSpPr>
          <p:cNvPr id="9" name="Content Placeholder 8"/>
          <p:cNvSpPr>
            <a:spLocks noGrp="1"/>
          </p:cNvSpPr>
          <p:nvPr>
            <p:ph sz="quarter" idx="10"/>
          </p:nvPr>
        </p:nvSpPr>
        <p:spPr>
          <a:xfrm>
            <a:off x="914400" y="1905000"/>
            <a:ext cx="7772400" cy="4495800"/>
          </a:xfrm>
        </p:spPr>
        <p:txBody>
          <a:bodyPr/>
          <a:lstStyle/>
          <a:p>
            <a:pPr marL="0" indent="0">
              <a:spcBef>
                <a:spcPts val="600"/>
              </a:spcBef>
              <a:buNone/>
            </a:pPr>
            <a:r>
              <a:rPr lang="en-US" sz="2400" dirty="0"/>
              <a:t>Which of the following statements is true regarding the valuation of intangible assets?</a:t>
            </a:r>
          </a:p>
          <a:p>
            <a:pPr marL="457200" indent="-457200">
              <a:spcBef>
                <a:spcPts val="600"/>
              </a:spcBef>
              <a:buFont typeface="+mj-lt"/>
              <a:buAutoNum type="alphaLcPeriod"/>
            </a:pPr>
            <a:r>
              <a:rPr lang="en-US" sz="2400" dirty="0"/>
              <a:t>U.S. GAAP allows a company to value an intangible asset at fair value assuming an active market </a:t>
            </a:r>
          </a:p>
          <a:p>
            <a:pPr marL="457200" indent="-457200">
              <a:spcBef>
                <a:spcPts val="600"/>
              </a:spcBef>
              <a:buFont typeface="+mj-lt"/>
              <a:buAutoNum type="alphaLcPeriod"/>
            </a:pPr>
            <a:r>
              <a:rPr lang="en-US" sz="2400" dirty="0"/>
              <a:t>IFRS prohibits the revaluation of any intangible asset</a:t>
            </a:r>
          </a:p>
          <a:p>
            <a:pPr marL="514350" indent="-514350">
              <a:spcBef>
                <a:spcPts val="600"/>
              </a:spcBef>
              <a:buFont typeface="+mj-lt"/>
              <a:buAutoNum type="alphaLcPeriod" startAt="3"/>
            </a:pPr>
            <a:r>
              <a:rPr lang="en-US" sz="2400" dirty="0"/>
              <a:t>IFRS allows a company to value an intangible asset at cost plus accumulated amortization </a:t>
            </a:r>
          </a:p>
          <a:p>
            <a:pPr marL="514350" indent="-514350">
              <a:spcBef>
                <a:spcPts val="600"/>
              </a:spcBef>
              <a:buFont typeface="+mj-lt"/>
              <a:buAutoNum type="alphaLcPeriod" startAt="3"/>
            </a:pPr>
            <a:r>
              <a:rPr lang="en-US" sz="2400" b="1" dirty="0"/>
              <a:t>U.S. GAAP prohibits the revaluation of any intangible asset </a:t>
            </a:r>
          </a:p>
        </p:txBody>
      </p:sp>
    </p:spTree>
    <p:extLst>
      <p:ext uri="{BB962C8B-B14F-4D97-AF65-F5344CB8AC3E}">
        <p14:creationId xmlns:p14="http://schemas.microsoft.com/office/powerpoint/2010/main" val="253745000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a:t>
            </a:r>
            <a:r>
              <a:rPr lang="en-IN" dirty="0"/>
              <a:t>11-10</a:t>
            </a:r>
            <a:endParaRPr lang="en-US" dirty="0"/>
          </a:p>
        </p:txBody>
      </p:sp>
      <p:sp>
        <p:nvSpPr>
          <p:cNvPr id="8" name="Title 7"/>
          <p:cNvSpPr>
            <a:spLocks noGrp="1"/>
          </p:cNvSpPr>
          <p:nvPr>
            <p:ph type="title"/>
          </p:nvPr>
        </p:nvSpPr>
        <p:spPr>
          <a:xfrm>
            <a:off x="685800" y="304800"/>
            <a:ext cx="8001000" cy="1676400"/>
          </a:xfrm>
        </p:spPr>
        <p:txBody>
          <a:bodyPr>
            <a:noAutofit/>
          </a:bodyPr>
          <a:lstStyle/>
          <a:p>
            <a:r>
              <a:rPr lang="en-US" altLang="en-US" dirty="0"/>
              <a:t>Concept Check: IFRS Valuation of Intangible Assets</a:t>
            </a:r>
            <a:r>
              <a:rPr lang="en-IN" dirty="0"/>
              <a:t> (2 of 2)</a:t>
            </a:r>
            <a:endParaRPr lang="en-US" dirty="0"/>
          </a:p>
        </p:txBody>
      </p:sp>
      <p:sp>
        <p:nvSpPr>
          <p:cNvPr id="3" name="Content Placeholder 2"/>
          <p:cNvSpPr>
            <a:spLocks noGrp="1"/>
          </p:cNvSpPr>
          <p:nvPr>
            <p:ph sz="quarter" idx="12"/>
          </p:nvPr>
        </p:nvSpPr>
        <p:spPr>
          <a:xfrm>
            <a:off x="914400" y="2057400"/>
            <a:ext cx="7772400" cy="4267200"/>
          </a:xfrm>
        </p:spPr>
        <p:txBody>
          <a:bodyPr/>
          <a:lstStyle/>
          <a:p>
            <a:pPr marL="0" indent="0">
              <a:buNone/>
            </a:pPr>
            <a:r>
              <a:rPr lang="en-US" sz="2800" dirty="0"/>
              <a:t>The correct answer is </a:t>
            </a:r>
            <a:r>
              <a:rPr lang="en-US" sz="2800" i="1" dirty="0"/>
              <a:t>d</a:t>
            </a:r>
            <a:r>
              <a:rPr lang="en-US" sz="2800" dirty="0"/>
              <a:t>. U.S. GAAP prohibits the revaluation of any intangible asset, while IFRS permits reporting at 1) cost less accumulated amortization or 2) fair value assuming an active market</a:t>
            </a:r>
            <a:endParaRPr lang="en-US" sz="2800" b="1" dirty="0"/>
          </a:p>
        </p:txBody>
      </p:sp>
    </p:spTree>
    <p:extLst>
      <p:ext uri="{BB962C8B-B14F-4D97-AF65-F5344CB8AC3E}">
        <p14:creationId xmlns:p14="http://schemas.microsoft.com/office/powerpoint/2010/main" val="150714075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fontAlgn="auto">
              <a:spcAft>
                <a:spcPts val="0"/>
              </a:spcAft>
              <a:buNone/>
              <a:defRPr/>
            </a:pPr>
            <a:r>
              <a:rPr lang="en-US" dirty="0"/>
              <a:t>Learning Objective </a:t>
            </a:r>
            <a:r>
              <a:rPr lang="en-IN" dirty="0"/>
              <a:t>11-4</a:t>
            </a:r>
          </a:p>
        </p:txBody>
      </p:sp>
      <p:sp>
        <p:nvSpPr>
          <p:cNvPr id="8" name="Title 7"/>
          <p:cNvSpPr>
            <a:spLocks noGrp="1"/>
          </p:cNvSpPr>
          <p:nvPr>
            <p:ph type="title"/>
          </p:nvPr>
        </p:nvSpPr>
        <p:spPr>
          <a:xfrm>
            <a:off x="685800" y="457200"/>
            <a:ext cx="8001000" cy="1524000"/>
          </a:xfrm>
        </p:spPr>
        <p:txBody>
          <a:bodyPr>
            <a:noAutofit/>
          </a:bodyPr>
          <a:lstStyle/>
          <a:p>
            <a:r>
              <a:rPr lang="en-IN" dirty="0"/>
              <a:t>Additional Issues Related to Cost Allocation: Partial Period Depreciation</a:t>
            </a:r>
            <a:endParaRPr lang="en-US" dirty="0"/>
          </a:p>
        </p:txBody>
      </p:sp>
      <p:sp>
        <p:nvSpPr>
          <p:cNvPr id="9" name="Content Placeholder 8"/>
          <p:cNvSpPr>
            <a:spLocks noGrp="1"/>
          </p:cNvSpPr>
          <p:nvPr>
            <p:ph sz="quarter" idx="10"/>
          </p:nvPr>
        </p:nvSpPr>
        <p:spPr>
          <a:xfrm>
            <a:off x="914400" y="2286000"/>
            <a:ext cx="7772400" cy="4191000"/>
          </a:xfrm>
        </p:spPr>
        <p:txBody>
          <a:bodyPr/>
          <a:lstStyle/>
          <a:p>
            <a:r>
              <a:rPr lang="en-US" sz="2400" dirty="0"/>
              <a:t>When acquisition and/or </a:t>
            </a:r>
            <a:r>
              <a:rPr lang="en-IN" sz="2400" dirty="0"/>
              <a:t>disposal occurs at times other than the beginning or the end of a company’s fiscal year</a:t>
            </a:r>
            <a:endParaRPr lang="en-US" sz="2400" dirty="0"/>
          </a:p>
          <a:p>
            <a:r>
              <a:rPr lang="en-US" sz="2400" dirty="0"/>
              <a:t>Depreciation, </a:t>
            </a:r>
            <a:r>
              <a:rPr lang="en-IN" sz="2400" dirty="0"/>
              <a:t>depletion, and amortization is recorded for the part of the year that the asset actually is used</a:t>
            </a:r>
          </a:p>
          <a:p>
            <a:pPr>
              <a:buClr>
                <a:schemeClr val="tx1"/>
              </a:buClr>
            </a:pPr>
            <a:r>
              <a:rPr lang="en-US" sz="2400" b="1" dirty="0"/>
              <a:t>Half-year convention:</a:t>
            </a:r>
          </a:p>
          <a:p>
            <a:pPr lvl="1">
              <a:buFont typeface="Lucida Grande"/>
              <a:buChar char="–"/>
            </a:pPr>
            <a:r>
              <a:rPr lang="en-US" sz="2200" dirty="0"/>
              <a:t>A convention where one-half of a full year’s depreciation is recorded in the year of acquisition and another half in the year of disposal</a:t>
            </a:r>
          </a:p>
        </p:txBody>
      </p:sp>
    </p:spTree>
    <p:extLst>
      <p:ext uri="{BB962C8B-B14F-4D97-AF65-F5344CB8AC3E}">
        <p14:creationId xmlns:p14="http://schemas.microsoft.com/office/powerpoint/2010/main" val="57178649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400050" lvl="1" indent="0">
              <a:buNone/>
              <a:defRPr/>
            </a:pPr>
            <a:r>
              <a:rPr lang="en-US" dirty="0"/>
              <a:t>Learning Objective </a:t>
            </a:r>
            <a:r>
              <a:rPr lang="en-IN" dirty="0"/>
              <a:t>11-4</a:t>
            </a:r>
          </a:p>
        </p:txBody>
      </p:sp>
      <p:sp>
        <p:nvSpPr>
          <p:cNvPr id="8" name="Title 7"/>
          <p:cNvSpPr>
            <a:spLocks noGrp="1"/>
          </p:cNvSpPr>
          <p:nvPr>
            <p:ph type="title"/>
          </p:nvPr>
        </p:nvSpPr>
        <p:spPr/>
        <p:txBody>
          <a:bodyPr>
            <a:noAutofit/>
          </a:bodyPr>
          <a:lstStyle/>
          <a:p>
            <a:r>
              <a:rPr lang="en-US" dirty="0"/>
              <a:t>Depreciation Methods—Partial Year</a:t>
            </a:r>
            <a:r>
              <a:rPr lang="en-IN" dirty="0"/>
              <a:t> (1 of 2)</a:t>
            </a:r>
            <a:endParaRPr lang="en-US" dirty="0"/>
          </a:p>
        </p:txBody>
      </p:sp>
      <p:sp>
        <p:nvSpPr>
          <p:cNvPr id="9" name="Content Placeholder 8"/>
          <p:cNvSpPr>
            <a:spLocks noGrp="1"/>
          </p:cNvSpPr>
          <p:nvPr>
            <p:ph sz="quarter" idx="10"/>
          </p:nvPr>
        </p:nvSpPr>
        <p:spPr>
          <a:xfrm>
            <a:off x="914400" y="1676400"/>
            <a:ext cx="7848600" cy="4648200"/>
          </a:xfrm>
        </p:spPr>
        <p:txBody>
          <a:bodyPr/>
          <a:lstStyle/>
          <a:p>
            <a:pPr marL="0" indent="0">
              <a:buNone/>
            </a:pPr>
            <a:r>
              <a:rPr lang="en-IN" dirty="0"/>
              <a:t>On April 1, 2018, the Hogan Manufacturing Company purchased a machine for $250,000. The company expects the service life of the machine to be five years and the anticipated residual value is $40,000. The machine was disposed of after five years of use. The company’s fiscal year-end is December 31. Partial-year depreciation is recorded based on the number of months the asset is in service.</a:t>
            </a:r>
            <a:endParaRPr lang="en-US" dirty="0"/>
          </a:p>
        </p:txBody>
      </p:sp>
    </p:spTree>
    <p:extLst>
      <p:ext uri="{BB962C8B-B14F-4D97-AF65-F5344CB8AC3E}">
        <p14:creationId xmlns:p14="http://schemas.microsoft.com/office/powerpoint/2010/main" val="38497346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a:t>
            </a:r>
            <a:r>
              <a:rPr lang="en-IN" dirty="0"/>
              <a:t>11-1</a:t>
            </a:r>
          </a:p>
        </p:txBody>
      </p:sp>
      <p:sp>
        <p:nvSpPr>
          <p:cNvPr id="3" name="Title 2"/>
          <p:cNvSpPr>
            <a:spLocks noGrp="1"/>
          </p:cNvSpPr>
          <p:nvPr>
            <p:ph type="title"/>
          </p:nvPr>
        </p:nvSpPr>
        <p:spPr>
          <a:xfrm>
            <a:off x="762000" y="457200"/>
            <a:ext cx="7924800" cy="838200"/>
          </a:xfrm>
        </p:spPr>
        <p:txBody>
          <a:bodyPr>
            <a:normAutofit/>
          </a:bodyPr>
          <a:lstStyle/>
          <a:p>
            <a:r>
              <a:rPr lang="en-IN" dirty="0"/>
              <a:t>Service Life (1 of 3)</a:t>
            </a:r>
            <a:endParaRPr lang="en-US" dirty="0"/>
          </a:p>
        </p:txBody>
      </p:sp>
      <p:sp>
        <p:nvSpPr>
          <p:cNvPr id="4" name="Content Placeholder 3"/>
          <p:cNvSpPr>
            <a:spLocks noGrp="1"/>
          </p:cNvSpPr>
          <p:nvPr>
            <p:ph sz="quarter" idx="10"/>
          </p:nvPr>
        </p:nvSpPr>
        <p:spPr>
          <a:xfrm>
            <a:off x="914400" y="1447800"/>
            <a:ext cx="7772400" cy="4953000"/>
          </a:xfrm>
        </p:spPr>
        <p:txBody>
          <a:bodyPr/>
          <a:lstStyle/>
          <a:p>
            <a:r>
              <a:rPr lang="en-US" sz="2400" b="1" dirty="0"/>
              <a:t>Amount of use </a:t>
            </a:r>
            <a:r>
              <a:rPr lang="en-US" sz="2400" dirty="0"/>
              <a:t>that the company expects to obtain from an asset before its disposal </a:t>
            </a:r>
          </a:p>
          <a:p>
            <a:r>
              <a:rPr lang="en-IN" sz="2400" dirty="0"/>
              <a:t>Expressed in units of </a:t>
            </a:r>
            <a:r>
              <a:rPr lang="en-IN" sz="2400" b="1" dirty="0"/>
              <a:t>time</a:t>
            </a:r>
            <a:r>
              <a:rPr lang="en-IN" sz="2400" dirty="0"/>
              <a:t> or in units of </a:t>
            </a:r>
            <a:r>
              <a:rPr lang="en-US" sz="2400" b="1" dirty="0"/>
              <a:t>activity</a:t>
            </a:r>
          </a:p>
          <a:p>
            <a:pPr marL="0" indent="0">
              <a:buNone/>
            </a:pPr>
            <a:r>
              <a:rPr lang="en-IN" sz="2400" b="1" dirty="0"/>
              <a:t>Example:</a:t>
            </a:r>
          </a:p>
          <a:p>
            <a:pPr marL="0" indent="0">
              <a:buNone/>
            </a:pPr>
            <a:r>
              <a:rPr lang="en-IN" sz="2400" dirty="0"/>
              <a:t>The estimated service life of a delivery truck could be expressed in terms of years or in terms of the number of miles that the company expects the truck to be </a:t>
            </a:r>
            <a:r>
              <a:rPr lang="en-US" sz="2400" dirty="0"/>
              <a:t>driven before disposition</a:t>
            </a:r>
          </a:p>
        </p:txBody>
      </p:sp>
    </p:spTree>
    <p:extLst>
      <p:ext uri="{BB962C8B-B14F-4D97-AF65-F5344CB8AC3E}">
        <p14:creationId xmlns:p14="http://schemas.microsoft.com/office/powerpoint/2010/main" val="392705338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fontAlgn="auto">
              <a:spcAft>
                <a:spcPts val="0"/>
              </a:spcAft>
              <a:buNone/>
              <a:defRPr/>
            </a:pPr>
            <a:r>
              <a:rPr lang="en-US" dirty="0"/>
              <a:t>Learning Objective </a:t>
            </a:r>
            <a:r>
              <a:rPr lang="en-IN" dirty="0"/>
              <a:t>11-4</a:t>
            </a:r>
          </a:p>
        </p:txBody>
      </p:sp>
      <p:sp>
        <p:nvSpPr>
          <p:cNvPr id="3" name="Title 2"/>
          <p:cNvSpPr>
            <a:spLocks noGrp="1"/>
          </p:cNvSpPr>
          <p:nvPr>
            <p:ph type="title"/>
          </p:nvPr>
        </p:nvSpPr>
        <p:spPr>
          <a:xfrm>
            <a:off x="1046664" y="457200"/>
            <a:ext cx="7494035" cy="914400"/>
          </a:xfrm>
        </p:spPr>
        <p:txBody>
          <a:bodyPr>
            <a:noAutofit/>
          </a:bodyPr>
          <a:lstStyle/>
          <a:p>
            <a:r>
              <a:rPr lang="en-US" dirty="0"/>
              <a:t>Depreciation Methods—Partial Year</a:t>
            </a:r>
            <a:r>
              <a:rPr lang="en-US" baseline="0" dirty="0"/>
              <a:t> </a:t>
            </a:r>
            <a:r>
              <a:rPr lang="en-IN" dirty="0"/>
              <a:t>(2 of 2)</a:t>
            </a:r>
            <a:endParaRPr lang="en-US" dirty="0"/>
          </a:p>
        </p:txBody>
      </p:sp>
      <p:sp>
        <p:nvSpPr>
          <p:cNvPr id="4" name="Content Placeholder 3"/>
          <p:cNvSpPr>
            <a:spLocks noGrp="1"/>
          </p:cNvSpPr>
          <p:nvPr>
            <p:ph sz="quarter" idx="10"/>
          </p:nvPr>
        </p:nvSpPr>
        <p:spPr>
          <a:xfrm>
            <a:off x="914400" y="1676400"/>
            <a:ext cx="7924800" cy="533400"/>
          </a:xfrm>
        </p:spPr>
        <p:txBody>
          <a:bodyPr/>
          <a:lstStyle/>
          <a:p>
            <a:pPr marL="0" indent="0">
              <a:buNone/>
            </a:pPr>
            <a:r>
              <a:rPr lang="en-IN" b="1" dirty="0"/>
              <a:t>Yearly Depreciation</a:t>
            </a:r>
          </a:p>
        </p:txBody>
      </p:sp>
      <p:graphicFrame>
        <p:nvGraphicFramePr>
          <p:cNvPr id="5" name="Table 4"/>
          <p:cNvGraphicFramePr>
            <a:graphicFrameLocks noGrp="1"/>
          </p:cNvGraphicFramePr>
          <p:nvPr>
            <p:extLst>
              <p:ext uri="{D42A27DB-BD31-4B8C-83A1-F6EECF244321}">
                <p14:modId xmlns:p14="http://schemas.microsoft.com/office/powerpoint/2010/main" val="3058228239"/>
              </p:ext>
            </p:extLst>
          </p:nvPr>
        </p:nvGraphicFramePr>
        <p:xfrm>
          <a:off x="1371598" y="2514600"/>
          <a:ext cx="6934202" cy="2865120"/>
        </p:xfrm>
        <a:graphic>
          <a:graphicData uri="http://schemas.openxmlformats.org/drawingml/2006/table">
            <a:tbl>
              <a:tblPr firstRow="1" bandRow="1">
                <a:tableStyleId>{5940675A-B579-460E-94D1-54222C63F5DA}</a:tableStyleId>
              </a:tblPr>
              <a:tblGrid>
                <a:gridCol w="990601">
                  <a:extLst>
                    <a:ext uri="{9D8B030D-6E8A-4147-A177-3AD203B41FA5}">
                      <a16:colId xmlns:a16="http://schemas.microsoft.com/office/drawing/2014/main" xmlns="" val="20000"/>
                    </a:ext>
                  </a:extLst>
                </a:gridCol>
                <a:gridCol w="1653529">
                  <a:extLst>
                    <a:ext uri="{9D8B030D-6E8A-4147-A177-3AD203B41FA5}">
                      <a16:colId xmlns:a16="http://schemas.microsoft.com/office/drawing/2014/main" xmlns="" val="20001"/>
                    </a:ext>
                  </a:extLst>
                </a:gridCol>
                <a:gridCol w="1851671">
                  <a:extLst>
                    <a:ext uri="{9D8B030D-6E8A-4147-A177-3AD203B41FA5}">
                      <a16:colId xmlns:a16="http://schemas.microsoft.com/office/drawing/2014/main" xmlns="" val="20002"/>
                    </a:ext>
                  </a:extLst>
                </a:gridCol>
                <a:gridCol w="2438401">
                  <a:extLst>
                    <a:ext uri="{9D8B030D-6E8A-4147-A177-3AD203B41FA5}">
                      <a16:colId xmlns:a16="http://schemas.microsoft.com/office/drawing/2014/main" xmlns="" val="20003"/>
                    </a:ext>
                  </a:extLst>
                </a:gridCol>
              </a:tblGrid>
              <a:tr h="731520">
                <a:tc>
                  <a:txBody>
                    <a:bodyPr/>
                    <a:lstStyle/>
                    <a:p>
                      <a:pPr algn="ctr"/>
                      <a:r>
                        <a:rPr lang="en-US" sz="1400" b="1" dirty="0">
                          <a:latin typeface="Verdana" panose="020B0604030504040204" pitchFamily="34" charset="0"/>
                          <a:ea typeface="Verdana" panose="020B0604030504040204" pitchFamily="34" charset="0"/>
                          <a:cs typeface="Verdana" panose="020B0604030504040204" pitchFamily="34" charset="0"/>
                        </a:rPr>
                        <a:t>Year</a:t>
                      </a:r>
                    </a:p>
                  </a:txBody>
                  <a:tcPr anchor="ctr"/>
                </a:tc>
                <a:tc>
                  <a:txBody>
                    <a:bodyPr/>
                    <a:lstStyle/>
                    <a:p>
                      <a:pPr algn="ctr"/>
                      <a:r>
                        <a:rPr lang="en-US" sz="1400" b="1" dirty="0">
                          <a:latin typeface="Verdana" panose="020B0604030504040204" pitchFamily="34" charset="0"/>
                          <a:ea typeface="Verdana" panose="020B0604030504040204" pitchFamily="34" charset="0"/>
                          <a:cs typeface="Verdana" panose="020B0604030504040204" pitchFamily="34" charset="0"/>
                        </a:rPr>
                        <a:t>Straight Line</a:t>
                      </a:r>
                    </a:p>
                  </a:txBody>
                  <a:tcPr anchor="ctr"/>
                </a:tc>
                <a:tc>
                  <a:txBody>
                    <a:bodyPr/>
                    <a:lstStyle/>
                    <a:p>
                      <a:pPr algn="ctr"/>
                      <a:r>
                        <a:rPr lang="en-US" sz="1400" b="1" dirty="0">
                          <a:latin typeface="Verdana" panose="020B0604030504040204" pitchFamily="34" charset="0"/>
                          <a:ea typeface="Verdana" panose="020B0604030504040204" pitchFamily="34" charset="0"/>
                          <a:cs typeface="Verdana" panose="020B0604030504040204" pitchFamily="34" charset="0"/>
                        </a:rPr>
                        <a:t>Sum-of-the-Years’-Digits</a:t>
                      </a:r>
                    </a:p>
                  </a:txBody>
                  <a:tcPr anchor="ctr"/>
                </a:tc>
                <a:tc>
                  <a:txBody>
                    <a:bodyPr/>
                    <a:lstStyle/>
                    <a:p>
                      <a:pPr algn="ctr"/>
                      <a:r>
                        <a:rPr lang="en-US" sz="1400" b="1" dirty="0">
                          <a:latin typeface="Verdana" panose="020B0604030504040204" pitchFamily="34" charset="0"/>
                          <a:ea typeface="Verdana" panose="020B0604030504040204" pitchFamily="34" charset="0"/>
                          <a:cs typeface="Verdana" panose="020B0604030504040204" pitchFamily="34" charset="0"/>
                        </a:rPr>
                        <a:t>Double-Declining Balance</a:t>
                      </a:r>
                    </a:p>
                  </a:txBody>
                  <a:tcPr anchor="ctr"/>
                </a:tc>
                <a:extLst>
                  <a:ext uri="{0D108BD9-81ED-4DB2-BD59-A6C34878D82A}">
                    <a16:rowId xmlns:a16="http://schemas.microsoft.com/office/drawing/2014/main" xmlns="" val="10000"/>
                  </a:ext>
                </a:extLst>
              </a:tr>
              <a:tr h="304800">
                <a:tc>
                  <a:txBody>
                    <a:bodyPr/>
                    <a:lstStyle/>
                    <a:p>
                      <a:pPr algn="ctr"/>
                      <a:r>
                        <a:rPr lang="en-US" sz="1400" dirty="0">
                          <a:latin typeface="Verdana" panose="020B0604030504040204" pitchFamily="34" charset="0"/>
                          <a:ea typeface="Verdana" panose="020B0604030504040204" pitchFamily="34" charset="0"/>
                          <a:cs typeface="Verdana" panose="020B0604030504040204" pitchFamily="34" charset="0"/>
                        </a:rPr>
                        <a:t>1</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$ 42,000</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$ 70,000</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$100,000</a:t>
                      </a:r>
                    </a:p>
                  </a:txBody>
                  <a:tcPr anchor="ctr"/>
                </a:tc>
                <a:extLst>
                  <a:ext uri="{0D108BD9-81ED-4DB2-BD59-A6C34878D82A}">
                    <a16:rowId xmlns:a16="http://schemas.microsoft.com/office/drawing/2014/main" xmlns="" val="10001"/>
                  </a:ext>
                </a:extLst>
              </a:tr>
              <a:tr h="381000">
                <a:tc>
                  <a:txBody>
                    <a:bodyPr/>
                    <a:lstStyle/>
                    <a:p>
                      <a:pPr algn="ctr"/>
                      <a:r>
                        <a:rPr lang="en-US" sz="1400" dirty="0">
                          <a:latin typeface="Verdana" panose="020B0604030504040204" pitchFamily="34" charset="0"/>
                          <a:ea typeface="Verdana" panose="020B0604030504040204" pitchFamily="34" charset="0"/>
                          <a:cs typeface="Verdana" panose="020B0604030504040204" pitchFamily="34" charset="0"/>
                        </a:rPr>
                        <a:t>2</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   42,000</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   56,000</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    60,000</a:t>
                      </a:r>
                    </a:p>
                  </a:txBody>
                  <a:tcPr anchor="ctr"/>
                </a:tc>
                <a:extLst>
                  <a:ext uri="{0D108BD9-81ED-4DB2-BD59-A6C34878D82A}">
                    <a16:rowId xmlns:a16="http://schemas.microsoft.com/office/drawing/2014/main" xmlns="" val="10002"/>
                  </a:ext>
                </a:extLst>
              </a:tr>
              <a:tr h="381000">
                <a:tc>
                  <a:txBody>
                    <a:bodyPr/>
                    <a:lstStyle/>
                    <a:p>
                      <a:pPr algn="ctr"/>
                      <a:r>
                        <a:rPr lang="en-US" sz="1400" dirty="0">
                          <a:latin typeface="Verdana" panose="020B0604030504040204" pitchFamily="34" charset="0"/>
                          <a:ea typeface="Verdana" panose="020B0604030504040204" pitchFamily="34" charset="0"/>
                          <a:cs typeface="Verdana" panose="020B0604030504040204" pitchFamily="34" charset="0"/>
                        </a:rPr>
                        <a:t>3</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   42,000</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   42,000</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    36,000</a:t>
                      </a:r>
                    </a:p>
                  </a:txBody>
                  <a:tcPr anchor="ctr"/>
                </a:tc>
                <a:extLst>
                  <a:ext uri="{0D108BD9-81ED-4DB2-BD59-A6C34878D82A}">
                    <a16:rowId xmlns:a16="http://schemas.microsoft.com/office/drawing/2014/main" xmlns="" val="10003"/>
                  </a:ext>
                </a:extLst>
              </a:tr>
              <a:tr h="381000">
                <a:tc>
                  <a:txBody>
                    <a:bodyPr/>
                    <a:lstStyle/>
                    <a:p>
                      <a:pPr algn="ctr"/>
                      <a:r>
                        <a:rPr lang="en-US" sz="1400" dirty="0">
                          <a:latin typeface="Verdana" panose="020B0604030504040204" pitchFamily="34" charset="0"/>
                          <a:ea typeface="Verdana" panose="020B0604030504040204" pitchFamily="34" charset="0"/>
                          <a:cs typeface="Verdana" panose="020B0604030504040204" pitchFamily="34" charset="0"/>
                        </a:rPr>
                        <a:t>4</a:t>
                      </a:r>
                    </a:p>
                  </a:txBody>
                  <a:tcPr anchor="ctr"/>
                </a:tc>
                <a:tc>
                  <a:txBody>
                    <a:bodyPr/>
                    <a:lstStyle/>
                    <a:p>
                      <a:pPr algn="r"/>
                      <a:r>
                        <a:rPr lang="en-US" sz="1400" baseline="0" dirty="0">
                          <a:latin typeface="Verdana" panose="020B0604030504040204" pitchFamily="34" charset="0"/>
                          <a:ea typeface="Verdana" panose="020B0604030504040204" pitchFamily="34" charset="0"/>
                          <a:cs typeface="Verdana" panose="020B0604030504040204" pitchFamily="34" charset="0"/>
                        </a:rPr>
                        <a:t>   42,000</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   28,000</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    14,000</a:t>
                      </a:r>
                    </a:p>
                  </a:txBody>
                  <a:tcPr anchor="ctr"/>
                </a:tc>
                <a:extLst>
                  <a:ext uri="{0D108BD9-81ED-4DB2-BD59-A6C34878D82A}">
                    <a16:rowId xmlns:a16="http://schemas.microsoft.com/office/drawing/2014/main" xmlns="" val="10004"/>
                  </a:ext>
                </a:extLst>
              </a:tr>
              <a:tr h="304800">
                <a:tc>
                  <a:txBody>
                    <a:bodyPr/>
                    <a:lstStyle/>
                    <a:p>
                      <a:pPr algn="ctr"/>
                      <a:r>
                        <a:rPr lang="en-US" sz="1400" dirty="0">
                          <a:latin typeface="Verdana" panose="020B0604030504040204" pitchFamily="34" charset="0"/>
                          <a:ea typeface="Verdana" panose="020B0604030504040204" pitchFamily="34" charset="0"/>
                          <a:cs typeface="Verdana" panose="020B0604030504040204" pitchFamily="34" charset="0"/>
                        </a:rPr>
                        <a:t>5 </a:t>
                      </a:r>
                    </a:p>
                  </a:txBody>
                  <a:tcPr anchor="ctr"/>
                </a:tc>
                <a:tc>
                  <a:txBody>
                    <a:bodyPr/>
                    <a:lstStyle/>
                    <a:p>
                      <a:pPr algn="r"/>
                      <a:r>
                        <a:rPr lang="en-US" sz="1400" u="sng" dirty="0">
                          <a:latin typeface="Verdana" panose="020B0604030504040204" pitchFamily="34" charset="0"/>
                          <a:ea typeface="Verdana" panose="020B0604030504040204" pitchFamily="34" charset="0"/>
                          <a:cs typeface="Verdana" panose="020B0604030504040204" pitchFamily="34" charset="0"/>
                        </a:rPr>
                        <a:t>   42,000</a:t>
                      </a:r>
                    </a:p>
                  </a:txBody>
                  <a:tcPr anchor="ctr"/>
                </a:tc>
                <a:tc>
                  <a:txBody>
                    <a:bodyPr/>
                    <a:lstStyle/>
                    <a:p>
                      <a:pPr algn="r"/>
                      <a:r>
                        <a:rPr lang="en-US" sz="1400" u="sng" dirty="0">
                          <a:latin typeface="Verdana" panose="020B0604030504040204" pitchFamily="34" charset="0"/>
                          <a:ea typeface="Verdana" panose="020B0604030504040204" pitchFamily="34" charset="0"/>
                          <a:cs typeface="Verdana" panose="020B0604030504040204" pitchFamily="34" charset="0"/>
                        </a:rPr>
                        <a:t>   14,000</a:t>
                      </a:r>
                    </a:p>
                  </a:txBody>
                  <a:tcPr anchor="ctr"/>
                </a:tc>
                <a:tc>
                  <a:txBody>
                    <a:bodyPr/>
                    <a:lstStyle/>
                    <a:p>
                      <a:pPr algn="r"/>
                      <a:r>
                        <a:rPr lang="en-US" sz="1400" u="sng" dirty="0">
                          <a:latin typeface="Verdana" panose="020B0604030504040204" pitchFamily="34" charset="0"/>
                          <a:ea typeface="Verdana" panose="020B0604030504040204" pitchFamily="34" charset="0"/>
                          <a:cs typeface="Verdana" panose="020B0604030504040204" pitchFamily="34" charset="0"/>
                        </a:rPr>
                        <a:t>            0</a:t>
                      </a:r>
                    </a:p>
                  </a:txBody>
                  <a:tcPr anchor="ctr"/>
                </a:tc>
                <a:extLst>
                  <a:ext uri="{0D108BD9-81ED-4DB2-BD59-A6C34878D82A}">
                    <a16:rowId xmlns:a16="http://schemas.microsoft.com/office/drawing/2014/main" xmlns="" val="10005"/>
                  </a:ext>
                </a:extLst>
              </a:tr>
              <a:tr h="381000">
                <a:tc>
                  <a:txBody>
                    <a:bodyPr/>
                    <a:lstStyle/>
                    <a:p>
                      <a:pPr algn="ctr"/>
                      <a:r>
                        <a:rPr lang="en-US" sz="1400" dirty="0">
                          <a:latin typeface="Verdana" panose="020B0604030504040204" pitchFamily="34" charset="0"/>
                          <a:ea typeface="Verdana" panose="020B0604030504040204" pitchFamily="34" charset="0"/>
                          <a:cs typeface="Verdana" panose="020B0604030504040204" pitchFamily="34" charset="0"/>
                        </a:rPr>
                        <a:t>Total</a:t>
                      </a:r>
                    </a:p>
                  </a:txBody>
                  <a:tcPr anchor="ctr"/>
                </a:tc>
                <a:tc>
                  <a:txBody>
                    <a:bodyPr/>
                    <a:lstStyle/>
                    <a:p>
                      <a:pPr algn="r"/>
                      <a:r>
                        <a:rPr lang="en-US" sz="1400" u="sng" dirty="0">
                          <a:latin typeface="Verdana" panose="020B0604030504040204" pitchFamily="34" charset="0"/>
                          <a:ea typeface="Verdana" panose="020B0604030504040204" pitchFamily="34" charset="0"/>
                          <a:cs typeface="Verdana" panose="020B0604030504040204" pitchFamily="34" charset="0"/>
                        </a:rPr>
                        <a:t>$210,000</a:t>
                      </a:r>
                    </a:p>
                  </a:txBody>
                  <a:tcPr anchor="ctr"/>
                </a:tc>
                <a:tc>
                  <a:txBody>
                    <a:bodyPr/>
                    <a:lstStyle/>
                    <a:p>
                      <a:pPr algn="r"/>
                      <a:r>
                        <a:rPr lang="en-US" sz="1400" u="sng" dirty="0">
                          <a:latin typeface="Verdana" panose="020B0604030504040204" pitchFamily="34" charset="0"/>
                          <a:ea typeface="Verdana" panose="020B0604030504040204" pitchFamily="34" charset="0"/>
                          <a:cs typeface="Verdana" panose="020B0604030504040204" pitchFamily="34" charset="0"/>
                        </a:rPr>
                        <a:t>$210,000</a:t>
                      </a:r>
                    </a:p>
                  </a:txBody>
                  <a:tcPr anchor="ctr"/>
                </a:tc>
                <a:tc>
                  <a:txBody>
                    <a:bodyPr/>
                    <a:lstStyle/>
                    <a:p>
                      <a:pPr algn="r"/>
                      <a:r>
                        <a:rPr lang="en-US" sz="1400" u="sng" dirty="0">
                          <a:latin typeface="Verdana" panose="020B0604030504040204" pitchFamily="34" charset="0"/>
                          <a:ea typeface="Verdana" panose="020B0604030504040204" pitchFamily="34" charset="0"/>
                          <a:cs typeface="Verdana" panose="020B0604030504040204" pitchFamily="34" charset="0"/>
                        </a:rPr>
                        <a:t>$210,000</a:t>
                      </a:r>
                    </a:p>
                  </a:txBody>
                  <a:tcPr anchor="ct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62672637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a:t>
            </a:r>
            <a:r>
              <a:rPr lang="en-IN" dirty="0"/>
              <a:t>11-5</a:t>
            </a:r>
          </a:p>
        </p:txBody>
      </p:sp>
      <p:sp>
        <p:nvSpPr>
          <p:cNvPr id="8" name="Title 7"/>
          <p:cNvSpPr>
            <a:spLocks noGrp="1"/>
          </p:cNvSpPr>
          <p:nvPr>
            <p:ph type="title"/>
          </p:nvPr>
        </p:nvSpPr>
        <p:spPr/>
        <p:txBody>
          <a:bodyPr/>
          <a:lstStyle/>
          <a:p>
            <a:r>
              <a:rPr lang="en-IN" dirty="0"/>
              <a:t>Partial-Year Depreciation</a:t>
            </a:r>
            <a:endParaRPr lang="en-US" dirty="0"/>
          </a:p>
        </p:txBody>
      </p:sp>
      <p:graphicFrame>
        <p:nvGraphicFramePr>
          <p:cNvPr id="9" name="Table 13"/>
          <p:cNvGraphicFramePr>
            <a:graphicFrameLocks noGrp="1"/>
          </p:cNvGraphicFramePr>
          <p:nvPr>
            <p:ph type="pic" sz="quarter" idx="14"/>
            <p:extLst>
              <p:ext uri="{D42A27DB-BD31-4B8C-83A1-F6EECF244321}">
                <p14:modId xmlns:p14="http://schemas.microsoft.com/office/powerpoint/2010/main" val="1442567548"/>
              </p:ext>
            </p:extLst>
          </p:nvPr>
        </p:nvGraphicFramePr>
        <p:xfrm>
          <a:off x="762000" y="1477978"/>
          <a:ext cx="8193952" cy="3718862"/>
        </p:xfrm>
        <a:graphic>
          <a:graphicData uri="http://schemas.openxmlformats.org/drawingml/2006/table">
            <a:tbl>
              <a:tblPr firstRow="1" bandRow="1">
                <a:tableStyleId>{5940675A-B579-460E-94D1-54222C63F5DA}</a:tableStyleId>
              </a:tblPr>
              <a:tblGrid>
                <a:gridCol w="751298">
                  <a:extLst>
                    <a:ext uri="{9D8B030D-6E8A-4147-A177-3AD203B41FA5}">
                      <a16:colId xmlns:a16="http://schemas.microsoft.com/office/drawing/2014/main" xmlns="" val="20000"/>
                    </a:ext>
                  </a:extLst>
                </a:gridCol>
                <a:gridCol w="2213928">
                  <a:extLst>
                    <a:ext uri="{9D8B030D-6E8A-4147-A177-3AD203B41FA5}">
                      <a16:colId xmlns:a16="http://schemas.microsoft.com/office/drawing/2014/main" xmlns="" val="20001"/>
                    </a:ext>
                  </a:extLst>
                </a:gridCol>
                <a:gridCol w="2561726">
                  <a:extLst>
                    <a:ext uri="{9D8B030D-6E8A-4147-A177-3AD203B41FA5}">
                      <a16:colId xmlns:a16="http://schemas.microsoft.com/office/drawing/2014/main" xmlns="" val="20002"/>
                    </a:ext>
                  </a:extLst>
                </a:gridCol>
                <a:gridCol w="2667000">
                  <a:extLst>
                    <a:ext uri="{9D8B030D-6E8A-4147-A177-3AD203B41FA5}">
                      <a16:colId xmlns:a16="http://schemas.microsoft.com/office/drawing/2014/main" xmlns="" val="20003"/>
                    </a:ext>
                  </a:extLst>
                </a:gridCol>
              </a:tblGrid>
              <a:tr h="304800">
                <a:tc>
                  <a:txBody>
                    <a:bodyPr/>
                    <a:lstStyle/>
                    <a:p>
                      <a:pPr algn="ctr">
                        <a:lnSpc>
                          <a:spcPct val="100000"/>
                        </a:lnSpc>
                        <a:spcBef>
                          <a:spcPts val="0"/>
                        </a:spcBef>
                        <a:spcAft>
                          <a:spcPts val="0"/>
                        </a:spcAft>
                      </a:pPr>
                      <a:r>
                        <a:rPr lang="en-IN" sz="1200" b="1" dirty="0">
                          <a:latin typeface="Verdana" panose="020B0604030504040204" pitchFamily="34" charset="0"/>
                          <a:ea typeface="Verdana" panose="020B0604030504040204" pitchFamily="34" charset="0"/>
                          <a:cs typeface="Verdana" panose="020B0604030504040204" pitchFamily="34" charset="0"/>
                        </a:rPr>
                        <a:t>Year </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marL="45720" marR="45720" anchor="ctr"/>
                </a:tc>
                <a:tc>
                  <a:txBody>
                    <a:bodyPr/>
                    <a:lstStyle/>
                    <a:p>
                      <a:pPr algn="ctr">
                        <a:lnSpc>
                          <a:spcPct val="100000"/>
                        </a:lnSpc>
                        <a:spcBef>
                          <a:spcPts val="0"/>
                        </a:spcBef>
                        <a:spcAft>
                          <a:spcPts val="0"/>
                        </a:spcAft>
                      </a:pPr>
                      <a:r>
                        <a:rPr lang="en-IN" sz="1200" b="1" dirty="0">
                          <a:latin typeface="Verdana" panose="020B0604030504040204" pitchFamily="34" charset="0"/>
                          <a:ea typeface="Verdana" panose="020B0604030504040204" pitchFamily="34" charset="0"/>
                          <a:cs typeface="Verdana" panose="020B0604030504040204" pitchFamily="34" charset="0"/>
                        </a:rPr>
                        <a:t>Straight Line</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marL="45720" marR="45720" anchor="ctr"/>
                </a:tc>
                <a:tc>
                  <a:txBody>
                    <a:bodyPr/>
                    <a:lstStyle/>
                    <a:p>
                      <a:pPr algn="ctr">
                        <a:lnSpc>
                          <a:spcPct val="100000"/>
                        </a:lnSpc>
                        <a:spcBef>
                          <a:spcPts val="0"/>
                        </a:spcBef>
                        <a:spcAft>
                          <a:spcPts val="0"/>
                        </a:spcAft>
                      </a:pPr>
                      <a:r>
                        <a:rPr lang="en-US" sz="1200" b="1" u="none" strike="noStrike" kern="1200" baseline="0" dirty="0">
                          <a:latin typeface="Verdana" panose="020B0604030504040204" pitchFamily="34" charset="0"/>
                          <a:ea typeface="Verdana" panose="020B0604030504040204" pitchFamily="34" charset="0"/>
                          <a:cs typeface="Verdana" panose="020B0604030504040204" pitchFamily="34" charset="0"/>
                        </a:rPr>
                        <a:t>Sum-of-the-Years’-Digits</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marL="45720" marR="45720" anchor="ctr"/>
                </a:tc>
                <a:tc>
                  <a:txBody>
                    <a:bodyPr/>
                    <a:lstStyle/>
                    <a:p>
                      <a:pPr algn="ctr">
                        <a:lnSpc>
                          <a:spcPct val="100000"/>
                        </a:lnSpc>
                        <a:spcBef>
                          <a:spcPts val="0"/>
                        </a:spcBef>
                        <a:spcAft>
                          <a:spcPts val="0"/>
                        </a:spcAft>
                      </a:pPr>
                      <a:r>
                        <a:rPr lang="en-US" sz="1200" b="1" u="none" strike="noStrike" kern="1200" baseline="0" dirty="0">
                          <a:latin typeface="Verdana" panose="020B0604030504040204" pitchFamily="34" charset="0"/>
                          <a:ea typeface="Verdana" panose="020B0604030504040204" pitchFamily="34" charset="0"/>
                          <a:cs typeface="Verdana" panose="020B0604030504040204" pitchFamily="34" charset="0"/>
                        </a:rPr>
                        <a:t>Double-Declining Balance</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marL="45720" marR="45720" anchor="ctr"/>
                </a:tc>
                <a:extLst>
                  <a:ext uri="{0D108BD9-81ED-4DB2-BD59-A6C34878D82A}">
                    <a16:rowId xmlns:a16="http://schemas.microsoft.com/office/drawing/2014/main" xmlns="" val="10000"/>
                  </a:ext>
                </a:extLst>
              </a:tr>
              <a:tr h="122222">
                <a:tc>
                  <a:txBody>
                    <a:bodyPr/>
                    <a:lstStyle/>
                    <a:p>
                      <a:pPr algn="ctr">
                        <a:lnSpc>
                          <a:spcPct val="100000"/>
                        </a:lnSpc>
                        <a:spcBef>
                          <a:spcPts val="0"/>
                        </a:spcBef>
                        <a:spcAft>
                          <a:spcPts val="0"/>
                        </a:spcAft>
                      </a:pPr>
                      <a:r>
                        <a:rPr lang="en-IN" sz="1200" dirty="0">
                          <a:latin typeface="Verdana" panose="020B0604030504040204" pitchFamily="34" charset="0"/>
                          <a:ea typeface="Verdana" panose="020B0604030504040204" pitchFamily="34" charset="0"/>
                          <a:cs typeface="Verdana" panose="020B0604030504040204" pitchFamily="34" charset="0"/>
                        </a:rPr>
                        <a:t>2018</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45720" marR="45720" anchor="ctr"/>
                </a:tc>
                <a:tc>
                  <a:txBody>
                    <a:bodyPr/>
                    <a:lstStyle/>
                    <a:p>
                      <a:pPr algn="r">
                        <a:lnSpc>
                          <a:spcPct val="100000"/>
                        </a:lnSpc>
                        <a:spcBef>
                          <a:spcPts val="0"/>
                        </a:spcBef>
                        <a:spcAft>
                          <a:spcPts val="0"/>
                        </a:spcAft>
                      </a:pPr>
                      <a:r>
                        <a:rPr lang="en-IN" sz="1200" dirty="0">
                          <a:latin typeface="Verdana" panose="020B0604030504040204" pitchFamily="34" charset="0"/>
                          <a:ea typeface="Verdana" panose="020B0604030504040204" pitchFamily="34" charset="0"/>
                          <a:cs typeface="Verdana" panose="020B0604030504040204" pitchFamily="34" charset="0"/>
                        </a:rPr>
                        <a:t>$42,000 × 3/4 = </a:t>
                      </a:r>
                      <a:r>
                        <a:rPr lang="en-IN" sz="1200" b="1" dirty="0">
                          <a:latin typeface="Verdana" panose="020B0604030504040204" pitchFamily="34" charset="0"/>
                          <a:ea typeface="Verdana" panose="020B0604030504040204" pitchFamily="34" charset="0"/>
                          <a:cs typeface="Verdana" panose="020B0604030504040204" pitchFamily="34" charset="0"/>
                        </a:rPr>
                        <a:t>$31,500</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marL="45720" marR="45720"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$70,000 × 3/4 = </a:t>
                      </a:r>
                      <a:r>
                        <a:rPr lang="en-IN" sz="1200" b="1" dirty="0">
                          <a:latin typeface="Verdana" panose="020B0604030504040204" pitchFamily="34" charset="0"/>
                          <a:ea typeface="Verdana" panose="020B0604030504040204" pitchFamily="34" charset="0"/>
                          <a:cs typeface="Verdana" panose="020B0604030504040204" pitchFamily="34" charset="0"/>
                        </a:rPr>
                        <a:t>$ 52,500</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marL="45720" marR="45720"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$100,000 × 3/4 = </a:t>
                      </a:r>
                      <a:r>
                        <a:rPr lang="en-IN" sz="1200" b="1" dirty="0">
                          <a:latin typeface="Verdana" panose="020B0604030504040204" pitchFamily="34" charset="0"/>
                          <a:ea typeface="Verdana" panose="020B0604030504040204" pitchFamily="34" charset="0"/>
                          <a:cs typeface="Verdana" panose="020B0604030504040204" pitchFamily="34" charset="0"/>
                        </a:rPr>
                        <a:t>$ 75,000</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marL="45720" marR="45720" anchor="ctr"/>
                </a:tc>
                <a:extLst>
                  <a:ext uri="{0D108BD9-81ED-4DB2-BD59-A6C34878D82A}">
                    <a16:rowId xmlns:a16="http://schemas.microsoft.com/office/drawing/2014/main" xmlns="" val="10001"/>
                  </a:ext>
                </a:extLst>
              </a:tr>
              <a:tr h="533400">
                <a:tc>
                  <a:txBody>
                    <a:bodyPr/>
                    <a:lstStyle/>
                    <a:p>
                      <a:pPr algn="ctr">
                        <a:lnSpc>
                          <a:spcPct val="100000"/>
                        </a:lnSpc>
                        <a:spcBef>
                          <a:spcPts val="0"/>
                        </a:spcBef>
                        <a:spcAft>
                          <a:spcPts val="0"/>
                        </a:spcAft>
                      </a:pPr>
                      <a:r>
                        <a:rPr lang="en-IN" sz="1200" dirty="0">
                          <a:latin typeface="Verdana" panose="020B0604030504040204" pitchFamily="34" charset="0"/>
                          <a:ea typeface="Verdana" panose="020B0604030504040204" pitchFamily="34" charset="0"/>
                          <a:cs typeface="Verdana" panose="020B0604030504040204" pitchFamily="34" charset="0"/>
                        </a:rPr>
                        <a:t>2019</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45720" marR="45720" anchor="ctr"/>
                </a:tc>
                <a:tc>
                  <a:txBody>
                    <a:bodyPr/>
                    <a:lstStyle/>
                    <a:p>
                      <a:pPr algn="r">
                        <a:lnSpc>
                          <a:spcPct val="100000"/>
                        </a:lnSpc>
                        <a:spcBef>
                          <a:spcPts val="0"/>
                        </a:spcBef>
                        <a:spcAft>
                          <a:spcPts val="0"/>
                        </a:spcAft>
                      </a:pPr>
                      <a:r>
                        <a:rPr lang="en-IN" sz="1200" b="1" dirty="0">
                          <a:latin typeface="Verdana" panose="020B0604030504040204" pitchFamily="34" charset="0"/>
                          <a:ea typeface="Verdana" panose="020B0604030504040204" pitchFamily="34" charset="0"/>
                          <a:cs typeface="Verdana" panose="020B0604030504040204" pitchFamily="34" charset="0"/>
                        </a:rPr>
                        <a:t>$42,000</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marL="45720" marR="45720" anchor="ctr"/>
                </a:tc>
                <a:tc>
                  <a:txBody>
                    <a:bodyPr/>
                    <a:lstStyle/>
                    <a:p>
                      <a:pPr algn="r">
                        <a:lnSpc>
                          <a:spcPct val="100000"/>
                        </a:lnSpc>
                        <a:spcBef>
                          <a:spcPts val="0"/>
                        </a:spcBef>
                        <a:spcAft>
                          <a:spcPts val="0"/>
                        </a:spcAft>
                      </a:pPr>
                      <a:r>
                        <a:rPr lang="en-IN" sz="1200" dirty="0">
                          <a:latin typeface="Verdana" panose="020B0604030504040204" pitchFamily="34" charset="0"/>
                          <a:ea typeface="Verdana" panose="020B0604030504040204" pitchFamily="34" charset="0"/>
                          <a:cs typeface="Verdana" panose="020B0604030504040204" pitchFamily="34" charset="0"/>
                        </a:rPr>
                        <a:t>$70,000</a:t>
                      </a:r>
                      <a:r>
                        <a:rPr lang="en-IN" sz="1200" baseline="0" dirty="0">
                          <a:latin typeface="Verdana" panose="020B0604030504040204" pitchFamily="34" charset="0"/>
                          <a:ea typeface="Verdana" panose="020B0604030504040204" pitchFamily="34" charset="0"/>
                          <a:cs typeface="Verdana" panose="020B0604030504040204" pitchFamily="34" charset="0"/>
                        </a:rPr>
                        <a:t> </a:t>
                      </a:r>
                      <a:r>
                        <a:rPr lang="en-IN" sz="1200" dirty="0">
                          <a:latin typeface="Verdana" panose="020B0604030504040204" pitchFamily="34" charset="0"/>
                          <a:ea typeface="Verdana" panose="020B0604030504040204" pitchFamily="34" charset="0"/>
                          <a:cs typeface="Verdana" panose="020B0604030504040204" pitchFamily="34" charset="0"/>
                        </a:rPr>
                        <a:t>× 1/4 = $ 17,500</a:t>
                      </a:r>
                    </a:p>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+56,000 × 3/4 =</a:t>
                      </a:r>
                      <a:r>
                        <a:rPr lang="en-IN" sz="1200" baseline="0" dirty="0">
                          <a:latin typeface="Verdana" panose="020B0604030504040204" pitchFamily="34" charset="0"/>
                          <a:ea typeface="Verdana" panose="020B0604030504040204" pitchFamily="34" charset="0"/>
                          <a:cs typeface="Verdana" panose="020B0604030504040204" pitchFamily="34" charset="0"/>
                        </a:rPr>
                        <a:t> </a:t>
                      </a:r>
                      <a:r>
                        <a:rPr lang="en-IN" sz="1200" u="sng" dirty="0">
                          <a:latin typeface="Verdana" panose="020B0604030504040204" pitchFamily="34" charset="0"/>
                          <a:ea typeface="Verdana" panose="020B0604030504040204" pitchFamily="34" charset="0"/>
                          <a:cs typeface="Verdana" panose="020B0604030504040204" pitchFamily="34" charset="0"/>
                        </a:rPr>
                        <a:t>42,000</a:t>
                      </a:r>
                    </a:p>
                    <a:p>
                      <a:pPr marL="1371600" marR="0" lvl="3"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     </a:t>
                      </a:r>
                      <a:r>
                        <a:rPr lang="en-IN" sz="1200" b="1" dirty="0">
                          <a:latin typeface="Verdana" panose="020B0604030504040204" pitchFamily="34" charset="0"/>
                          <a:ea typeface="Verdana" panose="020B0604030504040204" pitchFamily="34" charset="0"/>
                          <a:cs typeface="Verdana" panose="020B0604030504040204" pitchFamily="34" charset="0"/>
                        </a:rPr>
                        <a:t>$ 59,500</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marL="45720" marR="45720"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$100,000</a:t>
                      </a:r>
                      <a:r>
                        <a:rPr lang="en-IN" sz="1200" baseline="0" dirty="0">
                          <a:latin typeface="Verdana" panose="020B0604030504040204" pitchFamily="34" charset="0"/>
                          <a:ea typeface="Verdana" panose="020B0604030504040204" pitchFamily="34" charset="0"/>
                          <a:cs typeface="Verdana" panose="020B0604030504040204" pitchFamily="34" charset="0"/>
                        </a:rPr>
                        <a:t> </a:t>
                      </a:r>
                      <a:r>
                        <a:rPr lang="en-IN" sz="1200" dirty="0">
                          <a:latin typeface="Verdana" panose="020B0604030504040204" pitchFamily="34" charset="0"/>
                          <a:ea typeface="Verdana" panose="020B0604030504040204" pitchFamily="34" charset="0"/>
                          <a:cs typeface="Verdana" panose="020B0604030504040204" pitchFamily="34" charset="0"/>
                        </a:rPr>
                        <a:t>× 1/4 = $ 25,000</a:t>
                      </a:r>
                    </a:p>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  +60,000 × 3/4 = </a:t>
                      </a:r>
                      <a:r>
                        <a:rPr lang="en-IN" sz="1200" u="sng" dirty="0">
                          <a:latin typeface="Verdana" panose="020B0604030504040204" pitchFamily="34" charset="0"/>
                          <a:ea typeface="Verdana" panose="020B0604030504040204" pitchFamily="34" charset="0"/>
                          <a:cs typeface="Verdana" panose="020B0604030504040204" pitchFamily="34" charset="0"/>
                        </a:rPr>
                        <a:t>45,000</a:t>
                      </a:r>
                    </a:p>
                    <a:p>
                      <a:pPr marL="0" marR="0" indent="0" algn="r" defTabSz="914400" rtl="0" eaLnBrk="1" fontAlgn="auto" latinLnBrk="0" hangingPunct="1">
                        <a:lnSpc>
                          <a:spcPct val="100000"/>
                        </a:lnSpc>
                        <a:spcBef>
                          <a:spcPts val="0"/>
                        </a:spcBef>
                        <a:spcAft>
                          <a:spcPts val="0"/>
                        </a:spcAft>
                        <a:buClrTx/>
                        <a:buSzTx/>
                        <a:buFontTx/>
                        <a:buNone/>
                        <a:tabLst/>
                        <a:defRPr/>
                      </a:pPr>
                      <a:r>
                        <a:rPr lang="en-IN" sz="1200" b="1" dirty="0">
                          <a:latin typeface="Verdana" panose="020B0604030504040204" pitchFamily="34" charset="0"/>
                          <a:ea typeface="Verdana" panose="020B0604030504040204" pitchFamily="34" charset="0"/>
                          <a:cs typeface="Verdana" panose="020B0604030504040204" pitchFamily="34" charset="0"/>
                        </a:rPr>
                        <a:t>$ 70,000</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marL="45720" marR="45720" anchor="ctr"/>
                </a:tc>
                <a:extLst>
                  <a:ext uri="{0D108BD9-81ED-4DB2-BD59-A6C34878D82A}">
                    <a16:rowId xmlns:a16="http://schemas.microsoft.com/office/drawing/2014/main" xmlns="" val="10002"/>
                  </a:ext>
                </a:extLst>
              </a:tr>
              <a:tr h="495300">
                <a:tc>
                  <a:txBody>
                    <a:bodyPr/>
                    <a:lstStyle/>
                    <a:p>
                      <a:pPr algn="ctr">
                        <a:lnSpc>
                          <a:spcPct val="100000"/>
                        </a:lnSpc>
                        <a:spcBef>
                          <a:spcPts val="0"/>
                        </a:spcBef>
                        <a:spcAft>
                          <a:spcPts val="0"/>
                        </a:spcAft>
                      </a:pPr>
                      <a:r>
                        <a:rPr lang="en-IN" sz="1200" dirty="0">
                          <a:latin typeface="Verdana" panose="020B0604030504040204" pitchFamily="34" charset="0"/>
                          <a:ea typeface="Verdana" panose="020B0604030504040204" pitchFamily="34" charset="0"/>
                          <a:cs typeface="Verdana" panose="020B0604030504040204" pitchFamily="34" charset="0"/>
                        </a:rPr>
                        <a:t>2020</a:t>
                      </a:r>
                    </a:p>
                  </a:txBody>
                  <a:tcPr marL="45720" marR="45720" anchor="ctr"/>
                </a:tc>
                <a:tc>
                  <a:txBody>
                    <a:bodyPr/>
                    <a:lstStyle/>
                    <a:p>
                      <a:pPr algn="r">
                        <a:lnSpc>
                          <a:spcPct val="100000"/>
                        </a:lnSpc>
                        <a:spcBef>
                          <a:spcPts val="0"/>
                        </a:spcBef>
                        <a:spcAft>
                          <a:spcPts val="0"/>
                        </a:spcAft>
                      </a:pPr>
                      <a:r>
                        <a:rPr lang="en-IN" sz="1200" b="1" dirty="0">
                          <a:latin typeface="Verdana" panose="020B0604030504040204" pitchFamily="34" charset="0"/>
                          <a:ea typeface="Verdana" panose="020B0604030504040204" pitchFamily="34" charset="0"/>
                          <a:cs typeface="Verdana" panose="020B0604030504040204" pitchFamily="34" charset="0"/>
                        </a:rPr>
                        <a:t>$42,000</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marL="45720" marR="45720" anchor="ctr"/>
                </a:tc>
                <a:tc>
                  <a:txBody>
                    <a:bodyPr/>
                    <a:lstStyle/>
                    <a:p>
                      <a:pPr algn="r">
                        <a:lnSpc>
                          <a:spcPct val="100000"/>
                        </a:lnSpc>
                        <a:spcBef>
                          <a:spcPts val="0"/>
                        </a:spcBef>
                        <a:spcAft>
                          <a:spcPts val="0"/>
                        </a:spcAft>
                      </a:pPr>
                      <a:r>
                        <a:rPr lang="en-IN" sz="1200" dirty="0">
                          <a:latin typeface="Verdana" panose="020B0604030504040204" pitchFamily="34" charset="0"/>
                          <a:ea typeface="Verdana" panose="020B0604030504040204" pitchFamily="34" charset="0"/>
                          <a:cs typeface="Verdana" panose="020B0604030504040204" pitchFamily="34" charset="0"/>
                        </a:rPr>
                        <a:t>$56,000</a:t>
                      </a:r>
                      <a:r>
                        <a:rPr lang="en-IN" sz="1200" baseline="0" dirty="0">
                          <a:latin typeface="Verdana" panose="020B0604030504040204" pitchFamily="34" charset="0"/>
                          <a:ea typeface="Verdana" panose="020B0604030504040204" pitchFamily="34" charset="0"/>
                          <a:cs typeface="Verdana" panose="020B0604030504040204" pitchFamily="34" charset="0"/>
                        </a:rPr>
                        <a:t> </a:t>
                      </a:r>
                      <a:r>
                        <a:rPr lang="en-IN" sz="1200" dirty="0">
                          <a:latin typeface="Verdana" panose="020B0604030504040204" pitchFamily="34" charset="0"/>
                          <a:ea typeface="Verdana" panose="020B0604030504040204" pitchFamily="34" charset="0"/>
                          <a:cs typeface="Verdana" panose="020B0604030504040204" pitchFamily="34" charset="0"/>
                        </a:rPr>
                        <a:t>× 1/4 = $ 14,000</a:t>
                      </a:r>
                    </a:p>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+42,000 × 3/4 = </a:t>
                      </a:r>
                      <a:r>
                        <a:rPr lang="en-IN" sz="1200" u="sng" baseline="0" dirty="0">
                          <a:latin typeface="Verdana" panose="020B0604030504040204" pitchFamily="34" charset="0"/>
                          <a:ea typeface="Verdana" panose="020B0604030504040204" pitchFamily="34" charset="0"/>
                          <a:cs typeface="Verdana" panose="020B0604030504040204" pitchFamily="34" charset="0"/>
                        </a:rPr>
                        <a:t>31</a:t>
                      </a:r>
                      <a:r>
                        <a:rPr lang="en-IN" sz="1200" u="sng" dirty="0">
                          <a:latin typeface="Verdana" panose="020B0604030504040204" pitchFamily="34" charset="0"/>
                          <a:ea typeface="Verdana" panose="020B0604030504040204" pitchFamily="34" charset="0"/>
                          <a:cs typeface="Verdana" panose="020B0604030504040204" pitchFamily="34" charset="0"/>
                        </a:rPr>
                        <a:t>,500</a:t>
                      </a:r>
                    </a:p>
                    <a:p>
                      <a:pPr marL="1371600" marR="0" lvl="3"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     </a:t>
                      </a:r>
                      <a:r>
                        <a:rPr lang="en-IN" sz="1200" b="1" dirty="0">
                          <a:latin typeface="Verdana" panose="020B0604030504040204" pitchFamily="34" charset="0"/>
                          <a:ea typeface="Verdana" panose="020B0604030504040204" pitchFamily="34" charset="0"/>
                          <a:cs typeface="Verdana" panose="020B0604030504040204" pitchFamily="34" charset="0"/>
                        </a:rPr>
                        <a:t>$ 45,500</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marL="45720" marR="45720" anchor="ctr"/>
                </a:tc>
                <a:tc>
                  <a:txBody>
                    <a:bodyPr/>
                    <a:lstStyle/>
                    <a:p>
                      <a:pPr algn="r">
                        <a:lnSpc>
                          <a:spcPct val="100000"/>
                        </a:lnSpc>
                        <a:spcBef>
                          <a:spcPts val="0"/>
                        </a:spcBef>
                        <a:spcAft>
                          <a:spcPts val="0"/>
                        </a:spcAft>
                      </a:pPr>
                      <a:r>
                        <a:rPr lang="en-IN" sz="1200" dirty="0">
                          <a:latin typeface="Verdana" panose="020B0604030504040204" pitchFamily="34" charset="0"/>
                          <a:ea typeface="Verdana" panose="020B0604030504040204" pitchFamily="34" charset="0"/>
                          <a:cs typeface="Verdana" panose="020B0604030504040204" pitchFamily="34" charset="0"/>
                        </a:rPr>
                        <a:t>$60,000</a:t>
                      </a:r>
                      <a:r>
                        <a:rPr lang="en-IN" sz="1200" baseline="0" dirty="0">
                          <a:latin typeface="Verdana" panose="020B0604030504040204" pitchFamily="34" charset="0"/>
                          <a:ea typeface="Verdana" panose="020B0604030504040204" pitchFamily="34" charset="0"/>
                          <a:cs typeface="Verdana" panose="020B0604030504040204" pitchFamily="34" charset="0"/>
                        </a:rPr>
                        <a:t> </a:t>
                      </a:r>
                      <a:r>
                        <a:rPr lang="en-IN" sz="1200" dirty="0">
                          <a:latin typeface="Verdana" panose="020B0604030504040204" pitchFamily="34" charset="0"/>
                          <a:ea typeface="Verdana" panose="020B0604030504040204" pitchFamily="34" charset="0"/>
                          <a:cs typeface="Verdana" panose="020B0604030504040204" pitchFamily="34" charset="0"/>
                        </a:rPr>
                        <a:t>× 1/4 = $ 15,000</a:t>
                      </a:r>
                    </a:p>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+36,000 × 3/4 = </a:t>
                      </a:r>
                      <a:r>
                        <a:rPr lang="en-IN" sz="1200" u="sng" baseline="0" dirty="0">
                          <a:latin typeface="Verdana" panose="020B0604030504040204" pitchFamily="34" charset="0"/>
                          <a:ea typeface="Verdana" panose="020B0604030504040204" pitchFamily="34" charset="0"/>
                          <a:cs typeface="Verdana" panose="020B0604030504040204" pitchFamily="34" charset="0"/>
                        </a:rPr>
                        <a:t>27</a:t>
                      </a:r>
                      <a:r>
                        <a:rPr lang="en-IN" sz="1200" u="sng" dirty="0">
                          <a:latin typeface="Verdana" panose="020B0604030504040204" pitchFamily="34" charset="0"/>
                          <a:ea typeface="Verdana" panose="020B0604030504040204" pitchFamily="34" charset="0"/>
                          <a:cs typeface="Verdana" panose="020B0604030504040204" pitchFamily="34" charset="0"/>
                        </a:rPr>
                        <a:t>,000</a:t>
                      </a:r>
                    </a:p>
                    <a:p>
                      <a:pPr marL="1371600" marR="0" lvl="3"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    </a:t>
                      </a:r>
                      <a:r>
                        <a:rPr lang="en-IN" sz="1200" b="1" dirty="0">
                          <a:latin typeface="Verdana" panose="020B0604030504040204" pitchFamily="34" charset="0"/>
                          <a:ea typeface="Verdana" panose="020B0604030504040204" pitchFamily="34" charset="0"/>
                          <a:cs typeface="Verdana" panose="020B0604030504040204" pitchFamily="34" charset="0"/>
                        </a:rPr>
                        <a:t>$ </a:t>
                      </a:r>
                      <a:r>
                        <a:rPr lang="en-IN" sz="1200" b="1" baseline="0" dirty="0">
                          <a:latin typeface="Verdana" panose="020B0604030504040204" pitchFamily="34" charset="0"/>
                          <a:ea typeface="Verdana" panose="020B0604030504040204" pitchFamily="34" charset="0"/>
                          <a:cs typeface="Verdana" panose="020B0604030504040204" pitchFamily="34" charset="0"/>
                        </a:rPr>
                        <a:t> </a:t>
                      </a:r>
                      <a:r>
                        <a:rPr lang="en-IN" sz="1200" b="1" dirty="0">
                          <a:latin typeface="Verdana" panose="020B0604030504040204" pitchFamily="34" charset="0"/>
                          <a:ea typeface="Verdana" panose="020B0604030504040204" pitchFamily="34" charset="0"/>
                          <a:cs typeface="Verdana" panose="020B0604030504040204" pitchFamily="34" charset="0"/>
                        </a:rPr>
                        <a:t>42,000</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marL="45720" marR="45720" anchor="ctr"/>
                </a:tc>
                <a:extLst>
                  <a:ext uri="{0D108BD9-81ED-4DB2-BD59-A6C34878D82A}">
                    <a16:rowId xmlns:a16="http://schemas.microsoft.com/office/drawing/2014/main" xmlns="" val="10003"/>
                  </a:ext>
                </a:extLst>
              </a:tr>
              <a:tr h="533400">
                <a:tc>
                  <a:txBody>
                    <a:bodyPr/>
                    <a:lstStyle/>
                    <a:p>
                      <a:pPr algn="ctr">
                        <a:lnSpc>
                          <a:spcPct val="100000"/>
                        </a:lnSpc>
                        <a:spcBef>
                          <a:spcPts val="0"/>
                        </a:spcBef>
                        <a:spcAft>
                          <a:spcPts val="0"/>
                        </a:spcAft>
                      </a:pPr>
                      <a:r>
                        <a:rPr lang="en-IN" sz="1200" dirty="0">
                          <a:latin typeface="Verdana" panose="020B0604030504040204" pitchFamily="34" charset="0"/>
                          <a:ea typeface="Verdana" panose="020B0604030504040204" pitchFamily="34" charset="0"/>
                          <a:cs typeface="Verdana" panose="020B0604030504040204" pitchFamily="34" charset="0"/>
                        </a:rPr>
                        <a:t>2021</a:t>
                      </a:r>
                    </a:p>
                  </a:txBody>
                  <a:tcPr marL="45720" marR="45720" anchor="ctr"/>
                </a:tc>
                <a:tc>
                  <a:txBody>
                    <a:bodyPr/>
                    <a:lstStyle/>
                    <a:p>
                      <a:pPr algn="r">
                        <a:lnSpc>
                          <a:spcPct val="100000"/>
                        </a:lnSpc>
                        <a:spcBef>
                          <a:spcPts val="0"/>
                        </a:spcBef>
                        <a:spcAft>
                          <a:spcPts val="0"/>
                        </a:spcAft>
                      </a:pPr>
                      <a:r>
                        <a:rPr lang="en-IN" sz="1200" b="1" dirty="0">
                          <a:latin typeface="Verdana" panose="020B0604030504040204" pitchFamily="34" charset="0"/>
                          <a:ea typeface="Verdana" panose="020B0604030504040204" pitchFamily="34" charset="0"/>
                          <a:cs typeface="Verdana" panose="020B0604030504040204" pitchFamily="34" charset="0"/>
                        </a:rPr>
                        <a:t>$42,000</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marL="45720" marR="45720" anchor="ctr"/>
                </a:tc>
                <a:tc>
                  <a:txBody>
                    <a:bodyPr/>
                    <a:lstStyle/>
                    <a:p>
                      <a:pPr algn="r">
                        <a:lnSpc>
                          <a:spcPct val="100000"/>
                        </a:lnSpc>
                        <a:spcBef>
                          <a:spcPts val="0"/>
                        </a:spcBef>
                        <a:spcAft>
                          <a:spcPts val="0"/>
                        </a:spcAft>
                      </a:pPr>
                      <a:r>
                        <a:rPr lang="en-IN" sz="1200" dirty="0">
                          <a:latin typeface="Verdana" panose="020B0604030504040204" pitchFamily="34" charset="0"/>
                          <a:ea typeface="Verdana" panose="020B0604030504040204" pitchFamily="34" charset="0"/>
                          <a:cs typeface="Verdana" panose="020B0604030504040204" pitchFamily="34" charset="0"/>
                        </a:rPr>
                        <a:t>$42,000</a:t>
                      </a:r>
                      <a:r>
                        <a:rPr lang="en-IN" sz="1200" baseline="0" dirty="0">
                          <a:latin typeface="Verdana" panose="020B0604030504040204" pitchFamily="34" charset="0"/>
                          <a:ea typeface="Verdana" panose="020B0604030504040204" pitchFamily="34" charset="0"/>
                          <a:cs typeface="Verdana" panose="020B0604030504040204" pitchFamily="34" charset="0"/>
                        </a:rPr>
                        <a:t> </a:t>
                      </a:r>
                      <a:r>
                        <a:rPr lang="en-IN" sz="1200" dirty="0">
                          <a:latin typeface="Verdana" panose="020B0604030504040204" pitchFamily="34" charset="0"/>
                          <a:ea typeface="Verdana" panose="020B0604030504040204" pitchFamily="34" charset="0"/>
                          <a:cs typeface="Verdana" panose="020B0604030504040204" pitchFamily="34" charset="0"/>
                        </a:rPr>
                        <a:t>× 1/4 = $</a:t>
                      </a:r>
                      <a:r>
                        <a:rPr lang="en-IN" sz="1200" baseline="0" dirty="0">
                          <a:latin typeface="Verdana" panose="020B0604030504040204" pitchFamily="34" charset="0"/>
                          <a:ea typeface="Verdana" panose="020B0604030504040204" pitchFamily="34" charset="0"/>
                          <a:cs typeface="Verdana" panose="020B0604030504040204" pitchFamily="34" charset="0"/>
                        </a:rPr>
                        <a:t> </a:t>
                      </a:r>
                      <a:r>
                        <a:rPr lang="en-IN" sz="1200" dirty="0">
                          <a:latin typeface="Verdana" panose="020B0604030504040204" pitchFamily="34" charset="0"/>
                          <a:ea typeface="Verdana" panose="020B0604030504040204" pitchFamily="34" charset="0"/>
                          <a:cs typeface="Verdana" panose="020B0604030504040204" pitchFamily="34" charset="0"/>
                        </a:rPr>
                        <a:t>10,500</a:t>
                      </a:r>
                    </a:p>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+28,000 × 3/4 =</a:t>
                      </a:r>
                      <a:r>
                        <a:rPr lang="en-IN" sz="1200" baseline="0" dirty="0">
                          <a:latin typeface="Verdana" panose="020B0604030504040204" pitchFamily="34" charset="0"/>
                          <a:ea typeface="Verdana" panose="020B0604030504040204" pitchFamily="34" charset="0"/>
                          <a:cs typeface="Verdana" panose="020B0604030504040204" pitchFamily="34" charset="0"/>
                        </a:rPr>
                        <a:t> </a:t>
                      </a:r>
                      <a:r>
                        <a:rPr lang="en-IN" sz="1200" u="sng" dirty="0">
                          <a:latin typeface="Verdana" panose="020B0604030504040204" pitchFamily="34" charset="0"/>
                          <a:ea typeface="Verdana" panose="020B0604030504040204" pitchFamily="34" charset="0"/>
                          <a:cs typeface="Verdana" panose="020B0604030504040204" pitchFamily="34" charset="0"/>
                        </a:rPr>
                        <a:t>21,000</a:t>
                      </a:r>
                    </a:p>
                    <a:p>
                      <a:pPr marL="1371600" marR="0" lvl="3"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     </a:t>
                      </a:r>
                      <a:r>
                        <a:rPr lang="en-IN" sz="1200" b="1" dirty="0">
                          <a:latin typeface="Verdana" panose="020B0604030504040204" pitchFamily="34" charset="0"/>
                          <a:ea typeface="Verdana" panose="020B0604030504040204" pitchFamily="34" charset="0"/>
                          <a:cs typeface="Verdana" panose="020B0604030504040204" pitchFamily="34" charset="0"/>
                        </a:rPr>
                        <a:t>$ 31,500</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marL="45720" marR="45720" anchor="ctr"/>
                </a:tc>
                <a:tc>
                  <a:txBody>
                    <a:bodyPr/>
                    <a:lstStyle/>
                    <a:p>
                      <a:pPr algn="r">
                        <a:lnSpc>
                          <a:spcPct val="100000"/>
                        </a:lnSpc>
                        <a:spcBef>
                          <a:spcPts val="0"/>
                        </a:spcBef>
                        <a:spcAft>
                          <a:spcPts val="0"/>
                        </a:spcAft>
                      </a:pPr>
                      <a:r>
                        <a:rPr lang="en-IN" sz="1200" dirty="0">
                          <a:latin typeface="Verdana" panose="020B0604030504040204" pitchFamily="34" charset="0"/>
                          <a:ea typeface="Verdana" panose="020B0604030504040204" pitchFamily="34" charset="0"/>
                          <a:cs typeface="Verdana" panose="020B0604030504040204" pitchFamily="34" charset="0"/>
                        </a:rPr>
                        <a:t>$36,000</a:t>
                      </a:r>
                      <a:r>
                        <a:rPr lang="en-IN" sz="1200" baseline="0" dirty="0">
                          <a:latin typeface="Verdana" panose="020B0604030504040204" pitchFamily="34" charset="0"/>
                          <a:ea typeface="Verdana" panose="020B0604030504040204" pitchFamily="34" charset="0"/>
                          <a:cs typeface="Verdana" panose="020B0604030504040204" pitchFamily="34" charset="0"/>
                        </a:rPr>
                        <a:t> </a:t>
                      </a:r>
                      <a:r>
                        <a:rPr lang="en-IN" sz="1200" dirty="0">
                          <a:latin typeface="Verdana" panose="020B0604030504040204" pitchFamily="34" charset="0"/>
                          <a:ea typeface="Verdana" panose="020B0604030504040204" pitchFamily="34" charset="0"/>
                          <a:cs typeface="Verdana" panose="020B0604030504040204" pitchFamily="34" charset="0"/>
                        </a:rPr>
                        <a:t>× 1/4 = $</a:t>
                      </a:r>
                      <a:r>
                        <a:rPr lang="en-IN" sz="1200" baseline="0" dirty="0">
                          <a:latin typeface="Verdana" panose="020B0604030504040204" pitchFamily="34" charset="0"/>
                          <a:ea typeface="Verdana" panose="020B0604030504040204" pitchFamily="34" charset="0"/>
                          <a:cs typeface="Verdana" panose="020B0604030504040204" pitchFamily="34" charset="0"/>
                        </a:rPr>
                        <a:t> </a:t>
                      </a:r>
                      <a:r>
                        <a:rPr lang="en-IN" sz="1200" dirty="0">
                          <a:latin typeface="Verdana" panose="020B0604030504040204" pitchFamily="34" charset="0"/>
                          <a:ea typeface="Verdana" panose="020B0604030504040204" pitchFamily="34" charset="0"/>
                          <a:cs typeface="Verdana" panose="020B0604030504040204" pitchFamily="34" charset="0"/>
                        </a:rPr>
                        <a:t>9,000</a:t>
                      </a:r>
                    </a:p>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+14,000 × 3/4 =</a:t>
                      </a:r>
                      <a:r>
                        <a:rPr lang="en-IN" sz="1200" baseline="0" dirty="0">
                          <a:latin typeface="Verdana" panose="020B0604030504040204" pitchFamily="34" charset="0"/>
                          <a:ea typeface="Verdana" panose="020B0604030504040204" pitchFamily="34" charset="0"/>
                          <a:cs typeface="Verdana" panose="020B0604030504040204" pitchFamily="34" charset="0"/>
                        </a:rPr>
                        <a:t> </a:t>
                      </a:r>
                      <a:r>
                        <a:rPr lang="en-IN" sz="1200" u="sng" baseline="0" dirty="0">
                          <a:latin typeface="Verdana" panose="020B0604030504040204" pitchFamily="34" charset="0"/>
                          <a:ea typeface="Verdana" panose="020B0604030504040204" pitchFamily="34" charset="0"/>
                          <a:cs typeface="Verdana" panose="020B0604030504040204" pitchFamily="34" charset="0"/>
                        </a:rPr>
                        <a:t>10</a:t>
                      </a:r>
                      <a:r>
                        <a:rPr lang="en-IN" sz="1200" u="sng" dirty="0">
                          <a:latin typeface="Verdana" panose="020B0604030504040204" pitchFamily="34" charset="0"/>
                          <a:ea typeface="Verdana" panose="020B0604030504040204" pitchFamily="34" charset="0"/>
                          <a:cs typeface="Verdana" panose="020B0604030504040204" pitchFamily="34" charset="0"/>
                        </a:rPr>
                        <a:t>,500</a:t>
                      </a:r>
                    </a:p>
                    <a:p>
                      <a:pPr marL="0" marR="0" indent="0" algn="r" defTabSz="914400" rtl="0" eaLnBrk="1" fontAlgn="auto" latinLnBrk="0" hangingPunct="1">
                        <a:lnSpc>
                          <a:spcPct val="100000"/>
                        </a:lnSpc>
                        <a:spcBef>
                          <a:spcPts val="0"/>
                        </a:spcBef>
                        <a:spcAft>
                          <a:spcPts val="0"/>
                        </a:spcAft>
                        <a:buClrTx/>
                        <a:buSzTx/>
                        <a:buFontTx/>
                        <a:buNone/>
                        <a:tabLst/>
                        <a:defRPr/>
                      </a:pPr>
                      <a:r>
                        <a:rPr lang="en-IN" sz="1200" b="1" dirty="0">
                          <a:latin typeface="Verdana" panose="020B0604030504040204" pitchFamily="34" charset="0"/>
                          <a:ea typeface="Verdana" panose="020B0604030504040204" pitchFamily="34" charset="0"/>
                          <a:cs typeface="Verdana" panose="020B0604030504040204" pitchFamily="34" charset="0"/>
                        </a:rPr>
                        <a:t>$ 19,500</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marL="45720" marR="45720" anchor="ctr"/>
                </a:tc>
                <a:extLst>
                  <a:ext uri="{0D108BD9-81ED-4DB2-BD59-A6C34878D82A}">
                    <a16:rowId xmlns:a16="http://schemas.microsoft.com/office/drawing/2014/main" xmlns="" val="10004"/>
                  </a:ext>
                </a:extLst>
              </a:tr>
              <a:tr h="495300">
                <a:tc>
                  <a:txBody>
                    <a:bodyPr/>
                    <a:lstStyle/>
                    <a:p>
                      <a:pPr algn="ctr">
                        <a:lnSpc>
                          <a:spcPct val="100000"/>
                        </a:lnSpc>
                        <a:spcBef>
                          <a:spcPts val="0"/>
                        </a:spcBef>
                        <a:spcAft>
                          <a:spcPts val="0"/>
                        </a:spcAft>
                      </a:pPr>
                      <a:r>
                        <a:rPr lang="en-IN" sz="1200" dirty="0">
                          <a:latin typeface="Verdana" panose="020B0604030504040204" pitchFamily="34" charset="0"/>
                          <a:ea typeface="Verdana" panose="020B0604030504040204" pitchFamily="34" charset="0"/>
                          <a:cs typeface="Verdana" panose="020B0604030504040204" pitchFamily="34" charset="0"/>
                        </a:rPr>
                        <a:t>2022</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45720" marR="45720" anchor="ctr"/>
                </a:tc>
                <a:tc>
                  <a:txBody>
                    <a:bodyPr/>
                    <a:lstStyle/>
                    <a:p>
                      <a:pPr algn="r">
                        <a:lnSpc>
                          <a:spcPct val="100000"/>
                        </a:lnSpc>
                        <a:spcBef>
                          <a:spcPts val="0"/>
                        </a:spcBef>
                        <a:spcAft>
                          <a:spcPts val="0"/>
                        </a:spcAft>
                      </a:pPr>
                      <a:r>
                        <a:rPr lang="en-IN" sz="1200" b="1" dirty="0">
                          <a:latin typeface="Verdana" panose="020B0604030504040204" pitchFamily="34" charset="0"/>
                          <a:ea typeface="Verdana" panose="020B0604030504040204" pitchFamily="34" charset="0"/>
                          <a:cs typeface="Verdana" panose="020B0604030504040204" pitchFamily="34" charset="0"/>
                        </a:rPr>
                        <a:t>$42,000</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marL="45720" marR="45720" anchor="ctr"/>
                </a:tc>
                <a:tc>
                  <a:txBody>
                    <a:bodyPr/>
                    <a:lstStyle/>
                    <a:p>
                      <a:pPr algn="r">
                        <a:lnSpc>
                          <a:spcPct val="100000"/>
                        </a:lnSpc>
                        <a:spcBef>
                          <a:spcPts val="0"/>
                        </a:spcBef>
                        <a:spcAft>
                          <a:spcPts val="0"/>
                        </a:spcAft>
                      </a:pPr>
                      <a:r>
                        <a:rPr lang="en-IN" sz="1200" dirty="0">
                          <a:latin typeface="Verdana" panose="020B0604030504040204" pitchFamily="34" charset="0"/>
                          <a:ea typeface="Verdana" panose="020B0604030504040204" pitchFamily="34" charset="0"/>
                          <a:cs typeface="Verdana" panose="020B0604030504040204" pitchFamily="34" charset="0"/>
                        </a:rPr>
                        <a:t>$28,000</a:t>
                      </a:r>
                      <a:r>
                        <a:rPr lang="en-IN" sz="1200" baseline="0" dirty="0">
                          <a:latin typeface="Verdana" panose="020B0604030504040204" pitchFamily="34" charset="0"/>
                          <a:ea typeface="Verdana" panose="020B0604030504040204" pitchFamily="34" charset="0"/>
                          <a:cs typeface="Verdana" panose="020B0604030504040204" pitchFamily="34" charset="0"/>
                        </a:rPr>
                        <a:t> </a:t>
                      </a:r>
                      <a:r>
                        <a:rPr lang="en-IN" sz="1200" dirty="0">
                          <a:latin typeface="Verdana" panose="020B0604030504040204" pitchFamily="34" charset="0"/>
                          <a:ea typeface="Verdana" panose="020B0604030504040204" pitchFamily="34" charset="0"/>
                          <a:cs typeface="Verdana" panose="020B0604030504040204" pitchFamily="34" charset="0"/>
                        </a:rPr>
                        <a:t>× 1/4 = $ 7,000</a:t>
                      </a:r>
                    </a:p>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+14,000 × 3/4 = </a:t>
                      </a:r>
                      <a:r>
                        <a:rPr lang="en-IN" sz="1200" u="sng" baseline="0" dirty="0">
                          <a:latin typeface="Verdana" panose="020B0604030504040204" pitchFamily="34" charset="0"/>
                          <a:ea typeface="Verdana" panose="020B0604030504040204" pitchFamily="34" charset="0"/>
                          <a:cs typeface="Verdana" panose="020B0604030504040204" pitchFamily="34" charset="0"/>
                        </a:rPr>
                        <a:t>10</a:t>
                      </a:r>
                      <a:r>
                        <a:rPr lang="en-IN" sz="1200" u="sng" dirty="0">
                          <a:latin typeface="Verdana" panose="020B0604030504040204" pitchFamily="34" charset="0"/>
                          <a:ea typeface="Verdana" panose="020B0604030504040204" pitchFamily="34" charset="0"/>
                          <a:cs typeface="Verdana" panose="020B0604030504040204" pitchFamily="34" charset="0"/>
                        </a:rPr>
                        <a:t>,500</a:t>
                      </a:r>
                    </a:p>
                    <a:p>
                      <a:pPr marL="1371600" marR="0" lvl="3"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     </a:t>
                      </a:r>
                      <a:r>
                        <a:rPr lang="en-IN" sz="1200" b="1" dirty="0">
                          <a:latin typeface="Verdana" panose="020B0604030504040204" pitchFamily="34" charset="0"/>
                          <a:ea typeface="Verdana" panose="020B0604030504040204" pitchFamily="34" charset="0"/>
                          <a:cs typeface="Verdana" panose="020B0604030504040204" pitchFamily="34" charset="0"/>
                        </a:rPr>
                        <a:t>$</a:t>
                      </a:r>
                      <a:r>
                        <a:rPr lang="en-IN" sz="1200" b="1" baseline="0" dirty="0">
                          <a:latin typeface="Verdana" panose="020B0604030504040204" pitchFamily="34" charset="0"/>
                          <a:ea typeface="Verdana" panose="020B0604030504040204" pitchFamily="34" charset="0"/>
                          <a:cs typeface="Verdana" panose="020B0604030504040204" pitchFamily="34" charset="0"/>
                        </a:rPr>
                        <a:t> </a:t>
                      </a:r>
                      <a:r>
                        <a:rPr lang="en-IN" sz="1200" b="1" dirty="0">
                          <a:latin typeface="Verdana" panose="020B0604030504040204" pitchFamily="34" charset="0"/>
                          <a:ea typeface="Verdana" panose="020B0604030504040204" pitchFamily="34" charset="0"/>
                          <a:cs typeface="Verdana" panose="020B0604030504040204" pitchFamily="34" charset="0"/>
                        </a:rPr>
                        <a:t>17,500</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marL="45720" marR="45720" anchor="ctr"/>
                </a:tc>
                <a:tc>
                  <a:txBody>
                    <a:bodyPr/>
                    <a:lstStyle/>
                    <a:p>
                      <a:pPr algn="r">
                        <a:lnSpc>
                          <a:spcPct val="100000"/>
                        </a:lnSpc>
                        <a:spcBef>
                          <a:spcPts val="0"/>
                        </a:spcBef>
                        <a:spcAft>
                          <a:spcPts val="0"/>
                        </a:spcAft>
                      </a:pPr>
                      <a:r>
                        <a:rPr lang="en-IN" sz="1200" dirty="0">
                          <a:latin typeface="Verdana" panose="020B0604030504040204" pitchFamily="34" charset="0"/>
                          <a:ea typeface="Verdana" panose="020B0604030504040204" pitchFamily="34" charset="0"/>
                          <a:cs typeface="Verdana" panose="020B0604030504040204" pitchFamily="34" charset="0"/>
                        </a:rPr>
                        <a:t>$14,000</a:t>
                      </a:r>
                      <a:r>
                        <a:rPr lang="en-IN" sz="1200" baseline="0" dirty="0">
                          <a:latin typeface="Verdana" panose="020B0604030504040204" pitchFamily="34" charset="0"/>
                          <a:ea typeface="Verdana" panose="020B0604030504040204" pitchFamily="34" charset="0"/>
                          <a:cs typeface="Verdana" panose="020B0604030504040204" pitchFamily="34" charset="0"/>
                        </a:rPr>
                        <a:t> </a:t>
                      </a:r>
                      <a:r>
                        <a:rPr lang="en-IN" sz="1200" dirty="0">
                          <a:latin typeface="Verdana" panose="020B0604030504040204" pitchFamily="34" charset="0"/>
                          <a:ea typeface="Verdana" panose="020B0604030504040204" pitchFamily="34" charset="0"/>
                          <a:cs typeface="Verdana" panose="020B0604030504040204" pitchFamily="34" charset="0"/>
                        </a:rPr>
                        <a:t>× 1/4 = </a:t>
                      </a:r>
                      <a:r>
                        <a:rPr lang="en-IN" sz="1200" b="1" dirty="0">
                          <a:latin typeface="Verdana" panose="020B0604030504040204" pitchFamily="34" charset="0"/>
                          <a:ea typeface="Verdana" panose="020B0604030504040204" pitchFamily="34" charset="0"/>
                          <a:cs typeface="Verdana" panose="020B0604030504040204" pitchFamily="34" charset="0"/>
                        </a:rPr>
                        <a:t>$ 3,500</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marL="45720" marR="45720" anchor="ctr"/>
                </a:tc>
                <a:extLst>
                  <a:ext uri="{0D108BD9-81ED-4DB2-BD59-A6C34878D82A}">
                    <a16:rowId xmlns:a16="http://schemas.microsoft.com/office/drawing/2014/main" xmlns="" val="10005"/>
                  </a:ext>
                </a:extLst>
              </a:tr>
              <a:tr h="304800">
                <a:tc>
                  <a:txBody>
                    <a:bodyPr/>
                    <a:lstStyle/>
                    <a:p>
                      <a:pPr algn="ctr">
                        <a:lnSpc>
                          <a:spcPct val="100000"/>
                        </a:lnSpc>
                        <a:spcBef>
                          <a:spcPts val="0"/>
                        </a:spcBef>
                        <a:spcAft>
                          <a:spcPts val="0"/>
                        </a:spcAft>
                      </a:pPr>
                      <a:r>
                        <a:rPr lang="en-IN" sz="1200" dirty="0">
                          <a:latin typeface="Verdana" panose="020B0604030504040204" pitchFamily="34" charset="0"/>
                          <a:ea typeface="Verdana" panose="020B0604030504040204" pitchFamily="34" charset="0"/>
                          <a:cs typeface="Verdana" panose="020B0604030504040204" pitchFamily="34" charset="0"/>
                        </a:rPr>
                        <a:t>2023</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45720" marR="45720" anchor="ctr"/>
                </a:tc>
                <a:tc>
                  <a:txBody>
                    <a:bodyPr/>
                    <a:lstStyle/>
                    <a:p>
                      <a:pPr algn="r">
                        <a:lnSpc>
                          <a:spcPct val="100000"/>
                        </a:lnSpc>
                        <a:spcBef>
                          <a:spcPts val="0"/>
                        </a:spcBef>
                        <a:spcAft>
                          <a:spcPts val="0"/>
                        </a:spcAft>
                      </a:pPr>
                      <a:r>
                        <a:rPr lang="en-IN" sz="1200" dirty="0">
                          <a:latin typeface="Verdana" panose="020B0604030504040204" pitchFamily="34" charset="0"/>
                          <a:ea typeface="Verdana" panose="020B0604030504040204" pitchFamily="34" charset="0"/>
                          <a:cs typeface="Verdana" panose="020B0604030504040204" pitchFamily="34" charset="0"/>
                        </a:rPr>
                        <a:t>$42,000 × 1/4 = </a:t>
                      </a:r>
                      <a:r>
                        <a:rPr lang="en-IN" sz="1200" b="1" u="sng" dirty="0">
                          <a:latin typeface="Verdana" panose="020B0604030504040204" pitchFamily="34" charset="0"/>
                          <a:ea typeface="Verdana" panose="020B0604030504040204" pitchFamily="34" charset="0"/>
                          <a:cs typeface="Verdana" panose="020B0604030504040204" pitchFamily="34" charset="0"/>
                        </a:rPr>
                        <a:t>$10,500</a:t>
                      </a:r>
                      <a:endParaRPr lang="en-US" sz="1200" b="1" u="sng" dirty="0">
                        <a:latin typeface="Verdana" panose="020B0604030504040204" pitchFamily="34" charset="0"/>
                        <a:ea typeface="Verdana" panose="020B0604030504040204" pitchFamily="34" charset="0"/>
                        <a:cs typeface="Verdana" panose="020B0604030504040204" pitchFamily="34" charset="0"/>
                      </a:endParaRPr>
                    </a:p>
                  </a:txBody>
                  <a:tcPr marL="45720" marR="45720"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$14,000</a:t>
                      </a:r>
                      <a:r>
                        <a:rPr lang="en-IN" sz="1200" baseline="0" dirty="0">
                          <a:latin typeface="Verdana" panose="020B0604030504040204" pitchFamily="34" charset="0"/>
                          <a:ea typeface="Verdana" panose="020B0604030504040204" pitchFamily="34" charset="0"/>
                          <a:cs typeface="Verdana" panose="020B0604030504040204" pitchFamily="34" charset="0"/>
                        </a:rPr>
                        <a:t> </a:t>
                      </a:r>
                      <a:r>
                        <a:rPr lang="en-IN" sz="1200" dirty="0">
                          <a:latin typeface="Verdana" panose="020B0604030504040204" pitchFamily="34" charset="0"/>
                          <a:ea typeface="Verdana" panose="020B0604030504040204" pitchFamily="34" charset="0"/>
                          <a:cs typeface="Verdana" panose="020B0604030504040204" pitchFamily="34" charset="0"/>
                        </a:rPr>
                        <a:t>× 1/4 = </a:t>
                      </a:r>
                      <a:r>
                        <a:rPr lang="en-IN" sz="1200" b="1" dirty="0">
                          <a:latin typeface="Verdana" panose="020B0604030504040204" pitchFamily="34" charset="0"/>
                          <a:ea typeface="Verdana" panose="020B0604030504040204" pitchFamily="34" charset="0"/>
                          <a:cs typeface="Verdana" panose="020B0604030504040204" pitchFamily="34" charset="0"/>
                        </a:rPr>
                        <a:t>$ </a:t>
                      </a:r>
                      <a:r>
                        <a:rPr lang="en-IN" sz="1200" b="1" baseline="0" dirty="0">
                          <a:latin typeface="Verdana" panose="020B0604030504040204" pitchFamily="34" charset="0"/>
                          <a:ea typeface="Verdana" panose="020B0604030504040204" pitchFamily="34" charset="0"/>
                          <a:cs typeface="Verdana" panose="020B0604030504040204" pitchFamily="34" charset="0"/>
                        </a:rPr>
                        <a:t>3</a:t>
                      </a:r>
                      <a:r>
                        <a:rPr lang="en-IN" sz="1200" b="1" dirty="0">
                          <a:latin typeface="Verdana" panose="020B0604030504040204" pitchFamily="34" charset="0"/>
                          <a:ea typeface="Verdana" panose="020B0604030504040204" pitchFamily="34" charset="0"/>
                          <a:cs typeface="Verdana" panose="020B0604030504040204" pitchFamily="34" charset="0"/>
                        </a:rPr>
                        <a:t>,500</a:t>
                      </a:r>
                    </a:p>
                  </a:txBody>
                  <a:tcPr marL="45720" marR="45720" anchor="ctr"/>
                </a:tc>
                <a:tc>
                  <a:txBody>
                    <a:bodyPr/>
                    <a:lstStyle/>
                    <a:p>
                      <a:pPr algn="r">
                        <a:lnSpc>
                          <a:spcPct val="100000"/>
                        </a:lnSpc>
                        <a:spcBef>
                          <a:spcPts val="0"/>
                        </a:spcBef>
                        <a:spcAft>
                          <a:spcPts val="0"/>
                        </a:spcAft>
                      </a:pP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45720" marR="45720" anchor="ctr"/>
                </a:tc>
                <a:extLst>
                  <a:ext uri="{0D108BD9-81ED-4DB2-BD59-A6C34878D82A}">
                    <a16:rowId xmlns:a16="http://schemas.microsoft.com/office/drawing/2014/main" xmlns="" val="10006"/>
                  </a:ext>
                </a:extLst>
              </a:tr>
              <a:tr h="274622">
                <a:tc>
                  <a:txBody>
                    <a:bodyPr/>
                    <a:lstStyle/>
                    <a:p>
                      <a:pPr>
                        <a:lnSpc>
                          <a:spcPct val="100000"/>
                        </a:lnSpc>
                        <a:spcBef>
                          <a:spcPts val="0"/>
                        </a:spcBef>
                        <a:spcAft>
                          <a:spcPts val="0"/>
                        </a:spcAft>
                      </a:pP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45720" marR="45720" anchor="ctr"/>
                </a:tc>
                <a:tc>
                  <a:txBody>
                    <a:bodyPr/>
                    <a:lstStyle/>
                    <a:p>
                      <a:pPr algn="r">
                        <a:lnSpc>
                          <a:spcPct val="100000"/>
                        </a:lnSpc>
                        <a:spcBef>
                          <a:spcPts val="0"/>
                        </a:spcBef>
                        <a:spcAft>
                          <a:spcPts val="0"/>
                        </a:spcAft>
                      </a:pPr>
                      <a:r>
                        <a:rPr lang="en-IN" sz="1200" b="0" dirty="0">
                          <a:latin typeface="Verdana" panose="020B0604030504040204" pitchFamily="34" charset="0"/>
                          <a:ea typeface="Verdana" panose="020B0604030504040204" pitchFamily="34" charset="0"/>
                          <a:cs typeface="Verdana" panose="020B0604030504040204" pitchFamily="34" charset="0"/>
                        </a:rPr>
                        <a:t>Totals</a:t>
                      </a:r>
                      <a:r>
                        <a:rPr lang="en-IN" sz="1200" b="1" baseline="0" dirty="0">
                          <a:latin typeface="Verdana" panose="020B0604030504040204" pitchFamily="34" charset="0"/>
                          <a:ea typeface="Verdana" panose="020B0604030504040204" pitchFamily="34" charset="0"/>
                          <a:cs typeface="Verdana" panose="020B0604030504040204" pitchFamily="34" charset="0"/>
                        </a:rPr>
                        <a:t>         </a:t>
                      </a:r>
                      <a:r>
                        <a:rPr lang="en-IN" sz="1200" b="1" u="sng" dirty="0">
                          <a:latin typeface="Verdana" panose="020B0604030504040204" pitchFamily="34" charset="0"/>
                          <a:ea typeface="Verdana" panose="020B0604030504040204" pitchFamily="34" charset="0"/>
                          <a:cs typeface="Verdana" panose="020B0604030504040204" pitchFamily="34" charset="0"/>
                        </a:rPr>
                        <a:t>$210,000</a:t>
                      </a:r>
                      <a:endParaRPr lang="en-US" sz="1200" b="1" u="sng" dirty="0">
                        <a:latin typeface="Verdana" panose="020B0604030504040204" pitchFamily="34" charset="0"/>
                        <a:ea typeface="Verdana" panose="020B0604030504040204" pitchFamily="34" charset="0"/>
                        <a:cs typeface="Verdana" panose="020B0604030504040204" pitchFamily="34" charset="0"/>
                      </a:endParaRPr>
                    </a:p>
                  </a:txBody>
                  <a:tcPr marL="45720" marR="45720"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b="1" u="sng" dirty="0">
                          <a:latin typeface="Verdana" panose="020B0604030504040204" pitchFamily="34" charset="0"/>
                          <a:ea typeface="Verdana" panose="020B0604030504040204" pitchFamily="34" charset="0"/>
                          <a:cs typeface="Verdana" panose="020B0604030504040204" pitchFamily="34" charset="0"/>
                        </a:rPr>
                        <a:t>$210,000</a:t>
                      </a:r>
                    </a:p>
                  </a:txBody>
                  <a:tcPr marL="45720" marR="45720"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b="1" u="sng" dirty="0">
                          <a:latin typeface="Verdana" panose="020B0604030504040204" pitchFamily="34" charset="0"/>
                          <a:ea typeface="Verdana" panose="020B0604030504040204" pitchFamily="34" charset="0"/>
                          <a:cs typeface="Verdana" panose="020B0604030504040204" pitchFamily="34" charset="0"/>
                        </a:rPr>
                        <a:t>$210,000</a:t>
                      </a:r>
                    </a:p>
                  </a:txBody>
                  <a:tcPr marL="45720" marR="45720" anchor="ctr"/>
                </a:tc>
                <a:extLst>
                  <a:ext uri="{0D108BD9-81ED-4DB2-BD59-A6C34878D82A}">
                    <a16:rowId xmlns:a16="http://schemas.microsoft.com/office/drawing/2014/main" xmlns="" val="10007"/>
                  </a:ext>
                </a:extLst>
              </a:tr>
            </a:tbl>
          </a:graphicData>
        </a:graphic>
      </p:graphicFrame>
      <p:sp>
        <p:nvSpPr>
          <p:cNvPr id="7" name="Content Placeholder 6"/>
          <p:cNvSpPr>
            <a:spLocks noGrp="1"/>
          </p:cNvSpPr>
          <p:nvPr>
            <p:ph sz="quarter" idx="12"/>
          </p:nvPr>
        </p:nvSpPr>
        <p:spPr>
          <a:xfrm>
            <a:off x="914400" y="5715000"/>
            <a:ext cx="7772400" cy="685800"/>
          </a:xfrm>
        </p:spPr>
        <p:txBody>
          <a:bodyPr/>
          <a:lstStyle/>
          <a:p>
            <a:pPr marL="0" indent="0">
              <a:buNone/>
            </a:pPr>
            <a:r>
              <a:rPr lang="en-IN" sz="2000" dirty="0"/>
              <a:t>$70,000</a:t>
            </a:r>
            <a:r>
              <a:rPr lang="en-IN" sz="2000" dirty="0">
                <a:sym typeface="Wingdings" pitchFamily="2" charset="2"/>
              </a:rPr>
              <a:t></a:t>
            </a:r>
            <a:r>
              <a:rPr lang="en-IN" sz="2000" dirty="0">
                <a:sym typeface="Symbol"/>
              </a:rPr>
              <a:t> </a:t>
            </a:r>
            <a:r>
              <a:rPr lang="en-IN" sz="2000" dirty="0"/>
              <a:t>Alternative method: ($250,000 − 75,000) × 40% = $70,000</a:t>
            </a:r>
            <a:endParaRPr lang="en-US" sz="2000" dirty="0"/>
          </a:p>
        </p:txBody>
      </p:sp>
    </p:spTree>
    <p:extLst>
      <p:ext uri="{BB962C8B-B14F-4D97-AF65-F5344CB8AC3E}">
        <p14:creationId xmlns:p14="http://schemas.microsoft.com/office/powerpoint/2010/main" val="428373272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fontAlgn="auto">
              <a:spcAft>
                <a:spcPts val="0"/>
              </a:spcAft>
              <a:buNone/>
              <a:defRPr/>
            </a:pPr>
            <a:r>
              <a:rPr lang="en-US" dirty="0"/>
              <a:t>Learning Objective </a:t>
            </a:r>
            <a:r>
              <a:rPr lang="en-IN" dirty="0"/>
              <a:t>11-4</a:t>
            </a:r>
          </a:p>
        </p:txBody>
      </p:sp>
      <p:sp>
        <p:nvSpPr>
          <p:cNvPr id="8" name="Title 7"/>
          <p:cNvSpPr>
            <a:spLocks noGrp="1"/>
          </p:cNvSpPr>
          <p:nvPr>
            <p:ph type="title"/>
          </p:nvPr>
        </p:nvSpPr>
        <p:spPr>
          <a:xfrm>
            <a:off x="914400" y="457200"/>
            <a:ext cx="7315200" cy="914400"/>
          </a:xfrm>
        </p:spPr>
        <p:txBody>
          <a:bodyPr>
            <a:noAutofit/>
          </a:bodyPr>
          <a:lstStyle/>
          <a:p>
            <a:r>
              <a:rPr lang="en-US" altLang="en-US" dirty="0"/>
              <a:t>Concept Check: Depreciation</a:t>
            </a:r>
            <a:r>
              <a:rPr lang="en-US" altLang="en-US" baseline="0" dirty="0"/>
              <a:t> </a:t>
            </a:r>
            <a:r>
              <a:rPr lang="en-IN" dirty="0"/>
              <a:t>(1 of 2)</a:t>
            </a:r>
            <a:endParaRPr lang="en-US" dirty="0"/>
          </a:p>
        </p:txBody>
      </p:sp>
      <p:sp>
        <p:nvSpPr>
          <p:cNvPr id="9" name="Content Placeholder 8"/>
          <p:cNvSpPr>
            <a:spLocks noGrp="1"/>
          </p:cNvSpPr>
          <p:nvPr>
            <p:ph sz="quarter" idx="10"/>
          </p:nvPr>
        </p:nvSpPr>
        <p:spPr>
          <a:xfrm>
            <a:off x="914400" y="1676400"/>
            <a:ext cx="7772400" cy="4800600"/>
          </a:xfrm>
        </p:spPr>
        <p:txBody>
          <a:bodyPr/>
          <a:lstStyle/>
          <a:p>
            <a:pPr marL="0" indent="0">
              <a:buNone/>
            </a:pPr>
            <a:r>
              <a:rPr lang="en-US" sz="2400" dirty="0"/>
              <a:t>A machine is purchased on September 30, 2018, for $30,000. Useful life is estimated at four years and no residual value is anticipated. The DDB depreciation method is used. The acquiring company’s fiscal year ends on December 31. Depreciation for 2019 should be:</a:t>
            </a:r>
          </a:p>
          <a:p>
            <a:pPr marL="457200" indent="-457200">
              <a:buFont typeface="+mj-lt"/>
              <a:buAutoNum type="alphaLcPeriod"/>
            </a:pPr>
            <a:r>
              <a:rPr lang="en-US" sz="2400" dirty="0"/>
              <a:t>$  7,500 </a:t>
            </a:r>
          </a:p>
          <a:p>
            <a:pPr marL="457200" indent="-457200">
              <a:buFont typeface="+mj-lt"/>
              <a:buAutoNum type="alphaLcPeriod"/>
            </a:pPr>
            <a:r>
              <a:rPr lang="en-US" sz="2400" b="1" dirty="0"/>
              <a:t>$13,125</a:t>
            </a:r>
          </a:p>
          <a:p>
            <a:pPr marL="457200" indent="-457200">
              <a:buFont typeface="+mj-lt"/>
              <a:buAutoNum type="alphaLcPeriod"/>
            </a:pPr>
            <a:r>
              <a:rPr lang="en-US" sz="2400" dirty="0"/>
              <a:t>$15,000 </a:t>
            </a:r>
          </a:p>
          <a:p>
            <a:pPr marL="457200" indent="-457200">
              <a:buFont typeface="+mj-lt"/>
              <a:buAutoNum type="alphaLcPeriod"/>
            </a:pPr>
            <a:r>
              <a:rPr lang="en-US" sz="2400" dirty="0"/>
              <a:t> All of these answer choices are incorrect </a:t>
            </a:r>
          </a:p>
        </p:txBody>
      </p:sp>
    </p:spTree>
    <p:extLst>
      <p:ext uri="{BB962C8B-B14F-4D97-AF65-F5344CB8AC3E}">
        <p14:creationId xmlns:p14="http://schemas.microsoft.com/office/powerpoint/2010/main" val="106804970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fontAlgn="auto">
              <a:spcAft>
                <a:spcPts val="0"/>
              </a:spcAft>
              <a:buNone/>
              <a:defRPr/>
            </a:pPr>
            <a:r>
              <a:rPr lang="en-US" dirty="0"/>
              <a:t>Learning Objective </a:t>
            </a:r>
            <a:r>
              <a:rPr lang="en-IN" dirty="0"/>
              <a:t>11-4</a:t>
            </a:r>
          </a:p>
        </p:txBody>
      </p:sp>
      <p:sp>
        <p:nvSpPr>
          <p:cNvPr id="8" name="Title 7"/>
          <p:cNvSpPr>
            <a:spLocks noGrp="1"/>
          </p:cNvSpPr>
          <p:nvPr>
            <p:ph type="title"/>
          </p:nvPr>
        </p:nvSpPr>
        <p:spPr>
          <a:xfrm>
            <a:off x="990600" y="457200"/>
            <a:ext cx="7162800" cy="914400"/>
          </a:xfrm>
        </p:spPr>
        <p:txBody>
          <a:bodyPr>
            <a:noAutofit/>
          </a:bodyPr>
          <a:lstStyle/>
          <a:p>
            <a:r>
              <a:rPr lang="en-US" altLang="en-US" dirty="0"/>
              <a:t>Concept Check: Depreciation</a:t>
            </a:r>
            <a:r>
              <a:rPr lang="en-IN" dirty="0"/>
              <a:t> (2 of 2)</a:t>
            </a:r>
            <a:endParaRPr lang="en-US" dirty="0"/>
          </a:p>
        </p:txBody>
      </p:sp>
      <p:sp>
        <p:nvSpPr>
          <p:cNvPr id="17" name="Content Placeholder 16"/>
          <p:cNvSpPr>
            <a:spLocks noGrp="1"/>
          </p:cNvSpPr>
          <p:nvPr>
            <p:ph sz="quarter" idx="10"/>
          </p:nvPr>
        </p:nvSpPr>
        <p:spPr>
          <a:xfrm>
            <a:off x="914400" y="1752600"/>
            <a:ext cx="7315200" cy="609600"/>
          </a:xfrm>
        </p:spPr>
        <p:txBody>
          <a:bodyPr/>
          <a:lstStyle/>
          <a:p>
            <a:pPr marL="0" indent="0">
              <a:spcAft>
                <a:spcPts val="1200"/>
              </a:spcAft>
              <a:buNone/>
            </a:pPr>
            <a:r>
              <a:rPr lang="en-US" sz="2400" dirty="0"/>
              <a:t>The correct answer is b: </a:t>
            </a:r>
          </a:p>
        </p:txBody>
      </p:sp>
      <p:graphicFrame>
        <p:nvGraphicFramePr>
          <p:cNvPr id="16" name="Table 15"/>
          <p:cNvGraphicFramePr>
            <a:graphicFrameLocks noGrp="1"/>
          </p:cNvGraphicFramePr>
          <p:nvPr>
            <p:extLst>
              <p:ext uri="{D42A27DB-BD31-4B8C-83A1-F6EECF244321}">
                <p14:modId xmlns:p14="http://schemas.microsoft.com/office/powerpoint/2010/main" val="3150168907"/>
              </p:ext>
            </p:extLst>
          </p:nvPr>
        </p:nvGraphicFramePr>
        <p:xfrm>
          <a:off x="990600" y="2667000"/>
          <a:ext cx="7714616" cy="1621155"/>
        </p:xfrm>
        <a:graphic>
          <a:graphicData uri="http://schemas.openxmlformats.org/drawingml/2006/table">
            <a:tbl>
              <a:tblPr firstRow="1" bandRow="1">
                <a:tableStyleId>{5940675A-B579-460E-94D1-54222C63F5DA}</a:tableStyleId>
              </a:tblPr>
              <a:tblGrid>
                <a:gridCol w="2257743">
                  <a:extLst>
                    <a:ext uri="{9D8B030D-6E8A-4147-A177-3AD203B41FA5}">
                      <a16:colId xmlns:a16="http://schemas.microsoft.com/office/drawing/2014/main" xmlns="" val="20000"/>
                    </a:ext>
                  </a:extLst>
                </a:gridCol>
                <a:gridCol w="4194493">
                  <a:extLst>
                    <a:ext uri="{9D8B030D-6E8A-4147-A177-3AD203B41FA5}">
                      <a16:colId xmlns:a16="http://schemas.microsoft.com/office/drawing/2014/main" xmlns="" val="20001"/>
                    </a:ext>
                  </a:extLst>
                </a:gridCol>
                <a:gridCol w="1262380">
                  <a:extLst>
                    <a:ext uri="{9D8B030D-6E8A-4147-A177-3AD203B41FA5}">
                      <a16:colId xmlns:a16="http://schemas.microsoft.com/office/drawing/2014/main" xmlns="" val="20002"/>
                    </a:ext>
                  </a:extLst>
                </a:gridCol>
              </a:tblGrid>
              <a:tr h="457200">
                <a:tc>
                  <a:txBody>
                    <a:bodyPr/>
                    <a:lstStyle/>
                    <a:p>
                      <a:pPr algn="l" rtl="0" fontAlgn="ctr"/>
                      <a:r>
                        <a:rPr lang="en-US" sz="1600" u="none" strike="noStrike" dirty="0">
                          <a:effectLst/>
                          <a:latin typeface="Verdana" pitchFamily="34" charset="0"/>
                          <a:ea typeface="Verdana" pitchFamily="34" charset="0"/>
                          <a:cs typeface="Verdana" pitchFamily="34" charset="0"/>
                        </a:rPr>
                        <a:t>2018 depreciation:</a:t>
                      </a:r>
                      <a:endParaRPr lang="en-US" sz="16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600" u="none" strike="noStrike" dirty="0">
                          <a:effectLst/>
                          <a:latin typeface="Verdana" pitchFamily="34" charset="0"/>
                          <a:ea typeface="Verdana" pitchFamily="34" charset="0"/>
                          <a:cs typeface="Verdana" pitchFamily="34" charset="0"/>
                        </a:rPr>
                        <a:t>$30,000 × 50% × 3/12 </a:t>
                      </a:r>
                      <a:endParaRPr lang="en-US" sz="16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600" u="none" strike="noStrike" dirty="0">
                          <a:effectLst/>
                          <a:latin typeface="Verdana" pitchFamily="34" charset="0"/>
                          <a:ea typeface="Verdana" pitchFamily="34" charset="0"/>
                          <a:cs typeface="Verdana" pitchFamily="34" charset="0"/>
                        </a:rPr>
                        <a:t>$3,750 </a:t>
                      </a:r>
                      <a:endParaRPr lang="en-US" sz="1600" b="0" i="0" u="none" strike="noStrike" dirty="0">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xmlns="" val="10000"/>
                  </a:ext>
                </a:extLst>
              </a:tr>
              <a:tr h="371475">
                <a:tc>
                  <a:txBody>
                    <a:bodyPr/>
                    <a:lstStyle/>
                    <a:p>
                      <a:pPr algn="l" rtl="0" fontAlgn="ctr"/>
                      <a:r>
                        <a:rPr lang="en-US" sz="1600" u="none" strike="noStrike" dirty="0">
                          <a:effectLst/>
                          <a:latin typeface="Verdana" pitchFamily="34" charset="0"/>
                          <a:ea typeface="Verdana" pitchFamily="34" charset="0"/>
                          <a:cs typeface="Verdana" pitchFamily="34" charset="0"/>
                        </a:rPr>
                        <a:t>2019 depreciation: </a:t>
                      </a:r>
                      <a:endParaRPr lang="en-US" sz="16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600" u="none" strike="noStrike" dirty="0">
                          <a:effectLst/>
                          <a:latin typeface="Verdana" pitchFamily="34" charset="0"/>
                          <a:ea typeface="Verdana" pitchFamily="34" charset="0"/>
                          <a:cs typeface="Verdana" pitchFamily="34" charset="0"/>
                        </a:rPr>
                        <a:t>$30,000 × 50% × 9/12 </a:t>
                      </a:r>
                      <a:endParaRPr lang="en-US" sz="16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600" u="none" strike="noStrike" dirty="0">
                          <a:effectLst/>
                          <a:latin typeface="Verdana" pitchFamily="34" charset="0"/>
                          <a:ea typeface="Verdana" pitchFamily="34" charset="0"/>
                          <a:cs typeface="Verdana" pitchFamily="34" charset="0"/>
                        </a:rPr>
                        <a:t>$11,250 </a:t>
                      </a:r>
                      <a:endParaRPr lang="en-US" sz="1600" b="0" i="0" u="none" strike="noStrike" dirty="0">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xmlns="" val="10001"/>
                  </a:ext>
                </a:extLst>
              </a:tr>
              <a:tr h="457200">
                <a:tc>
                  <a:txBody>
                    <a:bodyPr/>
                    <a:lstStyle/>
                    <a:p>
                      <a:pPr algn="l" fontAlgn="t"/>
                      <a:r>
                        <a:rPr lang="en-US" sz="1600" u="none" strike="noStrike">
                          <a:effectLst/>
                          <a:latin typeface="Verdana" pitchFamily="34" charset="0"/>
                          <a:ea typeface="Verdana" pitchFamily="34" charset="0"/>
                          <a:cs typeface="Verdana" pitchFamily="34" charset="0"/>
                        </a:rPr>
                        <a:t> </a:t>
                      </a:r>
                      <a:endParaRPr lang="en-US" sz="16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600" u="none" strike="noStrike" dirty="0">
                          <a:effectLst/>
                          <a:latin typeface="Verdana" pitchFamily="34" charset="0"/>
                          <a:ea typeface="Verdana" pitchFamily="34" charset="0"/>
                          <a:cs typeface="Verdana" pitchFamily="34" charset="0"/>
                        </a:rPr>
                        <a:t>+ ($30,000 − 15,000) × 50% × 3/12 </a:t>
                      </a:r>
                      <a:endParaRPr lang="en-US" sz="16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600" u="sng" strike="noStrike" dirty="0">
                          <a:effectLst/>
                          <a:latin typeface="Verdana" pitchFamily="34" charset="0"/>
                          <a:ea typeface="Verdana" pitchFamily="34" charset="0"/>
                          <a:cs typeface="Verdana" pitchFamily="34" charset="0"/>
                        </a:rPr>
                        <a:t>1,875</a:t>
                      </a:r>
                      <a:endParaRPr lang="en-US" sz="1600" b="0" i="0" u="sng" strike="noStrike" dirty="0">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xmlns="" val="10002"/>
                  </a:ext>
                </a:extLst>
              </a:tr>
              <a:tr h="304800">
                <a:tc>
                  <a:txBody>
                    <a:bodyPr/>
                    <a:lstStyle/>
                    <a:p>
                      <a:pPr algn="l" fontAlgn="t"/>
                      <a:r>
                        <a:rPr lang="en-US" sz="1600" u="none" strike="noStrike">
                          <a:effectLst/>
                          <a:latin typeface="Verdana" pitchFamily="34" charset="0"/>
                          <a:ea typeface="Verdana" pitchFamily="34" charset="0"/>
                          <a:cs typeface="Verdana" pitchFamily="34" charset="0"/>
                        </a:rPr>
                        <a:t> </a:t>
                      </a:r>
                      <a:endParaRPr lang="en-US" sz="16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t"/>
                      <a:r>
                        <a:rPr lang="en-US" sz="1600" u="none" strike="noStrike" dirty="0">
                          <a:effectLst/>
                          <a:latin typeface="Verdana" pitchFamily="34" charset="0"/>
                          <a:ea typeface="Verdana" pitchFamily="34" charset="0"/>
                          <a:cs typeface="Verdana" pitchFamily="34" charset="0"/>
                        </a:rPr>
                        <a:t> </a:t>
                      </a:r>
                      <a:endParaRPr lang="en-US" sz="16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600" b="1" u="none" strike="noStrike" dirty="0">
                          <a:effectLst/>
                          <a:latin typeface="Verdana" pitchFamily="34" charset="0"/>
                          <a:ea typeface="Verdana" pitchFamily="34" charset="0"/>
                          <a:cs typeface="Verdana" pitchFamily="34" charset="0"/>
                        </a:rPr>
                        <a:t>$13,125 </a:t>
                      </a:r>
                      <a:endParaRPr lang="en-US" sz="1600" b="1" i="0" u="none" strike="noStrike" dirty="0">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31112800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US" dirty="0"/>
              <a:t>Learning Objective </a:t>
            </a:r>
            <a:r>
              <a:rPr lang="en-IN" dirty="0"/>
              <a:t>11-5</a:t>
            </a:r>
          </a:p>
        </p:txBody>
      </p:sp>
      <p:sp>
        <p:nvSpPr>
          <p:cNvPr id="3" name="Title 2"/>
          <p:cNvSpPr>
            <a:spLocks noGrp="1"/>
          </p:cNvSpPr>
          <p:nvPr>
            <p:ph type="title"/>
          </p:nvPr>
        </p:nvSpPr>
        <p:spPr/>
        <p:txBody>
          <a:bodyPr/>
          <a:lstStyle/>
          <a:p>
            <a:r>
              <a:rPr lang="en-IN" dirty="0"/>
              <a:t>Change in Estimates</a:t>
            </a:r>
            <a:endParaRPr lang="en-US" dirty="0"/>
          </a:p>
        </p:txBody>
      </p:sp>
      <p:sp>
        <p:nvSpPr>
          <p:cNvPr id="4" name="Content Placeholder 3"/>
          <p:cNvSpPr>
            <a:spLocks noGrp="1"/>
          </p:cNvSpPr>
          <p:nvPr>
            <p:ph sz="quarter" idx="10"/>
          </p:nvPr>
        </p:nvSpPr>
        <p:spPr>
          <a:xfrm>
            <a:off x="914400" y="1524000"/>
            <a:ext cx="7772400" cy="4648200"/>
          </a:xfrm>
        </p:spPr>
        <p:txBody>
          <a:bodyPr/>
          <a:lstStyle/>
          <a:p>
            <a:r>
              <a:rPr lang="en-IN" dirty="0"/>
              <a:t>Accounted for </a:t>
            </a:r>
            <a:r>
              <a:rPr lang="en-IN" b="1" dirty="0"/>
              <a:t>prospectively</a:t>
            </a:r>
          </a:p>
          <a:p>
            <a:r>
              <a:rPr lang="en-IN" dirty="0"/>
              <a:t>Reflected in the financial statements of the </a:t>
            </a:r>
            <a:r>
              <a:rPr lang="en-IN" b="1" dirty="0"/>
              <a:t>current and future periods</a:t>
            </a:r>
          </a:p>
          <a:p>
            <a:r>
              <a:rPr lang="en-IN" dirty="0"/>
              <a:t>A disclosure note should describe the effect of a change in estimate for the current period on:</a:t>
            </a:r>
            <a:endParaRPr lang="en-US" dirty="0"/>
          </a:p>
          <a:p>
            <a:pPr marL="795338" lvl="1" indent="-338138">
              <a:buFont typeface="Lucida Grande"/>
              <a:buChar char="–"/>
            </a:pPr>
            <a:r>
              <a:rPr lang="en-IN" dirty="0"/>
              <a:t>Net income</a:t>
            </a:r>
          </a:p>
          <a:p>
            <a:pPr marL="795338" lvl="1" indent="-338138">
              <a:buFont typeface="Lucida Grande"/>
              <a:buChar char="–"/>
            </a:pPr>
            <a:r>
              <a:rPr lang="en-IN" dirty="0"/>
              <a:t>Related per share amounts</a:t>
            </a:r>
            <a:endParaRPr lang="en-US" dirty="0"/>
          </a:p>
        </p:txBody>
      </p:sp>
    </p:spTree>
    <p:extLst>
      <p:ext uri="{BB962C8B-B14F-4D97-AF65-F5344CB8AC3E}">
        <p14:creationId xmlns:p14="http://schemas.microsoft.com/office/powerpoint/2010/main" val="217739301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US" dirty="0"/>
              <a:t>Learning Objective </a:t>
            </a:r>
            <a:r>
              <a:rPr lang="en-IN" dirty="0"/>
              <a:t>11-5</a:t>
            </a:r>
          </a:p>
        </p:txBody>
      </p:sp>
      <p:sp>
        <p:nvSpPr>
          <p:cNvPr id="3" name="Title 2"/>
          <p:cNvSpPr>
            <a:spLocks noGrp="1"/>
          </p:cNvSpPr>
          <p:nvPr>
            <p:ph type="title"/>
          </p:nvPr>
        </p:nvSpPr>
        <p:spPr>
          <a:xfrm>
            <a:off x="954962" y="491057"/>
            <a:ext cx="7884238" cy="880543"/>
          </a:xfrm>
        </p:spPr>
        <p:txBody>
          <a:bodyPr>
            <a:noAutofit/>
          </a:bodyPr>
          <a:lstStyle/>
          <a:p>
            <a:r>
              <a:rPr lang="en-US" dirty="0"/>
              <a:t>Change in Accounting Estimate</a:t>
            </a:r>
            <a:r>
              <a:rPr lang="en-US" baseline="0" dirty="0"/>
              <a:t> </a:t>
            </a:r>
            <a:r>
              <a:rPr lang="en-IN" dirty="0"/>
              <a:t>(1 of 2)</a:t>
            </a:r>
            <a:endParaRPr lang="en-US" dirty="0"/>
          </a:p>
        </p:txBody>
      </p:sp>
      <p:sp>
        <p:nvSpPr>
          <p:cNvPr id="4" name="Content Placeholder 3"/>
          <p:cNvSpPr>
            <a:spLocks noGrp="1"/>
          </p:cNvSpPr>
          <p:nvPr>
            <p:ph sz="quarter" idx="10"/>
          </p:nvPr>
        </p:nvSpPr>
        <p:spPr>
          <a:xfrm>
            <a:off x="990601" y="1760328"/>
            <a:ext cx="7696200" cy="4564272"/>
          </a:xfrm>
        </p:spPr>
        <p:txBody>
          <a:bodyPr/>
          <a:lstStyle/>
          <a:p>
            <a:pPr marL="0" indent="0">
              <a:buNone/>
            </a:pPr>
            <a:r>
              <a:rPr lang="en-IN" sz="2200" dirty="0"/>
              <a:t>On January 1, 2016, the Hogan Manufacturing Company purchased office furniture and fixtures for $250,000. The company expects the service life of the office furniture and fixtures to be five years and the anticipated residual value to be $40,000. The company’s fiscal year-end is December 31 and the straight-line depreciation method is used for all depreciable assets. On January 1, 2018, the company revised its estimate of service life from five to eight years and also revised estimated residual value from $40,000 to $22,000. Depreciation for 2018 and subsequent years is recorded as follows:</a:t>
            </a:r>
            <a:endParaRPr lang="en-US" sz="2200" dirty="0"/>
          </a:p>
        </p:txBody>
      </p:sp>
    </p:spTree>
    <p:extLst>
      <p:ext uri="{BB962C8B-B14F-4D97-AF65-F5344CB8AC3E}">
        <p14:creationId xmlns:p14="http://schemas.microsoft.com/office/powerpoint/2010/main" val="72811850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fontAlgn="auto">
              <a:spcAft>
                <a:spcPts val="0"/>
              </a:spcAft>
              <a:buNone/>
              <a:defRPr/>
            </a:pPr>
            <a:r>
              <a:rPr lang="en-US" dirty="0"/>
              <a:t>Learning Objective </a:t>
            </a:r>
            <a:r>
              <a:rPr lang="en-IN" dirty="0"/>
              <a:t>11-5</a:t>
            </a:r>
          </a:p>
        </p:txBody>
      </p:sp>
      <p:sp>
        <p:nvSpPr>
          <p:cNvPr id="3" name="Title 2"/>
          <p:cNvSpPr>
            <a:spLocks noGrp="1"/>
          </p:cNvSpPr>
          <p:nvPr>
            <p:ph type="title"/>
          </p:nvPr>
        </p:nvSpPr>
        <p:spPr>
          <a:xfrm>
            <a:off x="838200" y="457200"/>
            <a:ext cx="7467600" cy="914400"/>
          </a:xfrm>
        </p:spPr>
        <p:txBody>
          <a:bodyPr>
            <a:noAutofit/>
          </a:bodyPr>
          <a:lstStyle/>
          <a:p>
            <a:r>
              <a:rPr lang="en-US" dirty="0"/>
              <a:t>Change in Accounting Estimate</a:t>
            </a:r>
            <a:r>
              <a:rPr lang="en-IN" dirty="0"/>
              <a:t> (2 of 2)</a:t>
            </a:r>
            <a:endParaRPr lang="en-US" dirty="0"/>
          </a:p>
        </p:txBody>
      </p:sp>
      <p:sp>
        <p:nvSpPr>
          <p:cNvPr id="2" name="Content Placeholder 1"/>
          <p:cNvSpPr>
            <a:spLocks noGrp="1"/>
          </p:cNvSpPr>
          <p:nvPr>
            <p:ph sz="quarter" idx="10"/>
          </p:nvPr>
        </p:nvSpPr>
        <p:spPr>
          <a:xfrm>
            <a:off x="914400" y="1600200"/>
            <a:ext cx="7772400" cy="838200"/>
          </a:xfrm>
        </p:spPr>
        <p:txBody>
          <a:bodyPr/>
          <a:lstStyle/>
          <a:p>
            <a:pPr marL="0" indent="0">
              <a:buNone/>
            </a:pPr>
            <a:r>
              <a:rPr lang="en-IN" sz="2200" dirty="0"/>
              <a:t>Previous annual depreciation = $210,000 ÷ 5 years = $42,000 × 2 years = $84,000</a:t>
            </a:r>
            <a:endParaRPr lang="en-US" sz="2200" dirty="0"/>
          </a:p>
        </p:txBody>
      </p:sp>
      <p:graphicFrame>
        <p:nvGraphicFramePr>
          <p:cNvPr id="11" name="Table 10"/>
          <p:cNvGraphicFramePr>
            <a:graphicFrameLocks noGrp="1"/>
          </p:cNvGraphicFramePr>
          <p:nvPr>
            <p:extLst>
              <p:ext uri="{D42A27DB-BD31-4B8C-83A1-F6EECF244321}">
                <p14:modId xmlns:p14="http://schemas.microsoft.com/office/powerpoint/2010/main" val="4254850636"/>
              </p:ext>
            </p:extLst>
          </p:nvPr>
        </p:nvGraphicFramePr>
        <p:xfrm>
          <a:off x="1676400" y="2590800"/>
          <a:ext cx="5943600" cy="2133600"/>
        </p:xfrm>
        <a:graphic>
          <a:graphicData uri="http://schemas.openxmlformats.org/drawingml/2006/table">
            <a:tbl>
              <a:tblPr firstRow="1" bandRow="1">
                <a:tableStyleId>{5940675A-B579-460E-94D1-54222C63F5DA}</a:tableStyleId>
              </a:tblPr>
              <a:tblGrid>
                <a:gridCol w="2377440">
                  <a:extLst>
                    <a:ext uri="{9D8B030D-6E8A-4147-A177-3AD203B41FA5}">
                      <a16:colId xmlns:a16="http://schemas.microsoft.com/office/drawing/2014/main" xmlns="" val="20000"/>
                    </a:ext>
                  </a:extLst>
                </a:gridCol>
                <a:gridCol w="3566160">
                  <a:extLst>
                    <a:ext uri="{9D8B030D-6E8A-4147-A177-3AD203B41FA5}">
                      <a16:colId xmlns:a16="http://schemas.microsoft.com/office/drawing/2014/main" xmlns="" val="20001"/>
                    </a:ext>
                  </a:extLst>
                </a:gridCol>
              </a:tblGrid>
              <a:tr h="293914">
                <a:tc>
                  <a:txBody>
                    <a:bodyPr/>
                    <a:lstStyle/>
                    <a:p>
                      <a:pPr algn="r" rtl="0" fontAlgn="ctr"/>
                      <a:r>
                        <a:rPr lang="en-US" sz="1400" u="none" strike="noStrike" dirty="0">
                          <a:effectLst/>
                          <a:latin typeface="Verdana" pitchFamily="34" charset="0"/>
                          <a:ea typeface="Verdana" pitchFamily="34" charset="0"/>
                          <a:cs typeface="Verdana" pitchFamily="34" charset="0"/>
                        </a:rPr>
                        <a:t>$250,000 </a:t>
                      </a:r>
                      <a:endParaRPr lang="en-US" sz="14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l" rtl="0" fontAlgn="ctr"/>
                      <a:r>
                        <a:rPr lang="en-US" sz="1400" u="none" strike="noStrike" dirty="0">
                          <a:effectLst/>
                          <a:latin typeface="Verdana" pitchFamily="34" charset="0"/>
                          <a:ea typeface="Verdana" pitchFamily="34" charset="0"/>
                          <a:cs typeface="Verdana" pitchFamily="34" charset="0"/>
                        </a:rPr>
                        <a:t>Cost </a:t>
                      </a:r>
                      <a:endParaRPr lang="en-US" sz="1400" b="0" i="0" u="none" strike="noStrike" dirty="0">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xmlns="" val="10000"/>
                  </a:ext>
                </a:extLst>
              </a:tr>
              <a:tr h="293914">
                <a:tc>
                  <a:txBody>
                    <a:bodyPr/>
                    <a:lstStyle/>
                    <a:p>
                      <a:pPr algn="r" rtl="0" fontAlgn="ctr"/>
                      <a:r>
                        <a:rPr lang="en-US" sz="1400" u="sng" strike="noStrike" dirty="0">
                          <a:effectLst/>
                          <a:latin typeface="Verdana" pitchFamily="34" charset="0"/>
                          <a:ea typeface="Verdana" pitchFamily="34" charset="0"/>
                          <a:cs typeface="Verdana" pitchFamily="34" charset="0"/>
                        </a:rPr>
                        <a:t>84,000</a:t>
                      </a:r>
                      <a:endParaRPr lang="en-US" sz="1400" b="0" i="0" u="sng"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l" rtl="0" fontAlgn="ctr"/>
                      <a:r>
                        <a:rPr lang="en-US" sz="1400" u="none" strike="noStrike">
                          <a:effectLst/>
                          <a:latin typeface="Verdana" pitchFamily="34" charset="0"/>
                          <a:ea typeface="Verdana" pitchFamily="34" charset="0"/>
                          <a:cs typeface="Verdana" pitchFamily="34" charset="0"/>
                        </a:rPr>
                        <a:t>Depreciation to date</a:t>
                      </a:r>
                      <a:endParaRPr lang="en-US" sz="1400" b="0" i="0" u="none" strike="noStrike">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xmlns="" val="10001"/>
                  </a:ext>
                </a:extLst>
              </a:tr>
              <a:tr h="293914">
                <a:tc>
                  <a:txBody>
                    <a:bodyPr/>
                    <a:lstStyle/>
                    <a:p>
                      <a:pPr algn="r" rtl="0" fontAlgn="ctr"/>
                      <a:r>
                        <a:rPr lang="en-US" sz="1400" u="none" strike="noStrike" dirty="0">
                          <a:effectLst/>
                          <a:latin typeface="Verdana" pitchFamily="34" charset="0"/>
                          <a:ea typeface="Verdana" pitchFamily="34" charset="0"/>
                          <a:cs typeface="Verdana" pitchFamily="34" charset="0"/>
                        </a:rPr>
                        <a:t>166,000</a:t>
                      </a:r>
                      <a:endParaRPr lang="en-US" sz="14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l" rtl="0" fontAlgn="ctr"/>
                      <a:r>
                        <a:rPr lang="en-US" sz="1400" u="none" strike="noStrike" dirty="0">
                          <a:effectLst/>
                          <a:latin typeface="Verdana" pitchFamily="34" charset="0"/>
                          <a:ea typeface="Verdana" pitchFamily="34" charset="0"/>
                          <a:cs typeface="Verdana" pitchFamily="34" charset="0"/>
                        </a:rPr>
                        <a:t>Book value as of 1/1/18</a:t>
                      </a:r>
                      <a:endParaRPr lang="en-US" sz="1400" b="0" i="0" u="none" strike="noStrike" dirty="0">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xmlns="" val="10002"/>
                  </a:ext>
                </a:extLst>
              </a:tr>
              <a:tr h="293914">
                <a:tc>
                  <a:txBody>
                    <a:bodyPr/>
                    <a:lstStyle/>
                    <a:p>
                      <a:pPr algn="r" rtl="0" fontAlgn="ctr"/>
                      <a:r>
                        <a:rPr lang="en-US" sz="1400" u="sng" strike="noStrike" dirty="0">
                          <a:effectLst/>
                          <a:latin typeface="Verdana" pitchFamily="34" charset="0"/>
                          <a:ea typeface="Verdana" pitchFamily="34" charset="0"/>
                          <a:cs typeface="Verdana" pitchFamily="34" charset="0"/>
                        </a:rPr>
                        <a:t>22,000</a:t>
                      </a:r>
                      <a:endParaRPr lang="en-US" sz="1400" b="0" i="0" u="sng"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l" rtl="0" fontAlgn="ctr"/>
                      <a:r>
                        <a:rPr lang="en-US" sz="1400" u="none" strike="noStrike" dirty="0">
                          <a:effectLst/>
                          <a:latin typeface="Verdana" pitchFamily="34" charset="0"/>
                          <a:ea typeface="Verdana" pitchFamily="34" charset="0"/>
                          <a:cs typeface="Verdana" pitchFamily="34" charset="0"/>
                        </a:rPr>
                        <a:t>Less revised residual value</a:t>
                      </a:r>
                      <a:endParaRPr lang="en-US" sz="1400" b="0" i="0" u="none" strike="noStrike" dirty="0">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xmlns="" val="10003"/>
                  </a:ext>
                </a:extLst>
              </a:tr>
              <a:tr h="293914">
                <a:tc>
                  <a:txBody>
                    <a:bodyPr/>
                    <a:lstStyle/>
                    <a:p>
                      <a:pPr algn="r" rtl="0" fontAlgn="ctr"/>
                      <a:r>
                        <a:rPr lang="en-US" sz="1400" u="none" strike="noStrike" dirty="0">
                          <a:effectLst/>
                          <a:latin typeface="Verdana" pitchFamily="34" charset="0"/>
                          <a:ea typeface="Verdana" pitchFamily="34" charset="0"/>
                          <a:cs typeface="Verdana" pitchFamily="34" charset="0"/>
                        </a:rPr>
                        <a:t>144,000</a:t>
                      </a:r>
                      <a:endParaRPr lang="en-US" sz="14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l" rtl="0" fontAlgn="ctr"/>
                      <a:r>
                        <a:rPr lang="en-US" sz="1400" u="none" strike="noStrike">
                          <a:effectLst/>
                          <a:latin typeface="Verdana" pitchFamily="34" charset="0"/>
                          <a:ea typeface="Verdana" pitchFamily="34" charset="0"/>
                          <a:cs typeface="Verdana" pitchFamily="34" charset="0"/>
                        </a:rPr>
                        <a:t>Revised depreciable base</a:t>
                      </a:r>
                      <a:endParaRPr lang="en-US" sz="1400" b="0" i="0" u="none" strike="noStrike">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xmlns="" val="10004"/>
                  </a:ext>
                </a:extLst>
              </a:tr>
              <a:tr h="293914">
                <a:tc>
                  <a:txBody>
                    <a:bodyPr/>
                    <a:lstStyle/>
                    <a:p>
                      <a:pPr algn="r" rtl="0" fontAlgn="ctr"/>
                      <a:r>
                        <a:rPr lang="en-US" sz="1400" u="sng" strike="noStrike" dirty="0">
                          <a:effectLst/>
                          <a:latin typeface="Verdana" pitchFamily="34" charset="0"/>
                          <a:ea typeface="Verdana" pitchFamily="34" charset="0"/>
                          <a:cs typeface="Verdana" pitchFamily="34" charset="0"/>
                        </a:rPr>
                        <a:t>÷ 6</a:t>
                      </a:r>
                      <a:endParaRPr lang="en-US" sz="1400" b="0" i="0" u="sng"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l" rtl="0" fontAlgn="ctr"/>
                      <a:r>
                        <a:rPr lang="en-US" sz="1400" u="none" strike="noStrike">
                          <a:effectLst/>
                          <a:latin typeface="Verdana" pitchFamily="34" charset="0"/>
                          <a:ea typeface="Verdana" pitchFamily="34" charset="0"/>
                          <a:cs typeface="Verdana" pitchFamily="34" charset="0"/>
                        </a:rPr>
                        <a:t>Estimated remaining life</a:t>
                      </a:r>
                      <a:endParaRPr lang="en-US" sz="1400" b="0" i="0" u="none" strike="noStrike">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xmlns="" val="10005"/>
                  </a:ext>
                </a:extLst>
              </a:tr>
              <a:tr h="217715">
                <a:tc>
                  <a:txBody>
                    <a:bodyPr/>
                    <a:lstStyle/>
                    <a:p>
                      <a:pPr algn="r" rtl="0" fontAlgn="ctr"/>
                      <a:r>
                        <a:rPr lang="en-US" sz="1400" b="1" u="sng" strike="noStrike" dirty="0">
                          <a:effectLst/>
                          <a:latin typeface="Verdana" pitchFamily="34" charset="0"/>
                          <a:ea typeface="Verdana" pitchFamily="34" charset="0"/>
                          <a:cs typeface="Verdana" pitchFamily="34" charset="0"/>
                        </a:rPr>
                        <a:t>$24,000 </a:t>
                      </a:r>
                      <a:endParaRPr lang="en-US" sz="1400" b="1" i="0" u="sng"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l" rtl="0" fontAlgn="ctr"/>
                      <a:r>
                        <a:rPr lang="en-US" sz="1400" u="none" strike="noStrike" dirty="0">
                          <a:effectLst/>
                          <a:latin typeface="Verdana" pitchFamily="34" charset="0"/>
                          <a:ea typeface="Verdana" pitchFamily="34" charset="0"/>
                          <a:cs typeface="Verdana" pitchFamily="34" charset="0"/>
                        </a:rPr>
                        <a:t>New annual depreciation</a:t>
                      </a:r>
                      <a:endParaRPr lang="en-US" sz="1400" b="0" i="0" u="none" strike="noStrike" dirty="0">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xmlns="" val="10006"/>
                  </a:ext>
                </a:extLst>
              </a:tr>
            </a:tbl>
          </a:graphicData>
        </a:graphic>
      </p:graphicFrame>
      <p:sp>
        <p:nvSpPr>
          <p:cNvPr id="12" name="Content Placeholder 11"/>
          <p:cNvSpPr>
            <a:spLocks noGrp="1"/>
          </p:cNvSpPr>
          <p:nvPr>
            <p:ph sz="quarter" idx="12"/>
          </p:nvPr>
        </p:nvSpPr>
        <p:spPr>
          <a:xfrm>
            <a:off x="914400" y="4800600"/>
            <a:ext cx="7861300" cy="381000"/>
          </a:xfrm>
        </p:spPr>
        <p:txBody>
          <a:bodyPr/>
          <a:lstStyle/>
          <a:p>
            <a:pPr marL="0" indent="0">
              <a:buNone/>
            </a:pPr>
            <a:r>
              <a:rPr lang="en-IN" sz="2200" dirty="0"/>
              <a:t>6 </a:t>
            </a:r>
            <a:r>
              <a:rPr lang="en-IN" sz="2200" dirty="0">
                <a:sym typeface="Wingdings" pitchFamily="2" charset="2"/>
              </a:rPr>
              <a:t> </a:t>
            </a:r>
            <a:r>
              <a:rPr lang="en-IN" sz="2200" dirty="0"/>
              <a:t>8 yrs. − 2 yrs.</a:t>
            </a:r>
            <a:endParaRPr lang="en-US" sz="2200" dirty="0"/>
          </a:p>
        </p:txBody>
      </p:sp>
      <p:pic>
        <p:nvPicPr>
          <p:cNvPr id="14338" name="Picture 2" descr="Journal entry debiting depreciation expense 24,000 and crediting Accumulated depreciation 24,00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479537" y="5309664"/>
            <a:ext cx="6730746" cy="1037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6133257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US" dirty="0"/>
              <a:t>Learning Objective </a:t>
            </a:r>
            <a:r>
              <a:rPr lang="en-IN" dirty="0"/>
              <a:t>11-5</a:t>
            </a:r>
          </a:p>
        </p:txBody>
      </p:sp>
      <p:sp>
        <p:nvSpPr>
          <p:cNvPr id="3" name="Title 2"/>
          <p:cNvSpPr>
            <a:spLocks noGrp="1"/>
          </p:cNvSpPr>
          <p:nvPr>
            <p:ph type="title"/>
          </p:nvPr>
        </p:nvSpPr>
        <p:spPr>
          <a:xfrm>
            <a:off x="725409" y="457200"/>
            <a:ext cx="7921782" cy="914400"/>
          </a:xfrm>
        </p:spPr>
        <p:txBody>
          <a:bodyPr>
            <a:noAutofit/>
          </a:bodyPr>
          <a:lstStyle/>
          <a:p>
            <a:r>
              <a:rPr lang="en-US" altLang="en-US" dirty="0"/>
              <a:t>Concept Check: Revised Depreciation</a:t>
            </a:r>
            <a:r>
              <a:rPr lang="en-IN" dirty="0"/>
              <a:t> (1 of 2)</a:t>
            </a:r>
            <a:endParaRPr lang="en-US" dirty="0"/>
          </a:p>
        </p:txBody>
      </p:sp>
      <p:sp>
        <p:nvSpPr>
          <p:cNvPr id="4" name="Content Placeholder 3"/>
          <p:cNvSpPr>
            <a:spLocks noGrp="1"/>
          </p:cNvSpPr>
          <p:nvPr>
            <p:ph sz="quarter" idx="10"/>
          </p:nvPr>
        </p:nvSpPr>
        <p:spPr>
          <a:xfrm>
            <a:off x="914400" y="1752600"/>
            <a:ext cx="7772400" cy="4495800"/>
          </a:xfrm>
        </p:spPr>
        <p:txBody>
          <a:bodyPr/>
          <a:lstStyle/>
          <a:p>
            <a:pPr marL="0" indent="0">
              <a:buNone/>
            </a:pPr>
            <a:r>
              <a:rPr lang="en-US" sz="2200" dirty="0"/>
              <a:t>On January 1, 2018, the Esquire Corporation purchased equipment at a cost of $165,000. The equipment was expected to have a service life of 10 years and a $15,000 residual value. The straight-line depreciation method was used. In 2020 the estimate of residual value was revised from $15,000 to zero. Depreciation for 2020 should be:</a:t>
            </a:r>
          </a:p>
          <a:p>
            <a:pPr marL="457200" indent="-457200">
              <a:buFont typeface="+mj-lt"/>
              <a:buAutoNum type="alphaLcPeriod"/>
            </a:pPr>
            <a:r>
              <a:rPr lang="en-US" sz="2200" dirty="0"/>
              <a:t>$13,500 </a:t>
            </a:r>
          </a:p>
          <a:p>
            <a:pPr marL="457200" indent="-457200">
              <a:buFont typeface="+mj-lt"/>
              <a:buAutoNum type="alphaLcPeriod"/>
            </a:pPr>
            <a:r>
              <a:rPr lang="en-US" sz="2200" b="1" dirty="0"/>
              <a:t>$16,875 </a:t>
            </a:r>
          </a:p>
          <a:p>
            <a:pPr marL="457200" indent="-457200">
              <a:buFont typeface="+mj-lt"/>
              <a:buAutoNum type="alphaLcPeriod"/>
            </a:pPr>
            <a:r>
              <a:rPr lang="en-US" sz="2200" dirty="0"/>
              <a:t>$16,500 </a:t>
            </a:r>
          </a:p>
          <a:p>
            <a:pPr marL="457200" indent="-457200">
              <a:buFont typeface="+mj-lt"/>
              <a:buAutoNum type="alphaLcPeriod"/>
            </a:pPr>
            <a:r>
              <a:rPr lang="en-US" sz="2200" dirty="0"/>
              <a:t>$15,000 </a:t>
            </a:r>
          </a:p>
        </p:txBody>
      </p:sp>
    </p:spTree>
    <p:extLst>
      <p:ext uri="{BB962C8B-B14F-4D97-AF65-F5344CB8AC3E}">
        <p14:creationId xmlns:p14="http://schemas.microsoft.com/office/powerpoint/2010/main" val="50191009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a:t>
            </a:r>
            <a:r>
              <a:rPr lang="en-IN" dirty="0"/>
              <a:t>11-5</a:t>
            </a:r>
            <a:endParaRPr lang="en-US" dirty="0"/>
          </a:p>
        </p:txBody>
      </p:sp>
      <p:sp>
        <p:nvSpPr>
          <p:cNvPr id="3" name="Title 2"/>
          <p:cNvSpPr>
            <a:spLocks noGrp="1"/>
          </p:cNvSpPr>
          <p:nvPr>
            <p:ph type="title"/>
          </p:nvPr>
        </p:nvSpPr>
        <p:spPr/>
        <p:txBody>
          <a:bodyPr>
            <a:noAutofit/>
          </a:bodyPr>
          <a:lstStyle/>
          <a:p>
            <a:r>
              <a:rPr lang="en-US" altLang="en-US" dirty="0"/>
              <a:t>Concept Check: Revised Depreciation</a:t>
            </a:r>
            <a:r>
              <a:rPr lang="en-IN" dirty="0"/>
              <a:t> (2 of 2)</a:t>
            </a:r>
            <a:endParaRPr lang="en-US" dirty="0"/>
          </a:p>
        </p:txBody>
      </p:sp>
      <p:sp>
        <p:nvSpPr>
          <p:cNvPr id="4" name="Content Placeholder 3"/>
          <p:cNvSpPr>
            <a:spLocks noGrp="1"/>
          </p:cNvSpPr>
          <p:nvPr>
            <p:ph sz="quarter" idx="10"/>
          </p:nvPr>
        </p:nvSpPr>
        <p:spPr>
          <a:xfrm>
            <a:off x="914400" y="1828800"/>
            <a:ext cx="7772400" cy="4419600"/>
          </a:xfrm>
        </p:spPr>
        <p:txBody>
          <a:bodyPr/>
          <a:lstStyle/>
          <a:p>
            <a:pPr marL="0" lvl="0" indent="0">
              <a:buNone/>
            </a:pPr>
            <a:r>
              <a:rPr lang="en-US" sz="2200" dirty="0"/>
              <a:t>The correct answer is b:</a:t>
            </a:r>
          </a:p>
          <a:p>
            <a:pPr marL="0" lvl="0" indent="0">
              <a:buNone/>
            </a:pPr>
            <a:r>
              <a:rPr lang="en-US" sz="2200" dirty="0"/>
              <a:t>Initial straight-line depreciation is $15,000 per year ($165,000 − 15,000) ÷ 10 years. </a:t>
            </a:r>
          </a:p>
          <a:p>
            <a:pPr marL="0" lvl="0" indent="0">
              <a:buNone/>
            </a:pPr>
            <a:r>
              <a:rPr lang="en-US" sz="2200" dirty="0"/>
              <a:t>Revised depreciation after two years is [$165,000 − (2 years × $15,000)] ÷ 8 years remaining = </a:t>
            </a:r>
            <a:r>
              <a:rPr lang="en-US" sz="2200" b="1" dirty="0"/>
              <a:t>$16,875</a:t>
            </a:r>
          </a:p>
        </p:txBody>
      </p:sp>
    </p:spTree>
    <p:extLst>
      <p:ext uri="{BB962C8B-B14F-4D97-AF65-F5344CB8AC3E}">
        <p14:creationId xmlns:p14="http://schemas.microsoft.com/office/powerpoint/2010/main" val="293747492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US" dirty="0"/>
              <a:t>Learning Objective </a:t>
            </a:r>
            <a:r>
              <a:rPr lang="en-IN" dirty="0"/>
              <a:t>11-5</a:t>
            </a:r>
          </a:p>
        </p:txBody>
      </p:sp>
      <p:sp>
        <p:nvSpPr>
          <p:cNvPr id="3" name="Title 2"/>
          <p:cNvSpPr>
            <a:spLocks noGrp="1"/>
          </p:cNvSpPr>
          <p:nvPr>
            <p:ph type="title"/>
          </p:nvPr>
        </p:nvSpPr>
        <p:spPr>
          <a:xfrm>
            <a:off x="685800" y="361285"/>
            <a:ext cx="8001000" cy="1391315"/>
          </a:xfrm>
        </p:spPr>
        <p:txBody>
          <a:bodyPr>
            <a:noAutofit/>
          </a:bodyPr>
          <a:lstStyle/>
          <a:p>
            <a:r>
              <a:rPr lang="en-US" dirty="0"/>
              <a:t>Change in Estimate Disclosure— Verizon</a:t>
            </a:r>
            <a:r>
              <a:rPr lang="en-US" baseline="0" dirty="0"/>
              <a:t> </a:t>
            </a:r>
            <a:r>
              <a:rPr lang="en-US" dirty="0"/>
              <a:t>Communications Inc. </a:t>
            </a:r>
          </a:p>
        </p:txBody>
      </p:sp>
      <p:sp>
        <p:nvSpPr>
          <p:cNvPr id="5" name="Content Placeholder 4"/>
          <p:cNvSpPr>
            <a:spLocks noGrp="1"/>
          </p:cNvSpPr>
          <p:nvPr>
            <p:ph sz="quarter" idx="10"/>
          </p:nvPr>
        </p:nvSpPr>
        <p:spPr>
          <a:xfrm>
            <a:off x="914400" y="1905000"/>
            <a:ext cx="7772400" cy="4419600"/>
          </a:xfrm>
        </p:spPr>
        <p:txBody>
          <a:bodyPr/>
          <a:lstStyle/>
          <a:p>
            <a:pPr marL="0" indent="0">
              <a:buNone/>
            </a:pPr>
            <a:r>
              <a:rPr lang="en-US" sz="2000" b="1" dirty="0"/>
              <a:t>Accounting standards and policy changes (in part)</a:t>
            </a:r>
            <a:endParaRPr lang="en-US" sz="2000" dirty="0"/>
          </a:p>
          <a:p>
            <a:pPr marL="0" indent="0">
              <a:buNone/>
            </a:pPr>
            <a:r>
              <a:rPr lang="en-US" sz="2000" dirty="0"/>
              <a:t>We changed the method of depreciation from the straight-line basis to the units of pro­duction basis for our potash facility mining and milling assets beginning January 1, 2015, and our nitrogen and phosphate mining and plant assets beginning October 1, 2015. The change in method of depreciation reflects anticipated changes to our production schedule due to facility expansions, volatility in market conditions, and the frequency and duration of plant turnarounds. The current and expected reduction in depreciation expense is 2015 - $30 million and 2016 - $7 million.</a:t>
            </a:r>
          </a:p>
        </p:txBody>
      </p:sp>
    </p:spTree>
    <p:extLst>
      <p:ext uri="{BB962C8B-B14F-4D97-AF65-F5344CB8AC3E}">
        <p14:creationId xmlns:p14="http://schemas.microsoft.com/office/powerpoint/2010/main" val="41310623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a:t>
            </a:r>
            <a:r>
              <a:rPr lang="en-IN" dirty="0"/>
              <a:t>11-1</a:t>
            </a:r>
          </a:p>
        </p:txBody>
      </p:sp>
      <p:sp>
        <p:nvSpPr>
          <p:cNvPr id="3" name="Title 2"/>
          <p:cNvSpPr>
            <a:spLocks noGrp="1"/>
          </p:cNvSpPr>
          <p:nvPr>
            <p:ph type="title"/>
          </p:nvPr>
        </p:nvSpPr>
        <p:spPr>
          <a:xfrm>
            <a:off x="762000" y="457200"/>
            <a:ext cx="7924800" cy="914400"/>
          </a:xfrm>
        </p:spPr>
        <p:txBody>
          <a:bodyPr/>
          <a:lstStyle/>
          <a:p>
            <a:r>
              <a:rPr lang="en-IN" dirty="0"/>
              <a:t>Service Life (2 of 3)</a:t>
            </a:r>
            <a:endParaRPr lang="en-US" dirty="0"/>
          </a:p>
        </p:txBody>
      </p:sp>
      <p:sp>
        <p:nvSpPr>
          <p:cNvPr id="4" name="Content Placeholder 3"/>
          <p:cNvSpPr>
            <a:spLocks noGrp="1"/>
          </p:cNvSpPr>
          <p:nvPr>
            <p:ph sz="quarter" idx="10"/>
          </p:nvPr>
        </p:nvSpPr>
        <p:spPr>
          <a:xfrm>
            <a:off x="914400" y="1447800"/>
            <a:ext cx="7772400" cy="5029200"/>
          </a:xfrm>
        </p:spPr>
        <p:txBody>
          <a:bodyPr/>
          <a:lstStyle/>
          <a:p>
            <a:pPr marL="800100">
              <a:buFont typeface="Lucida Grande"/>
              <a:buChar char="–"/>
            </a:pPr>
            <a:r>
              <a:rPr lang="en-US" sz="2400" dirty="0"/>
              <a:t>For a depreciable asset, physical life provides the upper bound for service life</a:t>
            </a:r>
          </a:p>
          <a:p>
            <a:pPr marL="800100">
              <a:buFont typeface="Lucida Grande"/>
              <a:buChar char="–"/>
            </a:pPr>
            <a:r>
              <a:rPr lang="en-IN" sz="2400" dirty="0"/>
              <a:t>Physical life will vary according to the </a:t>
            </a:r>
            <a:r>
              <a:rPr lang="en-IN" sz="2400" b="1" dirty="0"/>
              <a:t>purpose</a:t>
            </a:r>
            <a:r>
              <a:rPr lang="en-IN" sz="2400" dirty="0"/>
              <a:t> for which the asset is acquired and the </a:t>
            </a:r>
            <a:r>
              <a:rPr lang="en-IN" sz="2400" b="1" dirty="0"/>
              <a:t>environment</a:t>
            </a:r>
            <a:r>
              <a:rPr lang="en-IN" sz="2400" dirty="0"/>
              <a:t> in which it is operated</a:t>
            </a:r>
            <a:endParaRPr lang="en-US" sz="2400" dirty="0"/>
          </a:p>
        </p:txBody>
      </p:sp>
    </p:spTree>
    <p:extLst>
      <p:ext uri="{BB962C8B-B14F-4D97-AF65-F5344CB8AC3E}">
        <p14:creationId xmlns:p14="http://schemas.microsoft.com/office/powerpoint/2010/main" val="11170528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a:t>
            </a:r>
            <a:r>
              <a:rPr lang="en-IN" dirty="0"/>
              <a:t>11-6</a:t>
            </a:r>
            <a:endParaRPr lang="en-US" dirty="0"/>
          </a:p>
        </p:txBody>
      </p:sp>
      <p:sp>
        <p:nvSpPr>
          <p:cNvPr id="8" name="Title 7"/>
          <p:cNvSpPr>
            <a:spLocks noGrp="1"/>
          </p:cNvSpPr>
          <p:nvPr>
            <p:ph type="title"/>
          </p:nvPr>
        </p:nvSpPr>
        <p:spPr>
          <a:xfrm>
            <a:off x="419100" y="381000"/>
            <a:ext cx="8801100" cy="1447800"/>
          </a:xfrm>
        </p:spPr>
        <p:txBody>
          <a:bodyPr>
            <a:noAutofit/>
          </a:bodyPr>
          <a:lstStyle/>
          <a:p>
            <a:r>
              <a:rPr lang="en-IN" dirty="0"/>
              <a:t>Change in Depreciation, Amortization, or Depletion Method</a:t>
            </a:r>
            <a:endParaRPr lang="en-US" dirty="0"/>
          </a:p>
        </p:txBody>
      </p:sp>
      <p:sp>
        <p:nvSpPr>
          <p:cNvPr id="9" name="Content Placeholder 8"/>
          <p:cNvSpPr>
            <a:spLocks noGrp="1"/>
          </p:cNvSpPr>
          <p:nvPr>
            <p:ph sz="quarter" idx="10"/>
          </p:nvPr>
        </p:nvSpPr>
        <p:spPr>
          <a:xfrm>
            <a:off x="914400" y="1981200"/>
            <a:ext cx="7772400" cy="4343400"/>
          </a:xfrm>
        </p:spPr>
        <p:txBody>
          <a:bodyPr/>
          <a:lstStyle/>
          <a:p>
            <a:r>
              <a:rPr lang="en-IN" dirty="0"/>
              <a:t>Change in accounting estimate that is achieved by a change in accounting principle</a:t>
            </a:r>
          </a:p>
          <a:p>
            <a:r>
              <a:rPr lang="en-US" dirty="0"/>
              <a:t>Accounted for in the same </a:t>
            </a:r>
            <a:r>
              <a:rPr lang="en-IN" dirty="0"/>
              <a:t>way as any other change in accounting estimate</a:t>
            </a:r>
          </a:p>
          <a:p>
            <a:r>
              <a:rPr lang="en-US" dirty="0"/>
              <a:t>Requires </a:t>
            </a:r>
            <a:r>
              <a:rPr lang="en-IN" dirty="0"/>
              <a:t>a clear justification as to why the new method is preferable</a:t>
            </a:r>
          </a:p>
          <a:p>
            <a:pPr marL="795338" lvl="1" indent="-338138">
              <a:buFont typeface="Lucida Grande"/>
              <a:buChar char="–"/>
            </a:pPr>
            <a:r>
              <a:rPr lang="en-IN" dirty="0"/>
              <a:t>Because </a:t>
            </a:r>
            <a:r>
              <a:rPr lang="en-US" dirty="0"/>
              <a:t>this </a:t>
            </a:r>
            <a:r>
              <a:rPr lang="en-IN" dirty="0"/>
              <a:t>change in estimate is a result of a change in accounting principle</a:t>
            </a:r>
            <a:endParaRPr lang="en-US" dirty="0"/>
          </a:p>
        </p:txBody>
      </p:sp>
    </p:spTree>
    <p:extLst>
      <p:ext uri="{BB962C8B-B14F-4D97-AF65-F5344CB8AC3E}">
        <p14:creationId xmlns:p14="http://schemas.microsoft.com/office/powerpoint/2010/main" val="196478354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a:t>
            </a:r>
            <a:r>
              <a:rPr lang="en-IN" dirty="0"/>
              <a:t>11-6</a:t>
            </a:r>
            <a:endParaRPr lang="en-US" dirty="0"/>
          </a:p>
        </p:txBody>
      </p:sp>
      <p:sp>
        <p:nvSpPr>
          <p:cNvPr id="8" name="Title 7"/>
          <p:cNvSpPr>
            <a:spLocks noGrp="1"/>
          </p:cNvSpPr>
          <p:nvPr>
            <p:ph type="title"/>
          </p:nvPr>
        </p:nvSpPr>
        <p:spPr/>
        <p:txBody>
          <a:bodyPr>
            <a:noAutofit/>
          </a:bodyPr>
          <a:lstStyle/>
          <a:p>
            <a:r>
              <a:rPr lang="en-US" dirty="0"/>
              <a:t>Change in Depreciation Method </a:t>
            </a:r>
            <a:r>
              <a:rPr lang="en-IN" dirty="0"/>
              <a:t>(1 of 3)</a:t>
            </a:r>
            <a:endParaRPr lang="en-US" b="1" dirty="0"/>
          </a:p>
        </p:txBody>
      </p:sp>
      <p:sp>
        <p:nvSpPr>
          <p:cNvPr id="9" name="Content Placeholder 8"/>
          <p:cNvSpPr>
            <a:spLocks noGrp="1"/>
          </p:cNvSpPr>
          <p:nvPr>
            <p:ph sz="quarter" idx="10"/>
          </p:nvPr>
        </p:nvSpPr>
        <p:spPr>
          <a:xfrm>
            <a:off x="914400" y="1676400"/>
            <a:ext cx="7772400" cy="4724400"/>
          </a:xfrm>
        </p:spPr>
        <p:txBody>
          <a:bodyPr/>
          <a:lstStyle/>
          <a:p>
            <a:pPr marL="0" indent="0">
              <a:buNone/>
            </a:pPr>
            <a:r>
              <a:rPr lang="en-IN" dirty="0"/>
              <a:t>On January 1, 2016, the Hogan Manufacturing Company purchased a machine for $250,000. The company expects the service life of the machine to be five years and its anticipated residual value to be $30,000. The company’s fiscal year-end is December 31 and the double-declining-balance (DDB) depreciation method is used. During 2018, the company switched from the DDB to the straight-line method.</a:t>
            </a:r>
            <a:endParaRPr lang="en-US" dirty="0"/>
          </a:p>
        </p:txBody>
      </p:sp>
    </p:spTree>
    <p:extLst>
      <p:ext uri="{BB962C8B-B14F-4D97-AF65-F5344CB8AC3E}">
        <p14:creationId xmlns:p14="http://schemas.microsoft.com/office/powerpoint/2010/main" val="177324697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a:t>
            </a:r>
            <a:r>
              <a:rPr lang="en-IN" dirty="0"/>
              <a:t>11-6</a:t>
            </a:r>
            <a:endParaRPr lang="en-US" dirty="0"/>
          </a:p>
        </p:txBody>
      </p:sp>
      <p:sp>
        <p:nvSpPr>
          <p:cNvPr id="8" name="Title 7"/>
          <p:cNvSpPr>
            <a:spLocks noGrp="1"/>
          </p:cNvSpPr>
          <p:nvPr>
            <p:ph type="title"/>
          </p:nvPr>
        </p:nvSpPr>
        <p:spPr/>
        <p:txBody>
          <a:bodyPr>
            <a:noAutofit/>
          </a:bodyPr>
          <a:lstStyle/>
          <a:p>
            <a:r>
              <a:rPr lang="en-US" dirty="0"/>
              <a:t>Change in Depreciation Method</a:t>
            </a:r>
            <a:r>
              <a:rPr lang="en-IN" dirty="0"/>
              <a:t> (2 of 3)</a:t>
            </a:r>
            <a:endParaRPr lang="en-US" b="1" dirty="0"/>
          </a:p>
        </p:txBody>
      </p:sp>
      <p:sp>
        <p:nvSpPr>
          <p:cNvPr id="2" name="Content Placeholder 1"/>
          <p:cNvSpPr>
            <a:spLocks noGrp="1"/>
          </p:cNvSpPr>
          <p:nvPr>
            <p:ph sz="quarter" idx="10"/>
          </p:nvPr>
        </p:nvSpPr>
        <p:spPr>
          <a:xfrm>
            <a:off x="914400" y="2209800"/>
            <a:ext cx="7772400" cy="457200"/>
          </a:xfrm>
        </p:spPr>
        <p:txBody>
          <a:bodyPr/>
          <a:lstStyle/>
          <a:p>
            <a:pPr marL="0" indent="0">
              <a:buNone/>
            </a:pPr>
            <a:r>
              <a:rPr lang="en-IN" dirty="0"/>
              <a:t>DDB depreciation:</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2464492220"/>
              </p:ext>
            </p:extLst>
          </p:nvPr>
        </p:nvGraphicFramePr>
        <p:xfrm>
          <a:off x="1295400" y="3078480"/>
          <a:ext cx="7391400" cy="1188720"/>
        </p:xfrm>
        <a:graphic>
          <a:graphicData uri="http://schemas.openxmlformats.org/drawingml/2006/table">
            <a:tbl>
              <a:tblPr firstRow="1" bandRow="1">
                <a:tableStyleId>{5940675A-B579-460E-94D1-54222C63F5DA}</a:tableStyleId>
              </a:tblPr>
              <a:tblGrid>
                <a:gridCol w="1066800">
                  <a:extLst>
                    <a:ext uri="{9D8B030D-6E8A-4147-A177-3AD203B41FA5}">
                      <a16:colId xmlns:a16="http://schemas.microsoft.com/office/drawing/2014/main" xmlns="" val="20000"/>
                    </a:ext>
                  </a:extLst>
                </a:gridCol>
                <a:gridCol w="4191000">
                  <a:extLst>
                    <a:ext uri="{9D8B030D-6E8A-4147-A177-3AD203B41FA5}">
                      <a16:colId xmlns:a16="http://schemas.microsoft.com/office/drawing/2014/main" xmlns="" val="20001"/>
                    </a:ext>
                  </a:extLst>
                </a:gridCol>
                <a:gridCol w="609600">
                  <a:extLst>
                    <a:ext uri="{9D8B030D-6E8A-4147-A177-3AD203B41FA5}">
                      <a16:colId xmlns:a16="http://schemas.microsoft.com/office/drawing/2014/main" xmlns="" val="20002"/>
                    </a:ext>
                  </a:extLst>
                </a:gridCol>
                <a:gridCol w="1524000">
                  <a:extLst>
                    <a:ext uri="{9D8B030D-6E8A-4147-A177-3AD203B41FA5}">
                      <a16:colId xmlns:a16="http://schemas.microsoft.com/office/drawing/2014/main" xmlns="" val="20003"/>
                    </a:ext>
                  </a:extLst>
                </a:gridCol>
              </a:tblGrid>
              <a:tr h="457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b="1" dirty="0">
                          <a:latin typeface="Verdana" pitchFamily="34" charset="0"/>
                          <a:ea typeface="Verdana" pitchFamily="34" charset="0"/>
                          <a:cs typeface="Verdana" pitchFamily="34" charset="0"/>
                        </a:rPr>
                        <a:t>2016</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dirty="0">
                          <a:latin typeface="Verdana" pitchFamily="34" charset="0"/>
                          <a:ea typeface="Verdana" pitchFamily="34" charset="0"/>
                          <a:cs typeface="Verdana" pitchFamily="34" charset="0"/>
                        </a:rPr>
                        <a:t>(250,000 × 40%)</a:t>
                      </a:r>
                      <a:endParaRPr lang="en-US" sz="1800" dirty="0">
                        <a:latin typeface="Verdana" pitchFamily="34" charset="0"/>
                        <a:ea typeface="Verdana" pitchFamily="34" charset="0"/>
                        <a:cs typeface="Verdana" pitchFamily="34" charset="0"/>
                      </a:endParaRPr>
                    </a:p>
                  </a:txBody>
                  <a:tcPr/>
                </a:tc>
                <a:tc>
                  <a:txBody>
                    <a:bodyPr/>
                    <a:lstStyle/>
                    <a:p>
                      <a:pPr algn="ctr"/>
                      <a:r>
                        <a:rPr lang="en-US" dirty="0">
                          <a:latin typeface="Verdana" pitchFamily="34" charset="0"/>
                          <a:ea typeface="Verdana" pitchFamily="34" charset="0"/>
                          <a:cs typeface="Verdana" pitchFamily="34" charset="0"/>
                        </a:rPr>
                        <a:t>=</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800" dirty="0">
                          <a:latin typeface="Verdana" pitchFamily="34" charset="0"/>
                          <a:ea typeface="Verdana" pitchFamily="34" charset="0"/>
                          <a:cs typeface="Verdana" pitchFamily="34" charset="0"/>
                        </a:rPr>
                        <a:t>$100,000</a:t>
                      </a:r>
                      <a:endParaRPr lang="en-US" sz="1800"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xmlns="" val="10000"/>
                  </a:ext>
                </a:extLst>
              </a:tr>
              <a:tr h="2952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b="1" dirty="0">
                          <a:latin typeface="Verdana" pitchFamily="34" charset="0"/>
                          <a:ea typeface="Verdana" pitchFamily="34" charset="0"/>
                          <a:cs typeface="Verdana" pitchFamily="34" charset="0"/>
                        </a:rPr>
                        <a:t>2017</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dirty="0">
                          <a:latin typeface="Verdana" pitchFamily="34" charset="0"/>
                          <a:ea typeface="Verdana" pitchFamily="34" charset="0"/>
                          <a:cs typeface="Verdana" pitchFamily="34" charset="0"/>
                        </a:rPr>
                        <a:t>([250,000 − 100,000] ×</a:t>
                      </a:r>
                      <a:r>
                        <a:rPr lang="en-IN" sz="1800" baseline="0" dirty="0">
                          <a:latin typeface="Verdana" pitchFamily="34" charset="0"/>
                          <a:ea typeface="Verdana" pitchFamily="34" charset="0"/>
                          <a:cs typeface="Verdana" pitchFamily="34" charset="0"/>
                        </a:rPr>
                        <a:t> </a:t>
                      </a:r>
                      <a:r>
                        <a:rPr lang="en-IN" sz="1800" dirty="0">
                          <a:latin typeface="Verdana" pitchFamily="34" charset="0"/>
                          <a:ea typeface="Verdana" pitchFamily="34" charset="0"/>
                          <a:cs typeface="Verdana" pitchFamily="34" charset="0"/>
                        </a:rPr>
                        <a:t>40%)</a:t>
                      </a:r>
                      <a:endParaRPr lang="en-US" sz="1800" dirty="0">
                        <a:latin typeface="Verdana" pitchFamily="34" charset="0"/>
                        <a:ea typeface="Verdana" pitchFamily="34" charset="0"/>
                        <a:cs typeface="Verdana"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latin typeface="Verdana" pitchFamily="34" charset="0"/>
                          <a:ea typeface="Verdana" pitchFamily="34" charset="0"/>
                          <a:cs typeface="Verdana" pitchFamily="34" charset="0"/>
                        </a:rPr>
                        <a:t>=</a:t>
                      </a:r>
                    </a:p>
                  </a:txBody>
                  <a:tcPr/>
                </a:tc>
                <a:tc>
                  <a:txBody>
                    <a:bodyPr/>
                    <a:lstStyle/>
                    <a:p>
                      <a:pPr algn="r"/>
                      <a:r>
                        <a:rPr lang="en-IN" sz="1800" u="sng" dirty="0">
                          <a:latin typeface="Verdana" pitchFamily="34" charset="0"/>
                          <a:ea typeface="Verdana" pitchFamily="34" charset="0"/>
                          <a:cs typeface="Verdana" pitchFamily="34" charset="0"/>
                        </a:rPr>
                        <a:t>60,000</a:t>
                      </a:r>
                      <a:endParaRPr lang="en-US" sz="1800" u="sng"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xmlns="" val="10001"/>
                  </a:ext>
                </a:extLst>
              </a:tr>
              <a:tr h="304800">
                <a:tc>
                  <a:txBody>
                    <a:bodyPr/>
                    <a:lstStyle/>
                    <a:p>
                      <a:endParaRPr lang="en-US">
                        <a:latin typeface="Verdana" pitchFamily="34" charset="0"/>
                        <a:ea typeface="Verdana" pitchFamily="34" charset="0"/>
                        <a:cs typeface="Verdana" pitchFamily="34" charset="0"/>
                      </a:endParaRPr>
                    </a:p>
                  </a:txBody>
                  <a:tcPr/>
                </a:tc>
                <a:tc>
                  <a:txBody>
                    <a:bodyPr/>
                    <a:lstStyle/>
                    <a:p>
                      <a:endParaRPr lang="en-US" dirty="0">
                        <a:latin typeface="Verdana" pitchFamily="34" charset="0"/>
                        <a:ea typeface="Verdana" pitchFamily="34" charset="0"/>
                        <a:cs typeface="Verdana" pitchFamily="34" charset="0"/>
                      </a:endParaRPr>
                    </a:p>
                  </a:txBody>
                  <a:tcPr/>
                </a:tc>
                <a:tc>
                  <a:txBody>
                    <a:bodyPr/>
                    <a:lstStyle/>
                    <a:p>
                      <a:pPr algn="ctr"/>
                      <a:endParaRPr lang="en-US" dirty="0">
                        <a:latin typeface="Verdana" pitchFamily="34" charset="0"/>
                        <a:ea typeface="Verdana" pitchFamily="34" charset="0"/>
                        <a:cs typeface="Verdana"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800" b="1" dirty="0">
                          <a:solidFill>
                            <a:schemeClr val="tx1"/>
                          </a:solidFill>
                          <a:latin typeface="Verdana" pitchFamily="34" charset="0"/>
                          <a:ea typeface="Verdana" pitchFamily="34" charset="0"/>
                          <a:cs typeface="Verdana" pitchFamily="34" charset="0"/>
                        </a:rPr>
                        <a:t>$160,000</a:t>
                      </a:r>
                      <a:endParaRPr lang="en-US" sz="1800" b="1" dirty="0">
                        <a:solidFill>
                          <a:schemeClr val="tx1"/>
                        </a:solidFill>
                        <a:latin typeface="Verdana" pitchFamily="34" charset="0"/>
                        <a:ea typeface="Verdana" pitchFamily="34" charset="0"/>
                        <a:cs typeface="Verdana" pitchFamily="34" charset="0"/>
                      </a:endParaRPr>
                    </a:p>
                  </a:txBody>
                  <a:tcPr/>
                </a:tc>
                <a:extLst>
                  <a:ext uri="{0D108BD9-81ED-4DB2-BD59-A6C34878D82A}">
                    <a16:rowId xmlns:a16="http://schemas.microsoft.com/office/drawing/2014/main" xmlns="" val="10002"/>
                  </a:ext>
                </a:extLst>
              </a:tr>
            </a:tbl>
          </a:graphicData>
        </a:graphic>
      </p:graphicFrame>
      <p:sp>
        <p:nvSpPr>
          <p:cNvPr id="9" name="Content Placeholder 8"/>
          <p:cNvSpPr>
            <a:spLocks noGrp="1"/>
          </p:cNvSpPr>
          <p:nvPr>
            <p:ph sz="quarter" idx="12"/>
          </p:nvPr>
        </p:nvSpPr>
        <p:spPr>
          <a:xfrm>
            <a:off x="914400" y="4648200"/>
            <a:ext cx="7772400" cy="1219200"/>
          </a:xfrm>
        </p:spPr>
        <p:txBody>
          <a:bodyPr/>
          <a:lstStyle/>
          <a:p>
            <a:pPr marL="0" indent="0">
              <a:buNone/>
            </a:pPr>
            <a:r>
              <a:rPr lang="en-IN" dirty="0"/>
              <a:t>1 ÷ 5 = 20% × 2 </a:t>
            </a:r>
            <a:r>
              <a:rPr lang="en-IN" dirty="0">
                <a:sym typeface="Wingdings" pitchFamily="2" charset="2"/>
              </a:rPr>
              <a:t> 40%</a:t>
            </a:r>
            <a:endParaRPr lang="en-US" dirty="0"/>
          </a:p>
        </p:txBody>
      </p:sp>
    </p:spTree>
    <p:extLst>
      <p:ext uri="{BB962C8B-B14F-4D97-AF65-F5344CB8AC3E}">
        <p14:creationId xmlns:p14="http://schemas.microsoft.com/office/powerpoint/2010/main" val="77471018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a:t>
            </a:r>
            <a:r>
              <a:rPr lang="en-IN" dirty="0"/>
              <a:t>11-6</a:t>
            </a:r>
            <a:endParaRPr lang="en-US" dirty="0"/>
          </a:p>
        </p:txBody>
      </p:sp>
      <p:sp>
        <p:nvSpPr>
          <p:cNvPr id="8" name="Title 7"/>
          <p:cNvSpPr>
            <a:spLocks noGrp="1"/>
          </p:cNvSpPr>
          <p:nvPr>
            <p:ph type="title"/>
          </p:nvPr>
        </p:nvSpPr>
        <p:spPr>
          <a:xfrm>
            <a:off x="748927" y="457200"/>
            <a:ext cx="7709273" cy="914400"/>
          </a:xfrm>
        </p:spPr>
        <p:txBody>
          <a:bodyPr>
            <a:noAutofit/>
          </a:bodyPr>
          <a:lstStyle/>
          <a:p>
            <a:r>
              <a:rPr lang="en-US" dirty="0"/>
              <a:t>Change in Depreciation Method </a:t>
            </a:r>
            <a:r>
              <a:rPr lang="en-IN" dirty="0"/>
              <a:t>(3 of 3)</a:t>
            </a:r>
            <a:endParaRPr lang="en-US" b="1" dirty="0"/>
          </a:p>
        </p:txBody>
      </p:sp>
      <p:graphicFrame>
        <p:nvGraphicFramePr>
          <p:cNvPr id="9" name="Table 8"/>
          <p:cNvGraphicFramePr>
            <a:graphicFrameLocks noGrp="1"/>
          </p:cNvGraphicFramePr>
          <p:nvPr>
            <p:extLst>
              <p:ext uri="{D42A27DB-BD31-4B8C-83A1-F6EECF244321}">
                <p14:modId xmlns:p14="http://schemas.microsoft.com/office/powerpoint/2010/main" val="3361421215"/>
              </p:ext>
            </p:extLst>
          </p:nvPr>
        </p:nvGraphicFramePr>
        <p:xfrm>
          <a:off x="1600200" y="1600200"/>
          <a:ext cx="6477000" cy="2133600"/>
        </p:xfrm>
        <a:graphic>
          <a:graphicData uri="http://schemas.openxmlformats.org/drawingml/2006/table">
            <a:tbl>
              <a:tblPr firstRow="1" bandRow="1">
                <a:tableStyleId>{5940675A-B579-460E-94D1-54222C63F5DA}</a:tableStyleId>
              </a:tblPr>
              <a:tblGrid>
                <a:gridCol w="2377440">
                  <a:extLst>
                    <a:ext uri="{9D8B030D-6E8A-4147-A177-3AD203B41FA5}">
                      <a16:colId xmlns:a16="http://schemas.microsoft.com/office/drawing/2014/main" xmlns="" val="20000"/>
                    </a:ext>
                  </a:extLst>
                </a:gridCol>
                <a:gridCol w="4099560">
                  <a:extLst>
                    <a:ext uri="{9D8B030D-6E8A-4147-A177-3AD203B41FA5}">
                      <a16:colId xmlns:a16="http://schemas.microsoft.com/office/drawing/2014/main" xmlns="" val="20001"/>
                    </a:ext>
                  </a:extLst>
                </a:gridCol>
              </a:tblGrid>
              <a:tr h="293914">
                <a:tc>
                  <a:txBody>
                    <a:bodyPr/>
                    <a:lstStyle/>
                    <a:p>
                      <a:pPr algn="r" rtl="0" fontAlgn="ctr"/>
                      <a:r>
                        <a:rPr lang="en-US" sz="1400" u="none" strike="noStrike" dirty="0">
                          <a:effectLst/>
                          <a:latin typeface="Verdana" pitchFamily="34" charset="0"/>
                          <a:ea typeface="Verdana" pitchFamily="34" charset="0"/>
                          <a:cs typeface="Verdana" pitchFamily="34" charset="0"/>
                        </a:rPr>
                        <a:t>$250,000 </a:t>
                      </a:r>
                      <a:endParaRPr lang="en-US" sz="14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l" rtl="0" fontAlgn="ctr"/>
                      <a:r>
                        <a:rPr lang="en-US" sz="1400" u="none" strike="noStrike" dirty="0">
                          <a:effectLst/>
                          <a:latin typeface="Verdana" pitchFamily="34" charset="0"/>
                          <a:ea typeface="Verdana" pitchFamily="34" charset="0"/>
                          <a:cs typeface="Verdana" pitchFamily="34" charset="0"/>
                        </a:rPr>
                        <a:t>Cost </a:t>
                      </a:r>
                      <a:endParaRPr lang="en-US" sz="1400" b="0" i="0" u="none" strike="noStrike" dirty="0">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xmlns="" val="10000"/>
                  </a:ext>
                </a:extLst>
              </a:tr>
              <a:tr h="293914">
                <a:tc>
                  <a:txBody>
                    <a:bodyPr/>
                    <a:lstStyle/>
                    <a:p>
                      <a:pPr algn="r" rtl="0" fontAlgn="ctr"/>
                      <a:r>
                        <a:rPr lang="en-US" sz="1400" b="1" i="0" u="sng" strike="noStrike" dirty="0">
                          <a:solidFill>
                            <a:schemeClr val="tx1"/>
                          </a:solidFill>
                          <a:effectLst/>
                          <a:latin typeface="Verdana" pitchFamily="34" charset="0"/>
                          <a:ea typeface="Verdana" pitchFamily="34" charset="0"/>
                          <a:cs typeface="Verdana" pitchFamily="34" charset="0"/>
                        </a:rPr>
                        <a:t>160,000</a:t>
                      </a:r>
                      <a:endParaRPr lang="en-US" sz="1400" b="1" i="0" u="sng"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r>
                        <a:rPr lang="en-IN" sz="1400" dirty="0">
                          <a:latin typeface="Verdana" pitchFamily="34" charset="0"/>
                          <a:ea typeface="Verdana" pitchFamily="34" charset="0"/>
                          <a:cs typeface="Verdana" pitchFamily="34" charset="0"/>
                        </a:rPr>
                        <a:t>Depreciation to date, DDB</a:t>
                      </a:r>
                      <a:endParaRPr lang="en-US" sz="14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xmlns="" val="10001"/>
                  </a:ext>
                </a:extLst>
              </a:tr>
              <a:tr h="293914">
                <a:tc>
                  <a:txBody>
                    <a:bodyPr/>
                    <a:lstStyle/>
                    <a:p>
                      <a:pPr algn="r" rtl="0" fontAlgn="ctr"/>
                      <a:r>
                        <a:rPr lang="en-US" sz="1400" u="none" strike="noStrike" dirty="0">
                          <a:effectLst/>
                          <a:latin typeface="Verdana" pitchFamily="34" charset="0"/>
                          <a:ea typeface="Verdana" pitchFamily="34" charset="0"/>
                          <a:cs typeface="Verdana" pitchFamily="34" charset="0"/>
                        </a:rPr>
                        <a:t>90,000</a:t>
                      </a:r>
                      <a:endParaRPr lang="en-US" sz="14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r>
                        <a:rPr lang="en-IN" sz="1400" dirty="0" err="1">
                          <a:latin typeface="Verdana" pitchFamily="34" charset="0"/>
                          <a:ea typeface="Verdana" pitchFamily="34" charset="0"/>
                          <a:cs typeface="Verdana" pitchFamily="34" charset="0"/>
                        </a:rPr>
                        <a:t>Undepreciated</a:t>
                      </a:r>
                      <a:r>
                        <a:rPr lang="en-IN" sz="1400" dirty="0">
                          <a:latin typeface="Verdana" pitchFamily="34" charset="0"/>
                          <a:ea typeface="Verdana" pitchFamily="34" charset="0"/>
                          <a:cs typeface="Verdana" pitchFamily="34" charset="0"/>
                        </a:rPr>
                        <a:t> cost as of 1/1/18</a:t>
                      </a:r>
                      <a:endParaRPr lang="en-US" sz="14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xmlns="" val="10002"/>
                  </a:ext>
                </a:extLst>
              </a:tr>
              <a:tr h="293914">
                <a:tc>
                  <a:txBody>
                    <a:bodyPr/>
                    <a:lstStyle/>
                    <a:p>
                      <a:pPr algn="r" rtl="0" fontAlgn="ctr"/>
                      <a:r>
                        <a:rPr lang="en-US" sz="1400" u="sng" strike="noStrike" dirty="0">
                          <a:effectLst/>
                          <a:latin typeface="Verdana" pitchFamily="34" charset="0"/>
                          <a:ea typeface="Verdana" pitchFamily="34" charset="0"/>
                          <a:cs typeface="Verdana" pitchFamily="34" charset="0"/>
                        </a:rPr>
                        <a:t>30,000</a:t>
                      </a:r>
                      <a:endParaRPr lang="en-US" sz="1400" b="0" i="0" u="sng"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r>
                        <a:rPr lang="en-IN" sz="1400" dirty="0">
                          <a:latin typeface="Verdana" pitchFamily="34" charset="0"/>
                          <a:ea typeface="Verdana" pitchFamily="34" charset="0"/>
                          <a:cs typeface="Verdana" pitchFamily="34" charset="0"/>
                        </a:rPr>
                        <a:t>Less residual value</a:t>
                      </a:r>
                      <a:endParaRPr lang="en-US" sz="14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xmlns="" val="10003"/>
                  </a:ext>
                </a:extLst>
              </a:tr>
              <a:tr h="293914">
                <a:tc>
                  <a:txBody>
                    <a:bodyPr/>
                    <a:lstStyle/>
                    <a:p>
                      <a:pPr algn="r" rtl="0" fontAlgn="ctr"/>
                      <a:r>
                        <a:rPr lang="en-US" sz="1400" u="none" strike="noStrike" dirty="0">
                          <a:effectLst/>
                          <a:latin typeface="Verdana" pitchFamily="34" charset="0"/>
                          <a:ea typeface="Verdana" pitchFamily="34" charset="0"/>
                          <a:cs typeface="Verdana" pitchFamily="34" charset="0"/>
                        </a:rPr>
                        <a:t>60,000</a:t>
                      </a:r>
                      <a:endParaRPr lang="en-US" sz="14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r>
                        <a:rPr lang="en-IN" sz="1400" dirty="0">
                          <a:latin typeface="Verdana" pitchFamily="34" charset="0"/>
                          <a:ea typeface="Verdana" pitchFamily="34" charset="0"/>
                          <a:cs typeface="Verdana" pitchFamily="34" charset="0"/>
                        </a:rPr>
                        <a:t>Depreciable base</a:t>
                      </a:r>
                      <a:endParaRPr lang="en-US" sz="14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xmlns="" val="10004"/>
                  </a:ext>
                </a:extLst>
              </a:tr>
              <a:tr h="293914">
                <a:tc>
                  <a:txBody>
                    <a:bodyPr/>
                    <a:lstStyle/>
                    <a:p>
                      <a:pPr algn="r" rtl="0" fontAlgn="ctr"/>
                      <a:r>
                        <a:rPr lang="en-US" sz="1400" u="sng" strike="noStrike" dirty="0">
                          <a:effectLst/>
                          <a:latin typeface="Verdana" pitchFamily="34" charset="0"/>
                          <a:ea typeface="Verdana" pitchFamily="34" charset="0"/>
                          <a:cs typeface="Verdana" pitchFamily="34" charset="0"/>
                        </a:rPr>
                        <a:t>÷ 3 yrs.</a:t>
                      </a:r>
                      <a:endParaRPr lang="en-US" sz="1400" b="0" i="0" u="sng"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r>
                        <a:rPr lang="en-IN" sz="1400" dirty="0">
                          <a:latin typeface="Verdana" pitchFamily="34" charset="0"/>
                          <a:ea typeface="Verdana" pitchFamily="34" charset="0"/>
                          <a:cs typeface="Verdana" pitchFamily="34" charset="0"/>
                        </a:rPr>
                        <a:t>Remaining life</a:t>
                      </a:r>
                      <a:endParaRPr lang="en-US" sz="14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xmlns="" val="10005"/>
                  </a:ext>
                </a:extLst>
              </a:tr>
              <a:tr h="217715">
                <a:tc>
                  <a:txBody>
                    <a:bodyPr/>
                    <a:lstStyle/>
                    <a:p>
                      <a:pPr algn="r" rtl="0" fontAlgn="ctr"/>
                      <a:r>
                        <a:rPr lang="en-US" sz="1400" b="1" u="sng" strike="noStrike" dirty="0">
                          <a:effectLst/>
                          <a:latin typeface="Verdana" pitchFamily="34" charset="0"/>
                          <a:ea typeface="Verdana" pitchFamily="34" charset="0"/>
                          <a:cs typeface="Verdana" pitchFamily="34" charset="0"/>
                        </a:rPr>
                        <a:t>$20,000 </a:t>
                      </a:r>
                      <a:endParaRPr lang="en-US" sz="1400" b="1" i="0" u="sng"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r>
                        <a:rPr lang="en-IN" sz="1400" dirty="0">
                          <a:latin typeface="Verdana" pitchFamily="34" charset="0"/>
                          <a:ea typeface="Verdana" pitchFamily="34" charset="0"/>
                          <a:cs typeface="Verdana" pitchFamily="34" charset="0"/>
                        </a:rPr>
                        <a:t>New annual depreciation</a:t>
                      </a:r>
                      <a:endParaRPr lang="en-US" sz="14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xmlns="" val="10006"/>
                  </a:ext>
                </a:extLst>
              </a:tr>
            </a:tbl>
          </a:graphicData>
        </a:graphic>
      </p:graphicFrame>
      <p:sp>
        <p:nvSpPr>
          <p:cNvPr id="3" name="Content Placeholder 2"/>
          <p:cNvSpPr>
            <a:spLocks noGrp="1"/>
          </p:cNvSpPr>
          <p:nvPr>
            <p:ph sz="quarter" idx="12"/>
          </p:nvPr>
        </p:nvSpPr>
        <p:spPr>
          <a:xfrm>
            <a:off x="914400" y="3886200"/>
            <a:ext cx="7696200" cy="533400"/>
          </a:xfrm>
        </p:spPr>
        <p:txBody>
          <a:bodyPr/>
          <a:lstStyle/>
          <a:p>
            <a:pPr marL="0" indent="0">
              <a:buNone/>
            </a:pPr>
            <a:r>
              <a:rPr lang="en-IN" sz="2400" dirty="0"/>
              <a:t>3 yrs. </a:t>
            </a:r>
            <a:r>
              <a:rPr lang="en-IN" sz="2400" dirty="0">
                <a:sym typeface="Wingdings" pitchFamily="2" charset="2"/>
              </a:rPr>
              <a:t> </a:t>
            </a:r>
            <a:r>
              <a:rPr lang="en-IN" sz="2400" dirty="0"/>
              <a:t>5 yrs. − 2 </a:t>
            </a:r>
            <a:r>
              <a:rPr lang="en-IN" sz="2400" dirty="0" err="1"/>
              <a:t>yrs</a:t>
            </a:r>
            <a:endParaRPr lang="en-US" sz="2400" dirty="0"/>
          </a:p>
        </p:txBody>
      </p:sp>
      <p:pic>
        <p:nvPicPr>
          <p:cNvPr id="15362" name="Picture 2" descr="Journal entry debiting depreciation expense 20,000 and crediting accumulated depreciation 20,00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14400" y="4495800"/>
            <a:ext cx="7670055" cy="1171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3859012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t>11-6</a:t>
            </a:r>
            <a:endParaRPr lang="en-US" dirty="0"/>
          </a:p>
        </p:txBody>
      </p:sp>
      <p:sp>
        <p:nvSpPr>
          <p:cNvPr id="3" name="Title 2"/>
          <p:cNvSpPr>
            <a:spLocks noGrp="1"/>
          </p:cNvSpPr>
          <p:nvPr>
            <p:ph type="title"/>
          </p:nvPr>
        </p:nvSpPr>
        <p:spPr/>
        <p:txBody>
          <a:bodyPr>
            <a:noAutofit/>
          </a:bodyPr>
          <a:lstStyle/>
          <a:p>
            <a:r>
              <a:rPr lang="en-US" dirty="0"/>
              <a:t>Change in Depreciation Method—Agrium, Inc.</a:t>
            </a:r>
          </a:p>
        </p:txBody>
      </p:sp>
      <p:sp>
        <p:nvSpPr>
          <p:cNvPr id="6" name="Content Placeholder 5"/>
          <p:cNvSpPr>
            <a:spLocks noGrp="1"/>
          </p:cNvSpPr>
          <p:nvPr>
            <p:ph sz="quarter" idx="10"/>
          </p:nvPr>
        </p:nvSpPr>
        <p:spPr>
          <a:xfrm>
            <a:off x="914400" y="1676400"/>
            <a:ext cx="7924800" cy="4800600"/>
          </a:xfrm>
        </p:spPr>
        <p:txBody>
          <a:bodyPr/>
          <a:lstStyle/>
          <a:p>
            <a:pPr marL="0" indent="0">
              <a:buNone/>
            </a:pPr>
            <a:r>
              <a:rPr lang="en-US" sz="2200" b="1" dirty="0"/>
              <a:t>Accounting standards and policy changes (In part)</a:t>
            </a:r>
            <a:endParaRPr lang="en-US" sz="2200" dirty="0"/>
          </a:p>
          <a:p>
            <a:pPr marL="0" indent="0">
              <a:buNone/>
            </a:pPr>
            <a:r>
              <a:rPr lang="en-US" sz="2200" dirty="0"/>
              <a:t>We changed the method of depreciation from the straight-line basis to the units of pro­duction basis for our potash facility mining and milling assets beginning January 1, 2015, and our nitrogen and phosphate mining and plant assets beginning October 1, 2015. The change in method of depreciation reflects anticipated changes to our production schedule due to facility expansions, volatility in market conditions, and the frequency and duration of plant turnarounds. The current and expected reduction in depreciation expense is 2015 - $30 million and 2016 - $7 million.</a:t>
            </a:r>
          </a:p>
        </p:txBody>
      </p:sp>
    </p:spTree>
    <p:extLst>
      <p:ext uri="{BB962C8B-B14F-4D97-AF65-F5344CB8AC3E}">
        <p14:creationId xmlns:p14="http://schemas.microsoft.com/office/powerpoint/2010/main" val="392455839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a:t>
            </a:r>
            <a:r>
              <a:rPr lang="en-IN" dirty="0"/>
              <a:t>11-6</a:t>
            </a:r>
          </a:p>
        </p:txBody>
      </p:sp>
      <p:sp>
        <p:nvSpPr>
          <p:cNvPr id="8" name="Title 7"/>
          <p:cNvSpPr>
            <a:spLocks noGrp="1"/>
          </p:cNvSpPr>
          <p:nvPr>
            <p:ph type="title"/>
          </p:nvPr>
        </p:nvSpPr>
        <p:spPr/>
        <p:txBody>
          <a:bodyPr>
            <a:noAutofit/>
          </a:bodyPr>
          <a:lstStyle/>
          <a:p>
            <a:r>
              <a:rPr lang="en-US" altLang="en-US" dirty="0"/>
              <a:t>Concept Check: Change in Depreciation Method</a:t>
            </a:r>
            <a:r>
              <a:rPr lang="en-IN" dirty="0"/>
              <a:t> (1 of 2)</a:t>
            </a:r>
            <a:endParaRPr lang="en-US" dirty="0"/>
          </a:p>
        </p:txBody>
      </p:sp>
      <p:sp>
        <p:nvSpPr>
          <p:cNvPr id="9" name="Content Placeholder 8"/>
          <p:cNvSpPr>
            <a:spLocks noGrp="1"/>
          </p:cNvSpPr>
          <p:nvPr>
            <p:ph sz="quarter" idx="10"/>
          </p:nvPr>
        </p:nvSpPr>
        <p:spPr>
          <a:xfrm>
            <a:off x="914400" y="1752600"/>
            <a:ext cx="7772400" cy="4724400"/>
          </a:xfrm>
        </p:spPr>
        <p:txBody>
          <a:bodyPr/>
          <a:lstStyle/>
          <a:p>
            <a:pPr marL="0" indent="0">
              <a:spcBef>
                <a:spcPts val="600"/>
              </a:spcBef>
              <a:buNone/>
            </a:pPr>
            <a:r>
              <a:rPr lang="en-US" sz="2200" dirty="0"/>
              <a:t>On January 1, 2016, the Harold Company purchased equipment at a cost of $400,000. The equipment was expected to have a service life of 10 years and a $20,000 residual value. The company’s fiscal year-end is December 31, and the double-declining balance (DDB) depreciation method is used. During 2018, the company switched from the DDB to the straight-line method. In 2018, the adjusting entry to depreciation expense is:</a:t>
            </a:r>
          </a:p>
          <a:p>
            <a:pPr marL="457200" indent="-457200">
              <a:spcBef>
                <a:spcPts val="600"/>
              </a:spcBef>
              <a:buFont typeface="+mj-lt"/>
              <a:buAutoNum type="alphaLcPeriod"/>
            </a:pPr>
            <a:r>
              <a:rPr lang="en-US" sz="2200" dirty="0"/>
              <a:t>$22,500 </a:t>
            </a:r>
          </a:p>
          <a:p>
            <a:pPr marL="457200" indent="-457200">
              <a:spcBef>
                <a:spcPts val="600"/>
              </a:spcBef>
              <a:buFont typeface="+mj-lt"/>
              <a:buAutoNum type="alphaLcPeriod"/>
            </a:pPr>
            <a:r>
              <a:rPr lang="en-US" sz="2200" b="1" dirty="0"/>
              <a:t>$29,500 </a:t>
            </a:r>
          </a:p>
          <a:p>
            <a:pPr marL="457200" indent="-457200">
              <a:spcBef>
                <a:spcPts val="600"/>
              </a:spcBef>
              <a:buFont typeface="+mj-lt"/>
              <a:buAutoNum type="alphaLcPeriod"/>
            </a:pPr>
            <a:r>
              <a:rPr lang="en-US" sz="2200" dirty="0"/>
              <a:t>$31,625 </a:t>
            </a:r>
          </a:p>
          <a:p>
            <a:pPr marL="457200" indent="-457200">
              <a:spcBef>
                <a:spcPts val="600"/>
              </a:spcBef>
              <a:buFont typeface="+mj-lt"/>
              <a:buAutoNum type="alphaLcPeriod"/>
            </a:pPr>
            <a:r>
              <a:rPr lang="en-US" sz="2200" dirty="0"/>
              <a:t>$44,775 </a:t>
            </a:r>
          </a:p>
        </p:txBody>
      </p:sp>
    </p:spTree>
    <p:extLst>
      <p:ext uri="{BB962C8B-B14F-4D97-AF65-F5344CB8AC3E}">
        <p14:creationId xmlns:p14="http://schemas.microsoft.com/office/powerpoint/2010/main" val="282736376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fontAlgn="auto">
              <a:spcAft>
                <a:spcPts val="0"/>
              </a:spcAft>
              <a:buNone/>
              <a:defRPr/>
            </a:pPr>
            <a:r>
              <a:rPr lang="en-US" dirty="0"/>
              <a:t>Learning Objective </a:t>
            </a:r>
            <a:r>
              <a:rPr lang="en-IN" dirty="0"/>
              <a:t>11-6</a:t>
            </a:r>
          </a:p>
        </p:txBody>
      </p:sp>
      <p:sp>
        <p:nvSpPr>
          <p:cNvPr id="8" name="Title 7"/>
          <p:cNvSpPr>
            <a:spLocks noGrp="1"/>
          </p:cNvSpPr>
          <p:nvPr>
            <p:ph type="title"/>
          </p:nvPr>
        </p:nvSpPr>
        <p:spPr/>
        <p:txBody>
          <a:bodyPr>
            <a:noAutofit/>
          </a:bodyPr>
          <a:lstStyle/>
          <a:p>
            <a:r>
              <a:rPr lang="en-US" altLang="en-US" dirty="0"/>
              <a:t>Concept Check: Change in Depreciation Method</a:t>
            </a:r>
            <a:r>
              <a:rPr lang="en-IN" dirty="0"/>
              <a:t> (2 of 2)</a:t>
            </a:r>
            <a:endParaRPr lang="en-US" dirty="0"/>
          </a:p>
        </p:txBody>
      </p:sp>
      <p:sp>
        <p:nvSpPr>
          <p:cNvPr id="10" name="Content Placeholder 9"/>
          <p:cNvSpPr>
            <a:spLocks noGrp="1"/>
          </p:cNvSpPr>
          <p:nvPr>
            <p:ph sz="quarter" idx="11"/>
          </p:nvPr>
        </p:nvSpPr>
        <p:spPr>
          <a:xfrm>
            <a:off x="914400" y="1752601"/>
            <a:ext cx="7772400" cy="4724399"/>
          </a:xfrm>
        </p:spPr>
        <p:txBody>
          <a:bodyPr/>
          <a:lstStyle/>
          <a:p>
            <a:pPr marL="0" lvl="0" indent="0">
              <a:buNone/>
            </a:pPr>
            <a:r>
              <a:rPr lang="en-US" sz="2200" dirty="0"/>
              <a:t>The correct answer is </a:t>
            </a:r>
            <a:r>
              <a:rPr lang="en-US" sz="2200" i="1" dirty="0"/>
              <a:t>b</a:t>
            </a:r>
            <a:r>
              <a:rPr lang="en-US" sz="2200" dirty="0"/>
              <a:t>: </a:t>
            </a:r>
          </a:p>
          <a:p>
            <a:pPr marL="0" lvl="0" indent="0">
              <a:buNone/>
            </a:pPr>
            <a:r>
              <a:rPr lang="en-US" sz="2200" dirty="0"/>
              <a:t>2016 Depreciation = $400,000 × 0.20 = $80,000</a:t>
            </a:r>
          </a:p>
          <a:p>
            <a:pPr marL="0" lvl="0" indent="0">
              <a:buNone/>
            </a:pPr>
            <a:r>
              <a:rPr lang="en-US" sz="2200" dirty="0"/>
              <a:t>2017 Depreciation = $320,000 × 0.20 = $64,000</a:t>
            </a:r>
          </a:p>
          <a:p>
            <a:pPr marL="0" lvl="0" indent="0">
              <a:buNone/>
            </a:pPr>
            <a:r>
              <a:rPr lang="en-US" sz="2200" dirty="0"/>
              <a:t>Undepreciated cost on 01/01/18: $256,000</a:t>
            </a:r>
          </a:p>
          <a:p>
            <a:pPr marL="0" lvl="0" indent="0">
              <a:buNone/>
            </a:pPr>
            <a:r>
              <a:rPr lang="en-US" sz="2200" dirty="0"/>
              <a:t>Less residual cost of $20,000</a:t>
            </a:r>
          </a:p>
          <a:p>
            <a:pPr marL="0" lvl="0" indent="0">
              <a:buNone/>
            </a:pPr>
            <a:r>
              <a:rPr lang="en-US" sz="2200" dirty="0"/>
              <a:t>Depreciation base: $236,000</a:t>
            </a:r>
          </a:p>
          <a:p>
            <a:pPr marL="0" lvl="0" indent="0">
              <a:buNone/>
            </a:pPr>
            <a:r>
              <a:rPr lang="en-US" sz="2200" dirty="0"/>
              <a:t>Annual depreciation for 8 years: </a:t>
            </a:r>
            <a:r>
              <a:rPr lang="en-US" sz="2200" b="1" dirty="0"/>
              <a:t>$29,500</a:t>
            </a:r>
          </a:p>
        </p:txBody>
      </p:sp>
    </p:spTree>
    <p:extLst>
      <p:ext uri="{BB962C8B-B14F-4D97-AF65-F5344CB8AC3E}">
        <p14:creationId xmlns:p14="http://schemas.microsoft.com/office/powerpoint/2010/main" val="274732623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fontAlgn="auto">
              <a:spcAft>
                <a:spcPts val="0"/>
              </a:spcAft>
              <a:buNone/>
              <a:defRPr/>
            </a:pPr>
            <a:r>
              <a:rPr lang="en-US" dirty="0"/>
              <a:t>Learning Objective </a:t>
            </a:r>
            <a:r>
              <a:rPr lang="en-IN" dirty="0"/>
              <a:t>11-7</a:t>
            </a:r>
          </a:p>
        </p:txBody>
      </p:sp>
      <p:sp>
        <p:nvSpPr>
          <p:cNvPr id="8" name="Title 7"/>
          <p:cNvSpPr>
            <a:spLocks noGrp="1"/>
          </p:cNvSpPr>
          <p:nvPr>
            <p:ph type="title"/>
          </p:nvPr>
        </p:nvSpPr>
        <p:spPr/>
        <p:txBody>
          <a:bodyPr/>
          <a:lstStyle/>
          <a:p>
            <a:r>
              <a:rPr lang="en-US" dirty="0"/>
              <a:t>Error Correction</a:t>
            </a:r>
            <a:r>
              <a:rPr lang="en-IN" dirty="0"/>
              <a:t> (1 of 4)</a:t>
            </a:r>
            <a:endParaRPr lang="en-US" dirty="0"/>
          </a:p>
        </p:txBody>
      </p:sp>
      <p:sp>
        <p:nvSpPr>
          <p:cNvPr id="9" name="Content Placeholder 8"/>
          <p:cNvSpPr>
            <a:spLocks noGrp="1"/>
          </p:cNvSpPr>
          <p:nvPr>
            <p:ph sz="quarter" idx="10"/>
          </p:nvPr>
        </p:nvSpPr>
        <p:spPr>
          <a:xfrm>
            <a:off x="914400" y="1524000"/>
            <a:ext cx="7772400" cy="4800600"/>
          </a:xfrm>
        </p:spPr>
        <p:txBody>
          <a:bodyPr/>
          <a:lstStyle/>
          <a:p>
            <a:pPr>
              <a:lnSpc>
                <a:spcPct val="100000"/>
              </a:lnSpc>
            </a:pPr>
            <a:r>
              <a:rPr lang="en-US" dirty="0"/>
              <a:t>Errors involving property, plant, and equipment and intangible assets include: </a:t>
            </a:r>
          </a:p>
          <a:p>
            <a:pPr marL="795338" lvl="1" indent="-338138">
              <a:buFont typeface="Lucida Grande"/>
              <a:buChar char="–"/>
            </a:pPr>
            <a:r>
              <a:rPr lang="en-US" dirty="0"/>
              <a:t>Computational </a:t>
            </a:r>
            <a:r>
              <a:rPr lang="en-IN" dirty="0"/>
              <a:t>errors in the calculation of depreciation</a:t>
            </a:r>
            <a:r>
              <a:rPr lang="en-US" dirty="0"/>
              <a:t>, depletion, or amortization</a:t>
            </a:r>
            <a:r>
              <a:rPr lang="en-IN" dirty="0"/>
              <a:t> </a:t>
            </a:r>
          </a:p>
          <a:p>
            <a:pPr marL="795338" lvl="1" indent="-338138">
              <a:buFont typeface="Lucida Grande"/>
              <a:buChar char="–"/>
            </a:pPr>
            <a:r>
              <a:rPr lang="en-US" dirty="0"/>
              <a:t>Mistakes made </a:t>
            </a:r>
            <a:r>
              <a:rPr lang="en-IN" dirty="0"/>
              <a:t>in determining whether expenditures should be capitalized or expensed</a:t>
            </a:r>
          </a:p>
        </p:txBody>
      </p:sp>
    </p:spTree>
    <p:extLst>
      <p:ext uri="{BB962C8B-B14F-4D97-AF65-F5344CB8AC3E}">
        <p14:creationId xmlns:p14="http://schemas.microsoft.com/office/powerpoint/2010/main" val="382965535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fontAlgn="auto">
              <a:spcAft>
                <a:spcPts val="0"/>
              </a:spcAft>
              <a:buNone/>
              <a:defRPr/>
            </a:pPr>
            <a:r>
              <a:rPr lang="en-US" dirty="0"/>
              <a:t>Learning Objective </a:t>
            </a:r>
            <a:r>
              <a:rPr lang="en-IN" dirty="0"/>
              <a:t>11-7</a:t>
            </a:r>
          </a:p>
        </p:txBody>
      </p:sp>
      <p:sp>
        <p:nvSpPr>
          <p:cNvPr id="8" name="Title 7"/>
          <p:cNvSpPr>
            <a:spLocks noGrp="1"/>
          </p:cNvSpPr>
          <p:nvPr>
            <p:ph type="title"/>
          </p:nvPr>
        </p:nvSpPr>
        <p:spPr/>
        <p:txBody>
          <a:bodyPr/>
          <a:lstStyle/>
          <a:p>
            <a:r>
              <a:rPr lang="en-US" dirty="0"/>
              <a:t>Error Correction</a:t>
            </a:r>
            <a:r>
              <a:rPr lang="en-IN" dirty="0"/>
              <a:t> (2 of 4)</a:t>
            </a:r>
            <a:endParaRPr lang="en-US" dirty="0"/>
          </a:p>
        </p:txBody>
      </p:sp>
      <p:sp>
        <p:nvSpPr>
          <p:cNvPr id="9" name="Content Placeholder 8"/>
          <p:cNvSpPr>
            <a:spLocks noGrp="1"/>
          </p:cNvSpPr>
          <p:nvPr>
            <p:ph sz="quarter" idx="10"/>
          </p:nvPr>
        </p:nvSpPr>
        <p:spPr>
          <a:xfrm>
            <a:off x="914400" y="1676400"/>
            <a:ext cx="7772400" cy="4648200"/>
          </a:xfrm>
        </p:spPr>
        <p:txBody>
          <a:bodyPr/>
          <a:lstStyle/>
          <a:p>
            <a:pPr>
              <a:lnSpc>
                <a:spcPct val="100000"/>
              </a:lnSpc>
            </a:pPr>
            <a:r>
              <a:rPr lang="en-IN" dirty="0"/>
              <a:t>Treatment of material errors occurring in a previous year:</a:t>
            </a:r>
          </a:p>
          <a:p>
            <a:pPr marL="795338" lvl="1" indent="-338138">
              <a:buFont typeface="Lucida Grande"/>
              <a:buChar char="–"/>
            </a:pPr>
            <a:r>
              <a:rPr lang="en-IN" dirty="0"/>
              <a:t>Previous years’ financial statements are </a:t>
            </a:r>
            <a:r>
              <a:rPr lang="en-IN" b="1" dirty="0"/>
              <a:t>retrospectively restated</a:t>
            </a:r>
          </a:p>
          <a:p>
            <a:pPr marL="795338" lvl="1" indent="-338138">
              <a:buFont typeface="Lucida Grande"/>
              <a:buChar char="–"/>
            </a:pPr>
            <a:r>
              <a:rPr lang="en-US" dirty="0"/>
              <a:t>Account balances are corrected</a:t>
            </a:r>
          </a:p>
          <a:p>
            <a:pPr marL="795338" lvl="1" indent="-338138">
              <a:buFont typeface="Lucida Grande"/>
              <a:buChar char="–"/>
            </a:pPr>
            <a:r>
              <a:rPr lang="en-IN" dirty="0"/>
              <a:t>If retained earnings requires correction, the correction is reported as a </a:t>
            </a:r>
            <a:r>
              <a:rPr lang="en-IN" b="1" dirty="0"/>
              <a:t>prior period </a:t>
            </a:r>
            <a:r>
              <a:rPr lang="en-US" b="1" dirty="0"/>
              <a:t>adjustment</a:t>
            </a:r>
          </a:p>
          <a:p>
            <a:pPr marL="795338" lvl="1" indent="-338138">
              <a:buFont typeface="Lucida Grande"/>
              <a:buChar char="–"/>
            </a:pPr>
            <a:r>
              <a:rPr lang="en-IN" dirty="0"/>
              <a:t>A note describes the nature of the error and the impact of the correction on income</a:t>
            </a:r>
            <a:endParaRPr lang="en-US" dirty="0"/>
          </a:p>
        </p:txBody>
      </p:sp>
    </p:spTree>
    <p:extLst>
      <p:ext uri="{BB962C8B-B14F-4D97-AF65-F5344CB8AC3E}">
        <p14:creationId xmlns:p14="http://schemas.microsoft.com/office/powerpoint/2010/main" val="339229792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Objective11-7</a:t>
            </a:r>
          </a:p>
        </p:txBody>
      </p:sp>
      <p:sp>
        <p:nvSpPr>
          <p:cNvPr id="3" name="Title 2"/>
          <p:cNvSpPr>
            <a:spLocks noGrp="1"/>
          </p:cNvSpPr>
          <p:nvPr>
            <p:ph type="title"/>
          </p:nvPr>
        </p:nvSpPr>
        <p:spPr/>
        <p:txBody>
          <a:bodyPr/>
          <a:lstStyle/>
          <a:p>
            <a:r>
              <a:rPr lang="en-US" dirty="0"/>
              <a:t>Error Correction</a:t>
            </a:r>
            <a:r>
              <a:rPr lang="en-IN" dirty="0"/>
              <a:t> (3 of 4)</a:t>
            </a:r>
            <a:endParaRPr lang="en-US" dirty="0"/>
          </a:p>
        </p:txBody>
      </p:sp>
      <p:sp>
        <p:nvSpPr>
          <p:cNvPr id="4" name="Content Placeholder 3"/>
          <p:cNvSpPr>
            <a:spLocks noGrp="1"/>
          </p:cNvSpPr>
          <p:nvPr>
            <p:ph sz="quarter" idx="10"/>
          </p:nvPr>
        </p:nvSpPr>
        <p:spPr>
          <a:xfrm>
            <a:off x="914400" y="1676400"/>
            <a:ext cx="7848600" cy="4724400"/>
          </a:xfrm>
        </p:spPr>
        <p:txBody>
          <a:bodyPr/>
          <a:lstStyle/>
          <a:p>
            <a:pPr marL="0" indent="0">
              <a:buNone/>
            </a:pPr>
            <a:r>
              <a:rPr lang="en-IN" dirty="0"/>
              <a:t>In 2018, the controller of the Hathaway Corporation discovered an error in recording $300,000 in legal fees to successfully defend a patent infringement suit in 2016. The $300,000 was charged to legal fee expense but should have been capitalized and amortized over the five-year remaining life of the patent. Straight-line amortization is used by Hathaway for all </a:t>
            </a:r>
            <a:r>
              <a:rPr lang="en-US" dirty="0"/>
              <a:t>intangibles.</a:t>
            </a:r>
          </a:p>
        </p:txBody>
      </p:sp>
    </p:spTree>
    <p:extLst>
      <p:ext uri="{BB962C8B-B14F-4D97-AF65-F5344CB8AC3E}">
        <p14:creationId xmlns:p14="http://schemas.microsoft.com/office/powerpoint/2010/main" val="17213014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a:t>
            </a:r>
            <a:r>
              <a:rPr lang="en-IN" dirty="0"/>
              <a:t>11-1</a:t>
            </a:r>
          </a:p>
        </p:txBody>
      </p:sp>
      <p:sp>
        <p:nvSpPr>
          <p:cNvPr id="3" name="Title 2"/>
          <p:cNvSpPr>
            <a:spLocks noGrp="1"/>
          </p:cNvSpPr>
          <p:nvPr>
            <p:ph type="title"/>
          </p:nvPr>
        </p:nvSpPr>
        <p:spPr>
          <a:xfrm>
            <a:off x="762000" y="457200"/>
            <a:ext cx="7924800" cy="914400"/>
          </a:xfrm>
        </p:spPr>
        <p:txBody>
          <a:bodyPr>
            <a:normAutofit/>
          </a:bodyPr>
          <a:lstStyle/>
          <a:p>
            <a:r>
              <a:rPr lang="en-IN" dirty="0"/>
              <a:t>Service Life (3 of 3)</a:t>
            </a:r>
            <a:endParaRPr lang="en-US" dirty="0"/>
          </a:p>
        </p:txBody>
      </p:sp>
      <p:sp>
        <p:nvSpPr>
          <p:cNvPr id="4" name="Content Placeholder 3"/>
          <p:cNvSpPr>
            <a:spLocks noGrp="1"/>
          </p:cNvSpPr>
          <p:nvPr>
            <p:ph sz="quarter" idx="10"/>
          </p:nvPr>
        </p:nvSpPr>
        <p:spPr>
          <a:xfrm>
            <a:off x="914400" y="1371600"/>
            <a:ext cx="7772400" cy="5105400"/>
          </a:xfrm>
        </p:spPr>
        <p:txBody>
          <a:bodyPr/>
          <a:lstStyle/>
          <a:p>
            <a:pPr marL="0" indent="0">
              <a:buNone/>
            </a:pPr>
            <a:r>
              <a:rPr lang="en-IN" sz="2400" dirty="0"/>
              <a:t>Service life of an asset &lt; Physical life of an asset</a:t>
            </a:r>
          </a:p>
          <a:p>
            <a:pPr marL="0" indent="0">
              <a:buNone/>
            </a:pPr>
            <a:r>
              <a:rPr lang="en-IN" sz="2400" b="1" dirty="0"/>
              <a:t>Reasons</a:t>
            </a:r>
          </a:p>
          <a:p>
            <a:pPr marL="342900" lvl="1" indent="-342900">
              <a:buFont typeface="Arial" pitchFamily="34" charset="0"/>
              <a:buChar char="•"/>
            </a:pPr>
            <a:r>
              <a:rPr lang="en-IN" dirty="0"/>
              <a:t>For tangible assets</a:t>
            </a:r>
          </a:p>
          <a:p>
            <a:pPr marL="800100" lvl="2" indent="-342900">
              <a:buFont typeface="+mj-lt"/>
              <a:buAutoNum type="arabicPeriod"/>
            </a:pPr>
            <a:r>
              <a:rPr lang="en-IN" dirty="0"/>
              <a:t>Expected rate of technological change</a:t>
            </a:r>
            <a:endParaRPr lang="en-US" dirty="0"/>
          </a:p>
          <a:p>
            <a:pPr marL="800100" lvl="2" indent="-342900">
              <a:buFont typeface="+mj-lt"/>
              <a:buAutoNum type="arabicPeriod"/>
            </a:pPr>
            <a:r>
              <a:rPr lang="en-US" dirty="0"/>
              <a:t>Suppliers </a:t>
            </a:r>
            <a:r>
              <a:rPr lang="en-IN" dirty="0"/>
              <a:t>are expected to develop new technologies that are more efficient</a:t>
            </a:r>
            <a:endParaRPr lang="en-US" dirty="0"/>
          </a:p>
          <a:p>
            <a:pPr marL="800100" lvl="2" indent="-342900">
              <a:buFont typeface="+mj-lt"/>
              <a:buAutoNum type="arabicPeriod"/>
            </a:pPr>
            <a:r>
              <a:rPr lang="en-IN" dirty="0"/>
              <a:t>Sold in market that frequently demands new products</a:t>
            </a:r>
            <a:endParaRPr lang="en-US" dirty="0"/>
          </a:p>
          <a:p>
            <a:pPr marL="800100" lvl="2" indent="-342900">
              <a:buFont typeface="+mj-lt"/>
              <a:buAutoNum type="arabicPeriod"/>
            </a:pPr>
            <a:r>
              <a:rPr lang="en-US" dirty="0"/>
              <a:t>Economically not feasible</a:t>
            </a:r>
          </a:p>
          <a:p>
            <a:pPr marL="800100" lvl="2" indent="-342900">
              <a:buFont typeface="+mj-lt"/>
              <a:buAutoNum type="arabicPeriod"/>
            </a:pPr>
            <a:r>
              <a:rPr lang="en-US" dirty="0"/>
              <a:t>Management intent</a:t>
            </a:r>
          </a:p>
          <a:p>
            <a:pPr marL="342900" lvl="1" indent="-342900">
              <a:buFont typeface="Arial" panose="020B0604020202020204" pitchFamily="34" charset="0"/>
              <a:buChar char="•"/>
            </a:pPr>
            <a:r>
              <a:rPr lang="en-IN" dirty="0"/>
              <a:t>For tangible assets</a:t>
            </a:r>
          </a:p>
          <a:p>
            <a:pPr marL="800100" lvl="2" indent="-342900">
              <a:buFont typeface="Verdana" pitchFamily="34" charset="0"/>
              <a:buChar char="–"/>
            </a:pPr>
            <a:r>
              <a:rPr lang="en-IN" dirty="0"/>
              <a:t>Legal or contractual life provides the upper bound for service life</a:t>
            </a:r>
            <a:endParaRPr lang="en-US" dirty="0"/>
          </a:p>
        </p:txBody>
      </p:sp>
    </p:spTree>
    <p:extLst>
      <p:ext uri="{BB962C8B-B14F-4D97-AF65-F5344CB8AC3E}">
        <p14:creationId xmlns:p14="http://schemas.microsoft.com/office/powerpoint/2010/main" val="417684094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p:cNvSpPr>
            <a:spLocks noGrp="1"/>
          </p:cNvSpPr>
          <p:nvPr>
            <p:ph type="body" sz="quarter" idx="13"/>
          </p:nvPr>
        </p:nvSpPr>
        <p:spPr/>
        <p:txBody>
          <a:bodyPr/>
          <a:lstStyle/>
          <a:p>
            <a:pPr marL="0" indent="0">
              <a:buNone/>
            </a:pPr>
            <a:r>
              <a:rPr lang="en-US" dirty="0"/>
              <a:t>Learning Objective11-7</a:t>
            </a:r>
          </a:p>
        </p:txBody>
      </p:sp>
      <p:sp>
        <p:nvSpPr>
          <p:cNvPr id="3" name="Title 2"/>
          <p:cNvSpPr>
            <a:spLocks noGrp="1"/>
          </p:cNvSpPr>
          <p:nvPr>
            <p:ph type="title"/>
          </p:nvPr>
        </p:nvSpPr>
        <p:spPr/>
        <p:txBody>
          <a:bodyPr/>
          <a:lstStyle/>
          <a:p>
            <a:r>
              <a:rPr lang="en-US" dirty="0"/>
              <a:t>Error Correction</a:t>
            </a:r>
            <a:r>
              <a:rPr lang="en-IN" dirty="0"/>
              <a:t> (4 of 4)</a:t>
            </a:r>
            <a:endParaRPr lang="en-US" dirty="0"/>
          </a:p>
        </p:txBody>
      </p:sp>
      <p:pic>
        <p:nvPicPr>
          <p:cNvPr id="2" name="Picture 1" descr="Analysis table showing correct journal entries and incorrect versions. Correct entries for 2016 would be a debit to Patent for 300,000 and a credit to Cash for the same; the incorrect version, as recorded, has a debit to Expense for 300,000 and a credit to cash for the same. Then, second entry for 2016 would be Expense debited for 60,000 and Patent credited for the same. This would have been the correct entry but instead the amortization entry was omitted, incorrectly. Then for 2017, the corrected journal entry would have been repeated, whereas again the amortization entry was incorrectly omitted."/>
          <p:cNvPicPr>
            <a:picLocks noChangeAspect="1"/>
          </p:cNvPicPr>
          <p:nvPr/>
        </p:nvPicPr>
        <p:blipFill>
          <a:blip r:embed="rId3"/>
          <a:stretch>
            <a:fillRect/>
          </a:stretch>
        </p:blipFill>
        <p:spPr>
          <a:xfrm>
            <a:off x="762000" y="1571625"/>
            <a:ext cx="8077200" cy="2484531"/>
          </a:xfrm>
          <a:prstGeom prst="rect">
            <a:avLst/>
          </a:prstGeom>
        </p:spPr>
      </p:pic>
      <p:pic>
        <p:nvPicPr>
          <p:cNvPr id="16385" name="Picture 1" descr="Journal entry debiting patent (to state at amortized cost) 180,000 and crediting retained earnings (prior period adjustment) 180,000."/>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129311" y="4204678"/>
            <a:ext cx="7405089" cy="1115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sz="quarter" idx="12"/>
          </p:nvPr>
        </p:nvSpPr>
        <p:spPr>
          <a:xfrm>
            <a:off x="914400" y="5562600"/>
            <a:ext cx="7772400" cy="381000"/>
          </a:xfrm>
        </p:spPr>
        <p:txBody>
          <a:bodyPr/>
          <a:lstStyle/>
          <a:p>
            <a:pPr marL="0" indent="0">
              <a:buNone/>
            </a:pPr>
            <a:r>
              <a:rPr lang="en-IN" sz="2000" dirty="0"/>
              <a:t>180,000</a:t>
            </a:r>
            <a:r>
              <a:rPr lang="en-IN" sz="2000" dirty="0">
                <a:sym typeface="Wingdings" pitchFamily="2" charset="2"/>
              </a:rPr>
              <a:t> </a:t>
            </a:r>
            <a:r>
              <a:rPr lang="en-IN" sz="2000" dirty="0"/>
              <a:t>$300,000 − $60,000 − $60,000</a:t>
            </a:r>
            <a:endParaRPr lang="en-US" sz="2000" dirty="0"/>
          </a:p>
        </p:txBody>
      </p:sp>
    </p:spTree>
    <p:extLst>
      <p:ext uri="{BB962C8B-B14F-4D97-AF65-F5344CB8AC3E}">
        <p14:creationId xmlns:p14="http://schemas.microsoft.com/office/powerpoint/2010/main" val="15308555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Objective11-7</a:t>
            </a:r>
          </a:p>
        </p:txBody>
      </p:sp>
      <p:sp>
        <p:nvSpPr>
          <p:cNvPr id="3" name="Title 2"/>
          <p:cNvSpPr>
            <a:spLocks noGrp="1"/>
          </p:cNvSpPr>
          <p:nvPr>
            <p:ph type="title"/>
          </p:nvPr>
        </p:nvSpPr>
        <p:spPr/>
        <p:txBody>
          <a:bodyPr>
            <a:noAutofit/>
          </a:bodyPr>
          <a:lstStyle/>
          <a:p>
            <a:r>
              <a:rPr lang="en-US" altLang="en-US" dirty="0"/>
              <a:t>Concept Check: Prior Period Adjustment</a:t>
            </a:r>
            <a:r>
              <a:rPr lang="en-IN" dirty="0"/>
              <a:t> (1 of 2)</a:t>
            </a:r>
            <a:endParaRPr lang="en-US" dirty="0"/>
          </a:p>
        </p:txBody>
      </p:sp>
      <p:sp>
        <p:nvSpPr>
          <p:cNvPr id="4" name="Content Placeholder 3"/>
          <p:cNvSpPr>
            <a:spLocks noGrp="1"/>
          </p:cNvSpPr>
          <p:nvPr>
            <p:ph sz="quarter" idx="10"/>
          </p:nvPr>
        </p:nvSpPr>
        <p:spPr>
          <a:xfrm>
            <a:off x="914400" y="1600200"/>
            <a:ext cx="7772400" cy="4648200"/>
          </a:xfrm>
        </p:spPr>
        <p:txBody>
          <a:bodyPr/>
          <a:lstStyle/>
          <a:p>
            <a:pPr marL="0" indent="0">
              <a:buNone/>
            </a:pPr>
            <a:r>
              <a:rPr lang="en-US" sz="2400" dirty="0"/>
              <a:t>In 2019, the controller of the Depot Company discovered that 2018 depreciation expense was understated by $100,000, a material amount. Assuming an income tax rate of 40%, the prior period adjustment to 2019 beginnings retained would be:</a:t>
            </a:r>
          </a:p>
          <a:p>
            <a:pPr marL="457200" indent="-457200">
              <a:buFont typeface="+mj-lt"/>
              <a:buAutoNum type="alphaLcPeriod"/>
            </a:pPr>
            <a:r>
              <a:rPr lang="en-US" sz="2400" dirty="0"/>
              <a:t>$100,000 debit </a:t>
            </a:r>
          </a:p>
          <a:p>
            <a:pPr marL="457200" indent="-457200">
              <a:buFont typeface="+mj-lt"/>
              <a:buAutoNum type="alphaLcPeriod"/>
            </a:pPr>
            <a:r>
              <a:rPr lang="en-US" sz="2400" dirty="0"/>
              <a:t>$100,000 credit </a:t>
            </a:r>
          </a:p>
          <a:p>
            <a:pPr marL="457200" indent="-457200">
              <a:buFont typeface="+mj-lt"/>
              <a:buAutoNum type="alphaLcPeriod"/>
            </a:pPr>
            <a:r>
              <a:rPr lang="en-US" sz="2400" dirty="0"/>
              <a:t>$60,000 credit </a:t>
            </a:r>
          </a:p>
          <a:p>
            <a:pPr marL="457200" indent="-457200">
              <a:buFont typeface="+mj-lt"/>
              <a:buAutoNum type="alphaLcPeriod"/>
            </a:pPr>
            <a:r>
              <a:rPr lang="en-US" sz="2400" b="1" dirty="0"/>
              <a:t>$60,000 debit </a:t>
            </a:r>
          </a:p>
        </p:txBody>
      </p:sp>
    </p:spTree>
    <p:extLst>
      <p:ext uri="{BB962C8B-B14F-4D97-AF65-F5344CB8AC3E}">
        <p14:creationId xmlns:p14="http://schemas.microsoft.com/office/powerpoint/2010/main" val="10669933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Objective11-7</a:t>
            </a:r>
          </a:p>
        </p:txBody>
      </p:sp>
      <p:sp>
        <p:nvSpPr>
          <p:cNvPr id="3" name="Title 2"/>
          <p:cNvSpPr>
            <a:spLocks noGrp="1"/>
          </p:cNvSpPr>
          <p:nvPr>
            <p:ph type="title"/>
          </p:nvPr>
        </p:nvSpPr>
        <p:spPr/>
        <p:txBody>
          <a:bodyPr>
            <a:noAutofit/>
          </a:bodyPr>
          <a:lstStyle/>
          <a:p>
            <a:r>
              <a:rPr lang="en-US" altLang="en-US" dirty="0"/>
              <a:t>Concept Check: Prior Period Adjustment</a:t>
            </a:r>
            <a:r>
              <a:rPr lang="en-IN" dirty="0"/>
              <a:t> (2 of 2)</a:t>
            </a:r>
            <a:endParaRPr lang="en-US" dirty="0"/>
          </a:p>
        </p:txBody>
      </p:sp>
      <p:sp>
        <p:nvSpPr>
          <p:cNvPr id="6" name="Content Placeholder 5"/>
          <p:cNvSpPr>
            <a:spLocks noGrp="1"/>
          </p:cNvSpPr>
          <p:nvPr>
            <p:ph sz="quarter" idx="12"/>
          </p:nvPr>
        </p:nvSpPr>
        <p:spPr>
          <a:xfrm>
            <a:off x="914400" y="1600200"/>
            <a:ext cx="7848600" cy="4724400"/>
          </a:xfrm>
        </p:spPr>
        <p:txBody>
          <a:bodyPr/>
          <a:lstStyle/>
          <a:p>
            <a:pPr marL="0" lvl="0" indent="0">
              <a:spcAft>
                <a:spcPts val="1200"/>
              </a:spcAft>
              <a:buNone/>
            </a:pPr>
            <a:r>
              <a:rPr lang="en-US" sz="2400" dirty="0"/>
              <a:t>The correct answer is </a:t>
            </a:r>
            <a:r>
              <a:rPr lang="en-US" sz="2400" i="1" dirty="0"/>
              <a:t>d</a:t>
            </a:r>
            <a:r>
              <a:rPr lang="en-US" sz="2400" dirty="0"/>
              <a:t>: </a:t>
            </a:r>
          </a:p>
          <a:p>
            <a:pPr marL="0" lvl="0" indent="0">
              <a:buNone/>
            </a:pPr>
            <a:r>
              <a:rPr lang="en-US" sz="2400" dirty="0"/>
              <a:t>2016 net income was overstated by $60,000 [$100,000 × (1 − 0.40)], causing beginning-of-2019 retained earnings to be overstated. The adjustment decreases beginning retained earnings by the after-tax impact of the error.</a:t>
            </a:r>
            <a:endParaRPr lang="en-US" sz="2400" b="1" dirty="0">
              <a:solidFill>
                <a:srgbClr val="FF0000"/>
              </a:solidFill>
            </a:endParaRPr>
          </a:p>
        </p:txBody>
      </p:sp>
    </p:spTree>
    <p:extLst>
      <p:ext uri="{BB962C8B-B14F-4D97-AF65-F5344CB8AC3E}">
        <p14:creationId xmlns:p14="http://schemas.microsoft.com/office/powerpoint/2010/main" val="13188433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p:txBody>
          <a:bodyPr/>
          <a:lstStyle/>
          <a:p>
            <a:pPr marL="0" indent="0">
              <a:buNone/>
            </a:pPr>
            <a:r>
              <a:rPr lang="en-US" dirty="0"/>
              <a:t>Learning Objective 11-8</a:t>
            </a:r>
          </a:p>
        </p:txBody>
      </p:sp>
      <p:sp>
        <p:nvSpPr>
          <p:cNvPr id="2" name="Title 1"/>
          <p:cNvSpPr>
            <a:spLocks noGrp="1"/>
          </p:cNvSpPr>
          <p:nvPr>
            <p:ph type="title"/>
          </p:nvPr>
        </p:nvSpPr>
        <p:spPr/>
        <p:txBody>
          <a:bodyPr/>
          <a:lstStyle/>
          <a:p>
            <a:r>
              <a:rPr lang="en-US" dirty="0"/>
              <a:t>Impairment of Value</a:t>
            </a:r>
            <a:r>
              <a:rPr lang="en-IN" dirty="0"/>
              <a:t> (1 of 2)</a:t>
            </a:r>
            <a:endParaRPr lang="en-US" dirty="0"/>
          </a:p>
        </p:txBody>
      </p:sp>
      <p:sp>
        <p:nvSpPr>
          <p:cNvPr id="3" name="Content Placeholder 2"/>
          <p:cNvSpPr>
            <a:spLocks noGrp="1"/>
          </p:cNvSpPr>
          <p:nvPr>
            <p:ph sz="quarter" idx="10"/>
          </p:nvPr>
        </p:nvSpPr>
        <p:spPr>
          <a:xfrm>
            <a:off x="914400" y="1600200"/>
            <a:ext cx="7772400" cy="4724400"/>
          </a:xfrm>
        </p:spPr>
        <p:txBody>
          <a:bodyPr>
            <a:normAutofit/>
          </a:bodyPr>
          <a:lstStyle/>
          <a:p>
            <a:pPr marL="287338" indent="-287338"/>
            <a:r>
              <a:rPr lang="en-US" dirty="0"/>
              <a:t>Implicit assumption in allocating </a:t>
            </a:r>
            <a:r>
              <a:rPr lang="en-IN" dirty="0"/>
              <a:t>the cost of an asset over its useful life:</a:t>
            </a:r>
          </a:p>
          <a:p>
            <a:pPr marL="0" lvl="1" indent="0" algn="ctr">
              <a:buNone/>
            </a:pPr>
            <a:r>
              <a:rPr lang="en-IN" sz="2400" dirty="0"/>
              <a:t>There has been no significant reduction in the anticipated total benefits or service potential of the asset.</a:t>
            </a:r>
          </a:p>
          <a:p>
            <a:pPr marL="287338" indent="-287338"/>
            <a:r>
              <a:rPr lang="en-IN" dirty="0"/>
              <a:t>Situations can arise that cause a significant decline or impairment of those benefits or service potentials</a:t>
            </a:r>
          </a:p>
        </p:txBody>
      </p:sp>
    </p:spTree>
    <p:extLst>
      <p:ext uri="{BB962C8B-B14F-4D97-AF65-F5344CB8AC3E}">
        <p14:creationId xmlns:p14="http://schemas.microsoft.com/office/powerpoint/2010/main" val="277526538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p:txBody>
          <a:bodyPr/>
          <a:lstStyle/>
          <a:p>
            <a:pPr marL="0" indent="0">
              <a:buNone/>
            </a:pPr>
            <a:r>
              <a:rPr lang="en-US" dirty="0"/>
              <a:t>Learning Objective 11-8</a:t>
            </a:r>
          </a:p>
        </p:txBody>
      </p:sp>
      <p:sp>
        <p:nvSpPr>
          <p:cNvPr id="2" name="Title 1"/>
          <p:cNvSpPr>
            <a:spLocks noGrp="1"/>
          </p:cNvSpPr>
          <p:nvPr>
            <p:ph type="title"/>
          </p:nvPr>
        </p:nvSpPr>
        <p:spPr/>
        <p:txBody>
          <a:bodyPr/>
          <a:lstStyle/>
          <a:p>
            <a:r>
              <a:rPr lang="en-US" dirty="0"/>
              <a:t>Impairment of Value</a:t>
            </a:r>
            <a:r>
              <a:rPr lang="en-IN" dirty="0"/>
              <a:t> (2 of 2)</a:t>
            </a:r>
            <a:endParaRPr lang="en-US" dirty="0"/>
          </a:p>
        </p:txBody>
      </p:sp>
      <p:sp>
        <p:nvSpPr>
          <p:cNvPr id="3" name="Content Placeholder 2"/>
          <p:cNvSpPr>
            <a:spLocks noGrp="1"/>
          </p:cNvSpPr>
          <p:nvPr>
            <p:ph sz="quarter" idx="10"/>
          </p:nvPr>
        </p:nvSpPr>
        <p:spPr>
          <a:xfrm>
            <a:off x="914400" y="1371600"/>
            <a:ext cx="7772400" cy="5029200"/>
          </a:xfrm>
        </p:spPr>
        <p:txBody>
          <a:bodyPr>
            <a:normAutofit/>
          </a:bodyPr>
          <a:lstStyle/>
          <a:p>
            <a:pPr marL="0" indent="0">
              <a:buNone/>
            </a:pPr>
            <a:r>
              <a:rPr lang="en-IN" b="1" dirty="0"/>
              <a:t>Example:</a:t>
            </a:r>
          </a:p>
          <a:p>
            <a:pPr marL="0" indent="0">
              <a:buNone/>
            </a:pPr>
            <a:r>
              <a:rPr lang="en-IN" dirty="0"/>
              <a:t>Building destroyed by fire before the </a:t>
            </a:r>
            <a:r>
              <a:rPr lang="en-US" dirty="0"/>
              <a:t>asset is fully depreciated.</a:t>
            </a:r>
            <a:endParaRPr lang="en-IN" dirty="0"/>
          </a:p>
          <a:p>
            <a:pPr marL="287338" indent="-287338"/>
            <a:r>
              <a:rPr lang="en-IN" dirty="0"/>
              <a:t>Remaining book value of the asset </a:t>
            </a:r>
            <a:r>
              <a:rPr lang="en-US" dirty="0"/>
              <a:t>is written off as a loss.</a:t>
            </a:r>
          </a:p>
          <a:p>
            <a:pPr marL="287338" indent="-287338"/>
            <a:r>
              <a:rPr lang="en-IN" dirty="0"/>
              <a:t>Recognizing and measuring an impairment loss depends on whether the assets are:</a:t>
            </a:r>
          </a:p>
          <a:p>
            <a:pPr marL="795338" lvl="1" indent="-338138">
              <a:buFont typeface="Lucida Grande"/>
              <a:buChar char="–"/>
            </a:pPr>
            <a:r>
              <a:rPr lang="en-IN" dirty="0"/>
              <a:t>To be held and used or</a:t>
            </a:r>
          </a:p>
          <a:p>
            <a:pPr marL="795338" lvl="1" indent="-338138">
              <a:buFont typeface="Lucida Grande"/>
              <a:buChar char="–"/>
            </a:pPr>
            <a:r>
              <a:rPr lang="en-IN" dirty="0"/>
              <a:t>Being held for sale</a:t>
            </a:r>
          </a:p>
        </p:txBody>
      </p:sp>
    </p:spTree>
    <p:extLst>
      <p:ext uri="{BB962C8B-B14F-4D97-AF65-F5344CB8AC3E}">
        <p14:creationId xmlns:p14="http://schemas.microsoft.com/office/powerpoint/2010/main" val="98120858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11-8</a:t>
            </a:r>
          </a:p>
        </p:txBody>
      </p:sp>
      <p:sp>
        <p:nvSpPr>
          <p:cNvPr id="2" name="Title 1"/>
          <p:cNvSpPr>
            <a:spLocks noGrp="1"/>
          </p:cNvSpPr>
          <p:nvPr>
            <p:ph type="title"/>
          </p:nvPr>
        </p:nvSpPr>
        <p:spPr/>
        <p:txBody>
          <a:bodyPr>
            <a:noAutofit/>
          </a:bodyPr>
          <a:lstStyle/>
          <a:p>
            <a:r>
              <a:rPr lang="en-IN" dirty="0"/>
              <a:t>Impairment of Value: Assets Held and Used (1 of 2)</a:t>
            </a:r>
            <a:endParaRPr lang="en-US" dirty="0"/>
          </a:p>
        </p:txBody>
      </p:sp>
      <p:sp>
        <p:nvSpPr>
          <p:cNvPr id="3" name="Content Placeholder 2"/>
          <p:cNvSpPr>
            <a:spLocks noGrp="1"/>
          </p:cNvSpPr>
          <p:nvPr>
            <p:ph sz="quarter" idx="10"/>
          </p:nvPr>
        </p:nvSpPr>
        <p:spPr>
          <a:xfrm>
            <a:off x="914400" y="1626208"/>
            <a:ext cx="7772400" cy="4850792"/>
          </a:xfrm>
        </p:spPr>
        <p:txBody>
          <a:bodyPr>
            <a:normAutofit/>
          </a:bodyPr>
          <a:lstStyle/>
          <a:p>
            <a:r>
              <a:rPr lang="en-US" dirty="0"/>
              <a:t>Should be written down </a:t>
            </a:r>
            <a:r>
              <a:rPr lang="en-IN" dirty="0"/>
              <a:t>if there has been a </a:t>
            </a:r>
            <a:r>
              <a:rPr lang="en-US" dirty="0"/>
              <a:t>significant impairment of value</a:t>
            </a:r>
          </a:p>
          <a:p>
            <a:pPr marL="0" indent="0">
              <a:buNone/>
            </a:pPr>
            <a:r>
              <a:rPr lang="en-US" b="1" dirty="0"/>
              <a:t>Example:</a:t>
            </a:r>
          </a:p>
          <a:p>
            <a:pPr marL="0" indent="0">
              <a:buNone/>
            </a:pPr>
            <a:r>
              <a:rPr lang="en-US" dirty="0"/>
              <a:t>In 2015, </a:t>
            </a:r>
            <a:r>
              <a:rPr lang="en-US" b="1" dirty="0"/>
              <a:t>Murphy Oil Corporation </a:t>
            </a:r>
            <a:r>
              <a:rPr lang="en-US" dirty="0"/>
              <a:t>recorded impairment charges of $2.4 billion. The charges reflect the decline in asset values associated with lower oil and gas prices.</a:t>
            </a:r>
            <a:endParaRPr lang="en-US" b="1" dirty="0"/>
          </a:p>
          <a:p>
            <a:r>
              <a:rPr lang="en-IN" dirty="0"/>
              <a:t>A write-down can provide important information about the future cash flows that a company can generate from using the </a:t>
            </a:r>
            <a:r>
              <a:rPr lang="en-US" dirty="0"/>
              <a:t>asset</a:t>
            </a:r>
          </a:p>
        </p:txBody>
      </p:sp>
    </p:spTree>
    <p:extLst>
      <p:ext uri="{BB962C8B-B14F-4D97-AF65-F5344CB8AC3E}">
        <p14:creationId xmlns:p14="http://schemas.microsoft.com/office/powerpoint/2010/main" val="2892621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t>11-8</a:t>
            </a:r>
          </a:p>
        </p:txBody>
      </p:sp>
      <p:sp>
        <p:nvSpPr>
          <p:cNvPr id="3" name="Title 2"/>
          <p:cNvSpPr>
            <a:spLocks noGrp="1"/>
          </p:cNvSpPr>
          <p:nvPr>
            <p:ph type="title"/>
          </p:nvPr>
        </p:nvSpPr>
        <p:spPr/>
        <p:txBody>
          <a:bodyPr>
            <a:noAutofit/>
          </a:bodyPr>
          <a:lstStyle/>
          <a:p>
            <a:r>
              <a:rPr lang="en-IN" dirty="0"/>
              <a:t>Impairment of Value: Assets Held and Used (2 of 2)</a:t>
            </a:r>
            <a:endParaRPr lang="en-US" dirty="0"/>
          </a:p>
        </p:txBody>
      </p:sp>
      <p:sp>
        <p:nvSpPr>
          <p:cNvPr id="4" name="Content Placeholder 3"/>
          <p:cNvSpPr>
            <a:spLocks noGrp="1"/>
          </p:cNvSpPr>
          <p:nvPr>
            <p:ph sz="quarter" idx="10"/>
          </p:nvPr>
        </p:nvSpPr>
        <p:spPr>
          <a:xfrm>
            <a:off x="914400" y="1524000"/>
            <a:ext cx="7772400" cy="4724400"/>
          </a:xfrm>
        </p:spPr>
        <p:txBody>
          <a:bodyPr/>
          <a:lstStyle/>
          <a:p>
            <a:r>
              <a:rPr lang="en-IN" sz="2400" dirty="0"/>
              <a:t>Even if the significant impairment of value has occurred, it often is difficult to measure the amount of </a:t>
            </a:r>
            <a:r>
              <a:rPr lang="en-US" sz="2400" dirty="0"/>
              <a:t>the required write-down</a:t>
            </a:r>
          </a:p>
          <a:p>
            <a:pPr marL="0" indent="0">
              <a:buNone/>
            </a:pPr>
            <a:r>
              <a:rPr lang="en-US" sz="2400" dirty="0"/>
              <a:t>For </a:t>
            </a:r>
            <a:r>
              <a:rPr lang="en-IN" sz="2400" dirty="0"/>
              <a:t>assets to be held and used, different guidelines are applied to:</a:t>
            </a:r>
          </a:p>
          <a:p>
            <a:r>
              <a:rPr lang="en-US" sz="2400" dirty="0"/>
              <a:t>Property, plant, and equipment and </a:t>
            </a:r>
            <a:r>
              <a:rPr lang="en-IN" sz="2400" dirty="0"/>
              <a:t>intangible assets with </a:t>
            </a:r>
            <a:r>
              <a:rPr lang="en-IN" sz="2400" u="sng" dirty="0"/>
              <a:t>finite</a:t>
            </a:r>
            <a:r>
              <a:rPr lang="en-IN" sz="2400" dirty="0"/>
              <a:t> useful lives</a:t>
            </a:r>
          </a:p>
          <a:p>
            <a:pPr marL="800100" lvl="3" indent="-342900">
              <a:buFont typeface="Verdana" panose="020B0604030504040204" pitchFamily="34" charset="0"/>
              <a:buChar char="–"/>
            </a:pPr>
            <a:r>
              <a:rPr lang="en-IN" sz="2200" dirty="0"/>
              <a:t>Subject to depreciation, depletion, or amortization</a:t>
            </a:r>
          </a:p>
          <a:p>
            <a:pPr marL="342900" lvl="1" indent="-342900">
              <a:buFont typeface="Arial" panose="020B0604020202020204" pitchFamily="34" charset="0"/>
              <a:buChar char="•"/>
            </a:pPr>
            <a:r>
              <a:rPr lang="en-IN" dirty="0"/>
              <a:t>Intangible assets with </a:t>
            </a:r>
            <a:r>
              <a:rPr lang="en-IN" u="sng" dirty="0"/>
              <a:t>indefinite</a:t>
            </a:r>
            <a:r>
              <a:rPr lang="en-IN" dirty="0"/>
              <a:t> useful lives</a:t>
            </a:r>
          </a:p>
          <a:p>
            <a:pPr marL="808038" lvl="3" indent="-342900">
              <a:buFont typeface="Verdana" panose="020B0604030504040204" pitchFamily="34" charset="0"/>
              <a:buChar char="–"/>
            </a:pPr>
            <a:r>
              <a:rPr lang="en-US" sz="2200" dirty="0"/>
              <a:t>Not subject to amortization</a:t>
            </a:r>
          </a:p>
        </p:txBody>
      </p:sp>
    </p:spTree>
    <p:extLst>
      <p:ext uri="{BB962C8B-B14F-4D97-AF65-F5344CB8AC3E}">
        <p14:creationId xmlns:p14="http://schemas.microsoft.com/office/powerpoint/2010/main" val="95411449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a:t>
            </a:r>
            <a:r>
              <a:rPr lang="en-IN" dirty="0"/>
              <a:t>11-8</a:t>
            </a:r>
            <a:endParaRPr lang="en-US" dirty="0"/>
          </a:p>
        </p:txBody>
      </p:sp>
      <p:sp>
        <p:nvSpPr>
          <p:cNvPr id="2" name="Title 1"/>
          <p:cNvSpPr>
            <a:spLocks noGrp="1"/>
          </p:cNvSpPr>
          <p:nvPr>
            <p:ph type="title"/>
          </p:nvPr>
        </p:nvSpPr>
        <p:spPr>
          <a:xfrm>
            <a:off x="685800" y="413827"/>
            <a:ext cx="8001000" cy="1338773"/>
          </a:xfrm>
        </p:spPr>
        <p:txBody>
          <a:bodyPr>
            <a:noAutofit/>
          </a:bodyPr>
          <a:lstStyle/>
          <a:p>
            <a:r>
              <a:rPr lang="en-IN" dirty="0"/>
              <a:t>Impairment of Value: Property, Plant, and Equipment and Finite-Life Intangible Assets </a:t>
            </a:r>
            <a:endParaRPr lang="en-US" dirty="0"/>
          </a:p>
        </p:txBody>
      </p:sp>
      <p:sp>
        <p:nvSpPr>
          <p:cNvPr id="3" name="Content Placeholder 2"/>
          <p:cNvSpPr>
            <a:spLocks noGrp="1"/>
          </p:cNvSpPr>
          <p:nvPr>
            <p:ph sz="quarter" idx="10"/>
          </p:nvPr>
        </p:nvSpPr>
        <p:spPr>
          <a:xfrm>
            <a:off x="914400" y="2133600"/>
            <a:ext cx="7772400" cy="4326944"/>
          </a:xfrm>
        </p:spPr>
        <p:txBody>
          <a:bodyPr/>
          <a:lstStyle/>
          <a:p>
            <a:pPr>
              <a:spcAft>
                <a:spcPts val="1200"/>
              </a:spcAft>
            </a:pPr>
            <a:r>
              <a:rPr lang="en-US" dirty="0"/>
              <a:t>According to GAAP, </a:t>
            </a:r>
            <a:r>
              <a:rPr lang="en-IN" dirty="0"/>
              <a:t>assets are grouped at the lowest level for which identifiable cash flows are largely independent of the cash flows of other assets</a:t>
            </a:r>
            <a:endParaRPr lang="en-US" dirty="0"/>
          </a:p>
          <a:p>
            <a:pPr marL="339725" lvl="1" indent="-339725">
              <a:spcBef>
                <a:spcPts val="1000"/>
              </a:spcBef>
              <a:buFont typeface="Arial" panose="020B0604020202020204" pitchFamily="34" charset="0"/>
              <a:buChar char="•"/>
            </a:pPr>
            <a:r>
              <a:rPr lang="en-IN" sz="2600" b="1" dirty="0"/>
              <a:t>When to Test for Impairment</a:t>
            </a:r>
            <a:endParaRPr lang="en-US" sz="2600" dirty="0"/>
          </a:p>
          <a:p>
            <a:pPr marL="795338" lvl="1" indent="-338138">
              <a:buFont typeface="Lucida Grande"/>
              <a:buChar char="–"/>
            </a:pPr>
            <a:r>
              <a:rPr lang="en-US" dirty="0"/>
              <a:t>Tested for impairment only when events or changes in circumstances indicate that the book value of the asset may not be recoverable</a:t>
            </a:r>
          </a:p>
        </p:txBody>
      </p:sp>
    </p:spTree>
    <p:extLst>
      <p:ext uri="{BB962C8B-B14F-4D97-AF65-F5344CB8AC3E}">
        <p14:creationId xmlns:p14="http://schemas.microsoft.com/office/powerpoint/2010/main" val="330355969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a:t>
            </a:r>
            <a:r>
              <a:rPr lang="en-IN" dirty="0"/>
              <a:t>11-8</a:t>
            </a:r>
          </a:p>
        </p:txBody>
      </p:sp>
      <p:sp>
        <p:nvSpPr>
          <p:cNvPr id="2" name="Title 1"/>
          <p:cNvSpPr>
            <a:spLocks noGrp="1"/>
          </p:cNvSpPr>
          <p:nvPr>
            <p:ph type="title"/>
          </p:nvPr>
        </p:nvSpPr>
        <p:spPr/>
        <p:txBody>
          <a:bodyPr>
            <a:noAutofit/>
          </a:bodyPr>
          <a:lstStyle/>
          <a:p>
            <a:r>
              <a:rPr lang="en-IN" dirty="0"/>
              <a:t>Potential Events or Changes in Circumstance (1 of 2)</a:t>
            </a:r>
            <a:endParaRPr lang="en-US" dirty="0"/>
          </a:p>
        </p:txBody>
      </p:sp>
      <p:sp>
        <p:nvSpPr>
          <p:cNvPr id="5" name="Content Placeholder 4"/>
          <p:cNvSpPr>
            <a:spLocks noGrp="1"/>
          </p:cNvSpPr>
          <p:nvPr>
            <p:ph sz="quarter" idx="10"/>
          </p:nvPr>
        </p:nvSpPr>
        <p:spPr>
          <a:xfrm>
            <a:off x="914400" y="1752600"/>
            <a:ext cx="7772400" cy="4800600"/>
          </a:xfrm>
        </p:spPr>
        <p:txBody>
          <a:bodyPr/>
          <a:lstStyle/>
          <a:p>
            <a:r>
              <a:rPr lang="en-US" sz="2400" dirty="0"/>
              <a:t>Some examples of changes in circumstances indicating that an asset may be impaired:</a:t>
            </a:r>
          </a:p>
          <a:p>
            <a:pPr marL="800100" lvl="2" indent="-342900">
              <a:lnSpc>
                <a:spcPct val="100000"/>
              </a:lnSpc>
              <a:buFont typeface="Lucida Grande"/>
              <a:buChar char="–"/>
            </a:pPr>
            <a:r>
              <a:rPr lang="en-IN" dirty="0"/>
              <a:t>A significant decrease in market price</a:t>
            </a:r>
          </a:p>
          <a:p>
            <a:pPr marL="800100" lvl="2" indent="-342900">
              <a:lnSpc>
                <a:spcPct val="100000"/>
              </a:lnSpc>
              <a:buFont typeface="Lucida Grande"/>
              <a:buChar char="–"/>
            </a:pPr>
            <a:r>
              <a:rPr lang="en-IN" dirty="0"/>
              <a:t>A significant adverse change in how the asset is being used or in its physical condition</a:t>
            </a:r>
          </a:p>
          <a:p>
            <a:pPr marL="800100" lvl="2" indent="-342900">
              <a:lnSpc>
                <a:spcPct val="100000"/>
              </a:lnSpc>
              <a:buFont typeface="Lucida Grande"/>
              <a:buChar char="–"/>
            </a:pPr>
            <a:r>
              <a:rPr lang="en-IN" dirty="0"/>
              <a:t>A significant adverse change in legal factors or in the business climate</a:t>
            </a:r>
          </a:p>
          <a:p>
            <a:pPr marL="800100" lvl="2" indent="-342900">
              <a:lnSpc>
                <a:spcPct val="100000"/>
              </a:lnSpc>
              <a:buFont typeface="Lucida Grande"/>
              <a:buChar char="–"/>
            </a:pPr>
            <a:r>
              <a:rPr lang="en-IN" dirty="0"/>
              <a:t>An accumulation of costs significantly higher than the amount originally expected for the acquisition or construction of an asset</a:t>
            </a:r>
          </a:p>
        </p:txBody>
      </p:sp>
    </p:spTree>
    <p:extLst>
      <p:ext uri="{BB962C8B-B14F-4D97-AF65-F5344CB8AC3E}">
        <p14:creationId xmlns:p14="http://schemas.microsoft.com/office/powerpoint/2010/main" val="288726888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a:t>
            </a:r>
            <a:r>
              <a:rPr lang="en-IN" dirty="0"/>
              <a:t>11-8</a:t>
            </a:r>
          </a:p>
        </p:txBody>
      </p:sp>
      <p:sp>
        <p:nvSpPr>
          <p:cNvPr id="2" name="Title 1"/>
          <p:cNvSpPr>
            <a:spLocks noGrp="1"/>
          </p:cNvSpPr>
          <p:nvPr>
            <p:ph type="title"/>
          </p:nvPr>
        </p:nvSpPr>
        <p:spPr/>
        <p:txBody>
          <a:bodyPr>
            <a:noAutofit/>
          </a:bodyPr>
          <a:lstStyle/>
          <a:p>
            <a:r>
              <a:rPr lang="en-IN" dirty="0"/>
              <a:t>Potential Events or Changes in Circumstance (2 of 2)</a:t>
            </a:r>
            <a:endParaRPr lang="en-US" dirty="0"/>
          </a:p>
        </p:txBody>
      </p:sp>
      <p:sp>
        <p:nvSpPr>
          <p:cNvPr id="5" name="Content Placeholder 4"/>
          <p:cNvSpPr>
            <a:spLocks noGrp="1"/>
          </p:cNvSpPr>
          <p:nvPr>
            <p:ph sz="quarter" idx="10"/>
          </p:nvPr>
        </p:nvSpPr>
        <p:spPr>
          <a:xfrm>
            <a:off x="914400" y="1676400"/>
            <a:ext cx="7772400" cy="4495800"/>
          </a:xfrm>
        </p:spPr>
        <p:txBody>
          <a:bodyPr/>
          <a:lstStyle/>
          <a:p>
            <a:pPr marL="796925" lvl="2" indent="-339725">
              <a:lnSpc>
                <a:spcPct val="100000"/>
              </a:lnSpc>
              <a:buFont typeface="Lucida Grande"/>
              <a:buChar char="–"/>
            </a:pPr>
            <a:r>
              <a:rPr lang="en-IN" dirty="0"/>
              <a:t>A current-period loss combined with a history of losses or a projection of continuing losses associated with the asset</a:t>
            </a:r>
          </a:p>
          <a:p>
            <a:pPr marL="796925" lvl="2" indent="-339725">
              <a:lnSpc>
                <a:spcPct val="100000"/>
              </a:lnSpc>
              <a:buFont typeface="Lucida Grande"/>
              <a:buChar char="–"/>
            </a:pPr>
            <a:r>
              <a:rPr lang="en-IN" dirty="0"/>
              <a:t>A realization that the asset will be disposed of significantly before the end of its estimated </a:t>
            </a:r>
            <a:r>
              <a:rPr lang="en-US" dirty="0"/>
              <a:t>useful life</a:t>
            </a:r>
          </a:p>
        </p:txBody>
      </p:sp>
    </p:spTree>
    <p:extLst>
      <p:ext uri="{BB962C8B-B14F-4D97-AF65-F5344CB8AC3E}">
        <p14:creationId xmlns:p14="http://schemas.microsoft.com/office/powerpoint/2010/main" val="29032214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2937</TotalTime>
  <Words>28440</Words>
  <Application>Microsoft Office PowerPoint</Application>
  <PresentationFormat>On-screen Show (4:3)</PresentationFormat>
  <Paragraphs>2069</Paragraphs>
  <Slides>168</Slides>
  <Notes>149</Notes>
  <HiddenSlides>0</HiddenSlides>
  <MMClips>0</MMClips>
  <ScaleCrop>false</ScaleCrop>
  <HeadingPairs>
    <vt:vector size="8" baseType="variant">
      <vt:variant>
        <vt:lpstr>Fonts Used</vt:lpstr>
      </vt:variant>
      <vt:variant>
        <vt:i4>12</vt:i4>
      </vt:variant>
      <vt:variant>
        <vt:lpstr>Theme</vt:lpstr>
      </vt:variant>
      <vt:variant>
        <vt:i4>2</vt:i4>
      </vt:variant>
      <vt:variant>
        <vt:lpstr>Embedded OLE Servers</vt:lpstr>
      </vt:variant>
      <vt:variant>
        <vt:i4>1</vt:i4>
      </vt:variant>
      <vt:variant>
        <vt:lpstr>Slide Titles</vt:lpstr>
      </vt:variant>
      <vt:variant>
        <vt:i4>168</vt:i4>
      </vt:variant>
    </vt:vector>
  </HeadingPairs>
  <TitlesOfParts>
    <vt:vector size="183" baseType="lpstr">
      <vt:lpstr>Adobe Fan Heiti Std B</vt:lpstr>
      <vt:lpstr>Arial</vt:lpstr>
      <vt:lpstr>Calibri</vt:lpstr>
      <vt:lpstr>Courier New</vt:lpstr>
      <vt:lpstr>Lucida Grande</vt:lpstr>
      <vt:lpstr>Symbol</vt:lpstr>
      <vt:lpstr>Times New Roman</vt:lpstr>
      <vt:lpstr>TimesLTStd-Bold</vt:lpstr>
      <vt:lpstr>TimesLTStd-Italic</vt:lpstr>
      <vt:lpstr>TimesLTStd-Roman</vt:lpstr>
      <vt:lpstr>Verdana</vt:lpstr>
      <vt:lpstr>Wingdings</vt:lpstr>
      <vt:lpstr>Office Theme</vt:lpstr>
      <vt:lpstr>2_Office Theme</vt:lpstr>
      <vt:lpstr>Equation</vt:lpstr>
      <vt:lpstr>Chapter 11</vt:lpstr>
      <vt:lpstr>Cost Allocation—Overview (1 of 2)</vt:lpstr>
      <vt:lpstr>Cost Allocation—Overview (2 of 2)</vt:lpstr>
      <vt:lpstr>Cost Allocation (1 of 2)</vt:lpstr>
      <vt:lpstr>Cost Allocation (2 of 2)</vt:lpstr>
      <vt:lpstr>Measuring Cost Allocation</vt:lpstr>
      <vt:lpstr>Service Life (1 of 3)</vt:lpstr>
      <vt:lpstr>Service Life (2 of 3)</vt:lpstr>
      <vt:lpstr>Service Life (3 of 3)</vt:lpstr>
      <vt:lpstr>Allocation Base</vt:lpstr>
      <vt:lpstr>Allocation Method (1 of 2)</vt:lpstr>
      <vt:lpstr>Allocation Method (2 of 2)</vt:lpstr>
      <vt:lpstr>Concept Check: Measuring Cost Allocation (1 of 2)</vt:lpstr>
      <vt:lpstr>Concept Check: Measuring Cost Allocation (2 of 2)</vt:lpstr>
      <vt:lpstr>Depreciation Methods (1 of 2)</vt:lpstr>
      <vt:lpstr>Depreciation Methods (2 of 2)</vt:lpstr>
      <vt:lpstr>Straight-Line Method (1 of 3)</vt:lpstr>
      <vt:lpstr>Straight-Line Method (2 of 3)</vt:lpstr>
      <vt:lpstr>Straight-Line Method (3 of 3) </vt:lpstr>
      <vt:lpstr>Straight-Line Method </vt:lpstr>
      <vt:lpstr>Concept Check: Straight-Line Method</vt:lpstr>
      <vt:lpstr>Sum-of-the-Years’-Digits Depreciation (1 of 2)</vt:lpstr>
      <vt:lpstr>Sum-of-the-Years’-Digits Depreciation (2 of 2)</vt:lpstr>
      <vt:lpstr>Double-Declining-Balance Depreciation (1 of 2)</vt:lpstr>
      <vt:lpstr>Double-Declining-Balance Depreciation (2 of 2)</vt:lpstr>
      <vt:lpstr>Concept Check: Declining Balance Method</vt:lpstr>
      <vt:lpstr>Activity-Based Depreciation Methods (1 of 2)</vt:lpstr>
      <vt:lpstr>Activity-Based Depreciation Methods (2 of 2)</vt:lpstr>
      <vt:lpstr>Units-of-Production Depreciation (1 of 2)</vt:lpstr>
      <vt:lpstr>Units-of-Production Depreciation (2 of 2)</vt:lpstr>
      <vt:lpstr>Comparison of Various Depreciation Methods</vt:lpstr>
      <vt:lpstr>Decision Makers’ Perspective—Selecting a Depreciation Method (1 of 2)</vt:lpstr>
      <vt:lpstr>Decision Makers’ Perspective—Selecting a Depreciation Method (2 of 2)</vt:lpstr>
      <vt:lpstr>Differences between IFRS and U.S. GAAP: Depreciation </vt:lpstr>
      <vt:lpstr>Dispositions</vt:lpstr>
      <vt:lpstr>Disposition (1 of 3)</vt:lpstr>
      <vt:lpstr>Disposition (2 of 3)</vt:lpstr>
      <vt:lpstr>Disposition (3 of 3) </vt:lpstr>
      <vt:lpstr>Decision Makers’ Perspective: Understanding Gains and Losses</vt:lpstr>
      <vt:lpstr>Assets Held for Sale (1 of 2)</vt:lpstr>
      <vt:lpstr>Assets Held for Sale (2 of 2)</vt:lpstr>
      <vt:lpstr>Retirements</vt:lpstr>
      <vt:lpstr>Group and Composite Depreciation Methods (1 of 4)</vt:lpstr>
      <vt:lpstr>Group and Composite Depreciation Methods (2 of 4)</vt:lpstr>
      <vt:lpstr>Group and Composite Depreciation Methods (3 of 4)</vt:lpstr>
      <vt:lpstr>Group and Composite Depreciation Methods (4 of 4)</vt:lpstr>
      <vt:lpstr>Group Depreciation (1 of 2)</vt:lpstr>
      <vt:lpstr>Group Depreciation (2 of 2)</vt:lpstr>
      <vt:lpstr>Disclosure of Depreciation Method— El Paso Natural Gas Company (1 of 2)</vt:lpstr>
      <vt:lpstr>Disclosure of Depreciation Method— El Paso Natural Gas Company (2 of 2)</vt:lpstr>
      <vt:lpstr>Differences between IFRS and U.S. GAAP: Valuation of Long-Term Assets </vt:lpstr>
      <vt:lpstr>Depletion of Natural Resources (1 of 5)</vt:lpstr>
      <vt:lpstr>Depletion of Natural Resources (2 of 5)</vt:lpstr>
      <vt:lpstr>Depletion of Natural Resources (3 of 5) </vt:lpstr>
      <vt:lpstr>Depletion of Natural Resources (4 of 5) </vt:lpstr>
      <vt:lpstr>Depletion of Natural Resources (5 of 5)</vt:lpstr>
      <vt:lpstr>Depreciation of Equipment Used in Extraction </vt:lpstr>
      <vt:lpstr>Concept Check: Depletion</vt:lpstr>
      <vt:lpstr>Intangible Assets Subject to Amortization (1 of 2)</vt:lpstr>
      <vt:lpstr>Intangible Assets Subject to Amortization (2 of 2)</vt:lpstr>
      <vt:lpstr>Intangible Asset Useful Life Disclosure- Intel Corporation</vt:lpstr>
      <vt:lpstr>Amortization of Intangibles (1 of 2)</vt:lpstr>
      <vt:lpstr>Amortization of Intangibles (2 of 2)</vt:lpstr>
      <vt:lpstr>Intangible Assets Not Subject to Amortization</vt:lpstr>
      <vt:lpstr>Differences between IFRS and U.S. GAAP: Valuation of Intangible Assets </vt:lpstr>
      <vt:lpstr>Concept Check: IFRS Valuation of Intangible Assets (1 of 2)</vt:lpstr>
      <vt:lpstr>Concept Check: IFRS Valuation of Intangible Assets (2 of 2)</vt:lpstr>
      <vt:lpstr>Additional Issues Related to Cost Allocation: Partial Period Depreciation</vt:lpstr>
      <vt:lpstr>Depreciation Methods—Partial Year (1 of 2)</vt:lpstr>
      <vt:lpstr>Depreciation Methods—Partial Year (2 of 2)</vt:lpstr>
      <vt:lpstr>Partial-Year Depreciation</vt:lpstr>
      <vt:lpstr>Concept Check: Depreciation (1 of 2)</vt:lpstr>
      <vt:lpstr>Concept Check: Depreciation (2 of 2)</vt:lpstr>
      <vt:lpstr>Change in Estimates</vt:lpstr>
      <vt:lpstr>Change in Accounting Estimate (1 of 2)</vt:lpstr>
      <vt:lpstr>Change in Accounting Estimate (2 of 2)</vt:lpstr>
      <vt:lpstr>Concept Check: Revised Depreciation (1 of 2)</vt:lpstr>
      <vt:lpstr>Concept Check: Revised Depreciation (2 of 2)</vt:lpstr>
      <vt:lpstr>Change in Estimate Disclosure— Verizon Communications Inc. </vt:lpstr>
      <vt:lpstr>Change in Depreciation, Amortization, or Depletion Method</vt:lpstr>
      <vt:lpstr>Change in Depreciation Method (1 of 3)</vt:lpstr>
      <vt:lpstr>Change in Depreciation Method (2 of 3)</vt:lpstr>
      <vt:lpstr>Change in Depreciation Method (3 of 3)</vt:lpstr>
      <vt:lpstr>Change in Depreciation Method—Agrium, Inc.</vt:lpstr>
      <vt:lpstr>Concept Check: Change in Depreciation Method (1 of 2)</vt:lpstr>
      <vt:lpstr>Concept Check: Change in Depreciation Method (2 of 2)</vt:lpstr>
      <vt:lpstr>Error Correction (1 of 4)</vt:lpstr>
      <vt:lpstr>Error Correction (2 of 4)</vt:lpstr>
      <vt:lpstr>Error Correction (3 of 4)</vt:lpstr>
      <vt:lpstr>Error Correction (4 of 4)</vt:lpstr>
      <vt:lpstr>Concept Check: Prior Period Adjustment (1 of 2)</vt:lpstr>
      <vt:lpstr>Concept Check: Prior Period Adjustment (2 of 2)</vt:lpstr>
      <vt:lpstr>Impairment of Value (1 of 2)</vt:lpstr>
      <vt:lpstr>Impairment of Value (2 of 2)</vt:lpstr>
      <vt:lpstr>Impairment of Value: Assets Held and Used (1 of 2)</vt:lpstr>
      <vt:lpstr>Impairment of Value: Assets Held and Used (2 of 2)</vt:lpstr>
      <vt:lpstr>Impairment of Value: Property, Plant, and Equipment and Finite-Life Intangible Assets </vt:lpstr>
      <vt:lpstr>Potential Events or Changes in Circumstance (1 of 2)</vt:lpstr>
      <vt:lpstr>Potential Events or Changes in Circumstance (2 of 2)</vt:lpstr>
      <vt:lpstr>Impairment Loss: Two-Step Process (1 of 2)</vt:lpstr>
      <vt:lpstr>Impairment Loss: Two-Step Process (2 of 2)</vt:lpstr>
      <vt:lpstr>Measurement</vt:lpstr>
      <vt:lpstr>Impairments and Cash Flow Estimates (1 of 2)</vt:lpstr>
      <vt:lpstr>Impairments and Cash Flow Estimates (2 of 2)</vt:lpstr>
      <vt:lpstr>Impairment Loss—Property, Plant, and Equipment (1 of 3)</vt:lpstr>
      <vt:lpstr>Impairment Loss—Property, Plant, and Equipment (2 of 3)</vt:lpstr>
      <vt:lpstr>Impairment Loss—Property, Plant, and Equipment (3 of 3)</vt:lpstr>
      <vt:lpstr>Concept Check: Impairment (1 of 2)</vt:lpstr>
      <vt:lpstr>Concept Check: Impairment (2 of 2)</vt:lpstr>
      <vt:lpstr>Asset Impairment Disclosure—Macy’s, Inc. (1 of 3)</vt:lpstr>
      <vt:lpstr>Asset Impairment Disclosure—Macy’s, Inc. (2 of 3)</vt:lpstr>
      <vt:lpstr>Asset Impairment Disclosure—Macy’s, Inc. (3 of 3)</vt:lpstr>
      <vt:lpstr>Differences between IFRS and U.S. GAAP: Impairment of Value </vt:lpstr>
      <vt:lpstr>Indefinite-Life Intangible Assets Other than Goodwill (1 of 2)</vt:lpstr>
      <vt:lpstr>Indefinite-Life Intangible Assets Other than Goodwill (2 of 2)</vt:lpstr>
      <vt:lpstr>Differences between IFRS and U.S. GAAP: Impairment of Indefinite-Life Intangible Assets Other than Goodwill </vt:lpstr>
      <vt:lpstr>Goodwill</vt:lpstr>
      <vt:lpstr>Measuring Goodwill Impairment</vt:lpstr>
      <vt:lpstr>Goodwill: When to Test for Impairment</vt:lpstr>
      <vt:lpstr>Impairment Loss—Goodwill (1 of 3)</vt:lpstr>
      <vt:lpstr>Impairment Loss—Goodwill (2 of 3)</vt:lpstr>
      <vt:lpstr>Impairment Loss—Goodwill (3 of 3)</vt:lpstr>
      <vt:lpstr>Concept Check: Impairment of Goodwill (1 of 2)</vt:lpstr>
      <vt:lpstr>Concept Check: Impairment of Goodwill (2 of 2)</vt:lpstr>
      <vt:lpstr>Differences between IFRS and U.S. GAAP: Impairment of Goodwill (1 of 2)</vt:lpstr>
      <vt:lpstr>Differences between IFRS and U.S. GAAP: Impairment of Goodwill (2 of 2)</vt:lpstr>
      <vt:lpstr>Assets to Be Sold</vt:lpstr>
      <vt:lpstr>Summary of Asset Impairment Guidelines (1 of 2)</vt:lpstr>
      <vt:lpstr>Summary of Asset Impairment Guidelines (2 of 2)</vt:lpstr>
      <vt:lpstr>Impairment Losses and Earnings Quality (1 of 2)</vt:lpstr>
      <vt:lpstr>Impairment Losses and Earnings Quality (2 of 2)</vt:lpstr>
      <vt:lpstr>Expenditures Subsequent to Acquisition (1 of 2)</vt:lpstr>
      <vt:lpstr>Expenditures Subsequent to Acquisition (2 of 2)</vt:lpstr>
      <vt:lpstr>Expenditures Can Increase Future Benefits</vt:lpstr>
      <vt:lpstr>Materiality Thresholds for Capitalization (1 of 2)</vt:lpstr>
      <vt:lpstr>Materiality Thresholds for Capitalization (2 of 2)</vt:lpstr>
      <vt:lpstr>Repairs and Maintenance</vt:lpstr>
      <vt:lpstr>Additions</vt:lpstr>
      <vt:lpstr>Improvements (1 of 2)</vt:lpstr>
      <vt:lpstr>Improvements (2 of 2)</vt:lpstr>
      <vt:lpstr>Three Methods to Record the Cost of Improvements (1 of 2)</vt:lpstr>
      <vt:lpstr>Three Methods to Record the Cost of Improvements (2 of 2)</vt:lpstr>
      <vt:lpstr>Improvements—Substitution (1 of 4)</vt:lpstr>
      <vt:lpstr>Improvements—Substitution (2 of 4)</vt:lpstr>
      <vt:lpstr>Improvements—Substitution (3 of 4)</vt:lpstr>
      <vt:lpstr>Improvements—Substitution (4 of 4)</vt:lpstr>
      <vt:lpstr>Improvements—Capitalization of New Cost (1 of 2)</vt:lpstr>
      <vt:lpstr>Improvements—Capitalization of New Cost (2 of 2)</vt:lpstr>
      <vt:lpstr>Improvements—Reduction of Accumulated Depreciation (1 of 2)</vt:lpstr>
      <vt:lpstr>Improvements—Reduction of Accumulated Depreciation (2 of 2)</vt:lpstr>
      <vt:lpstr>Rearrangements (1 of 2)</vt:lpstr>
      <vt:lpstr>Rearrangements (2 of 2)</vt:lpstr>
      <vt:lpstr>Expenditures Subsequent to Acquisition— Accounting Treatment</vt:lpstr>
      <vt:lpstr>Costs of Defending Intangible Rights</vt:lpstr>
      <vt:lpstr>Concept Check: Subsequent Expenditures (1 of 2)</vt:lpstr>
      <vt:lpstr>Concept Check: Subsequent Expenditures (2 of 2)</vt:lpstr>
      <vt:lpstr>Differences between IFRS and U.S. GAAP: Costs of Defending Intangible Rights</vt:lpstr>
      <vt:lpstr>Comparison with MACRS (Tax Depreciation) (1 of 4)</vt:lpstr>
      <vt:lpstr>Comparison with MACRS (Tax Depreciation) (2 of 4)</vt:lpstr>
      <vt:lpstr>Comparison with MACRS (Tax Depreciation) (3 of 4)</vt:lpstr>
      <vt:lpstr>Comparison with MACRS (Tax Depreciation) (4 of 4)</vt:lpstr>
      <vt:lpstr>Retirement Depreciation Method (1 of 3)</vt:lpstr>
      <vt:lpstr>Retirement Depreciation Method (2 of 3)</vt:lpstr>
      <vt:lpstr>Retirement Depreciation Method (3 of 3)</vt:lpstr>
      <vt:lpstr>Replacement Depreciation Method (1 of 3)</vt:lpstr>
      <vt:lpstr>Replacement Depreciation Method (2 of 3)</vt:lpstr>
      <vt:lpstr>Replacement Depreciation Method (3 of 3)</vt:lpstr>
      <vt:lpstr>End of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11 Property, Plant, and Equipment and Intangible Assets: Utilization and Disposition</dc:title>
  <dc:creator>Spiceland</dc:creator>
  <cp:lastModifiedBy>CD</cp:lastModifiedBy>
  <cp:revision>357</cp:revision>
  <dcterms:created xsi:type="dcterms:W3CDTF">2017-03-16T02:07:36Z</dcterms:created>
  <dcterms:modified xsi:type="dcterms:W3CDTF">2017-07-13T07:03:09Z</dcterms:modified>
</cp:coreProperties>
</file>