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1"/>
  </p:notesMasterIdLst>
  <p:sldIdLst>
    <p:sldId id="257" r:id="rId2"/>
    <p:sldId id="258" r:id="rId3"/>
    <p:sldId id="259" r:id="rId4"/>
    <p:sldId id="261" r:id="rId5"/>
    <p:sldId id="262" r:id="rId6"/>
    <p:sldId id="419" r:id="rId7"/>
    <p:sldId id="263" r:id="rId8"/>
    <p:sldId id="264" r:id="rId9"/>
    <p:sldId id="265" r:id="rId10"/>
    <p:sldId id="266" r:id="rId11"/>
    <p:sldId id="413" r:id="rId12"/>
    <p:sldId id="267" r:id="rId13"/>
    <p:sldId id="348" r:id="rId14"/>
    <p:sldId id="268" r:id="rId15"/>
    <p:sldId id="269" r:id="rId16"/>
    <p:sldId id="349" r:id="rId17"/>
    <p:sldId id="270" r:id="rId18"/>
    <p:sldId id="271" r:id="rId19"/>
    <p:sldId id="272" r:id="rId20"/>
    <p:sldId id="273" r:id="rId21"/>
    <p:sldId id="274" r:id="rId22"/>
    <p:sldId id="350" r:id="rId23"/>
    <p:sldId id="351" r:id="rId24"/>
    <p:sldId id="276" r:id="rId25"/>
    <p:sldId id="277" r:id="rId26"/>
    <p:sldId id="352" r:id="rId27"/>
    <p:sldId id="278" r:id="rId28"/>
    <p:sldId id="279" r:id="rId29"/>
    <p:sldId id="353" r:id="rId30"/>
    <p:sldId id="280" r:id="rId31"/>
    <p:sldId id="354" r:id="rId32"/>
    <p:sldId id="355" r:id="rId33"/>
    <p:sldId id="356" r:id="rId34"/>
    <p:sldId id="281" r:id="rId35"/>
    <p:sldId id="282" r:id="rId36"/>
    <p:sldId id="283" r:id="rId37"/>
    <p:sldId id="284" r:id="rId38"/>
    <p:sldId id="285" r:id="rId39"/>
    <p:sldId id="358" r:id="rId40"/>
    <p:sldId id="359" r:id="rId41"/>
    <p:sldId id="287" r:id="rId42"/>
    <p:sldId id="360" r:id="rId43"/>
    <p:sldId id="288" r:id="rId44"/>
    <p:sldId id="361" r:id="rId45"/>
    <p:sldId id="422" r:id="rId46"/>
    <p:sldId id="290" r:id="rId47"/>
    <p:sldId id="421" r:id="rId48"/>
    <p:sldId id="291" r:id="rId49"/>
    <p:sldId id="292" r:id="rId50"/>
    <p:sldId id="414" r:id="rId51"/>
    <p:sldId id="364" r:id="rId52"/>
    <p:sldId id="293" r:id="rId53"/>
    <p:sldId id="294" r:id="rId54"/>
    <p:sldId id="295" r:id="rId55"/>
    <p:sldId id="365" r:id="rId56"/>
    <p:sldId id="366" r:id="rId57"/>
    <p:sldId id="420" r:id="rId58"/>
    <p:sldId id="297" r:id="rId59"/>
    <p:sldId id="367" r:id="rId60"/>
    <p:sldId id="298" r:id="rId61"/>
    <p:sldId id="368" r:id="rId62"/>
    <p:sldId id="299" r:id="rId63"/>
    <p:sldId id="300" r:id="rId64"/>
    <p:sldId id="301" r:id="rId65"/>
    <p:sldId id="302" r:id="rId66"/>
    <p:sldId id="370" r:id="rId67"/>
    <p:sldId id="303" r:id="rId68"/>
    <p:sldId id="371" r:id="rId69"/>
    <p:sldId id="372" r:id="rId70"/>
    <p:sldId id="305" r:id="rId71"/>
    <p:sldId id="306" r:id="rId72"/>
    <p:sldId id="307" r:id="rId73"/>
    <p:sldId id="308" r:id="rId74"/>
    <p:sldId id="373" r:id="rId75"/>
    <p:sldId id="309" r:id="rId76"/>
    <p:sldId id="310" r:id="rId77"/>
    <p:sldId id="374" r:id="rId78"/>
    <p:sldId id="377" r:id="rId79"/>
    <p:sldId id="312" r:id="rId80"/>
    <p:sldId id="378" r:id="rId81"/>
    <p:sldId id="313" r:id="rId82"/>
    <p:sldId id="379" r:id="rId83"/>
    <p:sldId id="314" r:id="rId84"/>
    <p:sldId id="380" r:id="rId85"/>
    <p:sldId id="315" r:id="rId86"/>
    <p:sldId id="381" r:id="rId87"/>
    <p:sldId id="316" r:id="rId88"/>
    <p:sldId id="382" r:id="rId89"/>
    <p:sldId id="317" r:id="rId90"/>
    <p:sldId id="384" r:id="rId91"/>
    <p:sldId id="386" r:id="rId92"/>
    <p:sldId id="319" r:id="rId93"/>
    <p:sldId id="387" r:id="rId94"/>
    <p:sldId id="389" r:id="rId95"/>
    <p:sldId id="388" r:id="rId96"/>
    <p:sldId id="391" r:id="rId97"/>
    <p:sldId id="392" r:id="rId98"/>
    <p:sldId id="393" r:id="rId99"/>
    <p:sldId id="324" r:id="rId100"/>
    <p:sldId id="325" r:id="rId101"/>
    <p:sldId id="394" r:id="rId102"/>
    <p:sldId id="326" r:id="rId103"/>
    <p:sldId id="395" r:id="rId104"/>
    <p:sldId id="327" r:id="rId105"/>
    <p:sldId id="328" r:id="rId106"/>
    <p:sldId id="396" r:id="rId107"/>
    <p:sldId id="418" r:id="rId108"/>
    <p:sldId id="329" r:id="rId109"/>
    <p:sldId id="398" r:id="rId110"/>
    <p:sldId id="415" r:id="rId111"/>
    <p:sldId id="400" r:id="rId112"/>
    <p:sldId id="417" r:id="rId113"/>
    <p:sldId id="335" r:id="rId114"/>
    <p:sldId id="336" r:id="rId115"/>
    <p:sldId id="337" r:id="rId116"/>
    <p:sldId id="338" r:id="rId117"/>
    <p:sldId id="407" r:id="rId118"/>
    <p:sldId id="408" r:id="rId119"/>
    <p:sldId id="340" r:id="rId120"/>
    <p:sldId id="341" r:id="rId121"/>
    <p:sldId id="342" r:id="rId122"/>
    <p:sldId id="409" r:id="rId123"/>
    <p:sldId id="343" r:id="rId124"/>
    <p:sldId id="410" r:id="rId125"/>
    <p:sldId id="344" r:id="rId126"/>
    <p:sldId id="345" r:id="rId127"/>
    <p:sldId id="346" r:id="rId128"/>
    <p:sldId id="412" r:id="rId129"/>
    <p:sldId id="260" r:id="rId1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44" autoAdjust="0"/>
    <p:restoredTop sz="91931" autoAdjust="0"/>
  </p:normalViewPr>
  <p:slideViewPr>
    <p:cSldViewPr>
      <p:cViewPr varScale="1">
        <p:scale>
          <a:sx n="105" d="100"/>
          <a:sy n="105" d="100"/>
        </p:scale>
        <p:origin x="996" y="108"/>
      </p:cViewPr>
      <p:guideLst>
        <p:guide orient="horz" pos="2160"/>
        <p:guide pos="2880"/>
      </p:guideLst>
    </p:cSldViewPr>
  </p:slideViewPr>
  <p:outlineViewPr>
    <p:cViewPr>
      <p:scale>
        <a:sx n="33" d="100"/>
        <a:sy n="33" d="100"/>
      </p:scale>
      <p:origin x="0" y="72588"/>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136" Type="http://schemas.microsoft.com/office/2015/10/relationships/revisionInfo" Target="revisionInfo.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This chapter addresses the measurement and reporting issues involving property, plant, and equipment and intangible assets, the tangible and intangible long-lived assets that are used in the production of goods and services. This chapter covers the valuation at date of acquisition.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E5D5A280-AB61-4228-B8B9-B2988F4D0222}" type="slidenum">
              <a:rPr lang="en-US" smtClean="0"/>
              <a:t>1</a:t>
            </a:fld>
            <a:endParaRPr lang="en-US"/>
          </a:p>
        </p:txBody>
      </p:sp>
    </p:spTree>
    <p:extLst>
      <p:ext uri="{BB962C8B-B14F-4D97-AF65-F5344CB8AC3E}">
        <p14:creationId xmlns:p14="http://schemas.microsoft.com/office/powerpoint/2010/main" val="26399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10–4</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Although most costs can be identified easily, others are more difficult. For example, the costs of training personnel to operate machinery could be considered a cost necessary to make the asset ready for use. However, because it is difficult to measure the amount of training costs associated with specific assets, these costs usually are expensed.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illustration, e</a:t>
            </a:r>
            <a:r>
              <a:rPr lang="en-US" sz="1200" kern="1200" baseline="0" dirty="0">
                <a:solidFill>
                  <a:schemeClr val="tx1"/>
                </a:solidFill>
                <a:latin typeface="+mn-lt"/>
                <a:ea typeface="+mn-ea"/>
                <a:cs typeface="+mn-cs"/>
              </a:rPr>
              <a:t>ach of the expenditures described was necessary to bring the machine to its condition and location for use and should be capitalized and then expensed in the future periods in which the asset is used.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There are two generally accepted methods that companies can use to account for oil and gas exploration costs. The </a:t>
            </a:r>
            <a:r>
              <a:rPr lang="en-US" sz="1200" b="1" i="0" u="none" strike="noStrike" kern="1200" baseline="0" dirty="0">
                <a:solidFill>
                  <a:schemeClr val="tx1"/>
                </a:solidFill>
                <a:latin typeface="+mn-lt"/>
                <a:ea typeface="+mn-ea"/>
                <a:cs typeface="+mn-cs"/>
              </a:rPr>
              <a:t>successful efforts method</a:t>
            </a:r>
            <a:r>
              <a:rPr lang="en-US" sz="1200" b="0" i="0" u="none" strike="noStrike" kern="1200" baseline="0" dirty="0">
                <a:solidFill>
                  <a:schemeClr val="tx1"/>
                </a:solidFill>
                <a:latin typeface="+mn-lt"/>
                <a:ea typeface="+mn-ea"/>
                <a:cs typeface="+mn-cs"/>
              </a:rPr>
              <a:t> requires that exploration costs that are known not to have resulted in the discovery of oil or gas (sometimes referred to as dry holes) be included as expenses in the period the expenditures are made. The alternative, the </a:t>
            </a:r>
            <a:r>
              <a:rPr lang="en-US" sz="1200" b="1" i="0" u="none" strike="noStrike" kern="1200" baseline="0" dirty="0">
                <a:solidFill>
                  <a:schemeClr val="tx1"/>
                </a:solidFill>
                <a:latin typeface="+mn-lt"/>
                <a:ea typeface="+mn-ea"/>
                <a:cs typeface="+mn-cs"/>
              </a:rPr>
              <a:t>full-cost method</a:t>
            </a:r>
            <a:r>
              <a:rPr lang="en-US" sz="1200" b="0" i="0" u="none" strike="noStrike" kern="1200" baseline="0" dirty="0">
                <a:solidFill>
                  <a:schemeClr val="tx1"/>
                </a:solidFill>
                <a:latin typeface="+mn-lt"/>
                <a:ea typeface="+mn-ea"/>
                <a:cs typeface="+mn-cs"/>
              </a:rPr>
              <a:t>, allows costs incurred in searching for oil and gas within a large geographical area to be capitalized as assets and expensed in the future as oil and gas from the successful wells are removed from that area. Both of these methods are widely used.</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125</a:t>
            </a:fld>
            <a:endParaRPr lang="en-US"/>
          </a:p>
        </p:txBody>
      </p:sp>
    </p:spTree>
    <p:extLst>
      <p:ext uri="{BB962C8B-B14F-4D97-AF65-F5344CB8AC3E}">
        <p14:creationId xmlns:p14="http://schemas.microsoft.com/office/powerpoint/2010/main" val="347773017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10A–1</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accounting treatment of the $20 million in total exploration costs will vary significantly depending on the accounting method used. The summary journal entries using each of the alternative methods are shown here.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full-cost method, Shannon would capitalize the entire $20 million which is expensed as oil from the two successful wells is depleted. On the other hand, using the successful efforts method, the cost of the unsuccessful wells is expensed in 2018, and only the $4 million cost related to the successful wells is capitalized and expensed in future periods as the oil is depleted.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Presently, oil and gas companies can use either the successful efforts or full-cost method to account for oil and gas exploration costs. Of course, the method used must be disclosed.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126</a:t>
            </a:fld>
            <a:endParaRPr lang="en-US"/>
          </a:p>
        </p:txBody>
      </p:sp>
    </p:spTree>
    <p:extLst>
      <p:ext uri="{BB962C8B-B14F-4D97-AF65-F5344CB8AC3E}">
        <p14:creationId xmlns:p14="http://schemas.microsoft.com/office/powerpoint/2010/main" val="3124507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The balance sheet presents an organized array of assets, liabilities, and shareholders’ equity at a point in time. It is a freeze frame or snapshot of financial position at the end of a particular day marking the end of an accounting period.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The balance sheet presents an organized array of assets, liabilities, and shareholders’ equity at a point in time. It is a freeze frame or snapshot of financial position at the end of a particular day marking the end of an accounting period.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The balance sheet presents an organized array of assets, liabilities, and shareholders’ equity at a point in time. It is a freeze frame or snapshot of financial position at the end of a particular day marking the end of an accounting period.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10–5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Byers Structural Metal Company purchased a six-acre tract of land and an existing building for $500,000. The company plans to raze the old building and construct a new office building on the site. In addition to the purchase price, the company also paid other expenses as shown above related to the purchased land. The capitalized cost of the land is determined as shown on the following slide.</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10–5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Byers Structural Metal Company purchased a six-acre tract of land and an existing building for $500,000. The company plans to raze the old building and construct a new office building on the site. In addition to the purchase price, the company also paid other expenses as shown above related to the purchased land. The capitalized cost of the land is determined as shown on the following slide.</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10–5 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Property taxes of $2,000 were not included. These relate only to the current period and should be expensed separately. Other costs were necessary to acquire the land and are capitalized.</a:t>
            </a:r>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It’s important to distinguish between the cost of land and the cost of </a:t>
            </a:r>
            <a:r>
              <a:rPr lang="en-IN" sz="1200" b="1" i="0" u="none" strike="noStrike" kern="1200" baseline="0" dirty="0">
                <a:solidFill>
                  <a:schemeClr val="tx1"/>
                </a:solidFill>
                <a:latin typeface="+mn-lt"/>
                <a:ea typeface="+mn-ea"/>
                <a:cs typeface="+mn-cs"/>
              </a:rPr>
              <a:t>land improvements </a:t>
            </a:r>
            <a:r>
              <a:rPr lang="en-IN" sz="1200" b="0" i="0" u="none" strike="noStrike" kern="1200" baseline="0" dirty="0">
                <a:solidFill>
                  <a:schemeClr val="tx1"/>
                </a:solidFill>
                <a:latin typeface="+mn-lt"/>
                <a:ea typeface="+mn-ea"/>
                <a:cs typeface="+mn-cs"/>
              </a:rPr>
              <a:t>because land has an indefinite life and land improvements usually have useful lives that are estimable. Examples of land improvements include the cost of establishing parking lots, driveways, and private roads and the costs of fences and lawn and garden sprinkler systems. Costs of these assets are separately identified and capitalized. We depreciate their cost over periods benefited by their use.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cost of acquiring a building usually includes realtor commissions and legal fees in addition to the purchase price. Quite often a building must be refurbished, remodeled, or otherwise modified to suit the needs of the new owner. These reconditioning costs are part of the building’s acquisition cost.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Natural resources </a:t>
            </a:r>
            <a:r>
              <a:rPr lang="en-US" sz="1200" b="0" i="0" u="none" strike="noStrike" kern="1200" baseline="0" dirty="0">
                <a:solidFill>
                  <a:schemeClr val="tx1"/>
                </a:solidFill>
                <a:latin typeface="+mn-lt"/>
                <a:ea typeface="+mn-ea"/>
                <a:cs typeface="+mn-cs"/>
              </a:rPr>
              <a:t>that provide long-term benefits are reported as property, plant, and equipment. These include timber tracts, mineral deposits, and oil and gas deposits. They can be distinguished from other assets by the fact that their benefits are derived from their physical consumption. For example, mineral deposits are physically diminishing as the minerals are extracted from the ground and either sold or used in the production process. On the contrary, equipment, land, and buildings produce benefits for a company through their use in the production of goods and services. Unlike those of natural resources, their physical characteristics usually remain unchanged during their useful lives.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a company buys natural resources from another company. In that case, initial valuation is simply the purchase price plus any other costs necessary to bring the asset to condition and location for use. More frequently, though, the company will develop these assets. In this situation, the initial valuation can include (a) acquisition costs, (b) exploration costs, (c) development costs, and (d) restoration costs. </a:t>
            </a:r>
            <a:r>
              <a:rPr lang="en-US" sz="1200" b="1" i="0" u="none" strike="noStrike" kern="1200" baseline="0" dirty="0">
                <a:solidFill>
                  <a:schemeClr val="tx1"/>
                </a:solidFill>
                <a:latin typeface="+mn-lt"/>
                <a:ea typeface="+mn-ea"/>
                <a:cs typeface="+mn-cs"/>
              </a:rPr>
              <a:t>Acquisition costs </a:t>
            </a:r>
            <a:r>
              <a:rPr lang="en-US" sz="1200" b="0" i="0" u="none" strike="noStrike" kern="1200" baseline="0" dirty="0">
                <a:solidFill>
                  <a:schemeClr val="tx1"/>
                </a:solidFill>
                <a:latin typeface="+mn-lt"/>
                <a:ea typeface="+mn-ea"/>
                <a:cs typeface="+mn-cs"/>
              </a:rPr>
              <a:t>are the amounts paid to acquire the rights to explore for undiscovered natural resources or to extract proven natural resources. </a:t>
            </a:r>
            <a:r>
              <a:rPr lang="en-US" sz="1200" b="1" i="0" u="none" strike="noStrike" kern="1200" baseline="0" dirty="0">
                <a:solidFill>
                  <a:schemeClr val="tx1"/>
                </a:solidFill>
                <a:latin typeface="+mn-lt"/>
                <a:ea typeface="+mn-ea"/>
                <a:cs typeface="+mn-cs"/>
              </a:rPr>
              <a:t>Exploration costs </a:t>
            </a:r>
            <a:r>
              <a:rPr lang="en-US" sz="1200" b="0" i="0" u="none" strike="noStrike" kern="1200" baseline="0" dirty="0">
                <a:solidFill>
                  <a:schemeClr val="tx1"/>
                </a:solidFill>
                <a:latin typeface="+mn-lt"/>
                <a:ea typeface="+mn-ea"/>
                <a:cs typeface="+mn-cs"/>
              </a:rPr>
              <a:t>are expenditures such as drilling a well, or excavating a mine, or any other costs of searching for natural resources. </a:t>
            </a:r>
            <a:r>
              <a:rPr lang="en-US" sz="1200" b="1" i="0" u="none" strike="noStrike" kern="1200" baseline="0" dirty="0">
                <a:solidFill>
                  <a:schemeClr val="tx1"/>
                </a:solidFill>
                <a:latin typeface="+mn-lt"/>
                <a:ea typeface="+mn-ea"/>
                <a:cs typeface="+mn-cs"/>
              </a:rPr>
              <a:t>Development costs </a:t>
            </a:r>
            <a:r>
              <a:rPr lang="en-US" sz="1200" b="0" i="0" u="none" strike="noStrike" kern="1200" baseline="0" dirty="0">
                <a:solidFill>
                  <a:schemeClr val="tx1"/>
                </a:solidFill>
                <a:latin typeface="+mn-lt"/>
                <a:ea typeface="+mn-ea"/>
                <a:cs typeface="+mn-cs"/>
              </a:rPr>
              <a:t>are incurred after the resource has been discovered but before production begins. They include a variety of costs such as expenditures for tunnels, wells, and shafts. It is not unusual for the cost of a natural resource, either purchased or developed, also to include estimated </a:t>
            </a:r>
            <a:r>
              <a:rPr lang="en-US" sz="1200" b="1" i="0" u="none" strike="noStrike" kern="1200" baseline="0" dirty="0">
                <a:solidFill>
                  <a:schemeClr val="tx1"/>
                </a:solidFill>
                <a:latin typeface="+mn-lt"/>
                <a:ea typeface="+mn-ea"/>
                <a:cs typeface="+mn-cs"/>
              </a:rPr>
              <a:t>restoration costs</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These are costs to restore land or other property to its original condition after extraction of the natural resource ends. Because restoration expenditures occur later—after production begins—they initially represent an obligation incurred in conjunction with an asset retirement.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the costs of equipment and other long-lived assets a company uses during drilling or excavation usually are not considered part of the cost of the natural resource. Instead, they are considered depreciable plant and equipment. However, if an asset used in the development of a natural resource can’t be moved and has no alternative use, its depreciable life is limited by the useful life of the natural resource.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For financial reporting purposes, long-lived, revenue-producing assets typically are classified in two categories: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1. </a:t>
            </a:r>
            <a:r>
              <a:rPr lang="en-US" sz="1200" b="1" i="0" u="none" strike="noStrike" kern="1200" baseline="0" dirty="0">
                <a:solidFill>
                  <a:schemeClr val="tx1"/>
                </a:solidFill>
                <a:latin typeface="+mn-lt"/>
                <a:ea typeface="+mn-ea"/>
                <a:cs typeface="+mn-cs"/>
              </a:rPr>
              <a:t>Property, plant, and equipment</a:t>
            </a:r>
            <a:r>
              <a:rPr lang="en-US" sz="1200" b="0" i="0" u="none" strike="noStrike" kern="1200" baseline="0" dirty="0">
                <a:solidFill>
                  <a:schemeClr val="tx1"/>
                </a:solidFill>
                <a:latin typeface="+mn-lt"/>
                <a:ea typeface="+mn-ea"/>
                <a:cs typeface="+mn-cs"/>
              </a:rPr>
              <a:t>. Assets in this category include land, land improvements, buildings, machinery used in manufacturing, computers and other office equipment, vehicles, furniture, and fixtures. </a:t>
            </a:r>
            <a:r>
              <a:rPr lang="en-US" sz="1200" b="1" i="0" u="none" strike="noStrike" kern="1200" baseline="0" dirty="0">
                <a:solidFill>
                  <a:schemeClr val="tx1"/>
                </a:solidFill>
                <a:latin typeface="+mn-lt"/>
                <a:ea typeface="+mn-ea"/>
                <a:cs typeface="+mn-cs"/>
              </a:rPr>
              <a:t>Natural resources </a:t>
            </a:r>
            <a:r>
              <a:rPr lang="en-US" sz="1200" b="0" i="0" u="none" strike="noStrike" kern="1200" baseline="0" dirty="0">
                <a:solidFill>
                  <a:schemeClr val="tx1"/>
                </a:solidFill>
                <a:latin typeface="+mn-lt"/>
                <a:ea typeface="+mn-ea"/>
                <a:cs typeface="+mn-cs"/>
              </a:rPr>
              <a:t>such as oil and gas deposits, timber tracts, and mineral deposits also are included.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2. </a:t>
            </a:r>
            <a:r>
              <a:rPr lang="en-US" sz="1200" b="1" i="0" u="none" strike="noStrike" kern="1200" baseline="0" dirty="0">
                <a:solidFill>
                  <a:schemeClr val="tx1"/>
                </a:solidFill>
                <a:latin typeface="+mn-lt"/>
                <a:ea typeface="+mn-ea"/>
                <a:cs typeface="+mn-cs"/>
              </a:rPr>
              <a:t>Intangible assets</a:t>
            </a:r>
            <a:r>
              <a:rPr lang="en-US" sz="1200" b="0" i="0" u="none" strike="noStrike" kern="1200" baseline="0" dirty="0">
                <a:solidFill>
                  <a:schemeClr val="tx1"/>
                </a:solidFill>
                <a:latin typeface="+mn-lt"/>
                <a:ea typeface="+mn-ea"/>
                <a:cs typeface="+mn-cs"/>
              </a:rPr>
              <a:t>. Unlike property, plant, and equipment and natural resources, these lack physical substance and the extent and timing of their future benefits typically are highly uncertain. They include patents, copyrights, trademarks, franchises, and goodwill.</a:t>
            </a:r>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a company incurs obligations associated with the disposition of property, plant, and equipment and natural resources, often as a result of acquiring those assets. For example, an oil and gas exploration company might be required to restore land to its original condition after extraction is completed. Before 2001, there was considerable diversity in the ways companies accounted for these obligations. Some companies recognized these </a:t>
            </a:r>
            <a:r>
              <a:rPr lang="en-US" sz="1200" b="1" i="0" u="none" strike="noStrike" kern="1200" baseline="0" dirty="0">
                <a:solidFill>
                  <a:schemeClr val="tx1"/>
                </a:solidFill>
                <a:latin typeface="+mn-lt"/>
                <a:ea typeface="+mn-ea"/>
                <a:cs typeface="+mn-cs"/>
              </a:rPr>
              <a:t>asset retirement obligations (AROs) </a:t>
            </a:r>
            <a:r>
              <a:rPr lang="en-US" sz="1200" b="0" i="0" u="none" strike="noStrike" kern="1200" baseline="0" dirty="0">
                <a:solidFill>
                  <a:schemeClr val="tx1"/>
                </a:solidFill>
                <a:latin typeface="+mn-lt"/>
                <a:ea typeface="+mn-ea"/>
                <a:cs typeface="+mn-cs"/>
              </a:rPr>
              <a:t>gradually over the life of the asset while others did not recognize the obligations until the asset was retired or sold.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accepted accounting principles now require that an existing legal obligation associated with the retirement of a tangible, long-lived asset be recognized as a liability and </a:t>
            </a:r>
            <a:r>
              <a:rPr lang="en-US" sz="1200" kern="1200" baseline="0" dirty="0">
                <a:solidFill>
                  <a:schemeClr val="tx1"/>
                </a:solidFill>
                <a:latin typeface="+mn-lt"/>
                <a:ea typeface="+mn-ea"/>
                <a:cs typeface="+mn-cs"/>
              </a:rPr>
              <a:t>measured at fair value, if value can be reasonably estimated. When the liability is credited, the offsetting debit is to the related asset. These retirement obligations could arise in connection with several types of assets.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21</a:t>
            </a:fld>
            <a:endParaRPr lang="en-US"/>
          </a:p>
        </p:txBody>
      </p:sp>
    </p:spTree>
    <p:extLst>
      <p:ext uri="{BB962C8B-B14F-4D97-AF65-F5344CB8AC3E}">
        <p14:creationId xmlns:p14="http://schemas.microsoft.com/office/powerpoint/2010/main" val="3273954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Let’s consider some of the provisions of the standard that addresses these </a:t>
            </a:r>
            <a:r>
              <a:rPr lang="en-US" sz="1200" b="0" i="0" u="none" strike="noStrike" kern="1200" baseline="0" dirty="0">
                <a:solidFill>
                  <a:schemeClr val="tx1"/>
                </a:solidFill>
                <a:latin typeface="+mn-lt"/>
                <a:ea typeface="+mn-ea"/>
                <a:cs typeface="+mn-cs"/>
              </a:rPr>
              <a:t>obligations.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Scope: AROs arise only from legal obligations associated with the retirement of a tangible long-lived asset that result from the acquisition, construction, or development and (or) normal operation of a long-lived asset.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Recognition: A retirement obligation might arise at the inception of an asset’s life or during its operating life. For instance, an offshore oil-and-gas production facility typically incurs its removal obligation when it begins operating. On the other hand, a landfill or a mining operation might incur a reclamation obligation gradually over the life of the asset as space is consumed with waste or as the mine is excavated.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Measurement: A company recognizes the fair value of an ARO in the period it’s incurred. The amount of the liability increases the valuation of the related asset. Usually, the fair value is estimated by calculating the present value of estimated future cash outflows.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Present value calculations: Traditionally, the way uncertainty has been considered in present value calculations has been by discounting the “best estimate” of future cash flows applying a discount rate that has been adjusted to reflect the uncertainty or risk of those cash flows. That’s not the approach we take here. </a:t>
            </a:r>
            <a:r>
              <a:rPr lang="en-US" sz="1200" b="0" i="0" u="none" strike="noStrike" kern="1200" baseline="0" dirty="0">
                <a:solidFill>
                  <a:schemeClr val="tx1"/>
                </a:solidFill>
                <a:latin typeface="+mn-lt"/>
                <a:ea typeface="+mn-ea"/>
                <a:cs typeface="+mn-cs"/>
              </a:rPr>
              <a:t>Instead, we follow the approach described in the FASB’s </a:t>
            </a:r>
            <a:r>
              <a:rPr lang="en-US" sz="1200" b="0" i="1" u="none" strike="noStrike" kern="1200" baseline="0" dirty="0">
                <a:solidFill>
                  <a:schemeClr val="tx1"/>
                </a:solidFill>
                <a:latin typeface="+mn-lt"/>
                <a:ea typeface="+mn-ea"/>
                <a:cs typeface="+mn-cs"/>
              </a:rPr>
              <a:t>Concept Statement No. 7 </a:t>
            </a:r>
            <a:r>
              <a:rPr lang="en-US" sz="1200" b="0" i="0" u="none" strike="noStrike" kern="1200" baseline="0" dirty="0">
                <a:solidFill>
                  <a:schemeClr val="tx1"/>
                </a:solidFill>
                <a:latin typeface="+mn-lt"/>
                <a:ea typeface="+mn-ea"/>
                <a:cs typeface="+mn-cs"/>
              </a:rPr>
              <a:t>which is to adjust the cash flows, not the discount rate, for the uncertainty or risk of those cash flows. </a:t>
            </a:r>
            <a:r>
              <a:rPr lang="en-IN" sz="1200" b="0" i="0" u="none" strike="noStrike" kern="1200" baseline="0" dirty="0">
                <a:solidFill>
                  <a:schemeClr val="tx1"/>
                </a:solidFill>
                <a:latin typeface="+mn-lt"/>
                <a:ea typeface="+mn-ea"/>
                <a:cs typeface="+mn-cs"/>
              </a:rPr>
              <a:t>This </a:t>
            </a:r>
            <a:r>
              <a:rPr lang="en-IN" sz="1200" b="0" i="1" u="none" strike="noStrike" kern="1200" baseline="0" dirty="0">
                <a:solidFill>
                  <a:schemeClr val="tx1"/>
                </a:solidFill>
                <a:latin typeface="+mn-lt"/>
                <a:ea typeface="+mn-ea"/>
                <a:cs typeface="+mn-cs"/>
              </a:rPr>
              <a:t>expected cash flow approach </a:t>
            </a:r>
            <a:r>
              <a:rPr lang="en-IN" sz="1200" b="0" i="0" u="none" strike="noStrike" kern="1200" baseline="0" dirty="0">
                <a:solidFill>
                  <a:schemeClr val="tx1"/>
                </a:solidFill>
                <a:latin typeface="+mn-lt"/>
                <a:ea typeface="+mn-ea"/>
                <a:cs typeface="+mn-cs"/>
              </a:rPr>
              <a:t>incorporates specific probabilities of cash flows into the analysis. We use a discount rate equal to the </a:t>
            </a:r>
            <a:r>
              <a:rPr lang="en-IN" sz="1200" b="0" i="1" u="none" strike="noStrike" kern="1200" baseline="0" dirty="0">
                <a:solidFill>
                  <a:schemeClr val="tx1"/>
                </a:solidFill>
                <a:latin typeface="+mn-lt"/>
                <a:ea typeface="+mn-ea"/>
                <a:cs typeface="+mn-cs"/>
              </a:rPr>
              <a:t>credit-adjusted risk free rate</a:t>
            </a:r>
            <a:r>
              <a:rPr lang="en-IN" sz="1200" b="0" i="0" u="none" strike="noStrike" kern="1200" baseline="0" dirty="0">
                <a:solidFill>
                  <a:schemeClr val="tx1"/>
                </a:solidFill>
                <a:latin typeface="+mn-lt"/>
                <a:ea typeface="+mn-ea"/>
                <a:cs typeface="+mn-cs"/>
              </a:rPr>
              <a:t>. The higher a company’s credit risk, the higher will be the discount rate. All other uncertainties or risks are incorporated into the cash flow probabilities.</a:t>
            </a:r>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31165284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10–6</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demonstrates the approach in connection with the acquisition of a natural resource.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23</a:t>
            </a:fld>
            <a:endParaRPr lang="en-US"/>
          </a:p>
        </p:txBody>
      </p:sp>
    </p:spTree>
    <p:extLst>
      <p:ext uri="{BB962C8B-B14F-4D97-AF65-F5344CB8AC3E}">
        <p14:creationId xmlns:p14="http://schemas.microsoft.com/office/powerpoint/2010/main" val="290574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10–6</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demonstrates the approach in connection with the acquisition of a natural resource.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3551530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first determine the </a:t>
            </a:r>
            <a:r>
              <a:rPr lang="en-IN" sz="1200" b="0" i="0" u="none" strike="noStrike" kern="1200" baseline="0" dirty="0">
                <a:solidFill>
                  <a:schemeClr val="tx1"/>
                </a:solidFill>
                <a:latin typeface="+mn-lt"/>
                <a:ea typeface="+mn-ea"/>
                <a:cs typeface="+mn-cs"/>
              </a:rPr>
              <a:t>present value of expected cash outflows for restoration costs using the company’s credit-adjusted risk free interest rate. From the given data of cash flow possibilities</a:t>
            </a:r>
            <a:r>
              <a:rPr lang="en-US" sz="1200" b="0" i="0" u="none" strike="noStrike" kern="1200" baseline="0" dirty="0">
                <a:solidFill>
                  <a:schemeClr val="tx1"/>
                </a:solidFill>
                <a:latin typeface="+mn-lt"/>
                <a:ea typeface="+mn-ea"/>
                <a:cs typeface="+mn-cs"/>
              </a:rPr>
              <a:t>, the present value of the expected cash outflow equals $468,360.</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Therefore, the total capitalized cost of coal deposit, the sum of purchase, exploration, development, and the restoration costs, is </a:t>
            </a:r>
            <a:r>
              <a:rPr lang="en-US" sz="1200" dirty="0"/>
              <a:t>$2,768,360</a:t>
            </a:r>
            <a:r>
              <a:rPr lang="en-US" sz="1200" dirty="0">
                <a:latin typeface="Calibri "/>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462838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first determine the </a:t>
            </a:r>
            <a:r>
              <a:rPr lang="en-IN" sz="1200" b="0" i="0" u="none" strike="noStrike" kern="1200" baseline="0" dirty="0">
                <a:solidFill>
                  <a:schemeClr val="tx1"/>
                </a:solidFill>
                <a:latin typeface="+mn-lt"/>
                <a:ea typeface="+mn-ea"/>
                <a:cs typeface="+mn-cs"/>
              </a:rPr>
              <a:t>present value of expected cash outflows for restoration costs using the company’s credit-adjusted risk free interest rate. From the given data of cash flow possibilities</a:t>
            </a:r>
            <a:r>
              <a:rPr lang="en-US" sz="1200" b="0" i="0" u="none" strike="noStrike" kern="1200" baseline="0" dirty="0">
                <a:solidFill>
                  <a:schemeClr val="tx1"/>
                </a:solidFill>
                <a:latin typeface="+mn-lt"/>
                <a:ea typeface="+mn-ea"/>
                <a:cs typeface="+mn-cs"/>
              </a:rPr>
              <a:t>, the present value of the expected cash outflow equals $468,360.</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Therefore, the total capitalized cost of coal deposit, the sum of purchase, exploration, development, and the restoration costs, is </a:t>
            </a:r>
            <a:r>
              <a:rPr lang="en-US" sz="1200" dirty="0"/>
              <a:t>$2,768,360</a:t>
            </a:r>
            <a:r>
              <a:rPr lang="en-US" sz="1200" dirty="0">
                <a:latin typeface="Calibri "/>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endParaRPr lang="en-IN"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26</a:t>
            </a:fld>
            <a:endParaRPr lang="en-US"/>
          </a:p>
        </p:txBody>
      </p:sp>
    </p:spTree>
    <p:extLst>
      <p:ext uri="{BB962C8B-B14F-4D97-AF65-F5344CB8AC3E}">
        <p14:creationId xmlns:p14="http://schemas.microsoft.com/office/powerpoint/2010/main" val="500449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following journal entries record the transactions.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debit Coal mine for $</a:t>
            </a:r>
            <a:r>
              <a:rPr lang="en-US" sz="1200" b="0" i="0" u="none" strike="noStrike" kern="1200" baseline="0" dirty="0">
                <a:solidFill>
                  <a:schemeClr val="tx1"/>
                </a:solidFill>
                <a:latin typeface="+mn-lt"/>
                <a:ea typeface="+mn-ea"/>
                <a:cs typeface="+mn-cs"/>
              </a:rPr>
              <a:t>2,768,360 (determined previously), credit Cash for $2,300,000 ($1,000,000 + 800,000 + 500,000) and credit Asset retirement liability (determined previously) for $468,360.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we record the purchase of </a:t>
            </a:r>
            <a:r>
              <a:rPr lang="en-IN" sz="1200" b="0" i="0" u="none" strike="noStrike" kern="1200" baseline="0" dirty="0">
                <a:solidFill>
                  <a:schemeClr val="tx1"/>
                </a:solidFill>
                <a:latin typeface="+mn-lt"/>
                <a:ea typeface="+mn-ea"/>
                <a:cs typeface="+mn-cs"/>
              </a:rPr>
              <a:t>new excavation equipment for the project by debiting </a:t>
            </a:r>
            <a:r>
              <a:rPr lang="en-US" sz="1200" b="0" i="0" u="none" strike="noStrike" kern="1200" baseline="0" dirty="0">
                <a:solidFill>
                  <a:schemeClr val="tx1"/>
                </a:solidFill>
                <a:latin typeface="+mn-lt"/>
                <a:ea typeface="+mn-ea"/>
                <a:cs typeface="+mn-cs"/>
              </a:rPr>
              <a:t>Excavation equipment for the $600,000 cost and crediting Cash for the same amount.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3073245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difference between the asset retirement liability of $468,360 (present value) and the probability-weighted expected cash outflow of $590,000 is recognized as </a:t>
            </a:r>
            <a:r>
              <a:rPr lang="en-IN" sz="1200" b="0" i="1" u="none" strike="noStrike" kern="1200" baseline="0" dirty="0">
                <a:solidFill>
                  <a:schemeClr val="tx1"/>
                </a:solidFill>
                <a:latin typeface="+mn-lt"/>
                <a:ea typeface="+mn-ea"/>
                <a:cs typeface="+mn-cs"/>
              </a:rPr>
              <a:t>accretion expense</a:t>
            </a:r>
            <a:r>
              <a:rPr lang="en-IN" sz="1200" b="0" i="0" u="none" strike="noStrike" kern="1200" baseline="0" dirty="0">
                <a:solidFill>
                  <a:schemeClr val="tx1"/>
                </a:solidFill>
                <a:latin typeface="+mn-lt"/>
                <a:ea typeface="+mn-ea"/>
                <a:cs typeface="+mn-cs"/>
              </a:rPr>
              <a:t>, an additional expense that accrues as an operating expense, over the three-year excavation period. This process increases the liability to $590,000 by the end of the excavation </a:t>
            </a:r>
            <a:r>
              <a:rPr lang="en-US" sz="1200" b="0" i="0" u="none" strike="noStrike" kern="1200" baseline="0" dirty="0">
                <a:solidFill>
                  <a:schemeClr val="tx1"/>
                </a:solidFill>
                <a:latin typeface="+mn-lt"/>
                <a:ea typeface="+mn-ea"/>
                <a:cs typeface="+mn-cs"/>
              </a:rPr>
              <a:t>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a:t>
            </a:r>
            <a:r>
              <a:rPr lang="en-IN" sz="1200" b="0" i="0" u="none" strike="noStrike" kern="1200" baseline="0" dirty="0">
                <a:solidFill>
                  <a:schemeClr val="tx1"/>
                </a:solidFill>
                <a:latin typeface="+mn-lt"/>
                <a:ea typeface="+mn-ea"/>
                <a:cs typeface="+mn-cs"/>
              </a:rPr>
              <a:t>accretion expense for the first year is made by debiting Accretion expense for $</a:t>
            </a:r>
            <a:r>
              <a:rPr lang="en-US" sz="1200" b="0" i="0" u="none" strike="noStrike" kern="1200" baseline="0" dirty="0">
                <a:solidFill>
                  <a:schemeClr val="tx1"/>
                </a:solidFill>
                <a:latin typeface="+mn-lt"/>
                <a:ea typeface="+mn-ea"/>
                <a:cs typeface="+mn-cs"/>
              </a:rPr>
              <a:t>37,469 and crediting Asset retirement liability for the same amount.</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21283005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 actual restoration costs are more (less) than the $590,000, we recognize a loss (gain) on retirement of the obligation for the difference. For example, suppose the actual restoration </a:t>
            </a:r>
            <a:r>
              <a:rPr lang="en-US" sz="1200" b="0" i="0" u="none" strike="noStrike" kern="1200" baseline="0" dirty="0">
                <a:solidFill>
                  <a:schemeClr val="tx1"/>
                </a:solidFill>
                <a:latin typeface="+mn-lt"/>
                <a:ea typeface="+mn-ea"/>
                <a:cs typeface="+mn-cs"/>
              </a:rPr>
              <a:t>costs were $625,000.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order to record the transaction, we reduce the Asset retirement liability by $590,000, credit Cash for $625,000, and debit Loss for the difference amount ($625,000 − 590,000) of $35,000.</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2658140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Intangible assets </a:t>
            </a:r>
            <a:r>
              <a:rPr lang="en-US" sz="1200" b="0" i="0" u="none" strike="noStrike" kern="1200" baseline="0" dirty="0">
                <a:solidFill>
                  <a:schemeClr val="tx1"/>
                </a:solidFill>
                <a:latin typeface="+mn-lt"/>
                <a:ea typeface="+mn-ea"/>
                <a:cs typeface="+mn-cs"/>
              </a:rPr>
              <a:t>are long-lived assets, other than financial assets, that lack physical substance. They include such items as patents, copyrights, trademarks, franchises, and goodwill. Despite their lack of physical substance, these assets can be extremely valuable resources for a company. In general, intangible assets refer to the ownership of exclusive rights that provide benefits to the owner in the production of goods and services. </a:t>
            </a:r>
            <a:endParaRPr lang="en-US"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can either (1) purchase intangible assets from other entities (existing patent, copyright, trademark, or franchise rights) or (2) develop intangible assets internally (say, develop a new product or process that is then patented). </a:t>
            </a:r>
            <a:r>
              <a:rPr lang="en-US" sz="1200" b="0" i="0" u="none" strike="noStrike" kern="1200" baseline="0" dirty="0">
                <a:solidFill>
                  <a:schemeClr val="tx1"/>
                </a:solidFill>
                <a:latin typeface="+mn-lt"/>
                <a:ea typeface="+mn-ea"/>
                <a:cs typeface="+mn-cs"/>
              </a:rPr>
              <a:t>Intangible assets with finite useful lives are amortized; intangible assets with indefinite useful lives are not amortized.</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initial valuation of purchased intangible assets usually is quite simple. We value a purchased intangible at its original cost, which includes its purchase price and all other costs necessary to bring it to condition and location for intended use. For example, if a company purchases a patent from another entity, it might pay legal fees and filing fees in addition to </a:t>
            </a:r>
            <a:r>
              <a:rPr lang="en-US" sz="1200" b="0" i="0" u="none" strike="noStrike" kern="1200" baseline="0" dirty="0">
                <a:solidFill>
                  <a:schemeClr val="tx1"/>
                </a:solidFill>
                <a:latin typeface="+mn-lt"/>
                <a:ea typeface="+mn-ea"/>
                <a:cs typeface="+mn-cs"/>
              </a:rPr>
              <a:t>the purchase price. </a:t>
            </a:r>
            <a:r>
              <a:rPr lang="en-IN" sz="1200" b="0" i="0" u="none" strike="noStrike" kern="1200" baseline="0" dirty="0">
                <a:solidFill>
                  <a:schemeClr val="tx1"/>
                </a:solidFill>
                <a:latin typeface="+mn-lt"/>
                <a:ea typeface="+mn-ea"/>
                <a:cs typeface="+mn-cs"/>
              </a:rPr>
              <a:t>We value intangible assets acquired in exchange for stock, or for other nonmonetary assets, or with deferred payment contracts exactly as we do property, plant, and equipment.</a:t>
            </a:r>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2585603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10–1</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Every company maintains its own unique mix of these assets. The way these assets are classified and combined for reporting purposes also varies from company to company. As an example, a recent balance sheet of </a:t>
            </a:r>
            <a:r>
              <a:rPr lang="en-US" sz="1200" b="0" i="0" u="none" strike="noStrike" kern="1200" baseline="0" dirty="0" err="1">
                <a:solidFill>
                  <a:schemeClr val="tx1"/>
                </a:solidFill>
                <a:latin typeface="+mn-lt"/>
                <a:ea typeface="+mn-ea"/>
                <a:cs typeface="+mn-cs"/>
              </a:rPr>
              <a:t>Semtech</a:t>
            </a:r>
            <a:r>
              <a:rPr lang="en-US" sz="1200" b="0" i="0" u="none" strike="noStrike" kern="1200" baseline="0" dirty="0">
                <a:solidFill>
                  <a:schemeClr val="tx1"/>
                </a:solidFill>
                <a:latin typeface="+mn-lt"/>
                <a:ea typeface="+mn-ea"/>
                <a:cs typeface="+mn-cs"/>
              </a:rPr>
              <a:t> Corporation, a leading supplier of semiconductor products, reported net property, plant, and equipment of $101,006 thousand and $115,471 thousand at the end of fiscal 2016 and 2015, respectively. A disclosure note, shown in Illustration 10–1, provided the details.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Intangible assets </a:t>
            </a:r>
            <a:r>
              <a:rPr lang="en-US" sz="1200" b="0" i="0" u="none" strike="noStrike" kern="1200" baseline="0" dirty="0">
                <a:solidFill>
                  <a:schemeClr val="tx1"/>
                </a:solidFill>
                <a:latin typeface="+mn-lt"/>
                <a:ea typeface="+mn-ea"/>
                <a:cs typeface="+mn-cs"/>
              </a:rPr>
              <a:t>are long-lived assets, other than financial assets, that lack physical substance. They include such items as patents, copyrights, trademarks, franchises, and goodwill. Despite their lack of physical substance, these assets can be extremely valuable resources for a company. In general, intangible assets refer to the ownership of exclusive rights that provide benefits to the owner in the production of goods and services. </a:t>
            </a:r>
            <a:endParaRPr lang="en-US"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can either (1) purchase intangible assets from other entities (existing patent, copyright, trademark, or franchise rights) or (2) develop intangible assets internally (say, develop a new product or process that is then patented). </a:t>
            </a:r>
            <a:r>
              <a:rPr lang="en-US" sz="1200" b="0" i="0" u="none" strike="noStrike" kern="1200" baseline="0" dirty="0">
                <a:solidFill>
                  <a:schemeClr val="tx1"/>
                </a:solidFill>
                <a:latin typeface="+mn-lt"/>
                <a:ea typeface="+mn-ea"/>
                <a:cs typeface="+mn-cs"/>
              </a:rPr>
              <a:t>Intangible assets with finite useful lives are amortized; intangible assets with indefinite useful lives are not amortized.</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initial valuation of purchased intangible assets usually is quite simple. We value a purchased intangible at its original cost, which includes its purchase price and all other costs necessary to bring it to condition and location for intended use. For example, if a company purchases a patent from another entity, it might pay legal fees and filing fees in addition to </a:t>
            </a:r>
            <a:r>
              <a:rPr lang="en-US" sz="1200" b="0" i="0" u="none" strike="noStrike" kern="1200" baseline="0" dirty="0">
                <a:solidFill>
                  <a:schemeClr val="tx1"/>
                </a:solidFill>
                <a:latin typeface="+mn-lt"/>
                <a:ea typeface="+mn-ea"/>
                <a:cs typeface="+mn-cs"/>
              </a:rPr>
              <a:t>the purchase price. </a:t>
            </a:r>
            <a:r>
              <a:rPr lang="en-IN" sz="1200" b="0" i="0" u="none" strike="noStrike" kern="1200" baseline="0" dirty="0">
                <a:solidFill>
                  <a:schemeClr val="tx1"/>
                </a:solidFill>
                <a:latin typeface="+mn-lt"/>
                <a:ea typeface="+mn-ea"/>
                <a:cs typeface="+mn-cs"/>
              </a:rPr>
              <a:t>We value intangible assets acquired in exchange for stock, or for other nonmonetary assets, or with deferred payment contracts exactly as we do property, plant, and equipment.</a:t>
            </a:r>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2610082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patent</a:t>
            </a:r>
            <a:r>
              <a:rPr lang="en-IN" sz="1200" b="0" i="0" u="none" strike="noStrike" kern="1200" baseline="0" dirty="0">
                <a:solidFill>
                  <a:schemeClr val="tx1"/>
                </a:solidFill>
                <a:latin typeface="+mn-lt"/>
                <a:ea typeface="+mn-ea"/>
                <a:cs typeface="+mn-cs"/>
              </a:rPr>
              <a:t> is an exclusive right to manufacture a product or to use a process. This right is granted by the U.S. Patent Office for a period of 20 years. In essence, the holder of a patent has a monopoly on the use, manufacture, or sale of the product or process. </a:t>
            </a:r>
            <a:r>
              <a:rPr lang="en-US" sz="1200" b="0" i="0" u="none" strike="noStrike" kern="1200" baseline="0" dirty="0">
                <a:solidFill>
                  <a:schemeClr val="tx1"/>
                </a:solidFill>
                <a:latin typeface="+mn-lt"/>
                <a:ea typeface="+mn-ea"/>
                <a:cs typeface="+mn-cs"/>
              </a:rPr>
              <a:t>If a </a:t>
            </a:r>
            <a:r>
              <a:rPr lang="en-IN" sz="1200" b="0" i="0" u="none" strike="noStrike" kern="1200" baseline="0" dirty="0">
                <a:solidFill>
                  <a:schemeClr val="tx1"/>
                </a:solidFill>
                <a:latin typeface="+mn-lt"/>
                <a:ea typeface="+mn-ea"/>
                <a:cs typeface="+mn-cs"/>
              </a:rPr>
              <a:t>patent is purchased from an inventor or another individual or company, </a:t>
            </a:r>
            <a:r>
              <a:rPr lang="en-US" sz="1200" b="0" i="0" u="none" strike="noStrike" kern="1200" baseline="0" dirty="0">
                <a:solidFill>
                  <a:schemeClr val="tx1"/>
                </a:solidFill>
                <a:latin typeface="+mn-lt"/>
                <a:ea typeface="+mn-ea"/>
                <a:cs typeface="+mn-cs"/>
              </a:rPr>
              <a:t>the amount paid is its initial valuation. </a:t>
            </a:r>
            <a:r>
              <a:rPr lang="en-US" sz="1200" b="0" kern="1200" baseline="0" dirty="0">
                <a:solidFill>
                  <a:schemeClr val="tx1"/>
                </a:solidFill>
                <a:latin typeface="+mn-lt"/>
                <a:ea typeface="+mn-ea"/>
                <a:cs typeface="+mn-cs"/>
              </a:rPr>
              <a:t>The cost might also include such other costs as legal and filing fees to secure the patent. Holders of patents often need to defend a patent in court against infringement. Any attorney fees and other costs of successfully defending a patent are added to the patent account.</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copyright</a:t>
            </a:r>
            <a:r>
              <a:rPr lang="en-IN" sz="1200" b="0" i="0" u="none" strike="noStrike" kern="1200" baseline="0" dirty="0">
                <a:solidFill>
                  <a:schemeClr val="tx1"/>
                </a:solidFill>
                <a:latin typeface="+mn-lt"/>
                <a:ea typeface="+mn-ea"/>
                <a:cs typeface="+mn-cs"/>
              </a:rPr>
              <a:t> is an exclusive right of protection given to a creator of a published work, such as a song, film, painting, photograph, or book. </a:t>
            </a:r>
            <a:r>
              <a:rPr lang="en-US" sz="1200" b="0" kern="1200" baseline="0" dirty="0">
                <a:solidFill>
                  <a:schemeClr val="tx1"/>
                </a:solidFill>
                <a:latin typeface="+mn-lt"/>
                <a:ea typeface="+mn-ea"/>
                <a:cs typeface="+mn-cs"/>
              </a:rPr>
              <a:t>Copyrights are protected by law and give the creator the exclusive right to reproduce and sell the artistic or published work for the life of the creator plus 70 years. Accounting for the costs of copyrights is virtually identical to that of patents.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trademark</a:t>
            </a:r>
            <a:r>
              <a:rPr lang="en-US" sz="1200" b="0" i="0" u="none" strike="noStrike" kern="1200" baseline="0" dirty="0">
                <a:solidFill>
                  <a:schemeClr val="tx1"/>
                </a:solidFill>
                <a:latin typeface="+mn-lt"/>
                <a:ea typeface="+mn-ea"/>
                <a:cs typeface="+mn-cs"/>
              </a:rPr>
              <a:t>, also called </a:t>
            </a:r>
            <a:r>
              <a:rPr lang="en-US" sz="1200" b="1" i="0" u="none" strike="noStrike" kern="1200" baseline="0" dirty="0">
                <a:solidFill>
                  <a:schemeClr val="tx1"/>
                </a:solidFill>
                <a:latin typeface="+mn-lt"/>
                <a:ea typeface="+mn-ea"/>
                <a:cs typeface="+mn-cs"/>
              </a:rPr>
              <a:t>tradename</a:t>
            </a:r>
            <a:r>
              <a:rPr lang="en-US" sz="1200" b="0" i="0" u="none" strike="noStrike" kern="1200" baseline="0" dirty="0">
                <a:solidFill>
                  <a:schemeClr val="tx1"/>
                </a:solidFill>
                <a:latin typeface="+mn-lt"/>
                <a:ea typeface="+mn-ea"/>
                <a:cs typeface="+mn-cs"/>
              </a:rPr>
              <a:t>, is an exclusive right to display a word, a slogan, a symbol, or an emblem that distinctively identifies a company, a product, or a service. The trademark can be registered with the U.S. Patent Office which protects the trademark from use by others for a period of 10 years. The registration can be renewed for an indefinite number of 10-year periods, so a trademark is an example of an intangible asset whose useful life could be indefinite.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franchise</a:t>
            </a:r>
            <a:r>
              <a:rPr lang="en-IN" sz="1200" b="0" i="0" u="none" strike="noStrike" kern="1200" baseline="0" dirty="0">
                <a:solidFill>
                  <a:schemeClr val="tx1"/>
                </a:solidFill>
                <a:latin typeface="+mn-lt"/>
                <a:ea typeface="+mn-ea"/>
                <a:cs typeface="+mn-cs"/>
              </a:rPr>
              <a:t> is a contractual arrangement under which the franchisor grants the franchisee the exclusive right to use the franchisor’s trademark or tradename and may include product and formula rights, within a geographical area, usually for a specified </a:t>
            </a:r>
            <a:r>
              <a:rPr lang="en-US" sz="1200" b="0" i="0" u="none" strike="noStrike" kern="1200" baseline="0" dirty="0">
                <a:solidFill>
                  <a:schemeClr val="tx1"/>
                </a:solidFill>
                <a:latin typeface="+mn-lt"/>
                <a:ea typeface="+mn-ea"/>
                <a:cs typeface="+mn-cs"/>
              </a:rPr>
              <a:t>period of time. </a:t>
            </a:r>
            <a:r>
              <a:rPr lang="en-US" sz="1200" kern="1200" baseline="0" dirty="0">
                <a:solidFill>
                  <a:schemeClr val="tx1"/>
                </a:solidFill>
                <a:latin typeface="+mn-lt"/>
                <a:ea typeface="+mn-ea"/>
                <a:cs typeface="+mn-cs"/>
              </a:rPr>
              <a:t>Many popular retail businesses such as fast food outlets, automobile dealerships, and motels are franchises.</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Payments to the franchisor usually include an initial payment plus periodic payments over the life of the franchise agreement. The franchisee capitalizes as an intangible asset the initial franchise fee plus any legal costs associated with the contract agreement. The franchise asset is then amortized over the life of the franchise agreement. The periodic payments usually relate to services provided by the franchisor on a continuing basis and are expensed as incurred.</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1134848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Goodwill is a unique intangible asset in that its cost can’t be directly associated with any specifically identifiable right and it is not separable from the company itself. It represents the unique value of a company as a whole over and above its identifiable tangible and intangible assets. Goodwill can emerge from a company’s clientele and reputation, its trained employees and management team, its </a:t>
            </a:r>
            <a:r>
              <a:rPr lang="en-IN" sz="1200" b="0" i="0" u="none" strike="noStrike" kern="1200" baseline="0" dirty="0" err="1">
                <a:solidFill>
                  <a:schemeClr val="tx1"/>
                </a:solidFill>
                <a:latin typeface="+mn-lt"/>
                <a:ea typeface="+mn-ea"/>
                <a:cs typeface="+mn-cs"/>
              </a:rPr>
              <a:t>favorable</a:t>
            </a:r>
            <a:r>
              <a:rPr lang="en-IN" sz="1200" b="0" i="0" u="none" strike="noStrike" kern="1200" baseline="0" dirty="0">
                <a:solidFill>
                  <a:schemeClr val="tx1"/>
                </a:solidFill>
                <a:latin typeface="+mn-lt"/>
                <a:ea typeface="+mn-ea"/>
                <a:cs typeface="+mn-cs"/>
              </a:rPr>
              <a:t> business location, and any other unique features of the company that can’t be associated with a specific asset.</a:t>
            </a:r>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2312918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goodwill can’t be separated from a company, it’s not possible for a buyer to acquire it without also acquiring the whole company or a portion of it. Goodwill will appear as an asset in a balance sheet only when it was purchased in connection with the acquisition of control over another company. In that case, the capitalized cost of goodwill equals the fair value of the consideration exchanged (acquisition price) for the company less the fair value of the net assets acquired. The fair value of the net assets equals the fair value of all identifiable tangible and intangible assets less the fair value of any liabilities of the selling company assumed by the buyer. Goodwill is a residual asset; it’s the amount left after other assets are identified and valued.</a:t>
            </a:r>
          </a:p>
          <a:p>
            <a:endParaRPr lang="en-US" sz="1200" b="0" i="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Just like for other intangible assets that have indefinite useful lives, </a:t>
            </a:r>
            <a:r>
              <a:rPr lang="en-US" b="0" i="1" dirty="0"/>
              <a:t>we do not amortize goodwill</a:t>
            </a:r>
            <a:r>
              <a:rPr lang="en-US" b="0" i="0" dirty="0"/>
              <a:t>. This makes it imperative that companies make every effort to identify specific intangibles other than goodwill that they acquire in a business combination since goodwill is the amount left after other assets are identified.</a:t>
            </a:r>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30296871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10–8 </a:t>
            </a:r>
          </a:p>
          <a:p>
            <a:endParaRPr lang="en-US" b="0" i="0" dirty="0"/>
          </a:p>
          <a:p>
            <a:r>
              <a:rPr lang="en-US" b="0" i="0" dirty="0"/>
              <a:t>Goodwill </a:t>
            </a:r>
            <a:r>
              <a:rPr lang="en-US" sz="1200" b="0" i="0" u="none" strike="noStrike" kern="1200" baseline="0" dirty="0">
                <a:solidFill>
                  <a:schemeClr val="tx1"/>
                </a:solidFill>
                <a:latin typeface="+mn-lt"/>
                <a:ea typeface="+mn-ea"/>
                <a:cs typeface="+mn-cs"/>
              </a:rPr>
              <a:t>is the excess </a:t>
            </a:r>
            <a:r>
              <a:rPr lang="en-IN" sz="1200" b="0" i="0" u="none" strike="noStrike" kern="1200" baseline="0" dirty="0">
                <a:solidFill>
                  <a:schemeClr val="tx1"/>
                </a:solidFill>
                <a:latin typeface="+mn-lt"/>
                <a:ea typeface="+mn-ea"/>
                <a:cs typeface="+mn-cs"/>
              </a:rPr>
              <a:t>of the fair value of the </a:t>
            </a:r>
            <a:r>
              <a:rPr lang="en-US" sz="1200" b="0" i="0" u="none" strike="noStrike" kern="1200" baseline="0" dirty="0">
                <a:solidFill>
                  <a:schemeClr val="tx1"/>
                </a:solidFill>
                <a:latin typeface="+mn-lt"/>
                <a:ea typeface="+mn-ea"/>
                <a:cs typeface="+mn-cs"/>
              </a:rPr>
              <a:t>consideration exchanged </a:t>
            </a:r>
            <a:r>
              <a:rPr lang="en-IN" sz="1200" b="0" i="0" u="none" strike="noStrike" kern="1200" baseline="0" dirty="0">
                <a:solidFill>
                  <a:schemeClr val="tx1"/>
                </a:solidFill>
                <a:latin typeface="+mn-lt"/>
                <a:ea typeface="+mn-ea"/>
                <a:cs typeface="+mn-cs"/>
              </a:rPr>
              <a:t>over the fair value of the </a:t>
            </a:r>
            <a:r>
              <a:rPr lang="en-US" sz="1200" b="0" i="0" u="none" strike="noStrike" kern="1200" baseline="0" dirty="0">
                <a:solidFill>
                  <a:schemeClr val="tx1"/>
                </a:solidFill>
                <a:latin typeface="+mn-lt"/>
                <a:ea typeface="+mn-ea"/>
                <a:cs typeface="+mn-cs"/>
              </a:rPr>
              <a:t>net assets acquired. </a:t>
            </a:r>
            <a:r>
              <a:rPr lang="en-IN" b="0" i="0" baseline="0" dirty="0"/>
              <a:t>The </a:t>
            </a:r>
            <a:r>
              <a:rPr lang="en-IN" sz="1200" b="0" i="0" u="none" strike="noStrike" kern="1200" baseline="0" dirty="0">
                <a:solidFill>
                  <a:schemeClr val="tx1"/>
                </a:solidFill>
                <a:latin typeface="+mn-lt"/>
                <a:ea typeface="+mn-ea"/>
                <a:cs typeface="+mn-cs"/>
              </a:rPr>
              <a:t>fair value of consideration exchanged is given as </a:t>
            </a:r>
            <a:r>
              <a:rPr lang="en-US" sz="1200" b="0" i="0" u="none" strike="noStrike" kern="1200" baseline="0" dirty="0">
                <a:solidFill>
                  <a:schemeClr val="tx1"/>
                </a:solidFill>
                <a:latin typeface="+mn-lt"/>
                <a:ea typeface="+mn-ea"/>
                <a:cs typeface="+mn-cs"/>
              </a:rPr>
              <a:t>$180 million and f</a:t>
            </a:r>
            <a:r>
              <a:rPr lang="en-IN" sz="1200" b="0" i="0" u="none" strike="noStrike" kern="1200" baseline="0" dirty="0">
                <a:solidFill>
                  <a:schemeClr val="tx1"/>
                </a:solidFill>
                <a:latin typeface="+mn-lt"/>
                <a:ea typeface="+mn-ea"/>
                <a:cs typeface="+mn-cs"/>
              </a:rPr>
              <a:t>air value of net assets acquired</a:t>
            </a:r>
            <a:r>
              <a:rPr lang="en-US" sz="1200" b="0" i="0" u="none" strike="noStrike" kern="1200" baseline="0" dirty="0">
                <a:solidFill>
                  <a:schemeClr val="tx1"/>
                </a:solidFill>
                <a:latin typeface="+mn-lt"/>
                <a:ea typeface="+mn-ea"/>
                <a:cs typeface="+mn-cs"/>
              </a:rPr>
              <a:t> is $130 million (fair value of assets of $250 million minus fair value of liabilities of $120 million). </a:t>
            </a:r>
            <a:r>
              <a:rPr lang="en-IN" sz="1200" b="0" i="0" u="none" strike="noStrike" kern="1200" baseline="0" dirty="0">
                <a:solidFill>
                  <a:schemeClr val="tx1"/>
                </a:solidFill>
                <a:latin typeface="+mn-lt"/>
                <a:ea typeface="+mn-ea"/>
                <a:cs typeface="+mn-cs"/>
              </a:rPr>
              <a:t>Therefore, by subtracting the fair value of net assets acquired ($130 million) from the fair value of consideration exchanged ($180 million), we determine the value of goodwill to be $50 million. </a:t>
            </a:r>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42226131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1683858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kern="1200" baseline="0" dirty="0">
                <a:solidFill>
                  <a:schemeClr val="tx1"/>
                </a:solidFill>
                <a:latin typeface="+mn-lt"/>
                <a:ea typeface="+mn-ea"/>
                <a:cs typeface="+mn-cs"/>
              </a:rPr>
              <a:t>Illustration 10–8 continued</a:t>
            </a:r>
            <a:endParaRPr lang="en-IN" b="0" i="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journal entry captures the effect of the acquisition on Smithson’s assets and liabilities.</a:t>
            </a:r>
          </a:p>
        </p:txBody>
      </p:sp>
      <p:sp>
        <p:nvSpPr>
          <p:cNvPr id="4" name="Slide Number Placeholder 3"/>
          <p:cNvSpPr>
            <a:spLocks noGrp="1"/>
          </p:cNvSpPr>
          <p:nvPr>
            <p:ph type="sldNum" sz="quarter" idx="10"/>
          </p:nvPr>
        </p:nvSpPr>
        <p:spPr/>
        <p:txBody>
          <a:bodyPr/>
          <a:lstStyle/>
          <a:p>
            <a:fld id="{E5D5A280-AB61-4228-B8B9-B2988F4D0222}" type="slidenum">
              <a:rPr lang="en-US" smtClean="0"/>
              <a:t>40</a:t>
            </a:fld>
            <a:endParaRPr lang="en-US"/>
          </a:p>
        </p:txBody>
      </p:sp>
    </p:spTree>
    <p:extLst>
      <p:ext uri="{BB962C8B-B14F-4D97-AF65-F5344CB8AC3E}">
        <p14:creationId xmlns:p14="http://schemas.microsoft.com/office/powerpoint/2010/main" val="2818639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It’s not unusual for a group of assets to be acquired for a single sum. If these assets are indistinguishable, for example 10 identical delivery trucks purchased for a</a:t>
            </a:r>
            <a:r>
              <a:rPr lang="en-US" b="0" baseline="0" dirty="0"/>
              <a:t> </a:t>
            </a:r>
            <a:r>
              <a:rPr lang="en-US" b="0" dirty="0"/>
              <a:t>lump-sum price of $150,000, valuation is obvious. Each of the trucks would be valued at $15,000 ($150,000 ÷</a:t>
            </a:r>
            <a:r>
              <a:rPr lang="en-US" b="0" baseline="0" dirty="0"/>
              <a:t> </a:t>
            </a:r>
            <a:r>
              <a:rPr lang="en-US" b="0" dirty="0"/>
              <a:t>10). However, if the lump-sum purchase involves different assets, it’s necessary to allocate the lump-sum acquisition price among the separate items. The assets</a:t>
            </a:r>
            <a:r>
              <a:rPr lang="en-US" b="0" baseline="0" dirty="0"/>
              <a:t> </a:t>
            </a:r>
            <a:r>
              <a:rPr lang="en-US" b="0" dirty="0"/>
              <a:t>acquired may have different characteristics and</a:t>
            </a:r>
            <a:r>
              <a:rPr lang="en-US" b="0" baseline="0" dirty="0"/>
              <a:t> </a:t>
            </a:r>
            <a:r>
              <a:rPr lang="en-US" b="0" dirty="0"/>
              <a:t>different useful lives. For example, the acquisition of a factory may include assets that are significantly different such as land, building, and equipment.</a:t>
            </a:r>
            <a:endParaRPr lang="en-IN" sz="1200" b="0" i="0" u="none" strike="noStrike" kern="1200" baseline="0" dirty="0">
              <a:solidFill>
                <a:srgbClr val="FF0000"/>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43</a:t>
            </a:fld>
            <a:endParaRPr lang="en-US"/>
          </a:p>
        </p:txBody>
      </p:sp>
    </p:spTree>
    <p:extLst>
      <p:ext uri="{BB962C8B-B14F-4D97-AF65-F5344CB8AC3E}">
        <p14:creationId xmlns:p14="http://schemas.microsoft.com/office/powerpoint/2010/main" val="6505228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It’s not unusual for a group of assets to be acquired for a single sum. If these assets are indistinguishable, for example 10 identical delivery trucks purchased for a</a:t>
            </a:r>
            <a:r>
              <a:rPr lang="en-US" b="0" baseline="0" dirty="0"/>
              <a:t> </a:t>
            </a:r>
            <a:r>
              <a:rPr lang="en-US" b="0" dirty="0"/>
              <a:t>lump-sum price of $150,000, valuation is obvious. Each of the trucks would be valued at $15,000 ($150,000 ÷</a:t>
            </a:r>
            <a:r>
              <a:rPr lang="en-US" b="0" baseline="0" dirty="0"/>
              <a:t> </a:t>
            </a:r>
            <a:r>
              <a:rPr lang="en-US" b="0" dirty="0"/>
              <a:t>10). However, if the lump-sum purchase involves different assets, it’s necessary to allocate the lump-sum acquisition price among the separate items. The assets</a:t>
            </a:r>
            <a:r>
              <a:rPr lang="en-US" b="0" baseline="0" dirty="0"/>
              <a:t> </a:t>
            </a:r>
            <a:r>
              <a:rPr lang="en-US" b="0" dirty="0"/>
              <a:t>acquired may have different characteristics and</a:t>
            </a:r>
            <a:r>
              <a:rPr lang="en-US" b="0" baseline="0" dirty="0"/>
              <a:t> </a:t>
            </a:r>
            <a:r>
              <a:rPr lang="en-US" b="0" dirty="0"/>
              <a:t>different useful lives. For example, the acquisition of a factory may include assets that are significantly different such as land, building, and equipment.</a:t>
            </a:r>
            <a:endParaRPr lang="en-IN" sz="1200" b="0" i="0" u="none" strike="noStrike" kern="1200" baseline="0" dirty="0">
              <a:solidFill>
                <a:srgbClr val="FF0000"/>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44</a:t>
            </a:fld>
            <a:endParaRPr lang="en-US"/>
          </a:p>
        </p:txBody>
      </p:sp>
    </p:spTree>
    <p:extLst>
      <p:ext uri="{BB962C8B-B14F-4D97-AF65-F5344CB8AC3E}">
        <p14:creationId xmlns:p14="http://schemas.microsoft.com/office/powerpoint/2010/main" val="40757404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10–9</a:t>
            </a:r>
            <a:endParaRPr lang="en-IN"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allocation is made in proportion to the individual assets’ relative fair values. </a:t>
            </a:r>
            <a:r>
              <a:rPr lang="en-US" sz="1200" kern="1200" baseline="0">
                <a:solidFill>
                  <a:schemeClr val="tx1"/>
                </a:solidFill>
                <a:latin typeface="+mn-lt"/>
                <a:ea typeface="+mn-ea"/>
                <a:cs typeface="+mn-cs"/>
              </a:rPr>
              <a:t>This process is best explained by an example in this illustration.</a:t>
            </a:r>
            <a:endParaRPr lang="en-US"/>
          </a:p>
        </p:txBody>
      </p:sp>
      <p:sp>
        <p:nvSpPr>
          <p:cNvPr id="4" name="Slide Number Placeholder 3"/>
          <p:cNvSpPr>
            <a:spLocks noGrp="1"/>
          </p:cNvSpPr>
          <p:nvPr>
            <p:ph type="sldNum" sz="quarter" idx="10"/>
          </p:nvPr>
        </p:nvSpPr>
        <p:spPr/>
        <p:txBody>
          <a:bodyPr/>
          <a:lstStyle/>
          <a:p>
            <a:fld id="{E5D5A280-AB61-4228-B8B9-B2988F4D0222}" type="slidenum">
              <a:rPr lang="en-US" smtClean="0"/>
              <a:t>45</a:t>
            </a:fld>
            <a:endParaRPr lang="en-US"/>
          </a:p>
        </p:txBody>
      </p:sp>
    </p:spTree>
    <p:extLst>
      <p:ext uri="{BB962C8B-B14F-4D97-AF65-F5344CB8AC3E}">
        <p14:creationId xmlns:p14="http://schemas.microsoft.com/office/powerpoint/2010/main" val="465343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Shown here is an example of the asset section of the balance sheet of Under </a:t>
            </a:r>
            <a:r>
              <a:rPr lang="en-US" sz="1200" b="0" i="0" u="none" strike="noStrike" kern="1200" baseline="0" dirty="0" err="1">
                <a:solidFill>
                  <a:schemeClr val="tx1"/>
                </a:solidFill>
                <a:latin typeface="+mn-lt"/>
                <a:ea typeface="+mn-ea"/>
                <a:cs typeface="+mn-cs"/>
              </a:rPr>
              <a:t>Armour</a:t>
            </a:r>
            <a:r>
              <a:rPr lang="en-US" sz="1200" b="0" i="0" u="none" strike="noStrike" kern="1200" baseline="0" dirty="0">
                <a:solidFill>
                  <a:schemeClr val="tx1"/>
                </a:solidFill>
                <a:latin typeface="+mn-lt"/>
                <a:ea typeface="+mn-ea"/>
                <a:cs typeface="+mn-cs"/>
              </a:rPr>
              <a:t>. These classifications, </a:t>
            </a:r>
            <a:r>
              <a:rPr lang="en-IN" sz="1200" b="0" i="0" u="none" strike="noStrike" kern="1200" baseline="0" dirty="0">
                <a:solidFill>
                  <a:schemeClr val="tx1"/>
                </a:solidFill>
                <a:latin typeface="+mn-lt"/>
                <a:ea typeface="+mn-ea"/>
                <a:cs typeface="+mn-cs"/>
              </a:rPr>
              <a:t>with related disclosure notes, help the balance sheet to </a:t>
            </a:r>
            <a:r>
              <a:rPr lang="en-US" sz="1200" b="0" i="0" u="none" strike="noStrike" kern="1200" baseline="0" dirty="0">
                <a:solidFill>
                  <a:schemeClr val="tx1"/>
                </a:solidFill>
                <a:latin typeface="+mn-lt"/>
                <a:ea typeface="+mn-ea"/>
                <a:cs typeface="+mn-cs"/>
              </a:rPr>
              <a:t>provide useful </a:t>
            </a:r>
            <a:r>
              <a:rPr lang="en-IN" sz="1200" b="0" i="0" u="none" strike="noStrike" kern="1200" baseline="0" dirty="0">
                <a:solidFill>
                  <a:schemeClr val="tx1"/>
                </a:solidFill>
                <a:latin typeface="+mn-lt"/>
                <a:ea typeface="+mn-ea"/>
                <a:cs typeface="+mn-cs"/>
              </a:rPr>
              <a:t>information to decision makers. The consolidated balance sheet is part of the annual report filed with the SEC. This report is available for download by the public at www.sec.gov.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10–9 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dirty="0"/>
          </a:p>
          <a:p>
            <a:r>
              <a:rPr lang="en-US" sz="1200" kern="1200" baseline="0" dirty="0">
                <a:solidFill>
                  <a:schemeClr val="tx1"/>
                </a:solidFill>
                <a:latin typeface="+mn-lt"/>
                <a:ea typeface="+mn-ea"/>
                <a:cs typeface="+mn-cs"/>
              </a:rPr>
              <a:t>The relative fair value percentages are multiplied by the lump-sum purchase price to determine the initial valuation of each of the separate assets. </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46</a:t>
            </a:fld>
            <a:endParaRPr lang="en-US"/>
          </a:p>
        </p:txBody>
      </p:sp>
    </p:spTree>
    <p:extLst>
      <p:ext uri="{BB962C8B-B14F-4D97-AF65-F5344CB8AC3E}">
        <p14:creationId xmlns:p14="http://schemas.microsoft.com/office/powerpoint/2010/main" val="3931830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10–9 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dirty="0"/>
          </a:p>
          <a:p>
            <a:r>
              <a:rPr lang="en-US" sz="1200" kern="1200" baseline="0" dirty="0">
                <a:solidFill>
                  <a:schemeClr val="tx1"/>
                </a:solidFill>
                <a:latin typeface="+mn-lt"/>
                <a:ea typeface="+mn-ea"/>
                <a:cs typeface="+mn-cs"/>
              </a:rPr>
              <a:t>The relative fair value percentages are multiplied by the lump-sum purchase price to determine the initial valuation of each of the separate assets. </a:t>
            </a:r>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24270245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sometimes acquire assets without paying cash at the time of the purchase. In Part B, we examine four situations where this occurs: </a:t>
            </a:r>
          </a:p>
          <a:p>
            <a:pPr marL="228600" indent="-228600">
              <a:buFont typeface="+mj-lt"/>
              <a:buAutoNum type="arabicPeriod"/>
            </a:pPr>
            <a:r>
              <a:rPr lang="en-US" sz="1200" b="0" i="0" u="none" strike="noStrike" kern="1200" baseline="0" dirty="0">
                <a:solidFill>
                  <a:schemeClr val="tx1"/>
                </a:solidFill>
                <a:latin typeface="+mn-lt"/>
                <a:ea typeface="+mn-ea"/>
                <a:cs typeface="+mn-cs"/>
              </a:rPr>
              <a:t>Deferred payments (notes payable) </a:t>
            </a:r>
          </a:p>
          <a:p>
            <a:pPr marL="228600" indent="-228600">
              <a:buFont typeface="+mj-lt"/>
              <a:buAutoNum type="arabicPeriod"/>
            </a:pPr>
            <a:r>
              <a:rPr lang="en-US" sz="1200" b="0" i="0" u="none" strike="noStrike" kern="1200" baseline="0" dirty="0">
                <a:solidFill>
                  <a:schemeClr val="tx1"/>
                </a:solidFill>
                <a:latin typeface="+mn-lt"/>
                <a:ea typeface="+mn-ea"/>
                <a:cs typeface="+mn-cs"/>
              </a:rPr>
              <a:t>Issuance of equity securities</a:t>
            </a:r>
          </a:p>
          <a:p>
            <a:pPr marL="228600" indent="-228600">
              <a:buFont typeface="+mj-lt"/>
              <a:buAutoNum type="arabicPeriod"/>
            </a:pPr>
            <a:r>
              <a:rPr lang="en-US" sz="1200" b="0" i="0" u="none" strike="noStrike" kern="1200" baseline="0" dirty="0">
                <a:solidFill>
                  <a:schemeClr val="tx1"/>
                </a:solidFill>
                <a:latin typeface="+mn-lt"/>
                <a:ea typeface="+mn-ea"/>
                <a:cs typeface="+mn-cs"/>
              </a:rPr>
              <a:t>Donated assets </a:t>
            </a:r>
          </a:p>
          <a:p>
            <a:pPr marL="228600" indent="-228600">
              <a:buFont typeface="+mj-lt"/>
              <a:buAutoNum type="arabicPeriod"/>
            </a:pPr>
            <a:r>
              <a:rPr lang="en-US" sz="1200" b="0" i="0" u="none" strike="noStrike" kern="1200" baseline="0" dirty="0">
                <a:solidFill>
                  <a:schemeClr val="tx1"/>
                </a:solidFill>
                <a:latin typeface="+mn-lt"/>
                <a:ea typeface="+mn-ea"/>
                <a:cs typeface="+mn-cs"/>
              </a:rPr>
              <a:t>Exchanges of nonmonetary assets for other assets </a:t>
            </a:r>
          </a:p>
          <a:p>
            <a:r>
              <a:rPr lang="en-US" sz="1200" b="0" i="1" u="none" strike="noStrike" kern="1200" baseline="0" dirty="0">
                <a:solidFill>
                  <a:schemeClr val="tx1"/>
                </a:solidFill>
                <a:latin typeface="+mn-lt"/>
                <a:ea typeface="+mn-ea"/>
                <a:cs typeface="+mn-cs"/>
              </a:rPr>
              <a:t>The controlling principle in each of these situations is that in any noncash transaction, the asset acquired is recorded at its fair value. </a:t>
            </a:r>
            <a:r>
              <a:rPr lang="en-US" sz="1200" b="0" i="0" u="none" strike="noStrike" kern="1200" baseline="0" dirty="0">
                <a:solidFill>
                  <a:schemeClr val="tx1"/>
                </a:solidFill>
                <a:latin typeface="+mn-lt"/>
                <a:ea typeface="+mn-ea"/>
                <a:cs typeface="+mn-cs"/>
              </a:rPr>
              <a:t>The first indicator of fair value is the fair value of the assets, debt, or equity securities given. Sometimes the fair value of the assets received is used when their fair value is more clearly evident than the fair value of the assets given. </a:t>
            </a:r>
            <a:endParaRPr lang="en-IN"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39950150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company can acquire an asset by giving the seller a promise to pay cash in the future and thus creating a liability, usually a note payable. The initial valuation of the asset is, again, quite simple as long as the note payable explicitly requires the payment of interest at a realistic interest rate.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example, suppose a machine is acquired for $15,000 and the buyer signs a note requiring the payment of $15,000 sometime in the future plus interest in the meantime at a realistic interest rate. The machine would be valued at $15,000 </a:t>
            </a:r>
            <a:r>
              <a:rPr lang="en-US" sz="1200" kern="1200" baseline="0" dirty="0">
                <a:solidFill>
                  <a:schemeClr val="tx1"/>
                </a:solidFill>
                <a:latin typeface="+mn-lt"/>
                <a:ea typeface="+mn-ea"/>
                <a:cs typeface="+mn-cs"/>
              </a:rPr>
              <a:t>and the transaction recorded as shown.</a:t>
            </a:r>
            <a:endParaRPr lang="en-IN"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10713032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Illustration 10–10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r>
              <a:rPr lang="en-US" sz="1200" b="0" i="0" u="none" strike="noStrike" kern="1200" baseline="0" dirty="0">
                <a:solidFill>
                  <a:schemeClr val="tx1"/>
                </a:solidFill>
                <a:latin typeface="+mn-lt"/>
                <a:ea typeface="+mn-ea"/>
                <a:cs typeface="+mn-cs"/>
              </a:rPr>
              <a:t>On the surface, it might appear that Midwestern is paying $50,000 for the furnace, the eventual cash payment. However, when you recognize that the agreement specifies no interest even though the payment won’t be made for two years, it becomes obvious that a portion of the $50,000 payment is not actually payment for the furnace, but instead is interest on the note. At what amount should Midwestern value the furnace and the related note payable?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answer is fair value, as it is for any noncash transaction. This might be the fair value of the furnace or the fair value of the note. Let’s say, in this situation, that the furnace is custom-built, so its cash price is unavailable. But Midwestern can determine the fair value of the note payable by computing the present value of the cash payments at the appropriate interest rate of 10%. The amount actually paid for the machine, then, is the present value of the cash flows called for by the loan agreement, discounted at the market rate—10% in this case. </a:t>
            </a:r>
          </a:p>
          <a:p>
            <a:r>
              <a:rPr lang="en-US" sz="1200" b="0" i="0" u="none" strike="noStrike" kern="1200" baseline="0" dirty="0">
                <a:solidFill>
                  <a:schemeClr val="tx1"/>
                </a:solidFill>
                <a:latin typeface="+mn-lt"/>
                <a:ea typeface="+mn-ea"/>
                <a:cs typeface="+mn-cs"/>
              </a:rPr>
              <a:t>PV = $50,000 (0.82645*) = $41,323</a:t>
            </a:r>
          </a:p>
          <a:p>
            <a:r>
              <a:rPr lang="en-US" sz="1200" b="0" i="0" u="none" strike="noStrike" kern="1200" baseline="0" dirty="0">
                <a:solidFill>
                  <a:schemeClr val="tx1"/>
                </a:solidFill>
                <a:latin typeface="+mn-lt"/>
                <a:ea typeface="+mn-ea"/>
                <a:cs typeface="+mn-cs"/>
              </a:rPr>
              <a:t>*Present value of $1: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 2,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 </a:t>
            </a:r>
            <a:r>
              <a:rPr lang="en-US" sz="1200" b="0" u="none" strike="noStrike" kern="1200" baseline="0" dirty="0">
                <a:solidFill>
                  <a:schemeClr val="tx1"/>
                </a:solidFill>
              </a:rPr>
              <a:t>10%</a:t>
            </a:r>
            <a:endParaRPr lang="en-IN"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39399768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Illustration 10–10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r>
              <a:rPr lang="en-US" sz="1200" b="0" i="0" u="none" strike="noStrike" kern="1200" baseline="0" dirty="0">
                <a:solidFill>
                  <a:schemeClr val="tx1"/>
                </a:solidFill>
                <a:latin typeface="+mn-lt"/>
                <a:ea typeface="+mn-ea"/>
                <a:cs typeface="+mn-cs"/>
              </a:rPr>
              <a:t>On the surface, it might appear that Midwestern is paying $50,000 for the furnace, the eventual cash payment. However, when you recognize that the agreement specifies no interest even though the payment won’t be made for two years, it becomes obvious that a portion of the $50,000 payment is not actually payment for the furnace, but instead is interest on the note. At what amount should Midwestern value the furnace and the related note payable?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answer is fair value, as it is for any noncash transaction. This might be the fair value of the furnace or the fair value of the note. Let’s say, in this situation, that the furnace is custom-built, so its cash price is unavailable. But Midwestern can determine the fair value of the note payable by computing the present value of the cash payments at the appropriate interest rate of 10%. The amount actually paid for the machine, then, is the present value of the cash flows called for by the loan agreement, discounted at the market rate—10% in this case. </a:t>
            </a:r>
          </a:p>
          <a:p>
            <a:r>
              <a:rPr lang="en-US" sz="1200" b="0" i="0" u="none" strike="noStrike" kern="1200" baseline="0" dirty="0">
                <a:solidFill>
                  <a:schemeClr val="tx1"/>
                </a:solidFill>
                <a:latin typeface="+mn-lt"/>
                <a:ea typeface="+mn-ea"/>
                <a:cs typeface="+mn-cs"/>
              </a:rPr>
              <a:t>PV = $50,000 (0.82645*) = $41,323</a:t>
            </a:r>
          </a:p>
          <a:p>
            <a:r>
              <a:rPr lang="en-US" sz="1200" b="0" i="0" u="none" strike="noStrike" kern="1200" baseline="0" dirty="0">
                <a:solidFill>
                  <a:schemeClr val="tx1"/>
                </a:solidFill>
                <a:latin typeface="+mn-lt"/>
                <a:ea typeface="+mn-ea"/>
                <a:cs typeface="+mn-cs"/>
              </a:rPr>
              <a:t>*Present value of $1: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 2,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 </a:t>
            </a:r>
            <a:r>
              <a:rPr lang="en-US" sz="1200" b="0" u="none" strike="noStrike" kern="1200" baseline="0" dirty="0">
                <a:solidFill>
                  <a:schemeClr val="tx1"/>
                </a:solidFill>
              </a:rPr>
              <a:t>10%</a:t>
            </a:r>
            <a:endParaRPr lang="en-IN"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55</a:t>
            </a:fld>
            <a:endParaRPr lang="en-US"/>
          </a:p>
        </p:txBody>
      </p:sp>
    </p:spTree>
    <p:extLst>
      <p:ext uri="{BB962C8B-B14F-4D97-AF65-F5344CB8AC3E}">
        <p14:creationId xmlns:p14="http://schemas.microsoft.com/office/powerpoint/2010/main" val="39399768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10–10 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Assuming that Midwestern’s fiscal year-end is December 31 and that adjusting entries are recorded only at the end of each year, the company would record the entries shown at the end of 2018 and 2019 to accrue interest and the payment of the note.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39399768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10–10 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Assuming that Midwestern’s fiscal year-end is December 31 and that adjusting entries are recorded only at the end of each year, the company would record the entries shown at the end of 2018 and 2019 to accrue interest and the payment of the note.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585216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10–11</a:t>
            </a:r>
            <a:endParaRPr lang="en-IN"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the fair value of an asset acquired in a noncash transaction is readily available from price lists, previous purchases, or otherwise. In that case, this fair value may be more clearly evident than the fair value of the note and it would serve as the best evidence of the exchange value of the transaction.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situation, we infer the present value of the note from the fair value of the asset. Again, the difference between the note’s $79,383 present value and the cash payment of $100,000 represents interest. </a:t>
            </a:r>
          </a:p>
          <a:p>
            <a:r>
              <a:rPr lang="en-US" sz="1200" b="0" i="0" u="none" strike="noStrike" kern="1200" baseline="0" dirty="0">
                <a:solidFill>
                  <a:schemeClr val="tx1"/>
                </a:solidFill>
                <a:latin typeface="+mn-lt"/>
                <a:ea typeface="+mn-ea"/>
                <a:cs typeface="+mn-cs"/>
              </a:rPr>
              <a:t>We can determine the interest rate that is implicit as follows: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$79,383 (present value) = $100,000 (face amount) × PV factor</a:t>
            </a:r>
          </a:p>
          <a:p>
            <a:r>
              <a:rPr lang="en-US" sz="1200" kern="1200" baseline="0" dirty="0">
                <a:solidFill>
                  <a:schemeClr val="tx1"/>
                </a:solidFill>
                <a:latin typeface="+mn-lt"/>
                <a:ea typeface="+mn-ea"/>
                <a:cs typeface="+mn-cs"/>
              </a:rPr>
              <a:t>$79,383 ÷ $100,000 = .79383*</a:t>
            </a:r>
            <a:endParaRPr lang="en-US" sz="1200" i="0"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a:t>
            </a:r>
            <a:r>
              <a:rPr lang="en-US" sz="1200" i="0" kern="1200" baseline="0" dirty="0">
                <a:solidFill>
                  <a:schemeClr val="tx1"/>
                </a:solidFill>
                <a:latin typeface="+mn-lt"/>
                <a:ea typeface="+mn-ea"/>
                <a:cs typeface="+mn-cs"/>
              </a:rPr>
              <a:t> = 3, </a:t>
            </a:r>
            <a:r>
              <a:rPr lang="en-US" sz="1200" i="1" kern="1200" baseline="0" dirty="0" err="1">
                <a:solidFill>
                  <a:schemeClr val="tx1"/>
                </a:solidFill>
                <a:latin typeface="+mn-lt"/>
                <a:ea typeface="+mn-ea"/>
                <a:cs typeface="+mn-cs"/>
              </a:rPr>
              <a:t>i</a:t>
            </a:r>
            <a:r>
              <a:rPr lang="en-US" sz="1200" i="0" kern="1200" baseline="0" dirty="0">
                <a:solidFill>
                  <a:schemeClr val="tx1"/>
                </a:solidFill>
                <a:latin typeface="+mn-lt"/>
                <a:ea typeface="+mn-ea"/>
                <a:cs typeface="+mn-cs"/>
              </a:rPr>
              <a:t> = ? (from Table 2,</a:t>
            </a:r>
            <a:r>
              <a:rPr lang="en-US" sz="1200" i="1" kern="1200" baseline="0" dirty="0">
                <a:solidFill>
                  <a:schemeClr val="tx1"/>
                </a:solidFill>
                <a:latin typeface="+mn-lt"/>
                <a:ea typeface="+mn-ea"/>
                <a:cs typeface="+mn-cs"/>
              </a:rPr>
              <a:t> </a:t>
            </a:r>
            <a:r>
              <a:rPr lang="en-US" sz="1200" i="1" kern="1200" baseline="0" dirty="0" err="1">
                <a:solidFill>
                  <a:schemeClr val="tx1"/>
                </a:solidFill>
                <a:latin typeface="+mn-lt"/>
                <a:ea typeface="+mn-ea"/>
                <a:cs typeface="+mn-cs"/>
              </a:rPr>
              <a:t>i</a:t>
            </a:r>
            <a:r>
              <a:rPr lang="en-US" sz="1200" i="1"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 8%)</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refer to the 8% rate as the implicit rate of interest. Dennison records interest each year at 8% in the same manner as in the previous illustration.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58</a:t>
            </a:fld>
            <a:endParaRPr lang="en-US"/>
          </a:p>
        </p:txBody>
      </p:sp>
    </p:spTree>
    <p:extLst>
      <p:ext uri="{BB962C8B-B14F-4D97-AF65-F5344CB8AC3E}">
        <p14:creationId xmlns:p14="http://schemas.microsoft.com/office/powerpoint/2010/main" val="2105265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10–11</a:t>
            </a:r>
            <a:endParaRPr lang="en-IN"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the fair value of an asset acquired in a noncash transaction is readily available from price lists, previous purchases, or otherwise. In that case, this fair value may be more clearly evident than the fair value of the note and it would serve as the best evidence of the exchange value of the transaction.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situation, we infer the present value of the note from the fair value of the asset. Again, the difference between the note’s $79,383 present value and the cash payment of $100,000 represents interest. </a:t>
            </a:r>
          </a:p>
          <a:p>
            <a:r>
              <a:rPr lang="en-US" sz="1200" b="0" i="0" u="none" strike="noStrike" kern="1200" baseline="0" dirty="0">
                <a:solidFill>
                  <a:schemeClr val="tx1"/>
                </a:solidFill>
                <a:latin typeface="+mn-lt"/>
                <a:ea typeface="+mn-ea"/>
                <a:cs typeface="+mn-cs"/>
              </a:rPr>
              <a:t>We can determine the interest rate that is implicit as follows: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$79,383 (present value) = $100,000 (face amount) × PV factor</a:t>
            </a:r>
          </a:p>
          <a:p>
            <a:r>
              <a:rPr lang="en-US" sz="1200" kern="1200" baseline="0" dirty="0">
                <a:solidFill>
                  <a:schemeClr val="tx1"/>
                </a:solidFill>
                <a:latin typeface="+mn-lt"/>
                <a:ea typeface="+mn-ea"/>
                <a:cs typeface="+mn-cs"/>
              </a:rPr>
              <a:t>$79,383 ÷ $100,000 = .79383*</a:t>
            </a:r>
            <a:endParaRPr lang="en-US" sz="1200" i="0"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a:t>
            </a:r>
            <a:r>
              <a:rPr lang="en-US" sz="1200" i="0" kern="1200" baseline="0" dirty="0">
                <a:solidFill>
                  <a:schemeClr val="tx1"/>
                </a:solidFill>
                <a:latin typeface="+mn-lt"/>
                <a:ea typeface="+mn-ea"/>
                <a:cs typeface="+mn-cs"/>
              </a:rPr>
              <a:t> = 3, </a:t>
            </a:r>
            <a:r>
              <a:rPr lang="en-US" sz="1200" i="1" kern="1200" baseline="0" dirty="0" err="1">
                <a:solidFill>
                  <a:schemeClr val="tx1"/>
                </a:solidFill>
                <a:latin typeface="+mn-lt"/>
                <a:ea typeface="+mn-ea"/>
                <a:cs typeface="+mn-cs"/>
              </a:rPr>
              <a:t>i</a:t>
            </a:r>
            <a:r>
              <a:rPr lang="en-US" sz="1200" i="0" kern="1200" baseline="0" dirty="0">
                <a:solidFill>
                  <a:schemeClr val="tx1"/>
                </a:solidFill>
                <a:latin typeface="+mn-lt"/>
                <a:ea typeface="+mn-ea"/>
                <a:cs typeface="+mn-cs"/>
              </a:rPr>
              <a:t> = ? (from Table 2,</a:t>
            </a:r>
            <a:r>
              <a:rPr lang="en-US" sz="1200" i="1" kern="1200" baseline="0" dirty="0">
                <a:solidFill>
                  <a:schemeClr val="tx1"/>
                </a:solidFill>
                <a:latin typeface="+mn-lt"/>
                <a:ea typeface="+mn-ea"/>
                <a:cs typeface="+mn-cs"/>
              </a:rPr>
              <a:t> </a:t>
            </a:r>
            <a:r>
              <a:rPr lang="en-US" sz="1200" i="1" kern="1200" baseline="0" dirty="0" err="1">
                <a:solidFill>
                  <a:schemeClr val="tx1"/>
                </a:solidFill>
                <a:latin typeface="+mn-lt"/>
                <a:ea typeface="+mn-ea"/>
                <a:cs typeface="+mn-cs"/>
              </a:rPr>
              <a:t>i</a:t>
            </a:r>
            <a:r>
              <a:rPr lang="en-US" sz="1200" i="1"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 8%)</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refer to the 8% rate as the implicit rate of interest. Dennison records interest each year at 8% in the same manner as in the previous illustration.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3234722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Shown here is an example of the asset section of the balance sheet of Under </a:t>
            </a:r>
            <a:r>
              <a:rPr lang="en-US" sz="1200" b="0" i="0" u="none" strike="noStrike" kern="1200" baseline="0" dirty="0" err="1">
                <a:solidFill>
                  <a:schemeClr val="tx1"/>
                </a:solidFill>
                <a:latin typeface="+mn-lt"/>
                <a:ea typeface="+mn-ea"/>
                <a:cs typeface="+mn-cs"/>
              </a:rPr>
              <a:t>Armour</a:t>
            </a:r>
            <a:r>
              <a:rPr lang="en-US" sz="1200" b="0" i="0" u="none" strike="noStrike" kern="1200" baseline="0" dirty="0">
                <a:solidFill>
                  <a:schemeClr val="tx1"/>
                </a:solidFill>
                <a:latin typeface="+mn-lt"/>
                <a:ea typeface="+mn-ea"/>
                <a:cs typeface="+mn-cs"/>
              </a:rPr>
              <a:t>. These classifications, </a:t>
            </a:r>
            <a:r>
              <a:rPr lang="en-IN" sz="1200" b="0" i="0" u="none" strike="noStrike" kern="1200" baseline="0" dirty="0">
                <a:solidFill>
                  <a:schemeClr val="tx1"/>
                </a:solidFill>
                <a:latin typeface="+mn-lt"/>
                <a:ea typeface="+mn-ea"/>
                <a:cs typeface="+mn-cs"/>
              </a:rPr>
              <a:t>with related disclosure notes, help the balance sheet to </a:t>
            </a:r>
            <a:r>
              <a:rPr lang="en-US" sz="1200" b="0" i="0" u="none" strike="noStrike" kern="1200" baseline="0" dirty="0">
                <a:solidFill>
                  <a:schemeClr val="tx1"/>
                </a:solidFill>
                <a:latin typeface="+mn-lt"/>
                <a:ea typeface="+mn-ea"/>
                <a:cs typeface="+mn-cs"/>
              </a:rPr>
              <a:t>provide useful </a:t>
            </a:r>
            <a:r>
              <a:rPr lang="en-IN" sz="1200" b="0" i="0" u="none" strike="noStrike" kern="1200" baseline="0" dirty="0">
                <a:solidFill>
                  <a:schemeClr val="tx1"/>
                </a:solidFill>
                <a:latin typeface="+mn-lt"/>
                <a:ea typeface="+mn-ea"/>
                <a:cs typeface="+mn-cs"/>
              </a:rPr>
              <a:t>information to decision makers. The consolidated balance sheet is part of the annual report filed with the SEC. This report is available for download by the public at www.sec.gov.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The most common situation in which equity securities are issued for property, plant, and equipment and intangible assets occurs when small companies incorporate and the owner or owners contribute assets to the new corporation in exchange for ownership securities, usually common stock. Because the common shares are not publicly traded, it’s difficult to determine their fair value. In that case, the fair value of the assets received by the corporation is probably the better indicator of the transaction’s exchange value. In other situations, particularly those involving corporations whose stock is actively traded, the market value of the shares is the best indication of fair value.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62</a:t>
            </a:fld>
            <a:endParaRPr lang="en-US"/>
          </a:p>
        </p:txBody>
      </p:sp>
    </p:spTree>
    <p:extLst>
      <p:ext uri="{BB962C8B-B14F-4D97-AF65-F5344CB8AC3E}">
        <p14:creationId xmlns:p14="http://schemas.microsoft.com/office/powerpoint/2010/main" val="20614129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10–12</a:t>
            </a:r>
            <a:endParaRPr lang="en-IN" b="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Assets acquired by issuing common stock are valued at the fair value of the securities or the fair value of the assets, whichever is more clearly evident. </a:t>
            </a:r>
            <a:r>
              <a:rPr lang="en-US" sz="1200" kern="1200" baseline="0" dirty="0">
                <a:solidFill>
                  <a:schemeClr val="tx1"/>
                </a:solidFill>
                <a:latin typeface="+mn-lt"/>
                <a:ea typeface="+mn-ea"/>
                <a:cs typeface="+mn-cs"/>
              </a:rPr>
              <a:t>If the fair value of the common stock had not been reliably determinable, the value of the land as determined through an independent appraisal would be used as the cost of the land and the value of the common stock.</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63</a:t>
            </a:fld>
            <a:endParaRPr lang="en-US"/>
          </a:p>
        </p:txBody>
      </p:sp>
    </p:spTree>
    <p:extLst>
      <p:ext uri="{BB962C8B-B14F-4D97-AF65-F5344CB8AC3E}">
        <p14:creationId xmlns:p14="http://schemas.microsoft.com/office/powerpoint/2010/main" val="11808718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occasion, companies acquire assets through donation. The donation usually is an enticement to do something that benefits the donor. For example, the developer of an industrial park might pay some of the costs of building a manufacturing facility to entice a company to locate in its park. Companies record assets donated by unrelated parties at their fair values based on either an available market price or an appraisal value. This should not be considered a departure from historical cost valuation. Instead, it is equivalent to the donor contributing cash to the company and the company using the cash to acquire the asset.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that donated assets be recorded as </a:t>
            </a:r>
            <a:r>
              <a:rPr lang="en-US" sz="1200" b="0" i="1" u="none" strike="noStrike" kern="1200" baseline="0" dirty="0">
                <a:solidFill>
                  <a:schemeClr val="tx1"/>
                </a:solidFill>
                <a:latin typeface="+mn-lt"/>
                <a:ea typeface="+mn-ea"/>
                <a:cs typeface="+mn-cs"/>
              </a:rPr>
              <a:t>revenue</a:t>
            </a:r>
            <a:r>
              <a:rPr lang="en-US" sz="1200" b="0" i="0" u="none" strike="noStrike" kern="1200" baseline="0" dirty="0">
                <a:solidFill>
                  <a:schemeClr val="tx1"/>
                </a:solidFill>
                <a:latin typeface="+mn-lt"/>
                <a:ea typeface="+mn-ea"/>
                <a:cs typeface="+mn-cs"/>
              </a:rPr>
              <a:t>. Recall that revenues generally are inflows of assets from delivering or producing goods, rendering services, or from other activities that constitute the entity’s ongoing major or central operations. The rationale is that the company receiving the donation is performing a service for the donor in exchange for the asset donated.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64</a:t>
            </a:fld>
            <a:endParaRPr lang="en-US"/>
          </a:p>
        </p:txBody>
      </p:sp>
    </p:spTree>
    <p:extLst>
      <p:ext uri="{BB962C8B-B14F-4D97-AF65-F5344CB8AC3E}">
        <p14:creationId xmlns:p14="http://schemas.microsoft.com/office/powerpoint/2010/main" val="41829733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10–13</a:t>
            </a:r>
            <a:endParaRPr lang="en-IN" b="0" dirty="0"/>
          </a:p>
          <a:p>
            <a:pPr algn="l"/>
            <a:endParaRPr lang="en-US" sz="1200" b="0" baseline="0" dirty="0">
              <a:solidFill>
                <a:srgbClr val="000000"/>
              </a:solidFill>
              <a:latin typeface="TimesLTStd-Roman"/>
            </a:endParaRPr>
          </a:p>
          <a:p>
            <a:pPr algn="l"/>
            <a:r>
              <a:rPr lang="en-US" sz="1200" b="0" baseline="0" dirty="0">
                <a:solidFill>
                  <a:srgbClr val="000000"/>
                </a:solidFill>
              </a:rPr>
              <a:t>Corporations occasionally receive donations from governmental units. A local governmental unit might provide land or pay all or some of the cost of a new office building or manufacturing plant to entice a company to locate within its geographical boundaries. </a:t>
            </a:r>
          </a:p>
          <a:p>
            <a:pPr algn="l"/>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provides an example. The </a:t>
            </a:r>
            <a:r>
              <a:rPr lang="en-US" sz="1200" b="0" i="0" u="none" strike="noStrike" kern="1200" baseline="0" dirty="0">
                <a:solidFill>
                  <a:schemeClr val="tx1"/>
                </a:solidFill>
                <a:latin typeface="+mn-lt"/>
                <a:ea typeface="+mn-ea"/>
                <a:cs typeface="+mn-cs"/>
              </a:rPr>
              <a:t>city of Westmont </a:t>
            </a:r>
            <a:r>
              <a:rPr lang="en-IN" sz="1200" b="0" i="0" u="none" strike="noStrike" kern="1200" baseline="0" dirty="0">
                <a:solidFill>
                  <a:schemeClr val="tx1"/>
                </a:solidFill>
                <a:latin typeface="+mn-lt"/>
                <a:ea typeface="+mn-ea"/>
                <a:cs typeface="+mn-cs"/>
              </a:rPr>
              <a:t>agreed to pay 20% of the $20 million cost of building in order to entice </a:t>
            </a:r>
            <a:r>
              <a:rPr lang="en-IN" sz="1200" b="0" i="0" u="none" strike="noStrike" kern="1200" baseline="0" dirty="0" err="1">
                <a:solidFill>
                  <a:schemeClr val="tx1"/>
                </a:solidFill>
                <a:latin typeface="+mn-lt"/>
                <a:ea typeface="+mn-ea"/>
                <a:cs typeface="+mn-cs"/>
              </a:rPr>
              <a:t>Elcorn</a:t>
            </a:r>
            <a:r>
              <a:rPr lang="en-IN" sz="1200" b="0" i="0" u="none" strike="noStrike" kern="1200" baseline="0" dirty="0">
                <a:solidFill>
                  <a:schemeClr val="tx1"/>
                </a:solidFill>
                <a:latin typeface="+mn-lt"/>
                <a:ea typeface="+mn-ea"/>
                <a:cs typeface="+mn-cs"/>
              </a:rPr>
              <a:t> to relocate. Thus, the amount of donation is $4,000,000 and </a:t>
            </a:r>
            <a:r>
              <a:rPr lang="en-US" sz="1200" b="0" i="0" u="none" strike="noStrike" kern="1200" baseline="0" dirty="0">
                <a:solidFill>
                  <a:schemeClr val="tx1"/>
                </a:solidFill>
                <a:latin typeface="+mn-lt"/>
                <a:ea typeface="+mn-ea"/>
                <a:cs typeface="+mn-cs"/>
              </a:rPr>
              <a:t>revenue is credited for this amount and land is recorded at $20 million. </a:t>
            </a:r>
            <a:r>
              <a:rPr lang="en-US" sz="1200" b="0" i="0" u="none" strike="noStrike" kern="1200" baseline="0" dirty="0" err="1">
                <a:solidFill>
                  <a:schemeClr val="tx1"/>
                </a:solidFill>
                <a:latin typeface="+mn-lt"/>
                <a:ea typeface="+mn-ea"/>
                <a:cs typeface="+mn-cs"/>
              </a:rPr>
              <a:t>Elcorn</a:t>
            </a:r>
            <a:r>
              <a:rPr lang="en-US" sz="1200" b="0" i="0" u="none" strike="noStrike" kern="1200" baseline="0" dirty="0">
                <a:solidFill>
                  <a:schemeClr val="tx1"/>
                </a:solidFill>
                <a:latin typeface="+mn-lt"/>
                <a:ea typeface="+mn-ea"/>
                <a:cs typeface="+mn-cs"/>
              </a:rPr>
              <a:t> pays the remaining amount, $16 million, in cash.</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65</a:t>
            </a:fld>
            <a:endParaRPr lang="en-US"/>
          </a:p>
        </p:txBody>
      </p:sp>
    </p:spTree>
    <p:extLst>
      <p:ext uri="{BB962C8B-B14F-4D97-AF65-F5344CB8AC3E}">
        <p14:creationId xmlns:p14="http://schemas.microsoft.com/office/powerpoint/2010/main" val="39985918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10–13</a:t>
            </a:r>
            <a:endParaRPr lang="en-IN" b="0" dirty="0"/>
          </a:p>
          <a:p>
            <a:pPr algn="l"/>
            <a:endParaRPr lang="en-US" sz="1200" b="0" baseline="0" dirty="0">
              <a:solidFill>
                <a:srgbClr val="000000"/>
              </a:solidFill>
              <a:latin typeface="TimesLTStd-Roman"/>
            </a:endParaRPr>
          </a:p>
          <a:p>
            <a:pPr algn="l"/>
            <a:r>
              <a:rPr lang="en-US" sz="1200" b="0" baseline="0" dirty="0">
                <a:solidFill>
                  <a:srgbClr val="000000"/>
                </a:solidFill>
              </a:rPr>
              <a:t>Corporations occasionally receive donations from governmental units. A local governmental unit might provide land or pay all or some of the cost of a new office building or manufacturing plant to entice a company to locate within its geographical boundaries. </a:t>
            </a:r>
          </a:p>
          <a:p>
            <a:pPr algn="l"/>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provides an example. The </a:t>
            </a:r>
            <a:r>
              <a:rPr lang="en-US" sz="1200" b="0" i="0" u="none" strike="noStrike" kern="1200" baseline="0" dirty="0">
                <a:solidFill>
                  <a:schemeClr val="tx1"/>
                </a:solidFill>
                <a:latin typeface="+mn-lt"/>
                <a:ea typeface="+mn-ea"/>
                <a:cs typeface="+mn-cs"/>
              </a:rPr>
              <a:t>city of Westmont </a:t>
            </a:r>
            <a:r>
              <a:rPr lang="en-IN" sz="1200" b="0" i="0" u="none" strike="noStrike" kern="1200" baseline="0" dirty="0">
                <a:solidFill>
                  <a:schemeClr val="tx1"/>
                </a:solidFill>
                <a:latin typeface="+mn-lt"/>
                <a:ea typeface="+mn-ea"/>
                <a:cs typeface="+mn-cs"/>
              </a:rPr>
              <a:t>agreed to pay 20% of the $20 million cost of building in order to entice </a:t>
            </a:r>
            <a:r>
              <a:rPr lang="en-IN" sz="1200" b="0" i="0" u="none" strike="noStrike" kern="1200" baseline="0" dirty="0" err="1">
                <a:solidFill>
                  <a:schemeClr val="tx1"/>
                </a:solidFill>
                <a:latin typeface="+mn-lt"/>
                <a:ea typeface="+mn-ea"/>
                <a:cs typeface="+mn-cs"/>
              </a:rPr>
              <a:t>Elcorn</a:t>
            </a:r>
            <a:r>
              <a:rPr lang="en-IN" sz="1200" b="0" i="0" u="none" strike="noStrike" kern="1200" baseline="0" dirty="0">
                <a:solidFill>
                  <a:schemeClr val="tx1"/>
                </a:solidFill>
                <a:latin typeface="+mn-lt"/>
                <a:ea typeface="+mn-ea"/>
                <a:cs typeface="+mn-cs"/>
              </a:rPr>
              <a:t> to relocate. Thus, the amount of donation is $4,000,000 and </a:t>
            </a:r>
            <a:r>
              <a:rPr lang="en-US" sz="1200" b="0" i="0" u="none" strike="noStrike" kern="1200" baseline="0" dirty="0">
                <a:solidFill>
                  <a:schemeClr val="tx1"/>
                </a:solidFill>
                <a:latin typeface="+mn-lt"/>
                <a:ea typeface="+mn-ea"/>
                <a:cs typeface="+mn-cs"/>
              </a:rPr>
              <a:t>revenue is credited for this amount and land is recorded at $20 million. </a:t>
            </a:r>
            <a:r>
              <a:rPr lang="en-US" sz="1200" b="0" i="0" u="none" strike="noStrike" kern="1200" baseline="0" dirty="0" err="1">
                <a:solidFill>
                  <a:schemeClr val="tx1"/>
                </a:solidFill>
                <a:latin typeface="+mn-lt"/>
                <a:ea typeface="+mn-ea"/>
                <a:cs typeface="+mn-cs"/>
              </a:rPr>
              <a:t>Elcorn</a:t>
            </a:r>
            <a:r>
              <a:rPr lang="en-US" sz="1200" b="0" i="0" u="none" strike="noStrike" kern="1200" baseline="0" dirty="0">
                <a:solidFill>
                  <a:schemeClr val="tx1"/>
                </a:solidFill>
                <a:latin typeface="+mn-lt"/>
                <a:ea typeface="+mn-ea"/>
                <a:cs typeface="+mn-cs"/>
              </a:rPr>
              <a:t> pays the remaining amount, $16 million, in cash.</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66</a:t>
            </a:fld>
            <a:endParaRPr lang="en-US"/>
          </a:p>
        </p:txBody>
      </p:sp>
    </p:spTree>
    <p:extLst>
      <p:ext uri="{BB962C8B-B14F-4D97-AF65-F5344CB8AC3E}">
        <p14:creationId xmlns:p14="http://schemas.microsoft.com/office/powerpoint/2010/main" val="592202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Both U.S. GAAP and IFRS require that companies value donated assets at their fair values. For government grants, though, the way that value is recorded is different under the two sets of standards. Unlike U.S. GAAP, donated assets are not recorded as revenue under IFRS. IAS No. 20 requires that government grants be recognized in income over the periods necessary to match them on a systematic basis with the related costs that they are intended to compensate. So, for example, IAS No. 20 allows two alternatives for grants related to assets:</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Deduct the amount of the grant in determining the initial cost of the asset.</a:t>
            </a:r>
          </a:p>
          <a:p>
            <a:pPr marL="228600" indent="-228600">
              <a:buFont typeface="+mj-lt"/>
              <a:buAutoNum type="arabicPeriod"/>
            </a:pPr>
            <a:r>
              <a:rPr lang="en-US" sz="1200" b="0" i="0" u="none" strike="noStrike" kern="1200" baseline="0" dirty="0">
                <a:solidFill>
                  <a:schemeClr val="tx1"/>
                </a:solidFill>
                <a:latin typeface="+mn-lt"/>
                <a:ea typeface="+mn-ea"/>
                <a:cs typeface="+mn-cs"/>
              </a:rPr>
              <a:t>Record the grant as a liability, deferred income, in the balance sheet and recognize it in the income statement systematically over the asset’s useful life.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17425806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property, plant, and equipment and intangible asset acquisition decision is among the most significant decisions that management must make. A decision to acquire a new fleet of airplanes or to build or purchase a new office building or manufacturing plant could influence a company’s performance for many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decisions, often referred to as </a:t>
            </a:r>
            <a:r>
              <a:rPr lang="en-US" sz="1200" b="1" i="0" u="none" strike="noStrike" kern="1200" baseline="0" dirty="0">
                <a:solidFill>
                  <a:schemeClr val="tx1"/>
                </a:solidFill>
                <a:latin typeface="+mn-lt"/>
                <a:ea typeface="+mn-ea"/>
                <a:cs typeface="+mn-cs"/>
              </a:rPr>
              <a:t>capital budgeting </a:t>
            </a:r>
            <a:r>
              <a:rPr lang="en-US" sz="1200" b="0" i="0" u="none" strike="noStrike" kern="1200" baseline="0" dirty="0">
                <a:solidFill>
                  <a:schemeClr val="tx1"/>
                </a:solidFill>
                <a:latin typeface="+mn-lt"/>
                <a:ea typeface="+mn-ea"/>
                <a:cs typeface="+mn-cs"/>
              </a:rPr>
              <a:t>decisions, require management to forecast all future net cash flows (cash inflows minus cash outflows) generated by the asset(s). These cash flows are then used in a model to determine if the future cash flows are sufficient to warrant the capital expenditure. One such model, the net present value model, </a:t>
            </a:r>
            <a:r>
              <a:rPr lang="en-US" sz="1200" kern="1200" baseline="0" dirty="0">
                <a:solidFill>
                  <a:schemeClr val="tx1"/>
                </a:solidFill>
                <a:latin typeface="+mn-lt"/>
                <a:ea typeface="+mn-ea"/>
                <a:cs typeface="+mn-cs"/>
              </a:rPr>
              <a:t>compares the present value of future net cash flows with the required initial acquisition cost of the asset(s). If the present value is higher than the acquisition cost, the asset is acquired.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70</a:t>
            </a:fld>
            <a:endParaRPr lang="en-US"/>
          </a:p>
        </p:txBody>
      </p:sp>
    </p:spTree>
    <p:extLst>
      <p:ext uri="{BB962C8B-B14F-4D97-AF65-F5344CB8AC3E}">
        <p14:creationId xmlns:p14="http://schemas.microsoft.com/office/powerpoint/2010/main" val="14802657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key to profitability is how well a company manages and utilizes its assets. Financial analysts often use activity, or turnover, ratios to evaluate a company’s effectiveness in managing assets. Property, plant, and equipment (PP&amp;E) usually are a company’s primary revenue generating assets. Their efficient use is critical to generating a satisfactory return to owners. One ratio analysts often use to measure how effectively managers use PP&amp;E is the </a:t>
            </a:r>
            <a:r>
              <a:rPr lang="en-US" sz="1200" b="1" i="0" u="none" strike="noStrike" kern="1200" baseline="0" dirty="0">
                <a:solidFill>
                  <a:schemeClr val="tx1"/>
                </a:solidFill>
                <a:latin typeface="+mn-lt"/>
                <a:ea typeface="+mn-ea"/>
                <a:cs typeface="+mn-cs"/>
              </a:rPr>
              <a:t>fixed asset turnover ratio</a:t>
            </a:r>
            <a:r>
              <a:rPr lang="en-US" sz="1200" b="0" i="0" u="none" strike="noStrike" kern="1200" baseline="0" dirty="0">
                <a:solidFill>
                  <a:schemeClr val="tx1"/>
                </a:solidFill>
                <a:latin typeface="+mn-lt"/>
                <a:ea typeface="+mn-ea"/>
                <a:cs typeface="+mn-cs"/>
              </a:rPr>
              <a:t>. This ratio is calculated as follows: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Fixed-asset turnover ratio = Net sales / Average fixed assets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ratio indicates the level of sales generated by the company’s investment in fixed assets. The denominator usually is the book value, sometimes called carrying value or carrying amount (cost less accumulated depreciation and depletion) of property, plant, and equipment.</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35306189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As with other turnover ratios, we can compare a company’s fixed-asset turnover with that of its competitors, with an industry average, or with the same company’s ratio over time. </a:t>
            </a:r>
            <a:r>
              <a:rPr lang="en-IN" sz="1200" b="0" i="0" u="none" strike="noStrike" kern="1200" baseline="0" dirty="0">
                <a:solidFill>
                  <a:schemeClr val="tx1"/>
                </a:solidFill>
                <a:latin typeface="+mn-lt"/>
                <a:ea typeface="+mn-ea"/>
                <a:cs typeface="+mn-cs"/>
              </a:rPr>
              <a:t>Let’s compare fixed-asset turnover ratios for Gap, Inc., and Ross Stores, Inc., two companies in the retail apparel industry. </a:t>
            </a:r>
          </a:p>
          <a:p>
            <a:endParaRPr lang="en-IN" sz="1200" b="0" i="0" u="none" strike="noStrike" kern="1200" baseline="0" dirty="0">
              <a:solidFill>
                <a:schemeClr val="tx1"/>
              </a:solidFill>
              <a:latin typeface="+mn-lt"/>
              <a:ea typeface="+mn-ea"/>
              <a:cs typeface="+mn-cs"/>
            </a:endParaRPr>
          </a:p>
          <a:p>
            <a:pPr algn="l"/>
            <a:r>
              <a:rPr lang="en-US" sz="1200" b="0" i="0" u="none" strike="noStrike" kern="1200" baseline="0" dirty="0">
                <a:solidFill>
                  <a:schemeClr val="tx1"/>
                </a:solidFill>
                <a:latin typeface="+mn-lt"/>
                <a:ea typeface="+mn-ea"/>
                <a:cs typeface="+mn-cs"/>
              </a:rPr>
              <a:t>The 2016 fixed-asset turnover for Gap is 5.62 ($15,797 ÷ [($2,850 + 2,773) ÷ 2]) compared to the turnover for Ross Stores of 5.17 ($11,940 ÷ [($2,343 + 2,274) ÷ 2]). Gap is able to generate $0.45 more in sales dollars than Ross Stores for each dollar invested in fixed assets. </a:t>
            </a:r>
            <a:endParaRPr lang="en-IN"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72</a:t>
            </a:fld>
            <a:endParaRPr lang="en-US"/>
          </a:p>
        </p:txBody>
      </p:sp>
    </p:spTree>
    <p:extLst>
      <p:ext uri="{BB962C8B-B14F-4D97-AF65-F5344CB8AC3E}">
        <p14:creationId xmlns:p14="http://schemas.microsoft.com/office/powerpoint/2010/main" val="21418241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Sometimes a company will acquire an asset in exchange for an asset other than cash. This frequently involves a trade-in by which a new asset is acquired in exchange for an old asset and </a:t>
            </a:r>
            <a:r>
              <a:rPr lang="en-US" b="0" baseline="0" dirty="0"/>
              <a:t>cash i</a:t>
            </a:r>
            <a:r>
              <a:rPr lang="en-US" b="0" dirty="0"/>
              <a:t>s given to equalize the fair values of the assets exchanged. The basic principle followed in these nonmonetary asset exchanges is to value the asset received at fair value. This can be the fair value of the asset(s) given or the fair value of the asset(s) received plus (or minus) any cash exchanged. In practice, we expect the fair value of total assets received to equal fair value of total assets given up in a fair trade. However, in a trade-in, quite often the fair value of the new asset is more clearly evident than the second-hand value of the asset traded in. We recognize a gain or loss for the difference</a:t>
            </a:r>
            <a:r>
              <a:rPr lang="en-US" b="0" baseline="0" dirty="0"/>
              <a:t> </a:t>
            </a:r>
            <a:r>
              <a:rPr lang="en-US" b="0" dirty="0"/>
              <a:t>between the fair value of the asset given up and its book value.</a:t>
            </a:r>
          </a:p>
          <a:p>
            <a:endParaRPr lang="en-US" sz="1200"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It’s important to understand that the gain or loss recognized in these transactions is the difference between the fair value and book value of the asset given. </a:t>
            </a:r>
            <a:r>
              <a:rPr lang="en-US" sz="1200" i="1" dirty="0"/>
              <a:t>The amount of cash given or received generally has no effect on the amount of gain or loss recognized</a:t>
            </a:r>
            <a:r>
              <a:rPr lang="en-US" sz="1200" dirty="0"/>
              <a:t>. The cash given or received simply serves to equalize the fair value of the assets exchanged.</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297519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36702420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10–14A</a:t>
            </a:r>
            <a:endParaRPr lang="en-IN" b="0" dirty="0"/>
          </a:p>
          <a:p>
            <a:endParaRPr lang="en-US" b="0" dirty="0"/>
          </a:p>
          <a:p>
            <a:r>
              <a:rPr lang="en-US" b="0" dirty="0"/>
              <a:t>The fair value of the new laser equipment is $580,000. We know this because American Laser was willing to trade the new lasers in exchange for old lasers worth $150,000 plus $430,000 cash. The journal entry records the transaction. </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new laser equipment is recorded at $580,000, the fair value of the old equipment, $150,000, plus the cash given of $430,000. This also equals the fair value of the new lasers. </a:t>
            </a:r>
            <a:r>
              <a:rPr lang="en-US" b="0" dirty="0" err="1"/>
              <a:t>Elcorn</a:t>
            </a:r>
            <a:r>
              <a:rPr lang="en-US" b="0" dirty="0"/>
              <a:t> recognizes a gain of $50,000, which is simply the difference between the old equipment’s fair value of $150,000 and its $100,000 book value.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76</a:t>
            </a:fld>
            <a:endParaRPr lang="en-US"/>
          </a:p>
        </p:txBody>
      </p:sp>
    </p:spTree>
    <p:extLst>
      <p:ext uri="{BB962C8B-B14F-4D97-AF65-F5344CB8AC3E}">
        <p14:creationId xmlns:p14="http://schemas.microsoft.com/office/powerpoint/2010/main" val="10399296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10–14A</a:t>
            </a:r>
            <a:endParaRPr lang="en-IN" b="0" dirty="0"/>
          </a:p>
          <a:p>
            <a:endParaRPr lang="en-US" b="0" dirty="0"/>
          </a:p>
          <a:p>
            <a:r>
              <a:rPr lang="en-US" b="0" dirty="0"/>
              <a:t>The fair value of the new laser equipment is $580,000. We know this because American Laser was willing to trade the new lasers in exchange for old lasers worth $150,000 plus $430,000 cash. The journal entry records the transaction. </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new laser equipment is recorded at $580,000, the fair value of the old equipment, $150,000, plus the cash given of $430,000. This also equals the fair value of the new lasers. </a:t>
            </a:r>
            <a:r>
              <a:rPr lang="en-US" b="0" dirty="0" err="1"/>
              <a:t>Elcorn</a:t>
            </a:r>
            <a:r>
              <a:rPr lang="en-US" b="0" dirty="0"/>
              <a:t> recognizes a gain of $50,000, which is simply the difference between the old equipment’s fair value of $150,000 and its $100,000 book value.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77</a:t>
            </a:fld>
            <a:endParaRPr lang="en-US"/>
          </a:p>
        </p:txBody>
      </p:sp>
    </p:spTree>
    <p:extLst>
      <p:ext uri="{BB962C8B-B14F-4D97-AF65-F5344CB8AC3E}">
        <p14:creationId xmlns:p14="http://schemas.microsoft.com/office/powerpoint/2010/main" val="10399296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10–14B</a:t>
            </a:r>
            <a:endParaRPr lang="en-IN" b="0" dirty="0"/>
          </a:p>
          <a:p>
            <a:endParaRPr lang="en-US" b="0" dirty="0"/>
          </a:p>
          <a:p>
            <a:r>
              <a:rPr lang="en-US" b="0" dirty="0"/>
              <a:t>The new laser equipment is recorded at $505,000, the fair value of the old equipment, $75,000, plus the cash given, $430,000. The journal entry shown here records the transaction.</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$25,000 difference between the old equipment’s fair value of $75,000 and its book value of $100,000 is recognized as a loss.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78</a:t>
            </a:fld>
            <a:endParaRPr lang="en-US"/>
          </a:p>
        </p:txBody>
      </p:sp>
    </p:spTree>
    <p:extLst>
      <p:ext uri="{BB962C8B-B14F-4D97-AF65-F5344CB8AC3E}">
        <p14:creationId xmlns:p14="http://schemas.microsoft.com/office/powerpoint/2010/main" val="10399296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It would be unusual for a company to be unable to reasonably determine fair value of either asset in an exchange. Nevertheless, if the situation does occur, the company would simply use the book value of the asset given up, plus (minus) any cash given (received) to value the asset acquired. For example, if fair value had not been determinable in the first illustration (10–14A), </a:t>
            </a:r>
            <a:r>
              <a:rPr lang="en-US" sz="1200" kern="1200" baseline="0" dirty="0" err="1">
                <a:solidFill>
                  <a:schemeClr val="tx1"/>
                </a:solidFill>
                <a:latin typeface="+mn-lt"/>
                <a:ea typeface="+mn-ea"/>
                <a:cs typeface="+mn-cs"/>
              </a:rPr>
              <a:t>Elcorn</a:t>
            </a:r>
            <a:r>
              <a:rPr lang="en-US" sz="1200" kern="1200" baseline="0" dirty="0">
                <a:solidFill>
                  <a:schemeClr val="tx1"/>
                </a:solidFill>
                <a:latin typeface="+mn-lt"/>
                <a:ea typeface="+mn-ea"/>
                <a:cs typeface="+mn-cs"/>
              </a:rPr>
              <a:t> would record the exchange as noted here. The new equipment is valued at the book value of the old equipment ($100,000) plus the cash given ($430,000). No gain or loss is recognized.</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79</a:t>
            </a:fld>
            <a:endParaRPr lang="en-US"/>
          </a:p>
        </p:txBody>
      </p:sp>
    </p:spTree>
    <p:extLst>
      <p:ext uri="{BB962C8B-B14F-4D97-AF65-F5344CB8AC3E}">
        <p14:creationId xmlns:p14="http://schemas.microsoft.com/office/powerpoint/2010/main" val="23020727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It would be unusual for a company to be unable to reasonably determine fair value of either asset in an exchange. Nevertheless, if the situation does occur, the company would simply use the book value of the asset given up, plus (minus) any cash given (received) to value the asset acquired. For example, if fair value had not been determinable in the first illustration (10–14A), </a:t>
            </a:r>
            <a:r>
              <a:rPr lang="en-US" sz="1200" kern="1200" baseline="0" dirty="0" err="1">
                <a:solidFill>
                  <a:schemeClr val="tx1"/>
                </a:solidFill>
                <a:latin typeface="+mn-lt"/>
                <a:ea typeface="+mn-ea"/>
                <a:cs typeface="+mn-cs"/>
              </a:rPr>
              <a:t>Elcorn</a:t>
            </a:r>
            <a:r>
              <a:rPr lang="en-US" sz="1200" kern="1200" baseline="0" dirty="0">
                <a:solidFill>
                  <a:schemeClr val="tx1"/>
                </a:solidFill>
                <a:latin typeface="+mn-lt"/>
                <a:ea typeface="+mn-ea"/>
                <a:cs typeface="+mn-cs"/>
              </a:rPr>
              <a:t> would record the exchange as noted here. The new equipment is valued at the book value of the old equipment ($100,000) plus the cash given ($430,000). No gain or loss is recognized.</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80</a:t>
            </a:fld>
            <a:endParaRPr lang="en-US"/>
          </a:p>
        </p:txBody>
      </p:sp>
    </p:spTree>
    <p:extLst>
      <p:ext uri="{BB962C8B-B14F-4D97-AF65-F5344CB8AC3E}">
        <p14:creationId xmlns:p14="http://schemas.microsoft.com/office/powerpoint/2010/main" val="23020727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nonmonetary exchange is considered to have commercial substance if future cash flows will change as a result of the exchange. Most exchanges are for business reasons and would not be transacted if there were no anticipated change in future cash flows. For example, newer models of equipment can increase production or improve manufacturing efficiency, causing an increase in revenue or a decrease in operating costs with a corresponding increase in future cash flows.</a:t>
            </a:r>
          </a:p>
          <a:p>
            <a:endParaRPr lang="en-IN" sz="1200" b="0" i="0" u="none" strike="noStrike" kern="1200" baseline="0" dirty="0">
              <a:solidFill>
                <a:schemeClr val="tx1"/>
              </a:solidFill>
              <a:latin typeface="+mn-lt"/>
              <a:ea typeface="+mn-ea"/>
              <a:cs typeface="+mn-cs"/>
            </a:endParaRPr>
          </a:p>
          <a:p>
            <a:r>
              <a:rPr lang="en-IN" b="0" i="0" dirty="0"/>
              <a:t>It is rare but if</a:t>
            </a:r>
            <a:r>
              <a:rPr lang="en-IN" b="0" i="0" baseline="0" dirty="0"/>
              <a:t> the</a:t>
            </a:r>
            <a:r>
              <a:rPr lang="en-IN" b="0" i="0" dirty="0"/>
              <a:t> </a:t>
            </a:r>
            <a:r>
              <a:rPr lang="en-IN" b="0" i="0" baseline="0" dirty="0"/>
              <a:t>exchange lacks commercial substance under a gain situation, the exchange is recorded at the book value of the old asset. It is unlikely that an exchange that lacks commercial substance would be transacted where the fair value of the asset given is less than its book value, but if it occurs, the fair value of the old asset is used to record the exchange and the loss is recorded.</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12952964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nonmonetary exchange is considered to have commercial substance if future cash flows will change as a result of the exchange. Most exchanges are for business reasons and would not be transacted if there were no anticipated change in future cash flows. For example, newer models of equipment can increase production or improve manufacturing efficiency, causing an increase in revenue or a decrease in operating costs with a corresponding increase in future cash flows.</a:t>
            </a:r>
          </a:p>
          <a:p>
            <a:endParaRPr lang="en-IN" sz="1200" b="0" i="0" u="none" strike="noStrike" kern="1200" baseline="0" dirty="0">
              <a:solidFill>
                <a:schemeClr val="tx1"/>
              </a:solidFill>
              <a:latin typeface="+mn-lt"/>
              <a:ea typeface="+mn-ea"/>
              <a:cs typeface="+mn-cs"/>
            </a:endParaRPr>
          </a:p>
          <a:p>
            <a:r>
              <a:rPr lang="en-IN" b="0" i="0" dirty="0"/>
              <a:t>It is rare but if</a:t>
            </a:r>
            <a:r>
              <a:rPr lang="en-IN" b="0" i="0" baseline="0" dirty="0"/>
              <a:t> the</a:t>
            </a:r>
            <a:r>
              <a:rPr lang="en-IN" b="0" i="0" dirty="0"/>
              <a:t> </a:t>
            </a:r>
            <a:r>
              <a:rPr lang="en-IN" b="0" i="0" baseline="0" dirty="0"/>
              <a:t>exchange lacks commercial substance under a gain situation, the exchange is recorded at the book value of the old asset. It is unlikely that an exchange that lacks commercial substance would be transacted where the fair value of the asset given is less than its book value, but if it occurs, the fair value of the old asset is used to record the exchange and the loss is recorded.</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82</a:t>
            </a:fld>
            <a:endParaRPr lang="en-US"/>
          </a:p>
        </p:txBody>
      </p:sp>
    </p:spTree>
    <p:extLst>
      <p:ext uri="{BB962C8B-B14F-4D97-AF65-F5344CB8AC3E}">
        <p14:creationId xmlns:p14="http://schemas.microsoft.com/office/powerpoint/2010/main" val="129529643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10–15</a:t>
            </a:r>
            <a:endParaRPr lang="en-IN"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This journal entry records the transaction, assuming that the exchange lacks commercial substance. The new land is recorded at $3,000,000, the book value of the old land, $2,500,000, plus the cash given of $500,000. No gain is recognized.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83</a:t>
            </a:fld>
            <a:endParaRPr lang="en-US"/>
          </a:p>
        </p:txBody>
      </p:sp>
    </p:spTree>
    <p:extLst>
      <p:ext uri="{BB962C8B-B14F-4D97-AF65-F5344CB8AC3E}">
        <p14:creationId xmlns:p14="http://schemas.microsoft.com/office/powerpoint/2010/main" val="25338154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10–15</a:t>
            </a:r>
            <a:endParaRPr lang="en-IN"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This journal entry records the transaction, assuming that the exchange lacks commercial substance. The new land is recorded at $3,000,000, the book value of the old land, $2,500,000, plus the cash given of $500,000. No gain is recognized.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84</a:t>
            </a:fld>
            <a:endParaRPr lang="en-US"/>
          </a:p>
        </p:txBody>
      </p:sp>
    </p:spTree>
    <p:extLst>
      <p:ext uri="{BB962C8B-B14F-4D97-AF65-F5344CB8AC3E}">
        <p14:creationId xmlns:p14="http://schemas.microsoft.com/office/powerpoint/2010/main" val="25338154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company might decide to construct an asset for its own use rather than buy an existing one. Quite often companies act as the main contractor and then subcontract most of the actual construction work.</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critical accounting issue in these instances is identifying the cost of the self-constructed asset. The task is more difficult than for purchased assets because there is no external transaction to establish an exchange price. Actually, two difficulties arise in connection with assigning costs to self-constructed assets: (1) determining the amount of the company’s indirect manufacturing costs (overhead) to be allocated to the construction and (2) deciding on the proper treatment of interest (actual or implicit) incurred during construction.</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89</a:t>
            </a:fld>
            <a:endParaRPr lang="en-US"/>
          </a:p>
        </p:txBody>
      </p:sp>
    </p:spTree>
    <p:extLst>
      <p:ext uri="{BB962C8B-B14F-4D97-AF65-F5344CB8AC3E}">
        <p14:creationId xmlns:p14="http://schemas.microsoft.com/office/powerpoint/2010/main" val="3446132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Shown here is an example of the asset section of the balance sheet of Under </a:t>
            </a:r>
            <a:r>
              <a:rPr lang="en-US" sz="1200" b="0" i="0" u="none" strike="noStrike" kern="1200" baseline="0" dirty="0" err="1">
                <a:solidFill>
                  <a:schemeClr val="tx1"/>
                </a:solidFill>
                <a:latin typeface="+mn-lt"/>
                <a:ea typeface="+mn-ea"/>
                <a:cs typeface="+mn-cs"/>
              </a:rPr>
              <a:t>Armour</a:t>
            </a:r>
            <a:r>
              <a:rPr lang="en-US" sz="1200" b="0" i="0" u="none" strike="noStrike" kern="1200" baseline="0" dirty="0">
                <a:solidFill>
                  <a:schemeClr val="tx1"/>
                </a:solidFill>
                <a:latin typeface="+mn-lt"/>
                <a:ea typeface="+mn-ea"/>
                <a:cs typeface="+mn-cs"/>
              </a:rPr>
              <a:t>. These classifications, </a:t>
            </a:r>
            <a:r>
              <a:rPr lang="en-IN" sz="1200" b="0" i="0" u="none" strike="noStrike" kern="1200" baseline="0" dirty="0">
                <a:solidFill>
                  <a:schemeClr val="tx1"/>
                </a:solidFill>
                <a:latin typeface="+mn-lt"/>
                <a:ea typeface="+mn-ea"/>
                <a:cs typeface="+mn-cs"/>
              </a:rPr>
              <a:t>with related disclosure notes, help the balance sheet to </a:t>
            </a:r>
            <a:r>
              <a:rPr lang="en-US" sz="1200" b="0" i="0" u="none" strike="noStrike" kern="1200" baseline="0" dirty="0">
                <a:solidFill>
                  <a:schemeClr val="tx1"/>
                </a:solidFill>
                <a:latin typeface="+mn-lt"/>
                <a:ea typeface="+mn-ea"/>
                <a:cs typeface="+mn-cs"/>
              </a:rPr>
              <a:t>provide useful </a:t>
            </a:r>
            <a:r>
              <a:rPr lang="en-IN" sz="1200" b="0" i="0" u="none" strike="noStrike" kern="1200" baseline="0" dirty="0">
                <a:solidFill>
                  <a:schemeClr val="tx1"/>
                </a:solidFill>
                <a:latin typeface="+mn-lt"/>
                <a:ea typeface="+mn-ea"/>
                <a:cs typeface="+mn-cs"/>
              </a:rPr>
              <a:t>information to decision makers. The consolidated balance sheet is part of the annual report filed with the SEC. This report is available for download by the public at www.sec.gov.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Overhead Allocation: One difficulty of associating costs with self-constructed assets is the same difficulty encountered when determining cost of goods manufactured for sale. The costs of material and direct labor usually are easily identified with a particular construction project and are included in cost. However, the treatment of manufacturing overhead cost and its allocation between construction projects and normal production is a controversial issue. Some accountants advocate the inclusion of only the incremental overhead costs in the total cost of construction. That is, the asset’s cost would include only those additional costs that are incurred because of the decision to construct the asset. This would exclude such indirect costs as depreciation and the salaries of supervisors that would be incurred whether or not the construction project is undertaken. If, however, a new construction supervisor was hired specifically to work on the project, then that salary would be included in asset cost. Others advocate assigning overhead on the same basis that is used for a regular manufacturing process. That is, all overhead costs are allocated both to production and to self-constructed assets based on the relative amount of a chosen cost driver (for example, labor hours) incurred. This is known as the full-cost approach and is the generally accepted method used to determine the cost of a self-constructed asset.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Interest Capitalization: To reiterate, the cost of an asset includes all costs necessary to get the asset ready for its intended use. Unlike one purchased from another company, a self-constructed asset requires time to create it. During this construction period, the project must be financed in some way. This suggests the question as to whether interest costs during the construction period are one of the costs of acquiring the asset itself or simply costs of financing the asset. On the one hand, we might point to interest charges to finance inventories during their period of manufacture or to finance the purchase of plant assets from others and argue that construction period interest charges are merely costs of financing the asset that should be expensed as incurred like all other interest costs. On the other hand, we might argue that self-constructed assets are different in that during the construction period, they are not yet ready for their intended use for producing revenues. And, so, in keeping with both the historical cost principle and the matching concept, all costs during this period, including interest, should be capitalized and then allocated as depreciation during later periods when the assets are providing benefits.</a:t>
            </a:r>
          </a:p>
        </p:txBody>
      </p:sp>
      <p:sp>
        <p:nvSpPr>
          <p:cNvPr id="4" name="Slide Number Placeholder 3"/>
          <p:cNvSpPr>
            <a:spLocks noGrp="1"/>
          </p:cNvSpPr>
          <p:nvPr>
            <p:ph type="sldNum" sz="quarter" idx="10"/>
          </p:nvPr>
        </p:nvSpPr>
        <p:spPr/>
        <p:txBody>
          <a:bodyPr/>
          <a:lstStyle/>
          <a:p>
            <a:fld id="{E5D5A280-AB61-4228-B8B9-B2988F4D0222}" type="slidenum">
              <a:rPr lang="en-US" smtClean="0"/>
              <a:t>90</a:t>
            </a:fld>
            <a:endParaRPr lang="en-US"/>
          </a:p>
        </p:txBody>
      </p:sp>
    </p:spTree>
    <p:extLst>
      <p:ext uri="{BB962C8B-B14F-4D97-AF65-F5344CB8AC3E}">
        <p14:creationId xmlns:p14="http://schemas.microsoft.com/office/powerpoint/2010/main" val="34461323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Qualifying Assets: Generally accepted accounting principles are consistent with the second argument. Specifically, interest is capitalized during the construction period for (a) assets built for a company’s own use as well as for (b) assets constructed as discrete projects for sale or lease (a ship or a real estate development, for example). This excludes from interest capitalization consideration inventories that are routinely manufactured in large quantities on a repetitive basis and assets that already are in use or are ready for their intended use. Interest costs incurred during the productive life of the asset are expensed as incurred.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Period of Capitalization: The capitalization period for a self-constructed asset starts with the first expenditure (materials, labor, or overhead) and ends either when the asset is substantially complete and ready for use or when interest costs no longer are being incurred. Interest costs incurred can pertain to borrowings other than those obtained specifically for the construction project. However, interest costs can’t be imputed; actual interest costs must be incurred.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Average Accumulated Expenditures: Because we consider interest to be a necessary cost of getting a self-constructed asset ready for use, the amount capitalized is only that portion of interest cost incurred during the construction period that could have been avoided if expenditures for the asset had not been made. In other words, if construction had not been undertaken, debt incurred for the project would not have been necessary and/or other interest-bearing debt could have been liquidated or employed elsewhere. As a result, interest should be determined for only the construction expenditures actually incurred during the capitalization period. And unless all expenditures are made at the outset of the period, it’s necessary to determine the average amount outstanding during the period. This is the amount of debt that would be required to finance the expenditures and thus the amount on which interest would accrue.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91</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Calculating the amount of interest to capitalize is a three-step process:</a:t>
            </a:r>
          </a:p>
          <a:p>
            <a:r>
              <a:rPr lang="en-US" sz="1200" b="0" i="0" u="none" strike="noStrike" kern="1200" baseline="0" dirty="0">
                <a:solidFill>
                  <a:schemeClr val="tx1"/>
                </a:solidFill>
                <a:latin typeface="+mn-lt"/>
                <a:ea typeface="+mn-ea"/>
                <a:cs typeface="+mn-cs"/>
              </a:rPr>
              <a:t>Step 1: Determine the weighted-average accumulated expenditures.</a:t>
            </a:r>
          </a:p>
          <a:p>
            <a:r>
              <a:rPr lang="en-US" sz="1200" b="0" i="0" u="none" strike="noStrike" kern="1200" baseline="0" dirty="0">
                <a:solidFill>
                  <a:schemeClr val="tx1"/>
                </a:solidFill>
                <a:latin typeface="+mn-lt"/>
                <a:ea typeface="+mn-ea"/>
                <a:cs typeface="+mn-cs"/>
              </a:rPr>
              <a:t>Step 2: Calculate the amount of interest to be capitalized.</a:t>
            </a:r>
          </a:p>
          <a:p>
            <a:r>
              <a:rPr lang="en-US" sz="1200" b="0" i="0" u="none" strike="noStrike" kern="1200" baseline="0" dirty="0">
                <a:solidFill>
                  <a:schemeClr val="tx1"/>
                </a:solidFill>
                <a:latin typeface="+mn-lt"/>
                <a:ea typeface="+mn-ea"/>
                <a:cs typeface="+mn-cs"/>
              </a:rPr>
              <a:t>Step 3: Compare calculated interest with actual interest incurred.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92</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Calculating the amount of interest to capitalize is a three-step process:</a:t>
            </a:r>
          </a:p>
          <a:p>
            <a:r>
              <a:rPr lang="en-US" sz="1200" b="0" i="0" u="none" strike="noStrike" kern="1200" baseline="0" dirty="0">
                <a:solidFill>
                  <a:schemeClr val="tx1"/>
                </a:solidFill>
                <a:latin typeface="+mn-lt"/>
                <a:ea typeface="+mn-ea"/>
                <a:cs typeface="+mn-cs"/>
              </a:rPr>
              <a:t>Step 1: Determine the weighted-average accumulated expenditures.</a:t>
            </a:r>
          </a:p>
          <a:p>
            <a:r>
              <a:rPr lang="en-US" sz="1200" b="0" i="0" u="none" strike="noStrike" kern="1200" baseline="0" dirty="0">
                <a:solidFill>
                  <a:schemeClr val="tx1"/>
                </a:solidFill>
                <a:latin typeface="+mn-lt"/>
                <a:ea typeface="+mn-ea"/>
                <a:cs typeface="+mn-cs"/>
              </a:rPr>
              <a:t>Step 2: Calculate the amount of interest to be capitalized.</a:t>
            </a:r>
          </a:p>
          <a:p>
            <a:r>
              <a:rPr lang="en-US" sz="1200" b="0" i="0" u="none" strike="noStrike" kern="1200" baseline="0" dirty="0">
                <a:solidFill>
                  <a:schemeClr val="tx1"/>
                </a:solidFill>
                <a:latin typeface="+mn-lt"/>
                <a:ea typeface="+mn-ea"/>
                <a:cs typeface="+mn-cs"/>
              </a:rPr>
              <a:t>Step 3: Compare calculated interest with actual interest incurred.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93</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 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1 is to determine the weighted-average accumulated expenditures. Interest should be determined for only the construction expenditures </a:t>
            </a:r>
            <a:r>
              <a:rPr lang="en-US" sz="1200" b="0" i="1" u="none" strike="noStrike" kern="1200" baseline="0" dirty="0">
                <a:solidFill>
                  <a:schemeClr val="tx1"/>
                </a:solidFill>
                <a:latin typeface="+mn-lt"/>
                <a:ea typeface="+mn-ea"/>
                <a:cs typeface="+mn-cs"/>
              </a:rPr>
              <a:t>actually incurred </a:t>
            </a:r>
            <a:r>
              <a:rPr lang="en-US" sz="1200" b="0" i="0" u="none" strike="noStrike" kern="1200" baseline="0" dirty="0">
                <a:solidFill>
                  <a:schemeClr val="tx1"/>
                </a:solidFill>
                <a:latin typeface="+mn-lt"/>
                <a:ea typeface="+mn-ea"/>
                <a:cs typeface="+mn-cs"/>
              </a:rPr>
              <a:t>during the capitalization period. Unless all expenditures are made at the outset of the period, it’s necessary to determine the </a:t>
            </a:r>
            <a:r>
              <a:rPr lang="en-US" sz="1200" b="0" i="1" u="none" strike="noStrike" kern="1200" baseline="0" dirty="0">
                <a:solidFill>
                  <a:schemeClr val="tx1"/>
                </a:solidFill>
                <a:latin typeface="+mn-lt"/>
                <a:ea typeface="+mn-ea"/>
                <a:cs typeface="+mn-cs"/>
              </a:rPr>
              <a:t>average </a:t>
            </a:r>
            <a:r>
              <a:rPr lang="en-US" sz="1200" b="0" i="0" u="none" strike="noStrike" kern="1200" baseline="0" dirty="0">
                <a:solidFill>
                  <a:schemeClr val="tx1"/>
                </a:solidFill>
                <a:latin typeface="+mn-lt"/>
                <a:ea typeface="+mn-ea"/>
                <a:cs typeface="+mn-cs"/>
              </a:rPr>
              <a:t>amount outstanding during the period. This is the amount of debt that would be required to finance the expenditures and thus the amount on which interest would accrue. For instance, if a company accumulated $1,500,000 of construction expenditures fairly evenly throughout the construction period, the average expenditures would be $750,000.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expenditures are not incurred evenly throughout the period, a simple average is insufficient. In that case, a </a:t>
            </a:r>
            <a:r>
              <a:rPr lang="en-US" sz="1200" b="0" i="1" u="none" strike="noStrike" kern="1200" baseline="0" dirty="0">
                <a:solidFill>
                  <a:schemeClr val="tx1"/>
                </a:solidFill>
                <a:latin typeface="+mn-lt"/>
                <a:ea typeface="+mn-ea"/>
                <a:cs typeface="+mn-cs"/>
              </a:rPr>
              <a:t>weighted average </a:t>
            </a:r>
            <a:r>
              <a:rPr lang="en-US" sz="1200" b="0" i="0" u="none" strike="noStrike" kern="1200" baseline="0" dirty="0">
                <a:solidFill>
                  <a:schemeClr val="tx1"/>
                </a:solidFill>
                <a:latin typeface="+mn-lt"/>
                <a:ea typeface="+mn-ea"/>
                <a:cs typeface="+mn-cs"/>
              </a:rPr>
              <a:t>is determined by time-weighting individual expenditures or groups of expenditures by the number of months from their incurrence to the end of the construction period. The weighted-average accumulated expenditures by the end of 2018 thus would be calculated as $950,000. Notice that the average accumulated expenditures are less than the total accumulated expenditures of $1,500,000. </a:t>
            </a:r>
            <a:r>
              <a:rPr lang="en-US" sz="1200" kern="1200" baseline="0" dirty="0">
                <a:solidFill>
                  <a:schemeClr val="tx1"/>
                </a:solidFill>
                <a:latin typeface="+mn-lt"/>
                <a:ea typeface="+mn-ea"/>
                <a:cs typeface="+mn-cs"/>
              </a:rPr>
              <a:t>If Mills had borrowed exactly the amount necessary to finance the project, it would not have incurred interest on a loan of $1,500,000 for the whole year but only on an average loan of $950,000.</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94</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 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1 is to determine the weighted-average accumulated expenditures. Interest should be determined for only the construction expenditures </a:t>
            </a:r>
            <a:r>
              <a:rPr lang="en-US" sz="1200" b="0" i="1" u="none" strike="noStrike" kern="1200" baseline="0" dirty="0">
                <a:solidFill>
                  <a:schemeClr val="tx1"/>
                </a:solidFill>
                <a:latin typeface="+mn-lt"/>
                <a:ea typeface="+mn-ea"/>
                <a:cs typeface="+mn-cs"/>
              </a:rPr>
              <a:t>actually incurred </a:t>
            </a:r>
            <a:r>
              <a:rPr lang="en-US" sz="1200" b="0" i="0" u="none" strike="noStrike" kern="1200" baseline="0" dirty="0">
                <a:solidFill>
                  <a:schemeClr val="tx1"/>
                </a:solidFill>
                <a:latin typeface="+mn-lt"/>
                <a:ea typeface="+mn-ea"/>
                <a:cs typeface="+mn-cs"/>
              </a:rPr>
              <a:t>during the capitalization period. Unless all expenditures are made at the outset of the period, it’s necessary to determine the </a:t>
            </a:r>
            <a:r>
              <a:rPr lang="en-US" sz="1200" b="0" i="1" u="none" strike="noStrike" kern="1200" baseline="0" dirty="0">
                <a:solidFill>
                  <a:schemeClr val="tx1"/>
                </a:solidFill>
                <a:latin typeface="+mn-lt"/>
                <a:ea typeface="+mn-ea"/>
                <a:cs typeface="+mn-cs"/>
              </a:rPr>
              <a:t>average </a:t>
            </a:r>
            <a:r>
              <a:rPr lang="en-US" sz="1200" b="0" i="0" u="none" strike="noStrike" kern="1200" baseline="0" dirty="0">
                <a:solidFill>
                  <a:schemeClr val="tx1"/>
                </a:solidFill>
                <a:latin typeface="+mn-lt"/>
                <a:ea typeface="+mn-ea"/>
                <a:cs typeface="+mn-cs"/>
              </a:rPr>
              <a:t>amount outstanding during the period. This is the amount of debt that would be required to finance the expenditures and thus the amount on which interest would accrue. For instance, if a company accumulated $1,500,000 of construction expenditures fairly evenly throughout the construction period, the average expenditures would be $750,000.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expenditures are not incurred evenly throughout the period, a simple average is insufficient. In that case, a </a:t>
            </a:r>
            <a:r>
              <a:rPr lang="en-US" sz="1200" b="0" i="1" u="none" strike="noStrike" kern="1200" baseline="0" dirty="0">
                <a:solidFill>
                  <a:schemeClr val="tx1"/>
                </a:solidFill>
                <a:latin typeface="+mn-lt"/>
                <a:ea typeface="+mn-ea"/>
                <a:cs typeface="+mn-cs"/>
              </a:rPr>
              <a:t>weighted average </a:t>
            </a:r>
            <a:r>
              <a:rPr lang="en-US" sz="1200" b="0" i="0" u="none" strike="noStrike" kern="1200" baseline="0" dirty="0">
                <a:solidFill>
                  <a:schemeClr val="tx1"/>
                </a:solidFill>
                <a:latin typeface="+mn-lt"/>
                <a:ea typeface="+mn-ea"/>
                <a:cs typeface="+mn-cs"/>
              </a:rPr>
              <a:t>is determined by time-weighting individual expenditures or groups of expenditures by the number of months from their incurrence to the end of the construction period. The weighted-average accumulated expenditures by the end of 2018 thus would be calculated as $950,000. Notice that the average accumulated expenditures are less than the total accumulated expenditures of $1,500,000. </a:t>
            </a:r>
            <a:r>
              <a:rPr lang="en-US" sz="1200" kern="1200" baseline="0" dirty="0">
                <a:solidFill>
                  <a:schemeClr val="tx1"/>
                </a:solidFill>
                <a:latin typeface="+mn-lt"/>
                <a:ea typeface="+mn-ea"/>
                <a:cs typeface="+mn-cs"/>
              </a:rPr>
              <a:t>If Mills had borrowed exactly the amount necessary to finance the project, it would not have incurred interest on a loan of $1,500,000 for the whole year but only on an average loan of $950,000.</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95</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 continued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next step is to determine the interest to be capitalized for the average accumulated expenditures. </a:t>
            </a:r>
            <a:r>
              <a:rPr lang="en-US" sz="1200" b="0" i="0" u="none" strike="noStrike" kern="1200" baseline="0" dirty="0">
                <a:solidFill>
                  <a:schemeClr val="tx1"/>
                </a:solidFill>
                <a:latin typeface="+mn-lt"/>
                <a:ea typeface="+mn-ea"/>
                <a:cs typeface="+mn-cs"/>
              </a:rPr>
              <a:t>To determine the interest capitalized, then, we simply multiply the construction loan rate of 8% by the average accumulated expenditures. The interest of $76,000 is added to the cost of the building, bringing accumulated expenditures at December 31, 2018, to $1,576,000 ($1,500,000 + $76,000). The remaining interest cost incurred but not capitalized is expensed.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should be emphasized that interest capitalization does not require that funds actually be borrowed for this specific purpose, only that the company does have outstanding debt. The presumption is that even if the company doesn’t borrow specifically for the project, funds from other borrowings must be diverted to finance the construction. Either way—directly or indirectly—interest costs are incurred. In our illustration, for instance, even without the construction loan, interest would be capitalized because other debt was outstanding. The capitalized interest would be the average accumulated expenditures multiplied by the weighted-average rate on these other loans. The weighted-average interest rate on all debt other than the construction loan would be 10%, calculated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Loans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Annual Rate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$2,000,000 	× 	6% 	=                   $120,000 	</a:t>
            </a:r>
          </a:p>
          <a:p>
            <a:r>
              <a:rPr lang="en-US" sz="1200" b="0" i="0" u="sng" strike="noStrike" kern="1200" baseline="0" dirty="0">
                <a:solidFill>
                  <a:schemeClr val="tx1"/>
                </a:solidFill>
                <a:latin typeface="+mn-lt"/>
                <a:ea typeface="+mn-ea"/>
                <a:cs typeface="+mn-cs"/>
              </a:rPr>
              <a:t>4,000,000 </a:t>
            </a:r>
            <a:r>
              <a:rPr lang="en-US" sz="1200" b="0" i="0" u="none" strike="noStrike" kern="1200" baseline="0" dirty="0">
                <a:solidFill>
                  <a:schemeClr val="tx1"/>
                </a:solidFill>
                <a:latin typeface="+mn-lt"/>
                <a:ea typeface="+mn-ea"/>
                <a:cs typeface="+mn-cs"/>
              </a:rPr>
              <a:t>	× 	12% 	= 	 </a:t>
            </a:r>
            <a:r>
              <a:rPr lang="en-US" sz="1200" b="0" i="0" u="sng" strike="noStrike" kern="1200" baseline="0" dirty="0">
                <a:solidFill>
                  <a:schemeClr val="tx1"/>
                </a:solidFill>
                <a:latin typeface="+mn-lt"/>
                <a:ea typeface="+mn-ea"/>
                <a:cs typeface="+mn-cs"/>
              </a:rPr>
              <a:t>480,000 </a:t>
            </a:r>
            <a:r>
              <a:rPr lang="en-US" sz="1200" b="0" i="0" u="none" strike="noStrike" kern="1200" baseline="0" dirty="0">
                <a:solidFill>
                  <a:schemeClr val="tx1"/>
                </a:solidFill>
                <a:latin typeface="+mn-lt"/>
                <a:ea typeface="+mn-ea"/>
                <a:cs typeface="+mn-cs"/>
              </a:rPr>
              <a:t>	</a:t>
            </a:r>
          </a:p>
          <a:p>
            <a:r>
              <a:rPr lang="en-US" sz="1200" b="0" i="0" u="sng" strike="noStrike" kern="1200" baseline="0" dirty="0">
                <a:solidFill>
                  <a:schemeClr val="tx1"/>
                </a:solidFill>
                <a:latin typeface="+mn-lt"/>
                <a:ea typeface="+mn-ea"/>
                <a:cs typeface="+mn-cs"/>
              </a:rPr>
              <a:t>$6,000,000 </a:t>
            </a:r>
            <a:r>
              <a:rPr lang="en-US" sz="1200" b="0" i="0" u="none" strike="noStrike" kern="1200" baseline="0" dirty="0">
                <a:solidFill>
                  <a:schemeClr val="tx1"/>
                </a:solidFill>
                <a:latin typeface="+mn-lt"/>
                <a:ea typeface="+mn-ea"/>
                <a:cs typeface="+mn-cs"/>
              </a:rPr>
              <a:t>	                                                                        </a:t>
            </a:r>
            <a:r>
              <a:rPr lang="en-US" sz="1200" b="0" i="0" u="sng" strike="noStrike" kern="1200" baseline="0" dirty="0">
                <a:solidFill>
                  <a:schemeClr val="tx1"/>
                </a:solidFill>
                <a:latin typeface="+mn-lt"/>
                <a:ea typeface="+mn-ea"/>
                <a:cs typeface="+mn-cs"/>
              </a:rPr>
              <a:t>$600,000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Weighted-average rate: $600,000 / 6,000,000 = 10% </a:t>
            </a:r>
          </a:p>
          <a:p>
            <a:r>
              <a:rPr lang="en-US" sz="1200" b="0" i="0" u="none" strike="noStrike" kern="1200" baseline="0" dirty="0">
                <a:solidFill>
                  <a:schemeClr val="tx1"/>
                </a:solidFill>
                <a:latin typeface="+mn-lt"/>
                <a:ea typeface="+mn-ea"/>
                <a:cs typeface="+mn-cs"/>
              </a:rPr>
              <a:t>This is a weighted average because total interest is $600,000 on total debt of $6,000,000. Therefore, in our illustration, without any specific construction loan, interest capitalized for 2018 would have been $95,000 ($950,000 ×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 is to compare the calculated interest with the actual interest incurred. It’s possible that the amount of interest calculated to be capitalized exceeds the amount of interest actually incurred. If that’s the case, we limit the interest capitalized to the actual interest incurred. In our illustration, total interest cost incurred during 2018 far exceeds the $76,000 of capitalized interest calculated, so it’s not necessary to limit the capitalized amount.</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96</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 continued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next step is to determine the interest to be capitalized for the average accumulated expenditures. </a:t>
            </a:r>
            <a:r>
              <a:rPr lang="en-US" sz="1200" b="0" i="0" u="none" strike="noStrike" kern="1200" baseline="0" dirty="0">
                <a:solidFill>
                  <a:schemeClr val="tx1"/>
                </a:solidFill>
                <a:latin typeface="+mn-lt"/>
                <a:ea typeface="+mn-ea"/>
                <a:cs typeface="+mn-cs"/>
              </a:rPr>
              <a:t>To determine the interest capitalized, then, we simply multiply the construction loan rate of 8% by the average accumulated expenditures. The interest of $76,000 is added to the cost of the building, bringing accumulated expenditures at December 31, 2018, to $1,576,000 ($1,500,000 + $76,000). The remaining interest cost incurred but not capitalized is expensed.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should be emphasized that interest capitalization does not require that funds actually be borrowed for this specific purpose, only that the company does have outstanding debt. The presumption is that even if the company doesn’t borrow specifically for the project, funds from other borrowings must be diverted to finance the construction. Either way—directly or indirectly—interest costs are incurred. In our illustration, for instance, even without the construction loan, interest would be capitalized because other debt was outstanding. The capitalized interest would be the average accumulated expenditures multiplied by the weighted-average rate on these other loans. The weighted-average interest rate on all debt other than the construction loan would be 10%, calculated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Loans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Annual Rate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$2,000,000 	× 	6% 	=                   $120,000 	</a:t>
            </a:r>
          </a:p>
          <a:p>
            <a:r>
              <a:rPr lang="en-US" sz="1200" b="0" i="0" u="sng" strike="noStrike" kern="1200" baseline="0" dirty="0">
                <a:solidFill>
                  <a:schemeClr val="tx1"/>
                </a:solidFill>
                <a:latin typeface="+mn-lt"/>
                <a:ea typeface="+mn-ea"/>
                <a:cs typeface="+mn-cs"/>
              </a:rPr>
              <a:t>4,000,000 </a:t>
            </a:r>
            <a:r>
              <a:rPr lang="en-US" sz="1200" b="0" i="0" u="none" strike="noStrike" kern="1200" baseline="0" dirty="0">
                <a:solidFill>
                  <a:schemeClr val="tx1"/>
                </a:solidFill>
                <a:latin typeface="+mn-lt"/>
                <a:ea typeface="+mn-ea"/>
                <a:cs typeface="+mn-cs"/>
              </a:rPr>
              <a:t>	× 	12% 	= 	 </a:t>
            </a:r>
            <a:r>
              <a:rPr lang="en-US" sz="1200" b="0" i="0" u="sng" strike="noStrike" kern="1200" baseline="0" dirty="0">
                <a:solidFill>
                  <a:schemeClr val="tx1"/>
                </a:solidFill>
                <a:latin typeface="+mn-lt"/>
                <a:ea typeface="+mn-ea"/>
                <a:cs typeface="+mn-cs"/>
              </a:rPr>
              <a:t>480,000 </a:t>
            </a:r>
            <a:r>
              <a:rPr lang="en-US" sz="1200" b="0" i="0" u="none" strike="noStrike" kern="1200" baseline="0" dirty="0">
                <a:solidFill>
                  <a:schemeClr val="tx1"/>
                </a:solidFill>
                <a:latin typeface="+mn-lt"/>
                <a:ea typeface="+mn-ea"/>
                <a:cs typeface="+mn-cs"/>
              </a:rPr>
              <a:t>	</a:t>
            </a:r>
          </a:p>
          <a:p>
            <a:r>
              <a:rPr lang="en-US" sz="1200" b="0" i="0" u="sng" strike="noStrike" kern="1200" baseline="0" dirty="0">
                <a:solidFill>
                  <a:schemeClr val="tx1"/>
                </a:solidFill>
                <a:latin typeface="+mn-lt"/>
                <a:ea typeface="+mn-ea"/>
                <a:cs typeface="+mn-cs"/>
              </a:rPr>
              <a:t>$6,000,000 </a:t>
            </a:r>
            <a:r>
              <a:rPr lang="en-US" sz="1200" b="0" i="0" u="none" strike="noStrike" kern="1200" baseline="0" dirty="0">
                <a:solidFill>
                  <a:schemeClr val="tx1"/>
                </a:solidFill>
                <a:latin typeface="+mn-lt"/>
                <a:ea typeface="+mn-ea"/>
                <a:cs typeface="+mn-cs"/>
              </a:rPr>
              <a:t>	                                                                        </a:t>
            </a:r>
            <a:r>
              <a:rPr lang="en-US" sz="1200" b="0" i="0" u="sng" strike="noStrike" kern="1200" baseline="0" dirty="0">
                <a:solidFill>
                  <a:schemeClr val="tx1"/>
                </a:solidFill>
                <a:latin typeface="+mn-lt"/>
                <a:ea typeface="+mn-ea"/>
                <a:cs typeface="+mn-cs"/>
              </a:rPr>
              <a:t>$600,000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Weighted-average rate: $600,000 / 6,000,000 = 10% </a:t>
            </a:r>
          </a:p>
          <a:p>
            <a:r>
              <a:rPr lang="en-US" sz="1200" b="0" i="0" u="none" strike="noStrike" kern="1200" baseline="0" dirty="0">
                <a:solidFill>
                  <a:schemeClr val="tx1"/>
                </a:solidFill>
                <a:latin typeface="+mn-lt"/>
                <a:ea typeface="+mn-ea"/>
                <a:cs typeface="+mn-cs"/>
              </a:rPr>
              <a:t>This is a weighted average because total interest is $600,000 on total debt of $6,000,000. Therefore, in our illustration, without any specific construction loan, interest capitalized for 2018 would have been $95,000 ($950,000 ×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 is to compare the calculated interest with the actual interest incurred. It’s possible that the amount of interest calculated to be capitalized exceeds the amount of interest actually incurred. If that’s the case, we limit the interest capitalized to the actual interest incurred. In our illustration, total interest cost incurred during 2018 far exceeds the $76,000 of capitalized interest calculated, so it’s not necessary to limit the capitalized amount.</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97</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10–17 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method of determining interest to capitalize that we’ve discussed is called the </a:t>
            </a:r>
            <a:r>
              <a:rPr lang="en-US" sz="1200" b="0" i="1" u="none" strike="noStrike" kern="1200" baseline="0" dirty="0">
                <a:solidFill>
                  <a:schemeClr val="tx1"/>
                </a:solidFill>
                <a:latin typeface="+mn-lt"/>
                <a:ea typeface="+mn-ea"/>
                <a:cs typeface="+mn-cs"/>
              </a:rPr>
              <a:t>specific interest method</a:t>
            </a:r>
            <a:r>
              <a:rPr lang="en-US" sz="1200" b="0" i="0" u="none" strike="noStrike" kern="1200" baseline="0" dirty="0">
                <a:solidFill>
                  <a:schemeClr val="tx1"/>
                </a:solidFill>
                <a:latin typeface="+mn-lt"/>
                <a:ea typeface="+mn-ea"/>
                <a:cs typeface="+mn-cs"/>
              </a:rPr>
              <a:t> because we use rates from specific construction loans to the extent of specific borrowings before using the average rate of other debt.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though, it’s difficult to associate specific borrowings with projects. In these situations, it’s acceptable to just use the weighted-average rate on all interest-bearing debt, including all construction loans. This is known as the </a:t>
            </a:r>
            <a:r>
              <a:rPr lang="en-US" sz="1200" b="0" i="1" u="none" strike="noStrike" kern="1200" baseline="0" dirty="0">
                <a:solidFill>
                  <a:schemeClr val="tx1"/>
                </a:solidFill>
                <a:latin typeface="+mn-lt"/>
                <a:ea typeface="+mn-ea"/>
                <a:cs typeface="+mn-cs"/>
              </a:rPr>
              <a:t>weighted-average method</a:t>
            </a:r>
            <a:r>
              <a:rPr lang="en-US" sz="1200" b="0" i="0" u="none" strike="noStrike" kern="1200" baseline="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E5D5A280-AB61-4228-B8B9-B2988F4D0222}" type="slidenum">
              <a:rPr lang="en-US" smtClean="0"/>
              <a:t>98</a:t>
            </a:fld>
            <a:endParaRPr lang="en-US"/>
          </a:p>
        </p:txBody>
      </p:sp>
    </p:spTree>
    <p:extLst>
      <p:ext uri="{BB962C8B-B14F-4D97-AF65-F5344CB8AC3E}">
        <p14:creationId xmlns:p14="http://schemas.microsoft.com/office/powerpoint/2010/main" val="21239671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kern="1200" baseline="0" dirty="0">
                <a:solidFill>
                  <a:srgbClr val="000000"/>
                </a:solidFill>
                <a:ea typeface="+mn-ea"/>
                <a:cs typeface="+mn-cs"/>
              </a:rPr>
              <a:t>Illustration 10–18</a:t>
            </a:r>
            <a:endParaRPr lang="en-US" sz="1200" b="0" i="0" u="none" strike="noStrike" kern="1200" baseline="0" dirty="0">
              <a:solidFill>
                <a:schemeClr val="tx1"/>
              </a:solidFill>
              <a:ea typeface="+mn-ea"/>
              <a:cs typeface="+mn-cs"/>
            </a:endParaRPr>
          </a:p>
          <a:p>
            <a:pPr algn="l"/>
            <a:endParaRPr lang="en-IN" sz="1200" b="0" i="0" u="none" strike="noStrike" kern="1200" baseline="0" dirty="0">
              <a:solidFill>
                <a:schemeClr val="tx1"/>
              </a:solidFill>
              <a:latin typeface="+mn-lt"/>
              <a:ea typeface="+mn-ea"/>
              <a:cs typeface="+mn-cs"/>
            </a:endParaRPr>
          </a:p>
          <a:p>
            <a:pPr algn="l"/>
            <a:r>
              <a:rPr lang="en-IN" sz="1200" b="0" i="0" u="none" strike="noStrike" kern="1200" baseline="0" dirty="0">
                <a:solidFill>
                  <a:schemeClr val="tx1"/>
                </a:solidFill>
                <a:latin typeface="+mn-lt"/>
                <a:ea typeface="+mn-ea"/>
                <a:cs typeface="+mn-cs"/>
              </a:rPr>
              <a:t>For an accounting period in which interest costs are capitalized, the total amount of interest costs capitalized, if the amount is material, should be disclosed. The illustration </a:t>
            </a:r>
            <a:r>
              <a:rPr lang="en-US" sz="1200" baseline="0" dirty="0">
                <a:solidFill>
                  <a:srgbClr val="000000"/>
                </a:solidFill>
              </a:rPr>
              <a:t>shows an interest capitalization disclosure note that was included in a </a:t>
            </a:r>
            <a:r>
              <a:rPr lang="en-US" sz="1200" b="0" baseline="0" dirty="0">
                <a:solidFill>
                  <a:srgbClr val="000000"/>
                </a:solidFill>
              </a:rPr>
              <a:t>recent annual report of Wal-Mart Stores, Inc., the world’s largest retailer.</a:t>
            </a:r>
          </a:p>
          <a:p>
            <a:pPr algn="l"/>
            <a:endParaRPr lang="en-US" sz="1200" b="0" i="0" u="none" strike="noStrike" kern="1200" baseline="0" dirty="0">
              <a:solidFill>
                <a:srgbClr val="000000"/>
              </a:solidFill>
              <a:latin typeface="TimesLTStd-Roman"/>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99</a:t>
            </a:fld>
            <a:endParaRPr lang="en-US"/>
          </a:p>
        </p:txBody>
      </p:sp>
    </p:spTree>
    <p:extLst>
      <p:ext uri="{BB962C8B-B14F-4D97-AF65-F5344CB8AC3E}">
        <p14:creationId xmlns:p14="http://schemas.microsoft.com/office/powerpoint/2010/main" val="857420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Property, plant, and equipment and intangible assets can be acquired through purchase, exchange, lease, donation, self-construction, or a business combination.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initial valuation of property, plant, and equipment and intangible assets usually is quite simple. Assets are valued on the basis of their original costs. For example, if Thompson Company purchased inventory for $42,000 and incurred $1,000 in freight costs to have the inventory shipped to its location, the initial cost of the inventory is $43,000. This concept applies to the valuation of property, plant, and equipment and intangible assets as well. The initial cost of these assets includes the purchase price and all expenditures necessary to bring the asset to its desired condition and location for use.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1847761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100</a:t>
            </a:fld>
            <a:endParaRPr lang="en-US"/>
          </a:p>
        </p:txBody>
      </p:sp>
    </p:spTree>
    <p:extLst>
      <p:ext uri="{BB962C8B-B14F-4D97-AF65-F5344CB8AC3E}">
        <p14:creationId xmlns:p14="http://schemas.microsoft.com/office/powerpoint/2010/main" val="16310628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101</a:t>
            </a:fld>
            <a:endParaRPr lang="en-US"/>
          </a:p>
        </p:txBody>
      </p:sp>
    </p:spTree>
    <p:extLst>
      <p:ext uri="{BB962C8B-B14F-4D97-AF65-F5344CB8AC3E}">
        <p14:creationId xmlns:p14="http://schemas.microsoft.com/office/powerpoint/2010/main" val="163106289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GAAP distinguishes research and development as follows:</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Research</a:t>
            </a:r>
            <a:r>
              <a:rPr lang="en-US" sz="1200" b="0" i="0" u="none" strike="noStrike" kern="1200" baseline="0" dirty="0">
                <a:solidFill>
                  <a:schemeClr val="tx1"/>
                </a:solidFill>
                <a:latin typeface="+mn-lt"/>
                <a:ea typeface="+mn-ea"/>
                <a:cs typeface="+mn-cs"/>
              </a:rPr>
              <a:t> is planned search or critical investigation aimed at discovery of new knowledge with the hope that such knowledge will be useful in developing a new product or service or a new process or technique or in bringing about a significant improvement to an existing product or process.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Development</a:t>
            </a:r>
            <a:r>
              <a:rPr lang="en-US" sz="1200" b="0" i="0" u="none" strike="noStrike" kern="1200" baseline="0" dirty="0">
                <a:solidFill>
                  <a:schemeClr val="tx1"/>
                </a:solidFill>
                <a:latin typeface="+mn-lt"/>
                <a:ea typeface="+mn-ea"/>
                <a:cs typeface="+mn-cs"/>
              </a:rPr>
              <a:t> is the translation of research findings or other knowledge into a plan or design for a new product or process or for a significant improvement to an existing product or process whether intended for sale or use.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102</a:t>
            </a:fld>
            <a:endParaRPr lang="en-US"/>
          </a:p>
        </p:txBody>
      </p:sp>
    </p:spTree>
    <p:extLst>
      <p:ext uri="{BB962C8B-B14F-4D97-AF65-F5344CB8AC3E}">
        <p14:creationId xmlns:p14="http://schemas.microsoft.com/office/powerpoint/2010/main" val="23622093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R&amp;D costs include salaries, wages, and other labor costs of personnel engaged in R&amp;D activities, the costs of materials consumed, equipment, facilities, and intangibles used in R&amp;D projects, the costs of services performed by others in connection with R&amp;D activities, and a reasonable allocation of indirect costs related to those activities. General and administrative costs should not be included unless they are clearly related to the R&amp;D activity.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asset is purchased specifically for a single R&amp;D project, its cost is considered R&amp;D and expensed immediately even though the asset’s useful life extends beyond the current year. However, the cost of an asset that has an alternative future use beyond the current R&amp;D project is not a current R&amp;D expense. Instead, the depreciation or amortization of these alternative-use assets is included as R&amp;D expenses in the current and future periods the assets are used for R&amp;D activities.</a:t>
            </a:r>
            <a:endParaRPr lang="en-US" sz="120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103</a:t>
            </a:fld>
            <a:endParaRPr lang="en-US"/>
          </a:p>
        </p:txBody>
      </p:sp>
    </p:spTree>
    <p:extLst>
      <p:ext uri="{BB962C8B-B14F-4D97-AF65-F5344CB8AC3E}">
        <p14:creationId xmlns:p14="http://schemas.microsoft.com/office/powerpoint/2010/main" val="5752405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R&amp;D costs include salaries, wages, and other labor costs of personnel engaged in R&amp;D activities, the costs of materials consumed, equipment, facilities, and intangibles used in R&amp;D projects, the costs of services performed by others in connection with R&amp;D activities, and a reasonable allocation of indirect costs related to those activities. General and administrative costs should not be included unless they are clearly related to the R&amp;D activity.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asset is purchased specifically for a single R&amp;D project, its cost is considered R&amp;D and expensed immediately even though the asset’s useful life extends beyond the current year. However, the cost of an asset that has an alternative future use beyond the current R&amp;D project is not a current R&amp;D expense. Instead, the depreciation or amortization of these alternative-use assets is included as R&amp;D expenses in the current and future periods the assets are used for R&amp;D activities.</a:t>
            </a:r>
            <a:endParaRPr lang="en-US" sz="120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104</a:t>
            </a:fld>
            <a:endParaRPr lang="en-US"/>
          </a:p>
        </p:txBody>
      </p:sp>
    </p:spTree>
    <p:extLst>
      <p:ext uri="{BB962C8B-B14F-4D97-AF65-F5344CB8AC3E}">
        <p14:creationId xmlns:p14="http://schemas.microsoft.com/office/powerpoint/2010/main" val="57524051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10–19</a:t>
            </a:r>
          </a:p>
          <a:p>
            <a:pPr algn="l"/>
            <a:endParaRPr lang="en-US" sz="1200" baseline="0" dirty="0"/>
          </a:p>
          <a:p>
            <a:pPr algn="l"/>
            <a:r>
              <a:rPr lang="en-US" sz="1200" baseline="0" dirty="0"/>
              <a:t>In general, R&amp;D costs pertain to activities that occur prior to the start of commercial production. Commercial production most often refers to the point in time where the company has no other plans to materially change the product prior to beginning production for intended sales to customers. Any costs incurred after the start of commercial production are not classified as R&amp;D costs. These costs would be either expensed or treated as manufacturing overhead and included in the cost of inventory. This illustration captures the concept with a time line beginning with the start of an R&amp;D project and ending with the ultimate sale of a developed product or the use of a developed process. The illustration also provides examples of activities typically included as R&amp;D and examples of activities typically excluded from R&amp;D.</a:t>
            </a:r>
            <a:endParaRPr lang="en-US" sz="1200" b="0" i="0" u="none" strike="noStrike" kern="1200" baseline="0" dirty="0">
              <a:solidFill>
                <a:schemeClr val="tx1"/>
              </a:solidFill>
            </a:endParaRPr>
          </a:p>
          <a:p>
            <a:pPr algn="l"/>
            <a:endParaRPr lang="en-US" sz="1200"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105</a:t>
            </a:fld>
            <a:endParaRPr lang="en-US"/>
          </a:p>
        </p:txBody>
      </p:sp>
    </p:spTree>
    <p:extLst>
      <p:ext uri="{BB962C8B-B14F-4D97-AF65-F5344CB8AC3E}">
        <p14:creationId xmlns:p14="http://schemas.microsoft.com/office/powerpoint/2010/main" val="2599989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10–19</a:t>
            </a:r>
          </a:p>
          <a:p>
            <a:pPr algn="l"/>
            <a:endParaRPr lang="en-US" sz="1200" baseline="0" dirty="0"/>
          </a:p>
          <a:p>
            <a:pPr algn="l"/>
            <a:r>
              <a:rPr lang="en-US" sz="1200" baseline="0" dirty="0"/>
              <a:t>In general, R&amp;D costs pertain to activities that occur prior to the start of commercial production. Commercial production most often refers to the point in time where the company has no other plans to materially change the product prior to beginning production for intended sales to customers. Any costs incurred after the start of commercial production are not classified as R&amp;D costs. These costs would be either expensed or treated as manufacturing overhead and included in the cost of inventory. This illustration captures the concept with a time line beginning with the start of an R&amp;D project and ending with the ultimate sale of a developed product or the use of a developed process. The illustration also provides examples of activities typically included as R&amp;D and examples of activities typically excluded from R&amp;D.</a:t>
            </a:r>
            <a:endParaRPr lang="en-US" sz="1200" b="0" i="0" u="none" strike="noStrike" kern="1200" baseline="0" dirty="0">
              <a:solidFill>
                <a:schemeClr val="tx1"/>
              </a:solidFill>
            </a:endParaRPr>
          </a:p>
          <a:p>
            <a:pPr algn="l"/>
            <a:endParaRPr lang="en-US" sz="1200"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106</a:t>
            </a:fld>
            <a:endParaRPr lang="en-US"/>
          </a:p>
        </p:txBody>
      </p:sp>
    </p:spTree>
    <p:extLst>
      <p:ext uri="{BB962C8B-B14F-4D97-AF65-F5344CB8AC3E}">
        <p14:creationId xmlns:p14="http://schemas.microsoft.com/office/powerpoint/2010/main" val="2599989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Software Development Costs. </a:t>
            </a:r>
            <a:r>
              <a:rPr lang="en-US" sz="1200" b="0" i="0" u="none" strike="noStrike" kern="1200" baseline="0" dirty="0">
                <a:solidFill>
                  <a:schemeClr val="tx1"/>
                </a:solidFill>
                <a:latin typeface="+mn-lt"/>
                <a:ea typeface="+mn-ea"/>
                <a:cs typeface="+mn-cs"/>
              </a:rPr>
              <a:t>The percentage we use to amortize computer software development costs under U.S. GAAP is the greater of (1) the ratio of current revenues to current and anticipated revenues or (2) the straight-line percentage over the useful life of the software. This approach is allowed under IFRS, but not required. Amortization under IFRS typically occurs over the useful life of the software, based on pattern of benefits, with straight-line as the default.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107</a:t>
            </a:fld>
            <a:endParaRPr lang="en-US"/>
          </a:p>
        </p:txBody>
      </p:sp>
    </p:spTree>
    <p:extLst>
      <p:ext uri="{BB962C8B-B14F-4D97-AF65-F5344CB8AC3E}">
        <p14:creationId xmlns:p14="http://schemas.microsoft.com/office/powerpoint/2010/main" val="17506084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10–20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journal entry is made to record the R&amp;D expenses of $14,200,000 ($10,000,000 + 3,000,000 + 1,200,000).</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108</a:t>
            </a:fld>
            <a:endParaRPr lang="en-US"/>
          </a:p>
        </p:txBody>
      </p:sp>
    </p:spTree>
    <p:extLst>
      <p:ext uri="{BB962C8B-B14F-4D97-AF65-F5344CB8AC3E}">
        <p14:creationId xmlns:p14="http://schemas.microsoft.com/office/powerpoint/2010/main" val="272066692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109</a:t>
            </a:fld>
            <a:endParaRPr lang="en-US"/>
          </a:p>
        </p:txBody>
      </p:sp>
    </p:spTree>
    <p:extLst>
      <p:ext uri="{BB962C8B-B14F-4D97-AF65-F5344CB8AC3E}">
        <p14:creationId xmlns:p14="http://schemas.microsoft.com/office/powerpoint/2010/main" val="2720666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sometimes referred to as the statement of financial position, is to report a company’s financial position on a particular date. The balance sheet presents an organized array of assets, liabilities, and shareholders’ equity at a point in time. It is a freeze frame or snapshot of financial position at the end of a particular day marking the end of an accounting period.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10–20</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journal entry is made to record the purchase of equipment.</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111</a:t>
            </a:fld>
            <a:endParaRPr lang="en-US"/>
          </a:p>
        </p:txBody>
      </p:sp>
    </p:spTree>
    <p:extLst>
      <p:ext uri="{BB962C8B-B14F-4D97-AF65-F5344CB8AC3E}">
        <p14:creationId xmlns:p14="http://schemas.microsoft.com/office/powerpoint/2010/main" val="272066692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10–20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that total R&amp;D expense incurred must be disclosed either as a line item in the income statement or in a disclosure note. In our illustration, total R&amp;D expense disclosed in 2018 would be $14,700,000 ($14,200,000 in expenditures and $500,000 in depreciation). Note that if Askew later sells this patent to another company for, say, $15 million, the buyer would capitalize the entire purchase price rather than only the filing and legal costs. Once again, the reason for the apparent inconsistency in accounting treatment of internally generated intangibles and externally purchased intangibles is the difficulty of associating costs and benefits.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112</a:t>
            </a:fld>
            <a:endParaRPr lang="en-US"/>
          </a:p>
        </p:txBody>
      </p:sp>
    </p:spTree>
    <p:extLst>
      <p:ext uri="{BB962C8B-B14F-4D97-AF65-F5344CB8AC3E}">
        <p14:creationId xmlns:p14="http://schemas.microsoft.com/office/powerpoint/2010/main" val="14457811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R&amp;D Performed for Others: The principle requiring the immediate expensing of R&amp;D does not apply to companies that perform R&amp;D for other companies under contract. In these situations, the R&amp;D costs are capitalized as inventory and carried forward into future years until the project is completed. Justification is that the benefits of these expenditures are the contract revenues that will eventually be recognized. Income from these contracts can be recognized over time or at a point in time, depending on the specifics of the contract.</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Start-up Costs: Whenever a company introduces a new product or service, or commences business in a new territory or with a new customer, it incurs </a:t>
            </a:r>
            <a:r>
              <a:rPr lang="en-US" sz="1200" b="0" i="1" u="none" strike="noStrike" kern="1200" baseline="0" dirty="0">
                <a:solidFill>
                  <a:schemeClr val="tx1"/>
                </a:solidFill>
                <a:latin typeface="+mn-lt"/>
                <a:ea typeface="+mn-ea"/>
                <a:cs typeface="+mn-cs"/>
              </a:rPr>
              <a:t>start-up costs</a:t>
            </a:r>
            <a:r>
              <a:rPr lang="en-US" sz="1200" b="0" i="0" u="none" strike="noStrike" kern="1200" baseline="0" dirty="0">
                <a:solidFill>
                  <a:schemeClr val="tx1"/>
                </a:solidFill>
                <a:latin typeface="+mn-lt"/>
                <a:ea typeface="+mn-ea"/>
                <a:cs typeface="+mn-cs"/>
              </a:rPr>
              <a:t>. As with R&amp;D expenditures, a company must expense all the costs related to a company’s start-up activities in the period incurred, rather than capitalize those costs as an asset. Start-up costs also include organization costs related to organizing a new entity, such as legal fees and state filing fees to incorporate.</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113</a:t>
            </a:fld>
            <a:endParaRPr lang="en-US"/>
          </a:p>
        </p:txBody>
      </p:sp>
    </p:spTree>
    <p:extLst>
      <p:ext uri="{BB962C8B-B14F-4D97-AF65-F5344CB8AC3E}">
        <p14:creationId xmlns:p14="http://schemas.microsoft.com/office/powerpoint/2010/main" val="62696108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114</a:t>
            </a:fld>
            <a:endParaRPr lang="en-US"/>
          </a:p>
        </p:txBody>
      </p:sp>
    </p:spTree>
    <p:extLst>
      <p:ext uri="{BB962C8B-B14F-4D97-AF65-F5344CB8AC3E}">
        <p14:creationId xmlns:p14="http://schemas.microsoft.com/office/powerpoint/2010/main" val="10290738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10–21</a:t>
            </a:r>
            <a:endParaRPr lang="en-IN" sz="1200" b="0" i="0" u="none" strike="noStrike" kern="1200" baseline="0" dirty="0">
              <a:solidFill>
                <a:schemeClr val="tx1"/>
              </a:solidFill>
            </a:endParaRPr>
          </a:p>
          <a:p>
            <a:pPr algn="l"/>
            <a:endParaRPr lang="en-US" sz="1200" baseline="0" dirty="0"/>
          </a:p>
          <a:p>
            <a:pPr algn="l"/>
            <a:r>
              <a:rPr lang="en-US" sz="1200" baseline="0" dirty="0"/>
              <a:t>Technological feasibility is established “when the enterprise has completed all planning, designing, coding, and testing activities that are necessary to establish that the product can be produced to meet its design specifications including functions, features, and technical performance requirements.” Costs incurred after technological feasibility but before the software is available for general release to customers are capitalized as an intangible asset. These costs include items such as further coding and testing and the production of product masters. Capitalized costs are then amortized over the economic life of the software. Any costs incurred after the software release date generally are expensed but not as part of R&amp;D. This illustration shows the R&amp;D time line introduced earlier in the chapter modified to include the point at which technological feasibility is established. Only the costs incurred between technological feasibility and the software release date are capitalized.</a:t>
            </a:r>
          </a:p>
          <a:p>
            <a:pPr algn="l"/>
            <a:endParaRPr lang="en-US" sz="1200" b="0" i="0" u="none" strike="noStrike" kern="1200" baseline="0" dirty="0">
              <a:solidFill>
                <a:schemeClr val="tx1"/>
              </a:solidFill>
              <a:latin typeface="TimesLTStd-Roman"/>
              <a:ea typeface="+mn-ea"/>
              <a:cs typeface="+mn-cs"/>
            </a:endParaRPr>
          </a:p>
          <a:p>
            <a:pPr algn="l"/>
            <a:endParaRPr lang="en-US" sz="1200" b="0" i="0" u="none" strike="noStrike" kern="1200" baseline="0" dirty="0">
              <a:solidFill>
                <a:schemeClr val="tx1"/>
              </a:solidFill>
              <a:latin typeface="TimesLTStd-Roman"/>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115</a:t>
            </a:fld>
            <a:endParaRPr lang="en-US"/>
          </a:p>
        </p:txBody>
      </p:sp>
    </p:spTree>
    <p:extLst>
      <p:ext uri="{BB962C8B-B14F-4D97-AF65-F5344CB8AC3E}">
        <p14:creationId xmlns:p14="http://schemas.microsoft.com/office/powerpoint/2010/main" val="14250591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10–22</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Astro Corporation would expense the $1,200,000 in costs incurred prior to the establishment of technological feasibility and capitalize the $800,000 in costs incurred between technological feasibility and the product availability date. 2019 revenues from the sale of the new product were $3,000,000 and the company anticipates an additional $7,000,000 in revenues. The economic life of the software is estimated at four years. The 2019 amortization of the software development costs </a:t>
            </a:r>
            <a:r>
              <a:rPr lang="en-US" sz="1200" b="0" i="0" u="none" strike="noStrike" kern="1200" baseline="0" dirty="0">
                <a:solidFill>
                  <a:schemeClr val="tx1"/>
                </a:solidFill>
                <a:latin typeface="+mn-lt"/>
                <a:ea typeface="+mn-ea"/>
                <a:cs typeface="+mn-cs"/>
              </a:rPr>
              <a:t>is determined by calculating amortization under both the percentage-of-revenue method and the straight-line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 as shown in Illustration 10–22.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116</a:t>
            </a:fld>
            <a:endParaRPr lang="en-US"/>
          </a:p>
        </p:txBody>
      </p:sp>
    </p:spTree>
    <p:extLst>
      <p:ext uri="{BB962C8B-B14F-4D97-AF65-F5344CB8AC3E}">
        <p14:creationId xmlns:p14="http://schemas.microsoft.com/office/powerpoint/2010/main" val="42093773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10–22</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Astro Corporation would expense the $1,200,000 in costs incurred prior to the establishment of technological feasibility and capitalize the $800,000 in costs incurred between technological feasibility and the product availability date. 2019 revenues from the sale of the new product were $3,000,000 and the company anticipates an additional $7,000,000 in revenues. The economic life of the software is estimated at four years. The 2019 amortization of the software development costs </a:t>
            </a:r>
            <a:r>
              <a:rPr lang="en-US" sz="1200" b="0" i="0" u="none" strike="noStrike" kern="1200" baseline="0" dirty="0">
                <a:solidFill>
                  <a:schemeClr val="tx1"/>
                </a:solidFill>
                <a:latin typeface="+mn-lt"/>
                <a:ea typeface="+mn-ea"/>
                <a:cs typeface="+mn-cs"/>
              </a:rPr>
              <a:t>is determined by calculating amortization under both the percentage-of-revenue method and the straight-line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 as shown in Illustration 10–22.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117</a:t>
            </a:fld>
            <a:endParaRPr lang="en-US"/>
          </a:p>
        </p:txBody>
      </p:sp>
    </p:spTree>
    <p:extLst>
      <p:ext uri="{BB962C8B-B14F-4D97-AF65-F5344CB8AC3E}">
        <p14:creationId xmlns:p14="http://schemas.microsoft.com/office/powerpoint/2010/main" val="420937730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10–22 continued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a:t>
            </a:r>
            <a:r>
              <a:rPr lang="en-US" sz="1200" b="0" i="0" u="none" strike="noStrike" kern="1200" baseline="0" dirty="0">
                <a:solidFill>
                  <a:schemeClr val="tx1"/>
                </a:solidFill>
                <a:latin typeface="+mn-lt"/>
                <a:ea typeface="+mn-ea"/>
                <a:cs typeface="+mn-cs"/>
              </a:rPr>
              <a:t>he periodic amortization percentage under percentage-of-revenue method is 30%, which is calculated by dividing the current revenue of $3,000,000 by the sum of current and anticipated revenues of $3,000,000 and $7,000,000. The amortization is $240,000 (30% of $800,000).</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Under the straight-line method, the periodic amortization percentage is 25% because </a:t>
            </a:r>
            <a:r>
              <a:rPr lang="en-IN" sz="1200" b="0" i="0" u="none" strike="noStrike" kern="1200" baseline="0" dirty="0">
                <a:solidFill>
                  <a:schemeClr val="tx1"/>
                </a:solidFill>
                <a:latin typeface="+mn-lt"/>
                <a:ea typeface="+mn-ea"/>
                <a:cs typeface="+mn-cs"/>
              </a:rPr>
              <a:t>the economic life of the software is estimated at four years. The amortization is $200,000 (25% of $800,000).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percentage-of-revenue method is used because it produces the greater </a:t>
            </a:r>
            <a:r>
              <a:rPr lang="en-US" sz="1200" b="0" i="0" u="none" strike="noStrike" kern="1200" baseline="0" dirty="0">
                <a:solidFill>
                  <a:schemeClr val="tx1"/>
                </a:solidFill>
                <a:latin typeface="+mn-lt"/>
                <a:ea typeface="+mn-ea"/>
                <a:cs typeface="+mn-cs"/>
              </a:rPr>
              <a:t>amortization of $240,000.</a:t>
            </a:r>
          </a:p>
        </p:txBody>
      </p:sp>
      <p:sp>
        <p:nvSpPr>
          <p:cNvPr id="4" name="Slide Number Placeholder 3"/>
          <p:cNvSpPr>
            <a:spLocks noGrp="1"/>
          </p:cNvSpPr>
          <p:nvPr>
            <p:ph type="sldNum" sz="quarter" idx="10"/>
          </p:nvPr>
        </p:nvSpPr>
        <p:spPr/>
        <p:txBody>
          <a:bodyPr/>
          <a:lstStyle/>
          <a:p>
            <a:fld id="{E5D5A280-AB61-4228-B8B9-B2988F4D0222}" type="slidenum">
              <a:rPr lang="en-US" smtClean="0"/>
              <a:t>118</a:t>
            </a:fld>
            <a:endParaRPr lang="en-US"/>
          </a:p>
        </p:txBody>
      </p:sp>
    </p:spTree>
    <p:extLst>
      <p:ext uri="{BB962C8B-B14F-4D97-AF65-F5344CB8AC3E}">
        <p14:creationId xmlns:p14="http://schemas.microsoft.com/office/powerpoint/2010/main" val="420937730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It’s not unusual for one company to buy another company in order to obtain technology that the acquired company has developed or is in the process of developing. Any time a company buys another, it values the tangible and intangible assets acquired at fair value. When technology is involved, we distinguish between developed technology and in-process research and development. To do that, we borrow a criterion used in accounting for software development costs, and determine whether </a:t>
            </a:r>
            <a:r>
              <a:rPr lang="en-US" sz="1200" b="0" i="1" u="none" strike="noStrike" kern="1200" baseline="0" dirty="0">
                <a:solidFill>
                  <a:schemeClr val="tx1"/>
                </a:solidFill>
                <a:latin typeface="+mn-lt"/>
                <a:ea typeface="+mn-ea"/>
                <a:cs typeface="+mn-cs"/>
              </a:rPr>
              <a:t>technological feasibility</a:t>
            </a:r>
            <a:r>
              <a:rPr lang="en-US" sz="1200" b="0" i="0" u="none" strike="noStrike" kern="1200" baseline="0" dirty="0">
                <a:solidFill>
                  <a:schemeClr val="tx1"/>
                </a:solidFill>
                <a:latin typeface="+mn-lt"/>
                <a:ea typeface="+mn-ea"/>
                <a:cs typeface="+mn-cs"/>
              </a:rPr>
              <a:t> has been achieved. If so, the value of that technology is considered “developed,” and we capitalize its fair value (record it as an asset) and amortize that amount over its useful life just like any other finite-life intangible asset.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in-process R&amp;D (technology that has not reached the feasibility stage) GAAP also requires the capitalization of its fair value. However, unlike developed technology, we view in-process R&amp;D as an </a:t>
            </a:r>
            <a:r>
              <a:rPr lang="en-US" sz="1200" b="0" i="1" u="none" strike="noStrike" kern="1200" baseline="0" dirty="0">
                <a:solidFill>
                  <a:schemeClr val="tx1"/>
                </a:solidFill>
                <a:latin typeface="+mn-lt"/>
                <a:ea typeface="+mn-ea"/>
                <a:cs typeface="+mn-cs"/>
              </a:rPr>
              <a:t>indefinite-life</a:t>
            </a:r>
            <a:r>
              <a:rPr lang="en-US" sz="1200" b="0" i="0" u="none" strike="noStrike" kern="1200" baseline="0" dirty="0">
                <a:solidFill>
                  <a:schemeClr val="tx1"/>
                </a:solidFill>
                <a:latin typeface="+mn-lt"/>
                <a:ea typeface="+mn-ea"/>
                <a:cs typeface="+mn-cs"/>
              </a:rPr>
              <a:t> intangible asset. We don’t amortize indefinite-life intangibles. Instead, we monitor these assets and test them for impairment when required by GAAP. If the R&amp;D project is completed successfully, we switch to the way we account for developed technology and amortize the capitalized amount over the estimated period the product or process developed will provide benefits. If the project instead is abandoned, we expense the entire balance immediately. Research and development costs incurred after the acquisition to complete the project are expensed as incurred, consistent with the treatment of usual R&amp;D expenditures.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119</a:t>
            </a:fld>
            <a:endParaRPr lang="en-US"/>
          </a:p>
        </p:txBody>
      </p:sp>
    </p:spTree>
    <p:extLst>
      <p:ext uri="{BB962C8B-B14F-4D97-AF65-F5344CB8AC3E}">
        <p14:creationId xmlns:p14="http://schemas.microsoft.com/office/powerpoint/2010/main" val="52490376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Whenever a company introduces a new product or service, or commences business in a new territory or with a new customer, it incurs </a:t>
            </a:r>
            <a:r>
              <a:rPr lang="en-US" sz="1200" b="1" i="0" u="none" strike="noStrike" kern="1200" baseline="0" dirty="0">
                <a:solidFill>
                  <a:schemeClr val="tx1"/>
                </a:solidFill>
                <a:latin typeface="+mn-lt"/>
                <a:ea typeface="+mn-ea"/>
                <a:cs typeface="+mn-cs"/>
              </a:rPr>
              <a:t>start-up costs</a:t>
            </a:r>
            <a:r>
              <a:rPr lang="en-US" sz="1200" b="0" i="0" u="none" strike="noStrike" kern="1200" baseline="0" dirty="0">
                <a:solidFill>
                  <a:schemeClr val="tx1"/>
                </a:solidFill>
                <a:latin typeface="+mn-lt"/>
                <a:ea typeface="+mn-ea"/>
                <a:cs typeface="+mn-cs"/>
              </a:rPr>
              <a:t>. Start-up costs also include </a:t>
            </a:r>
            <a:r>
              <a:rPr lang="en-US" sz="1200" b="1" i="0" u="none" strike="noStrike" kern="1200" baseline="0" dirty="0">
                <a:solidFill>
                  <a:schemeClr val="tx1"/>
                </a:solidFill>
                <a:latin typeface="+mn-lt"/>
                <a:ea typeface="+mn-ea"/>
                <a:cs typeface="+mn-cs"/>
              </a:rPr>
              <a:t>organization costs </a:t>
            </a:r>
            <a:r>
              <a:rPr lang="en-US" sz="1200" b="0" i="0" u="none" strike="noStrike" kern="1200" baseline="0" dirty="0">
                <a:solidFill>
                  <a:schemeClr val="tx1"/>
                </a:solidFill>
                <a:latin typeface="+mn-lt"/>
                <a:ea typeface="+mn-ea"/>
                <a:cs typeface="+mn-cs"/>
              </a:rPr>
              <a:t>related to organizing a new entity, such as legal fees and state filing fees to incorporate. Prior to 1999, companies frequently capitalized start-up costs until the new business started and amortized organization costs over five years. Now, as with R&amp;D expenditures, companies are required to expense all the costs related to a company’s start-up and organization activities in the period incurred, rather than capitalize those costs as an asset.</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120</a:t>
            </a:fld>
            <a:endParaRPr lang="en-US"/>
          </a:p>
        </p:txBody>
      </p:sp>
    </p:spTree>
    <p:extLst>
      <p:ext uri="{BB962C8B-B14F-4D97-AF65-F5344CB8AC3E}">
        <p14:creationId xmlns:p14="http://schemas.microsoft.com/office/powerpoint/2010/main" val="757376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08364" y="6252596"/>
            <a:ext cx="6927273" cy="605404"/>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01576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59"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30.wmf"/><Relationship Id="rId4" Type="http://schemas.openxmlformats.org/officeDocument/2006/relationships/oleObject" Target="../embeddings/oleObject4.bin"/></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17.wmf"/><Relationship Id="rId4" Type="http://schemas.openxmlformats.org/officeDocument/2006/relationships/oleObject" Target="../embeddings/oleObject2.bin"/></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8.wmf"/><Relationship Id="rId4" Type="http://schemas.openxmlformats.org/officeDocument/2006/relationships/oleObject" Target="../embeddings/oleObject3.bin"/></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US" dirty="0"/>
              <a:t>Chapter 10</a:t>
            </a:r>
          </a:p>
        </p:txBody>
      </p:sp>
      <p:sp>
        <p:nvSpPr>
          <p:cNvPr id="20" name="Subtitle 19"/>
          <p:cNvSpPr>
            <a:spLocks noGrp="1"/>
          </p:cNvSpPr>
          <p:nvPr>
            <p:ph type="subTitle" idx="1"/>
          </p:nvPr>
        </p:nvSpPr>
        <p:spPr>
          <a:xfrm>
            <a:off x="685800" y="2616568"/>
            <a:ext cx="8153400" cy="2565032"/>
          </a:xfrm>
        </p:spPr>
        <p:txBody>
          <a:bodyPr/>
          <a:lstStyle/>
          <a:p>
            <a:r>
              <a:rPr lang="en-US" dirty="0"/>
              <a:t>Property, Plant, and Equipment and Intangible Assets: Acquisition</a:t>
            </a:r>
            <a:endParaRPr lang="en-IN" dirty="0"/>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03298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10-1</a:t>
            </a:r>
          </a:p>
        </p:txBody>
      </p:sp>
      <p:sp>
        <p:nvSpPr>
          <p:cNvPr id="5" name="Title 4"/>
          <p:cNvSpPr>
            <a:spLocks noGrp="1"/>
          </p:cNvSpPr>
          <p:nvPr>
            <p:ph type="title"/>
          </p:nvPr>
        </p:nvSpPr>
        <p:spPr>
          <a:xfrm>
            <a:off x="762000" y="424542"/>
            <a:ext cx="8001000" cy="687003"/>
          </a:xfrm>
        </p:spPr>
        <p:txBody>
          <a:bodyPr/>
          <a:lstStyle/>
          <a:p>
            <a:r>
              <a:rPr lang="en-US" dirty="0"/>
              <a:t>Initial Cost of Equipment (1 of 2)</a:t>
            </a:r>
          </a:p>
        </p:txBody>
      </p:sp>
      <p:sp>
        <p:nvSpPr>
          <p:cNvPr id="6" name="Content Placeholder 5"/>
          <p:cNvSpPr>
            <a:spLocks noGrp="1"/>
          </p:cNvSpPr>
          <p:nvPr>
            <p:ph sz="quarter" idx="10"/>
          </p:nvPr>
        </p:nvSpPr>
        <p:spPr>
          <a:xfrm>
            <a:off x="914400" y="1219200"/>
            <a:ext cx="8001000" cy="5029200"/>
          </a:xfrm>
        </p:spPr>
        <p:txBody>
          <a:bodyPr/>
          <a:lstStyle/>
          <a:p>
            <a:pPr marL="0" indent="0">
              <a:buNone/>
            </a:pPr>
            <a:r>
              <a:rPr lang="en-IN" dirty="0"/>
              <a:t>Central Machine Tools purchased an industrial lathe to be used in its manufacturing process. The purchase price was </a:t>
            </a:r>
            <a:r>
              <a:rPr lang="en-IN" b="1" dirty="0"/>
              <a:t>$62,000</a:t>
            </a:r>
            <a:r>
              <a:rPr lang="en-IN" dirty="0"/>
              <a:t>. Central paid a freight company $1,000 to transport the machine to its plant location plus </a:t>
            </a:r>
            <a:r>
              <a:rPr lang="en-IN" b="1" dirty="0"/>
              <a:t>$300 </a:t>
            </a:r>
            <a:r>
              <a:rPr lang="en-IN" dirty="0"/>
              <a:t>shipping insurance. In addition, the machine had to be installed and mounted on a special platform built specifically for the machine at a cost of </a:t>
            </a:r>
            <a:r>
              <a:rPr lang="en-IN" b="1" dirty="0"/>
              <a:t>$1,200</a:t>
            </a:r>
            <a:r>
              <a:rPr lang="en-IN" dirty="0"/>
              <a:t>. After </a:t>
            </a:r>
            <a:r>
              <a:rPr lang="en-IN" b="1" dirty="0"/>
              <a:t>installation</a:t>
            </a:r>
            <a:r>
              <a:rPr lang="en-IN" dirty="0"/>
              <a:t>, several trial runs were made to ensure proper operation. The cost of these trials including wasted materials was </a:t>
            </a:r>
            <a:r>
              <a:rPr lang="en-IN" b="1" dirty="0"/>
              <a:t>$600</a:t>
            </a:r>
            <a:r>
              <a:rPr lang="en-IN" dirty="0"/>
              <a:t>.</a:t>
            </a:r>
            <a:endParaRPr lang="en-US" dirty="0"/>
          </a:p>
        </p:txBody>
      </p:sp>
    </p:spTree>
    <p:extLst>
      <p:ext uri="{BB962C8B-B14F-4D97-AF65-F5344CB8AC3E}">
        <p14:creationId xmlns:p14="http://schemas.microsoft.com/office/powerpoint/2010/main" val="133764885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8" name="Title 7"/>
          <p:cNvSpPr>
            <a:spLocks noGrp="1"/>
          </p:cNvSpPr>
          <p:nvPr>
            <p:ph type="title"/>
          </p:nvPr>
        </p:nvSpPr>
        <p:spPr>
          <a:xfrm>
            <a:off x="645794" y="166914"/>
            <a:ext cx="8193405" cy="1219200"/>
          </a:xfrm>
        </p:spPr>
        <p:txBody>
          <a:bodyPr>
            <a:noAutofit/>
          </a:bodyPr>
          <a:lstStyle/>
          <a:p>
            <a:r>
              <a:rPr lang="en-US" altLang="en-US" dirty="0"/>
              <a:t>Concept Check: Specific Interest Method (1 of 2)</a:t>
            </a:r>
            <a:endParaRPr lang="en-US" dirty="0"/>
          </a:p>
        </p:txBody>
      </p:sp>
      <p:sp>
        <p:nvSpPr>
          <p:cNvPr id="2" name="Content Placeholder 1"/>
          <p:cNvSpPr>
            <a:spLocks noGrp="1"/>
          </p:cNvSpPr>
          <p:nvPr>
            <p:ph sz="quarter" idx="10"/>
          </p:nvPr>
        </p:nvSpPr>
        <p:spPr>
          <a:xfrm>
            <a:off x="709179" y="1676400"/>
            <a:ext cx="8358621" cy="4495800"/>
          </a:xfrm>
        </p:spPr>
        <p:txBody>
          <a:bodyPr/>
          <a:lstStyle/>
          <a:p>
            <a:pPr marL="0" indent="0">
              <a:lnSpc>
                <a:spcPts val="3000"/>
              </a:lnSpc>
              <a:spcAft>
                <a:spcPts val="1200"/>
              </a:spcAft>
              <a:buNone/>
            </a:pPr>
            <a:r>
              <a:rPr lang="en-US" sz="2400" dirty="0"/>
              <a:t>In January of 2018, the Mateo Company began construction of its own storage facility. During 2018, $13,000,000 in construction costs were incurred as follows: January 1, $2,000,000; March 31, $4,000,000; June 30, $4,000,000; October 31, $3,000,000. Mateo took out a $4,000,000, 10% construction loan at the beginning of the year. The company had $20,000,000 in other interest-bearing debt with a weighted-average interest rate of 8%. The facility was completed early in 2019. What amount of interest should Mateo capitalize in 2018 using the specific interest method?	</a:t>
            </a:r>
          </a:p>
        </p:txBody>
      </p:sp>
    </p:spTree>
    <p:extLst>
      <p:ext uri="{BB962C8B-B14F-4D97-AF65-F5344CB8AC3E}">
        <p14:creationId xmlns:p14="http://schemas.microsoft.com/office/powerpoint/2010/main" val="226840668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8" name="Title 7"/>
          <p:cNvSpPr>
            <a:spLocks noGrp="1"/>
          </p:cNvSpPr>
          <p:nvPr>
            <p:ph type="title"/>
          </p:nvPr>
        </p:nvSpPr>
        <p:spPr>
          <a:xfrm>
            <a:off x="700134" y="374344"/>
            <a:ext cx="8081010" cy="812198"/>
          </a:xfrm>
        </p:spPr>
        <p:txBody>
          <a:bodyPr>
            <a:noAutofit/>
          </a:bodyPr>
          <a:lstStyle/>
          <a:p>
            <a:r>
              <a:rPr lang="en-US" altLang="en-US" dirty="0"/>
              <a:t>Concept Check: Specific Interest Method (2 of 2)</a:t>
            </a:r>
            <a:endParaRPr lang="en-US" dirty="0"/>
          </a:p>
        </p:txBody>
      </p:sp>
      <p:sp>
        <p:nvSpPr>
          <p:cNvPr id="2" name="Content Placeholder 1"/>
          <p:cNvSpPr>
            <a:spLocks noGrp="1"/>
          </p:cNvSpPr>
          <p:nvPr>
            <p:ph sz="quarter" idx="10"/>
          </p:nvPr>
        </p:nvSpPr>
        <p:spPr>
          <a:xfrm>
            <a:off x="680973" y="1371600"/>
            <a:ext cx="8269281" cy="5105400"/>
          </a:xfrm>
        </p:spPr>
        <p:txBody>
          <a:bodyPr/>
          <a:lstStyle/>
          <a:p>
            <a:pPr marL="457200" indent="-457200">
              <a:buFont typeface="+mj-lt"/>
              <a:buAutoNum type="alphaLcPeriod"/>
            </a:pPr>
            <a:r>
              <a:rPr lang="en-US" dirty="0"/>
              <a:t>$600,000 </a:t>
            </a:r>
          </a:p>
          <a:p>
            <a:pPr marL="457200" indent="-457200">
              <a:buFont typeface="+mj-lt"/>
              <a:buAutoNum type="alphaLcPeriod"/>
            </a:pPr>
            <a:r>
              <a:rPr lang="en-US" dirty="0"/>
              <a:t>$750,000</a:t>
            </a:r>
          </a:p>
          <a:p>
            <a:pPr marL="457200" indent="-457200">
              <a:buFont typeface="+mj-lt"/>
              <a:buAutoNum type="alphaLcPeriod"/>
            </a:pPr>
            <a:r>
              <a:rPr lang="en-US" dirty="0"/>
              <a:t>$680,000 </a:t>
            </a:r>
          </a:p>
          <a:p>
            <a:pPr marL="457200" indent="-457200">
              <a:buFont typeface="+mj-lt"/>
              <a:buAutoNum type="alphaLcPeriod"/>
            </a:pPr>
            <a:r>
              <a:rPr lang="en-US" dirty="0"/>
              <a:t>$660,000</a:t>
            </a:r>
          </a:p>
          <a:p>
            <a:pPr marL="0" lvl="0" indent="0">
              <a:spcAft>
                <a:spcPts val="1200"/>
              </a:spcAft>
              <a:buNone/>
            </a:pPr>
            <a:r>
              <a:rPr lang="en-US" dirty="0"/>
              <a:t>The correct answer is </a:t>
            </a:r>
            <a:r>
              <a:rPr lang="en-US" i="1" dirty="0"/>
              <a:t>c</a:t>
            </a:r>
            <a:r>
              <a:rPr lang="en-US" dirty="0"/>
              <a:t>:</a:t>
            </a:r>
          </a:p>
          <a:p>
            <a:pPr marL="0" lvl="0" indent="0">
              <a:buNone/>
            </a:pPr>
            <a:r>
              <a:rPr lang="en-US" dirty="0"/>
              <a:t>Average accumulated expenditures = $7,500,000</a:t>
            </a:r>
          </a:p>
          <a:p>
            <a:pPr marL="0" lvl="0" indent="0">
              <a:buNone/>
            </a:pPr>
            <a:r>
              <a:rPr lang="en-US" dirty="0"/>
              <a:t>[($2,000,000 × 12/12) + ($4,000,000 × 9/12) + ($4,000,000 × 6/12) + ($3,000,000 × 2/12)]</a:t>
            </a:r>
          </a:p>
          <a:p>
            <a:pPr marL="0" lvl="0" indent="0">
              <a:buNone/>
            </a:pPr>
            <a:r>
              <a:rPr lang="en-US" dirty="0"/>
              <a:t>Capitalized interest: ($4,0000,000 × 10%) + ($3,500,000 × 8%) = </a:t>
            </a:r>
            <a:r>
              <a:rPr lang="en-US" b="1" dirty="0"/>
              <a:t>$680,000</a:t>
            </a:r>
            <a:endParaRPr lang="en-US" dirty="0"/>
          </a:p>
        </p:txBody>
      </p:sp>
    </p:spTree>
    <p:extLst>
      <p:ext uri="{BB962C8B-B14F-4D97-AF65-F5344CB8AC3E}">
        <p14:creationId xmlns:p14="http://schemas.microsoft.com/office/powerpoint/2010/main" val="415563916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10-8</a:t>
            </a:r>
          </a:p>
        </p:txBody>
      </p:sp>
      <p:sp>
        <p:nvSpPr>
          <p:cNvPr id="8" name="Title 7"/>
          <p:cNvSpPr>
            <a:spLocks noGrp="1"/>
          </p:cNvSpPr>
          <p:nvPr>
            <p:ph type="title"/>
          </p:nvPr>
        </p:nvSpPr>
        <p:spPr>
          <a:xfrm>
            <a:off x="677380" y="609600"/>
            <a:ext cx="8161820" cy="685800"/>
          </a:xfrm>
        </p:spPr>
        <p:txBody>
          <a:bodyPr>
            <a:noAutofit/>
          </a:bodyPr>
          <a:lstStyle/>
          <a:p>
            <a:r>
              <a:rPr lang="en-US" dirty="0"/>
              <a:t>Research and Development (R&amp;D)</a:t>
            </a:r>
          </a:p>
        </p:txBody>
      </p:sp>
      <p:sp>
        <p:nvSpPr>
          <p:cNvPr id="2" name="Content Placeholder 1"/>
          <p:cNvSpPr>
            <a:spLocks noGrp="1"/>
          </p:cNvSpPr>
          <p:nvPr>
            <p:ph sz="quarter" idx="10"/>
          </p:nvPr>
        </p:nvSpPr>
        <p:spPr>
          <a:xfrm>
            <a:off x="685800" y="1482436"/>
            <a:ext cx="8382000" cy="4918364"/>
          </a:xfrm>
        </p:spPr>
        <p:txBody>
          <a:bodyPr/>
          <a:lstStyle/>
          <a:p>
            <a:pPr marL="0" indent="0">
              <a:buNone/>
              <a:tabLst>
                <a:tab pos="7772400" algn="dec"/>
              </a:tabLst>
              <a:defRPr/>
            </a:pPr>
            <a:r>
              <a:rPr lang="en-IN" b="1" dirty="0"/>
              <a:t>Research</a:t>
            </a:r>
          </a:p>
          <a:p>
            <a:pPr>
              <a:tabLst>
                <a:tab pos="7772400" algn="dec"/>
              </a:tabLst>
              <a:defRPr/>
            </a:pPr>
            <a:r>
              <a:rPr lang="en-IN" dirty="0"/>
              <a:t>Planned search or critical investigation to </a:t>
            </a:r>
            <a:r>
              <a:rPr lang="en-US" dirty="0"/>
              <a:t>discover new knowledge that helps developing </a:t>
            </a:r>
            <a:r>
              <a:rPr lang="en-IN" dirty="0"/>
              <a:t>a new product or service or a new process or technique or improving an existing product or processes</a:t>
            </a:r>
            <a:endParaRPr lang="en-US" dirty="0">
              <a:solidFill>
                <a:schemeClr val="tx2"/>
              </a:solidFill>
            </a:endParaRPr>
          </a:p>
          <a:p>
            <a:pPr marL="0" indent="0">
              <a:buNone/>
              <a:tabLst>
                <a:tab pos="7772400" algn="dec"/>
              </a:tabLst>
              <a:defRPr/>
            </a:pPr>
            <a:r>
              <a:rPr lang="en-IN" b="1" dirty="0"/>
              <a:t>Development</a:t>
            </a:r>
          </a:p>
          <a:p>
            <a:pPr>
              <a:tabLst>
                <a:tab pos="7772400" algn="dec"/>
              </a:tabLst>
              <a:defRPr/>
            </a:pPr>
            <a:r>
              <a:rPr lang="en-IN" dirty="0"/>
              <a:t>Translation of research findings into a plan or design </a:t>
            </a:r>
            <a:r>
              <a:rPr lang="en-US" dirty="0"/>
              <a:t>for a new product or process</a:t>
            </a:r>
            <a:r>
              <a:rPr lang="en-IN" dirty="0"/>
              <a:t> or improving existing product or processes, </a:t>
            </a:r>
            <a:r>
              <a:rPr lang="en-US" dirty="0"/>
              <a:t>whether intended for sale or use</a:t>
            </a:r>
          </a:p>
        </p:txBody>
      </p:sp>
    </p:spTree>
    <p:extLst>
      <p:ext uri="{BB962C8B-B14F-4D97-AF65-F5344CB8AC3E}">
        <p14:creationId xmlns:p14="http://schemas.microsoft.com/office/powerpoint/2010/main" val="345120516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10-8</a:t>
            </a:r>
          </a:p>
        </p:txBody>
      </p:sp>
      <p:sp>
        <p:nvSpPr>
          <p:cNvPr id="8" name="Title 7"/>
          <p:cNvSpPr>
            <a:spLocks noGrp="1"/>
          </p:cNvSpPr>
          <p:nvPr>
            <p:ph type="title"/>
          </p:nvPr>
        </p:nvSpPr>
        <p:spPr>
          <a:xfrm>
            <a:off x="914400" y="685800"/>
            <a:ext cx="8001000" cy="685800"/>
          </a:xfrm>
        </p:spPr>
        <p:txBody>
          <a:bodyPr>
            <a:noAutofit/>
          </a:bodyPr>
          <a:lstStyle/>
          <a:p>
            <a:r>
              <a:rPr lang="en-US" dirty="0"/>
              <a:t>Determining R&amp;D Costs (1 of 2)</a:t>
            </a:r>
          </a:p>
        </p:txBody>
      </p:sp>
      <p:sp>
        <p:nvSpPr>
          <p:cNvPr id="2" name="Content Placeholder 1"/>
          <p:cNvSpPr>
            <a:spLocks noGrp="1"/>
          </p:cNvSpPr>
          <p:nvPr>
            <p:ph sz="quarter" idx="10"/>
          </p:nvPr>
        </p:nvSpPr>
        <p:spPr>
          <a:xfrm>
            <a:off x="792480" y="1676400"/>
            <a:ext cx="8046720" cy="4471240"/>
          </a:xfrm>
        </p:spPr>
        <p:txBody>
          <a:bodyPr/>
          <a:lstStyle/>
          <a:p>
            <a:pPr marL="0" indent="0">
              <a:spcBef>
                <a:spcPts val="400"/>
              </a:spcBef>
              <a:buNone/>
            </a:pPr>
            <a:r>
              <a:rPr lang="en-IN" b="1" dirty="0"/>
              <a:t>Includes costs relevant to R&amp;D projects, such as:</a:t>
            </a:r>
          </a:p>
          <a:p>
            <a:pPr marL="457200" indent="-457200">
              <a:spcBef>
                <a:spcPts val="400"/>
              </a:spcBef>
            </a:pPr>
            <a:r>
              <a:rPr lang="en-IN" dirty="0"/>
              <a:t>Salaries, wages, and other </a:t>
            </a:r>
            <a:r>
              <a:rPr lang="en-IN" dirty="0" err="1"/>
              <a:t>labor</a:t>
            </a:r>
            <a:r>
              <a:rPr lang="en-IN" dirty="0"/>
              <a:t> costs of R&amp;D personnel</a:t>
            </a:r>
          </a:p>
          <a:p>
            <a:pPr marL="457200" indent="-457200">
              <a:spcBef>
                <a:spcPts val="400"/>
              </a:spcBef>
            </a:pPr>
            <a:r>
              <a:rPr lang="en-IN" dirty="0"/>
              <a:t>Costs of materials consumed, equipment, facilities, and intangibles used in R&amp;D projects </a:t>
            </a:r>
          </a:p>
          <a:p>
            <a:pPr marL="457200" indent="-457200">
              <a:spcBef>
                <a:spcPts val="400"/>
              </a:spcBef>
            </a:pPr>
            <a:r>
              <a:rPr lang="en-IN" dirty="0"/>
              <a:t>Costs of services performed by others</a:t>
            </a:r>
          </a:p>
          <a:p>
            <a:pPr marL="457200" indent="-457200">
              <a:spcBef>
                <a:spcPts val="400"/>
              </a:spcBef>
            </a:pPr>
            <a:r>
              <a:rPr lang="en-IN" dirty="0"/>
              <a:t>A reasonable allocation of indirect costs related to the R&amp;D activities</a:t>
            </a:r>
            <a:endParaRPr lang="en-US" dirty="0"/>
          </a:p>
        </p:txBody>
      </p:sp>
    </p:spTree>
    <p:extLst>
      <p:ext uri="{BB962C8B-B14F-4D97-AF65-F5344CB8AC3E}">
        <p14:creationId xmlns:p14="http://schemas.microsoft.com/office/powerpoint/2010/main" val="38146597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10-8</a:t>
            </a:r>
          </a:p>
        </p:txBody>
      </p:sp>
      <p:sp>
        <p:nvSpPr>
          <p:cNvPr id="8" name="Title 7"/>
          <p:cNvSpPr>
            <a:spLocks noGrp="1"/>
          </p:cNvSpPr>
          <p:nvPr>
            <p:ph type="title"/>
          </p:nvPr>
        </p:nvSpPr>
        <p:spPr>
          <a:xfrm>
            <a:off x="925284" y="527180"/>
            <a:ext cx="8001000" cy="1004080"/>
          </a:xfrm>
        </p:spPr>
        <p:txBody>
          <a:bodyPr>
            <a:noAutofit/>
          </a:bodyPr>
          <a:lstStyle/>
          <a:p>
            <a:r>
              <a:rPr lang="en-US" dirty="0"/>
              <a:t>Determining R&amp;D Costs (2 of 2)</a:t>
            </a:r>
          </a:p>
        </p:txBody>
      </p:sp>
      <p:sp>
        <p:nvSpPr>
          <p:cNvPr id="2" name="Content Placeholder 1"/>
          <p:cNvSpPr>
            <a:spLocks noGrp="1"/>
          </p:cNvSpPr>
          <p:nvPr>
            <p:ph sz="quarter" idx="10"/>
          </p:nvPr>
        </p:nvSpPr>
        <p:spPr>
          <a:xfrm>
            <a:off x="678445" y="1905000"/>
            <a:ext cx="8389355" cy="3695240"/>
          </a:xfrm>
        </p:spPr>
        <p:txBody>
          <a:bodyPr/>
          <a:lstStyle/>
          <a:p>
            <a:pPr marL="0" indent="0">
              <a:spcBef>
                <a:spcPts val="400"/>
              </a:spcBef>
              <a:buNone/>
            </a:pPr>
            <a:r>
              <a:rPr lang="en-IN" b="1" dirty="0"/>
              <a:t>Asset purchased for single R&amp;D project</a:t>
            </a:r>
          </a:p>
          <a:p>
            <a:pPr>
              <a:spcBef>
                <a:spcPts val="400"/>
              </a:spcBef>
            </a:pPr>
            <a:r>
              <a:rPr lang="en-IN" dirty="0"/>
              <a:t>Cost is considered R&amp;D and expensed immediately in the current year</a:t>
            </a:r>
          </a:p>
          <a:p>
            <a:pPr marL="0" lvl="1" indent="0">
              <a:spcBef>
                <a:spcPts val="400"/>
              </a:spcBef>
              <a:buNone/>
            </a:pPr>
            <a:r>
              <a:rPr lang="en-IN" sz="2600" b="1" dirty="0"/>
              <a:t>Asset purchased for more than a single R&amp;D project</a:t>
            </a:r>
          </a:p>
          <a:p>
            <a:pPr marL="457200" lvl="1" indent="-457200">
              <a:spcBef>
                <a:spcPts val="400"/>
              </a:spcBef>
              <a:buFont typeface="Arial" panose="020B0604020202020204" pitchFamily="34" charset="0"/>
              <a:buChar char="•"/>
            </a:pPr>
            <a:r>
              <a:rPr lang="en-IN" sz="2600" dirty="0"/>
              <a:t>Depreciation or amortization of the asset included as R&amp;D expense in the current and future periods</a:t>
            </a:r>
            <a:endParaRPr lang="en-US" sz="2600" dirty="0"/>
          </a:p>
        </p:txBody>
      </p:sp>
    </p:spTree>
    <p:extLst>
      <p:ext uri="{BB962C8B-B14F-4D97-AF65-F5344CB8AC3E}">
        <p14:creationId xmlns:p14="http://schemas.microsoft.com/office/powerpoint/2010/main" val="3724552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10-8</a:t>
            </a:r>
          </a:p>
        </p:txBody>
      </p:sp>
      <p:sp>
        <p:nvSpPr>
          <p:cNvPr id="8" name="Title 7"/>
          <p:cNvSpPr>
            <a:spLocks noGrp="1"/>
          </p:cNvSpPr>
          <p:nvPr>
            <p:ph type="title"/>
          </p:nvPr>
        </p:nvSpPr>
        <p:spPr>
          <a:xfrm>
            <a:off x="685800" y="569688"/>
            <a:ext cx="8458200" cy="1219200"/>
          </a:xfrm>
        </p:spPr>
        <p:txBody>
          <a:bodyPr>
            <a:noAutofit/>
          </a:bodyPr>
          <a:lstStyle/>
          <a:p>
            <a:r>
              <a:rPr lang="en-IN" dirty="0"/>
              <a:t>Research and Development Expenditures (1 of 2)</a:t>
            </a:r>
            <a:endParaRPr lang="en-US" dirty="0"/>
          </a:p>
        </p:txBody>
      </p:sp>
      <p:pic>
        <p:nvPicPr>
          <p:cNvPr id="24578" name="Picture 2" descr="Timeline and table provide information about research and development timeline and expenditures.&#10;A timeline is divided into two sections. On the left, at the beginning of the first section, is start of R&amp;D activity. At dividing point between the two sections is the start of commercial production; and at the end of the second section, on the right, is sale of product or proce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344" y="2751504"/>
            <a:ext cx="7183312" cy="1354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981711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10-8</a:t>
            </a:r>
          </a:p>
        </p:txBody>
      </p:sp>
      <p:sp>
        <p:nvSpPr>
          <p:cNvPr id="8" name="Title 7"/>
          <p:cNvSpPr>
            <a:spLocks noGrp="1"/>
          </p:cNvSpPr>
          <p:nvPr>
            <p:ph type="title"/>
          </p:nvPr>
        </p:nvSpPr>
        <p:spPr>
          <a:xfrm>
            <a:off x="888996" y="700314"/>
            <a:ext cx="8001000" cy="914400"/>
          </a:xfrm>
        </p:spPr>
        <p:txBody>
          <a:bodyPr>
            <a:noAutofit/>
          </a:bodyPr>
          <a:lstStyle/>
          <a:p>
            <a:r>
              <a:rPr lang="en-IN" dirty="0"/>
              <a:t>Research and Development Expenditures (2 of 2)</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646133877"/>
              </p:ext>
            </p:extLst>
          </p:nvPr>
        </p:nvGraphicFramePr>
        <p:xfrm>
          <a:off x="1066800" y="2057400"/>
          <a:ext cx="7467600" cy="4038600"/>
        </p:xfrm>
        <a:graphic>
          <a:graphicData uri="http://schemas.openxmlformats.org/drawingml/2006/table">
            <a:tbl>
              <a:tblPr firstRow="1" bandRow="1">
                <a:tableStyleId>{5940675A-B579-460E-94D1-54222C63F5DA}</a:tableStyleId>
              </a:tblPr>
              <a:tblGrid>
                <a:gridCol w="3733800">
                  <a:extLst>
                    <a:ext uri="{9D8B030D-6E8A-4147-A177-3AD203B41FA5}">
                      <a16:colId xmlns:a16="http://schemas.microsoft.com/office/drawing/2014/main" val="20000"/>
                    </a:ext>
                  </a:extLst>
                </a:gridCol>
                <a:gridCol w="3733800">
                  <a:extLst>
                    <a:ext uri="{9D8B030D-6E8A-4147-A177-3AD203B41FA5}">
                      <a16:colId xmlns:a16="http://schemas.microsoft.com/office/drawing/2014/main" val="20001"/>
                    </a:ext>
                  </a:extLst>
                </a:gridCol>
              </a:tblGrid>
              <a:tr h="318000">
                <a:tc>
                  <a:txBody>
                    <a:bodyPr/>
                    <a:lstStyle/>
                    <a:p>
                      <a:pPr algn="ctr"/>
                      <a:r>
                        <a:rPr lang="en-US" sz="1400" dirty="0">
                          <a:latin typeface="Verdana" pitchFamily="34" charset="0"/>
                          <a:ea typeface="Verdana" pitchFamily="34" charset="0"/>
                          <a:cs typeface="Verdana" pitchFamily="34" charset="0"/>
                        </a:rPr>
                        <a:t>Examples</a:t>
                      </a:r>
                      <a:r>
                        <a:rPr lang="en-US" sz="1400" baseline="0" dirty="0">
                          <a:latin typeface="Verdana" pitchFamily="34" charset="0"/>
                          <a:ea typeface="Verdana" pitchFamily="34" charset="0"/>
                          <a:cs typeface="Verdana" pitchFamily="34" charset="0"/>
                        </a:rPr>
                        <a:t> of R&amp;D Costs: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Examples of Non-R&amp;D Costs: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763200">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Laboratory research</a:t>
                      </a:r>
                      <a:r>
                        <a:rPr lang="en-US" sz="1400" baseline="0" dirty="0">
                          <a:latin typeface="Verdana" pitchFamily="34" charset="0"/>
                          <a:ea typeface="Verdana" pitchFamily="34" charset="0"/>
                          <a:cs typeface="Verdana" pitchFamily="34" charset="0"/>
                        </a:rPr>
                        <a:t> aimed at discovery of new knowledge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Engineering</a:t>
                      </a:r>
                      <a:r>
                        <a:rPr lang="en-US" sz="1400" baseline="0" dirty="0">
                          <a:latin typeface="Verdana" pitchFamily="34" charset="0"/>
                          <a:ea typeface="Verdana" pitchFamily="34" charset="0"/>
                          <a:cs typeface="Verdana" pitchFamily="34" charset="0"/>
                        </a:rPr>
                        <a:t> follow-through in an early phase of commercial production</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763200">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Searching</a:t>
                      </a:r>
                      <a:r>
                        <a:rPr lang="en-US" sz="1400" baseline="0" dirty="0">
                          <a:latin typeface="Verdana" pitchFamily="34" charset="0"/>
                          <a:ea typeface="Verdana" pitchFamily="34" charset="0"/>
                          <a:cs typeface="Verdana" pitchFamily="34" charset="0"/>
                        </a:rPr>
                        <a:t> for applications of new research findings or other knowledge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Quality control during commercial production including</a:t>
                      </a:r>
                      <a:r>
                        <a:rPr lang="en-US" sz="1400" baseline="0" dirty="0">
                          <a:latin typeface="Verdana" panose="020B0604030504040204" pitchFamily="34" charset="0"/>
                          <a:ea typeface="Verdana" panose="020B0604030504040204" pitchFamily="34" charset="0"/>
                          <a:cs typeface="Verdana" panose="020B0604030504040204" pitchFamily="34" charset="0"/>
                        </a:rPr>
                        <a:t> routine testing of products</a:t>
                      </a:r>
                    </a:p>
                  </a:txBody>
                  <a:tcPr anchor="ctr"/>
                </a:tc>
                <a:extLst>
                  <a:ext uri="{0D108BD9-81ED-4DB2-BD59-A6C34878D82A}">
                    <a16:rowId xmlns:a16="http://schemas.microsoft.com/office/drawing/2014/main" val="10002"/>
                  </a:ext>
                </a:extLst>
              </a:tr>
              <a:tr h="985800">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Design, construction, and testing of preproduction prototypes and models</a:t>
                      </a:r>
                    </a:p>
                  </a:txBody>
                  <a:tcPr anchor="ctr"/>
                </a:tc>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Routine</a:t>
                      </a:r>
                      <a:r>
                        <a:rPr lang="en-US" sz="1400" baseline="0" dirty="0">
                          <a:latin typeface="Verdana" panose="020B0604030504040204" pitchFamily="34" charset="0"/>
                          <a:ea typeface="Verdana" panose="020B0604030504040204" pitchFamily="34" charset="0"/>
                          <a:cs typeface="Verdana" panose="020B0604030504040204" pitchFamily="34" charset="0"/>
                        </a:rPr>
                        <a:t> ongoing efforts to refine, enrich, or otherwise improve on the qualities of an existing product</a:t>
                      </a:r>
                    </a:p>
                  </a:txBody>
                  <a:tcPr anchor="ctr"/>
                </a:tc>
                <a:extLst>
                  <a:ext uri="{0D108BD9-81ED-4DB2-BD59-A6C34878D82A}">
                    <a16:rowId xmlns:a16="http://schemas.microsoft.com/office/drawing/2014/main" val="10003"/>
                  </a:ext>
                </a:extLst>
              </a:tr>
              <a:tr h="1208400">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Modification of the formulation or design</a:t>
                      </a:r>
                      <a:r>
                        <a:rPr lang="en-US" sz="1400" baseline="0" dirty="0">
                          <a:latin typeface="Verdana" pitchFamily="34" charset="0"/>
                          <a:ea typeface="Verdana" pitchFamily="34" charset="0"/>
                          <a:cs typeface="Verdana" pitchFamily="34" charset="0"/>
                        </a:rPr>
                        <a:t> of a Product or process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285750" indent="-285750">
                        <a:buFont typeface="Arial" panose="020B0604020202020204" pitchFamily="34" charset="0"/>
                        <a:buChar char="•"/>
                      </a:pPr>
                      <a:r>
                        <a:rPr lang="en-US" sz="1400" dirty="0">
                          <a:latin typeface="Verdana" pitchFamily="34" charset="0"/>
                          <a:ea typeface="Verdana" pitchFamily="34" charset="0"/>
                          <a:cs typeface="Verdana" pitchFamily="34" charset="0"/>
                        </a:rPr>
                        <a:t>Adaptation of an existing</a:t>
                      </a:r>
                      <a:r>
                        <a:rPr lang="en-US" sz="1400" baseline="0" dirty="0">
                          <a:latin typeface="Verdana" pitchFamily="34" charset="0"/>
                          <a:ea typeface="Verdana" pitchFamily="34" charset="0"/>
                          <a:cs typeface="Verdana" pitchFamily="34" charset="0"/>
                        </a:rPr>
                        <a:t> capability to a particular requirement or customer’s need as a part of a continuing commercial activity</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7766444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10-9</a:t>
            </a:r>
          </a:p>
        </p:txBody>
      </p:sp>
      <p:sp>
        <p:nvSpPr>
          <p:cNvPr id="8" name="Title 7"/>
          <p:cNvSpPr>
            <a:spLocks noGrp="1"/>
          </p:cNvSpPr>
          <p:nvPr>
            <p:ph type="title"/>
          </p:nvPr>
        </p:nvSpPr>
        <p:spPr>
          <a:xfrm>
            <a:off x="838200" y="685800"/>
            <a:ext cx="8001000" cy="1619915"/>
          </a:xfrm>
        </p:spPr>
        <p:txBody>
          <a:bodyPr>
            <a:noAutofit/>
          </a:bodyPr>
          <a:lstStyle/>
          <a:p>
            <a:r>
              <a:rPr lang="en-IN" dirty="0"/>
              <a:t>International Financial Reporting Standards—Software Development Cost</a:t>
            </a:r>
            <a:endParaRPr lang="en-US" dirty="0"/>
          </a:p>
        </p:txBody>
      </p:sp>
      <p:sp>
        <p:nvSpPr>
          <p:cNvPr id="3" name="Content Placeholder 2"/>
          <p:cNvSpPr>
            <a:spLocks noGrp="1"/>
          </p:cNvSpPr>
          <p:nvPr>
            <p:ph sz="quarter" idx="10"/>
          </p:nvPr>
        </p:nvSpPr>
        <p:spPr>
          <a:xfrm>
            <a:off x="914400" y="2639455"/>
            <a:ext cx="7315200" cy="484745"/>
          </a:xfrm>
        </p:spPr>
        <p:txBody>
          <a:bodyPr/>
          <a:lstStyle/>
          <a:p>
            <a:pPr marL="0" indent="0">
              <a:buNone/>
            </a:pPr>
            <a:r>
              <a:rPr lang="en-IN" dirty="0"/>
              <a:t> Software development cost</a:t>
            </a:r>
            <a:endParaRPr lang="en-US" dirty="0"/>
          </a:p>
        </p:txBody>
      </p:sp>
      <p:graphicFrame>
        <p:nvGraphicFramePr>
          <p:cNvPr id="17" name="Table 16"/>
          <p:cNvGraphicFramePr>
            <a:graphicFrameLocks noGrp="1"/>
          </p:cNvGraphicFramePr>
          <p:nvPr>
            <p:extLst>
              <p:ext uri="{D42A27DB-BD31-4B8C-83A1-F6EECF244321}">
                <p14:modId xmlns:p14="http://schemas.microsoft.com/office/powerpoint/2010/main" val="235091154"/>
              </p:ext>
            </p:extLst>
          </p:nvPr>
        </p:nvGraphicFramePr>
        <p:xfrm>
          <a:off x="1143000" y="3429000"/>
          <a:ext cx="7543800" cy="2743200"/>
        </p:xfrm>
        <a:graphic>
          <a:graphicData uri="http://schemas.openxmlformats.org/drawingml/2006/table">
            <a:tbl>
              <a:tblPr firstRow="1" bandRow="1">
                <a:tableStyleId>{5940675A-B579-460E-94D1-54222C63F5DA}</a:tableStyleId>
              </a:tblPr>
              <a:tblGrid>
                <a:gridCol w="3771900">
                  <a:extLst>
                    <a:ext uri="{9D8B030D-6E8A-4147-A177-3AD203B41FA5}">
                      <a16:colId xmlns:a16="http://schemas.microsoft.com/office/drawing/2014/main" val="20000"/>
                    </a:ext>
                  </a:extLst>
                </a:gridCol>
                <a:gridCol w="3771900">
                  <a:extLst>
                    <a:ext uri="{9D8B030D-6E8A-4147-A177-3AD203B41FA5}">
                      <a16:colId xmlns:a16="http://schemas.microsoft.com/office/drawing/2014/main" val="20001"/>
                    </a:ext>
                  </a:extLst>
                </a:gridCol>
              </a:tblGrid>
              <a:tr h="381000">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U.S.GAAP</a:t>
                      </a:r>
                    </a:p>
                  </a:txBody>
                  <a:tcP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IFRS</a:t>
                      </a:r>
                    </a:p>
                  </a:txBody>
                  <a:tcPr/>
                </a:tc>
                <a:extLst>
                  <a:ext uri="{0D108BD9-81ED-4DB2-BD59-A6C34878D82A}">
                    <a16:rowId xmlns:a16="http://schemas.microsoft.com/office/drawing/2014/main" val="10000"/>
                  </a:ext>
                </a:extLst>
              </a:tr>
              <a:tr h="23622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The percentage we use to amortize computer software</a:t>
                      </a:r>
                    </a:p>
                    <a:p>
                      <a:pPr marL="0" marR="0" indent="0" algn="l" defTabSz="914400" rtl="0" eaLnBrk="1" fontAlgn="ctr" latinLnBrk="0" hangingPunct="1">
                        <a:lnSpc>
                          <a:spcPct val="100000"/>
                        </a:lnSpc>
                        <a:spcBef>
                          <a:spcPts val="0"/>
                        </a:spcBef>
                        <a:spcAft>
                          <a:spcPts val="0"/>
                        </a:spcAft>
                        <a:buClrTx/>
                        <a:buSzTx/>
                        <a:buFontTx/>
                        <a:buNone/>
                        <a:tabLst/>
                        <a:defRPr/>
                      </a:pP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development costs under U.S. GAAP is the greater of (1) the ratio of current revenues to</a:t>
                      </a:r>
                      <a:r>
                        <a:rPr lang="en-US" sz="1600" u="none" strike="noStrike" baseline="0" dirty="0">
                          <a:effectLst/>
                          <a:latin typeface="Verdana" panose="020B0604030504040204" pitchFamily="34" charset="0"/>
                          <a:ea typeface="Verdana" panose="020B0604030504040204" pitchFamily="34" charset="0"/>
                          <a:cs typeface="Verdana" panose="020B0604030504040204" pitchFamily="34" charset="0"/>
                        </a:rPr>
                        <a:t> </a:t>
                      </a: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current and anticipated revenues or (2) the straight-line percentage over the useful life of</a:t>
                      </a:r>
                      <a:r>
                        <a:rPr lang="en-US" sz="1600" u="none" strike="noStrike" baseline="0" dirty="0">
                          <a:effectLst/>
                          <a:latin typeface="Verdana" panose="020B0604030504040204" pitchFamily="34" charset="0"/>
                          <a:ea typeface="Verdana" panose="020B0604030504040204" pitchFamily="34" charset="0"/>
                          <a:cs typeface="Verdana" panose="020B0604030504040204" pitchFamily="34" charset="0"/>
                        </a:rPr>
                        <a:t> </a:t>
                      </a: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the</a:t>
                      </a:r>
                      <a:r>
                        <a:rPr lang="en-US" sz="1600" u="none" strike="noStrike" baseline="0" dirty="0">
                          <a:effectLst/>
                          <a:latin typeface="Verdana" panose="020B0604030504040204" pitchFamily="34" charset="0"/>
                          <a:ea typeface="Verdana" panose="020B0604030504040204" pitchFamily="34" charset="0"/>
                          <a:cs typeface="Verdana" panose="020B0604030504040204" pitchFamily="34" charset="0"/>
                        </a:rPr>
                        <a:t> </a:t>
                      </a: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software.</a:t>
                      </a:r>
                      <a:endParaRPr lang="en-IN" sz="1600" u="none" strike="noStrike" dirty="0">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600" b="0" i="0" u="none" strike="noStrike" kern="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This approach is allowed under IFRS, but not required. Amortization under IFRS typically occurs over the useful life of the software, based on pattern of benefits, with</a:t>
                      </a:r>
                      <a:r>
                        <a:rPr lang="en-US" sz="1600" b="0" i="0" u="none" strike="noStrike" kern="1200" baseline="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en-US" sz="1600" b="0" i="0" u="none" strike="noStrike" kern="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straight-line as the default.</a:t>
                      </a:r>
                      <a:endParaRPr lang="en-IN" sz="1600" b="0" i="0" u="none" strike="noStrike" kern="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05696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10-8</a:t>
            </a:r>
          </a:p>
        </p:txBody>
      </p:sp>
      <p:sp>
        <p:nvSpPr>
          <p:cNvPr id="8" name="Title 7"/>
          <p:cNvSpPr>
            <a:spLocks noGrp="1"/>
          </p:cNvSpPr>
          <p:nvPr>
            <p:ph type="title"/>
          </p:nvPr>
        </p:nvSpPr>
        <p:spPr>
          <a:xfrm>
            <a:off x="838200" y="533400"/>
            <a:ext cx="8077200" cy="1143000"/>
          </a:xfrm>
        </p:spPr>
        <p:txBody>
          <a:bodyPr>
            <a:noAutofit/>
          </a:bodyPr>
          <a:lstStyle/>
          <a:p>
            <a:r>
              <a:rPr lang="en-US" dirty="0"/>
              <a:t>Research and Development Costs (1 of 5)</a:t>
            </a:r>
          </a:p>
        </p:txBody>
      </p:sp>
      <p:sp>
        <p:nvSpPr>
          <p:cNvPr id="2" name="Content Placeholder 1"/>
          <p:cNvSpPr>
            <a:spLocks noGrp="1"/>
          </p:cNvSpPr>
          <p:nvPr>
            <p:ph sz="quarter" idx="10"/>
          </p:nvPr>
        </p:nvSpPr>
        <p:spPr>
          <a:xfrm>
            <a:off x="762000" y="1828800"/>
            <a:ext cx="8153400" cy="1371600"/>
          </a:xfrm>
        </p:spPr>
        <p:txBody>
          <a:bodyPr/>
          <a:lstStyle/>
          <a:p>
            <a:pPr marL="0" indent="0">
              <a:buFont typeface="Arial" charset="0"/>
              <a:buNone/>
            </a:pPr>
            <a:r>
              <a:rPr lang="en-IN" dirty="0"/>
              <a:t>The Askew Company made the following cash expenditures during 2018 related to the development of a new industrial plastic:</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062300414"/>
              </p:ext>
            </p:extLst>
          </p:nvPr>
        </p:nvGraphicFramePr>
        <p:xfrm>
          <a:off x="914400" y="3429000"/>
          <a:ext cx="8001000" cy="2362200"/>
        </p:xfrm>
        <a:graphic>
          <a:graphicData uri="http://schemas.openxmlformats.org/drawingml/2006/table">
            <a:tbl>
              <a:tblPr firstRow="1" bandRow="1">
                <a:tableStyleId>{5940675A-B579-460E-94D1-54222C63F5DA}</a:tableStyleId>
              </a:tblPr>
              <a:tblGrid>
                <a:gridCol w="4000500">
                  <a:extLst>
                    <a:ext uri="{9D8B030D-6E8A-4147-A177-3AD203B41FA5}">
                      <a16:colId xmlns:a16="http://schemas.microsoft.com/office/drawing/2014/main" val="20000"/>
                    </a:ext>
                  </a:extLst>
                </a:gridCol>
                <a:gridCol w="4000500">
                  <a:extLst>
                    <a:ext uri="{9D8B030D-6E8A-4147-A177-3AD203B41FA5}">
                      <a16:colId xmlns:a16="http://schemas.microsoft.com/office/drawing/2014/main" val="20001"/>
                    </a:ext>
                  </a:extLst>
                </a:gridCol>
              </a:tblGrid>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R&amp;D salaries and wages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$10,000,000</a:t>
                      </a:r>
                    </a:p>
                  </a:txBody>
                  <a:tcPr/>
                </a:tc>
                <a:extLst>
                  <a:ext uri="{0D108BD9-81ED-4DB2-BD59-A6C34878D82A}">
                    <a16:rowId xmlns:a16="http://schemas.microsoft.com/office/drawing/2014/main" val="10000"/>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R&amp;D supplies consumed during 2018</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3,000,000</a:t>
                      </a:r>
                    </a:p>
                  </a:txBody>
                  <a:tcPr/>
                </a:tc>
                <a:extLst>
                  <a:ext uri="{0D108BD9-81ED-4DB2-BD59-A6C34878D82A}">
                    <a16:rowId xmlns:a16="http://schemas.microsoft.com/office/drawing/2014/main" val="10001"/>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Purchase of equipment</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5,000,000</a:t>
                      </a:r>
                    </a:p>
                  </a:txBody>
                  <a:tcPr/>
                </a:tc>
                <a:extLst>
                  <a:ext uri="{0D108BD9-81ED-4DB2-BD59-A6C34878D82A}">
                    <a16:rowId xmlns:a16="http://schemas.microsoft.com/office/drawing/2014/main" val="10002"/>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Patent filing and legal costs</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100,000</a:t>
                      </a:r>
                    </a:p>
                  </a:txBody>
                  <a:tcPr/>
                </a:tc>
                <a:extLst>
                  <a:ext uri="{0D108BD9-81ED-4DB2-BD59-A6C34878D82A}">
                    <a16:rowId xmlns:a16="http://schemas.microsoft.com/office/drawing/2014/main" val="10003"/>
                  </a:ext>
                </a:extLst>
              </a:tr>
              <a:tr h="487547">
                <a:tc>
                  <a:txBody>
                    <a:bodyPr/>
                    <a:lstStyle/>
                    <a:p>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Payments to others for services performed in connection with R&amp;D activities</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1,200,000</a:t>
                      </a:r>
                    </a:p>
                  </a:txBody>
                  <a:tcPr/>
                </a:tc>
                <a:extLst>
                  <a:ext uri="{0D108BD9-81ED-4DB2-BD59-A6C34878D82A}">
                    <a16:rowId xmlns:a16="http://schemas.microsoft.com/office/drawing/2014/main" val="10004"/>
                  </a:ext>
                </a:extLst>
              </a:tr>
              <a:tr h="32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Total</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$19,300,000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360002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10-8</a:t>
            </a:r>
          </a:p>
        </p:txBody>
      </p:sp>
      <p:sp>
        <p:nvSpPr>
          <p:cNvPr id="8" name="Title 7"/>
          <p:cNvSpPr>
            <a:spLocks noGrp="1"/>
          </p:cNvSpPr>
          <p:nvPr>
            <p:ph type="title"/>
          </p:nvPr>
        </p:nvSpPr>
        <p:spPr>
          <a:xfrm>
            <a:off x="685799" y="457200"/>
            <a:ext cx="8049407" cy="1066800"/>
          </a:xfrm>
        </p:spPr>
        <p:txBody>
          <a:bodyPr>
            <a:noAutofit/>
          </a:bodyPr>
          <a:lstStyle/>
          <a:p>
            <a:r>
              <a:rPr lang="en-US" dirty="0"/>
              <a:t>Research and Development Costs (2 of 5)</a:t>
            </a:r>
          </a:p>
        </p:txBody>
      </p:sp>
      <p:sp>
        <p:nvSpPr>
          <p:cNvPr id="2" name="Content Placeholder 1"/>
          <p:cNvSpPr>
            <a:spLocks noGrp="1"/>
          </p:cNvSpPr>
          <p:nvPr>
            <p:ph sz="quarter" idx="10"/>
          </p:nvPr>
        </p:nvSpPr>
        <p:spPr>
          <a:xfrm>
            <a:off x="689687" y="1752600"/>
            <a:ext cx="8301913" cy="2590800"/>
          </a:xfrm>
        </p:spPr>
        <p:txBody>
          <a:bodyPr/>
          <a:lstStyle/>
          <a:p>
            <a:pPr marL="0" indent="0">
              <a:buFont typeface="Arial" charset="0"/>
              <a:buNone/>
            </a:pPr>
            <a:r>
              <a:rPr lang="en-IN" dirty="0"/>
              <a:t>The project resulted in a new product to be manufactured in 2019. A patent was filed with the U.S. Patent Office. The equipment purchased will be employed in other projects. Depreciation on the equipment for 2018 was $500,000.</a:t>
            </a:r>
            <a:endParaRPr lang="en-US" dirty="0"/>
          </a:p>
        </p:txBody>
      </p:sp>
      <p:pic>
        <p:nvPicPr>
          <p:cNvPr id="28674" name="Picture 2" descr="Journal entry debiting R&amp;D expense 14.2 million and crediting cash 14.2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4572000"/>
            <a:ext cx="7992197" cy="1365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2713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8"/>
          <p:cNvSpPr>
            <a:spLocks noGrp="1"/>
          </p:cNvSpPr>
          <p:nvPr>
            <p:ph type="body" sz="quarter" idx="13"/>
          </p:nvPr>
        </p:nvSpPr>
        <p:spPr>
          <a:xfrm>
            <a:off x="4572000" y="-3175"/>
            <a:ext cx="4572000" cy="366032"/>
          </a:xfrm>
        </p:spPr>
        <p:txBody>
          <a:bodyPr/>
          <a:lstStyle/>
          <a:p>
            <a:pPr marL="0" indent="0">
              <a:buNone/>
            </a:pPr>
            <a:r>
              <a:rPr lang="en-US" dirty="0"/>
              <a:t>Learning Objective 10-1</a:t>
            </a:r>
          </a:p>
        </p:txBody>
      </p:sp>
      <p:sp>
        <p:nvSpPr>
          <p:cNvPr id="11" name="Title 4"/>
          <p:cNvSpPr>
            <a:spLocks noGrp="1"/>
          </p:cNvSpPr>
          <p:nvPr>
            <p:ph type="title"/>
          </p:nvPr>
        </p:nvSpPr>
        <p:spPr>
          <a:xfrm>
            <a:off x="762000" y="351972"/>
            <a:ext cx="8001000" cy="838200"/>
          </a:xfrm>
        </p:spPr>
        <p:txBody>
          <a:bodyPr/>
          <a:lstStyle/>
          <a:p>
            <a:r>
              <a:rPr lang="en-US" dirty="0"/>
              <a:t>Initial Cost of Equipment (2 of 2)</a:t>
            </a:r>
          </a:p>
        </p:txBody>
      </p:sp>
      <p:graphicFrame>
        <p:nvGraphicFramePr>
          <p:cNvPr id="7" name="Table 6"/>
          <p:cNvGraphicFramePr>
            <a:graphicFrameLocks noGrp="1"/>
          </p:cNvGraphicFramePr>
          <p:nvPr>
            <p:extLst>
              <p:ext uri="{D42A27DB-BD31-4B8C-83A1-F6EECF244321}">
                <p14:modId xmlns:p14="http://schemas.microsoft.com/office/powerpoint/2010/main" val="560218531"/>
              </p:ext>
            </p:extLst>
          </p:nvPr>
        </p:nvGraphicFramePr>
        <p:xfrm>
          <a:off x="1447800" y="1905000"/>
          <a:ext cx="6477000" cy="2286000"/>
        </p:xfrm>
        <a:graphic>
          <a:graphicData uri="http://schemas.openxmlformats.org/drawingml/2006/table">
            <a:tbl>
              <a:tblPr firstRow="1" bandRow="1">
                <a:tableStyleId>{5940675A-B579-460E-94D1-54222C63F5DA}</a:tableStyleId>
              </a:tblPr>
              <a:tblGrid>
                <a:gridCol w="3505200">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tblGrid>
              <a:tr h="330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Purchase price</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$ 62,000</a:t>
                      </a:r>
                    </a:p>
                  </a:txBody>
                  <a:tcPr/>
                </a:tc>
                <a:extLst>
                  <a:ext uri="{0D108BD9-81ED-4DB2-BD59-A6C34878D82A}">
                    <a16:rowId xmlns:a16="http://schemas.microsoft.com/office/drawing/2014/main" val="10000"/>
                  </a:ext>
                </a:extLst>
              </a:tr>
              <a:tr h="32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Freight and handling</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1,000</a:t>
                      </a:r>
                    </a:p>
                  </a:txBody>
                  <a:tcPr/>
                </a:tc>
                <a:extLst>
                  <a:ext uri="{0D108BD9-81ED-4DB2-BD59-A6C34878D82A}">
                    <a16:rowId xmlns:a16="http://schemas.microsoft.com/office/drawing/2014/main" val="10001"/>
                  </a:ext>
                </a:extLst>
              </a:tr>
              <a:tr h="351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Insurance during shipping</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300</a:t>
                      </a:r>
                    </a:p>
                  </a:txBody>
                  <a:tcPr/>
                </a:tc>
                <a:extLst>
                  <a:ext uri="{0D108BD9-81ED-4DB2-BD59-A6C34878D82A}">
                    <a16:rowId xmlns:a16="http://schemas.microsoft.com/office/drawing/2014/main" val="10002"/>
                  </a:ext>
                </a:extLst>
              </a:tr>
              <a:tr h="330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Special foundation</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1,200</a:t>
                      </a:r>
                    </a:p>
                  </a:txBody>
                  <a:tcPr/>
                </a:tc>
                <a:extLst>
                  <a:ext uri="{0D108BD9-81ED-4DB2-BD59-A6C34878D82A}">
                    <a16:rowId xmlns:a16="http://schemas.microsoft.com/office/drawing/2014/main" val="10003"/>
                  </a:ext>
                </a:extLst>
              </a:tr>
              <a:tr h="330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Trial runs</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600</a:t>
                      </a:r>
                    </a:p>
                  </a:txBody>
                  <a:tcPr/>
                </a:tc>
                <a:extLst>
                  <a:ext uri="{0D108BD9-81ED-4DB2-BD59-A6C34878D82A}">
                    <a16:rowId xmlns:a16="http://schemas.microsoft.com/office/drawing/2014/main" val="10004"/>
                  </a:ext>
                </a:extLst>
              </a:tr>
              <a:tr h="457200">
                <a:tc>
                  <a:txBody>
                    <a:bodyPr/>
                    <a:lstStyle/>
                    <a:p>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anose="020B0604030504040204" pitchFamily="34" charset="0"/>
                          <a:ea typeface="Verdana" panose="020B0604030504040204" pitchFamily="34" charset="0"/>
                          <a:cs typeface="Verdana" panose="020B0604030504040204" pitchFamily="34" charset="0"/>
                        </a:rPr>
                        <a:t>$65,100 </a:t>
                      </a:r>
                      <a:r>
                        <a:rPr lang="en-US" sz="1800" dirty="0">
                          <a:latin typeface="Verdana" panose="020B0604030504040204" pitchFamily="34" charset="0"/>
                          <a:ea typeface="Verdana" panose="020B0604030504040204" pitchFamily="34" charset="0"/>
                          <a:cs typeface="Verdana" panose="020B0604030504040204" pitchFamily="34" charset="0"/>
                          <a:sym typeface="Wingdings" panose="05000000000000000000" pitchFamily="2" charset="2"/>
                        </a:rPr>
                        <a:t> </a:t>
                      </a:r>
                      <a:r>
                        <a:rPr lang="en-US" sz="1800" dirty="0">
                          <a:latin typeface="Verdana" panose="020B0604030504040204" pitchFamily="34" charset="0"/>
                          <a:ea typeface="Verdana" panose="020B0604030504040204" pitchFamily="34" charset="0"/>
                          <a:cs typeface="Verdana" panose="020B0604030504040204" pitchFamily="34" charset="0"/>
                        </a:rPr>
                        <a:t>Capitalized</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635444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1"/>
          <p:cNvSpPr>
            <a:spLocks noGrp="1"/>
          </p:cNvSpPr>
          <p:nvPr>
            <p:ph type="body" sz="quarter" idx="13"/>
          </p:nvPr>
        </p:nvSpPr>
        <p:spPr>
          <a:xfrm>
            <a:off x="4572000" y="-3175"/>
            <a:ext cx="4572000" cy="366032"/>
          </a:xfrm>
        </p:spPr>
        <p:txBody>
          <a:bodyPr/>
          <a:lstStyle/>
          <a:p>
            <a:pPr marL="0" indent="0">
              <a:buNone/>
            </a:pPr>
            <a:r>
              <a:rPr lang="en-US" dirty="0"/>
              <a:t>Learning Objective 10-8</a:t>
            </a:r>
          </a:p>
        </p:txBody>
      </p:sp>
      <p:sp>
        <p:nvSpPr>
          <p:cNvPr id="16" name="Title 7"/>
          <p:cNvSpPr>
            <a:spLocks noGrp="1"/>
          </p:cNvSpPr>
          <p:nvPr>
            <p:ph type="title"/>
          </p:nvPr>
        </p:nvSpPr>
        <p:spPr>
          <a:xfrm>
            <a:off x="833771" y="533400"/>
            <a:ext cx="8081629" cy="1295400"/>
          </a:xfrm>
        </p:spPr>
        <p:txBody>
          <a:bodyPr>
            <a:noAutofit/>
          </a:bodyPr>
          <a:lstStyle/>
          <a:p>
            <a:r>
              <a:rPr lang="en-US" dirty="0"/>
              <a:t>Research and Development Costs (3 of 5)</a:t>
            </a:r>
          </a:p>
        </p:txBody>
      </p:sp>
      <p:pic>
        <p:nvPicPr>
          <p:cNvPr id="23554" name="Picture 2" descr="Journal entry debiting R&amp;D expense 500,000 and crediting accumulated depreciation (equipment) 50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091" y="4267200"/>
            <a:ext cx="7687342" cy="1267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26" name="Picture 2" descr="Journal entry debiting equipment 5 million and crediting cash 5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858" y="2438400"/>
            <a:ext cx="7687342" cy="1290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004777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10-8</a:t>
            </a:r>
          </a:p>
        </p:txBody>
      </p:sp>
      <p:sp>
        <p:nvSpPr>
          <p:cNvPr id="8" name="Title 7"/>
          <p:cNvSpPr>
            <a:spLocks noGrp="1"/>
          </p:cNvSpPr>
          <p:nvPr>
            <p:ph type="title"/>
          </p:nvPr>
        </p:nvSpPr>
        <p:spPr>
          <a:xfrm>
            <a:off x="838200" y="535534"/>
            <a:ext cx="8001000" cy="1217066"/>
          </a:xfrm>
        </p:spPr>
        <p:txBody>
          <a:bodyPr>
            <a:noAutofit/>
          </a:bodyPr>
          <a:lstStyle/>
          <a:p>
            <a:r>
              <a:rPr lang="en-US" dirty="0"/>
              <a:t>Research and Development Costs (4 of 5)</a:t>
            </a:r>
          </a:p>
        </p:txBody>
      </p:sp>
      <p:pic>
        <p:nvPicPr>
          <p:cNvPr id="30722" name="Picture 2" descr="Journal entry debiting patent 100,000 and crediting cash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503" y="2590800"/>
            <a:ext cx="8068897" cy="1334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17868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10-8</a:t>
            </a:r>
          </a:p>
        </p:txBody>
      </p:sp>
      <p:sp>
        <p:nvSpPr>
          <p:cNvPr id="8" name="Title 7"/>
          <p:cNvSpPr>
            <a:spLocks noGrp="1"/>
          </p:cNvSpPr>
          <p:nvPr>
            <p:ph type="title"/>
          </p:nvPr>
        </p:nvSpPr>
        <p:spPr>
          <a:xfrm>
            <a:off x="685800" y="619072"/>
            <a:ext cx="8001000" cy="1209728"/>
          </a:xfrm>
        </p:spPr>
        <p:txBody>
          <a:bodyPr>
            <a:noAutofit/>
          </a:bodyPr>
          <a:lstStyle/>
          <a:p>
            <a:r>
              <a:rPr lang="en-IN" dirty="0"/>
              <a:t>Research and Development Costs (5 of 5)</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777862143"/>
              </p:ext>
            </p:extLst>
          </p:nvPr>
        </p:nvGraphicFramePr>
        <p:xfrm>
          <a:off x="990600" y="2514600"/>
          <a:ext cx="7162800" cy="2590801"/>
        </p:xfrm>
        <a:graphic>
          <a:graphicData uri="http://schemas.openxmlformats.org/drawingml/2006/table">
            <a:tbl>
              <a:tblPr firstRow="1" bandRow="1">
                <a:tableStyleId>{5940675A-B579-460E-94D1-54222C63F5DA}</a:tableStyleId>
              </a:tblPr>
              <a:tblGrid>
                <a:gridCol w="3581400">
                  <a:extLst>
                    <a:ext uri="{9D8B030D-6E8A-4147-A177-3AD203B41FA5}">
                      <a16:colId xmlns:a16="http://schemas.microsoft.com/office/drawing/2014/main" val="20000"/>
                    </a:ext>
                  </a:extLst>
                </a:gridCol>
                <a:gridCol w="3581400">
                  <a:extLst>
                    <a:ext uri="{9D8B030D-6E8A-4147-A177-3AD203B41FA5}">
                      <a16:colId xmlns:a16="http://schemas.microsoft.com/office/drawing/2014/main" val="20001"/>
                    </a:ext>
                  </a:extLst>
                </a:gridCol>
              </a:tblGrid>
              <a:tr h="6461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Recorded as R&amp;D</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$14,200,000</a:t>
                      </a:r>
                    </a:p>
                  </a:txBody>
                  <a:tcPr anchor="ctr"/>
                </a:tc>
                <a:extLst>
                  <a:ext uri="{0D108BD9-81ED-4DB2-BD59-A6C34878D82A}">
                    <a16:rowId xmlns:a16="http://schemas.microsoft.com/office/drawing/2014/main" val="10000"/>
                  </a:ext>
                </a:extLst>
              </a:tr>
              <a:tr h="6461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Capitalized as equipment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5,000,000</a:t>
                      </a:r>
                    </a:p>
                  </a:txBody>
                  <a:tcPr anchor="ctr"/>
                </a:tc>
                <a:extLst>
                  <a:ext uri="{0D108BD9-81ED-4DB2-BD59-A6C34878D82A}">
                    <a16:rowId xmlns:a16="http://schemas.microsoft.com/office/drawing/2014/main" val="10001"/>
                  </a:ext>
                </a:extLst>
              </a:tr>
              <a:tr h="6461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Capitalized as patent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100,000</a:t>
                      </a:r>
                    </a:p>
                  </a:txBody>
                  <a:tcPr anchor="ctr"/>
                </a:tc>
                <a:extLst>
                  <a:ext uri="{0D108BD9-81ED-4DB2-BD59-A6C34878D82A}">
                    <a16:rowId xmlns:a16="http://schemas.microsoft.com/office/drawing/2014/main" val="10002"/>
                  </a:ext>
                </a:extLst>
              </a:tr>
              <a:tr h="6522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Total expenditures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u="sng" dirty="0">
                          <a:solidFill>
                            <a:schemeClr val="tx1"/>
                          </a:solidFill>
                          <a:latin typeface="Verdana" panose="020B0604030504040204" pitchFamily="34" charset="0"/>
                          <a:ea typeface="Verdana" panose="020B0604030504040204" pitchFamily="34" charset="0"/>
                          <a:cs typeface="Verdana" panose="020B0604030504040204" pitchFamily="34" charset="0"/>
                        </a:rPr>
                        <a:t>$19,300,000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5049215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10-8</a:t>
            </a:r>
          </a:p>
        </p:txBody>
      </p:sp>
      <p:sp>
        <p:nvSpPr>
          <p:cNvPr id="8" name="Title 7"/>
          <p:cNvSpPr>
            <a:spLocks noGrp="1"/>
          </p:cNvSpPr>
          <p:nvPr>
            <p:ph type="title"/>
          </p:nvPr>
        </p:nvSpPr>
        <p:spPr/>
        <p:txBody>
          <a:bodyPr>
            <a:noAutofit/>
          </a:bodyPr>
          <a:lstStyle/>
          <a:p>
            <a:r>
              <a:rPr lang="en-US" dirty="0"/>
              <a:t>R&amp;D Performed for Others and Start-Up Costs</a:t>
            </a:r>
          </a:p>
        </p:txBody>
      </p:sp>
      <p:sp>
        <p:nvSpPr>
          <p:cNvPr id="9" name="Content Placeholder 8"/>
          <p:cNvSpPr>
            <a:spLocks noGrp="1"/>
          </p:cNvSpPr>
          <p:nvPr>
            <p:ph sz="quarter" idx="10"/>
          </p:nvPr>
        </p:nvSpPr>
        <p:spPr>
          <a:xfrm>
            <a:off x="914400" y="1676400"/>
            <a:ext cx="8001000" cy="4343400"/>
          </a:xfrm>
        </p:spPr>
        <p:txBody>
          <a:bodyPr/>
          <a:lstStyle/>
          <a:p>
            <a:pPr lvl="0"/>
            <a:r>
              <a:rPr lang="en-US" b="1" dirty="0"/>
              <a:t>R&amp;D Performed for Others</a:t>
            </a:r>
            <a:endParaRPr lang="en-US" dirty="0"/>
          </a:p>
          <a:p>
            <a:pPr marL="920750" lvl="1" indent="-457200"/>
            <a:r>
              <a:rPr lang="en-US" dirty="0"/>
              <a:t>R&amp;D costs are capitalized as </a:t>
            </a:r>
            <a:r>
              <a:rPr lang="en-US" b="1" dirty="0"/>
              <a:t>inventory</a:t>
            </a:r>
            <a:r>
              <a:rPr lang="en-US" dirty="0"/>
              <a:t> </a:t>
            </a:r>
            <a:r>
              <a:rPr lang="en-IN" dirty="0"/>
              <a:t>and carried forward into future years until the project is completed</a:t>
            </a:r>
          </a:p>
          <a:p>
            <a:r>
              <a:rPr lang="en-US" b="1" dirty="0"/>
              <a:t>Start-Up Costs</a:t>
            </a:r>
            <a:endParaRPr lang="en-IN" dirty="0"/>
          </a:p>
          <a:p>
            <a:pPr marL="920750" lvl="1" indent="-457200"/>
            <a:r>
              <a:rPr lang="en-US" dirty="0"/>
              <a:t>Refers to </a:t>
            </a:r>
            <a:r>
              <a:rPr lang="en-IN" dirty="0"/>
              <a:t>one-time preopening costs</a:t>
            </a:r>
          </a:p>
          <a:p>
            <a:pPr marL="920750" lvl="1" indent="-457200"/>
            <a:r>
              <a:rPr lang="en-IN" dirty="0"/>
              <a:t>Includes </a:t>
            </a:r>
            <a:r>
              <a:rPr lang="en-IN" b="1" dirty="0"/>
              <a:t>organization costs</a:t>
            </a:r>
          </a:p>
          <a:p>
            <a:pPr marL="920750" lvl="1" indent="-457200"/>
            <a:r>
              <a:rPr lang="en-US" dirty="0"/>
              <a:t>Expensed in the period incurred</a:t>
            </a:r>
          </a:p>
        </p:txBody>
      </p:sp>
    </p:spTree>
    <p:extLst>
      <p:ext uri="{BB962C8B-B14F-4D97-AF65-F5344CB8AC3E}">
        <p14:creationId xmlns:p14="http://schemas.microsoft.com/office/powerpoint/2010/main" val="321830156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10-8</a:t>
            </a:r>
          </a:p>
        </p:txBody>
      </p:sp>
      <p:sp>
        <p:nvSpPr>
          <p:cNvPr id="8" name="Title 7"/>
          <p:cNvSpPr>
            <a:spLocks noGrp="1"/>
          </p:cNvSpPr>
          <p:nvPr>
            <p:ph type="title"/>
          </p:nvPr>
        </p:nvSpPr>
        <p:spPr/>
        <p:txBody>
          <a:bodyPr>
            <a:noAutofit/>
          </a:bodyPr>
          <a:lstStyle/>
          <a:p>
            <a:r>
              <a:rPr lang="en-US" dirty="0"/>
              <a:t>Software Development Costs</a:t>
            </a:r>
          </a:p>
        </p:txBody>
      </p:sp>
      <p:sp>
        <p:nvSpPr>
          <p:cNvPr id="9" name="Content Placeholder 8"/>
          <p:cNvSpPr>
            <a:spLocks noGrp="1"/>
          </p:cNvSpPr>
          <p:nvPr>
            <p:ph sz="quarter" idx="10"/>
          </p:nvPr>
        </p:nvSpPr>
        <p:spPr>
          <a:xfrm>
            <a:off x="914400" y="1676400"/>
            <a:ext cx="7315200" cy="4572000"/>
          </a:xfrm>
        </p:spPr>
        <p:txBody>
          <a:bodyPr/>
          <a:lstStyle/>
          <a:p>
            <a:r>
              <a:rPr lang="en-US" dirty="0"/>
              <a:t>Amortization of capitalized software development costs begins when the product is available for general release to customers</a:t>
            </a:r>
          </a:p>
          <a:p>
            <a:r>
              <a:rPr lang="en-US" dirty="0"/>
              <a:t>The periodic amortization percentage:</a:t>
            </a:r>
            <a:endParaRPr lang="en-US" sz="2000" dirty="0">
              <a:solidFill>
                <a:srgbClr val="0070C0"/>
              </a:solidFill>
            </a:endParaRPr>
          </a:p>
          <a:p>
            <a:pPr lvl="1"/>
            <a:r>
              <a:rPr lang="en-US" dirty="0">
                <a:cs typeface="Arial" panose="020B0604020202020204" pitchFamily="34" charset="0"/>
              </a:rPr>
              <a:t>Percentage-of-revenue method &gt; Straight-line method</a:t>
            </a:r>
            <a:endParaRPr lang="en-US" dirty="0">
              <a:solidFill>
                <a:srgbClr val="0070C0"/>
              </a:solidFill>
              <a:cs typeface="Arial" panose="020B0604020202020204" pitchFamily="34" charset="0"/>
            </a:endParaRPr>
          </a:p>
          <a:p>
            <a:pPr lvl="1"/>
            <a:r>
              <a:rPr lang="en-US" dirty="0">
                <a:cs typeface="Arial" panose="020B0604020202020204" pitchFamily="34" charset="0"/>
              </a:rPr>
              <a:t>Percentage-of-revenue method &lt; Straight-line method</a:t>
            </a:r>
            <a:endParaRPr lang="en-US" dirty="0"/>
          </a:p>
        </p:txBody>
      </p:sp>
    </p:spTree>
    <p:extLst>
      <p:ext uri="{BB962C8B-B14F-4D97-AF65-F5344CB8AC3E}">
        <p14:creationId xmlns:p14="http://schemas.microsoft.com/office/powerpoint/2010/main" val="25297088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6172200" y="-3175"/>
            <a:ext cx="2971800" cy="366032"/>
          </a:xfrm>
        </p:spPr>
        <p:txBody>
          <a:bodyPr/>
          <a:lstStyle/>
          <a:p>
            <a:pPr marL="0" indent="0">
              <a:buNone/>
            </a:pPr>
            <a:r>
              <a:rPr lang="en-US" dirty="0"/>
              <a:t>Learning Objective 10-8</a:t>
            </a:r>
          </a:p>
        </p:txBody>
      </p:sp>
      <p:sp>
        <p:nvSpPr>
          <p:cNvPr id="8" name="Title 7"/>
          <p:cNvSpPr>
            <a:spLocks noGrp="1"/>
          </p:cNvSpPr>
          <p:nvPr>
            <p:ph type="title"/>
          </p:nvPr>
        </p:nvSpPr>
        <p:spPr>
          <a:xfrm>
            <a:off x="685800" y="513685"/>
            <a:ext cx="8001000" cy="1619915"/>
          </a:xfrm>
        </p:spPr>
        <p:txBody>
          <a:bodyPr>
            <a:noAutofit/>
          </a:bodyPr>
          <a:lstStyle/>
          <a:p>
            <a:r>
              <a:rPr lang="en-US" dirty="0"/>
              <a:t>Research and Development Expenditures—Computer Software </a:t>
            </a:r>
          </a:p>
        </p:txBody>
      </p:sp>
      <p:pic>
        <p:nvPicPr>
          <p:cNvPr id="21506" name="Picture 2" descr="This illustration shows the R&amp;D time line introduced earlier in the chapter modified to include the point at which technological feasibility is established. Only the costs incurred between technological feasibility and the software release date are capitalized.&#10;&#10;Costs incurred after technological feasibility but before the software is available for general release to customers are capitalized as an intangible asset.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0108" y="2302605"/>
            <a:ext cx="5282197" cy="1735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0"/>
          </p:nvPr>
        </p:nvSpPr>
        <p:spPr>
          <a:xfrm>
            <a:off x="838200" y="4038600"/>
            <a:ext cx="8001000" cy="2514600"/>
          </a:xfrm>
        </p:spPr>
        <p:txBody>
          <a:bodyPr/>
          <a:lstStyle/>
          <a:p>
            <a:pPr marL="0" indent="0">
              <a:buNone/>
            </a:pPr>
            <a:r>
              <a:rPr lang="en-IN" sz="2400" dirty="0"/>
              <a:t>“[W]hen the enterprise has completed all planning, designing, coding, and testing activities that are necessary to establish that the product can be produced to meet its design specifications including functions, features, and technical performance requirements.”</a:t>
            </a:r>
            <a:endParaRPr lang="en-US" sz="2400" dirty="0"/>
          </a:p>
        </p:txBody>
      </p:sp>
    </p:spTree>
    <p:extLst>
      <p:ext uri="{BB962C8B-B14F-4D97-AF65-F5344CB8AC3E}">
        <p14:creationId xmlns:p14="http://schemas.microsoft.com/office/powerpoint/2010/main" val="261137688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10-8</a:t>
            </a:r>
          </a:p>
        </p:txBody>
      </p:sp>
      <p:sp>
        <p:nvSpPr>
          <p:cNvPr id="8" name="Title 7"/>
          <p:cNvSpPr>
            <a:spLocks noGrp="1"/>
          </p:cNvSpPr>
          <p:nvPr>
            <p:ph type="title"/>
          </p:nvPr>
        </p:nvSpPr>
        <p:spPr>
          <a:xfrm>
            <a:off x="685800" y="440508"/>
            <a:ext cx="8001000" cy="1005840"/>
          </a:xfrm>
        </p:spPr>
        <p:txBody>
          <a:bodyPr>
            <a:noAutofit/>
          </a:bodyPr>
          <a:lstStyle/>
          <a:p>
            <a:r>
              <a:rPr lang="en-US" dirty="0"/>
              <a:t>R&amp;D: Software Development Costs (1 of 3)</a:t>
            </a:r>
          </a:p>
        </p:txBody>
      </p:sp>
      <p:sp>
        <p:nvSpPr>
          <p:cNvPr id="9" name="Content Placeholder 8"/>
          <p:cNvSpPr>
            <a:spLocks noGrp="1"/>
          </p:cNvSpPr>
          <p:nvPr>
            <p:ph sz="quarter" idx="10"/>
          </p:nvPr>
        </p:nvSpPr>
        <p:spPr>
          <a:xfrm>
            <a:off x="762000" y="1447800"/>
            <a:ext cx="8153400" cy="4953000"/>
          </a:xfrm>
        </p:spPr>
        <p:txBody>
          <a:bodyPr/>
          <a:lstStyle/>
          <a:p>
            <a:pPr marL="0" indent="0">
              <a:buNone/>
            </a:pPr>
            <a:r>
              <a:rPr lang="en-US" sz="2400" dirty="0"/>
              <a:t>The Astro Corporation develops computer software graphics programs for sale. A new development project begun in 2017 reached technological feasibility at the end of June 2018, and the product was available for release to customers early in 2019. Development costs incurred in 2018 prior to June 30 were $1,200,000 and costs incurred from June 30 to the product availability date were $800,000. 2019 revenues from the sale of the new product were $3,000,000 and the company anticipates an additional $7,000,000 in revenues. The economic life of the software is estimated at four years. </a:t>
            </a:r>
          </a:p>
        </p:txBody>
      </p:sp>
    </p:spTree>
    <p:extLst>
      <p:ext uri="{BB962C8B-B14F-4D97-AF65-F5344CB8AC3E}">
        <p14:creationId xmlns:p14="http://schemas.microsoft.com/office/powerpoint/2010/main" val="170989124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10-8</a:t>
            </a:r>
          </a:p>
        </p:txBody>
      </p:sp>
      <p:sp>
        <p:nvSpPr>
          <p:cNvPr id="8" name="Title 7"/>
          <p:cNvSpPr>
            <a:spLocks noGrp="1"/>
          </p:cNvSpPr>
          <p:nvPr>
            <p:ph type="title"/>
          </p:nvPr>
        </p:nvSpPr>
        <p:spPr>
          <a:xfrm>
            <a:off x="685800" y="478968"/>
            <a:ext cx="8001000" cy="914400"/>
          </a:xfrm>
        </p:spPr>
        <p:txBody>
          <a:bodyPr>
            <a:noAutofit/>
          </a:bodyPr>
          <a:lstStyle/>
          <a:p>
            <a:r>
              <a:rPr lang="en-US" dirty="0"/>
              <a:t>R&amp;D: Software Development Costs (2 of 3)</a:t>
            </a:r>
          </a:p>
        </p:txBody>
      </p:sp>
      <p:sp>
        <p:nvSpPr>
          <p:cNvPr id="9" name="Content Placeholder 8"/>
          <p:cNvSpPr>
            <a:spLocks noGrp="1"/>
          </p:cNvSpPr>
          <p:nvPr>
            <p:ph sz="quarter" idx="10"/>
          </p:nvPr>
        </p:nvSpPr>
        <p:spPr>
          <a:xfrm>
            <a:off x="914400" y="1573911"/>
            <a:ext cx="7315200" cy="4826889"/>
          </a:xfrm>
        </p:spPr>
        <p:txBody>
          <a:bodyPr/>
          <a:lstStyle/>
          <a:p>
            <a:pPr marL="0" indent="0">
              <a:buNone/>
            </a:pPr>
            <a:r>
              <a:rPr lang="en-IN" dirty="0"/>
              <a:t>Astro Corporation would expense the $1,200,000 in costs incurred prior to the establishment of technological feasibility and capitalize the $800,000 in costs incurred between technological feasibility and the product availability date using either the:</a:t>
            </a:r>
          </a:p>
          <a:p>
            <a:pPr marL="457200" indent="-457200">
              <a:buAutoNum type="arabicParenR"/>
            </a:pPr>
            <a:r>
              <a:rPr lang="en-IN" dirty="0"/>
              <a:t>Percentage-of-revenue method</a:t>
            </a:r>
          </a:p>
          <a:p>
            <a:pPr marL="457200" indent="-457200">
              <a:buAutoNum type="arabicParenR"/>
            </a:pPr>
            <a:r>
              <a:rPr lang="en-IN" dirty="0"/>
              <a:t>Straight-line method</a:t>
            </a:r>
            <a:endParaRPr lang="en-US" dirty="0"/>
          </a:p>
        </p:txBody>
      </p:sp>
    </p:spTree>
    <p:extLst>
      <p:ext uri="{BB962C8B-B14F-4D97-AF65-F5344CB8AC3E}">
        <p14:creationId xmlns:p14="http://schemas.microsoft.com/office/powerpoint/2010/main" val="14140569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10-8</a:t>
            </a:r>
          </a:p>
        </p:txBody>
      </p:sp>
      <p:sp>
        <p:nvSpPr>
          <p:cNvPr id="8" name="Title 7"/>
          <p:cNvSpPr>
            <a:spLocks noGrp="1"/>
          </p:cNvSpPr>
          <p:nvPr>
            <p:ph type="title"/>
          </p:nvPr>
        </p:nvSpPr>
        <p:spPr>
          <a:xfrm>
            <a:off x="682176" y="319314"/>
            <a:ext cx="8001000" cy="1219200"/>
          </a:xfrm>
        </p:spPr>
        <p:txBody>
          <a:bodyPr>
            <a:noAutofit/>
          </a:bodyPr>
          <a:lstStyle/>
          <a:p>
            <a:r>
              <a:rPr lang="en-US" dirty="0"/>
              <a:t>R&amp;D: Software Development Costs (3 of 3)</a:t>
            </a:r>
          </a:p>
        </p:txBody>
      </p:sp>
      <p:graphicFrame>
        <p:nvGraphicFramePr>
          <p:cNvPr id="2" name="Object 1"/>
          <p:cNvGraphicFramePr>
            <a:graphicFrameLocks noChangeAspect="1"/>
          </p:cNvGraphicFramePr>
          <p:nvPr>
            <p:extLst>
              <p:ext uri="{D42A27DB-BD31-4B8C-83A1-F6EECF244321}">
                <p14:modId xmlns:p14="http://schemas.microsoft.com/office/powerpoint/2010/main" val="20888050"/>
              </p:ext>
            </p:extLst>
          </p:nvPr>
        </p:nvGraphicFramePr>
        <p:xfrm>
          <a:off x="762000" y="2341800"/>
          <a:ext cx="7710488" cy="2640012"/>
        </p:xfrm>
        <a:graphic>
          <a:graphicData uri="http://schemas.openxmlformats.org/presentationml/2006/ole">
            <mc:AlternateContent xmlns:mc="http://schemas.openxmlformats.org/markup-compatibility/2006">
              <mc:Choice xmlns:v="urn:schemas-microsoft-com:vml" Requires="v">
                <p:oleObj spid="_x0000_s22710" name="Equation" r:id="rId4" imgW="4787640" imgH="1638000" progId="Equation.3">
                  <p:embed/>
                </p:oleObj>
              </mc:Choice>
              <mc:Fallback>
                <p:oleObj name="Equation" r:id="rId4" imgW="4787640" imgH="1638000" progId="Equation.3">
                  <p:embed/>
                  <p:pic>
                    <p:nvPicPr>
                      <p:cNvPr id="0" name="Object 1"/>
                      <p:cNvPicPr>
                        <a:picLocks noChangeAspect="1" noChangeArrowheads="1"/>
                      </p:cNvPicPr>
                      <p:nvPr/>
                    </p:nvPicPr>
                    <p:blipFill>
                      <a:blip r:embed="rId5"/>
                      <a:srcRect/>
                      <a:stretch>
                        <a:fillRect/>
                      </a:stretch>
                    </p:blipFill>
                    <p:spPr bwMode="auto">
                      <a:xfrm>
                        <a:off x="762000" y="2341800"/>
                        <a:ext cx="7710488" cy="264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9637733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6096000" y="-3175"/>
            <a:ext cx="3048000" cy="366032"/>
          </a:xfrm>
        </p:spPr>
        <p:txBody>
          <a:bodyPr/>
          <a:lstStyle/>
          <a:p>
            <a:pPr marL="0" indent="0">
              <a:buNone/>
            </a:pPr>
            <a:r>
              <a:rPr lang="en-US" dirty="0"/>
              <a:t>Learning Objective 10-8</a:t>
            </a:r>
          </a:p>
        </p:txBody>
      </p:sp>
      <p:sp>
        <p:nvSpPr>
          <p:cNvPr id="8" name="Title 7"/>
          <p:cNvSpPr>
            <a:spLocks noGrp="1"/>
          </p:cNvSpPr>
          <p:nvPr>
            <p:ph type="title"/>
          </p:nvPr>
        </p:nvSpPr>
        <p:spPr>
          <a:xfrm>
            <a:off x="685800" y="609600"/>
            <a:ext cx="8077200" cy="1066800"/>
          </a:xfrm>
        </p:spPr>
        <p:txBody>
          <a:bodyPr>
            <a:noAutofit/>
          </a:bodyPr>
          <a:lstStyle/>
          <a:p>
            <a:r>
              <a:rPr lang="en-US" dirty="0"/>
              <a:t>Purchased Research and Development</a:t>
            </a:r>
          </a:p>
        </p:txBody>
      </p:sp>
      <p:sp>
        <p:nvSpPr>
          <p:cNvPr id="3" name="Content Placeholder 2"/>
          <p:cNvSpPr>
            <a:spLocks noGrp="1"/>
          </p:cNvSpPr>
          <p:nvPr>
            <p:ph sz="quarter" idx="12"/>
          </p:nvPr>
        </p:nvSpPr>
        <p:spPr>
          <a:xfrm>
            <a:off x="685800" y="1947823"/>
            <a:ext cx="8382000" cy="566777"/>
          </a:xfrm>
        </p:spPr>
        <p:txBody>
          <a:bodyPr/>
          <a:lstStyle/>
          <a:p>
            <a:pPr marL="0" indent="0">
              <a:buNone/>
            </a:pPr>
            <a:r>
              <a:rPr lang="en-US" dirty="0"/>
              <a:t>In case of purchased research and development</a:t>
            </a:r>
          </a:p>
        </p:txBody>
      </p:sp>
      <p:graphicFrame>
        <p:nvGraphicFramePr>
          <p:cNvPr id="16" name="Table 15"/>
          <p:cNvGraphicFramePr>
            <a:graphicFrameLocks noGrp="1"/>
          </p:cNvGraphicFramePr>
          <p:nvPr>
            <p:extLst>
              <p:ext uri="{D42A27DB-BD31-4B8C-83A1-F6EECF244321}">
                <p14:modId xmlns:p14="http://schemas.microsoft.com/office/powerpoint/2010/main" val="1741546303"/>
              </p:ext>
            </p:extLst>
          </p:nvPr>
        </p:nvGraphicFramePr>
        <p:xfrm>
          <a:off x="1066800" y="2770240"/>
          <a:ext cx="7467600" cy="2030360"/>
        </p:xfrm>
        <a:graphic>
          <a:graphicData uri="http://schemas.openxmlformats.org/drawingml/2006/table">
            <a:tbl>
              <a:tblPr firstRow="1" bandRow="1">
                <a:tableStyleId>{5940675A-B579-460E-94D1-54222C63F5DA}</a:tableStyleId>
              </a:tblPr>
              <a:tblGrid>
                <a:gridCol w="3733800">
                  <a:extLst>
                    <a:ext uri="{9D8B030D-6E8A-4147-A177-3AD203B41FA5}">
                      <a16:colId xmlns:a16="http://schemas.microsoft.com/office/drawing/2014/main" val="20000"/>
                    </a:ext>
                  </a:extLst>
                </a:gridCol>
                <a:gridCol w="3733800">
                  <a:extLst>
                    <a:ext uri="{9D8B030D-6E8A-4147-A177-3AD203B41FA5}">
                      <a16:colId xmlns:a16="http://schemas.microsoft.com/office/drawing/2014/main" val="20001"/>
                    </a:ext>
                  </a:extLst>
                </a:gridCol>
              </a:tblGrid>
              <a:tr h="506360">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600" b="1" i="1" dirty="0">
                          <a:latin typeface="Verdana" panose="020B0604030504040204" pitchFamily="34" charset="0"/>
                          <a:ea typeface="Verdana" panose="020B0604030504040204" pitchFamily="34" charset="0"/>
                          <a:cs typeface="Verdana" panose="020B0604030504040204" pitchFamily="34" charset="0"/>
                        </a:rPr>
                        <a:t>Developed technology</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600" b="1" i="1" dirty="0">
                          <a:latin typeface="Verdana" panose="020B0604030504040204" pitchFamily="34" charset="0"/>
                          <a:ea typeface="Verdana" panose="020B0604030504040204" pitchFamily="34" charset="0"/>
                          <a:cs typeface="Verdana" panose="020B0604030504040204" pitchFamily="34" charset="0"/>
                        </a:rPr>
                        <a:t>In-process research and development</a:t>
                      </a:r>
                    </a:p>
                  </a:txBody>
                  <a:tcPr anchor="ctr"/>
                </a:tc>
                <a:extLst>
                  <a:ext uri="{0D108BD9-81ED-4DB2-BD59-A6C34878D82A}">
                    <a16:rowId xmlns:a16="http://schemas.microsoft.com/office/drawing/2014/main" val="10000"/>
                  </a:ext>
                </a:extLst>
              </a:tr>
              <a:tr h="1451240">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N" sz="1600" dirty="0">
                        <a:latin typeface="Verdana" panose="020B0604030504040204" pitchFamily="34" charset="0"/>
                        <a:ea typeface="Verdana" panose="020B0604030504040204" pitchFamily="34" charset="0"/>
                        <a:cs typeface="Verdana" panose="020B0604030504040204" pitchFamily="34" charset="0"/>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dirty="0">
                          <a:latin typeface="Verdana" panose="020B0604030504040204" pitchFamily="34" charset="0"/>
                          <a:ea typeface="Verdana" panose="020B0604030504040204" pitchFamily="34" charset="0"/>
                          <a:cs typeface="Verdana" panose="020B0604030504040204" pitchFamily="34" charset="0"/>
                        </a:rPr>
                        <a:t>Capitalize its fair value as a finite-life intangible asset and amortize that amount over its useful life</a:t>
                      </a: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N" sz="1600" dirty="0">
                        <a:latin typeface="Verdana" panose="020B0604030504040204" pitchFamily="34" charset="0"/>
                        <a:ea typeface="Verdana" panose="020B0604030504040204" pitchFamily="34" charset="0"/>
                        <a:cs typeface="Verdana" panose="020B0604030504040204" pitchFamily="34" charset="0"/>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dirty="0">
                          <a:latin typeface="Verdana" panose="020B0604030504040204" pitchFamily="34" charset="0"/>
                          <a:ea typeface="Verdana" panose="020B0604030504040204" pitchFamily="34" charset="0"/>
                          <a:cs typeface="Verdana" panose="020B0604030504040204" pitchFamily="34" charset="0"/>
                        </a:rPr>
                        <a:t>Capitalize the fair value of in-process R&amp;D as an indefinite-life intangible asset</a:t>
                      </a:r>
                    </a:p>
                  </a:txBody>
                  <a:tcPr anchor="ctr"/>
                </a:tc>
                <a:extLst>
                  <a:ext uri="{0D108BD9-81ED-4DB2-BD59-A6C34878D82A}">
                    <a16:rowId xmlns:a16="http://schemas.microsoft.com/office/drawing/2014/main" val="10001"/>
                  </a:ext>
                </a:extLst>
              </a:tr>
            </a:tbl>
          </a:graphicData>
        </a:graphic>
      </p:graphicFrame>
      <p:sp>
        <p:nvSpPr>
          <p:cNvPr id="9" name="Content Placeholder 8"/>
          <p:cNvSpPr>
            <a:spLocks noGrp="1"/>
          </p:cNvSpPr>
          <p:nvPr>
            <p:ph sz="quarter" idx="10"/>
          </p:nvPr>
        </p:nvSpPr>
        <p:spPr>
          <a:xfrm>
            <a:off x="838200" y="5334000"/>
            <a:ext cx="7848600" cy="914400"/>
          </a:xfrm>
        </p:spPr>
        <p:txBody>
          <a:bodyPr/>
          <a:lstStyle/>
          <a:p>
            <a:pPr marL="0" indent="0">
              <a:buNone/>
            </a:pPr>
            <a:r>
              <a:rPr lang="en-IN" dirty="0"/>
              <a:t>R&amp;D costs incurred after the acquisition </a:t>
            </a:r>
            <a:r>
              <a:rPr lang="en-US" dirty="0"/>
              <a:t>are expensed as incurred</a:t>
            </a:r>
            <a:r>
              <a:rPr lang="en-IN" dirty="0"/>
              <a:t> </a:t>
            </a:r>
            <a:endParaRPr lang="en-US" dirty="0"/>
          </a:p>
        </p:txBody>
      </p:sp>
    </p:spTree>
    <p:extLst>
      <p:ext uri="{BB962C8B-B14F-4D97-AF65-F5344CB8AC3E}">
        <p14:creationId xmlns:p14="http://schemas.microsoft.com/office/powerpoint/2010/main" val="2491034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10-1</a:t>
            </a:r>
          </a:p>
        </p:txBody>
      </p:sp>
      <p:sp>
        <p:nvSpPr>
          <p:cNvPr id="5" name="Title 4"/>
          <p:cNvSpPr>
            <a:spLocks noGrp="1"/>
          </p:cNvSpPr>
          <p:nvPr>
            <p:ph type="title"/>
          </p:nvPr>
        </p:nvSpPr>
        <p:spPr>
          <a:xfrm>
            <a:off x="627744" y="381000"/>
            <a:ext cx="8458200" cy="1143000"/>
          </a:xfrm>
        </p:spPr>
        <p:txBody>
          <a:bodyPr>
            <a:noAutofit/>
          </a:bodyPr>
          <a:lstStyle/>
          <a:p>
            <a:r>
              <a:rPr lang="en-US" altLang="en-US" dirty="0"/>
              <a:t>Concept Check: Cost of Equipment (1 of 2)</a:t>
            </a:r>
            <a:endParaRPr lang="en-US" dirty="0"/>
          </a:p>
        </p:txBody>
      </p:sp>
      <p:sp>
        <p:nvSpPr>
          <p:cNvPr id="6" name="Content Placeholder 5"/>
          <p:cNvSpPr>
            <a:spLocks noGrp="1"/>
          </p:cNvSpPr>
          <p:nvPr>
            <p:ph sz="quarter" idx="10"/>
          </p:nvPr>
        </p:nvSpPr>
        <p:spPr>
          <a:xfrm>
            <a:off x="914400" y="1979596"/>
            <a:ext cx="8077200" cy="916004"/>
          </a:xfrm>
        </p:spPr>
        <p:txBody>
          <a:bodyPr/>
          <a:lstStyle/>
          <a:p>
            <a:pPr marL="0" indent="0">
              <a:buNone/>
            </a:pPr>
            <a:r>
              <a:rPr lang="en-US" dirty="0"/>
              <a:t>The following expenditures relate to equipment purchased by Symington Corporation:</a:t>
            </a:r>
          </a:p>
        </p:txBody>
      </p:sp>
      <p:graphicFrame>
        <p:nvGraphicFramePr>
          <p:cNvPr id="10" name="Table 9"/>
          <p:cNvGraphicFramePr>
            <a:graphicFrameLocks noGrp="1"/>
          </p:cNvGraphicFramePr>
          <p:nvPr>
            <p:extLst>
              <p:ext uri="{D42A27DB-BD31-4B8C-83A1-F6EECF244321}">
                <p14:modId xmlns:p14="http://schemas.microsoft.com/office/powerpoint/2010/main" val="1894133603"/>
              </p:ext>
            </p:extLst>
          </p:nvPr>
        </p:nvGraphicFramePr>
        <p:xfrm>
          <a:off x="2057400" y="3273392"/>
          <a:ext cx="5105400" cy="1832008"/>
        </p:xfrm>
        <a:graphic>
          <a:graphicData uri="http://schemas.openxmlformats.org/drawingml/2006/table">
            <a:tbl>
              <a:tblPr firstRow="1" bandRow="1">
                <a:tableStyleId>{5940675A-B579-460E-94D1-54222C63F5DA}</a:tableStyleId>
              </a:tblPr>
              <a:tblGrid>
                <a:gridCol w="3303905">
                  <a:extLst>
                    <a:ext uri="{9D8B030D-6E8A-4147-A177-3AD203B41FA5}">
                      <a16:colId xmlns:a16="http://schemas.microsoft.com/office/drawing/2014/main" val="20000"/>
                    </a:ext>
                  </a:extLst>
                </a:gridCol>
                <a:gridCol w="1801495">
                  <a:extLst>
                    <a:ext uri="{9D8B030D-6E8A-4147-A177-3AD203B41FA5}">
                      <a16:colId xmlns:a16="http://schemas.microsoft.com/office/drawing/2014/main" val="20001"/>
                    </a:ext>
                  </a:extLst>
                </a:gridCol>
              </a:tblGrid>
              <a:tr h="458804">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Purchase price</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$ 48,000</a:t>
                      </a:r>
                    </a:p>
                  </a:txBody>
                  <a:tcPr anchor="ctr"/>
                </a:tc>
                <a:extLst>
                  <a:ext uri="{0D108BD9-81ED-4DB2-BD59-A6C34878D82A}">
                    <a16:rowId xmlns:a16="http://schemas.microsoft.com/office/drawing/2014/main" val="10000"/>
                  </a:ext>
                </a:extLst>
              </a:tr>
              <a:tr h="45559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Transportation costs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2,400</a:t>
                      </a:r>
                    </a:p>
                  </a:txBody>
                  <a:tcPr anchor="ctr"/>
                </a:tc>
                <a:extLst>
                  <a:ext uri="{0D108BD9-81ED-4DB2-BD59-A6C34878D82A}">
                    <a16:rowId xmlns:a16="http://schemas.microsoft.com/office/drawing/2014/main" val="10001"/>
                  </a:ext>
                </a:extLst>
              </a:tr>
              <a:tr h="458804">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Installation and special wiring</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1,500</a:t>
                      </a:r>
                    </a:p>
                  </a:txBody>
                  <a:tcPr anchor="ctr"/>
                </a:tc>
                <a:extLst>
                  <a:ext uri="{0D108BD9-81ED-4DB2-BD59-A6C34878D82A}">
                    <a16:rowId xmlns:a16="http://schemas.microsoft.com/office/drawing/2014/main" val="10002"/>
                  </a:ext>
                </a:extLst>
              </a:tr>
              <a:tr h="458804">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Testing</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6,000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6874058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96000" y="-3175"/>
            <a:ext cx="3048000" cy="384175"/>
          </a:xfrm>
        </p:spPr>
        <p:txBody>
          <a:bodyPr/>
          <a:lstStyle/>
          <a:p>
            <a:pPr marL="0" indent="0">
              <a:buNone/>
            </a:pPr>
            <a:r>
              <a:rPr lang="en-US" dirty="0"/>
              <a:t>Learning Objective 10-8</a:t>
            </a:r>
          </a:p>
        </p:txBody>
      </p:sp>
      <p:sp>
        <p:nvSpPr>
          <p:cNvPr id="8" name="Title 7"/>
          <p:cNvSpPr>
            <a:spLocks noGrp="1"/>
          </p:cNvSpPr>
          <p:nvPr>
            <p:ph type="title"/>
          </p:nvPr>
        </p:nvSpPr>
        <p:spPr/>
        <p:txBody>
          <a:bodyPr/>
          <a:lstStyle/>
          <a:p>
            <a:r>
              <a:rPr lang="en-US" dirty="0"/>
              <a:t>Start-Up Costs</a:t>
            </a:r>
          </a:p>
        </p:txBody>
      </p:sp>
      <p:sp>
        <p:nvSpPr>
          <p:cNvPr id="9" name="Content Placeholder 8"/>
          <p:cNvSpPr>
            <a:spLocks noGrp="1"/>
          </p:cNvSpPr>
          <p:nvPr>
            <p:ph sz="quarter" idx="10"/>
          </p:nvPr>
        </p:nvSpPr>
        <p:spPr>
          <a:xfrm>
            <a:off x="914400" y="1371600"/>
            <a:ext cx="7772400" cy="4114800"/>
          </a:xfrm>
        </p:spPr>
        <p:txBody>
          <a:bodyPr/>
          <a:lstStyle/>
          <a:p>
            <a:r>
              <a:rPr lang="en-US" dirty="0"/>
              <a:t>Start-up costs include </a:t>
            </a:r>
            <a:r>
              <a:rPr lang="en-US" b="1" dirty="0"/>
              <a:t>organization costs </a:t>
            </a:r>
            <a:r>
              <a:rPr lang="en-US" dirty="0"/>
              <a:t>related to organizing a new entity</a:t>
            </a:r>
          </a:p>
          <a:p>
            <a:pPr lvl="1">
              <a:buFont typeface="Lucida Grande"/>
              <a:buChar char="–"/>
            </a:pPr>
            <a:r>
              <a:rPr lang="en-US" b="1" dirty="0"/>
              <a:t>Example: </a:t>
            </a:r>
            <a:r>
              <a:rPr lang="en-US" dirty="0"/>
              <a:t>legal fees and state filing fees to incorporate </a:t>
            </a:r>
          </a:p>
          <a:p>
            <a:r>
              <a:rPr lang="en-US" dirty="0"/>
              <a:t>Companies are required to expense all the costs related to a company’s start-up and organization activities in the period incurred, rather than capitalize those costs as an asset</a:t>
            </a:r>
          </a:p>
        </p:txBody>
      </p:sp>
    </p:spTree>
    <p:extLst>
      <p:ext uri="{BB962C8B-B14F-4D97-AF65-F5344CB8AC3E}">
        <p14:creationId xmlns:p14="http://schemas.microsoft.com/office/powerpoint/2010/main" val="152159840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10-8</a:t>
            </a:r>
          </a:p>
        </p:txBody>
      </p:sp>
      <p:sp>
        <p:nvSpPr>
          <p:cNvPr id="3" name="Title 2"/>
          <p:cNvSpPr>
            <a:spLocks noGrp="1"/>
          </p:cNvSpPr>
          <p:nvPr>
            <p:ph type="title"/>
          </p:nvPr>
        </p:nvSpPr>
        <p:spPr/>
        <p:txBody>
          <a:bodyPr>
            <a:noAutofit/>
          </a:bodyPr>
          <a:lstStyle/>
          <a:p>
            <a:r>
              <a:rPr lang="en-US" altLang="en-US" dirty="0"/>
              <a:t>Concept Check: Software Development (1 of 2)</a:t>
            </a:r>
            <a:endParaRPr lang="en-US" dirty="0"/>
          </a:p>
        </p:txBody>
      </p:sp>
      <p:sp>
        <p:nvSpPr>
          <p:cNvPr id="4" name="Content Placeholder 3"/>
          <p:cNvSpPr>
            <a:spLocks noGrp="1"/>
          </p:cNvSpPr>
          <p:nvPr>
            <p:ph sz="quarter" idx="10"/>
          </p:nvPr>
        </p:nvSpPr>
        <p:spPr>
          <a:xfrm>
            <a:off x="685800" y="1745672"/>
            <a:ext cx="8305800" cy="4433455"/>
          </a:xfrm>
        </p:spPr>
        <p:txBody>
          <a:bodyPr/>
          <a:lstStyle/>
          <a:p>
            <a:pPr marL="0" indent="0">
              <a:spcAft>
                <a:spcPts val="1200"/>
              </a:spcAft>
              <a:buNone/>
            </a:pPr>
            <a:r>
              <a:rPr lang="en-US" sz="2400" dirty="0"/>
              <a:t>During 2018, the Ellison Software Company incurred development costs of $8,000,000 related to a new software project. Of this amount, $1,600,000 was incurred after technological feasibility was achieved. The project was completed in the middle of the year and the product was available for release to customers on July 1. Year 2018 revenues from the sale of the new software were $2,000,000 and the company anticipated future additional revenues of $18,000,000. The economic life of the software is estimated at four years. Year 2018 amortization of the software development costs should be:</a:t>
            </a:r>
            <a:endParaRPr lang="en-US" sz="2400" b="1" dirty="0"/>
          </a:p>
        </p:txBody>
      </p:sp>
    </p:spTree>
    <p:extLst>
      <p:ext uri="{BB962C8B-B14F-4D97-AF65-F5344CB8AC3E}">
        <p14:creationId xmlns:p14="http://schemas.microsoft.com/office/powerpoint/2010/main" val="272431876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10-8</a:t>
            </a:r>
          </a:p>
        </p:txBody>
      </p:sp>
      <p:sp>
        <p:nvSpPr>
          <p:cNvPr id="3" name="Title 2"/>
          <p:cNvSpPr>
            <a:spLocks noGrp="1"/>
          </p:cNvSpPr>
          <p:nvPr>
            <p:ph type="title"/>
          </p:nvPr>
        </p:nvSpPr>
        <p:spPr/>
        <p:txBody>
          <a:bodyPr>
            <a:noAutofit/>
          </a:bodyPr>
          <a:lstStyle/>
          <a:p>
            <a:r>
              <a:rPr lang="en-US" altLang="en-US" dirty="0"/>
              <a:t>Concept Check: Software Development (2 of 2)</a:t>
            </a:r>
            <a:endParaRPr lang="en-US" dirty="0"/>
          </a:p>
        </p:txBody>
      </p:sp>
      <p:sp>
        <p:nvSpPr>
          <p:cNvPr id="4" name="Content Placeholder 3"/>
          <p:cNvSpPr>
            <a:spLocks noGrp="1"/>
          </p:cNvSpPr>
          <p:nvPr>
            <p:ph sz="quarter" idx="10"/>
          </p:nvPr>
        </p:nvSpPr>
        <p:spPr>
          <a:xfrm>
            <a:off x="762000" y="1600200"/>
            <a:ext cx="8077200" cy="4724400"/>
          </a:xfrm>
        </p:spPr>
        <p:txBody>
          <a:bodyPr/>
          <a:lstStyle/>
          <a:p>
            <a:pPr marL="457200" indent="-457200">
              <a:buFont typeface="+mj-lt"/>
              <a:buAutoNum type="alphaLcPeriod"/>
            </a:pPr>
            <a:r>
              <a:rPr lang="en-US" sz="2400" dirty="0"/>
              <a:t>$800,000 </a:t>
            </a:r>
          </a:p>
          <a:p>
            <a:pPr marL="457200" indent="-457200">
              <a:buFont typeface="+mj-lt"/>
              <a:buAutoNum type="alphaLcPeriod"/>
            </a:pPr>
            <a:r>
              <a:rPr lang="en-US" sz="2400" dirty="0"/>
              <a:t>$200,000</a:t>
            </a:r>
            <a:r>
              <a:rPr lang="en-US" sz="2400" b="1" dirty="0"/>
              <a:t> </a:t>
            </a:r>
          </a:p>
          <a:p>
            <a:pPr marL="457200" indent="-457200">
              <a:buFont typeface="+mj-lt"/>
              <a:buAutoNum type="alphaLcPeriod"/>
            </a:pPr>
            <a:r>
              <a:rPr lang="en-US" sz="2400" dirty="0"/>
              <a:t>$400,000 </a:t>
            </a:r>
          </a:p>
          <a:p>
            <a:pPr marL="457200" indent="-457200">
              <a:buFont typeface="+mj-lt"/>
              <a:buAutoNum type="alphaLcPeriod"/>
            </a:pPr>
            <a:r>
              <a:rPr lang="en-US" sz="2400" dirty="0"/>
              <a:t>$160,000</a:t>
            </a:r>
          </a:p>
          <a:p>
            <a:pPr marL="0" lvl="0" indent="0">
              <a:spcAft>
                <a:spcPts val="1200"/>
              </a:spcAft>
              <a:buNone/>
            </a:pPr>
            <a:r>
              <a:rPr lang="en-US" sz="2400" dirty="0"/>
              <a:t>The correct answer is </a:t>
            </a:r>
            <a:r>
              <a:rPr lang="en-US" sz="2400" i="1" dirty="0"/>
              <a:t>b</a:t>
            </a:r>
            <a:r>
              <a:rPr lang="en-US" sz="2400" dirty="0"/>
              <a:t>:</a:t>
            </a:r>
          </a:p>
          <a:p>
            <a:pPr marL="0" lvl="0" indent="0">
              <a:spcAft>
                <a:spcPts val="1200"/>
              </a:spcAft>
              <a:buNone/>
            </a:pPr>
            <a:r>
              <a:rPr lang="en-US" sz="2400" dirty="0"/>
              <a:t>Percentage-of-revenue: 10% × $1,600,000 = $160,000</a:t>
            </a:r>
          </a:p>
          <a:p>
            <a:pPr marL="0" lvl="0" indent="0">
              <a:buNone/>
            </a:pPr>
            <a:r>
              <a:rPr lang="en-US" sz="2400" dirty="0"/>
              <a:t>Straight-line: ½ × ($1,600,000 ÷ 4) = $200,000</a:t>
            </a:r>
          </a:p>
          <a:p>
            <a:pPr marL="0" lvl="0" indent="0">
              <a:buNone/>
            </a:pPr>
            <a:r>
              <a:rPr lang="en-US" sz="2400" dirty="0"/>
              <a:t>Amortization is the larger of the two, </a:t>
            </a:r>
            <a:r>
              <a:rPr lang="en-US" sz="2400" b="1" dirty="0"/>
              <a:t>$200,000</a:t>
            </a:r>
          </a:p>
        </p:txBody>
      </p:sp>
    </p:spTree>
    <p:extLst>
      <p:ext uri="{BB962C8B-B14F-4D97-AF65-F5344CB8AC3E}">
        <p14:creationId xmlns:p14="http://schemas.microsoft.com/office/powerpoint/2010/main" val="127895869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10-9</a:t>
            </a:r>
          </a:p>
        </p:txBody>
      </p:sp>
      <p:sp>
        <p:nvSpPr>
          <p:cNvPr id="3" name="Title 2"/>
          <p:cNvSpPr>
            <a:spLocks noGrp="1"/>
          </p:cNvSpPr>
          <p:nvPr>
            <p:ph type="title"/>
          </p:nvPr>
        </p:nvSpPr>
        <p:spPr/>
        <p:txBody>
          <a:bodyPr>
            <a:noAutofit/>
          </a:bodyPr>
          <a:lstStyle/>
          <a:p>
            <a:r>
              <a:rPr lang="en-US" altLang="en-US" dirty="0"/>
              <a:t>Concept Check: IFRS (1 of 2)</a:t>
            </a:r>
            <a:endParaRPr lang="en-US" dirty="0"/>
          </a:p>
        </p:txBody>
      </p:sp>
      <p:sp>
        <p:nvSpPr>
          <p:cNvPr id="4" name="Content Placeholder 3"/>
          <p:cNvSpPr>
            <a:spLocks noGrp="1"/>
          </p:cNvSpPr>
          <p:nvPr>
            <p:ph sz="quarter" idx="10"/>
          </p:nvPr>
        </p:nvSpPr>
        <p:spPr>
          <a:xfrm>
            <a:off x="914400" y="1447800"/>
            <a:ext cx="7315200" cy="4800600"/>
          </a:xfrm>
        </p:spPr>
        <p:txBody>
          <a:bodyPr/>
          <a:lstStyle/>
          <a:p>
            <a:pPr marL="0" indent="0">
              <a:spcAft>
                <a:spcPts val="1200"/>
              </a:spcAft>
              <a:buNone/>
            </a:pPr>
            <a:r>
              <a:rPr lang="en-US" dirty="0"/>
              <a:t>The County of Santa Clara gave a parcel of land to the 49ers Company as part of an agreement requiring the 49ers to construct its football stadium on the donated land. The land cost the county $12,800,000 when purchased several years ago and had an appraised value of $20,000,000 on the date it was given to the 49ers. As a result of the donation, the 49ers should record:</a:t>
            </a:r>
          </a:p>
        </p:txBody>
      </p:sp>
    </p:spTree>
    <p:extLst>
      <p:ext uri="{BB962C8B-B14F-4D97-AF65-F5344CB8AC3E}">
        <p14:creationId xmlns:p14="http://schemas.microsoft.com/office/powerpoint/2010/main" val="243061167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10-9</a:t>
            </a:r>
          </a:p>
        </p:txBody>
      </p:sp>
      <p:sp>
        <p:nvSpPr>
          <p:cNvPr id="3" name="Title 2"/>
          <p:cNvSpPr>
            <a:spLocks noGrp="1"/>
          </p:cNvSpPr>
          <p:nvPr>
            <p:ph type="title"/>
          </p:nvPr>
        </p:nvSpPr>
        <p:spPr/>
        <p:txBody>
          <a:bodyPr>
            <a:noAutofit/>
          </a:bodyPr>
          <a:lstStyle/>
          <a:p>
            <a:r>
              <a:rPr lang="en-US" altLang="en-US" dirty="0"/>
              <a:t>Concept Check: IFRS (2 of 2)</a:t>
            </a:r>
            <a:endParaRPr lang="en-US" dirty="0"/>
          </a:p>
        </p:txBody>
      </p:sp>
      <p:sp>
        <p:nvSpPr>
          <p:cNvPr id="4" name="Content Placeholder 3"/>
          <p:cNvSpPr>
            <a:spLocks noGrp="1"/>
          </p:cNvSpPr>
          <p:nvPr>
            <p:ph sz="quarter" idx="10"/>
          </p:nvPr>
        </p:nvSpPr>
        <p:spPr>
          <a:xfrm>
            <a:off x="914400" y="1447800"/>
            <a:ext cx="8077200" cy="4953000"/>
          </a:xfrm>
        </p:spPr>
        <p:txBody>
          <a:bodyPr/>
          <a:lstStyle/>
          <a:p>
            <a:pPr marL="457200" indent="-457200">
              <a:buFont typeface="+mj-lt"/>
              <a:buAutoNum type="alphaLcPeriod"/>
            </a:pPr>
            <a:r>
              <a:rPr lang="en-US" dirty="0"/>
              <a:t>A credit to retained earnings of $20,000,000 </a:t>
            </a:r>
          </a:p>
          <a:p>
            <a:pPr marL="457200" indent="-457200">
              <a:buFont typeface="+mj-lt"/>
              <a:buAutoNum type="alphaLcPeriod"/>
            </a:pPr>
            <a:r>
              <a:rPr lang="en-US" dirty="0"/>
              <a:t>A debit to land of $12,800,000 </a:t>
            </a:r>
          </a:p>
          <a:p>
            <a:pPr marL="457200" indent="-457200">
              <a:buFont typeface="+mj-lt"/>
              <a:buAutoNum type="alphaLcPeriod"/>
            </a:pPr>
            <a:r>
              <a:rPr lang="en-US" dirty="0"/>
              <a:t>A credit to revenue of $20,000,000</a:t>
            </a:r>
          </a:p>
          <a:p>
            <a:pPr marL="457200" indent="-457200">
              <a:buFont typeface="+mj-lt"/>
              <a:buAutoNum type="alphaLcPeriod"/>
            </a:pPr>
            <a:r>
              <a:rPr lang="en-US" dirty="0"/>
              <a:t>All of these answer choices are incorrect</a:t>
            </a:r>
          </a:p>
          <a:p>
            <a:pPr marL="0" lvl="0" indent="0">
              <a:buNone/>
            </a:pPr>
            <a:r>
              <a:rPr lang="en-US" dirty="0"/>
              <a:t>The correct answer is </a:t>
            </a:r>
            <a:r>
              <a:rPr lang="en-US" i="1" dirty="0"/>
              <a:t>c</a:t>
            </a:r>
            <a:r>
              <a:rPr lang="en-US" dirty="0"/>
              <a:t>. GAAP requires that if a company receives a donated asset it must record revenue at an amount equal to the fair value of that asset. In this case fair value is </a:t>
            </a:r>
            <a:r>
              <a:rPr lang="en-US" b="1" dirty="0"/>
              <a:t>$20,000,000</a:t>
            </a:r>
            <a:r>
              <a:rPr lang="en-US" dirty="0"/>
              <a:t>.</a:t>
            </a:r>
          </a:p>
        </p:txBody>
      </p:sp>
    </p:spTree>
    <p:extLst>
      <p:ext uri="{BB962C8B-B14F-4D97-AF65-F5344CB8AC3E}">
        <p14:creationId xmlns:p14="http://schemas.microsoft.com/office/powerpoint/2010/main" val="253550805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7239000" y="-3175"/>
            <a:ext cx="1905000" cy="366032"/>
          </a:xfrm>
        </p:spPr>
        <p:txBody>
          <a:bodyPr/>
          <a:lstStyle/>
          <a:p>
            <a:pPr marL="0" indent="0">
              <a:buNone/>
            </a:pPr>
            <a:r>
              <a:rPr lang="en-US" dirty="0"/>
              <a:t>APPENDIX 10  </a:t>
            </a:r>
          </a:p>
        </p:txBody>
      </p:sp>
      <p:sp>
        <p:nvSpPr>
          <p:cNvPr id="8" name="Title 7"/>
          <p:cNvSpPr>
            <a:spLocks noGrp="1"/>
          </p:cNvSpPr>
          <p:nvPr>
            <p:ph type="title"/>
          </p:nvPr>
        </p:nvSpPr>
        <p:spPr>
          <a:xfrm>
            <a:off x="685800" y="304800"/>
            <a:ext cx="8001000" cy="914400"/>
          </a:xfrm>
        </p:spPr>
        <p:txBody>
          <a:bodyPr>
            <a:normAutofit/>
          </a:bodyPr>
          <a:lstStyle/>
          <a:p>
            <a:r>
              <a:rPr lang="en-US" dirty="0"/>
              <a:t>Oil and Gas Accounting (1 of 2)</a:t>
            </a:r>
          </a:p>
        </p:txBody>
      </p:sp>
      <p:sp>
        <p:nvSpPr>
          <p:cNvPr id="2" name="Content Placeholder 1"/>
          <p:cNvSpPr>
            <a:spLocks noGrp="1"/>
          </p:cNvSpPr>
          <p:nvPr>
            <p:ph sz="quarter" idx="10"/>
          </p:nvPr>
        </p:nvSpPr>
        <p:spPr>
          <a:xfrm>
            <a:off x="914400" y="1676400"/>
            <a:ext cx="7772400" cy="609600"/>
          </a:xfrm>
        </p:spPr>
        <p:txBody>
          <a:bodyPr/>
          <a:lstStyle/>
          <a:p>
            <a:pPr marL="0" indent="0">
              <a:buNone/>
            </a:pPr>
            <a:r>
              <a:rPr lang="en-US" sz="2800" dirty="0"/>
              <a:t> Methods of accounting</a:t>
            </a:r>
            <a:endParaRPr lang="en-US" dirty="0"/>
          </a:p>
        </p:txBody>
      </p:sp>
      <p:graphicFrame>
        <p:nvGraphicFramePr>
          <p:cNvPr id="17" name="Table 16"/>
          <p:cNvGraphicFramePr>
            <a:graphicFrameLocks noGrp="1"/>
          </p:cNvGraphicFramePr>
          <p:nvPr>
            <p:extLst>
              <p:ext uri="{D42A27DB-BD31-4B8C-83A1-F6EECF244321}">
                <p14:modId xmlns:p14="http://schemas.microsoft.com/office/powerpoint/2010/main" val="1748752550"/>
              </p:ext>
            </p:extLst>
          </p:nvPr>
        </p:nvGraphicFramePr>
        <p:xfrm>
          <a:off x="1066800" y="2743200"/>
          <a:ext cx="7315200" cy="1935480"/>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tblGrid>
              <a:tr h="381000">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600" b="1" i="1" dirty="0">
                          <a:latin typeface="Verdana" panose="020B0604030504040204" pitchFamily="34" charset="0"/>
                          <a:ea typeface="Verdana" panose="020B0604030504040204" pitchFamily="34" charset="0"/>
                          <a:cs typeface="Verdana" panose="020B0604030504040204" pitchFamily="34" charset="0"/>
                        </a:rPr>
                        <a:t>Successful efforts method</a:t>
                      </a:r>
                    </a:p>
                  </a:txBody>
                  <a:tcPr/>
                </a:tc>
                <a:tc>
                  <a:txBody>
                    <a:bodyPr/>
                    <a:lstStyle/>
                    <a:p>
                      <a:pPr marL="0" indent="0" algn="ctr">
                        <a:buFont typeface="Arial" panose="020B0604020202020204" pitchFamily="34" charset="0"/>
                        <a:buNone/>
                      </a:pPr>
                      <a:r>
                        <a:rPr lang="en-IN" sz="1600" b="1" i="1" dirty="0">
                          <a:latin typeface="Verdana" panose="020B0604030504040204" pitchFamily="34" charset="0"/>
                          <a:ea typeface="Verdana" panose="020B0604030504040204" pitchFamily="34" charset="0"/>
                          <a:cs typeface="Verdana" panose="020B0604030504040204" pitchFamily="34" charset="0"/>
                        </a:rPr>
                        <a:t>Full-cost method</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457200">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dirty="0">
                          <a:latin typeface="Verdana" panose="020B0604030504040204" pitchFamily="34" charset="0"/>
                          <a:ea typeface="Verdana" panose="020B0604030504040204" pitchFamily="34" charset="0"/>
                          <a:cs typeface="Verdana" panose="020B0604030504040204" pitchFamily="34" charset="0"/>
                        </a:rPr>
                        <a:t>Exploration costs </a:t>
                      </a:r>
                      <a:r>
                        <a:rPr lang="en-US" sz="1600" dirty="0">
                          <a:latin typeface="Verdana" panose="020B0604030504040204" pitchFamily="34" charset="0"/>
                          <a:ea typeface="Verdana" panose="020B0604030504040204" pitchFamily="34" charset="0"/>
                          <a:cs typeface="Verdana" panose="020B0604030504040204" pitchFamily="34" charset="0"/>
                        </a:rPr>
                        <a:t>known not to have resulted in the discovery of oil or gas t</a:t>
                      </a:r>
                      <a:r>
                        <a:rPr lang="en-IN" sz="1600" dirty="0">
                          <a:latin typeface="Verdana" panose="020B0604030504040204" pitchFamily="34" charset="0"/>
                          <a:ea typeface="Verdana" panose="020B0604030504040204" pitchFamily="34" charset="0"/>
                          <a:cs typeface="Verdana" panose="020B0604030504040204" pitchFamily="34" charset="0"/>
                        </a:rPr>
                        <a:t>o be treated as expenses </a:t>
                      </a:r>
                      <a:r>
                        <a:rPr lang="en-US" sz="1600" dirty="0">
                          <a:latin typeface="Verdana" panose="020B0604030504040204" pitchFamily="34" charset="0"/>
                          <a:ea typeface="Verdana" panose="020B0604030504040204" pitchFamily="34" charset="0"/>
                          <a:cs typeface="Verdana" panose="020B0604030504040204" pitchFamily="34" charset="0"/>
                        </a:rPr>
                        <a:t>in the period the expenditures are made</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dirty="0">
                          <a:latin typeface="Verdana" panose="020B0604030504040204" pitchFamily="34" charset="0"/>
                          <a:ea typeface="Verdana" panose="020B0604030504040204" pitchFamily="34" charset="0"/>
                          <a:cs typeface="Verdana" panose="020B0604030504040204" pitchFamily="34" charset="0"/>
                        </a:rPr>
                        <a:t>Exploration costs to be capitalized as assets and expensed in future </a:t>
                      </a:r>
                      <a:r>
                        <a:rPr lang="en-US" sz="1600" dirty="0">
                          <a:latin typeface="Verdana" panose="020B0604030504040204" pitchFamily="34" charset="0"/>
                          <a:ea typeface="Verdana" panose="020B0604030504040204" pitchFamily="34" charset="0"/>
                          <a:cs typeface="Verdana" panose="020B0604030504040204" pitchFamily="34" charset="0"/>
                        </a:rPr>
                        <a:t>as oil and gas from the successful wells are removed from that area</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3276221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6172200" y="-3175"/>
            <a:ext cx="2971800" cy="366032"/>
          </a:xfrm>
        </p:spPr>
        <p:txBody>
          <a:bodyPr/>
          <a:lstStyle/>
          <a:p>
            <a:pPr marL="0" indent="0">
              <a:buNone/>
            </a:pPr>
            <a:r>
              <a:rPr lang="en-US" dirty="0"/>
              <a:t>APPENDIX 10  </a:t>
            </a:r>
          </a:p>
        </p:txBody>
      </p:sp>
      <p:sp>
        <p:nvSpPr>
          <p:cNvPr id="8" name="Title 7"/>
          <p:cNvSpPr>
            <a:spLocks noGrp="1"/>
          </p:cNvSpPr>
          <p:nvPr>
            <p:ph type="title"/>
          </p:nvPr>
        </p:nvSpPr>
        <p:spPr>
          <a:xfrm>
            <a:off x="693060" y="457200"/>
            <a:ext cx="8001000" cy="685800"/>
          </a:xfrm>
        </p:spPr>
        <p:txBody>
          <a:bodyPr>
            <a:normAutofit/>
          </a:bodyPr>
          <a:lstStyle/>
          <a:p>
            <a:r>
              <a:rPr lang="en-US" dirty="0"/>
              <a:t>Oil and Gas Accounting (2 of 2)</a:t>
            </a:r>
          </a:p>
        </p:txBody>
      </p:sp>
      <p:sp>
        <p:nvSpPr>
          <p:cNvPr id="2" name="Content Placeholder 1"/>
          <p:cNvSpPr>
            <a:spLocks noGrp="1"/>
          </p:cNvSpPr>
          <p:nvPr>
            <p:ph sz="quarter" idx="10"/>
          </p:nvPr>
        </p:nvSpPr>
        <p:spPr>
          <a:xfrm>
            <a:off x="762000" y="1143000"/>
            <a:ext cx="7848600" cy="2078182"/>
          </a:xfrm>
        </p:spPr>
        <p:txBody>
          <a:bodyPr/>
          <a:lstStyle/>
          <a:p>
            <a:r>
              <a:rPr lang="en-IN" dirty="0"/>
              <a:t>The Shannon Oil Company incurred $2,000,000 in exploration costs for each of 10 oil wells drilled in 2018 in west Texas. Eight of the 10 wells were dry holes.</a:t>
            </a:r>
            <a:endParaRPr lang="en-US" dirty="0"/>
          </a:p>
          <a:p>
            <a:r>
              <a:rPr lang="en-IN" dirty="0"/>
              <a:t>8 dry holes × $2,000,000 = </a:t>
            </a:r>
            <a:r>
              <a:rPr lang="en-IN" b="1" dirty="0"/>
              <a:t>$16,000,000</a:t>
            </a:r>
            <a:endParaRPr lang="en-US" dirty="0"/>
          </a:p>
        </p:txBody>
      </p:sp>
      <p:pic>
        <p:nvPicPr>
          <p:cNvPr id="27650" name="Picture 2" descr="Journal entry for successful efforts method:&#10;Oil deposit is debited 4 million, exploration expense is debited 16 million and cash is credited 20 million.&#10;&#10;Full-cost method:&#10;Oil deposit is debited 20 million and cash is credited 2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662" y="3461861"/>
            <a:ext cx="6967538" cy="2839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832819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APPENDIX 10  </a:t>
            </a:r>
          </a:p>
        </p:txBody>
      </p:sp>
      <p:sp>
        <p:nvSpPr>
          <p:cNvPr id="3" name="Title 2"/>
          <p:cNvSpPr>
            <a:spLocks noGrp="1"/>
          </p:cNvSpPr>
          <p:nvPr>
            <p:ph type="title"/>
          </p:nvPr>
        </p:nvSpPr>
        <p:spPr>
          <a:xfrm>
            <a:off x="754746" y="304800"/>
            <a:ext cx="8001000" cy="992653"/>
          </a:xfrm>
        </p:spPr>
        <p:txBody>
          <a:bodyPr>
            <a:noAutofit/>
          </a:bodyPr>
          <a:lstStyle/>
          <a:p>
            <a:r>
              <a:rPr lang="en-US" altLang="en-US" dirty="0"/>
              <a:t>Concept Check: Oil and Gas Accounting (1 of 2)</a:t>
            </a:r>
            <a:endParaRPr lang="en-US" dirty="0"/>
          </a:p>
        </p:txBody>
      </p:sp>
      <p:sp>
        <p:nvSpPr>
          <p:cNvPr id="4" name="Content Placeholder 3"/>
          <p:cNvSpPr>
            <a:spLocks noGrp="1"/>
          </p:cNvSpPr>
          <p:nvPr>
            <p:ph sz="quarter" idx="10"/>
          </p:nvPr>
        </p:nvSpPr>
        <p:spPr>
          <a:xfrm>
            <a:off x="990600" y="1676400"/>
            <a:ext cx="7924800" cy="4724400"/>
          </a:xfrm>
        </p:spPr>
        <p:txBody>
          <a:bodyPr/>
          <a:lstStyle/>
          <a:p>
            <a:pPr marL="0" indent="0">
              <a:spcAft>
                <a:spcPts val="1200"/>
              </a:spcAft>
              <a:buNone/>
            </a:pPr>
            <a:r>
              <a:rPr lang="en-US" dirty="0"/>
              <a:t>The Jill Oil Company incurred $2,000,000 in exploration costs for each of 10 oil wells drilled in 2018 in west Texas. Eight of the 10 wells were dry holes. Under the full-cost method, Jill will debit ________________as exploration expense.	</a:t>
            </a:r>
          </a:p>
          <a:p>
            <a:pPr marL="457200" indent="-457200">
              <a:buFont typeface="+mj-lt"/>
              <a:buAutoNum type="alphaLcPeriod"/>
            </a:pPr>
            <a:r>
              <a:rPr lang="en-US" dirty="0"/>
              <a:t>$20,000,000 </a:t>
            </a:r>
          </a:p>
          <a:p>
            <a:pPr marL="457200" indent="-457200">
              <a:buFont typeface="+mj-lt"/>
              <a:buAutoNum type="alphaLcPeriod"/>
            </a:pPr>
            <a:r>
              <a:rPr lang="en-US" dirty="0"/>
              <a:t>$16,000,000 </a:t>
            </a:r>
          </a:p>
          <a:p>
            <a:pPr marL="457200" indent="-457200">
              <a:buFont typeface="+mj-lt"/>
              <a:buAutoNum type="alphaLcPeriod"/>
            </a:pPr>
            <a:r>
              <a:rPr lang="en-US" dirty="0"/>
              <a:t>$4,000,000 </a:t>
            </a:r>
          </a:p>
          <a:p>
            <a:pPr marL="457200" indent="-457200">
              <a:buFont typeface="+mj-lt"/>
              <a:buAutoNum type="alphaLcPeriod"/>
            </a:pPr>
            <a:r>
              <a:rPr lang="en-US" dirty="0"/>
              <a:t>$0 </a:t>
            </a:r>
          </a:p>
        </p:txBody>
      </p:sp>
    </p:spTree>
    <p:extLst>
      <p:ext uri="{BB962C8B-B14F-4D97-AF65-F5344CB8AC3E}">
        <p14:creationId xmlns:p14="http://schemas.microsoft.com/office/powerpoint/2010/main" val="204852171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APPENDIX 10  </a:t>
            </a:r>
          </a:p>
        </p:txBody>
      </p:sp>
      <p:sp>
        <p:nvSpPr>
          <p:cNvPr id="3" name="Title 2"/>
          <p:cNvSpPr>
            <a:spLocks noGrp="1"/>
          </p:cNvSpPr>
          <p:nvPr>
            <p:ph type="title"/>
          </p:nvPr>
        </p:nvSpPr>
        <p:spPr>
          <a:xfrm>
            <a:off x="762000" y="302747"/>
            <a:ext cx="8001000" cy="992653"/>
          </a:xfrm>
        </p:spPr>
        <p:txBody>
          <a:bodyPr>
            <a:noAutofit/>
          </a:bodyPr>
          <a:lstStyle/>
          <a:p>
            <a:r>
              <a:rPr lang="en-US" altLang="en-US" dirty="0"/>
              <a:t>Concept Check: Oil and Gas Accounting (2 of 2)</a:t>
            </a:r>
            <a:endParaRPr lang="en-US" dirty="0"/>
          </a:p>
        </p:txBody>
      </p:sp>
      <p:sp>
        <p:nvSpPr>
          <p:cNvPr id="4" name="Content Placeholder 3"/>
          <p:cNvSpPr>
            <a:spLocks noGrp="1"/>
          </p:cNvSpPr>
          <p:nvPr>
            <p:ph sz="quarter" idx="10"/>
          </p:nvPr>
        </p:nvSpPr>
        <p:spPr>
          <a:xfrm>
            <a:off x="914400" y="2057400"/>
            <a:ext cx="7924800" cy="4191000"/>
          </a:xfrm>
        </p:spPr>
        <p:txBody>
          <a:bodyPr/>
          <a:lstStyle/>
          <a:p>
            <a:pPr marL="0" indent="0">
              <a:spcAft>
                <a:spcPts val="1200"/>
              </a:spcAft>
              <a:buNone/>
            </a:pPr>
            <a:r>
              <a:rPr lang="en-US" dirty="0"/>
              <a:t>The correct answer is d. Using the full-cost method, Jill would capitalize the entire $20 million which is expensed as oil from the two successful wells is depleted. Therefore, exploration expense will be </a:t>
            </a:r>
            <a:r>
              <a:rPr lang="en-US" b="1" dirty="0"/>
              <a:t>zero</a:t>
            </a:r>
            <a:r>
              <a:rPr lang="en-US" dirty="0"/>
              <a:t>.</a:t>
            </a:r>
          </a:p>
        </p:txBody>
      </p:sp>
    </p:spTree>
    <p:extLst>
      <p:ext uri="{BB962C8B-B14F-4D97-AF65-F5344CB8AC3E}">
        <p14:creationId xmlns:p14="http://schemas.microsoft.com/office/powerpoint/2010/main" val="387909626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End of Chapter 10</a:t>
            </a:r>
          </a:p>
        </p:txBody>
      </p:sp>
    </p:spTree>
    <p:extLst>
      <p:ext uri="{BB962C8B-B14F-4D97-AF65-F5344CB8AC3E}">
        <p14:creationId xmlns:p14="http://schemas.microsoft.com/office/powerpoint/2010/main" val="1487362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5" name="Title 4"/>
          <p:cNvSpPr>
            <a:spLocks noGrp="1"/>
          </p:cNvSpPr>
          <p:nvPr>
            <p:ph type="title"/>
          </p:nvPr>
        </p:nvSpPr>
        <p:spPr>
          <a:xfrm>
            <a:off x="743856" y="457200"/>
            <a:ext cx="8229600" cy="990600"/>
          </a:xfrm>
        </p:spPr>
        <p:txBody>
          <a:bodyPr>
            <a:noAutofit/>
          </a:bodyPr>
          <a:lstStyle/>
          <a:p>
            <a:r>
              <a:rPr lang="en-US" altLang="en-US" dirty="0"/>
              <a:t>Concept Check: Cost of Equipment (2 of 2)</a:t>
            </a:r>
            <a:endParaRPr lang="en-US" dirty="0"/>
          </a:p>
        </p:txBody>
      </p:sp>
      <p:sp>
        <p:nvSpPr>
          <p:cNvPr id="6" name="Content Placeholder 5"/>
          <p:cNvSpPr>
            <a:spLocks noGrp="1"/>
          </p:cNvSpPr>
          <p:nvPr>
            <p:ph sz="quarter" idx="10"/>
          </p:nvPr>
        </p:nvSpPr>
        <p:spPr>
          <a:xfrm>
            <a:off x="685800" y="1600200"/>
            <a:ext cx="8305800" cy="4724400"/>
          </a:xfrm>
        </p:spPr>
        <p:txBody>
          <a:bodyPr/>
          <a:lstStyle/>
          <a:p>
            <a:pPr marL="0" indent="0">
              <a:buNone/>
            </a:pPr>
            <a:r>
              <a:rPr lang="en-US" dirty="0"/>
              <a:t>For what amount will Symington record the purchase of equipment?</a:t>
            </a:r>
          </a:p>
          <a:p>
            <a:pPr marL="457200" indent="-457200">
              <a:buFont typeface="+mj-lt"/>
              <a:buAutoNum type="alphaLcPeriod"/>
            </a:pPr>
            <a:r>
              <a:rPr lang="en-US" dirty="0"/>
              <a:t>$51,900 </a:t>
            </a:r>
          </a:p>
          <a:p>
            <a:pPr marL="457200" indent="-457200">
              <a:buFont typeface="+mj-lt"/>
              <a:buAutoNum type="alphaLcPeriod"/>
            </a:pPr>
            <a:r>
              <a:rPr lang="en-US" dirty="0"/>
              <a:t>$57,900 </a:t>
            </a:r>
          </a:p>
          <a:p>
            <a:pPr marL="457200" indent="-457200">
              <a:buFont typeface="+mj-lt"/>
              <a:buAutoNum type="alphaLcPeriod"/>
            </a:pPr>
            <a:r>
              <a:rPr lang="en-US" dirty="0"/>
              <a:t>$50,800 </a:t>
            </a:r>
          </a:p>
          <a:p>
            <a:pPr marL="457200" indent="-457200">
              <a:buFont typeface="+mj-lt"/>
              <a:buAutoNum type="alphaLcPeriod"/>
            </a:pPr>
            <a:r>
              <a:rPr lang="en-US" dirty="0"/>
              <a:t>$48,000</a:t>
            </a:r>
          </a:p>
          <a:p>
            <a:pPr marL="0" lvl="0" indent="0">
              <a:buNone/>
            </a:pPr>
            <a:r>
              <a:rPr lang="en-US" dirty="0"/>
              <a:t>The correct answer is </a:t>
            </a:r>
            <a:r>
              <a:rPr lang="en-US" i="1" dirty="0"/>
              <a:t>b</a:t>
            </a:r>
            <a:r>
              <a:rPr lang="en-US" dirty="0"/>
              <a:t>: $48,000 (purchase price) + $2,400 (transportation costs) + $1,500 (installation and wiring) + $6,000 (testing) = </a:t>
            </a:r>
            <a:r>
              <a:rPr lang="en-US" b="1" dirty="0"/>
              <a:t>$57,900</a:t>
            </a:r>
            <a:endParaRPr lang="en-US" dirty="0"/>
          </a:p>
        </p:txBody>
      </p:sp>
    </p:spTree>
    <p:extLst>
      <p:ext uri="{BB962C8B-B14F-4D97-AF65-F5344CB8AC3E}">
        <p14:creationId xmlns:p14="http://schemas.microsoft.com/office/powerpoint/2010/main" val="2620320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5" name="Title 4"/>
          <p:cNvSpPr>
            <a:spLocks noGrp="1"/>
          </p:cNvSpPr>
          <p:nvPr>
            <p:ph type="title"/>
          </p:nvPr>
        </p:nvSpPr>
        <p:spPr>
          <a:xfrm>
            <a:off x="762000" y="457200"/>
            <a:ext cx="8001000" cy="685800"/>
          </a:xfrm>
        </p:spPr>
        <p:txBody>
          <a:bodyPr>
            <a:normAutofit/>
          </a:bodyPr>
          <a:lstStyle/>
          <a:p>
            <a:r>
              <a:rPr lang="en-US" dirty="0"/>
              <a:t>Cost of Land</a:t>
            </a:r>
          </a:p>
        </p:txBody>
      </p:sp>
      <p:sp>
        <p:nvSpPr>
          <p:cNvPr id="6" name="Content Placeholder 5"/>
          <p:cNvSpPr>
            <a:spLocks noGrp="1"/>
          </p:cNvSpPr>
          <p:nvPr>
            <p:ph sz="quarter" idx="10"/>
          </p:nvPr>
        </p:nvSpPr>
        <p:spPr>
          <a:xfrm>
            <a:off x="685800" y="1219200"/>
            <a:ext cx="8305800" cy="5257800"/>
          </a:xfrm>
        </p:spPr>
        <p:txBody>
          <a:bodyPr/>
          <a:lstStyle/>
          <a:p>
            <a:pPr marL="0" indent="0">
              <a:spcAft>
                <a:spcPts val="600"/>
              </a:spcAft>
              <a:buNone/>
            </a:pPr>
            <a:r>
              <a:rPr lang="en-US" sz="2400" dirty="0"/>
              <a:t>Costs should include:</a:t>
            </a:r>
          </a:p>
          <a:p>
            <a:pPr marL="342900" lvl="1" indent="-342900">
              <a:buFont typeface="Arial" panose="020B0604020202020204" pitchFamily="34" charset="0"/>
              <a:buChar char="•"/>
            </a:pPr>
            <a:r>
              <a:rPr lang="en-US" dirty="0"/>
              <a:t>Purchase price</a:t>
            </a:r>
          </a:p>
          <a:p>
            <a:pPr marL="342900" lvl="1" indent="-342900">
              <a:buFont typeface="Arial" panose="020B0604020202020204" pitchFamily="34" charset="0"/>
              <a:buChar char="•"/>
            </a:pPr>
            <a:r>
              <a:rPr lang="en-US" dirty="0"/>
              <a:t>Attorney fees</a:t>
            </a:r>
          </a:p>
          <a:p>
            <a:pPr marL="342900" lvl="1" indent="-342900">
              <a:buFont typeface="Arial" panose="020B0604020202020204" pitchFamily="34" charset="0"/>
              <a:buChar char="•"/>
            </a:pPr>
            <a:r>
              <a:rPr lang="en-US" dirty="0"/>
              <a:t>Real estate agent commissions</a:t>
            </a:r>
          </a:p>
          <a:p>
            <a:pPr marL="342900" lvl="1" indent="-342900">
              <a:buFont typeface="Arial" panose="020B0604020202020204" pitchFamily="34" charset="0"/>
              <a:buChar char="•"/>
            </a:pPr>
            <a:r>
              <a:rPr lang="en-IN" dirty="0"/>
              <a:t>Costs related to title and title search</a:t>
            </a:r>
          </a:p>
          <a:p>
            <a:pPr marL="342900" lvl="1" indent="-342900">
              <a:buFont typeface="Arial" panose="020B0604020202020204" pitchFamily="34" charset="0"/>
              <a:buChar char="•"/>
            </a:pPr>
            <a:r>
              <a:rPr lang="en-IN" dirty="0"/>
              <a:t>Recording fees</a:t>
            </a:r>
          </a:p>
          <a:p>
            <a:pPr marL="342900" lvl="1" indent="-342900">
              <a:buFont typeface="Arial" panose="020B0604020202020204" pitchFamily="34" charset="0"/>
              <a:buChar char="•"/>
            </a:pPr>
            <a:r>
              <a:rPr lang="en-IN" dirty="0"/>
              <a:t>Any back taxes, liens, mortgages, or other obligations</a:t>
            </a:r>
          </a:p>
          <a:p>
            <a:pPr marL="342900" lvl="1" indent="-342900">
              <a:spcAft>
                <a:spcPts val="600"/>
              </a:spcAft>
              <a:buFont typeface="Arial" panose="020B0604020202020204" pitchFamily="34" charset="0"/>
              <a:buChar char="•"/>
            </a:pPr>
            <a:r>
              <a:rPr lang="en-IN" dirty="0"/>
              <a:t>Expenditures such as clearing, filling, draining, and even removing old buildings </a:t>
            </a:r>
          </a:p>
          <a:p>
            <a:pPr marL="0" indent="0">
              <a:buNone/>
            </a:pPr>
            <a:r>
              <a:rPr lang="en-IN" sz="2400" i="1" dirty="0"/>
              <a:t>Proceeds from the sale of salvaged materials after purchase </a:t>
            </a:r>
            <a:r>
              <a:rPr lang="en-IN" sz="2400" i="1" u="sng" dirty="0"/>
              <a:t>reduce</a:t>
            </a:r>
            <a:r>
              <a:rPr lang="en-IN" sz="2400" i="1" dirty="0"/>
              <a:t> the cost of land</a:t>
            </a:r>
            <a:endParaRPr lang="en-US" sz="2400" i="1" dirty="0"/>
          </a:p>
        </p:txBody>
      </p:sp>
    </p:spTree>
    <p:extLst>
      <p:ext uri="{BB962C8B-B14F-4D97-AF65-F5344CB8AC3E}">
        <p14:creationId xmlns:p14="http://schemas.microsoft.com/office/powerpoint/2010/main" val="3130549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10-1</a:t>
            </a:r>
          </a:p>
        </p:txBody>
      </p:sp>
      <p:sp>
        <p:nvSpPr>
          <p:cNvPr id="5" name="Title 4"/>
          <p:cNvSpPr>
            <a:spLocks noGrp="1"/>
          </p:cNvSpPr>
          <p:nvPr>
            <p:ph type="title"/>
          </p:nvPr>
        </p:nvSpPr>
        <p:spPr/>
        <p:txBody>
          <a:bodyPr>
            <a:normAutofit/>
          </a:bodyPr>
          <a:lstStyle/>
          <a:p>
            <a:r>
              <a:rPr lang="en-US" dirty="0"/>
              <a:t>Initial Cost of Land (1 of 3)</a:t>
            </a:r>
          </a:p>
        </p:txBody>
      </p:sp>
      <p:sp>
        <p:nvSpPr>
          <p:cNvPr id="6" name="Content Placeholder 5"/>
          <p:cNvSpPr>
            <a:spLocks noGrp="1"/>
          </p:cNvSpPr>
          <p:nvPr>
            <p:ph sz="quarter" idx="10"/>
          </p:nvPr>
        </p:nvSpPr>
        <p:spPr>
          <a:xfrm>
            <a:off x="914400" y="1447800"/>
            <a:ext cx="8001000" cy="3352800"/>
          </a:xfrm>
        </p:spPr>
        <p:txBody>
          <a:bodyPr/>
          <a:lstStyle/>
          <a:p>
            <a:pPr marL="0" indent="0">
              <a:buNone/>
            </a:pPr>
            <a:r>
              <a:rPr lang="en-IN" dirty="0"/>
              <a:t>The Byers Structural Metal Company purchased a six-acre tract of land and an existing building for $500,000. The company plans to remove the old building and construct a new office building on the site. In addition to the purchase price, the company made the following expenditures at closing of the purchase:</a:t>
            </a:r>
          </a:p>
        </p:txBody>
      </p:sp>
      <p:graphicFrame>
        <p:nvGraphicFramePr>
          <p:cNvPr id="8" name="Table 9"/>
          <p:cNvGraphicFramePr>
            <a:graphicFrameLocks/>
          </p:cNvGraphicFramePr>
          <p:nvPr>
            <p:extLst>
              <p:ext uri="{D42A27DB-BD31-4B8C-83A1-F6EECF244321}">
                <p14:modId xmlns:p14="http://schemas.microsoft.com/office/powerpoint/2010/main" val="828862821"/>
              </p:ext>
            </p:extLst>
          </p:nvPr>
        </p:nvGraphicFramePr>
        <p:xfrm>
          <a:off x="2286000" y="5029200"/>
          <a:ext cx="4114800" cy="1295400"/>
        </p:xfrm>
        <a:graphic>
          <a:graphicData uri="http://schemas.openxmlformats.org/drawingml/2006/table">
            <a:tbl>
              <a:tblPr firstRow="1" bandRow="1">
                <a:tableStyleId>{5940675A-B579-460E-94D1-54222C63F5DA}</a:tableStyleId>
              </a:tblPr>
              <a:tblGrid>
                <a:gridCol w="2639683">
                  <a:extLst>
                    <a:ext uri="{9D8B030D-6E8A-4147-A177-3AD203B41FA5}">
                      <a16:colId xmlns:a16="http://schemas.microsoft.com/office/drawing/2014/main" val="20000"/>
                    </a:ext>
                  </a:extLst>
                </a:gridCol>
                <a:gridCol w="1475117">
                  <a:extLst>
                    <a:ext uri="{9D8B030D-6E8A-4147-A177-3AD203B41FA5}">
                      <a16:colId xmlns:a16="http://schemas.microsoft.com/office/drawing/2014/main" val="20001"/>
                    </a:ext>
                  </a:extLst>
                </a:gridCol>
              </a:tblGrid>
              <a:tr h="431800">
                <a:tc>
                  <a:txBody>
                    <a:bodyPr/>
                    <a:lstStyle/>
                    <a:p>
                      <a:r>
                        <a:rPr lang="en-IN" sz="1600" b="0" dirty="0">
                          <a:latin typeface="Verdana" panose="020B0604030504040204" pitchFamily="34" charset="0"/>
                          <a:ea typeface="Verdana" panose="020B0604030504040204" pitchFamily="34" charset="0"/>
                          <a:cs typeface="Verdana" panose="020B0604030504040204" pitchFamily="34" charset="0"/>
                        </a:rPr>
                        <a:t>Title insurance </a:t>
                      </a:r>
                      <a:endParaRPr lang="en-US" sz="16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lvl="5" indent="0" algn="r" defTabSz="914400" rtl="0" eaLnBrk="1" fontAlgn="auto" latinLnBrk="0" hangingPunct="1">
                        <a:lnSpc>
                          <a:spcPct val="100000"/>
                        </a:lnSpc>
                        <a:spcBef>
                          <a:spcPts val="0"/>
                        </a:spcBef>
                        <a:spcAft>
                          <a:spcPts val="0"/>
                        </a:spcAft>
                        <a:buClrTx/>
                        <a:buSzTx/>
                        <a:buFontTx/>
                        <a:buNone/>
                        <a:tabLst/>
                        <a:defRPr/>
                      </a:pPr>
                      <a:r>
                        <a:rPr lang="en-IN" sz="1600" b="0" dirty="0">
                          <a:latin typeface="Verdana" panose="020B0604030504040204" pitchFamily="34" charset="0"/>
                          <a:ea typeface="Verdana" panose="020B0604030504040204" pitchFamily="34" charset="0"/>
                          <a:cs typeface="Verdana" panose="020B0604030504040204" pitchFamily="34" charset="0"/>
                        </a:rPr>
                        <a:t>$ 3,000 </a:t>
                      </a:r>
                    </a:p>
                  </a:txBody>
                  <a:tcPr anchor="ctr"/>
                </a:tc>
                <a:extLst>
                  <a:ext uri="{0D108BD9-81ED-4DB2-BD59-A6C34878D82A}">
                    <a16:rowId xmlns:a16="http://schemas.microsoft.com/office/drawing/2014/main" val="10000"/>
                  </a:ext>
                </a:extLst>
              </a:tr>
              <a:tr h="431800">
                <a:tc>
                  <a:txBody>
                    <a:bodyPr/>
                    <a:lstStyle/>
                    <a:p>
                      <a:r>
                        <a:rPr lang="en-IN" sz="1600" b="0" dirty="0">
                          <a:latin typeface="Verdana" panose="020B0604030504040204" pitchFamily="34" charset="0"/>
                          <a:ea typeface="Verdana" panose="020B0604030504040204" pitchFamily="34" charset="0"/>
                          <a:cs typeface="Verdana" panose="020B0604030504040204" pitchFamily="34" charset="0"/>
                        </a:rPr>
                        <a:t>Commissions </a:t>
                      </a:r>
                      <a:endParaRPr lang="en-US" sz="16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lvl="5" indent="0" algn="r" defTabSz="914400" rtl="0" eaLnBrk="1" fontAlgn="auto" latinLnBrk="0" hangingPunct="1">
                        <a:lnSpc>
                          <a:spcPct val="100000"/>
                        </a:lnSpc>
                        <a:spcBef>
                          <a:spcPts val="0"/>
                        </a:spcBef>
                        <a:spcAft>
                          <a:spcPts val="0"/>
                        </a:spcAft>
                        <a:buClrTx/>
                        <a:buSzTx/>
                        <a:buFontTx/>
                        <a:buNone/>
                        <a:tabLst/>
                        <a:defRPr/>
                      </a:pPr>
                      <a:r>
                        <a:rPr lang="en-IN" sz="1600" b="0" dirty="0">
                          <a:latin typeface="Verdana" panose="020B0604030504040204" pitchFamily="34" charset="0"/>
                          <a:ea typeface="Verdana" panose="020B0604030504040204" pitchFamily="34" charset="0"/>
                          <a:cs typeface="Verdana" panose="020B0604030504040204" pitchFamily="34" charset="0"/>
                        </a:rPr>
                        <a:t>  16,000 </a:t>
                      </a:r>
                    </a:p>
                  </a:txBody>
                  <a:tcPr anchor="ctr"/>
                </a:tc>
                <a:extLst>
                  <a:ext uri="{0D108BD9-81ED-4DB2-BD59-A6C34878D82A}">
                    <a16:rowId xmlns:a16="http://schemas.microsoft.com/office/drawing/2014/main" val="10001"/>
                  </a:ext>
                </a:extLst>
              </a:tr>
              <a:tr h="431800">
                <a:tc>
                  <a:txBody>
                    <a:bodyPr/>
                    <a:lstStyle/>
                    <a:p>
                      <a:r>
                        <a:rPr lang="en-IN" sz="1600" b="0" dirty="0">
                          <a:latin typeface="Verdana" panose="020B0604030504040204" pitchFamily="34" charset="0"/>
                          <a:ea typeface="Verdana" panose="020B0604030504040204" pitchFamily="34" charset="0"/>
                          <a:cs typeface="Verdana" panose="020B0604030504040204" pitchFamily="34" charset="0"/>
                        </a:rPr>
                        <a:t>Property taxes </a:t>
                      </a:r>
                      <a:endParaRPr lang="en-US" sz="16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lvl="5" indent="0" algn="r" defTabSz="914400" rtl="0" eaLnBrk="1" fontAlgn="auto" latinLnBrk="0" hangingPunct="1">
                        <a:lnSpc>
                          <a:spcPct val="100000"/>
                        </a:lnSpc>
                        <a:spcBef>
                          <a:spcPts val="0"/>
                        </a:spcBef>
                        <a:spcAft>
                          <a:spcPts val="0"/>
                        </a:spcAft>
                        <a:buClrTx/>
                        <a:buSzTx/>
                        <a:buFontTx/>
                        <a:buNone/>
                        <a:tabLst/>
                        <a:defRPr/>
                      </a:pPr>
                      <a:r>
                        <a:rPr lang="en-IN" sz="1600" b="0" dirty="0">
                          <a:latin typeface="Verdana" panose="020B0604030504040204" pitchFamily="34" charset="0"/>
                          <a:ea typeface="Verdana" panose="020B0604030504040204" pitchFamily="34" charset="0"/>
                          <a:cs typeface="Verdana" panose="020B0604030504040204" pitchFamily="34" charset="0"/>
                        </a:rPr>
                        <a:t>    6,000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222621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10-1</a:t>
            </a:r>
          </a:p>
        </p:txBody>
      </p:sp>
      <p:sp>
        <p:nvSpPr>
          <p:cNvPr id="5" name="Title 4"/>
          <p:cNvSpPr>
            <a:spLocks noGrp="1"/>
          </p:cNvSpPr>
          <p:nvPr>
            <p:ph type="title"/>
          </p:nvPr>
        </p:nvSpPr>
        <p:spPr/>
        <p:txBody>
          <a:bodyPr>
            <a:normAutofit/>
          </a:bodyPr>
          <a:lstStyle/>
          <a:p>
            <a:r>
              <a:rPr lang="en-US" dirty="0"/>
              <a:t>Initial Cost of Land (2 of 3)</a:t>
            </a:r>
          </a:p>
        </p:txBody>
      </p:sp>
      <p:sp>
        <p:nvSpPr>
          <p:cNvPr id="6" name="Content Placeholder 5"/>
          <p:cNvSpPr>
            <a:spLocks noGrp="1"/>
          </p:cNvSpPr>
          <p:nvPr>
            <p:ph sz="quarter" idx="10"/>
          </p:nvPr>
        </p:nvSpPr>
        <p:spPr>
          <a:xfrm>
            <a:off x="777240" y="1676400"/>
            <a:ext cx="8138160" cy="4114800"/>
          </a:xfrm>
        </p:spPr>
        <p:txBody>
          <a:bodyPr/>
          <a:lstStyle/>
          <a:p>
            <a:pPr marL="0" lvl="0" indent="0">
              <a:buNone/>
            </a:pPr>
            <a:r>
              <a:rPr lang="en-IN" dirty="0">
                <a:solidFill>
                  <a:prstClr val="black"/>
                </a:solidFill>
              </a:rPr>
              <a:t>The $6,000 in property taxes included $4,000 of delinquent taxes paid by Byers on behalf of the seller and $2,000 attributable to the portion of the current fiscal year after the purchase date.</a:t>
            </a:r>
            <a:r>
              <a:rPr lang="en-US" dirty="0">
                <a:solidFill>
                  <a:prstClr val="black"/>
                </a:solidFill>
              </a:rPr>
              <a:t> </a:t>
            </a:r>
            <a:r>
              <a:rPr lang="en-IN" dirty="0"/>
              <a:t>Shortly after closing, the company paid a contractor $10,000 to tear down the old building and remove it from the site. An additional $5,000 was paid to grade the land. </a:t>
            </a:r>
            <a:endParaRPr lang="en-US" b="1" i="1" dirty="0"/>
          </a:p>
        </p:txBody>
      </p:sp>
    </p:spTree>
    <p:extLst>
      <p:ext uri="{BB962C8B-B14F-4D97-AF65-F5344CB8AC3E}">
        <p14:creationId xmlns:p14="http://schemas.microsoft.com/office/powerpoint/2010/main" val="310337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10-1</a:t>
            </a:r>
          </a:p>
        </p:txBody>
      </p:sp>
      <p:sp>
        <p:nvSpPr>
          <p:cNvPr id="8" name="Title 7"/>
          <p:cNvSpPr>
            <a:spLocks noGrp="1"/>
          </p:cNvSpPr>
          <p:nvPr>
            <p:ph type="title"/>
          </p:nvPr>
        </p:nvSpPr>
        <p:spPr>
          <a:xfrm>
            <a:off x="689430" y="460830"/>
            <a:ext cx="8001000" cy="914400"/>
          </a:xfrm>
        </p:spPr>
        <p:txBody>
          <a:bodyPr>
            <a:noAutofit/>
          </a:bodyPr>
          <a:lstStyle/>
          <a:p>
            <a:r>
              <a:rPr lang="en-US" dirty="0"/>
              <a:t>Initial Cost of Land (3 of 3)</a:t>
            </a:r>
          </a:p>
        </p:txBody>
      </p:sp>
      <p:sp>
        <p:nvSpPr>
          <p:cNvPr id="5" name="Content Placeholder 5"/>
          <p:cNvSpPr>
            <a:spLocks noGrp="1"/>
          </p:cNvSpPr>
          <p:nvPr>
            <p:ph sz="quarter" idx="10"/>
          </p:nvPr>
        </p:nvSpPr>
        <p:spPr>
          <a:xfrm>
            <a:off x="1803947" y="1576498"/>
            <a:ext cx="6236025" cy="458002"/>
          </a:xfrm>
        </p:spPr>
        <p:txBody>
          <a:bodyPr/>
          <a:lstStyle/>
          <a:p>
            <a:pPr marL="0" indent="0" algn="ctr">
              <a:buNone/>
            </a:pPr>
            <a:r>
              <a:rPr lang="en-US" dirty="0"/>
              <a:t>Capitalized cost of land</a:t>
            </a:r>
            <a:endParaRPr lang="en-US" dirty="0">
              <a:solidFill>
                <a:srgbClr val="0070C0"/>
              </a:solidFill>
            </a:endParaRPr>
          </a:p>
        </p:txBody>
      </p:sp>
      <p:graphicFrame>
        <p:nvGraphicFramePr>
          <p:cNvPr id="13" name="Table 9"/>
          <p:cNvGraphicFramePr>
            <a:graphicFrameLocks noGrp="1"/>
          </p:cNvGraphicFramePr>
          <p:nvPr>
            <p:ph sz="quarter" idx="10"/>
            <p:extLst>
              <p:ext uri="{D42A27DB-BD31-4B8C-83A1-F6EECF244321}">
                <p14:modId xmlns:p14="http://schemas.microsoft.com/office/powerpoint/2010/main" val="726445442"/>
              </p:ext>
            </p:extLst>
          </p:nvPr>
        </p:nvGraphicFramePr>
        <p:xfrm>
          <a:off x="1143000" y="2280920"/>
          <a:ext cx="7543800" cy="2595880"/>
        </p:xfrm>
        <a:graphic>
          <a:graphicData uri="http://schemas.openxmlformats.org/drawingml/2006/table">
            <a:tbl>
              <a:tblPr firstRow="1" bandRow="1">
                <a:tableStyleId>{5940675A-B579-460E-94D1-54222C63F5DA}</a:tableStyleId>
              </a:tblPr>
              <a:tblGrid>
                <a:gridCol w="3771900">
                  <a:extLst>
                    <a:ext uri="{9D8B030D-6E8A-4147-A177-3AD203B41FA5}">
                      <a16:colId xmlns:a16="http://schemas.microsoft.com/office/drawing/2014/main" val="20000"/>
                    </a:ext>
                  </a:extLst>
                </a:gridCol>
                <a:gridCol w="37719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Purchase price of land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$500,000</a:t>
                      </a: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Title insurance</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3,000</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Commissions</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16,000</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Delinquent property taxes</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4,000</a:t>
                      </a: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Cost of removing old building</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10,000</a:t>
                      </a:r>
                    </a:p>
                  </a:txBody>
                  <a:tcPr anchor="ct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Cost of grading</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anose="020B0604030504040204" pitchFamily="34" charset="0"/>
                          <a:ea typeface="Verdana" panose="020B0604030504040204" pitchFamily="34" charset="0"/>
                          <a:cs typeface="Verdana" panose="020B0604030504040204" pitchFamily="34" charset="0"/>
                        </a:rPr>
                        <a:t>5,000</a:t>
                      </a:r>
                    </a:p>
                  </a:txBody>
                  <a:tcPr anchor="ctr"/>
                </a:tc>
                <a:extLst>
                  <a:ext uri="{0D108BD9-81ED-4DB2-BD59-A6C34878D82A}">
                    <a16:rowId xmlns:a16="http://schemas.microsoft.com/office/drawing/2014/main" val="10005"/>
                  </a:ext>
                </a:extLst>
              </a:tr>
              <a:tr h="370840">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anose="020B0604030504040204" pitchFamily="34" charset="0"/>
                          <a:ea typeface="Verdana" panose="020B0604030504040204" pitchFamily="34" charset="0"/>
                          <a:cs typeface="Verdana" panose="020B0604030504040204" pitchFamily="34" charset="0"/>
                        </a:rPr>
                        <a:t>$538,000</a:t>
                      </a:r>
                    </a:p>
                  </a:txBody>
                  <a:tcPr anchor="ctr"/>
                </a:tc>
                <a:extLst>
                  <a:ext uri="{0D108BD9-81ED-4DB2-BD59-A6C34878D82A}">
                    <a16:rowId xmlns:a16="http://schemas.microsoft.com/office/drawing/2014/main" val="10006"/>
                  </a:ext>
                </a:extLst>
              </a:tr>
            </a:tbl>
          </a:graphicData>
        </a:graphic>
      </p:graphicFrame>
      <p:sp>
        <p:nvSpPr>
          <p:cNvPr id="6" name="Content Placeholder 5"/>
          <p:cNvSpPr>
            <a:spLocks noGrp="1"/>
          </p:cNvSpPr>
          <p:nvPr>
            <p:ph sz="quarter" idx="10"/>
          </p:nvPr>
        </p:nvSpPr>
        <p:spPr>
          <a:xfrm>
            <a:off x="693420" y="5216236"/>
            <a:ext cx="8298180" cy="1108364"/>
          </a:xfrm>
        </p:spPr>
        <p:txBody>
          <a:bodyPr/>
          <a:lstStyle/>
          <a:p>
            <a:pPr marL="0" indent="0" fontAlgn="t">
              <a:buNone/>
            </a:pPr>
            <a:r>
              <a:rPr lang="en-US" sz="2400" dirty="0"/>
              <a:t>Property taxes = </a:t>
            </a:r>
            <a:r>
              <a:rPr lang="en-US" sz="2400" b="1" dirty="0"/>
              <a:t>$6,000 − $2,000 </a:t>
            </a:r>
            <a:r>
              <a:rPr lang="en-US" sz="2400" dirty="0"/>
              <a:t>= 4,000</a:t>
            </a:r>
          </a:p>
          <a:p>
            <a:pPr marL="0" indent="0" fontAlgn="t">
              <a:buNone/>
            </a:pPr>
            <a:r>
              <a:rPr lang="en-US" sz="2400" dirty="0"/>
              <a:t>Related to the current period = $2,000 </a:t>
            </a:r>
            <a:endParaRPr lang="en-US" sz="2400" dirty="0">
              <a:solidFill>
                <a:srgbClr val="0070C0"/>
              </a:solidFill>
            </a:endParaRPr>
          </a:p>
        </p:txBody>
      </p:sp>
    </p:spTree>
    <p:extLst>
      <p:ext uri="{BB962C8B-B14F-4D97-AF65-F5344CB8AC3E}">
        <p14:creationId xmlns:p14="http://schemas.microsoft.com/office/powerpoint/2010/main" val="3069166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5" name="Title 4"/>
          <p:cNvSpPr>
            <a:spLocks noGrp="1"/>
          </p:cNvSpPr>
          <p:nvPr>
            <p:ph type="title"/>
          </p:nvPr>
        </p:nvSpPr>
        <p:spPr>
          <a:xfrm>
            <a:off x="571500" y="228600"/>
            <a:ext cx="8001000" cy="914400"/>
          </a:xfrm>
        </p:spPr>
        <p:txBody>
          <a:bodyPr>
            <a:normAutofit/>
          </a:bodyPr>
          <a:lstStyle/>
          <a:p>
            <a:r>
              <a:rPr lang="en-US" dirty="0"/>
              <a:t>Land Improvements</a:t>
            </a:r>
          </a:p>
        </p:txBody>
      </p:sp>
      <p:sp>
        <p:nvSpPr>
          <p:cNvPr id="6" name="Content Placeholder 5"/>
          <p:cNvSpPr>
            <a:spLocks noGrp="1"/>
          </p:cNvSpPr>
          <p:nvPr>
            <p:ph sz="quarter" idx="10"/>
          </p:nvPr>
        </p:nvSpPr>
        <p:spPr>
          <a:xfrm>
            <a:off x="685800" y="1447800"/>
            <a:ext cx="8001000" cy="4419600"/>
          </a:xfrm>
        </p:spPr>
        <p:txBody>
          <a:bodyPr/>
          <a:lstStyle/>
          <a:p>
            <a:r>
              <a:rPr lang="en-US" dirty="0"/>
              <a:t>Usually have useful lives that are estimable</a:t>
            </a:r>
            <a:r>
              <a:rPr lang="en-IN" dirty="0"/>
              <a:t> </a:t>
            </a:r>
          </a:p>
          <a:p>
            <a:r>
              <a:rPr lang="en-US" b="1" dirty="0"/>
              <a:t>Costs</a:t>
            </a:r>
            <a:r>
              <a:rPr lang="en-US" dirty="0"/>
              <a:t>: </a:t>
            </a:r>
          </a:p>
          <a:p>
            <a:pPr marL="803275" lvl="1" indent="-346075">
              <a:buFont typeface="Lucida Grande"/>
              <a:buChar char="–"/>
            </a:pPr>
            <a:r>
              <a:rPr lang="en-US" dirty="0"/>
              <a:t>Separately identified and capitalized</a:t>
            </a:r>
          </a:p>
          <a:p>
            <a:pPr marL="803275" lvl="1" indent="-346075">
              <a:buSzPct val="100000"/>
              <a:buFont typeface="Lucida Grande"/>
              <a:buChar char="–"/>
            </a:pPr>
            <a:r>
              <a:rPr lang="en-US" dirty="0"/>
              <a:t>Depreciated over periods benefited by their use</a:t>
            </a:r>
          </a:p>
          <a:p>
            <a:r>
              <a:rPr lang="en-IN" b="1" dirty="0"/>
              <a:t>Examples</a:t>
            </a:r>
            <a:r>
              <a:rPr lang="en-IN" dirty="0"/>
              <a:t>:</a:t>
            </a:r>
          </a:p>
          <a:p>
            <a:pPr marL="803275" lvl="1" indent="-346075">
              <a:buSzPct val="100000"/>
              <a:buFont typeface="Lucida Grande"/>
              <a:buChar char="–"/>
            </a:pPr>
            <a:r>
              <a:rPr lang="en-IN" dirty="0"/>
              <a:t>Cost of parking lots, driveways, private roads, fences, and </a:t>
            </a:r>
            <a:r>
              <a:rPr lang="en-US" dirty="0"/>
              <a:t>sprinkler systems</a:t>
            </a:r>
            <a:endParaRPr lang="en-US" b="1" i="1" dirty="0"/>
          </a:p>
        </p:txBody>
      </p:sp>
    </p:spTree>
    <p:extLst>
      <p:ext uri="{BB962C8B-B14F-4D97-AF65-F5344CB8AC3E}">
        <p14:creationId xmlns:p14="http://schemas.microsoft.com/office/powerpoint/2010/main" val="2327667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a:t>Learning Objective 10-1</a:t>
            </a:r>
            <a:endParaRPr lang="en-US" dirty="0"/>
          </a:p>
        </p:txBody>
      </p:sp>
      <p:sp>
        <p:nvSpPr>
          <p:cNvPr id="5" name="Title 4"/>
          <p:cNvSpPr>
            <a:spLocks noGrp="1"/>
          </p:cNvSpPr>
          <p:nvPr>
            <p:ph type="title"/>
          </p:nvPr>
        </p:nvSpPr>
        <p:spPr>
          <a:xfrm>
            <a:off x="685800" y="228600"/>
            <a:ext cx="8001000" cy="914400"/>
          </a:xfrm>
        </p:spPr>
        <p:txBody>
          <a:bodyPr>
            <a:normAutofit/>
          </a:bodyPr>
          <a:lstStyle/>
          <a:p>
            <a:r>
              <a:rPr lang="en-US" dirty="0"/>
              <a:t>Cost of Buildings</a:t>
            </a:r>
          </a:p>
        </p:txBody>
      </p:sp>
      <p:sp>
        <p:nvSpPr>
          <p:cNvPr id="6" name="Content Placeholder 5"/>
          <p:cNvSpPr>
            <a:spLocks noGrp="1"/>
          </p:cNvSpPr>
          <p:nvPr>
            <p:ph sz="quarter" idx="10"/>
          </p:nvPr>
        </p:nvSpPr>
        <p:spPr>
          <a:xfrm>
            <a:off x="685800" y="1447800"/>
            <a:ext cx="8001000" cy="2209800"/>
          </a:xfrm>
        </p:spPr>
        <p:txBody>
          <a:bodyPr/>
          <a:lstStyle/>
          <a:p>
            <a:r>
              <a:rPr lang="en-IN" dirty="0"/>
              <a:t>Cost of acquiring a building usually includes</a:t>
            </a:r>
            <a:r>
              <a:rPr lang="en-US" dirty="0"/>
              <a:t>:</a:t>
            </a:r>
          </a:p>
          <a:p>
            <a:pPr marL="803275" lvl="1" indent="-346075">
              <a:buSzPct val="100000"/>
              <a:buFont typeface="Lucida Grande"/>
              <a:buChar char="–"/>
            </a:pPr>
            <a:r>
              <a:rPr lang="en-US" dirty="0"/>
              <a:t>Purchase price</a:t>
            </a:r>
          </a:p>
          <a:p>
            <a:pPr marL="803275" lvl="1" indent="-346075">
              <a:buSzPct val="100000"/>
              <a:buFont typeface="Lucida Grande"/>
              <a:buChar char="–"/>
            </a:pPr>
            <a:r>
              <a:rPr lang="en-US" dirty="0"/>
              <a:t>Realtor commissions and legal fees</a:t>
            </a:r>
          </a:p>
          <a:p>
            <a:pPr marL="803275" lvl="1" indent="-346075">
              <a:buSzPct val="100000"/>
              <a:buFont typeface="Lucida Grande"/>
              <a:buChar char="–"/>
            </a:pPr>
            <a:r>
              <a:rPr lang="en-US" dirty="0"/>
              <a:t>Reconditioning costs</a:t>
            </a:r>
            <a:endParaRPr lang="en-US" dirty="0">
              <a:solidFill>
                <a:srgbClr val="0070C0"/>
              </a:solidFill>
            </a:endParaRPr>
          </a:p>
        </p:txBody>
      </p:sp>
    </p:spTree>
    <p:extLst>
      <p:ext uri="{BB962C8B-B14F-4D97-AF65-F5344CB8AC3E}">
        <p14:creationId xmlns:p14="http://schemas.microsoft.com/office/powerpoint/2010/main" val="225269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5" name="Title 4"/>
          <p:cNvSpPr>
            <a:spLocks noGrp="1"/>
          </p:cNvSpPr>
          <p:nvPr>
            <p:ph type="title"/>
          </p:nvPr>
        </p:nvSpPr>
        <p:spPr>
          <a:xfrm>
            <a:off x="685800" y="457200"/>
            <a:ext cx="8458200" cy="762000"/>
          </a:xfrm>
        </p:spPr>
        <p:txBody>
          <a:bodyPr/>
          <a:lstStyle/>
          <a:p>
            <a:r>
              <a:rPr lang="en-US" dirty="0"/>
              <a:t>Types of Assets</a:t>
            </a:r>
          </a:p>
        </p:txBody>
      </p:sp>
      <p:sp>
        <p:nvSpPr>
          <p:cNvPr id="6" name="Content Placeholder 5"/>
          <p:cNvSpPr>
            <a:spLocks noGrp="1"/>
          </p:cNvSpPr>
          <p:nvPr>
            <p:ph sz="quarter" idx="10"/>
          </p:nvPr>
        </p:nvSpPr>
        <p:spPr>
          <a:xfrm>
            <a:off x="685800" y="1295400"/>
            <a:ext cx="8001000" cy="5257800"/>
          </a:xfrm>
        </p:spPr>
        <p:txBody>
          <a:bodyPr/>
          <a:lstStyle/>
          <a:p>
            <a:r>
              <a:rPr lang="en-US" dirty="0">
                <a:cs typeface="Arial" panose="020B0604020202020204" pitchFamily="34" charset="0"/>
              </a:rPr>
              <a:t>Long-lived</a:t>
            </a:r>
            <a:r>
              <a:rPr lang="en-US" dirty="0"/>
              <a:t>, revenue-producing assets</a:t>
            </a:r>
          </a:p>
          <a:p>
            <a:pPr lvl="1"/>
            <a:r>
              <a:rPr lang="en-US" dirty="0"/>
              <a:t>Property, plant, and equipment:</a:t>
            </a:r>
          </a:p>
          <a:p>
            <a:pPr lvl="2" indent="-457200">
              <a:buClrTx/>
              <a:defRPr/>
            </a:pPr>
            <a:r>
              <a:rPr lang="en-IN" dirty="0"/>
              <a:t>Land, Buildings, Equipment, Machinery, Furniture, Autos, and Trucks</a:t>
            </a:r>
          </a:p>
          <a:p>
            <a:pPr lvl="1">
              <a:buClrTx/>
              <a:defRPr/>
            </a:pPr>
            <a:r>
              <a:rPr lang="en-US" dirty="0"/>
              <a:t>Natural resources:</a:t>
            </a:r>
          </a:p>
          <a:p>
            <a:pPr marL="1149350" lvl="2"/>
            <a:r>
              <a:rPr lang="en-IN" dirty="0"/>
              <a:t>Oil and Gas Deposits, Timber Tracts, and Mineral Deposits</a:t>
            </a:r>
          </a:p>
          <a:p>
            <a:pPr lvl="1"/>
            <a:r>
              <a:rPr lang="en-US" sz="2400" dirty="0"/>
              <a:t>Intangible assets:</a:t>
            </a:r>
            <a:endParaRPr lang="en-US" dirty="0"/>
          </a:p>
          <a:p>
            <a:pPr lvl="2"/>
            <a:r>
              <a:rPr lang="en-IN" dirty="0"/>
              <a:t>Patents</a:t>
            </a:r>
          </a:p>
          <a:p>
            <a:pPr lvl="2"/>
            <a:r>
              <a:rPr lang="en-IN" dirty="0"/>
              <a:t>Copyrights</a:t>
            </a:r>
          </a:p>
          <a:p>
            <a:pPr lvl="2"/>
            <a:r>
              <a:rPr lang="en-IN" dirty="0"/>
              <a:t>Trademarks</a:t>
            </a:r>
          </a:p>
          <a:p>
            <a:pPr lvl="2"/>
            <a:r>
              <a:rPr lang="en-IN" dirty="0"/>
              <a:t>Franchises </a:t>
            </a:r>
          </a:p>
          <a:p>
            <a:pPr lvl="2"/>
            <a:r>
              <a:rPr lang="en-IN" dirty="0"/>
              <a:t>Goodwill</a:t>
            </a:r>
            <a:endParaRPr lang="en-US" dirty="0"/>
          </a:p>
        </p:txBody>
      </p:sp>
    </p:spTree>
    <p:extLst>
      <p:ext uri="{BB962C8B-B14F-4D97-AF65-F5344CB8AC3E}">
        <p14:creationId xmlns:p14="http://schemas.microsoft.com/office/powerpoint/2010/main" val="1414665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10-1</a:t>
            </a:r>
          </a:p>
        </p:txBody>
      </p:sp>
      <p:sp>
        <p:nvSpPr>
          <p:cNvPr id="5" name="Title 4"/>
          <p:cNvSpPr>
            <a:spLocks noGrp="1"/>
          </p:cNvSpPr>
          <p:nvPr>
            <p:ph type="title"/>
          </p:nvPr>
        </p:nvSpPr>
        <p:spPr/>
        <p:txBody>
          <a:bodyPr>
            <a:normAutofit/>
          </a:bodyPr>
          <a:lstStyle/>
          <a:p>
            <a:r>
              <a:rPr lang="en-US" dirty="0"/>
              <a:t>Cost of Natural Resources</a:t>
            </a:r>
          </a:p>
        </p:txBody>
      </p:sp>
      <p:sp>
        <p:nvSpPr>
          <p:cNvPr id="6" name="Content Placeholder 5"/>
          <p:cNvSpPr>
            <a:spLocks noGrp="1"/>
          </p:cNvSpPr>
          <p:nvPr>
            <p:ph sz="quarter" idx="10"/>
          </p:nvPr>
        </p:nvSpPr>
        <p:spPr>
          <a:xfrm>
            <a:off x="914400" y="1295398"/>
            <a:ext cx="8077200" cy="2667001"/>
          </a:xfrm>
        </p:spPr>
        <p:txBody>
          <a:bodyPr/>
          <a:lstStyle/>
          <a:p>
            <a:pPr marL="0" indent="0">
              <a:buNone/>
            </a:pPr>
            <a:r>
              <a:rPr lang="en-US" b="1" dirty="0"/>
              <a:t>Natural Resources</a:t>
            </a:r>
          </a:p>
          <a:p>
            <a:r>
              <a:rPr lang="en-US" dirty="0"/>
              <a:t>Includes timber tracts, mineral </a:t>
            </a:r>
            <a:r>
              <a:rPr lang="en-IN" dirty="0"/>
              <a:t>deposits, and oil and gas deposits</a:t>
            </a:r>
          </a:p>
          <a:p>
            <a:r>
              <a:rPr lang="en-IN" dirty="0"/>
              <a:t>Benefits are derived from their physical consumption</a:t>
            </a:r>
          </a:p>
          <a:p>
            <a:pPr marL="0" indent="0" algn="ctr">
              <a:buNone/>
            </a:pPr>
            <a:r>
              <a:rPr lang="en-US" dirty="0"/>
              <a:t>Costs of Natural Resources</a:t>
            </a:r>
            <a:endParaRPr lang="en-US" dirty="0">
              <a:solidFill>
                <a:srgbClr val="0070C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3826424172"/>
              </p:ext>
            </p:extLst>
          </p:nvPr>
        </p:nvGraphicFramePr>
        <p:xfrm>
          <a:off x="1524000" y="4191000"/>
          <a:ext cx="6553200" cy="2160607"/>
        </p:xfrm>
        <a:graphic>
          <a:graphicData uri="http://schemas.openxmlformats.org/drawingml/2006/table">
            <a:tbl>
              <a:tblPr firstRow="1" bandRow="1">
                <a:tableStyleId>{5940675A-B579-460E-94D1-54222C63F5DA}</a:tableStyleId>
              </a:tblPr>
              <a:tblGrid>
                <a:gridCol w="3276600">
                  <a:extLst>
                    <a:ext uri="{9D8B030D-6E8A-4147-A177-3AD203B41FA5}">
                      <a16:colId xmlns:a16="http://schemas.microsoft.com/office/drawing/2014/main" val="20000"/>
                    </a:ext>
                  </a:extLst>
                </a:gridCol>
                <a:gridCol w="3276600">
                  <a:extLst>
                    <a:ext uri="{9D8B030D-6E8A-4147-A177-3AD203B41FA5}">
                      <a16:colId xmlns:a16="http://schemas.microsoft.com/office/drawing/2014/main" val="20001"/>
                    </a:ext>
                  </a:extLst>
                </a:gridCol>
              </a:tblGrid>
              <a:tr h="3047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i="1" u="none" dirty="0">
                          <a:latin typeface="Verdana" panose="020B0604030504040204" pitchFamily="34" charset="0"/>
                          <a:ea typeface="Verdana" panose="020B0604030504040204" pitchFamily="34" charset="0"/>
                          <a:cs typeface="Verdana" panose="020B0604030504040204" pitchFamily="34" charset="0"/>
                        </a:rPr>
                        <a:t>If purchased</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i="1" u="none" dirty="0">
                          <a:latin typeface="Verdana" panose="020B0604030504040204" pitchFamily="34" charset="0"/>
                          <a:ea typeface="Verdana" panose="020B0604030504040204" pitchFamily="34" charset="0"/>
                          <a:cs typeface="Verdana" panose="020B0604030504040204" pitchFamily="34" charset="0"/>
                        </a:rPr>
                        <a:t>If developed</a:t>
                      </a:r>
                    </a:p>
                  </a:txBody>
                  <a:tcPr anchor="ctr"/>
                </a:tc>
                <a:extLst>
                  <a:ext uri="{0D108BD9-81ED-4DB2-BD59-A6C34878D82A}">
                    <a16:rowId xmlns:a16="http://schemas.microsoft.com/office/drawing/2014/main" val="10000"/>
                  </a:ext>
                </a:extLst>
              </a:tr>
              <a:tr h="318304">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anose="020B0604030504040204" pitchFamily="34" charset="0"/>
                          <a:ea typeface="Verdana" panose="020B0604030504040204" pitchFamily="34" charset="0"/>
                          <a:cs typeface="Verdana" panose="020B0604030504040204" pitchFamily="34" charset="0"/>
                        </a:rPr>
                        <a:t>Purchase price </a:t>
                      </a: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anose="020B0604030504040204" pitchFamily="34" charset="0"/>
                          <a:ea typeface="Verdana" panose="020B0604030504040204" pitchFamily="34" charset="0"/>
                          <a:cs typeface="Verdana" panose="020B0604030504040204" pitchFamily="34" charset="0"/>
                        </a:rPr>
                        <a:t>Acquisition costs</a:t>
                      </a:r>
                    </a:p>
                  </a:txBody>
                  <a:tcPr anchor="ctr"/>
                </a:tc>
                <a:extLst>
                  <a:ext uri="{0D108BD9-81ED-4DB2-BD59-A6C34878D82A}">
                    <a16:rowId xmlns:a16="http://schemas.microsoft.com/office/drawing/2014/main" val="10001"/>
                  </a:ext>
                </a:extLst>
              </a:tr>
              <a:tr h="900895">
                <a:tc>
                  <a:txBody>
                    <a:bodyPr/>
                    <a:lstStyle/>
                    <a:p>
                      <a:pPr marL="285750" indent="-285750">
                        <a:buFont typeface="Arial" panose="020B0604020202020204" pitchFamily="34" charset="0"/>
                        <a:buChar char="•"/>
                      </a:pPr>
                      <a:r>
                        <a:rPr lang="en-IN" sz="1400" dirty="0">
                          <a:latin typeface="Verdana" panose="020B0604030504040204" pitchFamily="34" charset="0"/>
                          <a:ea typeface="Verdana" panose="020B0604030504040204" pitchFamily="34" charset="0"/>
                          <a:cs typeface="Verdana" panose="020B0604030504040204" pitchFamily="34" charset="0"/>
                        </a:rPr>
                        <a:t>Any other costs necessary to bring the asset to condition and location for use</a:t>
                      </a: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anose="020B0604030504040204" pitchFamily="34" charset="0"/>
                          <a:ea typeface="Verdana" panose="020B0604030504040204" pitchFamily="34" charset="0"/>
                          <a:cs typeface="Verdana" panose="020B0604030504040204" pitchFamily="34" charset="0"/>
                        </a:rPr>
                        <a:t>Exploration costs</a:t>
                      </a:r>
                    </a:p>
                  </a:txBody>
                  <a:tcPr anchor="ctr"/>
                </a:tc>
                <a:extLst>
                  <a:ext uri="{0D108BD9-81ED-4DB2-BD59-A6C34878D82A}">
                    <a16:rowId xmlns:a16="http://schemas.microsoft.com/office/drawing/2014/main" val="10002"/>
                  </a:ext>
                </a:extLst>
              </a:tr>
              <a:tr h="318304">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anose="020B0604030504040204" pitchFamily="34" charset="0"/>
                          <a:ea typeface="Verdana" panose="020B0604030504040204" pitchFamily="34" charset="0"/>
                          <a:cs typeface="Verdana" panose="020B0604030504040204" pitchFamily="34" charset="0"/>
                        </a:rPr>
                        <a:t>Development costs</a:t>
                      </a:r>
                    </a:p>
                  </a:txBody>
                  <a:tcPr anchor="ctr"/>
                </a:tc>
                <a:extLst>
                  <a:ext uri="{0D108BD9-81ED-4DB2-BD59-A6C34878D82A}">
                    <a16:rowId xmlns:a16="http://schemas.microsoft.com/office/drawing/2014/main" val="10003"/>
                  </a:ext>
                </a:extLst>
              </a:tr>
              <a:tr h="318304">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400" dirty="0">
                          <a:latin typeface="Verdana" panose="020B0604030504040204" pitchFamily="34" charset="0"/>
                          <a:ea typeface="Verdana" panose="020B0604030504040204" pitchFamily="34" charset="0"/>
                          <a:cs typeface="Verdana" panose="020B0604030504040204" pitchFamily="34" charset="0"/>
                        </a:rPr>
                        <a:t>Restoration costs</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92093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a:t>Learning Objective 10-1</a:t>
            </a:r>
            <a:endParaRPr lang="en-US" dirty="0"/>
          </a:p>
        </p:txBody>
      </p:sp>
      <p:sp>
        <p:nvSpPr>
          <p:cNvPr id="8" name="Title 7"/>
          <p:cNvSpPr>
            <a:spLocks noGrp="1"/>
          </p:cNvSpPr>
          <p:nvPr>
            <p:ph type="title"/>
          </p:nvPr>
        </p:nvSpPr>
        <p:spPr>
          <a:xfrm>
            <a:off x="1052946" y="457200"/>
            <a:ext cx="7342909" cy="1143000"/>
          </a:xfrm>
        </p:spPr>
        <p:txBody>
          <a:bodyPr>
            <a:noAutofit/>
          </a:bodyPr>
          <a:lstStyle/>
          <a:p>
            <a:r>
              <a:rPr lang="en-US" dirty="0"/>
              <a:t>Asset Retirement Obligations</a:t>
            </a:r>
            <a:r>
              <a:rPr lang="en-US" baseline="0" dirty="0"/>
              <a:t> </a:t>
            </a:r>
            <a:r>
              <a:rPr lang="en-US" dirty="0"/>
              <a:t>(1 of 9)</a:t>
            </a:r>
          </a:p>
        </p:txBody>
      </p:sp>
      <p:sp>
        <p:nvSpPr>
          <p:cNvPr id="9" name="Content Placeholder 8"/>
          <p:cNvSpPr>
            <a:spLocks noGrp="1"/>
          </p:cNvSpPr>
          <p:nvPr>
            <p:ph sz="quarter" idx="10"/>
          </p:nvPr>
        </p:nvSpPr>
        <p:spPr>
          <a:xfrm>
            <a:off x="716280" y="1676400"/>
            <a:ext cx="8122920" cy="4572000"/>
          </a:xfrm>
        </p:spPr>
        <p:txBody>
          <a:bodyPr/>
          <a:lstStyle/>
          <a:p>
            <a:r>
              <a:rPr lang="en-IN" dirty="0"/>
              <a:t>An existing legal obligation associated with the disposition/retirement of a tangible, long-lived asset</a:t>
            </a:r>
          </a:p>
          <a:p>
            <a:r>
              <a:rPr lang="en-IN" dirty="0"/>
              <a:t>Recognized as a liability and measured at fair value</a:t>
            </a:r>
            <a:endParaRPr lang="en-US" dirty="0"/>
          </a:p>
          <a:p>
            <a:r>
              <a:rPr lang="en-IN" dirty="0"/>
              <a:t>If value can be reasonably estimated</a:t>
            </a:r>
            <a:endParaRPr lang="en-US" dirty="0"/>
          </a:p>
          <a:p>
            <a:r>
              <a:rPr lang="en-US" dirty="0"/>
              <a:t>Some companies recognized the AROs gradually over the life of the asset</a:t>
            </a:r>
          </a:p>
          <a:p>
            <a:r>
              <a:rPr lang="en-US" dirty="0"/>
              <a:t>While others did not recognize the obligations until the asset was retired or sold</a:t>
            </a:r>
          </a:p>
        </p:txBody>
      </p:sp>
    </p:spTree>
    <p:extLst>
      <p:ext uri="{BB962C8B-B14F-4D97-AF65-F5344CB8AC3E}">
        <p14:creationId xmlns:p14="http://schemas.microsoft.com/office/powerpoint/2010/main" val="3823743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10-1</a:t>
            </a:r>
          </a:p>
        </p:txBody>
      </p:sp>
      <p:sp>
        <p:nvSpPr>
          <p:cNvPr id="8" name="Title 7"/>
          <p:cNvSpPr>
            <a:spLocks noGrp="1"/>
          </p:cNvSpPr>
          <p:nvPr>
            <p:ph type="title"/>
          </p:nvPr>
        </p:nvSpPr>
        <p:spPr>
          <a:xfrm>
            <a:off x="1093024" y="475344"/>
            <a:ext cx="7273636" cy="1106424"/>
          </a:xfrm>
        </p:spPr>
        <p:txBody>
          <a:bodyPr>
            <a:noAutofit/>
          </a:bodyPr>
          <a:lstStyle/>
          <a:p>
            <a:r>
              <a:rPr lang="en-US" dirty="0"/>
              <a:t>Asset Retirement Obligations</a:t>
            </a:r>
            <a:r>
              <a:rPr lang="en-US" baseline="0" dirty="0"/>
              <a:t> </a:t>
            </a:r>
            <a:r>
              <a:rPr lang="en-US" dirty="0"/>
              <a:t>(2 of 9)</a:t>
            </a:r>
          </a:p>
        </p:txBody>
      </p:sp>
      <p:sp>
        <p:nvSpPr>
          <p:cNvPr id="9" name="Content Placeholder 8"/>
          <p:cNvSpPr>
            <a:spLocks noGrp="1"/>
          </p:cNvSpPr>
          <p:nvPr>
            <p:ph sz="quarter" idx="10"/>
          </p:nvPr>
        </p:nvSpPr>
        <p:spPr>
          <a:xfrm>
            <a:off x="640080" y="1828800"/>
            <a:ext cx="8046720" cy="4343400"/>
          </a:xfrm>
        </p:spPr>
        <p:txBody>
          <a:bodyPr/>
          <a:lstStyle/>
          <a:p>
            <a:pPr marL="0" indent="0">
              <a:buNone/>
            </a:pPr>
            <a:r>
              <a:rPr lang="en-US" b="1" dirty="0"/>
              <a:t>Example: </a:t>
            </a:r>
            <a:r>
              <a:rPr lang="en-US" dirty="0"/>
              <a:t>Oil and gas exploration company might be required to restore land to its original condition after extraction is completed</a:t>
            </a:r>
          </a:p>
          <a:p>
            <a:pPr marL="0" indent="0">
              <a:buNone/>
            </a:pPr>
            <a:r>
              <a:rPr lang="en-US" b="1" dirty="0"/>
              <a:t>Provisions of standards to address AROs</a:t>
            </a:r>
          </a:p>
          <a:p>
            <a:pPr marL="522288" indent="-409575"/>
            <a:r>
              <a:rPr lang="en-US" sz="2800" dirty="0"/>
              <a:t>Scope</a:t>
            </a:r>
          </a:p>
          <a:p>
            <a:pPr marL="522288" indent="-409575"/>
            <a:r>
              <a:rPr lang="en-US" sz="2800" dirty="0"/>
              <a:t>Recognition</a:t>
            </a:r>
          </a:p>
          <a:p>
            <a:pPr marL="522288" indent="-409575"/>
            <a:r>
              <a:rPr lang="en-US" sz="2800" dirty="0"/>
              <a:t>Measurement</a:t>
            </a:r>
          </a:p>
          <a:p>
            <a:pPr marL="522288" indent="-409575"/>
            <a:r>
              <a:rPr lang="en-US" sz="2800" dirty="0"/>
              <a:t>Present value calculations</a:t>
            </a:r>
          </a:p>
        </p:txBody>
      </p:sp>
    </p:spTree>
    <p:extLst>
      <p:ext uri="{BB962C8B-B14F-4D97-AF65-F5344CB8AC3E}">
        <p14:creationId xmlns:p14="http://schemas.microsoft.com/office/powerpoint/2010/main" val="3584502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5867400" y="-3175"/>
            <a:ext cx="3276600" cy="384175"/>
          </a:xfrm>
        </p:spPr>
        <p:txBody>
          <a:bodyPr/>
          <a:lstStyle/>
          <a:p>
            <a:pPr marL="0" indent="0">
              <a:buNone/>
            </a:pPr>
            <a:r>
              <a:rPr lang="en-US" dirty="0"/>
              <a:t>Learning Objective 10-1</a:t>
            </a:r>
          </a:p>
        </p:txBody>
      </p:sp>
      <p:sp>
        <p:nvSpPr>
          <p:cNvPr id="8" name="Title 7"/>
          <p:cNvSpPr>
            <a:spLocks noGrp="1"/>
          </p:cNvSpPr>
          <p:nvPr>
            <p:ph type="title"/>
          </p:nvPr>
        </p:nvSpPr>
        <p:spPr>
          <a:xfrm>
            <a:off x="1081314" y="576942"/>
            <a:ext cx="7315200" cy="914400"/>
          </a:xfrm>
        </p:spPr>
        <p:txBody>
          <a:bodyPr>
            <a:noAutofit/>
          </a:bodyPr>
          <a:lstStyle/>
          <a:p>
            <a:r>
              <a:rPr lang="en-US" dirty="0"/>
              <a:t>Asset Retirement Obligations (3 of 9)</a:t>
            </a:r>
          </a:p>
        </p:txBody>
      </p:sp>
      <p:sp>
        <p:nvSpPr>
          <p:cNvPr id="9" name="Content Placeholder 8"/>
          <p:cNvSpPr>
            <a:spLocks noGrp="1"/>
          </p:cNvSpPr>
          <p:nvPr>
            <p:ph sz="quarter" idx="10"/>
          </p:nvPr>
        </p:nvSpPr>
        <p:spPr>
          <a:xfrm>
            <a:off x="640080" y="1676400"/>
            <a:ext cx="8168640" cy="2362200"/>
          </a:xfrm>
        </p:spPr>
        <p:txBody>
          <a:bodyPr/>
          <a:lstStyle/>
          <a:p>
            <a:pPr marL="0" indent="0">
              <a:buNone/>
            </a:pPr>
            <a:r>
              <a:rPr lang="en-IN" sz="2400" dirty="0"/>
              <a:t>Jackson is required by its contract to restore the land to a condition suitable for recreational use after it extracts the coal. The company has provided the following three cash flow possibilities (A, B, and C) for the restoration costs to be paid in three years, after extraction is completed:</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194306568"/>
              </p:ext>
            </p:extLst>
          </p:nvPr>
        </p:nvGraphicFramePr>
        <p:xfrm>
          <a:off x="2362201" y="4267200"/>
          <a:ext cx="4724399" cy="1341120"/>
        </p:xfrm>
        <a:graphic>
          <a:graphicData uri="http://schemas.openxmlformats.org/drawingml/2006/table">
            <a:tbl>
              <a:tblPr firstRow="1" bandRow="1">
                <a:tableStyleId>{5940675A-B579-460E-94D1-54222C63F5DA}</a:tableStyleId>
              </a:tblPr>
              <a:tblGrid>
                <a:gridCol w="596766">
                  <a:extLst>
                    <a:ext uri="{9D8B030D-6E8A-4147-A177-3AD203B41FA5}">
                      <a16:colId xmlns:a16="http://schemas.microsoft.com/office/drawing/2014/main" val="20000"/>
                    </a:ext>
                  </a:extLst>
                </a:gridCol>
                <a:gridCol w="2094264">
                  <a:extLst>
                    <a:ext uri="{9D8B030D-6E8A-4147-A177-3AD203B41FA5}">
                      <a16:colId xmlns:a16="http://schemas.microsoft.com/office/drawing/2014/main" val="20001"/>
                    </a:ext>
                  </a:extLst>
                </a:gridCol>
                <a:gridCol w="2033369">
                  <a:extLst>
                    <a:ext uri="{9D8B030D-6E8A-4147-A177-3AD203B41FA5}">
                      <a16:colId xmlns:a16="http://schemas.microsoft.com/office/drawing/2014/main" val="20002"/>
                    </a:ext>
                  </a:extLst>
                </a:gridCol>
              </a:tblGrid>
              <a:tr h="285750">
                <a:tc>
                  <a:txBody>
                    <a:bodyPr/>
                    <a:lstStyle/>
                    <a:p>
                      <a:pPr algn="ctr" fontAlgn="b"/>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600" b="1" u="none" strike="noStrike" dirty="0">
                          <a:effectLst/>
                          <a:latin typeface="Verdana" panose="020B0604030504040204" pitchFamily="34" charset="0"/>
                          <a:ea typeface="Verdana" panose="020B0604030504040204" pitchFamily="34" charset="0"/>
                          <a:cs typeface="Verdana" panose="020B0604030504040204" pitchFamily="34" charset="0"/>
                        </a:rPr>
                        <a:t>Cash Outflow</a:t>
                      </a:r>
                      <a:endParaRPr lang="en-US"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600" b="1" u="none" strike="noStrike" dirty="0">
                          <a:effectLst/>
                          <a:latin typeface="Verdana" panose="020B0604030504040204" pitchFamily="34" charset="0"/>
                          <a:ea typeface="Verdana" panose="020B0604030504040204" pitchFamily="34" charset="0"/>
                          <a:cs typeface="Verdana" panose="020B0604030504040204" pitchFamily="34" charset="0"/>
                        </a:rPr>
                        <a:t>Probability</a:t>
                      </a:r>
                      <a:endParaRPr lang="en-US"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285750">
                <a:tc>
                  <a:txBody>
                    <a:bodyPr/>
                    <a:lstStyle/>
                    <a:p>
                      <a:pPr algn="ct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A</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$500,000 </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30%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285750">
                <a:tc>
                  <a:txBody>
                    <a:bodyPr/>
                    <a:lstStyle/>
                    <a:p>
                      <a:pPr algn="ct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B</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600,000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50%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285750">
                <a:tc>
                  <a:txBody>
                    <a:bodyPr/>
                    <a:lstStyle/>
                    <a:p>
                      <a:pPr algn="ct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C</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  700,000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20%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
        <p:nvSpPr>
          <p:cNvPr id="6" name="Content Placeholder 8"/>
          <p:cNvSpPr>
            <a:spLocks noGrp="1"/>
          </p:cNvSpPr>
          <p:nvPr>
            <p:ph sz="quarter" idx="10"/>
          </p:nvPr>
        </p:nvSpPr>
        <p:spPr>
          <a:xfrm>
            <a:off x="762000" y="5715000"/>
            <a:ext cx="8046720" cy="762000"/>
          </a:xfrm>
        </p:spPr>
        <p:txBody>
          <a:bodyPr/>
          <a:lstStyle/>
          <a:p>
            <a:pPr marL="0" indent="0">
              <a:buNone/>
            </a:pPr>
            <a:r>
              <a:rPr lang="en-US" sz="2400" dirty="0"/>
              <a:t>The company’s credit-adjusted risk-free interest rate is 8%.</a:t>
            </a:r>
          </a:p>
        </p:txBody>
      </p:sp>
    </p:spTree>
    <p:extLst>
      <p:ext uri="{BB962C8B-B14F-4D97-AF65-F5344CB8AC3E}">
        <p14:creationId xmlns:p14="http://schemas.microsoft.com/office/powerpoint/2010/main" val="3783103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4571622" y="-3175"/>
            <a:ext cx="4572378" cy="384175"/>
          </a:xfrm>
        </p:spPr>
        <p:txBody>
          <a:bodyPr/>
          <a:lstStyle/>
          <a:p>
            <a:pPr marL="0" indent="0">
              <a:buNone/>
            </a:pPr>
            <a:r>
              <a:rPr lang="en-US" dirty="0"/>
              <a:t>Learning Objective 10-1</a:t>
            </a:r>
          </a:p>
        </p:txBody>
      </p:sp>
      <p:sp>
        <p:nvSpPr>
          <p:cNvPr id="8" name="Title 7"/>
          <p:cNvSpPr>
            <a:spLocks noGrp="1"/>
          </p:cNvSpPr>
          <p:nvPr>
            <p:ph type="title"/>
          </p:nvPr>
        </p:nvSpPr>
        <p:spPr>
          <a:xfrm>
            <a:off x="1093024" y="457200"/>
            <a:ext cx="7273636" cy="1143000"/>
          </a:xfrm>
        </p:spPr>
        <p:txBody>
          <a:bodyPr>
            <a:noAutofit/>
          </a:bodyPr>
          <a:lstStyle/>
          <a:p>
            <a:r>
              <a:rPr lang="en-US" dirty="0"/>
              <a:t>Asset Retirement Obligations</a:t>
            </a:r>
            <a:r>
              <a:rPr lang="en-US" baseline="0" dirty="0"/>
              <a:t> </a:t>
            </a:r>
            <a:r>
              <a:rPr lang="en-US" dirty="0"/>
              <a:t>(4 of 9)</a:t>
            </a:r>
          </a:p>
        </p:txBody>
      </p:sp>
      <p:sp>
        <p:nvSpPr>
          <p:cNvPr id="9" name="Content Placeholder 8"/>
          <p:cNvSpPr>
            <a:spLocks noGrp="1"/>
          </p:cNvSpPr>
          <p:nvPr>
            <p:ph sz="quarter" idx="10"/>
          </p:nvPr>
        </p:nvSpPr>
        <p:spPr>
          <a:xfrm>
            <a:off x="685800" y="1828800"/>
            <a:ext cx="8001000" cy="4495800"/>
          </a:xfrm>
        </p:spPr>
        <p:txBody>
          <a:bodyPr/>
          <a:lstStyle/>
          <a:p>
            <a:pPr marL="0" indent="0">
              <a:buNone/>
            </a:pPr>
            <a:r>
              <a:rPr lang="en-IN" dirty="0"/>
              <a:t>The Jackson Mining Company paid $1,000,000 for the right to explore for a coal deposit on 500 acres of land in Pennsylvania. Costs of exploring for the coal deposit </a:t>
            </a:r>
            <a:r>
              <a:rPr lang="en-IN" dirty="0" err="1"/>
              <a:t>totaled</a:t>
            </a:r>
            <a:r>
              <a:rPr lang="en-IN" dirty="0"/>
              <a:t> $800,000 and intangible development costs incurred in digging and erecting the mine shaft were $500,000. In addition, Jackson purchased new excavation equipment for the project at a cost of $600,000. After the coal is removed from the site, the equipment will be sold.</a:t>
            </a:r>
          </a:p>
        </p:txBody>
      </p:sp>
    </p:spTree>
    <p:extLst>
      <p:ext uri="{BB962C8B-B14F-4D97-AF65-F5344CB8AC3E}">
        <p14:creationId xmlns:p14="http://schemas.microsoft.com/office/powerpoint/2010/main" val="40003762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a:xfrm>
            <a:off x="1110342" y="566058"/>
            <a:ext cx="7239000" cy="914400"/>
          </a:xfrm>
        </p:spPr>
        <p:txBody>
          <a:bodyPr>
            <a:noAutofit/>
          </a:bodyPr>
          <a:lstStyle/>
          <a:p>
            <a:r>
              <a:rPr lang="en-US" dirty="0"/>
              <a:t>Asset Retirement Obligations (5 of 9)</a:t>
            </a:r>
          </a:p>
        </p:txBody>
      </p:sp>
      <p:sp>
        <p:nvSpPr>
          <p:cNvPr id="4" name="Content Placeholder 3"/>
          <p:cNvSpPr>
            <a:spLocks noGrp="1"/>
          </p:cNvSpPr>
          <p:nvPr>
            <p:ph sz="quarter" idx="10"/>
          </p:nvPr>
        </p:nvSpPr>
        <p:spPr>
          <a:xfrm>
            <a:off x="792480" y="1828800"/>
            <a:ext cx="8046720" cy="457200"/>
          </a:xfrm>
        </p:spPr>
        <p:txBody>
          <a:bodyPr/>
          <a:lstStyle/>
          <a:p>
            <a:pPr marL="0" indent="0">
              <a:buNone/>
            </a:pPr>
            <a:r>
              <a:rPr lang="en-IN" dirty="0"/>
              <a:t>Total capitalized cost of the coal deposit:</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321683556"/>
              </p:ext>
            </p:extLst>
          </p:nvPr>
        </p:nvGraphicFramePr>
        <p:xfrm>
          <a:off x="1524000" y="2661920"/>
          <a:ext cx="6172200" cy="2291080"/>
        </p:xfrm>
        <a:graphic>
          <a:graphicData uri="http://schemas.openxmlformats.org/drawingml/2006/table">
            <a:tbl>
              <a:tblPr firstRow="1" bandRow="1">
                <a:tableStyleId>{5940675A-B579-460E-94D1-54222C63F5DA}</a:tableStyleId>
              </a:tblPr>
              <a:tblGrid>
                <a:gridCol w="3857625">
                  <a:extLst>
                    <a:ext uri="{9D8B030D-6E8A-4147-A177-3AD203B41FA5}">
                      <a16:colId xmlns:a16="http://schemas.microsoft.com/office/drawing/2014/main" val="20000"/>
                    </a:ext>
                  </a:extLst>
                </a:gridCol>
                <a:gridCol w="2314575">
                  <a:extLst>
                    <a:ext uri="{9D8B030D-6E8A-4147-A177-3AD203B41FA5}">
                      <a16:colId xmlns:a16="http://schemas.microsoft.com/office/drawing/2014/main" val="20001"/>
                    </a:ext>
                  </a:extLst>
                </a:gridCol>
              </a:tblGrid>
              <a:tr h="4582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Purchase of rights to explore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$1,000,000</a:t>
                      </a:r>
                    </a:p>
                  </a:txBody>
                  <a:tcPr anchor="ctr"/>
                </a:tc>
                <a:extLst>
                  <a:ext uri="{0D108BD9-81ED-4DB2-BD59-A6C34878D82A}">
                    <a16:rowId xmlns:a16="http://schemas.microsoft.com/office/drawing/2014/main" val="10000"/>
                  </a:ext>
                </a:extLst>
              </a:tr>
              <a:tr h="4582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Exploration costs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800,000</a:t>
                      </a:r>
                    </a:p>
                  </a:txBody>
                  <a:tcPr anchor="ctr"/>
                </a:tc>
                <a:extLst>
                  <a:ext uri="{0D108BD9-81ED-4DB2-BD59-A6C34878D82A}">
                    <a16:rowId xmlns:a16="http://schemas.microsoft.com/office/drawing/2014/main" val="10001"/>
                  </a:ext>
                </a:extLst>
              </a:tr>
              <a:tr h="4582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Development costs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500,000</a:t>
                      </a:r>
                    </a:p>
                  </a:txBody>
                  <a:tcPr anchor="ctr"/>
                </a:tc>
                <a:extLst>
                  <a:ext uri="{0D108BD9-81ED-4DB2-BD59-A6C34878D82A}">
                    <a16:rowId xmlns:a16="http://schemas.microsoft.com/office/drawing/2014/main" val="10002"/>
                  </a:ext>
                </a:extLst>
              </a:tr>
              <a:tr h="4582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Restoration costs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u="sng" dirty="0">
                          <a:solidFill>
                            <a:schemeClr val="tx1"/>
                          </a:solidFill>
                          <a:latin typeface="Verdana" panose="020B0604030504040204" pitchFamily="34" charset="0"/>
                          <a:ea typeface="Verdana" panose="020B0604030504040204" pitchFamily="34" charset="0"/>
                          <a:cs typeface="Verdana" panose="020B0604030504040204" pitchFamily="34" charset="0"/>
                        </a:rPr>
                        <a:t>468,360</a:t>
                      </a:r>
                    </a:p>
                  </a:txBody>
                  <a:tcPr anchor="ctr"/>
                </a:tc>
                <a:extLst>
                  <a:ext uri="{0D108BD9-81ED-4DB2-BD59-A6C34878D82A}">
                    <a16:rowId xmlns:a16="http://schemas.microsoft.com/office/drawing/2014/main" val="10003"/>
                  </a:ext>
                </a:extLst>
              </a:tr>
              <a:tr h="4582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Total cost of coal deposit</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anose="020B0604030504040204" pitchFamily="34" charset="0"/>
                          <a:ea typeface="Verdana" panose="020B0604030504040204" pitchFamily="34" charset="0"/>
                          <a:cs typeface="Verdana" panose="020B0604030504040204" pitchFamily="34" charset="0"/>
                        </a:rPr>
                        <a:t>$2,768,360</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840729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a:xfrm>
            <a:off x="1104740" y="479262"/>
            <a:ext cx="7273636" cy="1106424"/>
          </a:xfrm>
        </p:spPr>
        <p:txBody>
          <a:bodyPr>
            <a:noAutofit/>
          </a:bodyPr>
          <a:lstStyle/>
          <a:p>
            <a:r>
              <a:rPr lang="en-US" dirty="0"/>
              <a:t>Asset Retirement Obligations (6 of 9)</a:t>
            </a:r>
          </a:p>
        </p:txBody>
      </p:sp>
      <p:sp>
        <p:nvSpPr>
          <p:cNvPr id="7" name="Content Placeholder 6"/>
          <p:cNvSpPr>
            <a:spLocks noGrp="1"/>
          </p:cNvSpPr>
          <p:nvPr>
            <p:ph sz="quarter" idx="10"/>
          </p:nvPr>
        </p:nvSpPr>
        <p:spPr>
          <a:xfrm>
            <a:off x="868680" y="1981200"/>
            <a:ext cx="8046720" cy="944628"/>
          </a:xfrm>
        </p:spPr>
        <p:txBody>
          <a:bodyPr/>
          <a:lstStyle/>
          <a:p>
            <a:pPr marL="0" indent="0">
              <a:buNone/>
            </a:pPr>
            <a:r>
              <a:rPr lang="en-IN" dirty="0"/>
              <a:t>Present value of expected cash outflow for restoration costs (asset retirement obligation):</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2597471028"/>
              </p:ext>
            </p:extLst>
          </p:nvPr>
        </p:nvGraphicFramePr>
        <p:xfrm>
          <a:off x="1233011" y="3352800"/>
          <a:ext cx="7377589" cy="1905651"/>
        </p:xfrm>
        <a:graphic>
          <a:graphicData uri="http://schemas.openxmlformats.org/presentationml/2006/ole">
            <mc:AlternateContent xmlns:mc="http://schemas.openxmlformats.org/markup-compatibility/2006">
              <mc:Choice xmlns:v="urn:schemas-microsoft-com:vml" Requires="v">
                <p:oleObj spid="_x0000_s5384" name="Equation" r:id="rId4" imgW="3441600" imgH="888840" progId="Equation.3">
                  <p:embed/>
                </p:oleObj>
              </mc:Choice>
              <mc:Fallback>
                <p:oleObj name="Equation" r:id="rId4" imgW="3441600" imgH="888840" progId="Equation.3">
                  <p:embed/>
                  <p:pic>
                    <p:nvPicPr>
                      <p:cNvPr id="0" name=""/>
                      <p:cNvPicPr/>
                      <p:nvPr/>
                    </p:nvPicPr>
                    <p:blipFill>
                      <a:blip r:embed="rId5"/>
                      <a:stretch>
                        <a:fillRect/>
                      </a:stretch>
                    </p:blipFill>
                    <p:spPr>
                      <a:xfrm>
                        <a:off x="1233011" y="3352800"/>
                        <a:ext cx="7377589" cy="1905651"/>
                      </a:xfrm>
                      <a:prstGeom prst="rect">
                        <a:avLst/>
                      </a:prstGeom>
                    </p:spPr>
                  </p:pic>
                </p:oleObj>
              </mc:Fallback>
            </mc:AlternateContent>
          </a:graphicData>
        </a:graphic>
      </p:graphicFrame>
      <p:sp>
        <p:nvSpPr>
          <p:cNvPr id="4" name="Content Placeholder 3"/>
          <p:cNvSpPr>
            <a:spLocks noGrp="1"/>
          </p:cNvSpPr>
          <p:nvPr>
            <p:ph sz="quarter" idx="12"/>
          </p:nvPr>
        </p:nvSpPr>
        <p:spPr>
          <a:xfrm>
            <a:off x="923290" y="5562600"/>
            <a:ext cx="8144510" cy="709714"/>
          </a:xfrm>
        </p:spPr>
        <p:txBody>
          <a:bodyPr/>
          <a:lstStyle/>
          <a:p>
            <a:pPr marL="0" indent="0">
              <a:buNone/>
            </a:pPr>
            <a:r>
              <a:rPr lang="en-IN" sz="2800" dirty="0">
                <a:latin typeface="Calibri "/>
              </a:rPr>
              <a:t>(.79383 is the present value of $1, </a:t>
            </a:r>
            <a:r>
              <a:rPr lang="en-IN" sz="2800" i="1" dirty="0">
                <a:latin typeface="Calibri "/>
              </a:rPr>
              <a:t>n</a:t>
            </a:r>
            <a:r>
              <a:rPr lang="en-IN" sz="2800" dirty="0">
                <a:latin typeface="Calibri "/>
              </a:rPr>
              <a:t> = 3, </a:t>
            </a:r>
            <a:r>
              <a:rPr lang="en-IN" sz="2800" i="1" dirty="0">
                <a:latin typeface="Calibri "/>
              </a:rPr>
              <a:t>i</a:t>
            </a:r>
            <a:r>
              <a:rPr lang="en-IN" sz="2800" dirty="0">
                <a:latin typeface="Calibri "/>
              </a:rPr>
              <a:t> = 8%)</a:t>
            </a:r>
            <a:endParaRPr lang="en-US" sz="2800" dirty="0">
              <a:latin typeface="Calibri "/>
            </a:endParaRPr>
          </a:p>
        </p:txBody>
      </p:sp>
    </p:spTree>
    <p:extLst>
      <p:ext uri="{BB962C8B-B14F-4D97-AF65-F5344CB8AC3E}">
        <p14:creationId xmlns:p14="http://schemas.microsoft.com/office/powerpoint/2010/main" val="20143285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a:xfrm>
            <a:off x="1056576" y="424542"/>
            <a:ext cx="7342909" cy="1219200"/>
          </a:xfrm>
        </p:spPr>
        <p:txBody>
          <a:bodyPr>
            <a:noAutofit/>
          </a:bodyPr>
          <a:lstStyle/>
          <a:p>
            <a:r>
              <a:rPr lang="en-US" dirty="0"/>
              <a:t>Asset Retirement Obligations (7 of 9)</a:t>
            </a:r>
          </a:p>
        </p:txBody>
      </p:sp>
      <p:pic>
        <p:nvPicPr>
          <p:cNvPr id="24578" name="Picture 2" descr="The following journal entries record the transactions.&#10;&#10;First, we debit Coal mine for $2,768,360 (determined previously), credit Cash for $2,300,000 ($1,000,000 + 800,000 + 500,000) and credit Asset retirement liability (determined previously) for $468,360.&#10;&#10;Next we record the purchase of new excavation equipment for the project by debiting Excavation equipment for the $600,000 cost and crediting Cash for the same amoun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254034"/>
            <a:ext cx="8144203" cy="2775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31086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0" y="0"/>
            <a:ext cx="4572000" cy="366032"/>
          </a:xfrm>
        </p:spPr>
        <p:txBody>
          <a:bodyPr/>
          <a:lstStyle/>
          <a:p>
            <a:pPr marL="0" indent="0">
              <a:buNone/>
            </a:pPr>
            <a:r>
              <a:rPr lang="en-US" dirty="0"/>
              <a:t>Learning Objective 10-1</a:t>
            </a:r>
          </a:p>
        </p:txBody>
      </p:sp>
      <p:sp>
        <p:nvSpPr>
          <p:cNvPr id="3" name="Title 2"/>
          <p:cNvSpPr>
            <a:spLocks noGrp="1"/>
          </p:cNvSpPr>
          <p:nvPr>
            <p:ph type="title"/>
          </p:nvPr>
        </p:nvSpPr>
        <p:spPr>
          <a:xfrm>
            <a:off x="1201882" y="529770"/>
            <a:ext cx="7273636" cy="1005840"/>
          </a:xfrm>
        </p:spPr>
        <p:txBody>
          <a:bodyPr>
            <a:noAutofit/>
          </a:bodyPr>
          <a:lstStyle/>
          <a:p>
            <a:r>
              <a:rPr lang="en-US" dirty="0"/>
              <a:t>Asset Retirement Obligations (8 of 9)</a:t>
            </a:r>
          </a:p>
        </p:txBody>
      </p:sp>
      <p:graphicFrame>
        <p:nvGraphicFramePr>
          <p:cNvPr id="5" name="Table 4"/>
          <p:cNvGraphicFramePr>
            <a:graphicFrameLocks noGrp="1"/>
          </p:cNvGraphicFramePr>
          <p:nvPr>
            <p:extLst>
              <p:ext uri="{D42A27DB-BD31-4B8C-83A1-F6EECF244321}">
                <p14:modId xmlns:p14="http://schemas.microsoft.com/office/powerpoint/2010/main" val="2021066169"/>
              </p:ext>
            </p:extLst>
          </p:nvPr>
        </p:nvGraphicFramePr>
        <p:xfrm>
          <a:off x="990600" y="1706880"/>
          <a:ext cx="7683818" cy="2865120"/>
        </p:xfrm>
        <a:graphic>
          <a:graphicData uri="http://schemas.openxmlformats.org/drawingml/2006/table">
            <a:tbl>
              <a:tblPr firstRow="1" bandRow="1">
                <a:tableStyleId>{5940675A-B579-460E-94D1-54222C63F5DA}</a:tableStyleId>
              </a:tblPr>
              <a:tblGrid>
                <a:gridCol w="914400">
                  <a:extLst>
                    <a:ext uri="{9D8B030D-6E8A-4147-A177-3AD203B41FA5}">
                      <a16:colId xmlns:a16="http://schemas.microsoft.com/office/drawing/2014/main" val="20000"/>
                    </a:ext>
                  </a:extLst>
                </a:gridCol>
                <a:gridCol w="2730818">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91295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Year</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IN" sz="1600" b="1" dirty="0">
                          <a:latin typeface="Verdana" panose="020B0604030504040204" pitchFamily="34" charset="0"/>
                          <a:ea typeface="Verdana" panose="020B0604030504040204" pitchFamily="34" charset="0"/>
                          <a:cs typeface="Verdana" panose="020B0604030504040204" pitchFamily="34" charset="0"/>
                        </a:rPr>
                        <a:t>Accretion </a:t>
                      </a:r>
                    </a:p>
                    <a:p>
                      <a:pPr algn="ctr"/>
                      <a:r>
                        <a:rPr lang="en-IN" sz="1600" b="1" dirty="0">
                          <a:latin typeface="Verdana" panose="020B0604030504040204" pitchFamily="34" charset="0"/>
                          <a:ea typeface="Verdana" panose="020B0604030504040204" pitchFamily="34" charset="0"/>
                          <a:cs typeface="Verdana" panose="020B0604030504040204" pitchFamily="34" charset="0"/>
                        </a:rPr>
                        <a:t>Expense</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IN" sz="1600" b="1" dirty="0">
                          <a:latin typeface="Verdana" panose="020B0604030504040204" pitchFamily="34" charset="0"/>
                          <a:ea typeface="Verdana" panose="020B0604030504040204" pitchFamily="34" charset="0"/>
                          <a:cs typeface="Verdana" panose="020B0604030504040204" pitchFamily="34" charset="0"/>
                        </a:rPr>
                        <a:t>Increase in Balance</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IN" sz="1600" b="1" dirty="0">
                          <a:latin typeface="Verdana" panose="020B0604030504040204" pitchFamily="34" charset="0"/>
                          <a:ea typeface="Verdana" panose="020B0604030504040204" pitchFamily="34" charset="0"/>
                          <a:cs typeface="Verdana" panose="020B0604030504040204" pitchFamily="34" charset="0"/>
                        </a:rPr>
                        <a:t>Asset Retirement</a:t>
                      </a:r>
                    </a:p>
                    <a:p>
                      <a:pPr algn="ctr"/>
                      <a:r>
                        <a:rPr lang="en-IN" sz="1600" b="1" dirty="0">
                          <a:latin typeface="Verdana" panose="020B0604030504040204" pitchFamily="34" charset="0"/>
                          <a:ea typeface="Verdana" panose="020B0604030504040204" pitchFamily="34" charset="0"/>
                          <a:cs typeface="Verdana" panose="020B0604030504040204" pitchFamily="34" charset="0"/>
                        </a:rPr>
                        <a:t>Obligation</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252">
                <a:tc>
                  <a:txBody>
                    <a:bodyPr/>
                    <a:lstStyle/>
                    <a:p>
                      <a:endParaRPr lang="en-US" sz="160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468,360</a:t>
                      </a:r>
                      <a:endParaRPr lang="en-US" sz="16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545597">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8% (468,360) = 37,469</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37,469</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505,829</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572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8% (505,829) = 40,466</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40,466</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546,295</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57912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8% (546,295) = 43,705</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43,705</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590,000</a:t>
                      </a:r>
                      <a:endParaRPr lang="en-US" sz="16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pic>
        <p:nvPicPr>
          <p:cNvPr id="23554" name="Picture 2" descr="The journal entry to record the accretion expense for the first year is made by debiting Accretion expense for $37,469 and crediting Asset retirement liability for the same amoun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7868" y="4772181"/>
            <a:ext cx="7542732" cy="1552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2004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a:xfrm>
            <a:off x="1085604" y="478974"/>
            <a:ext cx="7342909" cy="1143000"/>
          </a:xfrm>
        </p:spPr>
        <p:txBody>
          <a:bodyPr>
            <a:noAutofit/>
          </a:bodyPr>
          <a:lstStyle/>
          <a:p>
            <a:r>
              <a:rPr lang="en-US" dirty="0"/>
              <a:t>Asset Retirement Obligations (9 of 9)</a:t>
            </a:r>
          </a:p>
        </p:txBody>
      </p:sp>
      <p:pic>
        <p:nvPicPr>
          <p:cNvPr id="5" name="Picture 3" descr="Journal entry which shows that we reduce the Asset retirement liability by a debit of $590,000, credit Cash for $625,000, and debit Loss for the difference amount ($625,000 − 590,000) of $35,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94" y="2119524"/>
            <a:ext cx="8241320" cy="1986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sz="quarter" idx="12"/>
          </p:nvPr>
        </p:nvSpPr>
        <p:spPr>
          <a:xfrm>
            <a:off x="838200" y="4468255"/>
            <a:ext cx="7404100" cy="484745"/>
          </a:xfrm>
        </p:spPr>
        <p:txBody>
          <a:bodyPr/>
          <a:lstStyle/>
          <a:p>
            <a:pPr marL="0" indent="0">
              <a:buNone/>
            </a:pPr>
            <a:r>
              <a:rPr lang="en-IN" dirty="0"/>
              <a:t>Loss = $625,000 − $590,000 = $35,000</a:t>
            </a:r>
            <a:endParaRPr lang="en-US" dirty="0"/>
          </a:p>
        </p:txBody>
      </p:sp>
    </p:spTree>
    <p:extLst>
      <p:ext uri="{BB962C8B-B14F-4D97-AF65-F5344CB8AC3E}">
        <p14:creationId xmlns:p14="http://schemas.microsoft.com/office/powerpoint/2010/main" val="1966813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8" name="Title 7"/>
          <p:cNvSpPr>
            <a:spLocks noGrp="1"/>
          </p:cNvSpPr>
          <p:nvPr>
            <p:ph type="title"/>
          </p:nvPr>
        </p:nvSpPr>
        <p:spPr>
          <a:xfrm>
            <a:off x="685800" y="457200"/>
            <a:ext cx="8229600" cy="990600"/>
          </a:xfrm>
        </p:spPr>
        <p:txBody>
          <a:bodyPr>
            <a:noAutofit/>
          </a:bodyPr>
          <a:lstStyle/>
          <a:p>
            <a:r>
              <a:rPr lang="en-IN" dirty="0"/>
              <a:t>Property, Plant, and Equipment—</a:t>
            </a:r>
            <a:r>
              <a:rPr lang="en-IN" dirty="0" err="1"/>
              <a:t>Semtech</a:t>
            </a:r>
            <a:r>
              <a:rPr lang="en-IN" dirty="0"/>
              <a:t> Corporation</a:t>
            </a:r>
            <a:endParaRPr lang="en-US" dirty="0"/>
          </a:p>
        </p:txBody>
      </p:sp>
      <p:sp>
        <p:nvSpPr>
          <p:cNvPr id="2" name="Content Placeholder 1"/>
          <p:cNvSpPr>
            <a:spLocks noGrp="1"/>
          </p:cNvSpPr>
          <p:nvPr>
            <p:ph sz="quarter" idx="10"/>
          </p:nvPr>
        </p:nvSpPr>
        <p:spPr>
          <a:xfrm>
            <a:off x="762000" y="1600200"/>
            <a:ext cx="8229600" cy="990600"/>
          </a:xfrm>
        </p:spPr>
        <p:txBody>
          <a:bodyPr/>
          <a:lstStyle/>
          <a:p>
            <a:pPr marL="0" indent="0">
              <a:buNone/>
            </a:pPr>
            <a:r>
              <a:rPr lang="en-US" sz="2000" dirty="0"/>
              <a:t>Note 7. Property, Plant, and Equipment (in part):</a:t>
            </a:r>
          </a:p>
          <a:p>
            <a:pPr marL="0" indent="0">
              <a:buNone/>
            </a:pPr>
            <a:r>
              <a:rPr lang="en-US" sz="2000" dirty="0"/>
              <a:t>The following is a summary of property and equipment, at cost less accumulated depreciation:</a:t>
            </a:r>
          </a:p>
        </p:txBody>
      </p:sp>
      <p:graphicFrame>
        <p:nvGraphicFramePr>
          <p:cNvPr id="6" name="Table 5"/>
          <p:cNvGraphicFramePr>
            <a:graphicFrameLocks noGrp="1"/>
          </p:cNvGraphicFramePr>
          <p:nvPr>
            <p:extLst>
              <p:ext uri="{D42A27DB-BD31-4B8C-83A1-F6EECF244321}">
                <p14:modId xmlns:p14="http://schemas.microsoft.com/office/powerpoint/2010/main" val="178916461"/>
              </p:ext>
            </p:extLst>
          </p:nvPr>
        </p:nvGraphicFramePr>
        <p:xfrm>
          <a:off x="916359" y="2834640"/>
          <a:ext cx="7999041" cy="3566160"/>
        </p:xfrm>
        <a:graphic>
          <a:graphicData uri="http://schemas.openxmlformats.org/drawingml/2006/table">
            <a:tbl>
              <a:tblPr firstRow="1" bandRow="1">
                <a:tableStyleId>{5940675A-B579-460E-94D1-54222C63F5DA}</a:tableStyleId>
              </a:tblPr>
              <a:tblGrid>
                <a:gridCol w="5105400">
                  <a:extLst>
                    <a:ext uri="{9D8B030D-6E8A-4147-A177-3AD203B41FA5}">
                      <a16:colId xmlns:a16="http://schemas.microsoft.com/office/drawing/2014/main" val="20000"/>
                    </a:ext>
                  </a:extLst>
                </a:gridCol>
                <a:gridCol w="1535073">
                  <a:extLst>
                    <a:ext uri="{9D8B030D-6E8A-4147-A177-3AD203B41FA5}">
                      <a16:colId xmlns:a16="http://schemas.microsoft.com/office/drawing/2014/main" val="20001"/>
                    </a:ext>
                  </a:extLst>
                </a:gridCol>
                <a:gridCol w="1358568">
                  <a:extLst>
                    <a:ext uri="{9D8B030D-6E8A-4147-A177-3AD203B41FA5}">
                      <a16:colId xmlns:a16="http://schemas.microsoft.com/office/drawing/2014/main" val="20002"/>
                    </a:ext>
                  </a:extLst>
                </a:gridCol>
              </a:tblGrid>
              <a:tr h="169332">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 in thousands)</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January 31,</a:t>
                      </a:r>
                    </a:p>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2016</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January 25,</a:t>
                      </a:r>
                    </a:p>
                    <a:p>
                      <a:pPr marL="0" marR="0" indent="0" algn="ctr" defTabSz="4572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2015</a:t>
                      </a:r>
                    </a:p>
                  </a:txBody>
                  <a:tcPr anchor="ctr"/>
                </a:tc>
                <a:extLst>
                  <a:ext uri="{0D108BD9-81ED-4DB2-BD59-A6C34878D82A}">
                    <a16:rowId xmlns:a16="http://schemas.microsoft.com/office/drawing/2014/main" val="10000"/>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Property</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$ 8,888</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$ 9,022</a:t>
                      </a:r>
                    </a:p>
                  </a:txBody>
                  <a:tcPr anchor="ctr"/>
                </a:tc>
                <a:extLst>
                  <a:ext uri="{0D108BD9-81ED-4DB2-BD59-A6C34878D82A}">
                    <a16:rowId xmlns:a16="http://schemas.microsoft.com/office/drawing/2014/main"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Buildings</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18,749</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18,657</a:t>
                      </a:r>
                    </a:p>
                  </a:txBody>
                  <a:tcPr anchor="ctr"/>
                </a:tc>
                <a:extLst>
                  <a:ext uri="{0D108BD9-81ED-4DB2-BD59-A6C34878D82A}">
                    <a16:rowId xmlns:a16="http://schemas.microsoft.com/office/drawing/2014/main"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Leasehold improvements</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10,182</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10,429</a:t>
                      </a:r>
                    </a:p>
                  </a:txBody>
                  <a:tcPr anchor="ctr"/>
                </a:tc>
                <a:extLst>
                  <a:ext uri="{0D108BD9-81ED-4DB2-BD59-A6C34878D82A}">
                    <a16:rowId xmlns:a16="http://schemas.microsoft.com/office/drawing/2014/main"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Machinery and equipment</a:t>
                      </a:r>
                      <a:endParaRPr lang="en-US" sz="14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141,357</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135,956</a:t>
                      </a:r>
                    </a:p>
                  </a:txBody>
                  <a:tcPr anchor="ctr"/>
                </a:tc>
                <a:extLst>
                  <a:ext uri="{0D108BD9-81ED-4DB2-BD59-A6C34878D82A}">
                    <a16:rowId xmlns:a16="http://schemas.microsoft.com/office/drawing/2014/main"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Enterprise resource planning systems</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35,907</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26,890</a:t>
                      </a:r>
                    </a:p>
                  </a:txBody>
                  <a:tcPr anchor="ctr"/>
                </a:tc>
                <a:extLst>
                  <a:ext uri="{0D108BD9-81ED-4DB2-BD59-A6C34878D82A}">
                    <a16:rowId xmlns:a16="http://schemas.microsoft.com/office/drawing/2014/main"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Furniture</a:t>
                      </a:r>
                      <a:r>
                        <a:rPr lang="en-US" sz="1400" baseline="0" dirty="0">
                          <a:latin typeface="Verdana" panose="020B0604030504040204" pitchFamily="34" charset="0"/>
                          <a:ea typeface="Verdana" panose="020B0604030504040204" pitchFamily="34" charset="0"/>
                          <a:cs typeface="Verdana" panose="020B0604030504040204" pitchFamily="34" charset="0"/>
                        </a:rPr>
                        <a:t> and office equipment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28,166</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33,780</a:t>
                      </a:r>
                    </a:p>
                  </a:txBody>
                  <a:tcPr anchor="ctr"/>
                </a:tc>
                <a:extLst>
                  <a:ext uri="{0D108BD9-81ED-4DB2-BD59-A6C34878D82A}">
                    <a16:rowId xmlns:a16="http://schemas.microsoft.com/office/drawing/2014/main" val="10007"/>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Construction in</a:t>
                      </a:r>
                      <a:r>
                        <a:rPr lang="en-US" sz="1400" baseline="0" dirty="0">
                          <a:latin typeface="Verdana" panose="020B0604030504040204" pitchFamily="34" charset="0"/>
                          <a:ea typeface="Verdana" panose="020B0604030504040204" pitchFamily="34" charset="0"/>
                          <a:cs typeface="Verdana" panose="020B0604030504040204" pitchFamily="34" charset="0"/>
                        </a:rPr>
                        <a:t> progress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1,539</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1,325</a:t>
                      </a:r>
                    </a:p>
                  </a:txBody>
                  <a:tcPr anchor="ctr"/>
                </a:tc>
                <a:extLst>
                  <a:ext uri="{0D108BD9-81ED-4DB2-BD59-A6C34878D82A}">
                    <a16:rowId xmlns:a16="http://schemas.microsoft.com/office/drawing/2014/main"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Property, plant,</a:t>
                      </a:r>
                      <a:r>
                        <a:rPr lang="en-US" sz="1400" baseline="0" dirty="0">
                          <a:latin typeface="Verdana" panose="020B0604030504040204" pitchFamily="34" charset="0"/>
                          <a:ea typeface="Verdana" panose="020B0604030504040204" pitchFamily="34" charset="0"/>
                          <a:cs typeface="Verdana" panose="020B0604030504040204" pitchFamily="34" charset="0"/>
                        </a:rPr>
                        <a:t> and equipment, gross</a:t>
                      </a:r>
                      <a:endParaRPr lang="en-US" sz="14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none"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244,788</a:t>
                      </a:r>
                      <a:endParaRPr lang="en-US" sz="1400" u="none" dirty="0">
                        <a:solidFill>
                          <a:schemeClr val="tx1"/>
                        </a:solidFill>
                        <a:uFill>
                          <a:solidFill>
                            <a:schemeClr val="tx1"/>
                          </a:solidFill>
                        </a:u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none" dirty="0">
                          <a:latin typeface="Verdana" panose="020B0604030504040204" pitchFamily="34" charset="0"/>
                          <a:ea typeface="Verdana" panose="020B0604030504040204" pitchFamily="34" charset="0"/>
                          <a:cs typeface="Verdana" panose="020B0604030504040204" pitchFamily="34" charset="0"/>
                        </a:rPr>
                        <a:t>236,059</a:t>
                      </a:r>
                    </a:p>
                  </a:txBody>
                  <a:tcPr anchor="ctr"/>
                </a:tc>
                <a:extLst>
                  <a:ext uri="{0D108BD9-81ED-4DB2-BD59-A6C34878D82A}">
                    <a16:rowId xmlns:a16="http://schemas.microsoft.com/office/drawing/2014/main" val="10009"/>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Less: accumulated</a:t>
                      </a:r>
                      <a:r>
                        <a:rPr lang="en-US" sz="1400" baseline="0" dirty="0">
                          <a:latin typeface="Verdana" panose="020B0604030504040204" pitchFamily="34" charset="0"/>
                          <a:ea typeface="Verdana" panose="020B0604030504040204" pitchFamily="34" charset="0"/>
                          <a:cs typeface="Verdana" panose="020B0604030504040204" pitchFamily="34" charset="0"/>
                        </a:rPr>
                        <a:t> depreciation and amortization</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(143,782)</a:t>
                      </a:r>
                      <a:endParaRPr lang="en-US" sz="1400" u="none"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(120,588)</a:t>
                      </a:r>
                    </a:p>
                  </a:txBody>
                  <a:tcPr anchor="ctr"/>
                </a:tc>
                <a:extLst>
                  <a:ext uri="{0D108BD9-81ED-4DB2-BD59-A6C34878D82A}">
                    <a16:rowId xmlns:a16="http://schemas.microsoft.com/office/drawing/2014/main" val="10010"/>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Property,</a:t>
                      </a:r>
                      <a:r>
                        <a:rPr lang="en-US" sz="1400" baseline="0" dirty="0">
                          <a:latin typeface="Verdana" panose="020B0604030504040204" pitchFamily="34" charset="0"/>
                          <a:ea typeface="Verdana" panose="020B0604030504040204" pitchFamily="34" charset="0"/>
                          <a:cs typeface="Verdana" panose="020B0604030504040204" pitchFamily="34" charset="0"/>
                        </a:rPr>
                        <a:t> plant, and equipment, net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u="sng" dirty="0">
                          <a:latin typeface="Verdana" panose="020B0604030504040204" pitchFamily="34" charset="0"/>
                          <a:ea typeface="Verdana" panose="020B0604030504040204" pitchFamily="34" charset="0"/>
                          <a:cs typeface="Verdana" panose="020B0604030504040204" pitchFamily="34" charset="0"/>
                        </a:rPr>
                        <a:t>$101,066</a:t>
                      </a:r>
                      <a:endParaRPr lang="en-US" sz="1400" b="1" u="sng" dirty="0">
                        <a:solidFill>
                          <a:srgbClr val="DE005A"/>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1" u="sng" dirty="0">
                          <a:latin typeface="Verdana" panose="020B0604030504040204" pitchFamily="34" charset="0"/>
                          <a:ea typeface="Verdana" panose="020B0604030504040204" pitchFamily="34" charset="0"/>
                          <a:cs typeface="Verdana" panose="020B0604030504040204" pitchFamily="34" charset="0"/>
                        </a:rPr>
                        <a:t>$115,471</a:t>
                      </a:r>
                      <a:endParaRPr lang="en-US" sz="1400" b="1" u="sng" dirty="0">
                        <a:solidFill>
                          <a:srgbClr val="DE005A"/>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481450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10-1</a:t>
            </a:r>
          </a:p>
        </p:txBody>
      </p:sp>
      <p:sp>
        <p:nvSpPr>
          <p:cNvPr id="8" name="Title 7"/>
          <p:cNvSpPr>
            <a:spLocks noGrp="1"/>
          </p:cNvSpPr>
          <p:nvPr>
            <p:ph type="title"/>
          </p:nvPr>
        </p:nvSpPr>
        <p:spPr>
          <a:xfrm>
            <a:off x="1154430" y="560756"/>
            <a:ext cx="7391400" cy="1115644"/>
          </a:xfrm>
        </p:spPr>
        <p:txBody>
          <a:bodyPr>
            <a:noAutofit/>
          </a:bodyPr>
          <a:lstStyle/>
          <a:p>
            <a:r>
              <a:rPr lang="en-US" altLang="en-US" dirty="0"/>
              <a:t>Concept Check: Cost of Land (1 of 3)</a:t>
            </a:r>
            <a:endParaRPr lang="en-US" dirty="0"/>
          </a:p>
        </p:txBody>
      </p:sp>
      <p:sp>
        <p:nvSpPr>
          <p:cNvPr id="9" name="Content Placeholder 8"/>
          <p:cNvSpPr>
            <a:spLocks noGrp="1"/>
          </p:cNvSpPr>
          <p:nvPr>
            <p:ph sz="quarter" idx="10"/>
          </p:nvPr>
        </p:nvSpPr>
        <p:spPr>
          <a:xfrm>
            <a:off x="716280" y="1752600"/>
            <a:ext cx="8046720" cy="4572000"/>
          </a:xfrm>
        </p:spPr>
        <p:txBody>
          <a:bodyPr/>
          <a:lstStyle/>
          <a:p>
            <a:pPr marL="0" indent="0">
              <a:buNone/>
            </a:pPr>
            <a:r>
              <a:rPr lang="en-US" sz="2400" dirty="0"/>
              <a:t>The Winder Mining Co. paid $50 million for the right to explore and extract copper from land owned by the state of Wyoming. To obtain the rights, Winder agreed to restore the land to a suitable condition for other uses after its exploration and extraction activities. Winder incurred exploration and development costs of $15 million on the project.</a:t>
            </a:r>
          </a:p>
          <a:p>
            <a:pPr marL="0" indent="0">
              <a:buNone/>
            </a:pPr>
            <a:r>
              <a:rPr lang="en-US" sz="2400" dirty="0"/>
              <a:t>The company’s credit-adjusted risk-free interest rate is 6%. It estimates the possible cash flows for restoring the land, three years after its extraction activities begin, as follows:</a:t>
            </a:r>
          </a:p>
        </p:txBody>
      </p:sp>
    </p:spTree>
    <p:extLst>
      <p:ext uri="{BB962C8B-B14F-4D97-AF65-F5344CB8AC3E}">
        <p14:creationId xmlns:p14="http://schemas.microsoft.com/office/powerpoint/2010/main" val="1909765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10-1</a:t>
            </a:r>
          </a:p>
        </p:txBody>
      </p:sp>
      <p:sp>
        <p:nvSpPr>
          <p:cNvPr id="6" name="Title 7"/>
          <p:cNvSpPr>
            <a:spLocks noGrp="1"/>
          </p:cNvSpPr>
          <p:nvPr>
            <p:ph type="title"/>
          </p:nvPr>
        </p:nvSpPr>
        <p:spPr>
          <a:xfrm>
            <a:off x="877824" y="457200"/>
            <a:ext cx="7388352" cy="841248"/>
          </a:xfrm>
        </p:spPr>
        <p:txBody>
          <a:bodyPr>
            <a:noAutofit/>
          </a:bodyPr>
          <a:lstStyle/>
          <a:p>
            <a:r>
              <a:rPr lang="en-US" altLang="en-US" dirty="0"/>
              <a:t>Concept Check: Cost of Land (2 of 3)</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53261870"/>
              </p:ext>
            </p:extLst>
          </p:nvPr>
        </p:nvGraphicFramePr>
        <p:xfrm>
          <a:off x="1676400" y="1905000"/>
          <a:ext cx="6096000" cy="111252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sz="1800" u="none" dirty="0">
                          <a:latin typeface="Verdana" panose="020B0604030504040204" pitchFamily="34" charset="0"/>
                          <a:ea typeface="Verdana" panose="020B0604030504040204" pitchFamily="34" charset="0"/>
                          <a:cs typeface="Verdana" panose="020B0604030504040204" pitchFamily="34" charset="0"/>
                        </a:rPr>
                        <a:t>Cash outflow</a:t>
                      </a:r>
                      <a:endParaRPr lang="en-US" u="none"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800" u="none" dirty="0">
                          <a:latin typeface="Verdana" panose="020B0604030504040204" pitchFamily="34" charset="0"/>
                          <a:ea typeface="Verdana" panose="020B0604030504040204" pitchFamily="34" charset="0"/>
                          <a:cs typeface="Verdana" panose="020B0604030504040204" pitchFamily="34" charset="0"/>
                        </a:rPr>
                        <a:t>Probability</a:t>
                      </a:r>
                      <a:endParaRPr lang="en-US" u="none"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$ 5 million</a:t>
                      </a:r>
                      <a:endParaRPr lang="en-US" u="none"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40%</a:t>
                      </a:r>
                      <a:endParaRPr lang="en-US" u="none"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$ 10 million</a:t>
                      </a:r>
                      <a:endParaRPr lang="en-US" u="none"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60%</a:t>
                      </a:r>
                      <a:endParaRPr lang="en-US" u="none"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
        <p:nvSpPr>
          <p:cNvPr id="9" name="Content Placeholder 8"/>
          <p:cNvSpPr>
            <a:spLocks noGrp="1"/>
          </p:cNvSpPr>
          <p:nvPr>
            <p:ph sz="quarter" idx="10"/>
          </p:nvPr>
        </p:nvSpPr>
        <p:spPr>
          <a:xfrm>
            <a:off x="838200" y="3505200"/>
            <a:ext cx="7924800" cy="2393058"/>
          </a:xfrm>
        </p:spPr>
        <p:txBody>
          <a:bodyPr/>
          <a:lstStyle/>
          <a:p>
            <a:pPr marL="0" indent="0">
              <a:buNone/>
            </a:pPr>
            <a:r>
              <a:rPr lang="en-US" dirty="0"/>
              <a:t>What is the initial cost of the copper mine?</a:t>
            </a:r>
          </a:p>
          <a:p>
            <a:pPr marL="457200" indent="-457200">
              <a:buFont typeface="+mj-lt"/>
              <a:buAutoNum type="alphaLcPeriod"/>
            </a:pPr>
            <a:r>
              <a:rPr lang="en-US" dirty="0"/>
              <a:t>$65,000,000 </a:t>
            </a:r>
          </a:p>
          <a:p>
            <a:pPr marL="457200" indent="-457200">
              <a:buFont typeface="+mj-lt"/>
              <a:buAutoNum type="alphaLcPeriod"/>
            </a:pPr>
            <a:r>
              <a:rPr lang="en-US" dirty="0"/>
              <a:t>$73,000,000</a:t>
            </a:r>
          </a:p>
          <a:p>
            <a:pPr marL="457200" indent="-457200">
              <a:buFont typeface="+mj-lt"/>
              <a:buAutoNum type="alphaLcPeriod"/>
            </a:pPr>
            <a:r>
              <a:rPr lang="en-US" dirty="0"/>
              <a:t>$71,716,960</a:t>
            </a:r>
            <a:r>
              <a:rPr lang="en-US" b="1" dirty="0"/>
              <a:t> </a:t>
            </a:r>
          </a:p>
          <a:p>
            <a:pPr marL="457200" indent="-457200">
              <a:buFont typeface="+mj-lt"/>
              <a:buAutoNum type="alphaLcPeriod"/>
            </a:pPr>
            <a:r>
              <a:rPr lang="en-US" dirty="0"/>
              <a:t>$95,000,000</a:t>
            </a:r>
          </a:p>
        </p:txBody>
      </p:sp>
    </p:spTree>
    <p:extLst>
      <p:ext uri="{BB962C8B-B14F-4D97-AF65-F5344CB8AC3E}">
        <p14:creationId xmlns:p14="http://schemas.microsoft.com/office/powerpoint/2010/main" val="7332782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10-1</a:t>
            </a:r>
          </a:p>
        </p:txBody>
      </p:sp>
      <p:sp>
        <p:nvSpPr>
          <p:cNvPr id="8" name="Title 7"/>
          <p:cNvSpPr>
            <a:spLocks noGrp="1"/>
          </p:cNvSpPr>
          <p:nvPr>
            <p:ph type="title"/>
          </p:nvPr>
        </p:nvSpPr>
        <p:spPr>
          <a:xfrm>
            <a:off x="877824" y="457200"/>
            <a:ext cx="7388352" cy="841248"/>
          </a:xfrm>
        </p:spPr>
        <p:txBody>
          <a:bodyPr>
            <a:noAutofit/>
          </a:bodyPr>
          <a:lstStyle/>
          <a:p>
            <a:r>
              <a:rPr lang="en-US" altLang="en-US" dirty="0"/>
              <a:t>Concept Check: Cost of Land (3 of 3)</a:t>
            </a:r>
            <a:endParaRPr lang="en-US" dirty="0"/>
          </a:p>
        </p:txBody>
      </p:sp>
      <p:sp>
        <p:nvSpPr>
          <p:cNvPr id="9" name="Content Placeholder 8"/>
          <p:cNvSpPr>
            <a:spLocks noGrp="1"/>
          </p:cNvSpPr>
          <p:nvPr>
            <p:ph sz="quarter" idx="10"/>
          </p:nvPr>
        </p:nvSpPr>
        <p:spPr>
          <a:xfrm>
            <a:off x="716280" y="1734337"/>
            <a:ext cx="8199120" cy="4285463"/>
          </a:xfrm>
        </p:spPr>
        <p:txBody>
          <a:bodyPr/>
          <a:lstStyle/>
          <a:p>
            <a:pPr marL="0" lvl="0" indent="0">
              <a:buNone/>
            </a:pPr>
            <a:r>
              <a:rPr lang="en-US" dirty="0"/>
              <a:t>The correct answer is </a:t>
            </a:r>
            <a:r>
              <a:rPr lang="en-US" i="1" dirty="0"/>
              <a:t>c</a:t>
            </a:r>
            <a:r>
              <a:rPr lang="en-US" dirty="0"/>
              <a:t>: </a:t>
            </a:r>
          </a:p>
          <a:p>
            <a:pPr marL="0" lvl="0" indent="0">
              <a:buNone/>
            </a:pPr>
            <a:r>
              <a:rPr lang="en-US" dirty="0"/>
              <a:t>Expected cash outflow = $8 million [($5 million × 40%) + ($10 million × 60%)] </a:t>
            </a:r>
          </a:p>
          <a:p>
            <a:pPr marL="0" lvl="0" indent="0">
              <a:buNone/>
            </a:pPr>
            <a:r>
              <a:rPr lang="en-US" dirty="0"/>
              <a:t>Restoration costs = $8 million × 0.83962* = $6,716,960</a:t>
            </a:r>
          </a:p>
          <a:p>
            <a:pPr marL="228600" lvl="0" indent="0">
              <a:buNone/>
            </a:pPr>
            <a:r>
              <a:rPr lang="en-US" dirty="0"/>
              <a:t>*(PV factor, </a:t>
            </a:r>
            <a:r>
              <a:rPr lang="en-US" i="1" dirty="0"/>
              <a:t>i</a:t>
            </a:r>
            <a:r>
              <a:rPr lang="en-US" dirty="0"/>
              <a:t> = 6, </a:t>
            </a:r>
            <a:r>
              <a:rPr lang="en-US" i="1" dirty="0"/>
              <a:t>n</a:t>
            </a:r>
            <a:r>
              <a:rPr lang="en-US" dirty="0"/>
              <a:t> = 3)</a:t>
            </a:r>
          </a:p>
          <a:p>
            <a:pPr marL="0" lvl="0" indent="0">
              <a:buNone/>
            </a:pPr>
            <a:r>
              <a:rPr lang="en-US" dirty="0"/>
              <a:t>Cost of mine: $50,000,000 + 15,000,000 + 6,716,960 = </a:t>
            </a:r>
            <a:r>
              <a:rPr lang="en-US" b="1" dirty="0"/>
              <a:t>$71,716,960</a:t>
            </a:r>
            <a:endParaRPr lang="en-US" dirty="0"/>
          </a:p>
        </p:txBody>
      </p:sp>
    </p:spTree>
    <p:extLst>
      <p:ext uri="{BB962C8B-B14F-4D97-AF65-F5344CB8AC3E}">
        <p14:creationId xmlns:p14="http://schemas.microsoft.com/office/powerpoint/2010/main" val="1058904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562600" y="-3175"/>
            <a:ext cx="3581400" cy="384175"/>
          </a:xfrm>
        </p:spPr>
        <p:txBody>
          <a:bodyPr/>
          <a:lstStyle/>
          <a:p>
            <a:pPr marL="0" indent="0">
              <a:buNone/>
            </a:pPr>
            <a:r>
              <a:rPr lang="en-US" dirty="0"/>
              <a:t>Learning Objective 10-1</a:t>
            </a:r>
          </a:p>
        </p:txBody>
      </p:sp>
      <p:sp>
        <p:nvSpPr>
          <p:cNvPr id="3" name="Title 2"/>
          <p:cNvSpPr>
            <a:spLocks noGrp="1"/>
          </p:cNvSpPr>
          <p:nvPr>
            <p:ph type="title"/>
          </p:nvPr>
        </p:nvSpPr>
        <p:spPr>
          <a:xfrm>
            <a:off x="685800" y="548640"/>
            <a:ext cx="8001000" cy="670560"/>
          </a:xfrm>
        </p:spPr>
        <p:txBody>
          <a:bodyPr>
            <a:noAutofit/>
          </a:bodyPr>
          <a:lstStyle/>
          <a:p>
            <a:r>
              <a:rPr lang="en-US" dirty="0"/>
              <a:t>Intangible Assets (1 of 3)</a:t>
            </a:r>
          </a:p>
        </p:txBody>
      </p:sp>
      <p:sp>
        <p:nvSpPr>
          <p:cNvPr id="4" name="Content Placeholder 3"/>
          <p:cNvSpPr>
            <a:spLocks noGrp="1"/>
          </p:cNvSpPr>
          <p:nvPr>
            <p:ph sz="quarter" idx="10"/>
          </p:nvPr>
        </p:nvSpPr>
        <p:spPr>
          <a:xfrm>
            <a:off x="640080" y="1295400"/>
            <a:ext cx="8503920" cy="5105400"/>
          </a:xfrm>
        </p:spPr>
        <p:txBody>
          <a:bodyPr/>
          <a:lstStyle/>
          <a:p>
            <a:r>
              <a:rPr lang="en-IN" dirty="0"/>
              <a:t>Represent exclusive rights that provide benefits to the owner</a:t>
            </a:r>
            <a:endParaRPr lang="en-US" dirty="0"/>
          </a:p>
          <a:p>
            <a:pPr>
              <a:defRPr/>
            </a:pPr>
            <a:r>
              <a:rPr lang="en-US" dirty="0"/>
              <a:t>Lack physical substance</a:t>
            </a:r>
          </a:p>
          <a:p>
            <a:pPr>
              <a:defRPr/>
            </a:pPr>
            <a:r>
              <a:rPr lang="en-IN" dirty="0"/>
              <a:t>Difficult to anticipate the timing and the existence of future benefits attributable to many intangible assets</a:t>
            </a:r>
            <a:endParaRPr lang="en-US" dirty="0"/>
          </a:p>
          <a:p>
            <a:pPr>
              <a:defRPr/>
            </a:pPr>
            <a:r>
              <a:rPr lang="en-US" b="1" dirty="0"/>
              <a:t>Companies can either:</a:t>
            </a:r>
            <a:endParaRPr lang="en-US" dirty="0"/>
          </a:p>
          <a:p>
            <a:pPr lvl="1"/>
            <a:r>
              <a:rPr lang="en-IN" u="sng" dirty="0"/>
              <a:t>Purchase</a:t>
            </a:r>
            <a:r>
              <a:rPr lang="en-IN" dirty="0"/>
              <a:t> intangible assets from other entities</a:t>
            </a:r>
          </a:p>
          <a:p>
            <a:pPr marL="0" indent="0">
              <a:buNone/>
            </a:pPr>
            <a:r>
              <a:rPr lang="en-IN" sz="2800" b="1" dirty="0"/>
              <a:t>	</a:t>
            </a:r>
            <a:r>
              <a:rPr lang="en-IN" sz="2400" b="1" dirty="0"/>
              <a:t>Ex: </a:t>
            </a:r>
            <a:r>
              <a:rPr lang="en-US" sz="2400" dirty="0"/>
              <a:t>Existing patent, copyright, trademark</a:t>
            </a:r>
          </a:p>
          <a:p>
            <a:pPr lvl="1"/>
            <a:r>
              <a:rPr lang="en-IN" u="sng" dirty="0"/>
              <a:t>Develop</a:t>
            </a:r>
            <a:r>
              <a:rPr lang="en-IN" dirty="0"/>
              <a:t> intangible assets internally</a:t>
            </a:r>
          </a:p>
          <a:p>
            <a:pPr marL="914400" lvl="1" indent="0">
              <a:buNone/>
            </a:pPr>
            <a:r>
              <a:rPr lang="en-IN" b="1" dirty="0"/>
              <a:t>Ex: </a:t>
            </a:r>
            <a:r>
              <a:rPr lang="en-US" dirty="0"/>
              <a:t>Develop a new product that is then patented</a:t>
            </a:r>
            <a:endParaRPr lang="en-IN" dirty="0"/>
          </a:p>
        </p:txBody>
      </p:sp>
    </p:spTree>
    <p:extLst>
      <p:ext uri="{BB962C8B-B14F-4D97-AF65-F5344CB8AC3E}">
        <p14:creationId xmlns:p14="http://schemas.microsoft.com/office/powerpoint/2010/main" val="1357140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562600" y="-3175"/>
            <a:ext cx="3581400" cy="384175"/>
          </a:xfrm>
        </p:spPr>
        <p:txBody>
          <a:bodyPr/>
          <a:lstStyle/>
          <a:p>
            <a:pPr marL="0" indent="0">
              <a:buNone/>
            </a:pPr>
            <a:r>
              <a:rPr lang="en-US" dirty="0"/>
              <a:t>Learning Objective 10-1</a:t>
            </a:r>
          </a:p>
        </p:txBody>
      </p:sp>
      <p:sp>
        <p:nvSpPr>
          <p:cNvPr id="3" name="Title 2"/>
          <p:cNvSpPr>
            <a:spLocks noGrp="1"/>
          </p:cNvSpPr>
          <p:nvPr>
            <p:ph type="title"/>
          </p:nvPr>
        </p:nvSpPr>
        <p:spPr>
          <a:xfrm>
            <a:off x="685800" y="457200"/>
            <a:ext cx="8001000" cy="609600"/>
          </a:xfrm>
        </p:spPr>
        <p:txBody>
          <a:bodyPr>
            <a:noAutofit/>
          </a:bodyPr>
          <a:lstStyle/>
          <a:p>
            <a:r>
              <a:rPr lang="en-US" dirty="0"/>
              <a:t>Intangible Assets (2 of 3)</a:t>
            </a:r>
          </a:p>
        </p:txBody>
      </p:sp>
      <p:sp>
        <p:nvSpPr>
          <p:cNvPr id="4" name="Content Placeholder 3"/>
          <p:cNvSpPr>
            <a:spLocks noGrp="1"/>
          </p:cNvSpPr>
          <p:nvPr>
            <p:ph sz="quarter" idx="10"/>
          </p:nvPr>
        </p:nvSpPr>
        <p:spPr>
          <a:xfrm>
            <a:off x="762001" y="1447800"/>
            <a:ext cx="8153400" cy="4495800"/>
          </a:xfrm>
        </p:spPr>
        <p:txBody>
          <a:bodyPr/>
          <a:lstStyle/>
          <a:p>
            <a:r>
              <a:rPr lang="en-US" dirty="0"/>
              <a:t>Amortized</a:t>
            </a:r>
          </a:p>
          <a:p>
            <a:pPr lvl="1"/>
            <a:r>
              <a:rPr lang="en-US" dirty="0"/>
              <a:t>Finite useful lives</a:t>
            </a:r>
          </a:p>
          <a:p>
            <a:r>
              <a:rPr lang="en-US" sz="2400" b="1" dirty="0"/>
              <a:t>Not Amortized</a:t>
            </a:r>
            <a:endParaRPr lang="en-US" sz="2400" dirty="0"/>
          </a:p>
          <a:p>
            <a:pPr lvl="1"/>
            <a:r>
              <a:rPr lang="en-US" sz="2400" dirty="0"/>
              <a:t>Indefinite useful lives</a:t>
            </a:r>
            <a:endParaRPr lang="en-US" dirty="0"/>
          </a:p>
          <a:p>
            <a:pPr marL="0" indent="0">
              <a:buNone/>
            </a:pPr>
            <a:r>
              <a:rPr lang="en-US" sz="2400" dirty="0"/>
              <a:t>Cost = </a:t>
            </a:r>
            <a:r>
              <a:rPr lang="en-IN" sz="2400" dirty="0"/>
              <a:t>Purchase price + all other </a:t>
            </a:r>
            <a:r>
              <a:rPr lang="en-US" sz="2400" dirty="0"/>
              <a:t>costs necessary </a:t>
            </a:r>
            <a:r>
              <a:rPr lang="en-IN" sz="2400" dirty="0"/>
              <a:t>to bring the asset to its </a:t>
            </a:r>
            <a:r>
              <a:rPr lang="en-US" sz="2400" dirty="0"/>
              <a:t>desired condition and location for use</a:t>
            </a:r>
          </a:p>
        </p:txBody>
      </p:sp>
    </p:spTree>
    <p:extLst>
      <p:ext uri="{BB962C8B-B14F-4D97-AF65-F5344CB8AC3E}">
        <p14:creationId xmlns:p14="http://schemas.microsoft.com/office/powerpoint/2010/main" val="463909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dirty="0"/>
              <a:t>Intangible Assets (3 of 3)</a:t>
            </a:r>
          </a:p>
        </p:txBody>
      </p:sp>
      <p:sp>
        <p:nvSpPr>
          <p:cNvPr id="8" name="Content Placeholder 7"/>
          <p:cNvSpPr>
            <a:spLocks noGrp="1"/>
          </p:cNvSpPr>
          <p:nvPr>
            <p:ph sz="quarter" idx="10"/>
          </p:nvPr>
        </p:nvSpPr>
        <p:spPr>
          <a:xfrm>
            <a:off x="990600" y="1464323"/>
            <a:ext cx="7315200" cy="440677"/>
          </a:xfrm>
        </p:spPr>
        <p:txBody>
          <a:bodyPr/>
          <a:lstStyle/>
          <a:p>
            <a:pPr marL="0" indent="0">
              <a:buNone/>
            </a:pPr>
            <a:r>
              <a:rPr lang="en-US" sz="2400" dirty="0">
                <a:cs typeface="Arial" panose="020B0604020202020204" pitchFamily="34" charset="0"/>
              </a:rPr>
              <a:t>Specifically identifiable</a:t>
            </a:r>
          </a:p>
        </p:txBody>
      </p:sp>
      <p:graphicFrame>
        <p:nvGraphicFramePr>
          <p:cNvPr id="9" name="Table 1"/>
          <p:cNvGraphicFramePr>
            <a:graphicFrameLocks noGrp="1"/>
          </p:cNvGraphicFramePr>
          <p:nvPr>
            <p:ph sz="quarter" idx="12"/>
            <p:extLst>
              <p:ext uri="{D42A27DB-BD31-4B8C-83A1-F6EECF244321}">
                <p14:modId xmlns:p14="http://schemas.microsoft.com/office/powerpoint/2010/main" val="593406865"/>
              </p:ext>
            </p:extLst>
          </p:nvPr>
        </p:nvGraphicFramePr>
        <p:xfrm>
          <a:off x="939800" y="1994952"/>
          <a:ext cx="7899400" cy="4206240"/>
        </p:xfrm>
        <a:graphic>
          <a:graphicData uri="http://schemas.openxmlformats.org/drawingml/2006/table">
            <a:tbl>
              <a:tblPr firstRow="1" bandRow="1">
                <a:tableStyleId>{5940675A-B579-460E-94D1-54222C63F5DA}</a:tableStyleId>
              </a:tblPr>
              <a:tblGrid>
                <a:gridCol w="1880810">
                  <a:extLst>
                    <a:ext uri="{9D8B030D-6E8A-4147-A177-3AD203B41FA5}">
                      <a16:colId xmlns:a16="http://schemas.microsoft.com/office/drawing/2014/main" val="20000"/>
                    </a:ext>
                  </a:extLst>
                </a:gridCol>
                <a:gridCol w="2068890">
                  <a:extLst>
                    <a:ext uri="{9D8B030D-6E8A-4147-A177-3AD203B41FA5}">
                      <a16:colId xmlns:a16="http://schemas.microsoft.com/office/drawing/2014/main" val="20001"/>
                    </a:ext>
                  </a:extLst>
                </a:gridCol>
                <a:gridCol w="1843193">
                  <a:extLst>
                    <a:ext uri="{9D8B030D-6E8A-4147-A177-3AD203B41FA5}">
                      <a16:colId xmlns:a16="http://schemas.microsoft.com/office/drawing/2014/main" val="20002"/>
                    </a:ext>
                  </a:extLst>
                </a:gridCol>
                <a:gridCol w="2106507">
                  <a:extLst>
                    <a:ext uri="{9D8B030D-6E8A-4147-A177-3AD203B41FA5}">
                      <a16:colId xmlns:a16="http://schemas.microsoft.com/office/drawing/2014/main" val="20003"/>
                    </a:ext>
                  </a:extLst>
                </a:gridCol>
              </a:tblGrid>
              <a:tr h="30269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400" b="1" u="none" strike="noStrike" dirty="0">
                          <a:effectLst/>
                          <a:latin typeface="Verdana" panose="020B0604030504040204" pitchFamily="34" charset="0"/>
                          <a:ea typeface="Verdana" panose="020B0604030504040204" pitchFamily="34" charset="0"/>
                          <a:cs typeface="Verdana" panose="020B0604030504040204" pitchFamily="34" charset="0"/>
                        </a:rPr>
                        <a:t>Patents</a:t>
                      </a:r>
                      <a:endParaRPr lang="en-US" sz="14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1400" b="1" u="none" strike="noStrike" dirty="0">
                          <a:effectLst/>
                          <a:latin typeface="Verdana" panose="020B0604030504040204" pitchFamily="34" charset="0"/>
                          <a:ea typeface="Verdana" panose="020B0604030504040204" pitchFamily="34" charset="0"/>
                          <a:cs typeface="Verdana" panose="020B0604030504040204" pitchFamily="34" charset="0"/>
                        </a:rPr>
                        <a:t>Copyrights</a:t>
                      </a:r>
                      <a:endParaRPr lang="en-US" sz="14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t"/>
                      <a:r>
                        <a:rPr lang="en-US" sz="14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Trademarks</a:t>
                      </a:r>
                      <a:endParaRPr lang="en-US" sz="14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t"/>
                      <a:r>
                        <a:rPr lang="en-US" sz="14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Franchises</a:t>
                      </a:r>
                      <a:endParaRPr lang="en-US" sz="14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1150257">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Right to manufacture a product or to use a process</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Right of protection given to a creator of a published work.</a:t>
                      </a:r>
                    </a:p>
                    <a:p>
                      <a:pPr algn="l" fontAlgn="t"/>
                      <a:r>
                        <a:rPr lang="en-IN" sz="1400" b="0" i="0" u="none" strike="noStrike" dirty="0" err="1">
                          <a:solidFill>
                            <a:srgbClr val="000000"/>
                          </a:solidFill>
                          <a:effectLst/>
                          <a:latin typeface="Verdana" panose="020B0604030504040204" pitchFamily="34" charset="0"/>
                          <a:ea typeface="Verdana" panose="020B0604030504040204" pitchFamily="34" charset="0"/>
                          <a:cs typeface="Verdana" panose="020B0604030504040204" pitchFamily="34" charset="0"/>
                        </a:rPr>
                        <a:t>Ex:Song</a:t>
                      </a:r>
                      <a:r>
                        <a:rPr lang="en-IN"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/film/book</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Right to display a word, a slogan, a symbol, or an emblem</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US"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Exclusive right by franchisor to franchisee to use the franchisor’s trademark/product</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150257">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Granted by the U.S. Patent Office for a period of </a:t>
                      </a:r>
                      <a:r>
                        <a:rPr lang="en-IN" sz="1400" b="1" u="none" strike="noStrike" dirty="0">
                          <a:effectLst/>
                          <a:latin typeface="Verdana" panose="020B0604030504040204" pitchFamily="34" charset="0"/>
                          <a:ea typeface="Verdana" panose="020B0604030504040204" pitchFamily="34" charset="0"/>
                          <a:cs typeface="Verdana" panose="020B0604030504040204" pitchFamily="34" charset="0"/>
                        </a:rPr>
                        <a:t>20</a:t>
                      </a: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 years</a:t>
                      </a:r>
                    </a:p>
                  </a:txBody>
                  <a:tcPr anchor="ctr"/>
                </a:tc>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Granted for the life of the creator plus </a:t>
                      </a:r>
                      <a:r>
                        <a:rPr lang="en-IN" sz="1400" b="1" u="none" strike="noStrike" dirty="0">
                          <a:effectLst/>
                          <a:latin typeface="Verdana" panose="020B0604030504040204" pitchFamily="34" charset="0"/>
                          <a:ea typeface="Verdana" panose="020B0604030504040204" pitchFamily="34" charset="0"/>
                          <a:cs typeface="Verdana" panose="020B0604030504040204" pitchFamily="34" charset="0"/>
                        </a:rPr>
                        <a:t>70</a:t>
                      </a: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 years</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Registered with U.S. Patent Office for a period of </a:t>
                      </a:r>
                      <a:r>
                        <a:rPr lang="en-IN" sz="1400" b="1" u="none" strike="noStrike" dirty="0">
                          <a:effectLst/>
                          <a:latin typeface="Verdana" panose="020B0604030504040204" pitchFamily="34" charset="0"/>
                          <a:ea typeface="Verdana" panose="020B0604030504040204" pitchFamily="34" charset="0"/>
                          <a:cs typeface="Verdana" panose="020B0604030504040204" pitchFamily="34" charset="0"/>
                        </a:rPr>
                        <a:t>10</a:t>
                      </a: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 years</a:t>
                      </a:r>
                    </a:p>
                  </a:txBody>
                  <a:tcPr anchor="ctr"/>
                </a:tc>
                <a:tc>
                  <a:txBody>
                    <a:bodyPr/>
                    <a:lstStyle/>
                    <a:p>
                      <a:pPr algn="l" fontAlgn="t"/>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Franchisor</a:t>
                      </a:r>
                    </a:p>
                    <a:p>
                      <a:pPr algn="l" fontAlgn="t"/>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grants it </a:t>
                      </a: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for a specified period of time to the franchisee</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1574035">
                <a:tc>
                  <a:txBody>
                    <a:bodyPr/>
                    <a:lstStyle/>
                    <a:p>
                      <a:pPr marL="0" indent="0" algn="l" fontAlgn="t">
                        <a:buFontTx/>
                        <a:buNone/>
                      </a:pPr>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Costs include </a:t>
                      </a: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purchase price, legal fees, filing fees, not including internal research &amp; development</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Costs include </a:t>
                      </a:r>
                    </a:p>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purchase price, legal fees, filing fees, not including internal research</a:t>
                      </a:r>
                      <a:r>
                        <a:rPr lang="en-IN" sz="1400" u="none" strike="noStrike" baseline="0" dirty="0">
                          <a:effectLst/>
                          <a:latin typeface="Verdana" panose="020B0604030504040204" pitchFamily="34" charset="0"/>
                          <a:ea typeface="Verdana" panose="020B0604030504040204" pitchFamily="34" charset="0"/>
                          <a:cs typeface="Verdana" panose="020B0604030504040204" pitchFamily="34" charset="0"/>
                        </a:rPr>
                        <a:t> &amp; development</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Costs include </a:t>
                      </a: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purchase price, legal fees, filing fees, not</a:t>
                      </a:r>
                    </a:p>
                    <a:p>
                      <a:pPr algn="l" fontAlgn="t"/>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including internal research</a:t>
                      </a:r>
                      <a:r>
                        <a:rPr lang="en-IN" sz="1400" u="none" strike="noStrike" baseline="0" dirty="0">
                          <a:effectLst/>
                          <a:latin typeface="Verdana" panose="020B0604030504040204" pitchFamily="34" charset="0"/>
                          <a:ea typeface="Verdana" panose="020B0604030504040204" pitchFamily="34" charset="0"/>
                          <a:cs typeface="Verdana" panose="020B0604030504040204" pitchFamily="34" charset="0"/>
                        </a:rPr>
                        <a:t> &amp; development</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fontAlgn="t"/>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Initial payment plus periodic payments</a:t>
                      </a:r>
                    </a:p>
                    <a:p>
                      <a:pPr algn="l" fontAlgn="t"/>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over the life of the franchise agreement</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676059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dirty="0"/>
              <a:t>Goodwill (1 of 5)</a:t>
            </a:r>
          </a:p>
        </p:txBody>
      </p:sp>
      <p:sp>
        <p:nvSpPr>
          <p:cNvPr id="4" name="Content Placeholder 3"/>
          <p:cNvSpPr>
            <a:spLocks noGrp="1"/>
          </p:cNvSpPr>
          <p:nvPr>
            <p:ph sz="quarter" idx="10"/>
          </p:nvPr>
        </p:nvSpPr>
        <p:spPr>
          <a:xfrm>
            <a:off x="838200" y="1655618"/>
            <a:ext cx="7924800" cy="4364182"/>
          </a:xfrm>
        </p:spPr>
        <p:txBody>
          <a:bodyPr/>
          <a:lstStyle/>
          <a:p>
            <a:r>
              <a:rPr lang="en-IN" dirty="0"/>
              <a:t>Represents the unique value of a company as a whole over and above its identifiable tangible </a:t>
            </a:r>
            <a:r>
              <a:rPr lang="en-US" dirty="0"/>
              <a:t>and intangible assets</a:t>
            </a:r>
          </a:p>
          <a:p>
            <a:pPr lvl="0"/>
            <a:r>
              <a:rPr lang="en-US" dirty="0"/>
              <a:t>Goodwill can emerge from a company’s:</a:t>
            </a:r>
          </a:p>
          <a:p>
            <a:pPr lvl="1"/>
            <a:r>
              <a:rPr lang="en-US" dirty="0"/>
              <a:t>Clientele and reputation</a:t>
            </a:r>
          </a:p>
          <a:p>
            <a:pPr lvl="1"/>
            <a:r>
              <a:rPr lang="en-US" dirty="0"/>
              <a:t>Trained employees and management team</a:t>
            </a:r>
          </a:p>
          <a:p>
            <a:pPr lvl="1"/>
            <a:r>
              <a:rPr lang="en-US" dirty="0"/>
              <a:t>Favorable business location</a:t>
            </a:r>
          </a:p>
        </p:txBody>
      </p:sp>
    </p:spTree>
    <p:extLst>
      <p:ext uri="{BB962C8B-B14F-4D97-AF65-F5344CB8AC3E}">
        <p14:creationId xmlns:p14="http://schemas.microsoft.com/office/powerpoint/2010/main" val="19071679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10-1</a:t>
            </a:r>
          </a:p>
        </p:txBody>
      </p:sp>
      <p:sp>
        <p:nvSpPr>
          <p:cNvPr id="8" name="Title 7"/>
          <p:cNvSpPr>
            <a:spLocks noGrp="1"/>
          </p:cNvSpPr>
          <p:nvPr>
            <p:ph type="title"/>
          </p:nvPr>
        </p:nvSpPr>
        <p:spPr/>
        <p:txBody>
          <a:bodyPr>
            <a:normAutofit/>
          </a:bodyPr>
          <a:lstStyle/>
          <a:p>
            <a:r>
              <a:rPr lang="en-US" dirty="0"/>
              <a:t>Goodwill (2 of 5)</a:t>
            </a:r>
          </a:p>
        </p:txBody>
      </p:sp>
      <p:sp>
        <p:nvSpPr>
          <p:cNvPr id="9" name="Content Placeholder 8"/>
          <p:cNvSpPr>
            <a:spLocks noGrp="1"/>
          </p:cNvSpPr>
          <p:nvPr>
            <p:ph sz="quarter" idx="10"/>
          </p:nvPr>
        </p:nvSpPr>
        <p:spPr>
          <a:xfrm>
            <a:off x="609600" y="1600200"/>
            <a:ext cx="8382000" cy="4648200"/>
          </a:xfrm>
        </p:spPr>
        <p:txBody>
          <a:bodyPr/>
          <a:lstStyle/>
          <a:p>
            <a:pPr fontAlgn="auto">
              <a:spcAft>
                <a:spcPts val="0"/>
              </a:spcAft>
              <a:defRPr/>
            </a:pPr>
            <a:r>
              <a:rPr lang="en-US" dirty="0"/>
              <a:t>Because goodwill can’t be separated from a company, it’s not possible for a buyer to acquire it without also acquiring the whole company or a portion of it</a:t>
            </a:r>
          </a:p>
          <a:p>
            <a:pPr>
              <a:defRPr/>
            </a:pPr>
            <a:r>
              <a:rPr lang="en-US" dirty="0"/>
              <a:t>Capitalized Cost of Goodwill:</a:t>
            </a:r>
          </a:p>
          <a:p>
            <a:pPr marL="857250" indent="57150">
              <a:buNone/>
              <a:defRPr/>
            </a:pPr>
            <a:r>
              <a:rPr lang="en-IN" dirty="0"/>
              <a:t>Fair value of the consideration exchanged (acquisition price) for the company</a:t>
            </a:r>
            <a:r>
              <a:rPr lang="en-US" dirty="0"/>
              <a:t> − </a:t>
            </a:r>
            <a:r>
              <a:rPr lang="en-IN" dirty="0"/>
              <a:t>Fair value of the net assets acquired</a:t>
            </a:r>
          </a:p>
          <a:p>
            <a:r>
              <a:rPr lang="en-IN" dirty="0"/>
              <a:t>The fair value of all identifiable tangible and intangible assets (less) The fair value of any liabilities of the selling company assumed</a:t>
            </a:r>
            <a:endParaRPr lang="en-US" dirty="0"/>
          </a:p>
        </p:txBody>
      </p:sp>
    </p:spTree>
    <p:extLst>
      <p:ext uri="{BB962C8B-B14F-4D97-AF65-F5344CB8AC3E}">
        <p14:creationId xmlns:p14="http://schemas.microsoft.com/office/powerpoint/2010/main" val="10536008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096000" y="-3175"/>
            <a:ext cx="3048000" cy="366032"/>
          </a:xfrm>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dirty="0"/>
              <a:t>Goodwill (3 of 5)</a:t>
            </a:r>
          </a:p>
        </p:txBody>
      </p:sp>
      <p:sp>
        <p:nvSpPr>
          <p:cNvPr id="4" name="Content Placeholder 3"/>
          <p:cNvSpPr>
            <a:spLocks noGrp="1"/>
          </p:cNvSpPr>
          <p:nvPr>
            <p:ph sz="quarter" idx="10"/>
          </p:nvPr>
        </p:nvSpPr>
        <p:spPr>
          <a:xfrm>
            <a:off x="609600" y="1371600"/>
            <a:ext cx="8457183" cy="5029200"/>
          </a:xfrm>
        </p:spPr>
        <p:txBody>
          <a:bodyPr/>
          <a:lstStyle/>
          <a:p>
            <a:pPr marL="0" lvl="0" indent="0">
              <a:buNone/>
            </a:pPr>
            <a:r>
              <a:rPr lang="en-US" dirty="0"/>
              <a:t>The Smithson Corporation acquired all of the outstanding common stock of the Rider Corporation in exchange for </a:t>
            </a:r>
            <a:r>
              <a:rPr lang="en-US" b="1" dirty="0"/>
              <a:t>$180 </a:t>
            </a:r>
            <a:r>
              <a:rPr lang="en-US" dirty="0"/>
              <a:t>million cash.* Smithson assumed all of Rider’s long-term liabilities, which have a fair value of </a:t>
            </a:r>
            <a:r>
              <a:rPr lang="en-US" b="1" dirty="0"/>
              <a:t>$120 </a:t>
            </a:r>
            <a:r>
              <a:rPr lang="en-US" dirty="0"/>
              <a:t>million at the date of acquisition. The fair values of all identifiable assets of Rider are as follows: </a:t>
            </a:r>
            <a:r>
              <a:rPr lang="en-IN" dirty="0">
                <a:solidFill>
                  <a:prstClr val="black"/>
                </a:solidFill>
              </a:rPr>
              <a:t>receivables of </a:t>
            </a:r>
            <a:r>
              <a:rPr lang="en-IN" b="1" dirty="0">
                <a:solidFill>
                  <a:prstClr val="black"/>
                </a:solidFill>
              </a:rPr>
              <a:t>$50 </a:t>
            </a:r>
            <a:r>
              <a:rPr lang="en-IN" dirty="0">
                <a:solidFill>
                  <a:prstClr val="black"/>
                </a:solidFill>
              </a:rPr>
              <a:t>million, inventory of </a:t>
            </a:r>
            <a:r>
              <a:rPr lang="en-IN" b="1" dirty="0">
                <a:solidFill>
                  <a:prstClr val="black"/>
                </a:solidFill>
              </a:rPr>
              <a:t>$70 </a:t>
            </a:r>
            <a:r>
              <a:rPr lang="en-IN" dirty="0">
                <a:solidFill>
                  <a:prstClr val="black"/>
                </a:solidFill>
              </a:rPr>
              <a:t>million, property, plant, and equipment of </a:t>
            </a:r>
            <a:r>
              <a:rPr lang="en-IN" b="1" dirty="0">
                <a:solidFill>
                  <a:prstClr val="black"/>
                </a:solidFill>
              </a:rPr>
              <a:t>$90 </a:t>
            </a:r>
            <a:r>
              <a:rPr lang="en-IN" dirty="0">
                <a:solidFill>
                  <a:prstClr val="black"/>
                </a:solidFill>
              </a:rPr>
              <a:t>million, and patent of </a:t>
            </a:r>
            <a:r>
              <a:rPr lang="en-IN" b="1" dirty="0">
                <a:solidFill>
                  <a:prstClr val="black"/>
                </a:solidFill>
              </a:rPr>
              <a:t>$40 </a:t>
            </a:r>
            <a:r>
              <a:rPr lang="en-IN" dirty="0">
                <a:solidFill>
                  <a:prstClr val="black"/>
                </a:solidFill>
              </a:rPr>
              <a:t>million).</a:t>
            </a:r>
            <a:endParaRPr lang="en-US" dirty="0">
              <a:solidFill>
                <a:prstClr val="black"/>
              </a:solidFill>
            </a:endParaRPr>
          </a:p>
        </p:txBody>
      </p:sp>
    </p:spTree>
    <p:extLst>
      <p:ext uri="{BB962C8B-B14F-4D97-AF65-F5344CB8AC3E}">
        <p14:creationId xmlns:p14="http://schemas.microsoft.com/office/powerpoint/2010/main" val="2653761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dirty="0"/>
              <a:t>Goodwill (4 of 5)</a:t>
            </a:r>
          </a:p>
        </p:txBody>
      </p:sp>
      <p:pic>
        <p:nvPicPr>
          <p:cNvPr id="25602" name="Picture 2" descr="The cost of the goodwill resulting from the acquisition:&#10;&#10;Fair value of consideration exchanged is $180.&#10;&#10;Less: Fair value of net assets acquired:&#10;Fair value of identifiable assets acquired is $250&#10;Less: Fair value of liabiltiies assumed is negative 120, and the difference is negative 130.&#10;The goodwill resulting from the acquisition is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010419"/>
            <a:ext cx="8408375" cy="2709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78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8" name="Title 7"/>
          <p:cNvSpPr>
            <a:spLocks noGrp="1"/>
          </p:cNvSpPr>
          <p:nvPr>
            <p:ph type="title"/>
          </p:nvPr>
        </p:nvSpPr>
        <p:spPr>
          <a:xfrm>
            <a:off x="685800" y="457200"/>
            <a:ext cx="8229600" cy="990600"/>
          </a:xfrm>
        </p:spPr>
        <p:txBody>
          <a:bodyPr>
            <a:noAutofit/>
          </a:bodyPr>
          <a:lstStyle/>
          <a:p>
            <a:r>
              <a:rPr lang="en-US" dirty="0"/>
              <a:t>Intangible Assets—Layne Christensen Company</a:t>
            </a:r>
          </a:p>
        </p:txBody>
      </p:sp>
      <p:sp>
        <p:nvSpPr>
          <p:cNvPr id="9" name="Content Placeholder 1"/>
          <p:cNvSpPr>
            <a:spLocks noGrp="1"/>
          </p:cNvSpPr>
          <p:nvPr>
            <p:ph sz="quarter" idx="10"/>
          </p:nvPr>
        </p:nvSpPr>
        <p:spPr>
          <a:xfrm>
            <a:off x="762000" y="2057400"/>
            <a:ext cx="5638800" cy="381000"/>
          </a:xfrm>
        </p:spPr>
        <p:txBody>
          <a:bodyPr/>
          <a:lstStyle/>
          <a:p>
            <a:pPr marL="0" indent="0">
              <a:spcBef>
                <a:spcPts val="0"/>
              </a:spcBef>
              <a:buClrTx/>
              <a:buNone/>
              <a:defRPr/>
            </a:pPr>
            <a:r>
              <a:rPr lang="en-US" sz="2000" b="1" dirty="0"/>
              <a:t>(5) Other Intangible Assets (in part)</a:t>
            </a:r>
            <a:endParaRPr lang="en-US" sz="2000" dirty="0"/>
          </a:p>
        </p:txBody>
      </p:sp>
      <p:graphicFrame>
        <p:nvGraphicFramePr>
          <p:cNvPr id="7" name="Table 6"/>
          <p:cNvGraphicFramePr>
            <a:graphicFrameLocks noGrp="1"/>
          </p:cNvGraphicFramePr>
          <p:nvPr>
            <p:extLst>
              <p:ext uri="{D42A27DB-BD31-4B8C-83A1-F6EECF244321}">
                <p14:modId xmlns:p14="http://schemas.microsoft.com/office/powerpoint/2010/main" val="3276869681"/>
              </p:ext>
            </p:extLst>
          </p:nvPr>
        </p:nvGraphicFramePr>
        <p:xfrm>
          <a:off x="760256" y="2971800"/>
          <a:ext cx="7926544" cy="2047620"/>
        </p:xfrm>
        <a:graphic>
          <a:graphicData uri="http://schemas.openxmlformats.org/drawingml/2006/table">
            <a:tbl>
              <a:tblPr firstRow="1" bandRow="1">
                <a:tableStyleId>{5940675A-B579-460E-94D1-54222C63F5DA}</a:tableStyleId>
              </a:tblPr>
              <a:tblGrid>
                <a:gridCol w="1908493">
                  <a:extLst>
                    <a:ext uri="{9D8B030D-6E8A-4147-A177-3AD203B41FA5}">
                      <a16:colId xmlns:a16="http://schemas.microsoft.com/office/drawing/2014/main" val="20000"/>
                    </a:ext>
                  </a:extLst>
                </a:gridCol>
                <a:gridCol w="1460188">
                  <a:extLst>
                    <a:ext uri="{9D8B030D-6E8A-4147-A177-3AD203B41FA5}">
                      <a16:colId xmlns:a16="http://schemas.microsoft.com/office/drawing/2014/main" val="20001"/>
                    </a:ext>
                  </a:extLst>
                </a:gridCol>
                <a:gridCol w="1509863">
                  <a:extLst>
                    <a:ext uri="{9D8B030D-6E8A-4147-A177-3AD203B41FA5}">
                      <a16:colId xmlns:a16="http://schemas.microsoft.com/office/drawing/2014/main" val="20002"/>
                    </a:ext>
                  </a:extLst>
                </a:gridCol>
                <a:gridCol w="1410513">
                  <a:extLst>
                    <a:ext uri="{9D8B030D-6E8A-4147-A177-3AD203B41FA5}">
                      <a16:colId xmlns:a16="http://schemas.microsoft.com/office/drawing/2014/main" val="20003"/>
                    </a:ext>
                  </a:extLst>
                </a:gridCol>
                <a:gridCol w="1637487">
                  <a:extLst>
                    <a:ext uri="{9D8B030D-6E8A-4147-A177-3AD203B41FA5}">
                      <a16:colId xmlns:a16="http://schemas.microsoft.com/office/drawing/2014/main" val="20004"/>
                    </a:ext>
                  </a:extLst>
                </a:gridCol>
              </a:tblGrid>
              <a:tr h="424435">
                <a:tc>
                  <a:txBody>
                    <a:bodyPr/>
                    <a:lstStyle/>
                    <a:p>
                      <a:pPr algn="l"/>
                      <a:endParaRPr lang="en-US" sz="1400" b="1" dirty="0">
                        <a:latin typeface="Verdana" panose="020B0604030504040204" pitchFamily="34" charset="0"/>
                        <a:ea typeface="Verdana" panose="020B0604030504040204" pitchFamily="34" charset="0"/>
                        <a:cs typeface="Verdana" panose="020B0604030504040204" pitchFamily="34" charset="0"/>
                      </a:endParaRPr>
                    </a:p>
                    <a:p>
                      <a:pPr algn="l"/>
                      <a:r>
                        <a:rPr lang="en-US" sz="1400" b="1" dirty="0">
                          <a:latin typeface="Verdana" panose="020B0604030504040204" pitchFamily="34" charset="0"/>
                          <a:ea typeface="Verdana" panose="020B0604030504040204" pitchFamily="34" charset="0"/>
                          <a:cs typeface="Verdana" panose="020B0604030504040204" pitchFamily="34" charset="0"/>
                        </a:rPr>
                        <a:t>($ in thousands)</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2016: Gross Amount</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2016: Accumulated Amortization</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2015:</a:t>
                      </a:r>
                      <a:r>
                        <a:rPr lang="en-US" sz="1400" b="1" baseline="0" dirty="0">
                          <a:latin typeface="Verdana" panose="020B0604030504040204" pitchFamily="34" charset="0"/>
                          <a:ea typeface="Verdana" panose="020B0604030504040204" pitchFamily="34" charset="0"/>
                          <a:cs typeface="Verdana" panose="020B0604030504040204" pitchFamily="34" charset="0"/>
                        </a:rPr>
                        <a:t> </a:t>
                      </a:r>
                      <a:r>
                        <a:rPr lang="en-US" sz="1400" b="1" dirty="0">
                          <a:latin typeface="Verdana" panose="020B0604030504040204" pitchFamily="34" charset="0"/>
                          <a:ea typeface="Verdana" panose="020B0604030504040204" pitchFamily="34" charset="0"/>
                          <a:cs typeface="Verdana" panose="020B0604030504040204" pitchFamily="34" charset="0"/>
                        </a:rPr>
                        <a:t>Gross Amount</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2015: Accumulated Amortization</a:t>
                      </a:r>
                    </a:p>
                  </a:txBody>
                  <a:tcPr anchor="ctr"/>
                </a:tc>
                <a:extLst>
                  <a:ext uri="{0D108BD9-81ED-4DB2-BD59-A6C34878D82A}">
                    <a16:rowId xmlns:a16="http://schemas.microsoft.com/office/drawing/2014/main" val="10002"/>
                  </a:ext>
                </a:extLst>
              </a:tr>
              <a:tr h="40170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     </a:t>
                      </a:r>
                      <a:r>
                        <a:rPr lang="en-US" sz="1400" dirty="0" err="1">
                          <a:latin typeface="Verdana" panose="020B0604030504040204" pitchFamily="34" charset="0"/>
                          <a:ea typeface="Verdana" panose="020B0604030504040204" pitchFamily="34" charset="0"/>
                          <a:cs typeface="Verdana" panose="020B0604030504040204" pitchFamily="34" charset="0"/>
                        </a:rPr>
                        <a:t>Tradenames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$5,120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$(3,527)</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$5,120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$(3,186)</a:t>
                      </a:r>
                    </a:p>
                  </a:txBody>
                  <a:tcPr anchor="ctr"/>
                </a:tc>
                <a:extLst>
                  <a:ext uri="{0D108BD9-81ED-4DB2-BD59-A6C34878D82A}">
                    <a16:rowId xmlns:a16="http://schemas.microsoft.com/office/drawing/2014/main" val="10003"/>
                  </a:ext>
                </a:extLst>
              </a:tr>
              <a:tr h="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     Patents</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905</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(592)</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905</a:t>
                      </a:r>
                    </a:p>
                  </a:txBody>
                  <a:tcPr anchor="ctr"/>
                </a:tc>
                <a:tc>
                  <a:txBody>
                    <a:bodyPr/>
                    <a:lstStyle/>
                    <a:p>
                      <a:pPr algn="r"/>
                      <a:r>
                        <a:rPr lang="en-US" sz="1400">
                          <a:latin typeface="Verdana" panose="020B0604030504040204" pitchFamily="34" charset="0"/>
                          <a:ea typeface="Verdana" panose="020B0604030504040204" pitchFamily="34" charset="0"/>
                          <a:cs typeface="Verdana" panose="020B0604030504040204" pitchFamily="34" charset="0"/>
                        </a:rPr>
                        <a:t>(548)</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136143">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     Other</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966</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(653)</a:t>
                      </a:r>
                    </a:p>
                  </a:txBody>
                  <a:tcPr anchor="ctr"/>
                </a:tc>
                <a:tc>
                  <a:txBody>
                    <a:bodyPr/>
                    <a:lstStyle/>
                    <a:p>
                      <a:pPr algn="r"/>
                      <a:r>
                        <a:rPr lang="en-US" sz="1400">
                          <a:latin typeface="Verdana" panose="020B0604030504040204" pitchFamily="34" charset="0"/>
                          <a:ea typeface="Verdana" panose="020B0604030504040204" pitchFamily="34" charset="0"/>
                          <a:cs typeface="Verdana" panose="020B0604030504040204" pitchFamily="34" charset="0"/>
                        </a:rPr>
                        <a:t>966</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a:latin typeface="Verdana" panose="020B0604030504040204" pitchFamily="34" charset="0"/>
                          <a:ea typeface="Verdana" panose="020B0604030504040204" pitchFamily="34" charset="0"/>
                          <a:cs typeface="Verdana" panose="020B0604030504040204" pitchFamily="34" charset="0"/>
                        </a:rPr>
                        <a:t>(590)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0">
                <a:tc>
                  <a:txBody>
                    <a:bodyPr/>
                    <a:lstStyle/>
                    <a:p>
                      <a:r>
                        <a:rPr lang="en-US" sz="1400">
                          <a:latin typeface="Verdana" panose="020B0604030504040204" pitchFamily="34" charset="0"/>
                          <a:ea typeface="Verdana" panose="020B0604030504040204" pitchFamily="34" charset="0"/>
                          <a:cs typeface="Verdana" panose="020B0604030504040204" pitchFamily="34" charset="0"/>
                        </a:rPr>
                        <a:t>Total</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u="sng" dirty="0">
                          <a:latin typeface="Verdana" panose="020B0604030504040204" pitchFamily="34" charset="0"/>
                          <a:ea typeface="Verdana" panose="020B0604030504040204" pitchFamily="34" charset="0"/>
                          <a:cs typeface="Verdana" panose="020B0604030504040204" pitchFamily="34" charset="0"/>
                        </a:rPr>
                        <a:t>$6,911</a:t>
                      </a:r>
                      <a:endParaRPr lang="en-US" sz="1400" b="1" u="sng" dirty="0">
                        <a:solidFill>
                          <a:srgbClr val="C0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$(4,772)</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$6,991</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$(4,324)</a:t>
                      </a: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134577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dirty="0"/>
              <a:t>Goodwill (5 of 5)</a:t>
            </a:r>
          </a:p>
        </p:txBody>
      </p:sp>
      <p:pic>
        <p:nvPicPr>
          <p:cNvPr id="9218" name="Picture 2" descr="Journal entry debiting receivables 50, inventory 70, property, plant and equipment 90, patent 40 and crediting liabilities 120 and cash 180. The difference is 50, with a debit to Goodwill."/>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904972" y="1848913"/>
            <a:ext cx="7705628" cy="3160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1110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altLang="en-US" dirty="0"/>
              <a:t>Concept Check: Goodwill (1 of 2)</a:t>
            </a:r>
            <a:endParaRPr lang="en-US" dirty="0"/>
          </a:p>
        </p:txBody>
      </p:sp>
      <p:sp>
        <p:nvSpPr>
          <p:cNvPr id="4" name="Content Placeholder 3"/>
          <p:cNvSpPr>
            <a:spLocks noGrp="1"/>
          </p:cNvSpPr>
          <p:nvPr>
            <p:ph sz="quarter" idx="10"/>
          </p:nvPr>
        </p:nvSpPr>
        <p:spPr>
          <a:xfrm>
            <a:off x="640080" y="1600200"/>
            <a:ext cx="8046720" cy="2209800"/>
          </a:xfrm>
        </p:spPr>
        <p:txBody>
          <a:bodyPr/>
          <a:lstStyle/>
          <a:p>
            <a:pPr marL="0" indent="0">
              <a:buNone/>
            </a:pPr>
            <a:r>
              <a:rPr lang="en-US" dirty="0"/>
              <a:t>The </a:t>
            </a:r>
            <a:r>
              <a:rPr lang="en-US" dirty="0" err="1"/>
              <a:t>Deardon</a:t>
            </a:r>
            <a:r>
              <a:rPr lang="en-US" dirty="0"/>
              <a:t> Golf Ball Company acquired all of the outstanding common stock of Sanderson Golf for $1,750,000. The book values and fair values of Sanderson’s assets and liabilities on the date of purchase were as follows:</a:t>
            </a:r>
          </a:p>
        </p:txBody>
      </p:sp>
      <p:graphicFrame>
        <p:nvGraphicFramePr>
          <p:cNvPr id="5" name="Table 4"/>
          <p:cNvGraphicFramePr>
            <a:graphicFrameLocks noGrp="1"/>
          </p:cNvGraphicFramePr>
          <p:nvPr>
            <p:extLst>
              <p:ext uri="{D42A27DB-BD31-4B8C-83A1-F6EECF244321}">
                <p14:modId xmlns:p14="http://schemas.microsoft.com/office/powerpoint/2010/main" val="1884479170"/>
              </p:ext>
            </p:extLst>
          </p:nvPr>
        </p:nvGraphicFramePr>
        <p:xfrm>
          <a:off x="990600" y="3962400"/>
          <a:ext cx="7772400" cy="1905001"/>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590800">
                  <a:extLst>
                    <a:ext uri="{9D8B030D-6E8A-4147-A177-3AD203B41FA5}">
                      <a16:colId xmlns:a16="http://schemas.microsoft.com/office/drawing/2014/main" val="20002"/>
                    </a:ext>
                  </a:extLst>
                </a:gridCol>
              </a:tblGrid>
              <a:tr h="402981">
                <a:tc>
                  <a:txBody>
                    <a:bodyPr/>
                    <a:lstStyle/>
                    <a:p>
                      <a:pPr algn="ct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9146" marR="89146" anchor="ctr"/>
                </a:tc>
                <a:tc>
                  <a:txBody>
                    <a:bodyPr/>
                    <a:lstStyle/>
                    <a:p>
                      <a:pPr algn="ctr"/>
                      <a:r>
                        <a:rPr lang="en-US" sz="1600" b="1" dirty="0">
                          <a:latin typeface="Verdana" pitchFamily="34" charset="0"/>
                          <a:ea typeface="Verdana" pitchFamily="34" charset="0"/>
                          <a:cs typeface="Verdana" pitchFamily="34" charset="0"/>
                        </a:rPr>
                        <a:t> Book Value</a:t>
                      </a:r>
                    </a:p>
                  </a:txBody>
                  <a:tcPr marL="89146" marR="8914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 Fair Value</a:t>
                      </a:r>
                    </a:p>
                  </a:txBody>
                  <a:tcPr marL="89146" marR="89146" anchor="ctr"/>
                </a:tc>
                <a:extLst>
                  <a:ext uri="{0D108BD9-81ED-4DB2-BD59-A6C34878D82A}">
                    <a16:rowId xmlns:a16="http://schemas.microsoft.com/office/drawing/2014/main" val="10000"/>
                  </a:ext>
                </a:extLst>
              </a:tr>
              <a:tr h="402981">
                <a:tc>
                  <a:txBody>
                    <a:bodyPr/>
                    <a:lstStyle/>
                    <a:p>
                      <a:r>
                        <a:rPr lang="en-US" sz="1600" dirty="0">
                          <a:latin typeface="Verdana" pitchFamily="34" charset="0"/>
                          <a:ea typeface="Verdana" pitchFamily="34" charset="0"/>
                          <a:cs typeface="Verdana" pitchFamily="34" charset="0"/>
                        </a:rPr>
                        <a:t>Current assets</a:t>
                      </a:r>
                    </a:p>
                  </a:txBody>
                  <a:tcPr marL="89146" marR="89146" anchor="ctr"/>
                </a:tc>
                <a:tc>
                  <a:txBody>
                    <a:bodyPr/>
                    <a:lstStyle/>
                    <a:p>
                      <a:pPr algn="r"/>
                      <a:r>
                        <a:rPr lang="en-US" sz="1600" dirty="0">
                          <a:latin typeface="Verdana" pitchFamily="34" charset="0"/>
                          <a:ea typeface="Verdana" pitchFamily="34" charset="0"/>
                          <a:cs typeface="Verdana" pitchFamily="34" charset="0"/>
                        </a:rPr>
                        <a:t>$ 430,000</a:t>
                      </a:r>
                    </a:p>
                  </a:txBody>
                  <a:tcPr marL="89146" marR="89146"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$ 415,000</a:t>
                      </a:r>
                    </a:p>
                  </a:txBody>
                  <a:tcPr marL="89146" marR="89146" anchor="ctr"/>
                </a:tc>
                <a:extLst>
                  <a:ext uri="{0D108BD9-81ED-4DB2-BD59-A6C34878D82A}">
                    <a16:rowId xmlns:a16="http://schemas.microsoft.com/office/drawing/2014/main" val="10001"/>
                  </a:ext>
                </a:extLst>
              </a:tr>
              <a:tr h="696058">
                <a:tc>
                  <a:txBody>
                    <a:bodyPr/>
                    <a:lstStyle/>
                    <a:p>
                      <a:r>
                        <a:rPr lang="en-US" sz="1600" dirty="0">
                          <a:latin typeface="Verdana" pitchFamily="34" charset="0"/>
                          <a:ea typeface="Verdana" pitchFamily="34" charset="0"/>
                          <a:cs typeface="Verdana" pitchFamily="34" charset="0"/>
                        </a:rPr>
                        <a:t>Property, plant, and equipment</a:t>
                      </a:r>
                    </a:p>
                  </a:txBody>
                  <a:tcPr marL="89146" marR="89146" anchor="ctr"/>
                </a:tc>
                <a:tc>
                  <a:txBody>
                    <a:bodyPr/>
                    <a:lstStyle/>
                    <a:p>
                      <a:pPr algn="r"/>
                      <a:r>
                        <a:rPr lang="en-US" sz="1600" dirty="0">
                          <a:latin typeface="Verdana" pitchFamily="34" charset="0"/>
                          <a:ea typeface="Verdana" pitchFamily="34" charset="0"/>
                          <a:cs typeface="Verdana" pitchFamily="34" charset="0"/>
                        </a:rPr>
                        <a:t>1,1500,000</a:t>
                      </a:r>
                    </a:p>
                  </a:txBody>
                  <a:tcPr marL="89146" marR="89146"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 1,470,000</a:t>
                      </a:r>
                    </a:p>
                  </a:txBody>
                  <a:tcPr marL="89146" marR="89146" anchor="ctr"/>
                </a:tc>
                <a:extLst>
                  <a:ext uri="{0D108BD9-81ED-4DB2-BD59-A6C34878D82A}">
                    <a16:rowId xmlns:a16="http://schemas.microsoft.com/office/drawing/2014/main" val="10002"/>
                  </a:ext>
                </a:extLst>
              </a:tr>
              <a:tr h="402981">
                <a:tc>
                  <a:txBody>
                    <a:bodyPr/>
                    <a:lstStyle/>
                    <a:p>
                      <a:r>
                        <a:rPr lang="en-US" sz="1600" dirty="0">
                          <a:latin typeface="Verdana" pitchFamily="34" charset="0"/>
                          <a:ea typeface="Verdana" pitchFamily="34" charset="0"/>
                          <a:cs typeface="Verdana" pitchFamily="34" charset="0"/>
                        </a:rPr>
                        <a:t>Liabilities</a:t>
                      </a:r>
                    </a:p>
                  </a:txBody>
                  <a:tcPr marL="89146" marR="89146" anchor="ctr"/>
                </a:tc>
                <a:tc>
                  <a:txBody>
                    <a:bodyPr/>
                    <a:lstStyle/>
                    <a:p>
                      <a:pPr algn="r"/>
                      <a:r>
                        <a:rPr lang="en-US" sz="1600" dirty="0">
                          <a:latin typeface="Verdana" pitchFamily="34" charset="0"/>
                          <a:ea typeface="Verdana" pitchFamily="34" charset="0"/>
                          <a:cs typeface="Verdana" pitchFamily="34" charset="0"/>
                        </a:rPr>
                        <a:t> 300,000</a:t>
                      </a:r>
                    </a:p>
                  </a:txBody>
                  <a:tcPr marL="89146" marR="89146"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300,000</a:t>
                      </a:r>
                    </a:p>
                  </a:txBody>
                  <a:tcPr marL="89146" marR="89146"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548195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10-1</a:t>
            </a:r>
          </a:p>
        </p:txBody>
      </p:sp>
      <p:sp>
        <p:nvSpPr>
          <p:cNvPr id="3" name="Title 2"/>
          <p:cNvSpPr>
            <a:spLocks noGrp="1"/>
          </p:cNvSpPr>
          <p:nvPr>
            <p:ph type="title"/>
          </p:nvPr>
        </p:nvSpPr>
        <p:spPr/>
        <p:txBody>
          <a:bodyPr>
            <a:normAutofit/>
          </a:bodyPr>
          <a:lstStyle/>
          <a:p>
            <a:r>
              <a:rPr lang="en-US" altLang="en-US" dirty="0"/>
              <a:t>Concept Check: Goodwill (2 of 2)</a:t>
            </a:r>
            <a:endParaRPr lang="en-US" dirty="0"/>
          </a:p>
        </p:txBody>
      </p:sp>
      <p:sp>
        <p:nvSpPr>
          <p:cNvPr id="4" name="Content Placeholder 3"/>
          <p:cNvSpPr>
            <a:spLocks noGrp="1"/>
          </p:cNvSpPr>
          <p:nvPr>
            <p:ph sz="quarter" idx="10"/>
          </p:nvPr>
        </p:nvSpPr>
        <p:spPr>
          <a:xfrm>
            <a:off x="914400" y="1676400"/>
            <a:ext cx="7848600" cy="4343400"/>
          </a:xfrm>
        </p:spPr>
        <p:txBody>
          <a:bodyPr/>
          <a:lstStyle/>
          <a:p>
            <a:pPr marL="0" indent="0">
              <a:spcAft>
                <a:spcPts val="1200"/>
              </a:spcAft>
              <a:buNone/>
            </a:pPr>
            <a:r>
              <a:rPr lang="en-US" dirty="0" err="1"/>
              <a:t>Deardon</a:t>
            </a:r>
            <a:r>
              <a:rPr lang="en-US" dirty="0"/>
              <a:t> should record goodwill of:</a:t>
            </a:r>
          </a:p>
          <a:p>
            <a:pPr marL="457200" indent="-457200">
              <a:buFont typeface="+mj-lt"/>
              <a:buAutoNum type="alphaLcPeriod"/>
            </a:pPr>
            <a:r>
              <a:rPr lang="en-US" dirty="0"/>
              <a:t>$165,000 </a:t>
            </a:r>
          </a:p>
          <a:p>
            <a:pPr marL="457200" indent="-457200">
              <a:buFont typeface="+mj-lt"/>
              <a:buAutoNum type="alphaLcPeriod"/>
            </a:pPr>
            <a:r>
              <a:rPr lang="en-US" dirty="0"/>
              <a:t>$470,000 </a:t>
            </a:r>
          </a:p>
          <a:p>
            <a:pPr marL="457200" indent="-457200">
              <a:buFont typeface="+mj-lt"/>
              <a:buAutoNum type="alphaLcPeriod"/>
            </a:pPr>
            <a:r>
              <a:rPr lang="en-US" dirty="0"/>
              <a:t>$170,000 </a:t>
            </a:r>
          </a:p>
          <a:p>
            <a:pPr marL="457200" indent="-457200">
              <a:buFont typeface="+mj-lt"/>
              <a:buAutoNum type="alphaLcPeriod"/>
            </a:pPr>
            <a:r>
              <a:rPr lang="en-US" dirty="0"/>
              <a:t>$0 </a:t>
            </a:r>
            <a:endParaRPr lang="en-US" sz="1400" dirty="0"/>
          </a:p>
          <a:p>
            <a:pPr marL="0" lvl="0" indent="0">
              <a:spcAft>
                <a:spcPts val="1200"/>
              </a:spcAft>
              <a:buNone/>
            </a:pPr>
            <a:r>
              <a:rPr lang="en-US" dirty="0"/>
              <a:t>The correct answer is </a:t>
            </a:r>
            <a:r>
              <a:rPr lang="en-US" i="1" dirty="0"/>
              <a:t>a</a:t>
            </a:r>
            <a:r>
              <a:rPr lang="en-US" dirty="0"/>
              <a:t>: $1,750,000 − ($415,000 + 1,470,000 − 300,000) = </a:t>
            </a:r>
            <a:r>
              <a:rPr lang="en-US" b="1" dirty="0"/>
              <a:t>$165,000</a:t>
            </a:r>
            <a:endParaRPr lang="en-US" dirty="0"/>
          </a:p>
        </p:txBody>
      </p:sp>
    </p:spTree>
    <p:extLst>
      <p:ext uri="{BB962C8B-B14F-4D97-AF65-F5344CB8AC3E}">
        <p14:creationId xmlns:p14="http://schemas.microsoft.com/office/powerpoint/2010/main" val="29026143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10-2</a:t>
            </a:r>
          </a:p>
        </p:txBody>
      </p:sp>
      <p:sp>
        <p:nvSpPr>
          <p:cNvPr id="3" name="Title 2"/>
          <p:cNvSpPr>
            <a:spLocks noGrp="1"/>
          </p:cNvSpPr>
          <p:nvPr>
            <p:ph type="title"/>
          </p:nvPr>
        </p:nvSpPr>
        <p:spPr/>
        <p:txBody>
          <a:bodyPr>
            <a:normAutofit/>
          </a:bodyPr>
          <a:lstStyle/>
          <a:p>
            <a:r>
              <a:rPr lang="en-US" dirty="0"/>
              <a:t>Lump-Sum Purchases (1 of 6)</a:t>
            </a:r>
          </a:p>
        </p:txBody>
      </p:sp>
      <p:sp>
        <p:nvSpPr>
          <p:cNvPr id="4" name="Content Placeholder 3"/>
          <p:cNvSpPr>
            <a:spLocks noGrp="1"/>
          </p:cNvSpPr>
          <p:nvPr>
            <p:ph sz="quarter" idx="10"/>
          </p:nvPr>
        </p:nvSpPr>
        <p:spPr>
          <a:xfrm>
            <a:off x="716280" y="1676400"/>
            <a:ext cx="8046720" cy="4876800"/>
          </a:xfrm>
        </p:spPr>
        <p:txBody>
          <a:bodyPr/>
          <a:lstStyle/>
          <a:p>
            <a:r>
              <a:rPr lang="en-US" dirty="0"/>
              <a:t>Refers to the acquisition of group of assets for a single sum</a:t>
            </a:r>
          </a:p>
          <a:p>
            <a:pPr marL="0" indent="0">
              <a:buNone/>
            </a:pPr>
            <a:r>
              <a:rPr lang="en-US" dirty="0"/>
              <a:t>Valuation of these assets differs when:</a:t>
            </a:r>
          </a:p>
          <a:p>
            <a:r>
              <a:rPr lang="en-US" dirty="0"/>
              <a:t>Each asset is indistinguishable</a:t>
            </a:r>
          </a:p>
          <a:p>
            <a:pPr marL="0" indent="0">
              <a:buNone/>
            </a:pPr>
            <a:r>
              <a:rPr lang="en-US" sz="2400" b="1" dirty="0"/>
              <a:t>Example:</a:t>
            </a:r>
          </a:p>
          <a:p>
            <a:pPr marL="971550" lvl="1" indent="-514350">
              <a:buSzPct val="100000"/>
              <a:buFont typeface="+mj-lt"/>
              <a:buAutoNum type="arabicPeriod"/>
            </a:pPr>
            <a:r>
              <a:rPr lang="en-IN" dirty="0"/>
              <a:t>10 identical delivery trucks purchased for a lump-sum </a:t>
            </a:r>
            <a:r>
              <a:rPr lang="en-US" dirty="0"/>
              <a:t>price of $150,000</a:t>
            </a:r>
          </a:p>
          <a:p>
            <a:r>
              <a:rPr lang="en-US" dirty="0"/>
              <a:t>Assets have different characteristics and different useful lives : </a:t>
            </a:r>
            <a:r>
              <a:rPr lang="en-US" b="1" dirty="0"/>
              <a:t>Allocate the lump-sum acquisition price among the separate items</a:t>
            </a:r>
          </a:p>
        </p:txBody>
      </p:sp>
    </p:spTree>
    <p:extLst>
      <p:ext uri="{BB962C8B-B14F-4D97-AF65-F5344CB8AC3E}">
        <p14:creationId xmlns:p14="http://schemas.microsoft.com/office/powerpoint/2010/main" val="36442163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10-2</a:t>
            </a:r>
          </a:p>
        </p:txBody>
      </p:sp>
      <p:sp>
        <p:nvSpPr>
          <p:cNvPr id="3" name="Title 2"/>
          <p:cNvSpPr>
            <a:spLocks noGrp="1"/>
          </p:cNvSpPr>
          <p:nvPr>
            <p:ph type="title"/>
          </p:nvPr>
        </p:nvSpPr>
        <p:spPr/>
        <p:txBody>
          <a:bodyPr>
            <a:normAutofit/>
          </a:bodyPr>
          <a:lstStyle/>
          <a:p>
            <a:r>
              <a:rPr lang="en-US" dirty="0"/>
              <a:t>Lump-Sum Purchases (2 of 6)</a:t>
            </a:r>
          </a:p>
        </p:txBody>
      </p:sp>
      <p:sp>
        <p:nvSpPr>
          <p:cNvPr id="4" name="Content Placeholder 3"/>
          <p:cNvSpPr>
            <a:spLocks noGrp="1"/>
          </p:cNvSpPr>
          <p:nvPr>
            <p:ph sz="quarter" idx="10"/>
          </p:nvPr>
        </p:nvSpPr>
        <p:spPr>
          <a:xfrm>
            <a:off x="716280" y="1600200"/>
            <a:ext cx="8351520" cy="4724400"/>
          </a:xfrm>
        </p:spPr>
        <p:txBody>
          <a:bodyPr/>
          <a:lstStyle/>
          <a:p>
            <a:pPr marL="0" indent="0">
              <a:buNone/>
            </a:pPr>
            <a:r>
              <a:rPr lang="en-US" b="1" dirty="0"/>
              <a:t>Example:</a:t>
            </a:r>
          </a:p>
          <a:p>
            <a:pPr marL="971550" lvl="1" indent="-514350">
              <a:buSzPct val="100000"/>
              <a:buFont typeface="+mj-lt"/>
              <a:buAutoNum type="arabicPeriod"/>
            </a:pPr>
            <a:r>
              <a:rPr lang="en-IN" dirty="0"/>
              <a:t>Acquisition of a factory that includes assets that are significantly different such as land, </a:t>
            </a:r>
            <a:r>
              <a:rPr lang="en-US" dirty="0"/>
              <a:t>building, and equipment</a:t>
            </a:r>
          </a:p>
          <a:p>
            <a:pPr marL="0" lvl="1" indent="0">
              <a:buSzPct val="100000"/>
              <a:buNone/>
            </a:pPr>
            <a:r>
              <a:rPr lang="en-IN" dirty="0"/>
              <a:t>The Smyrna Hand &amp; Edge Tools Company purchased an existing factory for a single sum of $2,000,000. The price included title to the land, the factory building, and the manufacturing equipment in the building, a patent on a process the equipment uses, and inventories of raw materials. An independent appraisal estimated the fair values of the assets (if purchased separately) at:</a:t>
            </a:r>
            <a:endParaRPr lang="en-US" dirty="0"/>
          </a:p>
        </p:txBody>
      </p:sp>
    </p:spTree>
    <p:extLst>
      <p:ext uri="{BB962C8B-B14F-4D97-AF65-F5344CB8AC3E}">
        <p14:creationId xmlns:p14="http://schemas.microsoft.com/office/powerpoint/2010/main" val="42045436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867400" y="-3175"/>
            <a:ext cx="3276600" cy="366032"/>
          </a:xfrm>
        </p:spPr>
        <p:txBody>
          <a:bodyPr/>
          <a:lstStyle/>
          <a:p>
            <a:pPr marL="0" indent="0">
              <a:buNone/>
            </a:pPr>
            <a:r>
              <a:rPr lang="en-US" dirty="0"/>
              <a:t>Learning Objective 10-2</a:t>
            </a:r>
          </a:p>
        </p:txBody>
      </p:sp>
      <p:sp>
        <p:nvSpPr>
          <p:cNvPr id="3" name="Title 2"/>
          <p:cNvSpPr>
            <a:spLocks noGrp="1"/>
          </p:cNvSpPr>
          <p:nvPr>
            <p:ph type="title"/>
          </p:nvPr>
        </p:nvSpPr>
        <p:spPr/>
        <p:txBody>
          <a:bodyPr/>
          <a:lstStyle/>
          <a:p>
            <a:r>
              <a:rPr lang="en-US" dirty="0"/>
              <a:t>Lump-Sum Purchases (3 of 6)</a:t>
            </a:r>
          </a:p>
        </p:txBody>
      </p:sp>
      <p:graphicFrame>
        <p:nvGraphicFramePr>
          <p:cNvPr id="4" name="Table 3"/>
          <p:cNvGraphicFramePr>
            <a:graphicFrameLocks noGrp="1"/>
          </p:cNvGraphicFramePr>
          <p:nvPr>
            <p:extLst>
              <p:ext uri="{D42A27DB-BD31-4B8C-83A1-F6EECF244321}">
                <p14:modId xmlns:p14="http://schemas.microsoft.com/office/powerpoint/2010/main" val="4250608241"/>
              </p:ext>
            </p:extLst>
          </p:nvPr>
        </p:nvGraphicFramePr>
        <p:xfrm>
          <a:off x="1347850" y="2121725"/>
          <a:ext cx="6477000" cy="2423162"/>
        </p:xfrm>
        <a:graphic>
          <a:graphicData uri="http://schemas.openxmlformats.org/drawingml/2006/table">
            <a:tbl>
              <a:tblPr firstRow="1" bandRow="1">
                <a:tableStyleId>{5940675A-B579-460E-94D1-54222C63F5DA}</a:tableStyleId>
              </a:tblPr>
              <a:tblGrid>
                <a:gridCol w="2159000">
                  <a:extLst>
                    <a:ext uri="{9D8B030D-6E8A-4147-A177-3AD203B41FA5}">
                      <a16:colId xmlns:a16="http://schemas.microsoft.com/office/drawing/2014/main" val="20000"/>
                    </a:ext>
                  </a:extLst>
                </a:gridCol>
                <a:gridCol w="2159000">
                  <a:extLst>
                    <a:ext uri="{9D8B030D-6E8A-4147-A177-3AD203B41FA5}">
                      <a16:colId xmlns:a16="http://schemas.microsoft.com/office/drawing/2014/main" val="20001"/>
                    </a:ext>
                  </a:extLst>
                </a:gridCol>
                <a:gridCol w="2159000">
                  <a:extLst>
                    <a:ext uri="{9D8B030D-6E8A-4147-A177-3AD203B41FA5}">
                      <a16:colId xmlns:a16="http://schemas.microsoft.com/office/drawing/2014/main" val="20002"/>
                    </a:ext>
                  </a:extLst>
                </a:gridCol>
              </a:tblGrid>
              <a:tr h="346166">
                <a:tc>
                  <a:txBody>
                    <a:bodyPr/>
                    <a:lstStyle/>
                    <a:p>
                      <a:pPr algn="ct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Fair Values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Allocation</a:t>
                      </a:r>
                    </a:p>
                  </a:txBody>
                  <a:tcPr/>
                </a:tc>
                <a:extLst>
                  <a:ext uri="{0D108BD9-81ED-4DB2-BD59-A6C34878D82A}">
                    <a16:rowId xmlns:a16="http://schemas.microsoft.com/office/drawing/2014/main" val="10000"/>
                  </a:ext>
                </a:extLst>
              </a:tr>
              <a:tr h="3461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Land</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  300,000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15%</a:t>
                      </a:r>
                    </a:p>
                  </a:txBody>
                  <a:tcPr/>
                </a:tc>
                <a:extLst>
                  <a:ext uri="{0D108BD9-81ED-4DB2-BD59-A6C34878D82A}">
                    <a16:rowId xmlns:a16="http://schemas.microsoft.com/office/drawing/2014/main" val="10001"/>
                  </a:ext>
                </a:extLst>
              </a:tr>
              <a:tr h="3461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Building</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550,000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25</a:t>
                      </a:r>
                    </a:p>
                  </a:txBody>
                  <a:tcPr/>
                </a:tc>
                <a:extLst>
                  <a:ext uri="{0D108BD9-81ED-4DB2-BD59-A6C34878D82A}">
                    <a16:rowId xmlns:a16="http://schemas.microsoft.com/office/drawing/2014/main" val="10002"/>
                  </a:ext>
                </a:extLst>
              </a:tr>
              <a:tr h="3461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Equipment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660,000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30</a:t>
                      </a:r>
                    </a:p>
                  </a:txBody>
                  <a:tcPr/>
                </a:tc>
                <a:extLst>
                  <a:ext uri="{0D108BD9-81ED-4DB2-BD59-A6C34878D82A}">
                    <a16:rowId xmlns:a16="http://schemas.microsoft.com/office/drawing/2014/main" val="10003"/>
                  </a:ext>
                </a:extLst>
              </a:tr>
              <a:tr h="3461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Patent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440,000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a:t>
                      </a:r>
                    </a:p>
                  </a:txBody>
                  <a:tcPr/>
                </a:tc>
                <a:extLst>
                  <a:ext uri="{0D108BD9-81ED-4DB2-BD59-A6C34878D82A}">
                    <a16:rowId xmlns:a16="http://schemas.microsoft.com/office/drawing/2014/main" val="10004"/>
                  </a:ext>
                </a:extLst>
              </a:tr>
              <a:tr h="3461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Inventories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220,000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10</a:t>
                      </a:r>
                    </a:p>
                  </a:txBody>
                  <a:tcPr/>
                </a:tc>
                <a:extLst>
                  <a:ext uri="{0D108BD9-81ED-4DB2-BD59-A6C34878D82A}">
                    <a16:rowId xmlns:a16="http://schemas.microsoft.com/office/drawing/2014/main" val="10005"/>
                  </a:ext>
                </a:extLst>
              </a:tr>
              <a:tr h="346166">
                <a:tc>
                  <a:txBody>
                    <a:bodyPr/>
                    <a:lstStyle/>
                    <a:p>
                      <a:pPr marL="0" marR="0" indent="57150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Total</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$2,200,000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100%</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600100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10-2</a:t>
            </a:r>
          </a:p>
        </p:txBody>
      </p:sp>
      <p:sp>
        <p:nvSpPr>
          <p:cNvPr id="3" name="Title 2"/>
          <p:cNvSpPr>
            <a:spLocks noGrp="1"/>
          </p:cNvSpPr>
          <p:nvPr>
            <p:ph type="title"/>
          </p:nvPr>
        </p:nvSpPr>
        <p:spPr/>
        <p:txBody>
          <a:bodyPr>
            <a:normAutofit/>
          </a:bodyPr>
          <a:lstStyle/>
          <a:p>
            <a:r>
              <a:rPr lang="en-US" dirty="0"/>
              <a:t>Lump-Sum Purchases (4 of 6)</a:t>
            </a:r>
          </a:p>
        </p:txBody>
      </p:sp>
      <p:sp>
        <p:nvSpPr>
          <p:cNvPr id="4" name="Content Placeholder 3"/>
          <p:cNvSpPr>
            <a:spLocks noGrp="1"/>
          </p:cNvSpPr>
          <p:nvPr>
            <p:ph sz="quarter" idx="10"/>
          </p:nvPr>
        </p:nvSpPr>
        <p:spPr>
          <a:xfrm>
            <a:off x="685800" y="1676400"/>
            <a:ext cx="8229600" cy="4800600"/>
          </a:xfrm>
        </p:spPr>
        <p:txBody>
          <a:bodyPr/>
          <a:lstStyle/>
          <a:p>
            <a:pPr marL="0" indent="0">
              <a:buNone/>
            </a:pPr>
            <a:r>
              <a:rPr lang="en-IN" sz="2400" dirty="0"/>
              <a:t>The Smyrna Hand &amp; Edge Tools Company purchased an existing factory for a single sum of $2,000,000. The price included title to the land, the factory building, and the manufacturing equipment in the building, a patent on a process the equipment uses, and inventories of raw materials. An independent appraisal estimated the fair values of the assets (if purchased separately) at $330,000 for the land, $550,000 for the building, $660,000 for the equipment, $440,000 for the patent, and $220,000 for the inventories. </a:t>
            </a:r>
            <a:endParaRPr lang="en-US" sz="2400" dirty="0"/>
          </a:p>
        </p:txBody>
      </p:sp>
    </p:spTree>
    <p:extLst>
      <p:ext uri="{BB962C8B-B14F-4D97-AF65-F5344CB8AC3E}">
        <p14:creationId xmlns:p14="http://schemas.microsoft.com/office/powerpoint/2010/main" val="31486599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10-2</a:t>
            </a:r>
          </a:p>
        </p:txBody>
      </p:sp>
      <p:sp>
        <p:nvSpPr>
          <p:cNvPr id="3" name="Title 2"/>
          <p:cNvSpPr>
            <a:spLocks noGrp="1"/>
          </p:cNvSpPr>
          <p:nvPr>
            <p:ph type="title"/>
          </p:nvPr>
        </p:nvSpPr>
        <p:spPr/>
        <p:txBody>
          <a:bodyPr>
            <a:normAutofit/>
          </a:bodyPr>
          <a:lstStyle/>
          <a:p>
            <a:r>
              <a:rPr lang="en-US" dirty="0"/>
              <a:t>Lump-Sum Purchases (5 of 6)</a:t>
            </a:r>
          </a:p>
        </p:txBody>
      </p:sp>
      <p:graphicFrame>
        <p:nvGraphicFramePr>
          <p:cNvPr id="4" name="Table 3"/>
          <p:cNvGraphicFramePr>
            <a:graphicFrameLocks noGrp="1"/>
          </p:cNvGraphicFramePr>
          <p:nvPr>
            <p:extLst>
              <p:ext uri="{D42A27DB-BD31-4B8C-83A1-F6EECF244321}">
                <p14:modId xmlns:p14="http://schemas.microsoft.com/office/powerpoint/2010/main" val="1861626921"/>
              </p:ext>
            </p:extLst>
          </p:nvPr>
        </p:nvGraphicFramePr>
        <p:xfrm>
          <a:off x="1066800" y="2057401"/>
          <a:ext cx="7162800" cy="3630671"/>
        </p:xfrm>
        <a:graphic>
          <a:graphicData uri="http://schemas.openxmlformats.org/drawingml/2006/table">
            <a:tbl>
              <a:tblPr firstRow="1" bandRow="1">
                <a:tableStyleId>{5940675A-B579-460E-94D1-54222C63F5DA}</a:tableStyleId>
              </a:tblPr>
              <a:tblGrid>
                <a:gridCol w="1790700">
                  <a:extLst>
                    <a:ext uri="{9D8B030D-6E8A-4147-A177-3AD203B41FA5}">
                      <a16:colId xmlns:a16="http://schemas.microsoft.com/office/drawing/2014/main" val="20000"/>
                    </a:ext>
                  </a:extLst>
                </a:gridCol>
                <a:gridCol w="27813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533399">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90342" marR="90342"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Consideration Paid</a:t>
                      </a:r>
                    </a:p>
                  </a:txBody>
                  <a:tcPr marL="90342" marR="90342"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90342" marR="90342" anchor="ct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Initial Valuation of Each Asset</a:t>
                      </a:r>
                    </a:p>
                  </a:txBody>
                  <a:tcPr marL="90342" marR="90342" anchor="ctr"/>
                </a:tc>
                <a:extLst>
                  <a:ext uri="{0D108BD9-81ED-4DB2-BD59-A6C34878D82A}">
                    <a16:rowId xmlns:a16="http://schemas.microsoft.com/office/drawing/2014/main" val="10000"/>
                  </a:ext>
                </a:extLst>
              </a:tr>
              <a:tr h="5162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Land</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$2,000,000 × 15%</a:t>
                      </a:r>
                    </a:p>
                  </a:txBody>
                  <a:tcPr marL="90342" marR="90342" anchor="ctr"/>
                </a:tc>
                <a:tc>
                  <a:txBody>
                    <a:bodyPr/>
                    <a:lstStyle/>
                    <a:p>
                      <a:pPr algn="ct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$300,000</a:t>
                      </a:r>
                    </a:p>
                  </a:txBody>
                  <a:tcPr marL="90342" marR="90342" anchor="ctr"/>
                </a:tc>
                <a:extLst>
                  <a:ext uri="{0D108BD9-81ED-4DB2-BD59-A6C34878D82A}">
                    <a16:rowId xmlns:a16="http://schemas.microsoft.com/office/drawing/2014/main" val="10001"/>
                  </a:ext>
                </a:extLst>
              </a:tr>
              <a:tr h="5162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Building</a:t>
                      </a:r>
                    </a:p>
                  </a:txBody>
                  <a:tcPr marL="90342" marR="90342" anchor="ctr"/>
                </a:tc>
                <a:tc>
                  <a:txBody>
                    <a:bodyPr/>
                    <a:lstStyle/>
                    <a:p>
                      <a:pPr algn="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$2,000,000 × 25%</a:t>
                      </a:r>
                    </a:p>
                  </a:txBody>
                  <a:tcPr marL="90342" marR="90342" anchor="ctr"/>
                </a:tc>
                <a:tc>
                  <a:txBody>
                    <a:bodyPr/>
                    <a:lstStyle/>
                    <a:p>
                      <a:pPr algn="ct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500,000</a:t>
                      </a:r>
                    </a:p>
                  </a:txBody>
                  <a:tcPr marL="90342" marR="90342" anchor="ctr"/>
                </a:tc>
                <a:extLst>
                  <a:ext uri="{0D108BD9-81ED-4DB2-BD59-A6C34878D82A}">
                    <a16:rowId xmlns:a16="http://schemas.microsoft.com/office/drawing/2014/main" val="10002"/>
                  </a:ext>
                </a:extLst>
              </a:tr>
              <a:tr h="5162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Equipment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$2,000,000 × 30%</a:t>
                      </a:r>
                    </a:p>
                  </a:txBody>
                  <a:tcPr marL="90342" marR="90342" anchor="ctr"/>
                </a:tc>
                <a:tc>
                  <a:txBody>
                    <a:bodyPr/>
                    <a:lstStyle/>
                    <a:p>
                      <a:pPr algn="ct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600,000</a:t>
                      </a:r>
                    </a:p>
                  </a:txBody>
                  <a:tcPr marL="90342" marR="90342" anchor="ctr"/>
                </a:tc>
                <a:extLst>
                  <a:ext uri="{0D108BD9-81ED-4DB2-BD59-A6C34878D82A}">
                    <a16:rowId xmlns:a16="http://schemas.microsoft.com/office/drawing/2014/main" val="10003"/>
                  </a:ext>
                </a:extLst>
              </a:tr>
              <a:tr h="5162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Patent</a:t>
                      </a:r>
                    </a:p>
                  </a:txBody>
                  <a:tcPr marL="90342" marR="90342" anchor="ctr"/>
                </a:tc>
                <a:tc>
                  <a:txBody>
                    <a:bodyPr/>
                    <a:lstStyle/>
                    <a:p>
                      <a:pPr algn="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$2,000,000 ×</a:t>
                      </a:r>
                      <a:r>
                        <a:rPr lang="en-US" sz="14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a:t>
                      </a:r>
                    </a:p>
                  </a:txBody>
                  <a:tcPr marL="90342" marR="90342" anchor="ctr"/>
                </a:tc>
                <a:tc>
                  <a:txBody>
                    <a:bodyPr/>
                    <a:lstStyle/>
                    <a:p>
                      <a:pPr algn="ct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400,000</a:t>
                      </a:r>
                    </a:p>
                  </a:txBody>
                  <a:tcPr marL="90342" marR="90342" anchor="ctr"/>
                </a:tc>
                <a:extLst>
                  <a:ext uri="{0D108BD9-81ED-4DB2-BD59-A6C34878D82A}">
                    <a16:rowId xmlns:a16="http://schemas.microsoft.com/office/drawing/2014/main" val="10004"/>
                  </a:ext>
                </a:extLst>
              </a:tr>
              <a:tr h="5162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Inventories</a:t>
                      </a:r>
                    </a:p>
                  </a:txBody>
                  <a:tcPr marL="90342" marR="90342" anchor="ctr"/>
                </a:tc>
                <a:tc>
                  <a:txBody>
                    <a:bodyPr/>
                    <a:lstStyle/>
                    <a:p>
                      <a:pPr algn="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$2,000,000 × 10%</a:t>
                      </a:r>
                    </a:p>
                  </a:txBody>
                  <a:tcPr marL="90342" marR="90342" anchor="ctr"/>
                </a:tc>
                <a:tc>
                  <a:txBody>
                    <a:bodyPr/>
                    <a:lstStyle/>
                    <a:p>
                      <a:pPr algn="ct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marL="90342" marR="90342" anchor="ctr"/>
                </a:tc>
                <a:extLst>
                  <a:ext uri="{0D108BD9-81ED-4DB2-BD59-A6C34878D82A}">
                    <a16:rowId xmlns:a16="http://schemas.microsoft.com/office/drawing/2014/main" val="10005"/>
                  </a:ext>
                </a:extLst>
              </a:tr>
              <a:tr h="5162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Total</a:t>
                      </a:r>
                    </a:p>
                  </a:txBody>
                  <a:tcPr marL="90342" marR="90342" anchor="ctr"/>
                </a:tc>
                <a:tc>
                  <a:txBody>
                    <a:bodyPr/>
                    <a:lstStyle/>
                    <a:p>
                      <a:pPr algn="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$2,000,000 × 100%</a:t>
                      </a:r>
                    </a:p>
                  </a:txBody>
                  <a:tcPr marL="90342" marR="90342" anchor="ctr"/>
                </a:tc>
                <a:tc>
                  <a:txBody>
                    <a:bodyPr/>
                    <a:lstStyle/>
                    <a:p>
                      <a:pPr algn="ct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90342" marR="90342"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$2,000,000</a:t>
                      </a:r>
                    </a:p>
                  </a:txBody>
                  <a:tcPr marL="90342" marR="90342"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652503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867400" y="-3175"/>
            <a:ext cx="3276600" cy="366032"/>
          </a:xfrm>
        </p:spPr>
        <p:txBody>
          <a:bodyPr/>
          <a:lstStyle/>
          <a:p>
            <a:pPr marL="0" indent="0">
              <a:buNone/>
            </a:pPr>
            <a:r>
              <a:rPr lang="en-US" dirty="0"/>
              <a:t>Learning Objective 10-2</a:t>
            </a:r>
          </a:p>
        </p:txBody>
      </p:sp>
      <p:sp>
        <p:nvSpPr>
          <p:cNvPr id="3" name="Title 2"/>
          <p:cNvSpPr>
            <a:spLocks noGrp="1"/>
          </p:cNvSpPr>
          <p:nvPr>
            <p:ph type="title"/>
          </p:nvPr>
        </p:nvSpPr>
        <p:spPr>
          <a:xfrm>
            <a:off x="691523" y="457200"/>
            <a:ext cx="8013421" cy="914400"/>
          </a:xfrm>
        </p:spPr>
        <p:txBody>
          <a:bodyPr>
            <a:noAutofit/>
          </a:bodyPr>
          <a:lstStyle/>
          <a:p>
            <a:r>
              <a:rPr lang="en-US" dirty="0"/>
              <a:t>Lump-Sum Purchases (6 of 6)</a:t>
            </a:r>
          </a:p>
        </p:txBody>
      </p:sp>
      <p:pic>
        <p:nvPicPr>
          <p:cNvPr id="9" name="Picture 2" descr="Journal entry debiting land 300,000, building 500,000, equipment 600,000, patent 400,000, and inventories 200,000 and crediting cash 2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064262"/>
            <a:ext cx="7403821" cy="239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03167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867400" y="-3175"/>
            <a:ext cx="3276600" cy="366032"/>
          </a:xfrm>
        </p:spPr>
        <p:txBody>
          <a:bodyPr/>
          <a:lstStyle/>
          <a:p>
            <a:pPr marL="0" indent="0">
              <a:buNone/>
            </a:pPr>
            <a:r>
              <a:rPr lang="en-US" dirty="0"/>
              <a:t>Learning Objective 10-2</a:t>
            </a:r>
          </a:p>
        </p:txBody>
      </p:sp>
      <p:sp>
        <p:nvSpPr>
          <p:cNvPr id="3" name="Title 2"/>
          <p:cNvSpPr>
            <a:spLocks noGrp="1"/>
          </p:cNvSpPr>
          <p:nvPr>
            <p:ph type="title"/>
          </p:nvPr>
        </p:nvSpPr>
        <p:spPr>
          <a:xfrm>
            <a:off x="609600" y="431442"/>
            <a:ext cx="8229600" cy="1092558"/>
          </a:xfrm>
        </p:spPr>
        <p:txBody>
          <a:bodyPr>
            <a:noAutofit/>
          </a:bodyPr>
          <a:lstStyle/>
          <a:p>
            <a:r>
              <a:rPr lang="en-US" altLang="en-US" dirty="0"/>
              <a:t>Concept Check: Lump-Sum Purchases (1 of 2)</a:t>
            </a:r>
            <a:endParaRPr lang="en-US" dirty="0"/>
          </a:p>
        </p:txBody>
      </p:sp>
      <p:sp>
        <p:nvSpPr>
          <p:cNvPr id="4" name="Content Placeholder 3"/>
          <p:cNvSpPr>
            <a:spLocks noGrp="1"/>
          </p:cNvSpPr>
          <p:nvPr>
            <p:ph sz="quarter" idx="10"/>
          </p:nvPr>
        </p:nvSpPr>
        <p:spPr>
          <a:xfrm>
            <a:off x="685800" y="1752600"/>
            <a:ext cx="8305800" cy="4343400"/>
          </a:xfrm>
        </p:spPr>
        <p:txBody>
          <a:bodyPr/>
          <a:lstStyle/>
          <a:p>
            <a:pPr marL="0" indent="0">
              <a:buNone/>
            </a:pPr>
            <a:r>
              <a:rPr lang="en-US" dirty="0"/>
              <a:t>Cirrus Corporation acquired a manufacturing facility on five acres of land for a lump-sum price of $32,000,000. The land included land improvements such as landscaping, a sprinkler system, and a parking lot. According to independent appraisals, the fair values were $18,000,000, $12,000,000, and $10,000,000 for the building, land, and land improvements, respectively. The initial values of the building, land, and land improvements would be:</a:t>
            </a:r>
          </a:p>
        </p:txBody>
      </p:sp>
    </p:spTree>
    <p:extLst>
      <p:ext uri="{BB962C8B-B14F-4D97-AF65-F5344CB8AC3E}">
        <p14:creationId xmlns:p14="http://schemas.microsoft.com/office/powerpoint/2010/main" val="1300286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8" name="Title 7"/>
          <p:cNvSpPr>
            <a:spLocks noGrp="1"/>
          </p:cNvSpPr>
          <p:nvPr>
            <p:ph type="title"/>
          </p:nvPr>
        </p:nvSpPr>
        <p:spPr>
          <a:xfrm>
            <a:off x="609599" y="379731"/>
            <a:ext cx="8534401" cy="1449069"/>
          </a:xfrm>
        </p:spPr>
        <p:txBody>
          <a:bodyPr>
            <a:noAutofit/>
          </a:bodyPr>
          <a:lstStyle/>
          <a:p>
            <a:r>
              <a:rPr lang="en-IN" dirty="0"/>
              <a:t>Property, Plant, and Equipment and Their Acquisition Costs (1 of 2)</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762990227"/>
              </p:ext>
            </p:extLst>
          </p:nvPr>
        </p:nvGraphicFramePr>
        <p:xfrm>
          <a:off x="838200" y="2018725"/>
          <a:ext cx="7924800" cy="4367636"/>
        </p:xfrm>
        <a:graphic>
          <a:graphicData uri="http://schemas.openxmlformats.org/drawingml/2006/table">
            <a:tbl>
              <a:tblPr firstRow="1" bandRow="1">
                <a:tableStyleId>{5940675A-B579-460E-94D1-54222C63F5DA}</a:tableStyleId>
              </a:tblPr>
              <a:tblGrid>
                <a:gridCol w="1599501">
                  <a:extLst>
                    <a:ext uri="{9D8B030D-6E8A-4147-A177-3AD203B41FA5}">
                      <a16:colId xmlns:a16="http://schemas.microsoft.com/office/drawing/2014/main" val="20000"/>
                    </a:ext>
                  </a:extLst>
                </a:gridCol>
                <a:gridCol w="3199002">
                  <a:extLst>
                    <a:ext uri="{9D8B030D-6E8A-4147-A177-3AD203B41FA5}">
                      <a16:colId xmlns:a16="http://schemas.microsoft.com/office/drawing/2014/main" val="20001"/>
                    </a:ext>
                  </a:extLst>
                </a:gridCol>
                <a:gridCol w="3126297">
                  <a:extLst>
                    <a:ext uri="{9D8B030D-6E8A-4147-A177-3AD203B41FA5}">
                      <a16:colId xmlns:a16="http://schemas.microsoft.com/office/drawing/2014/main" val="20002"/>
                    </a:ext>
                  </a:extLst>
                </a:gridCol>
              </a:tblGrid>
              <a:tr h="494600">
                <a:tc>
                  <a:txBody>
                    <a:bodyPr/>
                    <a:lstStyle/>
                    <a:p>
                      <a:pPr algn="ctr"/>
                      <a:r>
                        <a:rPr lang="en-US" sz="1400" b="1"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Asset	</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Description</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Typical Acquisition</a:t>
                      </a:r>
                      <a:r>
                        <a:rPr lang="en-US" sz="1400" b="1" kern="1200" spc="0"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costs</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1197120">
                <a:tc>
                  <a:txBody>
                    <a:bodyPr/>
                    <a:lstStyle/>
                    <a:p>
                      <a:pPr marL="0" marR="228600" algn="l">
                        <a:lnSpc>
                          <a:spcPct val="117000"/>
                        </a:lnSpc>
                        <a:spcBef>
                          <a:spcPts val="0"/>
                        </a:spcBef>
                        <a:spcAft>
                          <a:spcPts val="0"/>
                        </a:spcAft>
                      </a:pPr>
                      <a:r>
                        <a:rPr lang="en-US" sz="14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Property, plant, and equipment</a:t>
                      </a:r>
                      <a:endParaRPr lang="en-US" sz="14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Productive assets that derive their value from long­-term use in operations rather than from resale.</a:t>
                      </a:r>
                    </a:p>
                  </a:txBody>
                  <a:tcPr anchor="ctr"/>
                </a:tc>
                <a:tc>
                  <a:txBody>
                    <a:bodyPr/>
                    <a:lstStyle/>
                    <a:p>
                      <a:pPr marL="61913" marR="45720" indent="0" algn="l">
                        <a:lnSpc>
                          <a:spcPct val="126000"/>
                        </a:lnSpc>
                        <a:spcBef>
                          <a:spcPts val="0"/>
                        </a:spcBef>
                        <a:spcAft>
                          <a:spcPts val="0"/>
                        </a:spcAft>
                      </a:pPr>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All expenditures necessary to get the asset in condition and location for its intended use.</a:t>
                      </a:r>
                      <a:endParaRPr lang="en-US" sz="14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304316">
                <a:tc>
                  <a:txBody>
                    <a:bodyPr/>
                    <a:lstStyle/>
                    <a:p>
                      <a:pPr marL="0" marR="0" indent="0" algn="l" defTabSz="914400" rtl="0" eaLnBrk="1" fontAlgn="auto" latinLnBrk="0" hangingPunct="1">
                        <a:lnSpc>
                          <a:spcPct val="113000"/>
                        </a:lnSpc>
                        <a:spcBef>
                          <a:spcPts val="0"/>
                        </a:spcBef>
                        <a:spcAft>
                          <a:spcPts val="0"/>
                        </a:spcAft>
                        <a:buClrTx/>
                        <a:buSzTx/>
                        <a:buFontTx/>
                        <a:buNone/>
                        <a:tabLst/>
                        <a:defRPr/>
                      </a:pPr>
                      <a:r>
                        <a:rPr lang="en-US" sz="14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Equipment</a:t>
                      </a:r>
                      <a:endParaRPr lang="en-US" sz="14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Broad term that includes machinery, computers and other office equipment, vehicles, furniture, and fixtures.</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61913" marR="45720" indent="0" algn="l" defTabSz="914400" rtl="0" eaLnBrk="1" fontAlgn="auto" latinLnBrk="0" hangingPunct="1">
                        <a:lnSpc>
                          <a:spcPct val="126000"/>
                        </a:lnSpc>
                        <a:spcBef>
                          <a:spcPts val="0"/>
                        </a:spcBef>
                        <a:spcAft>
                          <a:spcPts val="0"/>
                        </a:spcAft>
                        <a:buClrTx/>
                        <a:buSzTx/>
                        <a:buFontTx/>
                        <a:buNone/>
                        <a:tabLst/>
                        <a:defRPr/>
                      </a:pPr>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Purchase price (less discounts), taxes, transportation, installation, testing, trial runs, and reconditioning.</a:t>
                      </a:r>
                      <a:endParaRPr lang="en-US" sz="14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1332925">
                <a:tc>
                  <a:txBody>
                    <a:bodyPr/>
                    <a:lstStyle/>
                    <a:p>
                      <a:r>
                        <a:rPr lang="en-US" sz="1400" spc="0" dirty="0">
                          <a:latin typeface="Verdana" panose="020B0604030504040204" pitchFamily="34" charset="0"/>
                          <a:ea typeface="Verdana" panose="020B0604030504040204" pitchFamily="34" charset="0"/>
                          <a:cs typeface="Verdana" panose="020B0604030504040204" pitchFamily="34" charset="0"/>
                        </a:rPr>
                        <a:t>Land</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Real property used in operations (land held for speculative investment or future use is reported as investments or other assets).</a:t>
                      </a:r>
                    </a:p>
                  </a:txBody>
                  <a:tcPr anchor="ctr"/>
                </a:tc>
                <a:tc>
                  <a:txBody>
                    <a:bodyPr/>
                    <a:lstStyle/>
                    <a:p>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Purchase price, attorney's fees, title, recording fees, commissions, back taxes, mortgages, liens, clearing, filling, draining, and removing old buildings.</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14821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p:cNvSpPr>
            <a:spLocks noGrp="1"/>
          </p:cNvSpPr>
          <p:nvPr>
            <p:ph type="body" sz="quarter" idx="13"/>
          </p:nvPr>
        </p:nvSpPr>
        <p:spPr/>
        <p:txBody>
          <a:bodyPr/>
          <a:lstStyle/>
          <a:p>
            <a:pPr marL="0" indent="0">
              <a:buNone/>
            </a:pPr>
            <a:r>
              <a:rPr lang="en-US" dirty="0"/>
              <a:t>Learning Objective 10-2</a:t>
            </a:r>
          </a:p>
        </p:txBody>
      </p:sp>
      <p:sp>
        <p:nvSpPr>
          <p:cNvPr id="11" name="Title 2"/>
          <p:cNvSpPr>
            <a:spLocks noGrp="1"/>
          </p:cNvSpPr>
          <p:nvPr>
            <p:ph type="title"/>
          </p:nvPr>
        </p:nvSpPr>
        <p:spPr>
          <a:xfrm>
            <a:off x="700314" y="529770"/>
            <a:ext cx="8001000" cy="914400"/>
          </a:xfrm>
        </p:spPr>
        <p:txBody>
          <a:bodyPr>
            <a:noAutofit/>
          </a:bodyPr>
          <a:lstStyle/>
          <a:p>
            <a:r>
              <a:rPr lang="en-US" altLang="en-US" dirty="0"/>
              <a:t>Concept Check: Lump-Sum Purchases (2 of 3)</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578192042"/>
              </p:ext>
            </p:extLst>
          </p:nvPr>
        </p:nvGraphicFramePr>
        <p:xfrm>
          <a:off x="838200" y="2492433"/>
          <a:ext cx="7696200" cy="2114204"/>
        </p:xfrm>
        <a:graphic>
          <a:graphicData uri="http://schemas.openxmlformats.org/drawingml/2006/table">
            <a:tbl>
              <a:tblPr firstRow="1" bandRow="1">
                <a:tableStyleId>{5940675A-B579-460E-94D1-54222C63F5DA}</a:tableStyleId>
              </a:tblPr>
              <a:tblGrid>
                <a:gridCol w="609600">
                  <a:extLst>
                    <a:ext uri="{9D8B030D-6E8A-4147-A177-3AD203B41FA5}">
                      <a16:colId xmlns:a16="http://schemas.microsoft.com/office/drawing/2014/main" val="20000"/>
                    </a:ext>
                  </a:extLst>
                </a:gridCol>
                <a:gridCol w="3238500">
                  <a:extLst>
                    <a:ext uri="{9D8B030D-6E8A-4147-A177-3AD203B41FA5}">
                      <a16:colId xmlns:a16="http://schemas.microsoft.com/office/drawing/2014/main" val="20001"/>
                    </a:ext>
                  </a:extLst>
                </a:gridCol>
                <a:gridCol w="1924050">
                  <a:extLst>
                    <a:ext uri="{9D8B030D-6E8A-4147-A177-3AD203B41FA5}">
                      <a16:colId xmlns:a16="http://schemas.microsoft.com/office/drawing/2014/main" val="20002"/>
                    </a:ext>
                  </a:extLst>
                </a:gridCol>
                <a:gridCol w="1924050">
                  <a:extLst>
                    <a:ext uri="{9D8B030D-6E8A-4147-A177-3AD203B41FA5}">
                      <a16:colId xmlns:a16="http://schemas.microsoft.com/office/drawing/2014/main" val="20003"/>
                    </a:ext>
                  </a:extLst>
                </a:gridCol>
              </a:tblGrid>
              <a:tr h="4724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u="sng" dirty="0">
                          <a:latin typeface="Verdana" panose="020B0604030504040204" pitchFamily="34" charset="0"/>
                          <a:ea typeface="Verdana" panose="020B0604030504040204" pitchFamily="34" charset="0"/>
                          <a:cs typeface="Verdana" panose="020B0604030504040204" pitchFamily="34" charset="0"/>
                        </a:rPr>
                        <a:t>Building</a:t>
                      </a:r>
                    </a:p>
                  </a:txBody>
                  <a:tcPr anchor="ctr"/>
                </a:tc>
                <a:tc>
                  <a:txBody>
                    <a:bodyPr/>
                    <a:lstStyle/>
                    <a:p>
                      <a:pPr algn="ctr"/>
                      <a:r>
                        <a:rPr lang="en-US" sz="1400" b="1" u="sng" dirty="0">
                          <a:latin typeface="Verdana" panose="020B0604030504040204" pitchFamily="34" charset="0"/>
                          <a:ea typeface="Verdana" panose="020B0604030504040204" pitchFamily="34" charset="0"/>
                          <a:cs typeface="Verdana" panose="020B0604030504040204" pitchFamily="34" charset="0"/>
                        </a:rPr>
                        <a:t>Land</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sng" dirty="0">
                          <a:latin typeface="Verdana" panose="020B0604030504040204" pitchFamily="34" charset="0"/>
                          <a:ea typeface="Verdana" panose="020B0604030504040204" pitchFamily="34" charset="0"/>
                          <a:cs typeface="Verdana" panose="020B0604030504040204" pitchFamily="34" charset="0"/>
                        </a:rPr>
                        <a:t>Land improvements</a:t>
                      </a:r>
                    </a:p>
                  </a:txBody>
                  <a:tcPr anchor="ctr"/>
                </a:tc>
                <a:extLst>
                  <a:ext uri="{0D108BD9-81ED-4DB2-BD59-A6C34878D82A}">
                    <a16:rowId xmlns:a16="http://schemas.microsoft.com/office/drawing/2014/main" val="10000"/>
                  </a:ext>
                </a:extLst>
              </a:tr>
              <a:tr h="300644">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a.</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$18,000,000 </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$12,000,000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$10,000,000</a:t>
                      </a:r>
                    </a:p>
                  </a:txBody>
                  <a:tcPr anchor="ctr"/>
                </a:tc>
                <a:extLst>
                  <a:ext uri="{0D108BD9-81ED-4DB2-BD59-A6C34878D82A}">
                    <a16:rowId xmlns:a16="http://schemas.microsoft.com/office/drawing/2014/main" val="10001"/>
                  </a:ext>
                </a:extLst>
              </a:tr>
              <a:tr h="386542">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b.</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$18,000,000 </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$12,000,000 </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$ 2,000,000</a:t>
                      </a:r>
                    </a:p>
                  </a:txBody>
                  <a:tcPr anchor="ctr"/>
                </a:tc>
                <a:extLst>
                  <a:ext uri="{0D108BD9-81ED-4DB2-BD59-A6C34878D82A}">
                    <a16:rowId xmlns:a16="http://schemas.microsoft.com/office/drawing/2014/main" val="10002"/>
                  </a:ext>
                </a:extLst>
              </a:tr>
              <a:tr h="386542">
                <a:tc>
                  <a:txBody>
                    <a:bodyPr/>
                    <a:lstStyle/>
                    <a:p>
                      <a:r>
                        <a:rPr lang="en-US" sz="1400" b="0" dirty="0">
                          <a:latin typeface="Verdana" panose="020B0604030504040204" pitchFamily="34" charset="0"/>
                          <a:ea typeface="Verdana" panose="020B0604030504040204" pitchFamily="34" charset="0"/>
                          <a:cs typeface="Verdana" panose="020B0604030504040204" pitchFamily="34" charset="0"/>
                        </a:rPr>
                        <a:t>c.</a:t>
                      </a:r>
                    </a:p>
                  </a:txBody>
                  <a:tcPr anchor="ctr"/>
                </a:tc>
                <a:tc>
                  <a:txBody>
                    <a:bodyPr/>
                    <a:lstStyle/>
                    <a:p>
                      <a:r>
                        <a:rPr lang="en-US" sz="1400" b="0" dirty="0">
                          <a:latin typeface="Verdana" panose="020B0604030504040204" pitchFamily="34" charset="0"/>
                          <a:ea typeface="Verdana" panose="020B0604030504040204" pitchFamily="34" charset="0"/>
                          <a:cs typeface="Verdana" panose="020B0604030504040204" pitchFamily="34" charset="0"/>
                        </a:rPr>
                        <a:t>$14,400,000 </a:t>
                      </a:r>
                    </a:p>
                  </a:txBody>
                  <a:tcPr anchor="ctr"/>
                </a:tc>
                <a:tc>
                  <a:txBody>
                    <a:bodyPr/>
                    <a:lstStyle/>
                    <a:p>
                      <a:r>
                        <a:rPr lang="en-US" sz="1400" b="0" dirty="0">
                          <a:latin typeface="Verdana" panose="020B0604030504040204" pitchFamily="34" charset="0"/>
                          <a:ea typeface="Verdana" panose="020B0604030504040204" pitchFamily="34" charset="0"/>
                          <a:cs typeface="Verdana" panose="020B0604030504040204" pitchFamily="34" charset="0"/>
                        </a:rPr>
                        <a:t>$  9,600,000 </a:t>
                      </a:r>
                    </a:p>
                  </a:txBody>
                  <a:tcPr anchor="ctr"/>
                </a:tc>
                <a:tc>
                  <a:txBody>
                    <a:bodyPr/>
                    <a:lstStyle/>
                    <a:p>
                      <a:r>
                        <a:rPr lang="en-US" sz="1400" b="0" dirty="0">
                          <a:latin typeface="Verdana" panose="020B0604030504040204" pitchFamily="34" charset="0"/>
                          <a:ea typeface="Verdana" panose="020B0604030504040204" pitchFamily="34" charset="0"/>
                          <a:cs typeface="Verdana" panose="020B0604030504040204" pitchFamily="34" charset="0"/>
                        </a:rPr>
                        <a:t>$ 8,000,000 </a:t>
                      </a:r>
                    </a:p>
                  </a:txBody>
                  <a:tcPr anchor="ctr"/>
                </a:tc>
                <a:extLst>
                  <a:ext uri="{0D108BD9-81ED-4DB2-BD59-A6C34878D82A}">
                    <a16:rowId xmlns:a16="http://schemas.microsoft.com/office/drawing/2014/main" val="10003"/>
                  </a:ext>
                </a:extLst>
              </a:tr>
              <a:tr h="358832">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d.</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All of these answer choices are incorrect </a:t>
                      </a: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315060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867400" y="-3175"/>
            <a:ext cx="3276600" cy="366032"/>
          </a:xfrm>
        </p:spPr>
        <p:txBody>
          <a:bodyPr/>
          <a:lstStyle/>
          <a:p>
            <a:pPr marL="0" indent="0">
              <a:buNone/>
            </a:pPr>
            <a:r>
              <a:rPr lang="en-US" dirty="0"/>
              <a:t>Learning Objective 10-2</a:t>
            </a:r>
          </a:p>
        </p:txBody>
      </p:sp>
      <p:sp>
        <p:nvSpPr>
          <p:cNvPr id="3" name="Title 2"/>
          <p:cNvSpPr>
            <a:spLocks noGrp="1"/>
          </p:cNvSpPr>
          <p:nvPr>
            <p:ph type="title"/>
          </p:nvPr>
        </p:nvSpPr>
        <p:spPr>
          <a:xfrm>
            <a:off x="598716" y="406044"/>
            <a:ext cx="8229600" cy="1168758"/>
          </a:xfrm>
        </p:spPr>
        <p:txBody>
          <a:bodyPr>
            <a:noAutofit/>
          </a:bodyPr>
          <a:lstStyle/>
          <a:p>
            <a:r>
              <a:rPr lang="en-US" altLang="en-US" dirty="0"/>
              <a:t>Concept Check: Lump-Sum Purchases (3 of 3)</a:t>
            </a:r>
            <a:endParaRPr lang="en-US" dirty="0"/>
          </a:p>
        </p:txBody>
      </p:sp>
      <p:sp>
        <p:nvSpPr>
          <p:cNvPr id="4" name="Content Placeholder 3"/>
          <p:cNvSpPr>
            <a:spLocks noGrp="1"/>
          </p:cNvSpPr>
          <p:nvPr>
            <p:ph sz="quarter" idx="10"/>
          </p:nvPr>
        </p:nvSpPr>
        <p:spPr>
          <a:xfrm>
            <a:off x="685800" y="1752600"/>
            <a:ext cx="8229600" cy="4343400"/>
          </a:xfrm>
        </p:spPr>
        <p:txBody>
          <a:bodyPr/>
          <a:lstStyle/>
          <a:p>
            <a:pPr marL="0" lvl="0" indent="0">
              <a:buNone/>
            </a:pPr>
            <a:r>
              <a:rPr lang="en-US" dirty="0"/>
              <a:t>The correct answer is </a:t>
            </a:r>
            <a:r>
              <a:rPr lang="en-US" i="1" dirty="0"/>
              <a:t>c</a:t>
            </a:r>
            <a:r>
              <a:rPr lang="en-US" dirty="0"/>
              <a:t>:</a:t>
            </a:r>
          </a:p>
          <a:p>
            <a:pPr marL="0" lvl="0" indent="0">
              <a:buNone/>
            </a:pPr>
            <a:r>
              <a:rPr lang="en-US" dirty="0"/>
              <a:t>Total fair value = $40,000,000  </a:t>
            </a:r>
          </a:p>
          <a:p>
            <a:pPr marL="0" lvl="0" indent="0">
              <a:buNone/>
            </a:pPr>
            <a:r>
              <a:rPr lang="en-US" dirty="0"/>
              <a:t>Building: $18,000,000 ÷ $40,000,000 = 45% × $32,000,000 = </a:t>
            </a:r>
            <a:r>
              <a:rPr lang="en-US" b="1" dirty="0"/>
              <a:t>$14,400,000</a:t>
            </a:r>
            <a:endParaRPr lang="en-US" dirty="0"/>
          </a:p>
          <a:p>
            <a:pPr marL="0" lvl="0" indent="0">
              <a:buNone/>
            </a:pPr>
            <a:r>
              <a:rPr lang="en-US" dirty="0"/>
              <a:t>Land: $12,000,000 ÷ $40,000,000 = 30% × $32,000,000 = </a:t>
            </a:r>
            <a:r>
              <a:rPr lang="en-US" b="1" dirty="0"/>
              <a:t>$9,600,000</a:t>
            </a:r>
            <a:r>
              <a:rPr lang="en-US" dirty="0"/>
              <a:t> </a:t>
            </a:r>
          </a:p>
          <a:p>
            <a:pPr marL="0" lvl="0" indent="0">
              <a:buNone/>
            </a:pPr>
            <a:r>
              <a:rPr lang="en-US" dirty="0"/>
              <a:t>Land improvements: $10,000,000 ÷ $40,000,000 = 25% × $32,000,000 = </a:t>
            </a:r>
            <a:r>
              <a:rPr lang="en-US" b="1" dirty="0"/>
              <a:t>$8,000,000</a:t>
            </a:r>
            <a:endParaRPr lang="en-US" dirty="0"/>
          </a:p>
        </p:txBody>
      </p:sp>
    </p:spTree>
    <p:extLst>
      <p:ext uri="{BB962C8B-B14F-4D97-AF65-F5344CB8AC3E}">
        <p14:creationId xmlns:p14="http://schemas.microsoft.com/office/powerpoint/2010/main" val="485807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5715000" y="-3175"/>
            <a:ext cx="3429000" cy="384175"/>
          </a:xfrm>
        </p:spPr>
        <p:txBody>
          <a:bodyPr/>
          <a:lstStyle/>
          <a:p>
            <a:pPr marL="0" indent="0">
              <a:buNone/>
            </a:pPr>
            <a:r>
              <a:rPr lang="en-US" dirty="0"/>
              <a:t>Learning Objective 10-3</a:t>
            </a:r>
          </a:p>
        </p:txBody>
      </p:sp>
      <p:sp>
        <p:nvSpPr>
          <p:cNvPr id="8" name="Title 7"/>
          <p:cNvSpPr>
            <a:spLocks noGrp="1"/>
          </p:cNvSpPr>
          <p:nvPr>
            <p:ph type="title"/>
          </p:nvPr>
        </p:nvSpPr>
        <p:spPr/>
        <p:txBody>
          <a:bodyPr>
            <a:normAutofit/>
          </a:bodyPr>
          <a:lstStyle/>
          <a:p>
            <a:r>
              <a:rPr lang="en-US" dirty="0"/>
              <a:t>Noncash Acquisitions</a:t>
            </a:r>
          </a:p>
        </p:txBody>
      </p:sp>
      <p:sp>
        <p:nvSpPr>
          <p:cNvPr id="9" name="Content Placeholder 8"/>
          <p:cNvSpPr>
            <a:spLocks noGrp="1"/>
          </p:cNvSpPr>
          <p:nvPr>
            <p:ph sz="quarter" idx="10"/>
          </p:nvPr>
        </p:nvSpPr>
        <p:spPr>
          <a:xfrm>
            <a:off x="685800" y="1371600"/>
            <a:ext cx="8229600" cy="5105400"/>
          </a:xfrm>
        </p:spPr>
        <p:txBody>
          <a:bodyPr/>
          <a:lstStyle/>
          <a:p>
            <a:pPr>
              <a:lnSpc>
                <a:spcPct val="110000"/>
              </a:lnSpc>
            </a:pPr>
            <a:r>
              <a:rPr lang="en-US" dirty="0"/>
              <a:t>Companies can also acquire assets without paying cash at the time of the purchase by:</a:t>
            </a:r>
          </a:p>
          <a:p>
            <a:pPr marL="971550" lvl="1" indent="-514350">
              <a:lnSpc>
                <a:spcPct val="110000"/>
              </a:lnSpc>
              <a:buFont typeface="+mj-lt"/>
              <a:buAutoNum type="arabicPeriod"/>
            </a:pPr>
            <a:r>
              <a:rPr lang="en-US" dirty="0"/>
              <a:t>Deferred payments (notes payable) </a:t>
            </a:r>
          </a:p>
          <a:p>
            <a:pPr marL="971550" lvl="1" indent="-514350">
              <a:lnSpc>
                <a:spcPct val="110000"/>
              </a:lnSpc>
              <a:buFont typeface="+mj-lt"/>
              <a:buAutoNum type="arabicPeriod"/>
            </a:pPr>
            <a:r>
              <a:rPr lang="en-US" dirty="0"/>
              <a:t>Issuance of equity securities </a:t>
            </a:r>
          </a:p>
          <a:p>
            <a:pPr marL="971550" lvl="1" indent="-514350">
              <a:lnSpc>
                <a:spcPct val="110000"/>
              </a:lnSpc>
              <a:buFont typeface="+mj-lt"/>
              <a:buAutoNum type="arabicPeriod"/>
            </a:pPr>
            <a:r>
              <a:rPr lang="en-US" dirty="0"/>
              <a:t>Donated assets </a:t>
            </a:r>
          </a:p>
          <a:p>
            <a:pPr marL="971550" lvl="1" indent="-514350">
              <a:lnSpc>
                <a:spcPct val="110000"/>
              </a:lnSpc>
              <a:buFont typeface="+mj-lt"/>
              <a:buAutoNum type="arabicPeriod"/>
            </a:pPr>
            <a:r>
              <a:rPr lang="en-US" dirty="0"/>
              <a:t>Exchanges of nonmonetary assets for other assets </a:t>
            </a:r>
          </a:p>
          <a:p>
            <a:pPr lvl="0">
              <a:lnSpc>
                <a:spcPct val="110000"/>
              </a:lnSpc>
              <a:buSzPct val="83000"/>
              <a:defRPr/>
            </a:pPr>
            <a:r>
              <a:rPr lang="en-US" dirty="0">
                <a:solidFill>
                  <a:prstClr val="black"/>
                </a:solidFill>
              </a:rPr>
              <a:t>Assets acquired in noncash transactions are valued at the fair value of the assets given or the fair value of the assets received, whichever is more clearly evident</a:t>
            </a:r>
            <a:endParaRPr lang="en-US" dirty="0"/>
          </a:p>
        </p:txBody>
      </p:sp>
    </p:spTree>
    <p:extLst>
      <p:ext uri="{BB962C8B-B14F-4D97-AF65-F5344CB8AC3E}">
        <p14:creationId xmlns:p14="http://schemas.microsoft.com/office/powerpoint/2010/main" val="11940074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742950" y="541782"/>
            <a:ext cx="8001000" cy="829818"/>
          </a:xfrm>
        </p:spPr>
        <p:txBody>
          <a:bodyPr>
            <a:normAutofit/>
          </a:bodyPr>
          <a:lstStyle/>
          <a:p>
            <a:r>
              <a:rPr lang="en-US" dirty="0"/>
              <a:t>Deferred Payments</a:t>
            </a:r>
          </a:p>
        </p:txBody>
      </p:sp>
      <p:sp>
        <p:nvSpPr>
          <p:cNvPr id="4" name="Content Placeholder 3"/>
          <p:cNvSpPr>
            <a:spLocks noGrp="1"/>
          </p:cNvSpPr>
          <p:nvPr>
            <p:ph sz="quarter" idx="10"/>
          </p:nvPr>
        </p:nvSpPr>
        <p:spPr>
          <a:xfrm>
            <a:off x="762000" y="1546548"/>
            <a:ext cx="7772400" cy="2187252"/>
          </a:xfrm>
        </p:spPr>
        <p:txBody>
          <a:bodyPr/>
          <a:lstStyle/>
          <a:p>
            <a:pPr marL="0" indent="0" fontAlgn="auto">
              <a:spcAft>
                <a:spcPts val="0"/>
              </a:spcAft>
              <a:buNone/>
              <a:defRPr/>
            </a:pPr>
            <a:r>
              <a:rPr lang="en-IN" dirty="0"/>
              <a:t>An obligation to make payment in the future</a:t>
            </a:r>
          </a:p>
          <a:p>
            <a:pPr marL="0" indent="0" fontAlgn="auto">
              <a:spcAft>
                <a:spcPts val="0"/>
              </a:spcAft>
              <a:buNone/>
              <a:defRPr/>
            </a:pPr>
            <a:r>
              <a:rPr lang="en-IN" b="1" dirty="0"/>
              <a:t>Example: </a:t>
            </a:r>
            <a:r>
              <a:rPr lang="en-IN" dirty="0"/>
              <a:t>A machine is acquired for $15,000 and the buyer signs a note requiring the payment of $15,000 sometime in the future plus interest at a realistic interest rate.</a:t>
            </a:r>
            <a:endParaRPr lang="en-US" dirty="0"/>
          </a:p>
        </p:txBody>
      </p:sp>
      <p:pic>
        <p:nvPicPr>
          <p:cNvPr id="6146" name="Picture 2" descr="Journal entry debiting machine 15,000 and crediting note payable 15,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050" y="4109390"/>
            <a:ext cx="8112637" cy="1605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80784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656772" y="457200"/>
            <a:ext cx="8001000" cy="1704437"/>
          </a:xfrm>
        </p:spPr>
        <p:txBody>
          <a:bodyPr>
            <a:noAutofit/>
          </a:bodyPr>
          <a:lstStyle/>
          <a:p>
            <a:r>
              <a:rPr lang="en-US" dirty="0"/>
              <a:t>Asset Acquired with Debt—Present Value of Note Indicative of Fair Value (1 of 4)</a:t>
            </a:r>
          </a:p>
        </p:txBody>
      </p:sp>
      <p:sp>
        <p:nvSpPr>
          <p:cNvPr id="4" name="Content Placeholder 3"/>
          <p:cNvSpPr>
            <a:spLocks noGrp="1"/>
          </p:cNvSpPr>
          <p:nvPr>
            <p:ph sz="quarter" idx="10"/>
          </p:nvPr>
        </p:nvSpPr>
        <p:spPr>
          <a:xfrm>
            <a:off x="762000" y="2514600"/>
            <a:ext cx="8229600" cy="3186545"/>
          </a:xfrm>
        </p:spPr>
        <p:txBody>
          <a:bodyPr/>
          <a:lstStyle/>
          <a:p>
            <a:pPr marL="0" indent="0">
              <a:buNone/>
            </a:pPr>
            <a:r>
              <a:rPr lang="en-IN" dirty="0"/>
              <a:t>On January 2, 2018, the Midwestern Steam Gas Corporation purchased an industrial furnace. In payment, Midwestern signed a noninterest-bearing note requiring </a:t>
            </a:r>
            <a:r>
              <a:rPr lang="en-IN" b="1" dirty="0"/>
              <a:t>$50,000 </a:t>
            </a:r>
            <a:r>
              <a:rPr lang="en-IN" dirty="0"/>
              <a:t>to be paid on December 31, 2019. If Midwestern had borrowed cash to buy the furnace, the bank would have required an interest rate of </a:t>
            </a:r>
            <a:r>
              <a:rPr lang="en-IN" b="1" dirty="0"/>
              <a:t>10%</a:t>
            </a:r>
            <a:r>
              <a:rPr lang="en-IN" dirty="0"/>
              <a:t>.</a:t>
            </a:r>
          </a:p>
        </p:txBody>
      </p:sp>
    </p:spTree>
    <p:extLst>
      <p:ext uri="{BB962C8B-B14F-4D97-AF65-F5344CB8AC3E}">
        <p14:creationId xmlns:p14="http://schemas.microsoft.com/office/powerpoint/2010/main" val="11861924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660402" y="458191"/>
            <a:ext cx="8001000" cy="1704437"/>
          </a:xfrm>
        </p:spPr>
        <p:txBody>
          <a:bodyPr>
            <a:noAutofit/>
          </a:bodyPr>
          <a:lstStyle/>
          <a:p>
            <a:r>
              <a:rPr lang="en-US" dirty="0"/>
              <a:t>Asset Acquired with Debt—Present Value of Note Indicative of Fair Value (2 of 4)</a:t>
            </a:r>
          </a:p>
        </p:txBody>
      </p:sp>
      <p:pic>
        <p:nvPicPr>
          <p:cNvPr id="7170" name="Picture 2" descr="Journal entry debiting furnace 41,323, debiting discount on note payable 8,677, and crediting note payable 50,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021" y="2607299"/>
            <a:ext cx="7822370" cy="1659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533401" y="4419600"/>
            <a:ext cx="8381999" cy="2057400"/>
          </a:xfrm>
        </p:spPr>
        <p:txBody>
          <a:bodyPr/>
          <a:lstStyle/>
          <a:p>
            <a:pPr marL="0" indent="0">
              <a:buNone/>
            </a:pPr>
            <a:r>
              <a:rPr lang="en-US" sz="2400" dirty="0"/>
              <a:t>PV = $50,000 × </a:t>
            </a:r>
            <a:r>
              <a:rPr lang="en-US" sz="2400" u="sng" dirty="0"/>
              <a:t>0.82645</a:t>
            </a:r>
            <a:r>
              <a:rPr lang="en-US" sz="2400" dirty="0"/>
              <a:t> = </a:t>
            </a:r>
            <a:r>
              <a:rPr lang="en-US" sz="2400" b="1" dirty="0"/>
              <a:t>$41,323 (Fair value of note) </a:t>
            </a:r>
          </a:p>
          <a:p>
            <a:pPr marL="0" indent="0">
              <a:buNone/>
            </a:pPr>
            <a:r>
              <a:rPr lang="en-IN" sz="2400" dirty="0"/>
              <a:t>Present value of $1: </a:t>
            </a:r>
            <a:r>
              <a:rPr lang="en-IN" sz="2400" i="1" dirty="0"/>
              <a:t>n </a:t>
            </a:r>
            <a:r>
              <a:rPr lang="en-IN" sz="2400" dirty="0"/>
              <a:t>= 2, </a:t>
            </a:r>
            <a:r>
              <a:rPr lang="en-IN" sz="2400" i="1" dirty="0" err="1"/>
              <a:t>i</a:t>
            </a:r>
            <a:r>
              <a:rPr lang="en-IN" sz="2400" i="1" dirty="0"/>
              <a:t> </a:t>
            </a:r>
            <a:r>
              <a:rPr lang="en-IN" sz="2400" dirty="0"/>
              <a:t>= 10%</a:t>
            </a:r>
            <a:endParaRPr lang="en-US" sz="2400" dirty="0"/>
          </a:p>
          <a:p>
            <a:pPr marL="0" indent="0">
              <a:buNone/>
            </a:pPr>
            <a:r>
              <a:rPr lang="en-US" sz="2400" dirty="0"/>
              <a:t>Discount on note payable = $50,000 − $41,323 = $</a:t>
            </a:r>
            <a:r>
              <a:rPr lang="en-IN" sz="2400" dirty="0"/>
              <a:t>8,677 </a:t>
            </a:r>
            <a:endParaRPr lang="en-US" sz="2400" dirty="0"/>
          </a:p>
        </p:txBody>
      </p:sp>
    </p:spTree>
    <p:extLst>
      <p:ext uri="{BB962C8B-B14F-4D97-AF65-F5344CB8AC3E}">
        <p14:creationId xmlns:p14="http://schemas.microsoft.com/office/powerpoint/2010/main" val="8606073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653142" y="382091"/>
            <a:ext cx="8001000" cy="1874881"/>
          </a:xfrm>
        </p:spPr>
        <p:txBody>
          <a:bodyPr>
            <a:noAutofit/>
          </a:bodyPr>
          <a:lstStyle/>
          <a:p>
            <a:r>
              <a:rPr lang="en-US" dirty="0"/>
              <a:t>Asset Acquired with Debt—Present Value of Note Indicative of Fair Value (3 of 4)</a:t>
            </a:r>
          </a:p>
        </p:txBody>
      </p:sp>
      <p:sp>
        <p:nvSpPr>
          <p:cNvPr id="2" name="Content Placeholder 1"/>
          <p:cNvSpPr>
            <a:spLocks noGrp="1"/>
          </p:cNvSpPr>
          <p:nvPr>
            <p:ph sz="quarter" idx="12"/>
          </p:nvPr>
        </p:nvSpPr>
        <p:spPr>
          <a:xfrm>
            <a:off x="662633" y="2367859"/>
            <a:ext cx="8405167" cy="832541"/>
          </a:xfrm>
        </p:spPr>
        <p:txBody>
          <a:bodyPr/>
          <a:lstStyle/>
          <a:p>
            <a:pPr marL="0" indent="0">
              <a:buNone/>
            </a:pPr>
            <a:r>
              <a:rPr lang="en-US" dirty="0"/>
              <a:t>Adjusting entries for Midwestern’s fiscal year-ends:</a:t>
            </a:r>
          </a:p>
        </p:txBody>
      </p:sp>
      <p:pic>
        <p:nvPicPr>
          <p:cNvPr id="4" name="Picture 3" descr="Journal entry dated December 31, 2018 debiting interest expense 4,132 (41,323 times 10%) and crediting discount on note payable 4,132.&#10;&#10;Journal entry dated December 31, 2019 debiting interest expense 4,545 (41,323 + 4,132) times 10%, crediting discount on note payable 4,545, debiting note payable (face amount) 50,000 and crediting cash 50,000."/>
          <p:cNvPicPr>
            <a:picLocks noChangeAspect="1"/>
          </p:cNvPicPr>
          <p:nvPr/>
        </p:nvPicPr>
        <p:blipFill>
          <a:blip r:embed="rId3"/>
          <a:stretch>
            <a:fillRect/>
          </a:stretch>
        </p:blipFill>
        <p:spPr>
          <a:xfrm>
            <a:off x="1447800" y="3352800"/>
            <a:ext cx="6324600" cy="2790825"/>
          </a:xfrm>
          <a:prstGeom prst="rect">
            <a:avLst/>
          </a:prstGeom>
        </p:spPr>
      </p:pic>
    </p:spTree>
    <p:extLst>
      <p:ext uri="{BB962C8B-B14F-4D97-AF65-F5344CB8AC3E}">
        <p14:creationId xmlns:p14="http://schemas.microsoft.com/office/powerpoint/2010/main" val="41059469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642258" y="377370"/>
            <a:ext cx="8001000" cy="1874881"/>
          </a:xfrm>
        </p:spPr>
        <p:txBody>
          <a:bodyPr>
            <a:noAutofit/>
          </a:bodyPr>
          <a:lstStyle/>
          <a:p>
            <a:r>
              <a:rPr lang="en-US" dirty="0"/>
              <a:t>Asset Acquired with Debt—Present Value of Note Indicative of Fair Value (4 of 4)</a:t>
            </a:r>
          </a:p>
        </p:txBody>
      </p:sp>
      <p:pic>
        <p:nvPicPr>
          <p:cNvPr id="7" name="Picture 6" descr="Note payable T account with an entry dated January 1, 2018 with a debit of 50,000 and credit of the same amount on December 31, 2019 leaving a balance of 0."/>
          <p:cNvPicPr>
            <a:picLocks noChangeAspect="1"/>
          </p:cNvPicPr>
          <p:nvPr/>
        </p:nvPicPr>
        <p:blipFill>
          <a:blip r:embed="rId3"/>
          <a:stretch>
            <a:fillRect/>
          </a:stretch>
        </p:blipFill>
        <p:spPr>
          <a:xfrm>
            <a:off x="2403466" y="2362200"/>
            <a:ext cx="4337067" cy="1687413"/>
          </a:xfrm>
          <a:prstGeom prst="rect">
            <a:avLst/>
          </a:prstGeom>
        </p:spPr>
      </p:pic>
      <p:pic>
        <p:nvPicPr>
          <p:cNvPr id="8" name="Picture 7" descr="Discount on note payable T account debiting 8,677 on January 1, 2018 and crediting 4,132 on December 31, 2018 and crediting 4,545 on December 31, 2019 leaving a balance of 0 on 12/31/19."/>
          <p:cNvPicPr>
            <a:picLocks noChangeAspect="1"/>
          </p:cNvPicPr>
          <p:nvPr/>
        </p:nvPicPr>
        <p:blipFill>
          <a:blip r:embed="rId4"/>
          <a:stretch>
            <a:fillRect/>
          </a:stretch>
        </p:blipFill>
        <p:spPr>
          <a:xfrm>
            <a:off x="2023863" y="4253184"/>
            <a:ext cx="5138937" cy="2147616"/>
          </a:xfrm>
          <a:prstGeom prst="rect">
            <a:avLst/>
          </a:prstGeom>
        </p:spPr>
      </p:pic>
    </p:spTree>
    <p:extLst>
      <p:ext uri="{BB962C8B-B14F-4D97-AF65-F5344CB8AC3E}">
        <p14:creationId xmlns:p14="http://schemas.microsoft.com/office/powerpoint/2010/main" val="8150854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685800" y="422543"/>
            <a:ext cx="8001000" cy="1482457"/>
          </a:xfrm>
        </p:spPr>
        <p:txBody>
          <a:bodyPr>
            <a:noAutofit/>
          </a:bodyPr>
          <a:lstStyle/>
          <a:p>
            <a:r>
              <a:rPr lang="en-US" dirty="0"/>
              <a:t>Noninterest-Bearing Note—Fair Value of Asset Is Known (1 of 2)</a:t>
            </a:r>
          </a:p>
        </p:txBody>
      </p:sp>
      <p:sp>
        <p:nvSpPr>
          <p:cNvPr id="4" name="Content Placeholder 3"/>
          <p:cNvSpPr>
            <a:spLocks noGrp="1"/>
          </p:cNvSpPr>
          <p:nvPr>
            <p:ph sz="quarter" idx="10"/>
          </p:nvPr>
        </p:nvSpPr>
        <p:spPr>
          <a:xfrm>
            <a:off x="818944" y="1981200"/>
            <a:ext cx="7928625" cy="4114800"/>
          </a:xfrm>
        </p:spPr>
        <p:txBody>
          <a:bodyPr/>
          <a:lstStyle/>
          <a:p>
            <a:pPr marL="0" indent="0">
              <a:buNone/>
            </a:pPr>
            <a:r>
              <a:rPr lang="en-IN" dirty="0"/>
              <a:t>On January 2, 2018, Dennison, Inc., purchased a machine and signed a noninterest-bearing note in payment. The note requires the company to pay </a:t>
            </a:r>
            <a:r>
              <a:rPr lang="en-IN" b="1" dirty="0"/>
              <a:t>$100,000 </a:t>
            </a:r>
            <a:r>
              <a:rPr lang="en-IN" dirty="0"/>
              <a:t>on December 31, 2020. Dennison is not sure what interest rate appropriately reflects the time value of money. However, price lists indicate the machine could have been purchased for cash at a price of </a:t>
            </a:r>
            <a:r>
              <a:rPr lang="en-IN" b="1" dirty="0"/>
              <a:t>$79,383</a:t>
            </a:r>
            <a:r>
              <a:rPr lang="en-IN" dirty="0"/>
              <a:t>.</a:t>
            </a:r>
            <a:endParaRPr lang="en-US" dirty="0"/>
          </a:p>
        </p:txBody>
      </p:sp>
    </p:spTree>
    <p:extLst>
      <p:ext uri="{BB962C8B-B14F-4D97-AF65-F5344CB8AC3E}">
        <p14:creationId xmlns:p14="http://schemas.microsoft.com/office/powerpoint/2010/main" val="25988554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10-3</a:t>
            </a:r>
          </a:p>
        </p:txBody>
      </p:sp>
      <p:sp>
        <p:nvSpPr>
          <p:cNvPr id="3" name="Title 2"/>
          <p:cNvSpPr>
            <a:spLocks noGrp="1"/>
          </p:cNvSpPr>
          <p:nvPr>
            <p:ph type="title"/>
          </p:nvPr>
        </p:nvSpPr>
        <p:spPr>
          <a:xfrm>
            <a:off x="685800" y="544284"/>
            <a:ext cx="8001000" cy="1225171"/>
          </a:xfrm>
        </p:spPr>
        <p:txBody>
          <a:bodyPr>
            <a:noAutofit/>
          </a:bodyPr>
          <a:lstStyle/>
          <a:p>
            <a:r>
              <a:rPr lang="en-US" dirty="0"/>
              <a:t>Noninterest-Bearing Note—Fair Value of Asset Is Known (2 of 2)</a:t>
            </a:r>
          </a:p>
        </p:txBody>
      </p:sp>
      <p:pic>
        <p:nvPicPr>
          <p:cNvPr id="9218" name="Picture 2" descr="Journal entry debiting machine (cash price) 79,383 and debiting discount on note payable 20,617 and crediting note payable (face amount) 100,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522" y="1905000"/>
            <a:ext cx="8017478" cy="1756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688021" y="3657600"/>
            <a:ext cx="8250559" cy="2743200"/>
          </a:xfrm>
        </p:spPr>
        <p:txBody>
          <a:bodyPr/>
          <a:lstStyle/>
          <a:p>
            <a:pPr marL="0" indent="0">
              <a:buNone/>
            </a:pPr>
            <a:r>
              <a:rPr lang="en-US" sz="2200" dirty="0"/>
              <a:t>PV = Face amount × PV Factor </a:t>
            </a:r>
          </a:p>
          <a:p>
            <a:pPr marL="0" indent="0">
              <a:buNone/>
            </a:pPr>
            <a:r>
              <a:rPr lang="en-US" sz="2200" dirty="0"/>
              <a:t>PV Factor = $79,383 ÷ $100,000 = 0.79383 </a:t>
            </a:r>
          </a:p>
          <a:p>
            <a:pPr marL="0" indent="0">
              <a:buNone/>
            </a:pPr>
            <a:r>
              <a:rPr lang="en-IN" sz="2200" dirty="0"/>
              <a:t>Present value of $1: </a:t>
            </a:r>
            <a:r>
              <a:rPr lang="en-IN" sz="2200" i="1" dirty="0"/>
              <a:t>n</a:t>
            </a:r>
            <a:r>
              <a:rPr lang="en-IN" sz="2200" dirty="0"/>
              <a:t> = 2, </a:t>
            </a:r>
            <a:r>
              <a:rPr lang="en-IN" sz="2200" i="1" dirty="0"/>
              <a:t>i</a:t>
            </a:r>
            <a:r>
              <a:rPr lang="en-IN" sz="2200" dirty="0"/>
              <a:t> = ? (from Table PV table,</a:t>
            </a:r>
            <a:r>
              <a:rPr lang="en-IN" sz="2200" i="1" dirty="0"/>
              <a:t> i</a:t>
            </a:r>
            <a:r>
              <a:rPr lang="en-IN" sz="2200" dirty="0"/>
              <a:t>=8%)</a:t>
            </a:r>
          </a:p>
          <a:p>
            <a:pPr marL="0" indent="0">
              <a:buNone/>
            </a:pPr>
            <a:r>
              <a:rPr lang="en-IN" sz="2200" i="1" dirty="0" err="1"/>
              <a:t>i</a:t>
            </a:r>
            <a:r>
              <a:rPr lang="en-IN" sz="2200" dirty="0"/>
              <a:t>=8% = </a:t>
            </a:r>
            <a:r>
              <a:rPr lang="en-US" sz="2200" dirty="0"/>
              <a:t>Implicit rate of interest</a:t>
            </a:r>
          </a:p>
          <a:p>
            <a:pPr marL="0" indent="0">
              <a:buNone/>
            </a:pPr>
            <a:r>
              <a:rPr lang="en-US" sz="2200" dirty="0"/>
              <a:t>Discount on note payable = $100,000 – $79,383 = $</a:t>
            </a:r>
            <a:r>
              <a:rPr lang="en-IN" sz="2200" dirty="0"/>
              <a:t>20,617</a:t>
            </a:r>
            <a:endParaRPr lang="en-US" sz="2200" dirty="0"/>
          </a:p>
        </p:txBody>
      </p:sp>
    </p:spTree>
    <p:extLst>
      <p:ext uri="{BB962C8B-B14F-4D97-AF65-F5344CB8AC3E}">
        <p14:creationId xmlns:p14="http://schemas.microsoft.com/office/powerpoint/2010/main" val="4207417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8" name="Title 7"/>
          <p:cNvSpPr>
            <a:spLocks noGrp="1"/>
          </p:cNvSpPr>
          <p:nvPr>
            <p:ph type="title"/>
          </p:nvPr>
        </p:nvSpPr>
        <p:spPr>
          <a:xfrm>
            <a:off x="562428" y="669143"/>
            <a:ext cx="8610600" cy="869371"/>
          </a:xfrm>
        </p:spPr>
        <p:txBody>
          <a:bodyPr>
            <a:noAutofit/>
          </a:bodyPr>
          <a:lstStyle/>
          <a:p>
            <a:r>
              <a:rPr lang="en-IN" dirty="0"/>
              <a:t>Property, Plant, and Equipment and Their Acquisition Costs (2 of 2)</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564993964"/>
              </p:ext>
            </p:extLst>
          </p:nvPr>
        </p:nvGraphicFramePr>
        <p:xfrm>
          <a:off x="685800" y="1931796"/>
          <a:ext cx="8001000" cy="4405060"/>
        </p:xfrm>
        <a:graphic>
          <a:graphicData uri="http://schemas.openxmlformats.org/drawingml/2006/table">
            <a:tbl>
              <a:tblPr firstRow="1" bandRow="1">
                <a:tableStyleId>{5940675A-B579-460E-94D1-54222C63F5DA}</a:tableStyleId>
              </a:tblPr>
              <a:tblGrid>
                <a:gridCol w="1614881">
                  <a:extLst>
                    <a:ext uri="{9D8B030D-6E8A-4147-A177-3AD203B41FA5}">
                      <a16:colId xmlns:a16="http://schemas.microsoft.com/office/drawing/2014/main" val="20000"/>
                    </a:ext>
                  </a:extLst>
                </a:gridCol>
                <a:gridCol w="3229761">
                  <a:extLst>
                    <a:ext uri="{9D8B030D-6E8A-4147-A177-3AD203B41FA5}">
                      <a16:colId xmlns:a16="http://schemas.microsoft.com/office/drawing/2014/main" val="20001"/>
                    </a:ext>
                  </a:extLst>
                </a:gridCol>
                <a:gridCol w="3156358">
                  <a:extLst>
                    <a:ext uri="{9D8B030D-6E8A-4147-A177-3AD203B41FA5}">
                      <a16:colId xmlns:a16="http://schemas.microsoft.com/office/drawing/2014/main" val="20002"/>
                    </a:ext>
                  </a:extLst>
                </a:gridCol>
              </a:tblGrid>
              <a:tr h="508780">
                <a:tc>
                  <a:txBody>
                    <a:bodyPr/>
                    <a:lstStyle/>
                    <a:p>
                      <a:pPr algn="ctr"/>
                      <a:r>
                        <a:rPr lang="en-US" sz="1400" b="1"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Asset	</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Description</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Typical Acquisition</a:t>
                      </a:r>
                      <a:r>
                        <a:rPr lang="en-US" sz="1400" b="1" kern="1200" spc="0"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costs</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1582380">
                <a:tc>
                  <a:txBody>
                    <a:bodyPr/>
                    <a:lstStyle/>
                    <a:p>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Land improvements</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Enhancements to property such as parking lots, driveways, private roads, fences, landscaping, and sprinkler systems. Structures that include warehouses, plant </a:t>
                      </a:r>
                    </a:p>
                  </a:txBody>
                  <a:tcPr anchor="ctr"/>
                </a:tc>
                <a:tc>
                  <a:txBody>
                    <a:bodyPr/>
                    <a:lstStyle/>
                    <a:p>
                      <a:pPr marL="61913" marR="45720" indent="0" algn="l">
                        <a:lnSpc>
                          <a:spcPct val="126000"/>
                        </a:lnSpc>
                        <a:spcBef>
                          <a:spcPts val="0"/>
                        </a:spcBef>
                        <a:spcAft>
                          <a:spcPts val="0"/>
                        </a:spcAft>
                      </a:pPr>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Separately identifiable costs.</a:t>
                      </a:r>
                      <a:endParaRPr lang="en-US" sz="14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719264">
                <a:tc>
                  <a:txBody>
                    <a:bodyPr/>
                    <a:lstStyle/>
                    <a:p>
                      <a:pPr marL="0" marR="0" algn="l">
                        <a:lnSpc>
                          <a:spcPct val="115000"/>
                        </a:lnSpc>
                        <a:spcBef>
                          <a:spcPts val="4140"/>
                        </a:spcBef>
                        <a:spcAft>
                          <a:spcPts val="0"/>
                        </a:spcAft>
                      </a:pPr>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Buildings</a:t>
                      </a:r>
                      <a:endParaRPr lang="en-US" sz="14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Structures that include warehouses, plant facilities, and office buildings.</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Purchase price, attorney's fees, commissions, and reconditioning.</a:t>
                      </a:r>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1582380">
                <a:tc>
                  <a:txBody>
                    <a:bodyPr/>
                    <a:lstStyle/>
                    <a:p>
                      <a:pPr marL="0" marR="0" algn="l">
                        <a:spcBef>
                          <a:spcPts val="2160"/>
                        </a:spcBef>
                        <a:spcAft>
                          <a:spcPts val="360"/>
                        </a:spcAft>
                      </a:pPr>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Natural resources</a:t>
                      </a:r>
                      <a:endParaRPr lang="en-US" sz="14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Productive assets that are physically consumed in operations such as timber, mineral deposits, and oil and gas reserves.</a:t>
                      </a:r>
                    </a:p>
                    <a:p>
                      <a:endParaRPr lang="en-US" sz="14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112713" marR="91440" indent="0" algn="l">
                        <a:lnSpc>
                          <a:spcPts val="1630"/>
                        </a:lnSpc>
                        <a:spcBef>
                          <a:spcPts val="360"/>
                        </a:spcBef>
                        <a:spcAft>
                          <a:spcPts val="0"/>
                        </a:spcAft>
                      </a:pPr>
                      <a:r>
                        <a:rPr lang="en-US" sz="14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Acquisition, exploration, development, and restoration costs.</a:t>
                      </a:r>
                      <a:endParaRPr lang="en-US" sz="14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804641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10-3</a:t>
            </a:r>
          </a:p>
        </p:txBody>
      </p:sp>
      <p:sp>
        <p:nvSpPr>
          <p:cNvPr id="8" name="Title 7"/>
          <p:cNvSpPr>
            <a:spLocks noGrp="1"/>
          </p:cNvSpPr>
          <p:nvPr>
            <p:ph type="title"/>
          </p:nvPr>
        </p:nvSpPr>
        <p:spPr/>
        <p:txBody>
          <a:bodyPr>
            <a:noAutofit/>
          </a:bodyPr>
          <a:lstStyle/>
          <a:p>
            <a:r>
              <a:rPr lang="en-US" altLang="en-US" dirty="0"/>
              <a:t>Concept Check: Deferred Payments (1 of 2)</a:t>
            </a:r>
            <a:endParaRPr lang="en-US" dirty="0"/>
          </a:p>
        </p:txBody>
      </p:sp>
      <p:sp>
        <p:nvSpPr>
          <p:cNvPr id="9" name="Content Placeholder 8"/>
          <p:cNvSpPr>
            <a:spLocks noGrp="1"/>
          </p:cNvSpPr>
          <p:nvPr>
            <p:ph sz="quarter" idx="10"/>
          </p:nvPr>
        </p:nvSpPr>
        <p:spPr>
          <a:xfrm>
            <a:off x="685800" y="1676400"/>
            <a:ext cx="8229600" cy="4800600"/>
          </a:xfrm>
        </p:spPr>
        <p:txBody>
          <a:bodyPr/>
          <a:lstStyle/>
          <a:p>
            <a:pPr marL="0" indent="0">
              <a:buNone/>
            </a:pPr>
            <a:r>
              <a:rPr lang="en-US" dirty="0"/>
              <a:t>On January 2, 2018, Edgar, Inc., purchased a machine and signed a noninterest-bearing note in payment. The note requires the company to pay $200,000 on December 31, 2020. Edgar is not sure what interest rate appropriately reflects the time value of money. However, price lists indicate the machine could have been purchased for cash at a price of $120,000. </a:t>
            </a:r>
          </a:p>
          <a:p>
            <a:pPr marL="0" indent="0">
              <a:spcAft>
                <a:spcPts val="1200"/>
              </a:spcAft>
              <a:buNone/>
            </a:pPr>
            <a:r>
              <a:rPr lang="en-US" dirty="0"/>
              <a:t>Edgar records the asset at what price on January 2:</a:t>
            </a:r>
          </a:p>
        </p:txBody>
      </p:sp>
    </p:spTree>
    <p:extLst>
      <p:ext uri="{BB962C8B-B14F-4D97-AF65-F5344CB8AC3E}">
        <p14:creationId xmlns:p14="http://schemas.microsoft.com/office/powerpoint/2010/main" val="1455071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10-3</a:t>
            </a:r>
          </a:p>
        </p:txBody>
      </p:sp>
      <p:sp>
        <p:nvSpPr>
          <p:cNvPr id="8" name="Title 7"/>
          <p:cNvSpPr>
            <a:spLocks noGrp="1"/>
          </p:cNvSpPr>
          <p:nvPr>
            <p:ph type="title"/>
          </p:nvPr>
        </p:nvSpPr>
        <p:spPr/>
        <p:txBody>
          <a:bodyPr>
            <a:noAutofit/>
          </a:bodyPr>
          <a:lstStyle/>
          <a:p>
            <a:r>
              <a:rPr lang="en-US" altLang="en-US" dirty="0"/>
              <a:t>Concept Check: Deferred Payments (2 of 2)</a:t>
            </a:r>
            <a:endParaRPr lang="en-US" dirty="0"/>
          </a:p>
        </p:txBody>
      </p:sp>
      <p:sp>
        <p:nvSpPr>
          <p:cNvPr id="9" name="Content Placeholder 8"/>
          <p:cNvSpPr>
            <a:spLocks noGrp="1"/>
          </p:cNvSpPr>
          <p:nvPr>
            <p:ph sz="quarter" idx="10"/>
          </p:nvPr>
        </p:nvSpPr>
        <p:spPr>
          <a:xfrm>
            <a:off x="685800" y="1676400"/>
            <a:ext cx="8305800" cy="4800600"/>
          </a:xfrm>
        </p:spPr>
        <p:txBody>
          <a:bodyPr/>
          <a:lstStyle/>
          <a:p>
            <a:pPr marL="457200" indent="-457200">
              <a:buFont typeface="+mj-lt"/>
              <a:buAutoNum type="alphaLcPeriod"/>
            </a:pPr>
            <a:r>
              <a:rPr lang="en-US" sz="2400" dirty="0"/>
              <a:t>$120,000</a:t>
            </a:r>
          </a:p>
          <a:p>
            <a:pPr marL="457200" indent="-457200">
              <a:buFont typeface="+mj-lt"/>
              <a:buAutoNum type="alphaLcPeriod"/>
            </a:pPr>
            <a:r>
              <a:rPr lang="en-US" sz="2400" dirty="0"/>
              <a:t>$200,000</a:t>
            </a:r>
          </a:p>
          <a:p>
            <a:pPr marL="457200" indent="-457200">
              <a:buFont typeface="+mj-lt"/>
              <a:buAutoNum type="alphaLcPeriod"/>
            </a:pPr>
            <a:r>
              <a:rPr lang="en-US" sz="2400" dirty="0"/>
              <a:t>$80,000</a:t>
            </a:r>
          </a:p>
          <a:p>
            <a:pPr marL="457200" indent="-457200">
              <a:buFont typeface="+mj-lt"/>
              <a:buAutoNum type="alphaLcPeriod"/>
            </a:pPr>
            <a:r>
              <a:rPr lang="en-US" sz="2400" dirty="0"/>
              <a:t>$20,000</a:t>
            </a:r>
          </a:p>
          <a:p>
            <a:pPr marL="0" lvl="0" indent="0">
              <a:buNone/>
            </a:pPr>
            <a:r>
              <a:rPr lang="en-US" sz="2400" dirty="0"/>
              <a:t>The correct answer is </a:t>
            </a:r>
            <a:r>
              <a:rPr lang="en-US" sz="2400" i="1" dirty="0"/>
              <a:t>a</a:t>
            </a:r>
            <a:r>
              <a:rPr lang="en-US" sz="2400" dirty="0"/>
              <a:t>. Sometimes, the fair value of an asset acquired in a noncash transaction is readily available from price lists, previous purchases, or otherwise. In that case, this fair value may be more clearly evident than the fair value of the note and it would serve as the best evidence of the exchange value of the transaction. The answer is </a:t>
            </a:r>
            <a:r>
              <a:rPr lang="en-US" sz="2400" b="1" dirty="0"/>
              <a:t>$120,000</a:t>
            </a:r>
            <a:r>
              <a:rPr lang="en-US" sz="2400" dirty="0"/>
              <a:t>.</a:t>
            </a:r>
          </a:p>
        </p:txBody>
      </p:sp>
    </p:spTree>
    <p:extLst>
      <p:ext uri="{BB962C8B-B14F-4D97-AF65-F5344CB8AC3E}">
        <p14:creationId xmlns:p14="http://schemas.microsoft.com/office/powerpoint/2010/main" val="7604894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10-4</a:t>
            </a:r>
          </a:p>
        </p:txBody>
      </p:sp>
      <p:sp>
        <p:nvSpPr>
          <p:cNvPr id="8" name="Title 7"/>
          <p:cNvSpPr>
            <a:spLocks noGrp="1"/>
          </p:cNvSpPr>
          <p:nvPr>
            <p:ph type="title"/>
          </p:nvPr>
        </p:nvSpPr>
        <p:spPr/>
        <p:txBody>
          <a:bodyPr>
            <a:normAutofit/>
          </a:bodyPr>
          <a:lstStyle/>
          <a:p>
            <a:r>
              <a:rPr lang="en-US" dirty="0"/>
              <a:t>Issuance of Equity Securities</a:t>
            </a:r>
          </a:p>
        </p:txBody>
      </p:sp>
      <p:sp>
        <p:nvSpPr>
          <p:cNvPr id="9" name="Content Placeholder 8"/>
          <p:cNvSpPr>
            <a:spLocks noGrp="1"/>
          </p:cNvSpPr>
          <p:nvPr>
            <p:ph sz="quarter" idx="10"/>
          </p:nvPr>
        </p:nvSpPr>
        <p:spPr>
          <a:xfrm>
            <a:off x="609600" y="1447800"/>
            <a:ext cx="8305800" cy="4800600"/>
          </a:xfrm>
        </p:spPr>
        <p:txBody>
          <a:bodyPr/>
          <a:lstStyle/>
          <a:p>
            <a:pPr marL="279400" indent="-279400">
              <a:buSzPct val="110000"/>
            </a:pPr>
            <a:r>
              <a:rPr lang="en-IN" dirty="0"/>
              <a:t>Can occur when small companies incorporate and the owner or owners contribute assets to the new corporation in exchange for ownership securities</a:t>
            </a:r>
          </a:p>
          <a:p>
            <a:pPr marL="279400" indent="-279400">
              <a:buSzPct val="110000"/>
            </a:pPr>
            <a:r>
              <a:rPr lang="en-US" dirty="0"/>
              <a:t>Transaction’s exchange value either:</a:t>
            </a:r>
          </a:p>
          <a:p>
            <a:pPr marL="803275" lvl="1" indent="-346075">
              <a:buFont typeface="Lucida Grande"/>
              <a:buChar char="–"/>
            </a:pPr>
            <a:r>
              <a:rPr lang="en-IN" dirty="0"/>
              <a:t>The fair value of the assets received by the corporation or</a:t>
            </a:r>
          </a:p>
          <a:p>
            <a:pPr marL="803275" lvl="1" indent="-346075">
              <a:buFont typeface="Lucida Grande"/>
              <a:buChar char="–"/>
            </a:pPr>
            <a:r>
              <a:rPr lang="en-US" dirty="0"/>
              <a:t>The market value of the shares of </a:t>
            </a:r>
            <a:r>
              <a:rPr lang="en-IN" dirty="0"/>
              <a:t>corporations whose stock is actively traded</a:t>
            </a:r>
            <a:endParaRPr lang="en-US" dirty="0"/>
          </a:p>
        </p:txBody>
      </p:sp>
    </p:spTree>
    <p:extLst>
      <p:ext uri="{BB962C8B-B14F-4D97-AF65-F5344CB8AC3E}">
        <p14:creationId xmlns:p14="http://schemas.microsoft.com/office/powerpoint/2010/main" val="23342683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10-4</a:t>
            </a:r>
          </a:p>
        </p:txBody>
      </p:sp>
      <p:sp>
        <p:nvSpPr>
          <p:cNvPr id="3" name="Title 2"/>
          <p:cNvSpPr>
            <a:spLocks noGrp="1"/>
          </p:cNvSpPr>
          <p:nvPr>
            <p:ph type="title"/>
          </p:nvPr>
        </p:nvSpPr>
        <p:spPr>
          <a:xfrm>
            <a:off x="685800" y="518160"/>
            <a:ext cx="8001000" cy="1005840"/>
          </a:xfrm>
        </p:spPr>
        <p:txBody>
          <a:bodyPr>
            <a:noAutofit/>
          </a:bodyPr>
          <a:lstStyle/>
          <a:p>
            <a:r>
              <a:rPr lang="en-US" dirty="0"/>
              <a:t>Asset Acquired by Issuing Equity Securities</a:t>
            </a:r>
          </a:p>
        </p:txBody>
      </p:sp>
      <p:sp>
        <p:nvSpPr>
          <p:cNvPr id="4" name="Content Placeholder 3"/>
          <p:cNvSpPr>
            <a:spLocks noGrp="1"/>
          </p:cNvSpPr>
          <p:nvPr>
            <p:ph sz="quarter" idx="10"/>
          </p:nvPr>
        </p:nvSpPr>
        <p:spPr>
          <a:xfrm>
            <a:off x="762000" y="1615391"/>
            <a:ext cx="7848600" cy="2270809"/>
          </a:xfrm>
        </p:spPr>
        <p:txBody>
          <a:bodyPr/>
          <a:lstStyle/>
          <a:p>
            <a:pPr marL="0" indent="0">
              <a:buNone/>
            </a:pPr>
            <a:r>
              <a:rPr lang="en-IN" sz="2400" dirty="0"/>
              <a:t>On March 31, 2018, the </a:t>
            </a:r>
            <a:r>
              <a:rPr lang="en-IN" sz="2400" dirty="0" err="1"/>
              <a:t>Elcorn</a:t>
            </a:r>
            <a:r>
              <a:rPr lang="en-IN" sz="2400" dirty="0"/>
              <a:t> Company issued 10,000 shares of its </a:t>
            </a:r>
            <a:r>
              <a:rPr lang="en-IN" sz="2400" dirty="0" err="1"/>
              <a:t>nopar</a:t>
            </a:r>
            <a:r>
              <a:rPr lang="en-IN" sz="2400" dirty="0"/>
              <a:t> common stock in exchange for land. On the date of the transaction, the fair value of the common stock, evidenced by its market price, was $20 per share.</a:t>
            </a:r>
            <a:endParaRPr lang="en-US" sz="2400" dirty="0"/>
          </a:p>
        </p:txBody>
      </p:sp>
      <p:pic>
        <p:nvPicPr>
          <p:cNvPr id="7" name="Picture 2" descr="Journal entry debiting land 200,000 and crediting common stock 2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987" y="3962400"/>
            <a:ext cx="7880213" cy="167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3"/>
          <p:cNvSpPr>
            <a:spLocks noGrp="1"/>
          </p:cNvSpPr>
          <p:nvPr>
            <p:ph sz="quarter" idx="10"/>
          </p:nvPr>
        </p:nvSpPr>
        <p:spPr>
          <a:xfrm>
            <a:off x="803571" y="5715000"/>
            <a:ext cx="7536858" cy="503802"/>
          </a:xfrm>
        </p:spPr>
        <p:txBody>
          <a:bodyPr/>
          <a:lstStyle/>
          <a:p>
            <a:pPr marL="0" lvl="1" indent="0">
              <a:buNone/>
              <a:tabLst>
                <a:tab pos="1320800" algn="l"/>
              </a:tabLst>
            </a:pPr>
            <a:r>
              <a:rPr lang="en-US" dirty="0"/>
              <a:t>10,000 shares @ $20 per share = $200,000</a:t>
            </a:r>
          </a:p>
        </p:txBody>
      </p:sp>
    </p:spTree>
    <p:extLst>
      <p:ext uri="{BB962C8B-B14F-4D97-AF65-F5344CB8AC3E}">
        <p14:creationId xmlns:p14="http://schemas.microsoft.com/office/powerpoint/2010/main" val="9008977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10-4</a:t>
            </a:r>
          </a:p>
        </p:txBody>
      </p:sp>
      <p:sp>
        <p:nvSpPr>
          <p:cNvPr id="8" name="Title 7"/>
          <p:cNvSpPr>
            <a:spLocks noGrp="1"/>
          </p:cNvSpPr>
          <p:nvPr>
            <p:ph type="title"/>
          </p:nvPr>
        </p:nvSpPr>
        <p:spPr/>
        <p:txBody>
          <a:bodyPr>
            <a:normAutofit/>
          </a:bodyPr>
          <a:lstStyle/>
          <a:p>
            <a:r>
              <a:rPr lang="en-US" dirty="0"/>
              <a:t>Donated Assets</a:t>
            </a:r>
          </a:p>
        </p:txBody>
      </p:sp>
      <p:sp>
        <p:nvSpPr>
          <p:cNvPr id="9" name="Content Placeholder 8"/>
          <p:cNvSpPr>
            <a:spLocks noGrp="1"/>
          </p:cNvSpPr>
          <p:nvPr>
            <p:ph sz="quarter" idx="10"/>
          </p:nvPr>
        </p:nvSpPr>
        <p:spPr>
          <a:xfrm>
            <a:off x="689384" y="1482505"/>
            <a:ext cx="7765232" cy="4918295"/>
          </a:xfrm>
        </p:spPr>
        <p:txBody>
          <a:bodyPr/>
          <a:lstStyle/>
          <a:p>
            <a:pPr marL="336550" indent="-336550">
              <a:buSzPct val="110000"/>
            </a:pPr>
            <a:r>
              <a:rPr lang="en-US" dirty="0"/>
              <a:t>The donation usually is an enticement to do something that benefits the donor</a:t>
            </a:r>
          </a:p>
          <a:p>
            <a:pPr marL="336550" indent="-336550">
              <a:buSzPct val="110000"/>
            </a:pPr>
            <a:r>
              <a:rPr lang="en-IN" dirty="0"/>
              <a:t>Recorded at their fair values based on either an available market price or an appraisal value</a:t>
            </a:r>
          </a:p>
          <a:p>
            <a:pPr marL="336550" indent="-336550">
              <a:buSzPct val="110000"/>
            </a:pPr>
            <a:r>
              <a:rPr lang="en-IN" dirty="0"/>
              <a:t>Revenue</a:t>
            </a:r>
            <a:r>
              <a:rPr lang="en-IN" i="1" dirty="0"/>
              <a:t> </a:t>
            </a:r>
            <a:r>
              <a:rPr lang="en-IN" dirty="0"/>
              <a:t>is credited</a:t>
            </a:r>
          </a:p>
        </p:txBody>
      </p:sp>
    </p:spTree>
    <p:extLst>
      <p:ext uri="{BB962C8B-B14F-4D97-AF65-F5344CB8AC3E}">
        <p14:creationId xmlns:p14="http://schemas.microsoft.com/office/powerpoint/2010/main" val="10212235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10-4</a:t>
            </a:r>
          </a:p>
        </p:txBody>
      </p:sp>
      <p:sp>
        <p:nvSpPr>
          <p:cNvPr id="3" name="Title 2"/>
          <p:cNvSpPr>
            <a:spLocks noGrp="1"/>
          </p:cNvSpPr>
          <p:nvPr>
            <p:ph type="title"/>
          </p:nvPr>
        </p:nvSpPr>
        <p:spPr>
          <a:xfrm>
            <a:off x="685800" y="304800"/>
            <a:ext cx="8001000" cy="914400"/>
          </a:xfrm>
        </p:spPr>
        <p:txBody>
          <a:bodyPr>
            <a:normAutofit/>
          </a:bodyPr>
          <a:lstStyle/>
          <a:p>
            <a:r>
              <a:rPr lang="en-US" dirty="0"/>
              <a:t>Asset Donation (1 of 2)</a:t>
            </a:r>
          </a:p>
        </p:txBody>
      </p:sp>
      <p:sp>
        <p:nvSpPr>
          <p:cNvPr id="4" name="Content Placeholder 3"/>
          <p:cNvSpPr>
            <a:spLocks noGrp="1"/>
          </p:cNvSpPr>
          <p:nvPr>
            <p:ph sz="quarter" idx="10"/>
          </p:nvPr>
        </p:nvSpPr>
        <p:spPr>
          <a:xfrm>
            <a:off x="762000" y="1219200"/>
            <a:ext cx="8153400" cy="2971800"/>
          </a:xfrm>
        </p:spPr>
        <p:txBody>
          <a:bodyPr/>
          <a:lstStyle/>
          <a:p>
            <a:pPr marL="0" indent="0">
              <a:buNone/>
            </a:pPr>
            <a:r>
              <a:rPr lang="en-IN" dirty="0" err="1"/>
              <a:t>Elcorn</a:t>
            </a:r>
            <a:r>
              <a:rPr lang="en-IN" dirty="0"/>
              <a:t> Enterprises decided to relocate its office headquarters to the city of Westmont. The city agreed to pay 20% of the </a:t>
            </a:r>
            <a:r>
              <a:rPr lang="en-IN" b="1" dirty="0"/>
              <a:t>$20 million </a:t>
            </a:r>
            <a:r>
              <a:rPr lang="en-IN" dirty="0"/>
              <a:t>cost of building the headquarters in order to entice </a:t>
            </a:r>
            <a:r>
              <a:rPr lang="en-IN" dirty="0" err="1"/>
              <a:t>Elcorn</a:t>
            </a:r>
            <a:r>
              <a:rPr lang="en-IN" dirty="0"/>
              <a:t> to relocate. The building was completed on May 3, 2018. </a:t>
            </a:r>
            <a:r>
              <a:rPr lang="en-IN" dirty="0" err="1"/>
              <a:t>Elcorn</a:t>
            </a:r>
            <a:r>
              <a:rPr lang="en-IN" dirty="0"/>
              <a:t> paid its portion of the cost of the building in cash.</a:t>
            </a:r>
            <a:endParaRPr lang="en-US" dirty="0"/>
          </a:p>
        </p:txBody>
      </p:sp>
    </p:spTree>
    <p:extLst>
      <p:ext uri="{BB962C8B-B14F-4D97-AF65-F5344CB8AC3E}">
        <p14:creationId xmlns:p14="http://schemas.microsoft.com/office/powerpoint/2010/main" val="20275396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10-4</a:t>
            </a:r>
          </a:p>
        </p:txBody>
      </p:sp>
      <p:sp>
        <p:nvSpPr>
          <p:cNvPr id="3" name="Title 2"/>
          <p:cNvSpPr>
            <a:spLocks noGrp="1"/>
          </p:cNvSpPr>
          <p:nvPr>
            <p:ph type="title"/>
          </p:nvPr>
        </p:nvSpPr>
        <p:spPr>
          <a:xfrm>
            <a:off x="685800" y="304800"/>
            <a:ext cx="8001000" cy="914400"/>
          </a:xfrm>
        </p:spPr>
        <p:txBody>
          <a:bodyPr>
            <a:normAutofit/>
          </a:bodyPr>
          <a:lstStyle/>
          <a:p>
            <a:r>
              <a:rPr lang="en-US" dirty="0"/>
              <a:t>Asset Donation (2 of 2)</a:t>
            </a:r>
          </a:p>
        </p:txBody>
      </p:sp>
      <p:sp>
        <p:nvSpPr>
          <p:cNvPr id="4" name="Content Placeholder 3"/>
          <p:cNvSpPr>
            <a:spLocks noGrp="1"/>
          </p:cNvSpPr>
          <p:nvPr>
            <p:ph sz="quarter" idx="10"/>
          </p:nvPr>
        </p:nvSpPr>
        <p:spPr>
          <a:xfrm>
            <a:off x="762000" y="4241514"/>
            <a:ext cx="8153400" cy="559086"/>
          </a:xfrm>
        </p:spPr>
        <p:txBody>
          <a:bodyPr/>
          <a:lstStyle/>
          <a:p>
            <a:pPr marL="0" indent="0">
              <a:buNone/>
            </a:pPr>
            <a:r>
              <a:rPr lang="en-US" dirty="0"/>
              <a:t>Donation = $20,000,000 × 20% = </a:t>
            </a:r>
            <a:r>
              <a:rPr lang="en-US" b="1" dirty="0"/>
              <a:t>4,000,000</a:t>
            </a:r>
          </a:p>
        </p:txBody>
      </p:sp>
      <p:pic>
        <p:nvPicPr>
          <p:cNvPr id="7" name="Picture 2" descr="Journal entry debiting building 20 million and crediting cash 16 million and crediting revenue - donation of asset 4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568" y="1600200"/>
            <a:ext cx="8481432" cy="1812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93525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p:cNvSpPr>
            <a:spLocks noGrp="1"/>
          </p:cNvSpPr>
          <p:nvPr>
            <p:ph type="body" sz="quarter" idx="13"/>
          </p:nvPr>
        </p:nvSpPr>
        <p:spPr>
          <a:xfrm>
            <a:off x="6096000" y="-3175"/>
            <a:ext cx="3048000" cy="384175"/>
          </a:xfrm>
        </p:spPr>
        <p:txBody>
          <a:bodyPr/>
          <a:lstStyle/>
          <a:p>
            <a:pPr marL="0" indent="0">
              <a:buNone/>
            </a:pPr>
            <a:r>
              <a:rPr lang="en-US" dirty="0"/>
              <a:t>Learning Objective 10-4</a:t>
            </a:r>
          </a:p>
        </p:txBody>
      </p:sp>
      <p:sp>
        <p:nvSpPr>
          <p:cNvPr id="19" name="Title 18"/>
          <p:cNvSpPr>
            <a:spLocks noGrp="1"/>
          </p:cNvSpPr>
          <p:nvPr>
            <p:ph type="title"/>
          </p:nvPr>
        </p:nvSpPr>
        <p:spPr/>
        <p:txBody>
          <a:bodyPr>
            <a:noAutofit/>
          </a:bodyPr>
          <a:lstStyle/>
          <a:p>
            <a:r>
              <a:rPr lang="en-US" altLang="en-US" dirty="0"/>
              <a:t>Concept Check: Donated Assets (1 of 2)</a:t>
            </a:r>
            <a:endParaRPr lang="en-US" dirty="0"/>
          </a:p>
        </p:txBody>
      </p:sp>
      <p:sp>
        <p:nvSpPr>
          <p:cNvPr id="20" name="Content Placeholder 19"/>
          <p:cNvSpPr>
            <a:spLocks noGrp="1"/>
          </p:cNvSpPr>
          <p:nvPr>
            <p:ph sz="quarter" idx="10"/>
          </p:nvPr>
        </p:nvSpPr>
        <p:spPr>
          <a:xfrm>
            <a:off x="868680" y="1801091"/>
            <a:ext cx="8046720" cy="4294909"/>
          </a:xfrm>
        </p:spPr>
        <p:txBody>
          <a:bodyPr/>
          <a:lstStyle/>
          <a:p>
            <a:pPr marL="0" indent="0">
              <a:spcAft>
                <a:spcPts val="1200"/>
              </a:spcAft>
              <a:buNone/>
            </a:pPr>
            <a:r>
              <a:rPr lang="en-US" dirty="0"/>
              <a:t>Shackelford Corporation acquired a patent from its founder, Jim Shackelford, in exchange for 50,000 shares of the company’s no-par common stock. On the date of the exchange, the common stock had a fair value of $22 per share. Determine the cost of the patent.</a:t>
            </a:r>
            <a:endParaRPr lang="en-US" sz="1800" b="1" dirty="0"/>
          </a:p>
        </p:txBody>
      </p:sp>
    </p:spTree>
    <p:extLst>
      <p:ext uri="{BB962C8B-B14F-4D97-AF65-F5344CB8AC3E}">
        <p14:creationId xmlns:p14="http://schemas.microsoft.com/office/powerpoint/2010/main" val="13219168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p:cNvSpPr>
            <a:spLocks noGrp="1"/>
          </p:cNvSpPr>
          <p:nvPr>
            <p:ph type="body" sz="quarter" idx="13"/>
          </p:nvPr>
        </p:nvSpPr>
        <p:spPr>
          <a:xfrm>
            <a:off x="6096000" y="-3175"/>
            <a:ext cx="3048000" cy="384175"/>
          </a:xfrm>
        </p:spPr>
        <p:txBody>
          <a:bodyPr/>
          <a:lstStyle/>
          <a:p>
            <a:pPr marL="0" indent="0">
              <a:buNone/>
            </a:pPr>
            <a:r>
              <a:rPr lang="en-US" dirty="0"/>
              <a:t>Learning Objective 10-4</a:t>
            </a:r>
          </a:p>
        </p:txBody>
      </p:sp>
      <p:sp>
        <p:nvSpPr>
          <p:cNvPr id="19" name="Title 18"/>
          <p:cNvSpPr>
            <a:spLocks noGrp="1"/>
          </p:cNvSpPr>
          <p:nvPr>
            <p:ph type="title"/>
          </p:nvPr>
        </p:nvSpPr>
        <p:spPr/>
        <p:txBody>
          <a:bodyPr>
            <a:noAutofit/>
          </a:bodyPr>
          <a:lstStyle/>
          <a:p>
            <a:r>
              <a:rPr lang="en-US" altLang="en-US" dirty="0"/>
              <a:t>Concept Check: Donated Assets (2 of 2)</a:t>
            </a:r>
            <a:endParaRPr lang="en-US" dirty="0"/>
          </a:p>
        </p:txBody>
      </p:sp>
      <p:sp>
        <p:nvSpPr>
          <p:cNvPr id="20" name="Content Placeholder 19"/>
          <p:cNvSpPr>
            <a:spLocks noGrp="1"/>
          </p:cNvSpPr>
          <p:nvPr>
            <p:ph sz="quarter" idx="10"/>
          </p:nvPr>
        </p:nvSpPr>
        <p:spPr>
          <a:xfrm>
            <a:off x="685800" y="1676400"/>
            <a:ext cx="8153400" cy="4419600"/>
          </a:xfrm>
        </p:spPr>
        <p:txBody>
          <a:bodyPr/>
          <a:lstStyle/>
          <a:p>
            <a:pPr marL="457200" indent="-457200">
              <a:buFont typeface="+mj-lt"/>
              <a:buAutoNum type="alphaLcPeriod"/>
            </a:pPr>
            <a:r>
              <a:rPr lang="en-US" dirty="0"/>
              <a:t>$22,000,000 </a:t>
            </a:r>
          </a:p>
          <a:p>
            <a:pPr marL="457200" indent="-457200">
              <a:buFont typeface="+mj-lt"/>
              <a:buAutoNum type="alphaLcPeriod"/>
            </a:pPr>
            <a:r>
              <a:rPr lang="en-US" dirty="0"/>
              <a:t>$12,800,000 </a:t>
            </a:r>
          </a:p>
          <a:p>
            <a:pPr marL="457200" indent="-457200">
              <a:buFont typeface="+mj-lt"/>
              <a:buAutoNum type="alphaLcPeriod"/>
            </a:pPr>
            <a:r>
              <a:rPr lang="en-US" dirty="0"/>
              <a:t>$50,000 </a:t>
            </a:r>
          </a:p>
          <a:p>
            <a:pPr marL="457200" indent="-457200">
              <a:buFont typeface="+mj-lt"/>
              <a:buAutoNum type="alphaLcPeriod"/>
            </a:pPr>
            <a:r>
              <a:rPr lang="en-US" dirty="0"/>
              <a:t>$1,100,000</a:t>
            </a:r>
            <a:r>
              <a:rPr lang="en-US" b="1" dirty="0"/>
              <a:t> </a:t>
            </a:r>
          </a:p>
          <a:p>
            <a:pPr marL="0" lvl="0" indent="0">
              <a:buNone/>
            </a:pPr>
            <a:r>
              <a:rPr lang="en-US" dirty="0"/>
              <a:t>The correct answer is </a:t>
            </a:r>
            <a:r>
              <a:rPr lang="en-US" i="1" dirty="0"/>
              <a:t>d</a:t>
            </a:r>
            <a:r>
              <a:rPr lang="en-US" dirty="0"/>
              <a:t>. When the common stock is actively traded, the market value of the shares is the best indication of fair value. The market value of stock is 50,000 shares × $22 = </a:t>
            </a:r>
            <a:r>
              <a:rPr lang="en-US" b="1" dirty="0"/>
              <a:t>$1,100,000.</a:t>
            </a:r>
            <a:endParaRPr lang="en-US" dirty="0"/>
          </a:p>
        </p:txBody>
      </p:sp>
    </p:spTree>
    <p:extLst>
      <p:ext uri="{BB962C8B-B14F-4D97-AF65-F5344CB8AC3E}">
        <p14:creationId xmlns:p14="http://schemas.microsoft.com/office/powerpoint/2010/main" val="27030457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6172200" y="-3175"/>
            <a:ext cx="2971800" cy="366032"/>
          </a:xfrm>
        </p:spPr>
        <p:txBody>
          <a:bodyPr/>
          <a:lstStyle/>
          <a:p>
            <a:pPr marL="0" indent="0">
              <a:buNone/>
            </a:pPr>
            <a:r>
              <a:rPr lang="en-US" dirty="0"/>
              <a:t>Learning Objective 10-9</a:t>
            </a:r>
          </a:p>
        </p:txBody>
      </p:sp>
      <p:sp>
        <p:nvSpPr>
          <p:cNvPr id="3" name="Title 2"/>
          <p:cNvSpPr>
            <a:spLocks noGrp="1"/>
          </p:cNvSpPr>
          <p:nvPr>
            <p:ph type="title"/>
          </p:nvPr>
        </p:nvSpPr>
        <p:spPr>
          <a:xfrm>
            <a:off x="685800" y="457200"/>
            <a:ext cx="8001000" cy="914400"/>
          </a:xfrm>
        </p:spPr>
        <p:txBody>
          <a:bodyPr>
            <a:noAutofit/>
          </a:bodyPr>
          <a:lstStyle/>
          <a:p>
            <a:r>
              <a:rPr lang="en-IN" dirty="0"/>
              <a:t>International Financial Reporting Standards—Government Grants</a:t>
            </a:r>
            <a:endParaRPr lang="en-US" dirty="0"/>
          </a:p>
        </p:txBody>
      </p:sp>
      <p:sp>
        <p:nvSpPr>
          <p:cNvPr id="10" name="Content Placeholder 3"/>
          <p:cNvSpPr>
            <a:spLocks noGrp="1"/>
          </p:cNvSpPr>
          <p:nvPr>
            <p:ph sz="quarter" idx="10"/>
          </p:nvPr>
        </p:nvSpPr>
        <p:spPr>
          <a:xfrm>
            <a:off x="685800" y="1676400"/>
            <a:ext cx="8229600" cy="1371600"/>
          </a:xfrm>
        </p:spPr>
        <p:txBody>
          <a:bodyPr/>
          <a:lstStyle/>
          <a:p>
            <a:pPr fontAlgn="ctr"/>
            <a:r>
              <a:rPr lang="en-IN" dirty="0"/>
              <a:t>Government Grants</a:t>
            </a:r>
          </a:p>
          <a:p>
            <a:pPr lvl="1" fontAlgn="ctr"/>
            <a:r>
              <a:rPr lang="en-IN" dirty="0"/>
              <a:t>Both U.S. GAAP and IFRS require that donated assets be valued at their fair values</a:t>
            </a:r>
            <a:endParaRPr lang="en-US" b="1" dirty="0">
              <a:solidFill>
                <a:srgbClr val="00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44607684"/>
              </p:ext>
            </p:extLst>
          </p:nvPr>
        </p:nvGraphicFramePr>
        <p:xfrm>
          <a:off x="762000" y="3364982"/>
          <a:ext cx="8153400" cy="2731018"/>
        </p:xfrm>
        <a:graphic>
          <a:graphicData uri="http://schemas.openxmlformats.org/drawingml/2006/table">
            <a:tbl>
              <a:tblPr firstRow="1">
                <a:tableStyleId>{5940675A-B579-460E-94D1-54222C63F5DA}</a:tableStyleId>
              </a:tblPr>
              <a:tblGrid>
                <a:gridCol w="4080456">
                  <a:extLst>
                    <a:ext uri="{9D8B030D-6E8A-4147-A177-3AD203B41FA5}">
                      <a16:colId xmlns:a16="http://schemas.microsoft.com/office/drawing/2014/main" val="20000"/>
                    </a:ext>
                  </a:extLst>
                </a:gridCol>
                <a:gridCol w="4072944">
                  <a:extLst>
                    <a:ext uri="{9D8B030D-6E8A-4147-A177-3AD203B41FA5}">
                      <a16:colId xmlns:a16="http://schemas.microsoft.com/office/drawing/2014/main" val="20001"/>
                    </a:ext>
                  </a:extLst>
                </a:gridCol>
              </a:tblGrid>
              <a:tr h="394699">
                <a:tc>
                  <a:txBody>
                    <a:bodyPr/>
                    <a:lstStyle/>
                    <a:p>
                      <a:pPr algn="ctr" rtl="0" fontAlgn="ctr"/>
                      <a:r>
                        <a:rPr lang="en-IN"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U.S.GAAP</a:t>
                      </a:r>
                    </a:p>
                  </a:txBody>
                  <a:tcPr anchor="ctr"/>
                </a:tc>
                <a:tc>
                  <a:txBody>
                    <a:bodyPr/>
                    <a:lstStyle/>
                    <a:p>
                      <a:pPr algn="ctr" rtl="0" fontAlgn="ctr"/>
                      <a:r>
                        <a:rPr lang="en-IN"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IFRS</a:t>
                      </a:r>
                    </a:p>
                  </a:txBody>
                  <a:tcPr anchor="ctr"/>
                </a:tc>
                <a:extLst>
                  <a:ext uri="{0D108BD9-81ED-4DB2-BD59-A6C34878D82A}">
                    <a16:rowId xmlns:a16="http://schemas.microsoft.com/office/drawing/2014/main" val="10000"/>
                  </a:ext>
                </a:extLst>
              </a:tr>
              <a:tr h="877780">
                <a:tc>
                  <a:txBody>
                    <a:bodyPr/>
                    <a:lstStyle/>
                    <a:p>
                      <a:pPr algn="l" rtl="0" fontAlgn="ct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Recorded as revenue in the period received</a:t>
                      </a:r>
                      <a:endParaRPr lang="en-IN"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Deduct the amount of the grant in determining the initial cost of the asset, or</a:t>
                      </a:r>
                      <a:endParaRPr lang="en-IN"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458539">
                <a:tc>
                  <a:txBody>
                    <a:bodyPr/>
                    <a:lstStyle/>
                    <a:p>
                      <a:pPr algn="l" rtl="0" fontAlgn="ctr"/>
                      <a:endParaRPr lang="en-IN"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Record the grant as a liability, deferred income, in the balance sheet and recognize it in the income statement systematically over the asset’s useful life</a:t>
                      </a:r>
                      <a:endParaRPr lang="en-IN"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77504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8" name="Title 7"/>
          <p:cNvSpPr>
            <a:spLocks noGrp="1"/>
          </p:cNvSpPr>
          <p:nvPr>
            <p:ph type="title"/>
          </p:nvPr>
        </p:nvSpPr>
        <p:spPr>
          <a:xfrm>
            <a:off x="609600" y="609600"/>
            <a:ext cx="8382000" cy="838200"/>
          </a:xfrm>
        </p:spPr>
        <p:txBody>
          <a:bodyPr>
            <a:noAutofit/>
          </a:bodyPr>
          <a:lstStyle/>
          <a:p>
            <a:r>
              <a:rPr lang="en-IN" dirty="0"/>
              <a:t>Intangible Assets and Their Acquisition Costs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643193469"/>
              </p:ext>
            </p:extLst>
          </p:nvPr>
        </p:nvGraphicFramePr>
        <p:xfrm>
          <a:off x="609600" y="1793954"/>
          <a:ext cx="8229600" cy="4606846"/>
        </p:xfrm>
        <a:graphic>
          <a:graphicData uri="http://schemas.openxmlformats.org/drawingml/2006/table">
            <a:tbl>
              <a:tblPr firstRow="1" bandRow="1">
                <a:tableStyleId>{5940675A-B579-460E-94D1-54222C63F5DA}</a:tableStyleId>
              </a:tblPr>
              <a:tblGrid>
                <a:gridCol w="1447800">
                  <a:extLst>
                    <a:ext uri="{9D8B030D-6E8A-4147-A177-3AD203B41FA5}">
                      <a16:colId xmlns:a16="http://schemas.microsoft.com/office/drawing/2014/main" val="20000"/>
                    </a:ext>
                  </a:extLst>
                </a:gridCol>
                <a:gridCol w="37338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228600">
                <a:tc>
                  <a:txBody>
                    <a:bodyPr/>
                    <a:lstStyle/>
                    <a:p>
                      <a:pPr algn="ctr"/>
                      <a:r>
                        <a:rPr lang="en-US" sz="1200" b="1" spc="0" dirty="0">
                          <a:latin typeface="Verdana" panose="020B0604030504040204" pitchFamily="34" charset="0"/>
                          <a:ea typeface="Verdana" panose="020B0604030504040204" pitchFamily="34" charset="0"/>
                          <a:cs typeface="Verdana" panose="020B0604030504040204" pitchFamily="34" charset="0"/>
                        </a:rPr>
                        <a:t>Asset </a:t>
                      </a:r>
                    </a:p>
                  </a:txBody>
                  <a:tcPr anchor="ctr"/>
                </a:tc>
                <a:tc>
                  <a:txBody>
                    <a:bodyPr/>
                    <a:lstStyle/>
                    <a:p>
                      <a:pPr algn="ctr"/>
                      <a:r>
                        <a:rPr lang="en-US" sz="1200" b="1" spc="0" dirty="0">
                          <a:latin typeface="Verdana" panose="020B0604030504040204" pitchFamily="34" charset="0"/>
                          <a:ea typeface="Verdana" panose="020B0604030504040204" pitchFamily="34" charset="0"/>
                          <a:cs typeface="Verdana" panose="020B0604030504040204" pitchFamily="34" charset="0"/>
                        </a:rPr>
                        <a:t>Description</a:t>
                      </a:r>
                    </a:p>
                  </a:txBody>
                  <a:tcPr anchor="ctr"/>
                </a:tc>
                <a:tc>
                  <a:txBody>
                    <a:bodyPr/>
                    <a:lstStyle/>
                    <a:p>
                      <a:pPr algn="ctr"/>
                      <a:r>
                        <a:rPr lang="en-US" sz="1200" b="1" spc="0" dirty="0">
                          <a:latin typeface="Verdana" panose="020B0604030504040204" pitchFamily="34" charset="0"/>
                          <a:ea typeface="Verdana" panose="020B0604030504040204" pitchFamily="34" charset="0"/>
                          <a:cs typeface="Verdana" panose="020B0604030504040204" pitchFamily="34" charset="0"/>
                        </a:rPr>
                        <a:t>Typical Acquisition Costs</a:t>
                      </a:r>
                    </a:p>
                  </a:txBody>
                  <a:tcPr anchor="ctr"/>
                </a:tc>
                <a:extLst>
                  <a:ext uri="{0D108BD9-81ED-4DB2-BD59-A6C34878D82A}">
                    <a16:rowId xmlns:a16="http://schemas.microsoft.com/office/drawing/2014/main" val="10000"/>
                  </a:ext>
                </a:extLst>
              </a:tr>
              <a:tr h="670560">
                <a:tc>
                  <a:txBody>
                    <a:bodyPr/>
                    <a:lstStyle/>
                    <a:p>
                      <a:pPr marL="0" marR="182880" algn="l">
                        <a:lnSpc>
                          <a:spcPts val="1275"/>
                        </a:lnSpc>
                        <a:spcBef>
                          <a:spcPts val="0"/>
                        </a:spcBef>
                        <a:spcAft>
                          <a:spcPts val="0"/>
                        </a:spcAft>
                      </a:pPr>
                      <a:r>
                        <a:rPr lang="en-US" sz="12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Intangible Assets</a:t>
                      </a:r>
                      <a:endParaRPr lang="en-US" sz="12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Productive assets that lack physical substance and have long-term but typically uncertain benefits.</a:t>
                      </a:r>
                      <a:endParaRPr lang="en-US" sz="12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45720" indent="0" algn="l" defTabSz="914400" rtl="0" eaLnBrk="1" fontAlgn="auto" latinLnBrk="0" hangingPunct="1">
                        <a:lnSpc>
                          <a:spcPct val="126000"/>
                        </a:lnSpc>
                        <a:spcBef>
                          <a:spcPts val="0"/>
                        </a:spcBef>
                        <a:spcAft>
                          <a:spcPts val="0"/>
                        </a:spcAft>
                        <a:buClrTx/>
                        <a:buSzTx/>
                        <a:buFontTx/>
                        <a:buNone/>
                        <a:tabLst/>
                        <a:defRPr/>
                      </a:pPr>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All expenditures necessary to get the asset in condition and location for its intended use.</a:t>
                      </a:r>
                    </a:p>
                  </a:txBody>
                  <a:tcPr anchor="ctr"/>
                </a:tc>
                <a:extLst>
                  <a:ext uri="{0D108BD9-81ED-4DB2-BD59-A6C34878D82A}">
                    <a16:rowId xmlns:a16="http://schemas.microsoft.com/office/drawing/2014/main" val="10001"/>
                  </a:ext>
                </a:extLst>
              </a:tr>
              <a:tr h="410882">
                <a:tc>
                  <a:txBody>
                    <a:bodyPr/>
                    <a:lstStyle/>
                    <a:p>
                      <a:pPr algn="l"/>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Patents </a:t>
                      </a:r>
                      <a:endParaRPr lang="en-US" sz="12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Exclusive 20-year right to manufacture a product or use a process.</a:t>
                      </a:r>
                    </a:p>
                  </a:txBody>
                  <a:tcPr anchor="ctr"/>
                </a:tc>
                <a:tc>
                  <a:txBody>
                    <a:bodyPr/>
                    <a:lstStyle/>
                    <a:p>
                      <a:pPr marL="0" marR="0" algn="l">
                        <a:lnSpc>
                          <a:spcPct val="110000"/>
                        </a:lnSpc>
                        <a:spcBef>
                          <a:spcPts val="180"/>
                        </a:spcBef>
                        <a:spcAft>
                          <a:spcPts val="0"/>
                        </a:spcAft>
                      </a:pPr>
                      <a:r>
                        <a:rPr lang="en-US" sz="12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Purchase price, legal fees, filing fees, not including internal R&amp;D.</a:t>
                      </a:r>
                      <a:endParaRPr lang="en-US" sz="12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10882">
                <a:tc>
                  <a:txBody>
                    <a:bodyPr/>
                    <a:lstStyle/>
                    <a:p>
                      <a:pPr marL="0" marR="137160" algn="l">
                        <a:lnSpc>
                          <a:spcPts val="2410"/>
                        </a:lnSpc>
                        <a:spcBef>
                          <a:spcPts val="720"/>
                        </a:spcBef>
                        <a:spcAft>
                          <a:spcPts val="0"/>
                        </a:spcAft>
                      </a:pPr>
                      <a:r>
                        <a:rPr lang="en-US" sz="12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Copyrights</a:t>
                      </a:r>
                      <a:endParaRPr lang="en-US" sz="12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Exclusive right to benefit from a creative work such as a song, film, painting, photograph, or book.</a:t>
                      </a:r>
                      <a:endParaRPr lang="en-US" sz="12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algn="l">
                        <a:lnSpc>
                          <a:spcPct val="115000"/>
                        </a:lnSpc>
                        <a:spcBef>
                          <a:spcPts val="720"/>
                        </a:spcBef>
                        <a:spcAft>
                          <a:spcPts val="0"/>
                        </a:spcAft>
                      </a:pPr>
                      <a:r>
                        <a:rPr lang="en-US" sz="12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Purchase price, legal fees, filing fees, not including internal R&amp;D.</a:t>
                      </a:r>
                      <a:endParaRPr lang="en-US" sz="12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525016">
                <a:tc>
                  <a:txBody>
                    <a:bodyPr/>
                    <a:lstStyle/>
                    <a:p>
                      <a:pPr marL="0" marR="0" algn="l">
                        <a:lnSpc>
                          <a:spcPts val="1385"/>
                        </a:lnSpc>
                        <a:spcBef>
                          <a:spcPts val="1440"/>
                        </a:spcBef>
                        <a:spcAft>
                          <a:spcPts val="0"/>
                        </a:spcAft>
                      </a:pPr>
                      <a:r>
                        <a:rPr lang="en-US" sz="12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Trademarks (tradenames)</a:t>
                      </a:r>
                      <a:endParaRPr lang="en-US" sz="12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Exclusive right to display a word, a slogan, a symbol, or an emblem that distinctively identifies a company, product, or a service.</a:t>
                      </a:r>
                      <a:endParaRPr lang="en-US" sz="12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algn="l">
                        <a:lnSpc>
                          <a:spcPct val="111000"/>
                        </a:lnSpc>
                        <a:spcBef>
                          <a:spcPts val="720"/>
                        </a:spcBef>
                        <a:spcAft>
                          <a:spcPts val="0"/>
                        </a:spcAft>
                      </a:pPr>
                      <a:r>
                        <a:rPr lang="en-US" sz="12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Purchase price, legal fees, filing fees, not including internal R&amp;D.</a:t>
                      </a:r>
                      <a:endParaRPr lang="en-US" sz="12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639150">
                <a:tc>
                  <a:txBody>
                    <a:bodyPr/>
                    <a:lstStyle/>
                    <a:p>
                      <a:pPr marL="0" marR="0" algn="l">
                        <a:lnSpc>
                          <a:spcPts val="1260"/>
                        </a:lnSpc>
                        <a:spcBef>
                          <a:spcPts val="1440"/>
                        </a:spcBef>
                        <a:spcAft>
                          <a:spcPts val="1260"/>
                        </a:spcAft>
                      </a:pPr>
                      <a:r>
                        <a:rPr lang="en-US" sz="12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Franchises</a:t>
                      </a:r>
                      <a:endParaRPr lang="en-US" sz="12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 contractual arrangement under which a franchisor grants the franchisee the exclusive right to use the franchisor's trademark or tradename and certain product rights.</a:t>
                      </a:r>
                      <a:endParaRPr lang="en-US" sz="12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algn="l">
                        <a:spcBef>
                          <a:spcPts val="1800"/>
                        </a:spcBef>
                        <a:spcAft>
                          <a:spcPts val="4680"/>
                        </a:spcAft>
                      </a:pPr>
                      <a:r>
                        <a:rPr lang="en-US" sz="1200" b="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Franchise fee plus any legal fees.</a:t>
                      </a:r>
                      <a:endParaRPr lang="en-US" sz="1200" b="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952865">
                <a:tc>
                  <a:txBody>
                    <a:bodyPr/>
                    <a:lstStyle/>
                    <a:p>
                      <a:pPr marL="0" marR="0" algn="l">
                        <a:lnSpc>
                          <a:spcPct val="80000"/>
                        </a:lnSpc>
                        <a:spcBef>
                          <a:spcPts val="0"/>
                        </a:spcBef>
                        <a:spcAft>
                          <a:spcPts val="0"/>
                        </a:spcAft>
                      </a:pPr>
                      <a:r>
                        <a:rPr lang="en-US" sz="1200" spc="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Goodwill</a:t>
                      </a:r>
                      <a:endParaRPr lang="en-US" sz="12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The unique value of the company as a whole over and above all identifiable assets.</a:t>
                      </a:r>
                      <a:endParaRPr lang="en-US" sz="1200" spc="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1800"/>
                        </a:spcBef>
                        <a:spcAft>
                          <a:spcPts val="4680"/>
                        </a:spcAft>
                        <a:buClrTx/>
                        <a:buSzTx/>
                        <a:buFontTx/>
                        <a:buNone/>
                        <a:tabLst/>
                        <a:defRPr/>
                      </a:pPr>
                      <a:r>
                        <a:rPr lang="en-US" sz="1200" kern="1200" spc="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Excess of the fair value of the consideration exchanged for the company over the fair value of the net assets acquired.</a:t>
                      </a:r>
                      <a:endParaRPr lang="en-US" sz="1200" spc="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763391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10-5</a:t>
            </a:r>
          </a:p>
        </p:txBody>
      </p:sp>
      <p:sp>
        <p:nvSpPr>
          <p:cNvPr id="3" name="Title 2"/>
          <p:cNvSpPr>
            <a:spLocks noGrp="1"/>
          </p:cNvSpPr>
          <p:nvPr>
            <p:ph type="title"/>
          </p:nvPr>
        </p:nvSpPr>
        <p:spPr>
          <a:xfrm>
            <a:off x="685800" y="457200"/>
            <a:ext cx="8001000" cy="762000"/>
          </a:xfrm>
        </p:spPr>
        <p:txBody>
          <a:bodyPr>
            <a:noAutofit/>
          </a:bodyPr>
          <a:lstStyle/>
          <a:p>
            <a:r>
              <a:rPr lang="en-US" dirty="0"/>
              <a:t>Decision Makers’ Perspective</a:t>
            </a:r>
          </a:p>
        </p:txBody>
      </p:sp>
      <p:sp>
        <p:nvSpPr>
          <p:cNvPr id="7" name="Content Placeholder 6"/>
          <p:cNvSpPr>
            <a:spLocks noGrp="1"/>
          </p:cNvSpPr>
          <p:nvPr>
            <p:ph sz="quarter" idx="10"/>
          </p:nvPr>
        </p:nvSpPr>
        <p:spPr>
          <a:xfrm>
            <a:off x="838200" y="1447800"/>
            <a:ext cx="8077200" cy="4724400"/>
          </a:xfrm>
        </p:spPr>
        <p:txBody>
          <a:bodyPr/>
          <a:lstStyle/>
          <a:p>
            <a:pPr marL="0" indent="0" fontAlgn="auto">
              <a:spcAft>
                <a:spcPts val="0"/>
              </a:spcAft>
              <a:buNone/>
              <a:defRPr/>
            </a:pPr>
            <a:r>
              <a:rPr lang="en-US" b="1" dirty="0"/>
              <a:t>Capital budgeting:</a:t>
            </a:r>
          </a:p>
          <a:p>
            <a:pPr fontAlgn="auto">
              <a:spcAft>
                <a:spcPts val="0"/>
              </a:spcAft>
              <a:defRPr/>
            </a:pPr>
            <a:r>
              <a:rPr lang="en-US" dirty="0"/>
              <a:t>Includes decisions pertaining to acquisitions of property, plant, and equipment and intangible assets</a:t>
            </a:r>
          </a:p>
          <a:p>
            <a:pPr fontAlgn="auto">
              <a:spcAft>
                <a:spcPts val="0"/>
              </a:spcAft>
              <a:defRPr/>
            </a:pPr>
            <a:r>
              <a:rPr lang="en-US" dirty="0"/>
              <a:t>Requires management to forecast all future net cash flows generated by the asset(s)</a:t>
            </a:r>
          </a:p>
          <a:p>
            <a:pPr marL="0" indent="0">
              <a:buNone/>
              <a:defRPr/>
            </a:pPr>
            <a:r>
              <a:rPr lang="en-US" b="1" dirty="0">
                <a:cs typeface="Arial" panose="020B0604020202020204" pitchFamily="34" charset="0"/>
              </a:rPr>
              <a:t>Net present value model</a:t>
            </a:r>
            <a:endParaRPr lang="en-US" b="1" dirty="0"/>
          </a:p>
          <a:p>
            <a:pPr marL="0" indent="0">
              <a:buNone/>
            </a:pPr>
            <a:r>
              <a:rPr lang="en-US" dirty="0">
                <a:cs typeface="Arial" panose="020B0604020202020204" pitchFamily="34" charset="0"/>
              </a:rPr>
              <a:t>Present value of future net cash flows</a:t>
            </a:r>
            <a:r>
              <a:rPr lang="en-US" b="1" dirty="0">
                <a:solidFill>
                  <a:srgbClr val="C00000"/>
                </a:solidFill>
                <a:cs typeface="Arial" panose="020B0604020202020204" pitchFamily="34" charset="0"/>
              </a:rPr>
              <a:t> </a:t>
            </a:r>
            <a:r>
              <a:rPr lang="en-US" dirty="0">
                <a:cs typeface="Arial" panose="020B0604020202020204" pitchFamily="34" charset="0"/>
              </a:rPr>
              <a:t>&gt;</a:t>
            </a:r>
            <a:r>
              <a:rPr lang="en-US" b="1" dirty="0">
                <a:solidFill>
                  <a:srgbClr val="C00000"/>
                </a:solidFill>
                <a:cs typeface="Arial" panose="020B0604020202020204" pitchFamily="34" charset="0"/>
              </a:rPr>
              <a:t> </a:t>
            </a:r>
            <a:r>
              <a:rPr lang="en-US" dirty="0">
                <a:cs typeface="Arial" panose="020B0604020202020204" pitchFamily="34" charset="0"/>
              </a:rPr>
              <a:t>Initial acquisition cost</a:t>
            </a:r>
          </a:p>
        </p:txBody>
      </p:sp>
    </p:spTree>
    <p:extLst>
      <p:ext uri="{BB962C8B-B14F-4D97-AF65-F5344CB8AC3E}">
        <p14:creationId xmlns:p14="http://schemas.microsoft.com/office/powerpoint/2010/main" val="37088255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6019800" y="-3175"/>
            <a:ext cx="3124200" cy="384175"/>
          </a:xfrm>
        </p:spPr>
        <p:txBody>
          <a:bodyPr/>
          <a:lstStyle/>
          <a:p>
            <a:pPr marL="0" indent="0">
              <a:buNone/>
            </a:pPr>
            <a:r>
              <a:rPr lang="en-US" dirty="0"/>
              <a:t>Learning Objective 10-5</a:t>
            </a:r>
          </a:p>
        </p:txBody>
      </p:sp>
      <p:sp>
        <p:nvSpPr>
          <p:cNvPr id="3" name="Title 2"/>
          <p:cNvSpPr>
            <a:spLocks noGrp="1"/>
          </p:cNvSpPr>
          <p:nvPr>
            <p:ph type="title"/>
          </p:nvPr>
        </p:nvSpPr>
        <p:spPr>
          <a:xfrm>
            <a:off x="1181100" y="493776"/>
            <a:ext cx="6781800" cy="1106424"/>
          </a:xfrm>
        </p:spPr>
        <p:txBody>
          <a:bodyPr>
            <a:noAutofit/>
          </a:bodyPr>
          <a:lstStyle/>
          <a:p>
            <a:r>
              <a:rPr lang="en-US" dirty="0"/>
              <a:t>Fixed-Asset Turnover Ratio (1 of 2)</a:t>
            </a:r>
          </a:p>
        </p:txBody>
      </p:sp>
      <p:sp>
        <p:nvSpPr>
          <p:cNvPr id="4" name="Content Placeholder 3"/>
          <p:cNvSpPr>
            <a:spLocks noGrp="1"/>
          </p:cNvSpPr>
          <p:nvPr>
            <p:ph sz="quarter" idx="10"/>
          </p:nvPr>
        </p:nvSpPr>
        <p:spPr>
          <a:xfrm>
            <a:off x="914400" y="1828800"/>
            <a:ext cx="7620000" cy="1371600"/>
          </a:xfrm>
        </p:spPr>
        <p:txBody>
          <a:bodyPr/>
          <a:lstStyle/>
          <a:p>
            <a:pPr marL="0" indent="0" fontAlgn="auto">
              <a:spcAft>
                <a:spcPts val="0"/>
              </a:spcAft>
              <a:buNone/>
              <a:defRPr/>
            </a:pPr>
            <a:r>
              <a:rPr lang="en-US" b="1" dirty="0">
                <a:ea typeface="Adobe Fan Heiti Std B" pitchFamily="34" charset="-128"/>
              </a:rPr>
              <a:t>Fixed-Asset Turnover Ratio:</a:t>
            </a:r>
          </a:p>
          <a:p>
            <a:pPr fontAlgn="auto">
              <a:spcAft>
                <a:spcPts val="0"/>
              </a:spcAft>
              <a:defRPr/>
            </a:pPr>
            <a:r>
              <a:rPr lang="en-IN" dirty="0"/>
              <a:t>Indicates the level of sales generated by the company’s investment in fixed assets</a:t>
            </a:r>
            <a:endParaRPr lang="en-US" sz="2200" dirty="0">
              <a:cs typeface="Arial" panose="020B0604020202020204"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280229281"/>
              </p:ext>
            </p:extLst>
          </p:nvPr>
        </p:nvGraphicFramePr>
        <p:xfrm>
          <a:off x="617538" y="3497263"/>
          <a:ext cx="8358187" cy="900112"/>
        </p:xfrm>
        <a:graphic>
          <a:graphicData uri="http://schemas.openxmlformats.org/presentationml/2006/ole">
            <mc:AlternateContent xmlns:mc="http://schemas.openxmlformats.org/markup-compatibility/2006">
              <mc:Choice xmlns:v="urn:schemas-microsoft-com:vml" Requires="v">
                <p:oleObj spid="_x0000_s3624" name="Equation" r:id="rId4" imgW="3898800" imgH="419040" progId="Equation.3">
                  <p:embed/>
                </p:oleObj>
              </mc:Choice>
              <mc:Fallback>
                <p:oleObj name="Equation" r:id="rId4" imgW="3898800" imgH="419040" progId="Equation.3">
                  <p:embed/>
                  <p:pic>
                    <p:nvPicPr>
                      <p:cNvPr id="0" name=""/>
                      <p:cNvPicPr/>
                      <p:nvPr/>
                    </p:nvPicPr>
                    <p:blipFill>
                      <a:blip r:embed="rId5"/>
                      <a:stretch>
                        <a:fillRect/>
                      </a:stretch>
                    </p:blipFill>
                    <p:spPr>
                      <a:xfrm>
                        <a:off x="617538" y="3497263"/>
                        <a:ext cx="8358187" cy="900112"/>
                      </a:xfrm>
                      <a:prstGeom prst="rect">
                        <a:avLst/>
                      </a:prstGeom>
                    </p:spPr>
                  </p:pic>
                </p:oleObj>
              </mc:Fallback>
            </mc:AlternateContent>
          </a:graphicData>
        </a:graphic>
      </p:graphicFrame>
      <p:sp>
        <p:nvSpPr>
          <p:cNvPr id="6" name="Content Placeholder 3"/>
          <p:cNvSpPr>
            <a:spLocks noGrp="1"/>
          </p:cNvSpPr>
          <p:nvPr>
            <p:ph sz="quarter" idx="10"/>
          </p:nvPr>
        </p:nvSpPr>
        <p:spPr>
          <a:xfrm>
            <a:off x="742355" y="4727947"/>
            <a:ext cx="8192691" cy="1368053"/>
          </a:xfrm>
        </p:spPr>
        <p:txBody>
          <a:bodyPr/>
          <a:lstStyle/>
          <a:p>
            <a:pPr marL="0" indent="0">
              <a:buNone/>
            </a:pPr>
            <a:r>
              <a:rPr lang="en-US" dirty="0">
                <a:cs typeface="Arial" panose="020B0604020202020204" pitchFamily="34" charset="0"/>
              </a:rPr>
              <a:t>Average fixed assets </a:t>
            </a:r>
            <a:r>
              <a:rPr lang="en-US" dirty="0">
                <a:cs typeface="Arial" panose="020B0604020202020204" pitchFamily="34" charset="0"/>
                <a:sym typeface="Wingdings" pitchFamily="2" charset="2"/>
              </a:rPr>
              <a:t> </a:t>
            </a:r>
            <a:r>
              <a:rPr lang="en-US" dirty="0">
                <a:cs typeface="Arial" panose="020B0604020202020204" pitchFamily="34" charset="0"/>
              </a:rPr>
              <a:t>Book value, sometimes called carrying value or carrying amount (cost less accumulated depreciation and depletion)</a:t>
            </a:r>
            <a:endParaRPr lang="en-US" dirty="0"/>
          </a:p>
        </p:txBody>
      </p:sp>
    </p:spTree>
    <p:extLst>
      <p:ext uri="{BB962C8B-B14F-4D97-AF65-F5344CB8AC3E}">
        <p14:creationId xmlns:p14="http://schemas.microsoft.com/office/powerpoint/2010/main" val="13942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10-5</a:t>
            </a:r>
          </a:p>
        </p:txBody>
      </p:sp>
      <p:sp>
        <p:nvSpPr>
          <p:cNvPr id="3" name="Title 2"/>
          <p:cNvSpPr>
            <a:spLocks noGrp="1"/>
          </p:cNvSpPr>
          <p:nvPr>
            <p:ph type="title"/>
          </p:nvPr>
        </p:nvSpPr>
        <p:spPr>
          <a:xfrm>
            <a:off x="1106718" y="533400"/>
            <a:ext cx="6934200" cy="1005840"/>
          </a:xfrm>
        </p:spPr>
        <p:txBody>
          <a:bodyPr>
            <a:noAutofit/>
          </a:bodyPr>
          <a:lstStyle/>
          <a:p>
            <a:r>
              <a:rPr lang="en-US" dirty="0"/>
              <a:t>Fixed-Asset Turnover Ratio (2 of 2)</a:t>
            </a:r>
          </a:p>
        </p:txBody>
      </p:sp>
      <p:graphicFrame>
        <p:nvGraphicFramePr>
          <p:cNvPr id="4" name="Table 3"/>
          <p:cNvGraphicFramePr>
            <a:graphicFrameLocks noGrp="1"/>
          </p:cNvGraphicFramePr>
          <p:nvPr>
            <p:extLst>
              <p:ext uri="{D42A27DB-BD31-4B8C-83A1-F6EECF244321}">
                <p14:modId xmlns:p14="http://schemas.microsoft.com/office/powerpoint/2010/main" val="1685215792"/>
              </p:ext>
            </p:extLst>
          </p:nvPr>
        </p:nvGraphicFramePr>
        <p:xfrm>
          <a:off x="838200" y="1752600"/>
          <a:ext cx="7772400" cy="2900999"/>
        </p:xfrm>
        <a:graphic>
          <a:graphicData uri="http://schemas.openxmlformats.org/drawingml/2006/table">
            <a:tbl>
              <a:tblPr firstRow="1" bandRow="1">
                <a:tableStyleId>{5940675A-B579-460E-94D1-54222C63F5DA}</a:tableStyleId>
              </a:tblPr>
              <a:tblGrid>
                <a:gridCol w="1554480">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155448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1554480">
                  <a:extLst>
                    <a:ext uri="{9D8B030D-6E8A-4147-A177-3AD203B41FA5}">
                      <a16:colId xmlns:a16="http://schemas.microsoft.com/office/drawing/2014/main" val="20004"/>
                    </a:ext>
                  </a:extLst>
                </a:gridCol>
              </a:tblGrid>
              <a:tr h="619680">
                <a:tc>
                  <a:txBody>
                    <a:bodyPr/>
                    <a:lstStyle/>
                    <a:p>
                      <a:pPr algn="ct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Gap</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2016</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Gap</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2015</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Ross  Stores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2016</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Ross  Stores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2015</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extLst>
                  <a:ext uri="{0D108BD9-81ED-4DB2-BD59-A6C34878D82A}">
                    <a16:rowId xmlns:a16="http://schemas.microsoft.com/office/drawing/2014/main" val="10000"/>
                  </a:ext>
                </a:extLst>
              </a:tr>
              <a:tr h="619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Property, plant, and equipment (net)</a:t>
                      </a:r>
                      <a:endParaRPr lang="en-IN"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$2,850 </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$2,773</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algn="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$2,343</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$2,274 </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extLst>
                  <a:ext uri="{0D108BD9-81ED-4DB2-BD59-A6C34878D82A}">
                    <a16:rowId xmlns:a16="http://schemas.microsoft.com/office/drawing/2014/main" val="10001"/>
                  </a:ext>
                </a:extLst>
              </a:tr>
              <a:tr h="34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Net sales—2016</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$15,797</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$15,797</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$11,940 </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$11,940 </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extLst>
                  <a:ext uri="{0D108BD9-81ED-4DB2-BD59-A6C34878D82A}">
                    <a16:rowId xmlns:a16="http://schemas.microsoft.com/office/drawing/2014/main" val="10002"/>
                  </a:ext>
                </a:extLst>
              </a:tr>
              <a:tr h="619680">
                <a:tc>
                  <a:txBody>
                    <a:bodyPr/>
                    <a:lstStyle/>
                    <a:p>
                      <a:pPr algn="ct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Gap</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2016</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Gap</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2015</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Ross  Stores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2016</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Ross  Stores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2015</a:t>
                      </a:r>
                      <a:endParaRPr lang="en-US" sz="12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extLst>
                  <a:ext uri="{0D108BD9-81ED-4DB2-BD59-A6C34878D82A}">
                    <a16:rowId xmlns:a16="http://schemas.microsoft.com/office/drawing/2014/main" val="10003"/>
                  </a:ext>
                </a:extLst>
              </a:tr>
              <a:tr h="619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Property, plant, and equipment (net)</a:t>
                      </a:r>
                      <a:endParaRPr lang="en-IN"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$2,850 </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$2,773</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algn="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$2,343</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280" marR="8128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$2,274 </a:t>
                      </a:r>
                      <a:endParaRPr lang="en-US" sz="12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1280" marR="81280" anchor="ctr"/>
                </a:tc>
                <a:extLst>
                  <a:ext uri="{0D108BD9-81ED-4DB2-BD59-A6C34878D82A}">
                    <a16:rowId xmlns:a16="http://schemas.microsoft.com/office/drawing/2014/main" val="10004"/>
                  </a:ext>
                </a:extLst>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08339842"/>
              </p:ext>
            </p:extLst>
          </p:nvPr>
        </p:nvGraphicFramePr>
        <p:xfrm>
          <a:off x="762000" y="4803775"/>
          <a:ext cx="8054975" cy="1368425"/>
        </p:xfrm>
        <a:graphic>
          <a:graphicData uri="http://schemas.openxmlformats.org/presentationml/2006/ole">
            <mc:AlternateContent xmlns:mc="http://schemas.openxmlformats.org/markup-compatibility/2006">
              <mc:Choice xmlns:v="urn:schemas-microsoft-com:vml" Requires="v">
                <p:oleObj spid="_x0000_s23637" name="Equation" r:id="rId4" imgW="5016240" imgH="850680" progId="Equation.3">
                  <p:embed/>
                </p:oleObj>
              </mc:Choice>
              <mc:Fallback>
                <p:oleObj name="Equation" r:id="rId4" imgW="5016240" imgH="850680" progId="Equation.3">
                  <p:embed/>
                  <p:pic>
                    <p:nvPicPr>
                      <p:cNvPr id="0" name=""/>
                      <p:cNvPicPr/>
                      <p:nvPr/>
                    </p:nvPicPr>
                    <p:blipFill>
                      <a:blip r:embed="rId5"/>
                      <a:stretch>
                        <a:fillRect/>
                      </a:stretch>
                    </p:blipFill>
                    <p:spPr>
                      <a:xfrm>
                        <a:off x="762000" y="4803775"/>
                        <a:ext cx="8054975" cy="1368425"/>
                      </a:xfrm>
                      <a:prstGeom prst="rect">
                        <a:avLst/>
                      </a:prstGeom>
                    </p:spPr>
                  </p:pic>
                </p:oleObj>
              </mc:Fallback>
            </mc:AlternateContent>
          </a:graphicData>
        </a:graphic>
      </p:graphicFrame>
      <p:sp>
        <p:nvSpPr>
          <p:cNvPr id="7" name="Content Placeholder 4"/>
          <p:cNvSpPr>
            <a:spLocks noGrp="1"/>
          </p:cNvSpPr>
          <p:nvPr>
            <p:ph sz="quarter" idx="12"/>
          </p:nvPr>
        </p:nvSpPr>
        <p:spPr>
          <a:xfrm>
            <a:off x="838200" y="6172200"/>
            <a:ext cx="8077200" cy="381000"/>
          </a:xfrm>
        </p:spPr>
        <p:txBody>
          <a:bodyPr/>
          <a:lstStyle/>
          <a:p>
            <a:pPr marL="0" indent="0">
              <a:buNone/>
            </a:pPr>
            <a:r>
              <a:rPr lang="en-US" sz="2200" dirty="0"/>
              <a:t>($2,850 + $2,773) ÷ 2 </a:t>
            </a:r>
            <a:r>
              <a:rPr lang="en-US" sz="2200" dirty="0">
                <a:sym typeface="Wingdings" pitchFamily="2" charset="2"/>
              </a:rPr>
              <a:t> </a:t>
            </a:r>
            <a:r>
              <a:rPr lang="en-US" sz="2200" dirty="0"/>
              <a:t>$2,811.5</a:t>
            </a:r>
          </a:p>
        </p:txBody>
      </p:sp>
    </p:spTree>
    <p:extLst>
      <p:ext uri="{BB962C8B-B14F-4D97-AF65-F5344CB8AC3E}">
        <p14:creationId xmlns:p14="http://schemas.microsoft.com/office/powerpoint/2010/main" val="37195323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10-5</a:t>
            </a:r>
          </a:p>
        </p:txBody>
      </p:sp>
      <p:sp>
        <p:nvSpPr>
          <p:cNvPr id="8" name="Title 7"/>
          <p:cNvSpPr>
            <a:spLocks noGrp="1"/>
          </p:cNvSpPr>
          <p:nvPr>
            <p:ph type="title"/>
          </p:nvPr>
        </p:nvSpPr>
        <p:spPr>
          <a:xfrm>
            <a:off x="685800" y="534467"/>
            <a:ext cx="8001000" cy="1217066"/>
          </a:xfrm>
        </p:spPr>
        <p:txBody>
          <a:bodyPr>
            <a:noAutofit/>
          </a:bodyPr>
          <a:lstStyle/>
          <a:p>
            <a:r>
              <a:rPr lang="en-US" altLang="en-US" dirty="0"/>
              <a:t>Concept Check: Fixed-Asset Turnover Ratio (1 of 2)</a:t>
            </a:r>
            <a:endParaRPr lang="en-US" dirty="0"/>
          </a:p>
        </p:txBody>
      </p:sp>
      <p:sp>
        <p:nvSpPr>
          <p:cNvPr id="9" name="Content Placeholder 3"/>
          <p:cNvSpPr>
            <a:spLocks noGrp="1"/>
          </p:cNvSpPr>
          <p:nvPr>
            <p:ph sz="quarter" idx="10"/>
          </p:nvPr>
        </p:nvSpPr>
        <p:spPr>
          <a:xfrm>
            <a:off x="685800" y="1981200"/>
            <a:ext cx="8229600" cy="1219200"/>
          </a:xfrm>
        </p:spPr>
        <p:txBody>
          <a:bodyPr/>
          <a:lstStyle/>
          <a:p>
            <a:pPr marL="0" indent="0">
              <a:spcAft>
                <a:spcPts val="16800"/>
              </a:spcAft>
              <a:buNone/>
            </a:pPr>
            <a:r>
              <a:rPr lang="en-US" dirty="0" err="1"/>
              <a:t>Huebert</a:t>
            </a:r>
            <a:r>
              <a:rPr lang="en-US" dirty="0"/>
              <a:t> Corporation and Winslow Corporation reported the following information. Calculate each company’s fixed-asset turnover ratio.</a:t>
            </a:r>
          </a:p>
        </p:txBody>
      </p:sp>
      <p:graphicFrame>
        <p:nvGraphicFramePr>
          <p:cNvPr id="7" name="Table 12"/>
          <p:cNvGraphicFramePr>
            <a:graphicFrameLocks noGrp="1"/>
          </p:cNvGraphicFramePr>
          <p:nvPr>
            <p:ph sz="quarter" idx="12"/>
            <p:extLst>
              <p:ext uri="{D42A27DB-BD31-4B8C-83A1-F6EECF244321}">
                <p14:modId xmlns:p14="http://schemas.microsoft.com/office/powerpoint/2010/main" val="3918051086"/>
              </p:ext>
            </p:extLst>
          </p:nvPr>
        </p:nvGraphicFramePr>
        <p:xfrm>
          <a:off x="977900" y="3754120"/>
          <a:ext cx="7861300" cy="1259840"/>
        </p:xfrm>
        <a:graphic>
          <a:graphicData uri="http://schemas.openxmlformats.org/drawingml/2006/table">
            <a:tbl>
              <a:tblPr firstRow="1" bandRow="1">
                <a:tableStyleId>{5940675A-B579-460E-94D1-54222C63F5DA}</a:tableStyleId>
              </a:tblPr>
              <a:tblGrid>
                <a:gridCol w="3390856">
                  <a:extLst>
                    <a:ext uri="{9D8B030D-6E8A-4147-A177-3AD203B41FA5}">
                      <a16:colId xmlns:a16="http://schemas.microsoft.com/office/drawing/2014/main" val="20000"/>
                    </a:ext>
                  </a:extLst>
                </a:gridCol>
                <a:gridCol w="1099737">
                  <a:extLst>
                    <a:ext uri="{9D8B030D-6E8A-4147-A177-3AD203B41FA5}">
                      <a16:colId xmlns:a16="http://schemas.microsoft.com/office/drawing/2014/main" val="20001"/>
                    </a:ext>
                  </a:extLst>
                </a:gridCol>
                <a:gridCol w="1021185">
                  <a:extLst>
                    <a:ext uri="{9D8B030D-6E8A-4147-A177-3AD203B41FA5}">
                      <a16:colId xmlns:a16="http://schemas.microsoft.com/office/drawing/2014/main" val="20002"/>
                    </a:ext>
                  </a:extLst>
                </a:gridCol>
                <a:gridCol w="1099737">
                  <a:extLst>
                    <a:ext uri="{9D8B030D-6E8A-4147-A177-3AD203B41FA5}">
                      <a16:colId xmlns:a16="http://schemas.microsoft.com/office/drawing/2014/main" val="20003"/>
                    </a:ext>
                  </a:extLst>
                </a:gridCol>
                <a:gridCol w="1249785">
                  <a:extLst>
                    <a:ext uri="{9D8B030D-6E8A-4147-A177-3AD203B41FA5}">
                      <a16:colId xmlns:a16="http://schemas.microsoft.com/office/drawing/2014/main" val="20004"/>
                    </a:ext>
                  </a:extLst>
                </a:gridCol>
              </a:tblGrid>
              <a:tr h="370840">
                <a:tc>
                  <a:txBody>
                    <a:bodyPr/>
                    <a:lstStyle/>
                    <a:p>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err="1">
                          <a:latin typeface="Verdana" panose="020B0604030504040204" pitchFamily="34" charset="0"/>
                          <a:ea typeface="Verdana" panose="020B0604030504040204" pitchFamily="34" charset="0"/>
                          <a:cs typeface="Verdana" panose="020B0604030504040204" pitchFamily="34" charset="0"/>
                        </a:rPr>
                        <a:t>Huebert</a:t>
                      </a:r>
                      <a:r>
                        <a:rPr lang="en-US" sz="1400" b="1" baseline="0" dirty="0">
                          <a:latin typeface="Verdana" panose="020B0604030504040204" pitchFamily="34" charset="0"/>
                          <a:ea typeface="Verdana" panose="020B0604030504040204" pitchFamily="34" charset="0"/>
                          <a:cs typeface="Verdana" panose="020B0604030504040204" pitchFamily="34" charset="0"/>
                        </a:rPr>
                        <a:t> </a:t>
                      </a:r>
                      <a:r>
                        <a:rPr lang="en-US" sz="1400" b="1" dirty="0">
                          <a:latin typeface="Verdana" panose="020B0604030504040204" pitchFamily="34" charset="0"/>
                          <a:ea typeface="Verdana" panose="020B0604030504040204" pitchFamily="34" charset="0"/>
                          <a:cs typeface="Verdana" panose="020B0604030504040204" pitchFamily="34" charset="0"/>
                        </a:rPr>
                        <a:t>2018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err="1">
                          <a:latin typeface="Verdana" panose="020B0604030504040204" pitchFamily="34" charset="0"/>
                          <a:ea typeface="Verdana" panose="020B0604030504040204" pitchFamily="34" charset="0"/>
                          <a:cs typeface="Verdana" panose="020B0604030504040204" pitchFamily="34" charset="0"/>
                        </a:rPr>
                        <a:t>Huebert</a:t>
                      </a:r>
                      <a:r>
                        <a:rPr lang="en-US" sz="1400" b="1" baseline="0" dirty="0">
                          <a:latin typeface="Verdana" panose="020B0604030504040204" pitchFamily="34" charset="0"/>
                          <a:ea typeface="Verdana" panose="020B0604030504040204" pitchFamily="34" charset="0"/>
                          <a:cs typeface="Verdana" panose="020B0604030504040204" pitchFamily="34" charset="0"/>
                        </a:rPr>
                        <a:t> </a:t>
                      </a:r>
                      <a:r>
                        <a:rPr lang="en-US" sz="1400" b="1" dirty="0">
                          <a:latin typeface="Verdana" panose="020B0604030504040204" pitchFamily="34" charset="0"/>
                          <a:ea typeface="Verdana" panose="020B0604030504040204" pitchFamily="34" charset="0"/>
                          <a:cs typeface="Verdana" panose="020B0604030504040204" pitchFamily="34" charset="0"/>
                        </a:rPr>
                        <a:t>2017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Winslow</a:t>
                      </a:r>
                    </a:p>
                    <a:p>
                      <a:pPr algn="ctr"/>
                      <a:r>
                        <a:rPr lang="en-US" sz="1400" b="1" dirty="0">
                          <a:latin typeface="Verdana" panose="020B0604030504040204" pitchFamily="34" charset="0"/>
                          <a:ea typeface="Verdana" panose="020B0604030504040204" pitchFamily="34" charset="0"/>
                          <a:cs typeface="Verdana" panose="020B0604030504040204" pitchFamily="34" charset="0"/>
                        </a:rPr>
                        <a:t>2018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Winslow</a:t>
                      </a:r>
                    </a:p>
                    <a:p>
                      <a:pPr algn="ctr"/>
                      <a:r>
                        <a:rPr lang="en-US" sz="1400" b="1" dirty="0">
                          <a:latin typeface="Verdana" panose="020B0604030504040204" pitchFamily="34" charset="0"/>
                          <a:ea typeface="Verdana" panose="020B0604030504040204" pitchFamily="34" charset="0"/>
                          <a:cs typeface="Verdana" panose="020B0604030504040204" pitchFamily="34" charset="0"/>
                        </a:rPr>
                        <a:t>2017</a:t>
                      </a:r>
                    </a:p>
                  </a:txBody>
                  <a:tcPr anchor="ct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Property, plan and equipment (net)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$210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$220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$680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$650</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Net Sales-2018</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anose="020B0604030504040204" pitchFamily="34" charset="0"/>
                          <a:ea typeface="Verdana" panose="020B0604030504040204" pitchFamily="34" charset="0"/>
                          <a:cs typeface="Verdana" panose="020B0604030504040204" pitchFamily="34" charset="0"/>
                        </a:rPr>
                        <a:t>$1,1850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$1,1850</a:t>
                      </a:r>
                    </a:p>
                  </a:txBody>
                  <a:tcPr anchor="ctr"/>
                </a:tc>
                <a:tc>
                  <a:txBody>
                    <a:bodyPr/>
                    <a:lstStyle/>
                    <a:p>
                      <a:pPr algn="r"/>
                      <a:r>
                        <a:rPr lang="en-US" sz="1400" b="1" dirty="0">
                          <a:latin typeface="Verdana" panose="020B0604030504040204" pitchFamily="34" charset="0"/>
                          <a:ea typeface="Verdana" panose="020B0604030504040204" pitchFamily="34" charset="0"/>
                          <a:cs typeface="Verdana" panose="020B0604030504040204" pitchFamily="34" charset="0"/>
                        </a:rPr>
                        <a:t>$5,120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$5,120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680786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10-5</a:t>
            </a:r>
          </a:p>
        </p:txBody>
      </p:sp>
      <p:sp>
        <p:nvSpPr>
          <p:cNvPr id="8" name="Title 7"/>
          <p:cNvSpPr>
            <a:spLocks noGrp="1"/>
          </p:cNvSpPr>
          <p:nvPr>
            <p:ph type="title"/>
          </p:nvPr>
        </p:nvSpPr>
        <p:spPr>
          <a:xfrm>
            <a:off x="685800" y="685800"/>
            <a:ext cx="8001000" cy="914400"/>
          </a:xfrm>
        </p:spPr>
        <p:txBody>
          <a:bodyPr>
            <a:noAutofit/>
          </a:bodyPr>
          <a:lstStyle/>
          <a:p>
            <a:r>
              <a:rPr lang="en-US" altLang="en-US" dirty="0"/>
              <a:t>Concept Check: Fixed-Asset Turnover Ratio (2 of 2)</a:t>
            </a:r>
            <a:endParaRPr lang="en-US" dirty="0"/>
          </a:p>
        </p:txBody>
      </p:sp>
      <p:sp>
        <p:nvSpPr>
          <p:cNvPr id="9" name="Content Placeholder 8"/>
          <p:cNvSpPr>
            <a:spLocks noGrp="1"/>
          </p:cNvSpPr>
          <p:nvPr>
            <p:ph sz="quarter" idx="10"/>
          </p:nvPr>
        </p:nvSpPr>
        <p:spPr>
          <a:xfrm>
            <a:off x="685800" y="1752600"/>
            <a:ext cx="8305800" cy="4495800"/>
          </a:xfrm>
        </p:spPr>
        <p:txBody>
          <a:bodyPr/>
          <a:lstStyle/>
          <a:p>
            <a:pPr marL="457200" indent="-457200">
              <a:buFont typeface="+mj-lt"/>
              <a:buAutoNum type="alphaLcPeriod"/>
            </a:pPr>
            <a:r>
              <a:rPr lang="en-US" dirty="0"/>
              <a:t>8.6, 7.7</a:t>
            </a:r>
          </a:p>
          <a:p>
            <a:pPr marL="457200" indent="-457200">
              <a:buFont typeface="+mj-lt"/>
              <a:buAutoNum type="alphaLcPeriod"/>
            </a:pPr>
            <a:r>
              <a:rPr lang="en-US" dirty="0"/>
              <a:t>7.7, 8.6</a:t>
            </a:r>
          </a:p>
          <a:p>
            <a:pPr marL="457200" indent="-457200">
              <a:buFont typeface="+mj-lt"/>
              <a:buAutoNum type="alphaLcPeriod"/>
            </a:pPr>
            <a:r>
              <a:rPr lang="en-US" dirty="0"/>
              <a:t>210, 680</a:t>
            </a:r>
          </a:p>
          <a:p>
            <a:pPr marL="457200" indent="-457200">
              <a:buFont typeface="+mj-lt"/>
              <a:buAutoNum type="alphaLcPeriod"/>
            </a:pPr>
            <a:r>
              <a:rPr lang="en-US" dirty="0"/>
              <a:t>220, 650</a:t>
            </a:r>
          </a:p>
          <a:p>
            <a:pPr marL="0" lvl="0" indent="0">
              <a:buNone/>
            </a:pPr>
            <a:r>
              <a:rPr lang="en-US" dirty="0"/>
              <a:t>The correct answer is </a:t>
            </a:r>
            <a:r>
              <a:rPr lang="en-US" i="1" dirty="0"/>
              <a:t>a</a:t>
            </a:r>
            <a:r>
              <a:rPr lang="en-US" dirty="0"/>
              <a:t>: The fixed asset turnover ratio for </a:t>
            </a:r>
            <a:r>
              <a:rPr lang="en-US" dirty="0" err="1"/>
              <a:t>Huebert</a:t>
            </a:r>
            <a:r>
              <a:rPr lang="en-US" dirty="0"/>
              <a:t> is </a:t>
            </a:r>
            <a:r>
              <a:rPr lang="en-US" b="1" dirty="0"/>
              <a:t>8.6</a:t>
            </a:r>
            <a:r>
              <a:rPr lang="en-US" dirty="0"/>
              <a:t> ($1,850 ÷ [(210 + 220) ÷ 2]). This can be compared to the turnover of Winslow of </a:t>
            </a:r>
            <a:r>
              <a:rPr lang="en-US" b="1" dirty="0"/>
              <a:t>7.7</a:t>
            </a:r>
            <a:r>
              <a:rPr lang="en-US" dirty="0"/>
              <a:t> ($5,120 ÷ [($680 + 650) ÷ 2]).</a:t>
            </a:r>
          </a:p>
        </p:txBody>
      </p:sp>
    </p:spTree>
    <p:extLst>
      <p:ext uri="{BB962C8B-B14F-4D97-AF65-F5344CB8AC3E}">
        <p14:creationId xmlns:p14="http://schemas.microsoft.com/office/powerpoint/2010/main" val="21358185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10-6</a:t>
            </a:r>
          </a:p>
        </p:txBody>
      </p:sp>
      <p:sp>
        <p:nvSpPr>
          <p:cNvPr id="3" name="Title 2"/>
          <p:cNvSpPr>
            <a:spLocks noGrp="1"/>
          </p:cNvSpPr>
          <p:nvPr>
            <p:ph type="title"/>
          </p:nvPr>
        </p:nvSpPr>
        <p:spPr>
          <a:xfrm>
            <a:off x="762000" y="457200"/>
            <a:ext cx="8001000" cy="755703"/>
          </a:xfrm>
        </p:spPr>
        <p:txBody>
          <a:bodyPr>
            <a:normAutofit/>
          </a:bodyPr>
          <a:lstStyle/>
          <a:p>
            <a:r>
              <a:rPr lang="en-US" dirty="0"/>
              <a:t>Exchanges</a:t>
            </a:r>
          </a:p>
        </p:txBody>
      </p:sp>
      <p:sp>
        <p:nvSpPr>
          <p:cNvPr id="4" name="Content Placeholder 3"/>
          <p:cNvSpPr>
            <a:spLocks noGrp="1"/>
          </p:cNvSpPr>
          <p:nvPr>
            <p:ph sz="quarter" idx="10"/>
          </p:nvPr>
        </p:nvSpPr>
        <p:spPr>
          <a:xfrm>
            <a:off x="792480" y="1394586"/>
            <a:ext cx="8046720" cy="944628"/>
          </a:xfrm>
        </p:spPr>
        <p:txBody>
          <a:bodyPr/>
          <a:lstStyle/>
          <a:p>
            <a:pPr>
              <a:defRPr/>
            </a:pPr>
            <a:r>
              <a:rPr lang="en-US" dirty="0"/>
              <a:t>Refers to the acquisition of an asset in exchange for an asset other than cash</a:t>
            </a:r>
          </a:p>
        </p:txBody>
      </p:sp>
      <p:pic>
        <p:nvPicPr>
          <p:cNvPr id="9" name="Picture 2" descr="The basic principle followed in these nonmonetary asset exchanges is to value the asset received at fair value. This can be the fair value of the asset(s) given or the fair value of the asset(s) received plus (or minus) any cash exchanged. In practice, we expect the fair value of total assets received to equal fair value of total assets given up in a fair trade. However, in a trade-in, quite often the fair value of the new asset is more clearly evident than the second-hand value of the asset traded in.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595" y="2520897"/>
            <a:ext cx="6705610" cy="222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3"/>
          <p:cNvSpPr>
            <a:spLocks noGrp="1"/>
          </p:cNvSpPr>
          <p:nvPr>
            <p:ph sz="quarter" idx="12"/>
          </p:nvPr>
        </p:nvSpPr>
        <p:spPr>
          <a:xfrm>
            <a:off x="838200" y="4724400"/>
            <a:ext cx="7772400" cy="1676400"/>
          </a:xfrm>
        </p:spPr>
        <p:txBody>
          <a:bodyPr/>
          <a:lstStyle/>
          <a:p>
            <a:r>
              <a:rPr lang="en-US" dirty="0"/>
              <a:t>Gain or loss is recognized in these transactions for the difference between the fair value and book value of the asset given</a:t>
            </a:r>
          </a:p>
        </p:txBody>
      </p:sp>
    </p:spTree>
    <p:extLst>
      <p:ext uri="{BB962C8B-B14F-4D97-AF65-F5344CB8AC3E}">
        <p14:creationId xmlns:p14="http://schemas.microsoft.com/office/powerpoint/2010/main" val="13165124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10-6</a:t>
            </a:r>
          </a:p>
        </p:txBody>
      </p:sp>
      <p:sp>
        <p:nvSpPr>
          <p:cNvPr id="8" name="Title 7"/>
          <p:cNvSpPr>
            <a:spLocks noGrp="1"/>
          </p:cNvSpPr>
          <p:nvPr>
            <p:ph type="title"/>
          </p:nvPr>
        </p:nvSpPr>
        <p:spPr>
          <a:xfrm>
            <a:off x="914400" y="569976"/>
            <a:ext cx="7620000" cy="1106424"/>
          </a:xfrm>
        </p:spPr>
        <p:txBody>
          <a:bodyPr>
            <a:noAutofit/>
          </a:bodyPr>
          <a:lstStyle/>
          <a:p>
            <a:r>
              <a:rPr lang="en-US" dirty="0"/>
              <a:t>Nonmonetary Asset Exchange (Gain) (1 of 2)</a:t>
            </a:r>
          </a:p>
        </p:txBody>
      </p:sp>
      <p:sp>
        <p:nvSpPr>
          <p:cNvPr id="9" name="Content Placeholder 8"/>
          <p:cNvSpPr>
            <a:spLocks noGrp="1"/>
          </p:cNvSpPr>
          <p:nvPr>
            <p:ph sz="quarter" idx="10"/>
          </p:nvPr>
        </p:nvSpPr>
        <p:spPr>
          <a:xfrm>
            <a:off x="685800" y="1905000"/>
            <a:ext cx="8325872" cy="3886200"/>
          </a:xfrm>
        </p:spPr>
        <p:txBody>
          <a:bodyPr/>
          <a:lstStyle/>
          <a:p>
            <a:pPr marL="0" indent="0">
              <a:buNone/>
            </a:pPr>
            <a:r>
              <a:rPr lang="en-IN" dirty="0"/>
              <a:t>The </a:t>
            </a:r>
            <a:r>
              <a:rPr lang="en-IN" dirty="0" err="1"/>
              <a:t>Elcorn</a:t>
            </a:r>
            <a:r>
              <a:rPr lang="en-IN" dirty="0"/>
              <a:t> Company traded its laser equipment for the newer air-cooled ion lasers manufactured by American Laser Corporation. The old equipment had a book value of $100,000 (cost of $500,000 less accumulated depreciation of $400,000) and a fair value of $150,000. To equalize the fair values of the assets exchanged, in addition to the old equipment, </a:t>
            </a:r>
            <a:r>
              <a:rPr lang="en-IN" dirty="0" err="1"/>
              <a:t>Elcorn</a:t>
            </a:r>
            <a:r>
              <a:rPr lang="en-IN" dirty="0"/>
              <a:t> paid American Laser $430,000 in cash.</a:t>
            </a:r>
            <a:endParaRPr lang="en-US" dirty="0"/>
          </a:p>
        </p:txBody>
      </p:sp>
    </p:spTree>
    <p:extLst>
      <p:ext uri="{BB962C8B-B14F-4D97-AF65-F5344CB8AC3E}">
        <p14:creationId xmlns:p14="http://schemas.microsoft.com/office/powerpoint/2010/main" val="20319471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4572000" y="0"/>
            <a:ext cx="4572000" cy="366032"/>
          </a:xfrm>
        </p:spPr>
        <p:txBody>
          <a:bodyPr/>
          <a:lstStyle/>
          <a:p>
            <a:pPr marL="0" indent="0">
              <a:buNone/>
            </a:pPr>
            <a:r>
              <a:rPr lang="en-US" dirty="0"/>
              <a:t>Learning Objective 10-6</a:t>
            </a:r>
          </a:p>
        </p:txBody>
      </p:sp>
      <p:sp>
        <p:nvSpPr>
          <p:cNvPr id="8" name="Title 7"/>
          <p:cNvSpPr>
            <a:spLocks noGrp="1"/>
          </p:cNvSpPr>
          <p:nvPr>
            <p:ph type="title"/>
          </p:nvPr>
        </p:nvSpPr>
        <p:spPr>
          <a:xfrm>
            <a:off x="700314" y="558798"/>
            <a:ext cx="8001000" cy="1143000"/>
          </a:xfrm>
        </p:spPr>
        <p:txBody>
          <a:bodyPr>
            <a:noAutofit/>
          </a:bodyPr>
          <a:lstStyle/>
          <a:p>
            <a:r>
              <a:rPr lang="en-US" dirty="0"/>
              <a:t>Nonmonetary Asset Exchange (Gain) (2 of 2)</a:t>
            </a:r>
          </a:p>
        </p:txBody>
      </p:sp>
      <p:pic>
        <p:nvPicPr>
          <p:cNvPr id="24578" name="Picture 2" descr="Journal entry debiting equipment--new for 580,000 and debiting accumulated depreciation--old 400,000. Equipment (old) is credited 500,000, cash (amount paid) is credited 430,000, and Gain (to balance) is credited 5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522" y="1905000"/>
            <a:ext cx="8022878" cy="2393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0"/>
          </p:nvPr>
        </p:nvSpPr>
        <p:spPr>
          <a:xfrm>
            <a:off x="914400" y="4648200"/>
            <a:ext cx="8001000" cy="1752600"/>
          </a:xfrm>
        </p:spPr>
        <p:txBody>
          <a:bodyPr/>
          <a:lstStyle/>
          <a:p>
            <a:pPr marL="0" indent="0">
              <a:buNone/>
            </a:pPr>
            <a:r>
              <a:rPr lang="en-IN" dirty="0"/>
              <a:t>Fair value of new equipment = </a:t>
            </a:r>
            <a:r>
              <a:rPr lang="en-IN" b="1" dirty="0"/>
              <a:t>$580,000 </a:t>
            </a:r>
            <a:r>
              <a:rPr lang="en-IN" dirty="0"/>
              <a:t>($150,000 + $430,000)</a:t>
            </a:r>
          </a:p>
          <a:p>
            <a:pPr marL="0" indent="0">
              <a:buNone/>
            </a:pPr>
            <a:r>
              <a:rPr lang="en-IN" dirty="0"/>
              <a:t>Gain = Fair value ($150,000) − Book value ($100,000) = </a:t>
            </a:r>
            <a:r>
              <a:rPr lang="en-IN" b="1" dirty="0"/>
              <a:t>$50,000</a:t>
            </a:r>
            <a:endParaRPr lang="en-US" dirty="0"/>
          </a:p>
        </p:txBody>
      </p:sp>
    </p:spTree>
    <p:extLst>
      <p:ext uri="{BB962C8B-B14F-4D97-AF65-F5344CB8AC3E}">
        <p14:creationId xmlns:p14="http://schemas.microsoft.com/office/powerpoint/2010/main" val="37512995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10-6</a:t>
            </a:r>
          </a:p>
        </p:txBody>
      </p:sp>
      <p:sp>
        <p:nvSpPr>
          <p:cNvPr id="8" name="Title 7"/>
          <p:cNvSpPr>
            <a:spLocks noGrp="1"/>
          </p:cNvSpPr>
          <p:nvPr>
            <p:ph type="title"/>
          </p:nvPr>
        </p:nvSpPr>
        <p:spPr>
          <a:xfrm>
            <a:off x="685800" y="685800"/>
            <a:ext cx="8001000" cy="914400"/>
          </a:xfrm>
        </p:spPr>
        <p:txBody>
          <a:bodyPr>
            <a:noAutofit/>
          </a:bodyPr>
          <a:lstStyle/>
          <a:p>
            <a:r>
              <a:rPr lang="en-US" dirty="0"/>
              <a:t>Nonmonetary Asset Exchange Loss</a:t>
            </a:r>
          </a:p>
        </p:txBody>
      </p:sp>
      <p:pic>
        <p:nvPicPr>
          <p:cNvPr id="24578" name="Picture 2" descr="Journal entry debiting equipment--new 505,000, accumulated depreciation--old 400,000, loss (to balance) 25,000 and crediting equipment (old) 500,000, and crediting cash (amount paid) 43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979" y="1799153"/>
            <a:ext cx="7880213" cy="2328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0"/>
          </p:nvPr>
        </p:nvSpPr>
        <p:spPr>
          <a:xfrm>
            <a:off x="914400" y="4282352"/>
            <a:ext cx="7315200" cy="1718789"/>
          </a:xfrm>
        </p:spPr>
        <p:txBody>
          <a:bodyPr/>
          <a:lstStyle/>
          <a:p>
            <a:pPr marL="0" indent="0">
              <a:buNone/>
            </a:pPr>
            <a:r>
              <a:rPr lang="en-IN" dirty="0">
                <a:cs typeface="Arial" panose="020B0604020202020204" pitchFamily="34" charset="0"/>
              </a:rPr>
              <a:t>Fair value of new equipment = </a:t>
            </a:r>
            <a:r>
              <a:rPr lang="en-IN" b="1" dirty="0">
                <a:cs typeface="Arial" panose="020B0604020202020204" pitchFamily="34" charset="0"/>
              </a:rPr>
              <a:t>$505,000 </a:t>
            </a:r>
            <a:r>
              <a:rPr lang="en-IN" dirty="0">
                <a:cs typeface="Arial" panose="020B0604020202020204" pitchFamily="34" charset="0"/>
              </a:rPr>
              <a:t>($75,000 + 430,000)</a:t>
            </a:r>
            <a:endParaRPr lang="en-US" dirty="0">
              <a:cs typeface="Arial" panose="020B0604020202020204" pitchFamily="34" charset="0"/>
            </a:endParaRPr>
          </a:p>
          <a:p>
            <a:pPr marL="0" indent="0">
              <a:buNone/>
            </a:pPr>
            <a:r>
              <a:rPr lang="en-IN" dirty="0">
                <a:cs typeface="Arial" panose="020B0604020202020204" pitchFamily="34" charset="0"/>
              </a:rPr>
              <a:t>Loss = Fair value ($75,000) − Book value ($100,000) = </a:t>
            </a:r>
            <a:r>
              <a:rPr lang="en-IN" b="1" dirty="0">
                <a:cs typeface="Arial" panose="020B0604020202020204" pitchFamily="34" charset="0"/>
              </a:rPr>
              <a:t>($25,000)</a:t>
            </a:r>
            <a:endParaRPr lang="en-US" dirty="0"/>
          </a:p>
        </p:txBody>
      </p:sp>
    </p:spTree>
    <p:extLst>
      <p:ext uri="{BB962C8B-B14F-4D97-AF65-F5344CB8AC3E}">
        <p14:creationId xmlns:p14="http://schemas.microsoft.com/office/powerpoint/2010/main" val="3490699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10-6</a:t>
            </a:r>
          </a:p>
        </p:txBody>
      </p:sp>
      <p:sp>
        <p:nvSpPr>
          <p:cNvPr id="8" name="Title 7"/>
          <p:cNvSpPr>
            <a:spLocks noGrp="1"/>
          </p:cNvSpPr>
          <p:nvPr>
            <p:ph type="title"/>
          </p:nvPr>
        </p:nvSpPr>
        <p:spPr>
          <a:xfrm>
            <a:off x="685800" y="685800"/>
            <a:ext cx="7620000" cy="1371600"/>
          </a:xfrm>
        </p:spPr>
        <p:txBody>
          <a:bodyPr>
            <a:noAutofit/>
          </a:bodyPr>
          <a:lstStyle/>
          <a:p>
            <a:r>
              <a:rPr lang="en-US" dirty="0"/>
              <a:t>Nonmonetary Asset Exchange (Fair Value Not Determinable) (1 of 2)</a:t>
            </a:r>
          </a:p>
        </p:txBody>
      </p:sp>
      <p:sp>
        <p:nvSpPr>
          <p:cNvPr id="9" name="Content Placeholder 8"/>
          <p:cNvSpPr>
            <a:spLocks noGrp="1"/>
          </p:cNvSpPr>
          <p:nvPr>
            <p:ph sz="quarter" idx="10"/>
          </p:nvPr>
        </p:nvSpPr>
        <p:spPr>
          <a:xfrm>
            <a:off x="914400" y="2209800"/>
            <a:ext cx="7772400" cy="3886200"/>
          </a:xfrm>
        </p:spPr>
        <p:txBody>
          <a:bodyPr/>
          <a:lstStyle/>
          <a:p>
            <a:pPr marL="0" indent="0">
              <a:buNone/>
            </a:pPr>
            <a:r>
              <a:rPr lang="en-IN" dirty="0"/>
              <a:t>The </a:t>
            </a:r>
            <a:r>
              <a:rPr lang="en-IN" dirty="0" err="1"/>
              <a:t>Elcorn</a:t>
            </a:r>
            <a:r>
              <a:rPr lang="en-IN" dirty="0"/>
              <a:t> Company traded its laser equipment for the newer air-cooled ion lasers manufactured by American Laser Corporation. The old equipment had a book value of $100,000 (cost of $500,000 less accumulated depreciation of $400,000). The fair value of both the new and old equipment is not determinable. </a:t>
            </a:r>
            <a:r>
              <a:rPr lang="en-IN" dirty="0" err="1"/>
              <a:t>Elcorn</a:t>
            </a:r>
            <a:r>
              <a:rPr lang="en-IN" dirty="0"/>
              <a:t> paid American Laser $430,000 in cash.</a:t>
            </a:r>
            <a:endParaRPr lang="en-US" dirty="0"/>
          </a:p>
        </p:txBody>
      </p:sp>
    </p:spTree>
    <p:extLst>
      <p:ext uri="{BB962C8B-B14F-4D97-AF65-F5344CB8AC3E}">
        <p14:creationId xmlns:p14="http://schemas.microsoft.com/office/powerpoint/2010/main" val="1075825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6096000" y="-3175"/>
            <a:ext cx="3048000" cy="366032"/>
          </a:xfrm>
        </p:spPr>
        <p:txBody>
          <a:bodyPr/>
          <a:lstStyle/>
          <a:p>
            <a:pPr marL="0" indent="0">
              <a:buNone/>
            </a:pPr>
            <a:r>
              <a:rPr lang="en-US" dirty="0"/>
              <a:t>Learning Objective 10-1</a:t>
            </a:r>
          </a:p>
        </p:txBody>
      </p:sp>
      <p:sp>
        <p:nvSpPr>
          <p:cNvPr id="3" name="Title 2"/>
          <p:cNvSpPr>
            <a:spLocks noGrp="1"/>
          </p:cNvSpPr>
          <p:nvPr>
            <p:ph type="title"/>
          </p:nvPr>
        </p:nvSpPr>
        <p:spPr/>
        <p:txBody>
          <a:bodyPr/>
          <a:lstStyle/>
          <a:p>
            <a:r>
              <a:rPr lang="en-US" dirty="0"/>
              <a:t>Costs to Be Capitalized</a:t>
            </a:r>
          </a:p>
        </p:txBody>
      </p:sp>
      <p:sp>
        <p:nvSpPr>
          <p:cNvPr id="4" name="Content Placeholder 3"/>
          <p:cNvSpPr>
            <a:spLocks noGrp="1"/>
          </p:cNvSpPr>
          <p:nvPr>
            <p:ph sz="quarter" idx="10"/>
          </p:nvPr>
        </p:nvSpPr>
        <p:spPr>
          <a:xfrm>
            <a:off x="838200" y="1447800"/>
            <a:ext cx="7848600" cy="4800600"/>
          </a:xfrm>
        </p:spPr>
        <p:txBody>
          <a:bodyPr/>
          <a:lstStyle/>
          <a:p>
            <a:pPr marL="0" indent="0">
              <a:buNone/>
            </a:pPr>
            <a:r>
              <a:rPr lang="en-US" sz="2400" dirty="0"/>
              <a:t>Property, plant, and equipment and intangible assets can be acquired by:</a:t>
            </a:r>
          </a:p>
          <a:p>
            <a:r>
              <a:rPr lang="en-US" sz="2400" dirty="0">
                <a:cs typeface="Arial" panose="020B0604020202020204" pitchFamily="34" charset="0"/>
              </a:rPr>
              <a:t>Purchase</a:t>
            </a:r>
            <a:endParaRPr lang="en-US" sz="2400" dirty="0"/>
          </a:p>
          <a:p>
            <a:r>
              <a:rPr lang="en-US" sz="2400" dirty="0">
                <a:cs typeface="Arial" panose="020B0604020202020204" pitchFamily="34" charset="0"/>
              </a:rPr>
              <a:t>Self-construction</a:t>
            </a:r>
          </a:p>
          <a:p>
            <a:r>
              <a:rPr lang="en-US" sz="2400" dirty="0">
                <a:cs typeface="Arial" panose="020B0604020202020204" pitchFamily="34" charset="0"/>
              </a:rPr>
              <a:t>Donation</a:t>
            </a:r>
          </a:p>
          <a:p>
            <a:r>
              <a:rPr lang="en-US" sz="2400" dirty="0">
                <a:cs typeface="Arial" panose="020B0604020202020204" pitchFamily="34" charset="0"/>
              </a:rPr>
              <a:t>Business combination</a:t>
            </a:r>
          </a:p>
          <a:p>
            <a:r>
              <a:rPr lang="en-US" sz="2400" dirty="0">
                <a:cs typeface="Arial" panose="020B0604020202020204" pitchFamily="34" charset="0"/>
              </a:rPr>
              <a:t>Lease</a:t>
            </a:r>
          </a:p>
          <a:p>
            <a:r>
              <a:rPr lang="en-US" sz="2400" dirty="0">
                <a:cs typeface="Arial" panose="020B0604020202020204" pitchFamily="34" charset="0"/>
              </a:rPr>
              <a:t>Exchange</a:t>
            </a:r>
          </a:p>
          <a:p>
            <a:pPr marL="0" indent="0">
              <a:buNone/>
            </a:pPr>
            <a:r>
              <a:rPr lang="en-US" sz="2400" dirty="0">
                <a:cs typeface="Arial" panose="020B0604020202020204" pitchFamily="34" charset="0"/>
              </a:rPr>
              <a:t>Initial cost = </a:t>
            </a:r>
            <a:r>
              <a:rPr lang="en-IN" sz="2400" dirty="0">
                <a:cs typeface="Arial" panose="020B0604020202020204" pitchFamily="34" charset="0"/>
              </a:rPr>
              <a:t>Purchase price +</a:t>
            </a:r>
            <a:r>
              <a:rPr lang="en-US" sz="2400" dirty="0">
                <a:cs typeface="Arial" panose="020B0604020202020204" pitchFamily="34" charset="0"/>
              </a:rPr>
              <a:t> </a:t>
            </a:r>
            <a:r>
              <a:rPr lang="en-IN" sz="2400" dirty="0">
                <a:cs typeface="Arial" panose="020B0604020202020204" pitchFamily="34" charset="0"/>
              </a:rPr>
              <a:t>all </a:t>
            </a:r>
            <a:r>
              <a:rPr lang="en-US" sz="2400" dirty="0">
                <a:cs typeface="Arial" panose="020B0604020202020204" pitchFamily="34" charset="0"/>
              </a:rPr>
              <a:t>expenditures necessary </a:t>
            </a:r>
            <a:r>
              <a:rPr lang="en-IN" sz="2400" dirty="0">
                <a:cs typeface="Arial" panose="020B0604020202020204" pitchFamily="34" charset="0"/>
              </a:rPr>
              <a:t>to bring the asset to its </a:t>
            </a:r>
            <a:r>
              <a:rPr lang="en-US" sz="2400" dirty="0">
                <a:cs typeface="Arial" panose="020B0604020202020204" pitchFamily="34" charset="0"/>
              </a:rPr>
              <a:t>desired condition and location for use</a:t>
            </a:r>
          </a:p>
        </p:txBody>
      </p:sp>
    </p:spTree>
    <p:extLst>
      <p:ext uri="{BB962C8B-B14F-4D97-AF65-F5344CB8AC3E}">
        <p14:creationId xmlns:p14="http://schemas.microsoft.com/office/powerpoint/2010/main" val="266126428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10-6</a:t>
            </a:r>
          </a:p>
        </p:txBody>
      </p:sp>
      <p:pic>
        <p:nvPicPr>
          <p:cNvPr id="2" name="Picture 2" descr="Journal entry debiting equipment (new) 530,000, debiting accumulated depreciation (old) 400,000, crediting equipment (old) 500,000, and crediting cash (amount paid) 43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112" y="2623306"/>
            <a:ext cx="7897088" cy="2024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le 7"/>
          <p:cNvSpPr>
            <a:spLocks noGrp="1"/>
          </p:cNvSpPr>
          <p:nvPr>
            <p:ph type="title"/>
          </p:nvPr>
        </p:nvSpPr>
        <p:spPr>
          <a:xfrm>
            <a:off x="809172" y="625090"/>
            <a:ext cx="7388774" cy="1497626"/>
          </a:xfrm>
        </p:spPr>
        <p:txBody>
          <a:bodyPr>
            <a:noAutofit/>
          </a:bodyPr>
          <a:lstStyle/>
          <a:p>
            <a:r>
              <a:rPr lang="en-US" dirty="0"/>
              <a:t>Nonmonetary Asset Exchange (Fair Value Not Determinable) (2 of 2)</a:t>
            </a:r>
          </a:p>
        </p:txBody>
      </p:sp>
    </p:spTree>
    <p:extLst>
      <p:ext uri="{BB962C8B-B14F-4D97-AF65-F5344CB8AC3E}">
        <p14:creationId xmlns:p14="http://schemas.microsoft.com/office/powerpoint/2010/main" val="22884112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10-6</a:t>
            </a:r>
          </a:p>
        </p:txBody>
      </p:sp>
      <p:sp>
        <p:nvSpPr>
          <p:cNvPr id="8" name="Title 7"/>
          <p:cNvSpPr>
            <a:spLocks noGrp="1"/>
          </p:cNvSpPr>
          <p:nvPr>
            <p:ph type="title"/>
          </p:nvPr>
        </p:nvSpPr>
        <p:spPr>
          <a:xfrm>
            <a:off x="671286" y="689195"/>
            <a:ext cx="8001000" cy="911005"/>
          </a:xfrm>
        </p:spPr>
        <p:txBody>
          <a:bodyPr>
            <a:noAutofit/>
          </a:bodyPr>
          <a:lstStyle/>
          <a:p>
            <a:r>
              <a:rPr lang="en-US" dirty="0"/>
              <a:t>Exchange Lacks Commercial Substance (1 of 2)</a:t>
            </a:r>
          </a:p>
        </p:txBody>
      </p:sp>
      <p:sp>
        <p:nvSpPr>
          <p:cNvPr id="9" name="Content Placeholder 8"/>
          <p:cNvSpPr>
            <a:spLocks noGrp="1"/>
          </p:cNvSpPr>
          <p:nvPr>
            <p:ph sz="quarter" idx="10"/>
          </p:nvPr>
        </p:nvSpPr>
        <p:spPr>
          <a:xfrm>
            <a:off x="914400" y="1752600"/>
            <a:ext cx="7848600" cy="4495800"/>
          </a:xfrm>
        </p:spPr>
        <p:txBody>
          <a:bodyPr/>
          <a:lstStyle/>
          <a:p>
            <a:pPr marL="0" indent="0">
              <a:buNone/>
            </a:pPr>
            <a:r>
              <a:rPr lang="en-US" b="1" dirty="0"/>
              <a:t>Commercial Substance:</a:t>
            </a:r>
          </a:p>
          <a:p>
            <a:r>
              <a:rPr lang="en-US" dirty="0"/>
              <a:t>Present when future cash </a:t>
            </a:r>
            <a:r>
              <a:rPr lang="en-IN" dirty="0"/>
              <a:t>flows change as a result </a:t>
            </a:r>
            <a:r>
              <a:rPr lang="en-US" dirty="0"/>
              <a:t>of the exchange</a:t>
            </a:r>
          </a:p>
          <a:p>
            <a:pPr>
              <a:buClr>
                <a:schemeClr val="tx1"/>
              </a:buClr>
            </a:pPr>
            <a:r>
              <a:rPr lang="en-IN" b="1" dirty="0"/>
              <a:t>Example: </a:t>
            </a:r>
            <a:r>
              <a:rPr lang="en-IN" dirty="0"/>
              <a:t>Newer models of equipment can increase production or improve manufacturing </a:t>
            </a:r>
            <a:r>
              <a:rPr lang="en-US" dirty="0"/>
              <a:t>efficiency </a:t>
            </a:r>
            <a:r>
              <a:rPr lang="en-IN" dirty="0"/>
              <a:t>causing an increase in revenue or a decrease in operating costs with a corresponding increase in future cash flows</a:t>
            </a:r>
            <a:endParaRPr lang="en-US" dirty="0"/>
          </a:p>
        </p:txBody>
      </p:sp>
    </p:spTree>
    <p:extLst>
      <p:ext uri="{BB962C8B-B14F-4D97-AF65-F5344CB8AC3E}">
        <p14:creationId xmlns:p14="http://schemas.microsoft.com/office/powerpoint/2010/main" val="27468421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10-6</a:t>
            </a:r>
          </a:p>
        </p:txBody>
      </p:sp>
      <p:sp>
        <p:nvSpPr>
          <p:cNvPr id="8" name="Title 7"/>
          <p:cNvSpPr>
            <a:spLocks noGrp="1"/>
          </p:cNvSpPr>
          <p:nvPr>
            <p:ph type="title"/>
          </p:nvPr>
        </p:nvSpPr>
        <p:spPr>
          <a:xfrm>
            <a:off x="678546" y="609600"/>
            <a:ext cx="8001000" cy="1063406"/>
          </a:xfrm>
        </p:spPr>
        <p:txBody>
          <a:bodyPr>
            <a:noAutofit/>
          </a:bodyPr>
          <a:lstStyle/>
          <a:p>
            <a:r>
              <a:rPr lang="en-US" dirty="0"/>
              <a:t>Exchange Lacks Commercial Substance (2 of 2)</a:t>
            </a:r>
          </a:p>
        </p:txBody>
      </p:sp>
      <p:sp>
        <p:nvSpPr>
          <p:cNvPr id="9" name="Content Placeholder 8"/>
          <p:cNvSpPr>
            <a:spLocks noGrp="1"/>
          </p:cNvSpPr>
          <p:nvPr>
            <p:ph sz="quarter" idx="10"/>
          </p:nvPr>
        </p:nvSpPr>
        <p:spPr>
          <a:xfrm>
            <a:off x="838200" y="2083689"/>
            <a:ext cx="7560564" cy="507111"/>
          </a:xfrm>
        </p:spPr>
        <p:txBody>
          <a:bodyPr/>
          <a:lstStyle/>
          <a:p>
            <a:pPr marL="0" indent="0">
              <a:buNone/>
            </a:pPr>
            <a:r>
              <a:rPr lang="en-US" b="1" dirty="0"/>
              <a:t>Exchange Lacks Commercial Substance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016420507"/>
              </p:ext>
            </p:extLst>
          </p:nvPr>
        </p:nvGraphicFramePr>
        <p:xfrm>
          <a:off x="990600" y="2895600"/>
          <a:ext cx="7620000" cy="1905000"/>
        </p:xfrm>
        <a:graphic>
          <a:graphicData uri="http://schemas.openxmlformats.org/drawingml/2006/table">
            <a:tbl>
              <a:tblPr firstRow="1" bandRow="1">
                <a:tableStyleId>{5940675A-B579-460E-94D1-54222C63F5DA}</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441960">
                <a:tc>
                  <a:txBody>
                    <a:bodyPr/>
                    <a:lstStyle/>
                    <a:p>
                      <a:pPr algn="ctr"/>
                      <a:r>
                        <a:rPr lang="en-IN" sz="2000" b="1" i="1" dirty="0">
                          <a:latin typeface="Verdana" panose="020B0604030504040204" pitchFamily="34" charset="0"/>
                          <a:ea typeface="Verdana" panose="020B0604030504040204" pitchFamily="34" charset="0"/>
                          <a:cs typeface="Verdana" panose="020B0604030504040204" pitchFamily="34" charset="0"/>
                        </a:rPr>
                        <a:t>Gain Situation</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000" b="1" i="1" dirty="0">
                          <a:latin typeface="Verdana" panose="020B0604030504040204" pitchFamily="34" charset="0"/>
                          <a:ea typeface="Verdana" panose="020B0604030504040204" pitchFamily="34" charset="0"/>
                          <a:cs typeface="Verdana" panose="020B0604030504040204" pitchFamily="34" charset="0"/>
                        </a:rPr>
                        <a:t>Loss Situation</a:t>
                      </a:r>
                      <a:endParaRPr lang="en-US" sz="20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1047313">
                <a:tc>
                  <a:txBody>
                    <a:bodyPr/>
                    <a:lstStyle/>
                    <a:p>
                      <a:pPr marL="285750" indent="-285750">
                        <a:buFont typeface="Arial" panose="020B0604020202020204" pitchFamily="34" charset="0"/>
                        <a:buChar char="•"/>
                      </a:pPr>
                      <a:r>
                        <a:rPr lang="en-IN" sz="1800" dirty="0">
                          <a:latin typeface="Verdana" panose="020B0604030504040204" pitchFamily="34" charset="0"/>
                          <a:ea typeface="Verdana" panose="020B0604030504040204" pitchFamily="34" charset="0"/>
                          <a:cs typeface="Verdana" panose="020B0604030504040204" pitchFamily="34" charset="0"/>
                        </a:rPr>
                        <a:t>Book value of the old asset is used to record the exchange</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800" dirty="0">
                          <a:latin typeface="Verdana" panose="020B0604030504040204" pitchFamily="34" charset="0"/>
                          <a:ea typeface="Verdana" panose="020B0604030504040204" pitchFamily="34" charset="0"/>
                          <a:cs typeface="Verdana" panose="020B0604030504040204" pitchFamily="34" charset="0"/>
                        </a:rPr>
                        <a:t>Fair value of old asset is used to record the exchange (unlikely situation)</a:t>
                      </a:r>
                      <a:endParaRPr lang="en-US"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380492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19800" y="-3175"/>
            <a:ext cx="3124200" cy="384175"/>
          </a:xfrm>
        </p:spPr>
        <p:txBody>
          <a:bodyPr/>
          <a:lstStyle/>
          <a:p>
            <a:pPr marL="0" indent="0">
              <a:buNone/>
            </a:pPr>
            <a:r>
              <a:rPr lang="en-US" dirty="0"/>
              <a:t>Learning Objective 10-6</a:t>
            </a:r>
          </a:p>
        </p:txBody>
      </p:sp>
      <p:sp>
        <p:nvSpPr>
          <p:cNvPr id="8" name="Title 7"/>
          <p:cNvSpPr>
            <a:spLocks noGrp="1"/>
          </p:cNvSpPr>
          <p:nvPr>
            <p:ph type="title"/>
          </p:nvPr>
        </p:nvSpPr>
        <p:spPr>
          <a:xfrm>
            <a:off x="642258" y="428172"/>
            <a:ext cx="8153400" cy="1600200"/>
          </a:xfrm>
        </p:spPr>
        <p:txBody>
          <a:bodyPr>
            <a:noAutofit/>
          </a:bodyPr>
          <a:lstStyle/>
          <a:p>
            <a:r>
              <a:rPr lang="en-US" dirty="0"/>
              <a:t>Nonmonetary Asset Exchange—Exchange Lacks Commercial Substance (1 of 2)</a:t>
            </a:r>
          </a:p>
        </p:txBody>
      </p:sp>
      <p:sp>
        <p:nvSpPr>
          <p:cNvPr id="9" name="Content Placeholder 8"/>
          <p:cNvSpPr>
            <a:spLocks noGrp="1"/>
          </p:cNvSpPr>
          <p:nvPr>
            <p:ph sz="quarter" idx="10"/>
          </p:nvPr>
        </p:nvSpPr>
        <p:spPr>
          <a:xfrm>
            <a:off x="914400" y="2133600"/>
            <a:ext cx="7772400" cy="3962400"/>
          </a:xfrm>
        </p:spPr>
        <p:txBody>
          <a:bodyPr/>
          <a:lstStyle/>
          <a:p>
            <a:pPr marL="0" indent="0">
              <a:buNone/>
            </a:pPr>
            <a:r>
              <a:rPr lang="en-IN" dirty="0"/>
              <a:t>The </a:t>
            </a:r>
            <a:r>
              <a:rPr lang="en-IN" dirty="0" err="1"/>
              <a:t>Elcorn</a:t>
            </a:r>
            <a:r>
              <a:rPr lang="en-IN" dirty="0"/>
              <a:t> Company traded a tract of land to Sanchez Development for a similar tract of land. The old land had a book value of $2,500,000 and a fair value of $4,500,000. To equalize the fair values of the assets exchanged, in addition to the land, </a:t>
            </a:r>
            <a:r>
              <a:rPr lang="en-IN" dirty="0" err="1"/>
              <a:t>Elcorn</a:t>
            </a:r>
            <a:r>
              <a:rPr lang="en-IN" dirty="0"/>
              <a:t> paid Sanchez $500,000 in cash. This means that the fair value of the land acquired is $5,000,000.</a:t>
            </a:r>
            <a:endParaRPr lang="en-IN" dirty="0">
              <a:cs typeface="Arial" panose="020B0604020202020204" pitchFamily="34" charset="0"/>
            </a:endParaRPr>
          </a:p>
        </p:txBody>
      </p:sp>
    </p:spTree>
    <p:extLst>
      <p:ext uri="{BB962C8B-B14F-4D97-AF65-F5344CB8AC3E}">
        <p14:creationId xmlns:p14="http://schemas.microsoft.com/office/powerpoint/2010/main" val="40509698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10-6</a:t>
            </a:r>
          </a:p>
        </p:txBody>
      </p:sp>
      <p:sp>
        <p:nvSpPr>
          <p:cNvPr id="8" name="Title 7"/>
          <p:cNvSpPr>
            <a:spLocks noGrp="1"/>
          </p:cNvSpPr>
          <p:nvPr>
            <p:ph type="title"/>
          </p:nvPr>
        </p:nvSpPr>
        <p:spPr>
          <a:xfrm>
            <a:off x="633838" y="471714"/>
            <a:ext cx="8161820" cy="1524000"/>
          </a:xfrm>
        </p:spPr>
        <p:txBody>
          <a:bodyPr>
            <a:noAutofit/>
          </a:bodyPr>
          <a:lstStyle/>
          <a:p>
            <a:r>
              <a:rPr lang="en-US" dirty="0"/>
              <a:t>Nonmonetary Asset Exchange—Exchange Lacks Commercial Substance (2 of 2)</a:t>
            </a:r>
          </a:p>
        </p:txBody>
      </p:sp>
      <p:pic>
        <p:nvPicPr>
          <p:cNvPr id="26626" name="Picture 2" descr="Journal entry debiting land (new) 3 million, and crediting land (old) 2.5 million and cash (amount paid) 5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642" y="2362200"/>
            <a:ext cx="8053558" cy="1779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0"/>
          </p:nvPr>
        </p:nvSpPr>
        <p:spPr>
          <a:xfrm>
            <a:off x="914400" y="4495800"/>
            <a:ext cx="7848600" cy="1600200"/>
          </a:xfrm>
        </p:spPr>
        <p:txBody>
          <a:bodyPr/>
          <a:lstStyle/>
          <a:p>
            <a:pPr marL="0" indent="0">
              <a:buNone/>
            </a:pPr>
            <a:r>
              <a:rPr lang="en-IN" dirty="0">
                <a:cs typeface="Arial" panose="020B0604020202020204" pitchFamily="34" charset="0"/>
              </a:rPr>
              <a:t>Fair value of new land = </a:t>
            </a:r>
            <a:r>
              <a:rPr lang="en-IN" b="1" dirty="0">
                <a:cs typeface="Arial" panose="020B0604020202020204" pitchFamily="34" charset="0"/>
              </a:rPr>
              <a:t>$3,000,000 </a:t>
            </a:r>
            <a:r>
              <a:rPr lang="en-IN" dirty="0">
                <a:cs typeface="Arial" panose="020B0604020202020204" pitchFamily="34" charset="0"/>
              </a:rPr>
              <a:t>($2,500,000 + $500,000)</a:t>
            </a:r>
          </a:p>
          <a:p>
            <a:pPr marL="0" indent="0">
              <a:buNone/>
            </a:pPr>
            <a:r>
              <a:rPr lang="en-IN" b="1" dirty="0">
                <a:cs typeface="Arial" panose="020B0604020202020204" pitchFamily="34" charset="0"/>
              </a:rPr>
              <a:t>No gain is recognized.</a:t>
            </a:r>
            <a:endParaRPr lang="en-US" dirty="0"/>
          </a:p>
        </p:txBody>
      </p:sp>
    </p:spTree>
    <p:extLst>
      <p:ext uri="{BB962C8B-B14F-4D97-AF65-F5344CB8AC3E}">
        <p14:creationId xmlns:p14="http://schemas.microsoft.com/office/powerpoint/2010/main" val="3431620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943600" y="-3175"/>
            <a:ext cx="3200400" cy="384175"/>
          </a:xfrm>
        </p:spPr>
        <p:txBody>
          <a:bodyPr/>
          <a:lstStyle/>
          <a:p>
            <a:pPr marL="0" indent="0">
              <a:buNone/>
            </a:pPr>
            <a:r>
              <a:rPr lang="en-US" dirty="0"/>
              <a:t>Learning Objective 10-6</a:t>
            </a:r>
          </a:p>
        </p:txBody>
      </p:sp>
      <p:sp>
        <p:nvSpPr>
          <p:cNvPr id="3" name="Title 2"/>
          <p:cNvSpPr>
            <a:spLocks noGrp="1"/>
          </p:cNvSpPr>
          <p:nvPr>
            <p:ph type="title"/>
          </p:nvPr>
        </p:nvSpPr>
        <p:spPr>
          <a:xfrm>
            <a:off x="531495" y="609600"/>
            <a:ext cx="8081010" cy="685800"/>
          </a:xfrm>
        </p:spPr>
        <p:txBody>
          <a:bodyPr>
            <a:noAutofit/>
          </a:bodyPr>
          <a:lstStyle/>
          <a:p>
            <a:r>
              <a:rPr lang="en-US" altLang="en-US" dirty="0"/>
              <a:t>Concept Check: Exchange (1 of 2)</a:t>
            </a:r>
            <a:endParaRPr lang="en-US" dirty="0"/>
          </a:p>
        </p:txBody>
      </p:sp>
      <p:sp>
        <p:nvSpPr>
          <p:cNvPr id="4" name="Content Placeholder 3"/>
          <p:cNvSpPr>
            <a:spLocks noGrp="1"/>
          </p:cNvSpPr>
          <p:nvPr>
            <p:ph sz="quarter" idx="10"/>
          </p:nvPr>
        </p:nvSpPr>
        <p:spPr>
          <a:xfrm>
            <a:off x="612282" y="1524000"/>
            <a:ext cx="8074518" cy="4724400"/>
          </a:xfrm>
        </p:spPr>
        <p:txBody>
          <a:bodyPr/>
          <a:lstStyle/>
          <a:p>
            <a:pPr marL="0" indent="0">
              <a:spcAft>
                <a:spcPts val="1200"/>
              </a:spcAft>
              <a:buNone/>
            </a:pPr>
            <a:r>
              <a:rPr lang="en-US" dirty="0"/>
              <a:t>Arizona Pharmaceuticals exchanged laser equipment with a book value of $70,000 and a fair value of $75,000 for the newer model of laser equipment. In addition to the old equipment, $90,000 in cash was given. Arizona should recognize:	</a:t>
            </a:r>
          </a:p>
          <a:p>
            <a:pPr marL="457200" indent="-457200">
              <a:buFont typeface="+mj-lt"/>
              <a:buAutoNum type="alphaLcPeriod"/>
            </a:pPr>
            <a:r>
              <a:rPr lang="en-US" dirty="0"/>
              <a:t>A loss of $5,000 </a:t>
            </a:r>
          </a:p>
          <a:p>
            <a:pPr marL="457200" indent="-457200">
              <a:buFont typeface="+mj-lt"/>
              <a:buAutoNum type="alphaLcPeriod"/>
            </a:pPr>
            <a:r>
              <a:rPr lang="en-US" dirty="0"/>
              <a:t>A gain of 15,000 </a:t>
            </a:r>
          </a:p>
          <a:p>
            <a:pPr marL="457200" indent="-457200">
              <a:buFont typeface="+mj-lt"/>
              <a:buAutoNum type="alphaLcPeriod"/>
            </a:pPr>
            <a:r>
              <a:rPr lang="en-US" dirty="0"/>
              <a:t>A gain of $5,000 </a:t>
            </a:r>
          </a:p>
          <a:p>
            <a:pPr marL="457200" indent="-457200">
              <a:buFont typeface="+mj-lt"/>
              <a:buAutoNum type="alphaLcPeriod"/>
            </a:pPr>
            <a:r>
              <a:rPr lang="en-US" dirty="0"/>
              <a:t>No gain or loss</a:t>
            </a:r>
          </a:p>
        </p:txBody>
      </p:sp>
    </p:spTree>
    <p:extLst>
      <p:ext uri="{BB962C8B-B14F-4D97-AF65-F5344CB8AC3E}">
        <p14:creationId xmlns:p14="http://schemas.microsoft.com/office/powerpoint/2010/main" val="6648917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943600" y="-3175"/>
            <a:ext cx="3200400" cy="384175"/>
          </a:xfrm>
        </p:spPr>
        <p:txBody>
          <a:bodyPr/>
          <a:lstStyle/>
          <a:p>
            <a:pPr marL="0" indent="0">
              <a:buNone/>
            </a:pPr>
            <a:r>
              <a:rPr lang="en-US" dirty="0"/>
              <a:t>Learning Objective 10-6</a:t>
            </a:r>
          </a:p>
        </p:txBody>
      </p:sp>
      <p:sp>
        <p:nvSpPr>
          <p:cNvPr id="3" name="Title 2"/>
          <p:cNvSpPr>
            <a:spLocks noGrp="1"/>
          </p:cNvSpPr>
          <p:nvPr>
            <p:ph type="title"/>
          </p:nvPr>
        </p:nvSpPr>
        <p:spPr>
          <a:xfrm>
            <a:off x="531495" y="609600"/>
            <a:ext cx="8081010" cy="685800"/>
          </a:xfrm>
        </p:spPr>
        <p:txBody>
          <a:bodyPr>
            <a:noAutofit/>
          </a:bodyPr>
          <a:lstStyle/>
          <a:p>
            <a:r>
              <a:rPr lang="en-US" altLang="en-US" dirty="0"/>
              <a:t>Concept Check: Exchange (2 of 2)</a:t>
            </a:r>
            <a:endParaRPr lang="en-US" dirty="0"/>
          </a:p>
        </p:txBody>
      </p:sp>
      <p:sp>
        <p:nvSpPr>
          <p:cNvPr id="4" name="Content Placeholder 3"/>
          <p:cNvSpPr>
            <a:spLocks noGrp="1"/>
          </p:cNvSpPr>
          <p:nvPr>
            <p:ph sz="quarter" idx="10"/>
          </p:nvPr>
        </p:nvSpPr>
        <p:spPr>
          <a:xfrm>
            <a:off x="914400" y="1676400"/>
            <a:ext cx="7315200" cy="4724400"/>
          </a:xfrm>
        </p:spPr>
        <p:txBody>
          <a:bodyPr/>
          <a:lstStyle/>
          <a:p>
            <a:pPr marL="0" lvl="0" indent="0">
              <a:buNone/>
            </a:pPr>
            <a:r>
              <a:rPr lang="en-US" dirty="0"/>
              <a:t>The correct answer is</a:t>
            </a:r>
            <a:r>
              <a:rPr lang="en-US" i="1" dirty="0"/>
              <a:t> c</a:t>
            </a:r>
            <a:r>
              <a:rPr lang="en-US" dirty="0"/>
              <a:t>. A gain is recognized for the difference between the fair value of the old equipment and the equipment’s book value: $75,000 − 70,000 = </a:t>
            </a:r>
            <a:r>
              <a:rPr lang="en-US" b="1" dirty="0"/>
              <a:t>$5,000</a:t>
            </a:r>
            <a:r>
              <a:rPr lang="en-US" dirty="0"/>
              <a:t>.</a:t>
            </a:r>
          </a:p>
        </p:txBody>
      </p:sp>
    </p:spTree>
    <p:extLst>
      <p:ext uri="{BB962C8B-B14F-4D97-AF65-F5344CB8AC3E}">
        <p14:creationId xmlns:p14="http://schemas.microsoft.com/office/powerpoint/2010/main" val="14645339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943600" y="-3175"/>
            <a:ext cx="3200400" cy="384175"/>
          </a:xfrm>
        </p:spPr>
        <p:txBody>
          <a:bodyPr/>
          <a:lstStyle/>
          <a:p>
            <a:pPr marL="0" indent="0">
              <a:buNone/>
            </a:pPr>
            <a:r>
              <a:rPr lang="en-US" dirty="0"/>
              <a:t>Learning Objective 10-6</a:t>
            </a:r>
          </a:p>
        </p:txBody>
      </p:sp>
      <p:sp>
        <p:nvSpPr>
          <p:cNvPr id="3" name="Title 2"/>
          <p:cNvSpPr>
            <a:spLocks noGrp="1"/>
          </p:cNvSpPr>
          <p:nvPr>
            <p:ph type="title"/>
          </p:nvPr>
        </p:nvSpPr>
        <p:spPr>
          <a:xfrm>
            <a:off x="685800" y="642258"/>
            <a:ext cx="8001000" cy="990600"/>
          </a:xfrm>
        </p:spPr>
        <p:txBody>
          <a:bodyPr>
            <a:noAutofit/>
          </a:bodyPr>
          <a:lstStyle/>
          <a:p>
            <a:r>
              <a:rPr lang="en-US" altLang="en-US" dirty="0"/>
              <a:t>Concept Check: Recording an Exchange (1 of 2)</a:t>
            </a:r>
            <a:endParaRPr lang="en-US" dirty="0"/>
          </a:p>
        </p:txBody>
      </p:sp>
      <p:sp>
        <p:nvSpPr>
          <p:cNvPr id="4" name="Content Placeholder 3"/>
          <p:cNvSpPr>
            <a:spLocks noGrp="1"/>
          </p:cNvSpPr>
          <p:nvPr>
            <p:ph sz="quarter" idx="10"/>
          </p:nvPr>
        </p:nvSpPr>
        <p:spPr>
          <a:xfrm>
            <a:off x="609600" y="1752600"/>
            <a:ext cx="8382000" cy="4572000"/>
          </a:xfrm>
        </p:spPr>
        <p:txBody>
          <a:bodyPr/>
          <a:lstStyle/>
          <a:p>
            <a:pPr marL="0" indent="0">
              <a:spcAft>
                <a:spcPts val="1200"/>
              </a:spcAft>
              <a:buNone/>
            </a:pPr>
            <a:r>
              <a:rPr lang="en-US" dirty="0"/>
              <a:t>Arizona Pharmaceuticals exchanged laser equipment with a book value of $70,000 and a fair value of $75,000 for the newer model of laser equipment. In addition to the old equipment, $90,000 in cash was given. Arizona should record the new laser equipment at:	</a:t>
            </a:r>
          </a:p>
          <a:p>
            <a:pPr marL="457200" indent="-457200">
              <a:buFont typeface="+mj-lt"/>
              <a:buAutoNum type="alphaLcPeriod"/>
            </a:pPr>
            <a:r>
              <a:rPr lang="en-US" dirty="0"/>
              <a:t>$ 95,000 </a:t>
            </a:r>
          </a:p>
          <a:p>
            <a:pPr marL="457200" indent="-457200">
              <a:buFont typeface="+mj-lt"/>
              <a:buAutoNum type="alphaLcPeriod"/>
            </a:pPr>
            <a:r>
              <a:rPr lang="en-US" dirty="0"/>
              <a:t>$165,000</a:t>
            </a:r>
          </a:p>
          <a:p>
            <a:pPr marL="457200" indent="-457200">
              <a:buFont typeface="+mj-lt"/>
              <a:buAutoNum type="alphaLcPeriod"/>
            </a:pPr>
            <a:r>
              <a:rPr lang="en-US" dirty="0"/>
              <a:t>$160,000 </a:t>
            </a:r>
          </a:p>
          <a:p>
            <a:pPr marL="457200" indent="-457200">
              <a:buFont typeface="+mj-lt"/>
              <a:buAutoNum type="alphaLcPeriod"/>
            </a:pPr>
            <a:r>
              <a:rPr lang="en-US" dirty="0"/>
              <a:t>All of these answer choices are incorrect</a:t>
            </a:r>
          </a:p>
        </p:txBody>
      </p:sp>
    </p:spTree>
    <p:extLst>
      <p:ext uri="{BB962C8B-B14F-4D97-AF65-F5344CB8AC3E}">
        <p14:creationId xmlns:p14="http://schemas.microsoft.com/office/powerpoint/2010/main" val="3359157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943600" y="-3175"/>
            <a:ext cx="3200400" cy="384175"/>
          </a:xfrm>
        </p:spPr>
        <p:txBody>
          <a:bodyPr/>
          <a:lstStyle/>
          <a:p>
            <a:pPr marL="0" indent="0">
              <a:buNone/>
            </a:pPr>
            <a:r>
              <a:rPr lang="en-US" dirty="0"/>
              <a:t>Learning Objective 10-6</a:t>
            </a:r>
          </a:p>
        </p:txBody>
      </p:sp>
      <p:sp>
        <p:nvSpPr>
          <p:cNvPr id="3" name="Title 2"/>
          <p:cNvSpPr>
            <a:spLocks noGrp="1"/>
          </p:cNvSpPr>
          <p:nvPr>
            <p:ph type="title"/>
          </p:nvPr>
        </p:nvSpPr>
        <p:spPr>
          <a:xfrm>
            <a:off x="685800" y="698170"/>
            <a:ext cx="8001000" cy="900545"/>
          </a:xfrm>
        </p:spPr>
        <p:txBody>
          <a:bodyPr>
            <a:noAutofit/>
          </a:bodyPr>
          <a:lstStyle/>
          <a:p>
            <a:r>
              <a:rPr lang="en-US" altLang="en-US" dirty="0"/>
              <a:t>Concept Check: Recording an Exchange (2 of 2)</a:t>
            </a:r>
            <a:endParaRPr lang="en-US" dirty="0"/>
          </a:p>
        </p:txBody>
      </p:sp>
      <p:sp>
        <p:nvSpPr>
          <p:cNvPr id="4" name="Content Placeholder 3"/>
          <p:cNvSpPr>
            <a:spLocks noGrp="1"/>
          </p:cNvSpPr>
          <p:nvPr>
            <p:ph sz="quarter" idx="10"/>
          </p:nvPr>
        </p:nvSpPr>
        <p:spPr>
          <a:xfrm>
            <a:off x="792480" y="1953491"/>
            <a:ext cx="8046720" cy="4294909"/>
          </a:xfrm>
        </p:spPr>
        <p:txBody>
          <a:bodyPr/>
          <a:lstStyle/>
          <a:p>
            <a:pPr marL="0" lvl="0" indent="0">
              <a:buNone/>
            </a:pPr>
            <a:r>
              <a:rPr lang="en-US" dirty="0"/>
              <a:t>The correct answer is </a:t>
            </a:r>
            <a:r>
              <a:rPr lang="en-US" i="1" dirty="0"/>
              <a:t>b</a:t>
            </a:r>
            <a:r>
              <a:rPr lang="en-US" dirty="0"/>
              <a:t>. The new laser equipment is recorded at an amount equal to the fair value of the old equipment plus the cash given:  $75,000 + 90,000 = </a:t>
            </a:r>
            <a:r>
              <a:rPr lang="en-US" b="1" dirty="0"/>
              <a:t>$165,000</a:t>
            </a:r>
            <a:r>
              <a:rPr lang="en-US" dirty="0"/>
              <a:t>.</a:t>
            </a:r>
          </a:p>
        </p:txBody>
      </p:sp>
    </p:spTree>
    <p:extLst>
      <p:ext uri="{BB962C8B-B14F-4D97-AF65-F5344CB8AC3E}">
        <p14:creationId xmlns:p14="http://schemas.microsoft.com/office/powerpoint/2010/main" val="376951864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10-7</a:t>
            </a:r>
          </a:p>
        </p:txBody>
      </p:sp>
      <p:sp>
        <p:nvSpPr>
          <p:cNvPr id="3" name="Title 2"/>
          <p:cNvSpPr>
            <a:spLocks noGrp="1"/>
          </p:cNvSpPr>
          <p:nvPr>
            <p:ph type="title"/>
          </p:nvPr>
        </p:nvSpPr>
        <p:spPr>
          <a:xfrm>
            <a:off x="685800" y="381000"/>
            <a:ext cx="8001000" cy="762000"/>
          </a:xfrm>
        </p:spPr>
        <p:txBody>
          <a:bodyPr>
            <a:normAutofit/>
          </a:bodyPr>
          <a:lstStyle/>
          <a:p>
            <a:r>
              <a:rPr lang="en-US" dirty="0"/>
              <a:t>Self-Constructed Assets (1 of 2)</a:t>
            </a:r>
          </a:p>
        </p:txBody>
      </p:sp>
      <p:sp>
        <p:nvSpPr>
          <p:cNvPr id="4" name="Content Placeholder 3"/>
          <p:cNvSpPr>
            <a:spLocks noGrp="1"/>
          </p:cNvSpPr>
          <p:nvPr>
            <p:ph sz="quarter" idx="10"/>
          </p:nvPr>
        </p:nvSpPr>
        <p:spPr>
          <a:xfrm>
            <a:off x="838200" y="1161936"/>
            <a:ext cx="8229600" cy="5316259"/>
          </a:xfrm>
        </p:spPr>
        <p:txBody>
          <a:bodyPr/>
          <a:lstStyle/>
          <a:p>
            <a:r>
              <a:rPr lang="en-US" dirty="0"/>
              <a:t>A company might decide to construct an asset for its own use rather than buy an existing one</a:t>
            </a:r>
          </a:p>
          <a:p>
            <a:r>
              <a:rPr lang="en-US" dirty="0"/>
              <a:t>Identifying the cost is difficult because there is no external transaction to establish an exchange price</a:t>
            </a:r>
          </a:p>
          <a:p>
            <a:r>
              <a:rPr lang="en-US" b="1" dirty="0"/>
              <a:t>Two Critical Issues</a:t>
            </a:r>
          </a:p>
          <a:p>
            <a:pPr lvl="1"/>
            <a:r>
              <a:rPr lang="en-US" dirty="0"/>
              <a:t>Determining the amount of indirect manufacturing costs (overhead) to be allocated to the construction</a:t>
            </a:r>
          </a:p>
          <a:p>
            <a:pPr lvl="1"/>
            <a:r>
              <a:rPr lang="en-US" dirty="0"/>
              <a:t>Deciding on the proper treatment of interest (actual or implicit) incurred during construction</a:t>
            </a:r>
          </a:p>
        </p:txBody>
      </p:sp>
    </p:spTree>
    <p:extLst>
      <p:ext uri="{BB962C8B-B14F-4D97-AF65-F5344CB8AC3E}">
        <p14:creationId xmlns:p14="http://schemas.microsoft.com/office/powerpoint/2010/main" val="2975519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10-1</a:t>
            </a:r>
          </a:p>
        </p:txBody>
      </p:sp>
      <p:sp>
        <p:nvSpPr>
          <p:cNvPr id="5" name="Title 4"/>
          <p:cNvSpPr>
            <a:spLocks noGrp="1"/>
          </p:cNvSpPr>
          <p:nvPr>
            <p:ph type="title"/>
          </p:nvPr>
        </p:nvSpPr>
        <p:spPr/>
        <p:txBody>
          <a:bodyPr/>
          <a:lstStyle/>
          <a:p>
            <a:r>
              <a:rPr lang="en-US" dirty="0"/>
              <a:t>Cost of Equipment</a:t>
            </a:r>
          </a:p>
        </p:txBody>
      </p:sp>
      <p:sp>
        <p:nvSpPr>
          <p:cNvPr id="6" name="Content Placeholder 5"/>
          <p:cNvSpPr>
            <a:spLocks noGrp="1"/>
          </p:cNvSpPr>
          <p:nvPr>
            <p:ph sz="quarter" idx="10"/>
          </p:nvPr>
        </p:nvSpPr>
        <p:spPr>
          <a:xfrm>
            <a:off x="762000" y="1524000"/>
            <a:ext cx="7924800" cy="4572000"/>
          </a:xfrm>
        </p:spPr>
        <p:txBody>
          <a:bodyPr/>
          <a:lstStyle/>
          <a:p>
            <a:pPr marL="0" indent="0">
              <a:buClr>
                <a:srgbClr val="0070C0"/>
              </a:buClr>
              <a:buNone/>
            </a:pPr>
            <a:r>
              <a:rPr lang="en-IN" dirty="0"/>
              <a:t>Includes:</a:t>
            </a:r>
          </a:p>
          <a:p>
            <a:r>
              <a:rPr lang="en-IN" dirty="0"/>
              <a:t>Purchase price</a:t>
            </a:r>
          </a:p>
          <a:p>
            <a:r>
              <a:rPr lang="en-IN" dirty="0"/>
              <a:t>Any sales tax </a:t>
            </a:r>
          </a:p>
          <a:p>
            <a:r>
              <a:rPr lang="en-IN" dirty="0"/>
              <a:t>Transportation costs</a:t>
            </a:r>
          </a:p>
          <a:p>
            <a:r>
              <a:rPr lang="en-US" dirty="0"/>
              <a:t>Expenditures for installation and testing</a:t>
            </a:r>
          </a:p>
          <a:p>
            <a:r>
              <a:rPr lang="en-US" dirty="0"/>
              <a:t>Legal fees to establish title</a:t>
            </a:r>
          </a:p>
          <a:p>
            <a:r>
              <a:rPr lang="en-IN" dirty="0"/>
              <a:t>Any other costs to bring the asset to its condition and location for use</a:t>
            </a:r>
            <a:endParaRPr lang="en-US" dirty="0"/>
          </a:p>
        </p:txBody>
      </p:sp>
    </p:spTree>
    <p:extLst>
      <p:ext uri="{BB962C8B-B14F-4D97-AF65-F5344CB8AC3E}">
        <p14:creationId xmlns:p14="http://schemas.microsoft.com/office/powerpoint/2010/main" val="15828336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10-7</a:t>
            </a:r>
          </a:p>
        </p:txBody>
      </p:sp>
      <p:sp>
        <p:nvSpPr>
          <p:cNvPr id="3" name="Title 2"/>
          <p:cNvSpPr>
            <a:spLocks noGrp="1"/>
          </p:cNvSpPr>
          <p:nvPr>
            <p:ph type="title"/>
          </p:nvPr>
        </p:nvSpPr>
        <p:spPr>
          <a:xfrm>
            <a:off x="685800" y="381000"/>
            <a:ext cx="8001000" cy="762000"/>
          </a:xfrm>
        </p:spPr>
        <p:txBody>
          <a:bodyPr>
            <a:normAutofit/>
          </a:bodyPr>
          <a:lstStyle/>
          <a:p>
            <a:r>
              <a:rPr lang="en-US" dirty="0"/>
              <a:t>Self-Constructed Assets (2 of 2)</a:t>
            </a:r>
          </a:p>
        </p:txBody>
      </p:sp>
      <p:sp>
        <p:nvSpPr>
          <p:cNvPr id="4" name="Content Placeholder 3"/>
          <p:cNvSpPr>
            <a:spLocks noGrp="1"/>
          </p:cNvSpPr>
          <p:nvPr>
            <p:ph sz="quarter" idx="10"/>
          </p:nvPr>
        </p:nvSpPr>
        <p:spPr>
          <a:xfrm>
            <a:off x="914400" y="1295400"/>
            <a:ext cx="7848600" cy="4724400"/>
          </a:xfrm>
        </p:spPr>
        <p:txBody>
          <a:bodyPr/>
          <a:lstStyle/>
          <a:p>
            <a:pPr marL="0" indent="0">
              <a:buNone/>
            </a:pPr>
            <a:r>
              <a:rPr lang="en-US" b="1" dirty="0"/>
              <a:t>Overhead Allocation</a:t>
            </a:r>
          </a:p>
          <a:p>
            <a:pPr marL="0" indent="0">
              <a:buNone/>
            </a:pPr>
            <a:r>
              <a:rPr lang="en-US" dirty="0"/>
              <a:t>The treatment of manufacturing overhead cost and its allocation:</a:t>
            </a:r>
          </a:p>
          <a:p>
            <a:pPr marL="514350" indent="-514350">
              <a:buFont typeface="+mj-lt"/>
              <a:buAutoNum type="arabicPeriod"/>
            </a:pPr>
            <a:r>
              <a:rPr lang="en-US" dirty="0"/>
              <a:t>Inclusion of only the incremental overhead costs</a:t>
            </a:r>
          </a:p>
          <a:p>
            <a:pPr marL="514350" indent="-514350">
              <a:buFont typeface="+mj-lt"/>
              <a:buAutoNum type="arabicPeriod"/>
            </a:pPr>
            <a:r>
              <a:rPr lang="en-US" dirty="0"/>
              <a:t>Full-cost approach</a:t>
            </a:r>
          </a:p>
          <a:p>
            <a:pPr marL="0" indent="0">
              <a:buNone/>
            </a:pPr>
            <a:r>
              <a:rPr lang="en-US" b="1" dirty="0"/>
              <a:t>Interest Capitalization</a:t>
            </a:r>
          </a:p>
          <a:p>
            <a:pPr marL="514350" indent="-514350">
              <a:buFont typeface="+mj-lt"/>
              <a:buAutoNum type="arabicPeriod"/>
            </a:pPr>
            <a:r>
              <a:rPr lang="en-US" dirty="0"/>
              <a:t>Capitalized and then allocated as depreciation</a:t>
            </a:r>
            <a:endParaRPr lang="en-US" sz="2400" dirty="0"/>
          </a:p>
        </p:txBody>
      </p:sp>
    </p:spTree>
    <p:extLst>
      <p:ext uri="{BB962C8B-B14F-4D97-AF65-F5344CB8AC3E}">
        <p14:creationId xmlns:p14="http://schemas.microsoft.com/office/powerpoint/2010/main" val="85135496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3" name="Title 2"/>
          <p:cNvSpPr>
            <a:spLocks noGrp="1"/>
          </p:cNvSpPr>
          <p:nvPr>
            <p:ph type="title"/>
          </p:nvPr>
        </p:nvSpPr>
        <p:spPr>
          <a:xfrm>
            <a:off x="685800" y="257628"/>
            <a:ext cx="8001000" cy="795495"/>
          </a:xfrm>
        </p:spPr>
        <p:txBody>
          <a:bodyPr>
            <a:normAutofit/>
          </a:bodyPr>
          <a:lstStyle/>
          <a:p>
            <a:r>
              <a:rPr lang="en-US" dirty="0"/>
              <a:t>Interest Capitalization (1 of 8)</a:t>
            </a:r>
          </a:p>
        </p:txBody>
      </p:sp>
      <p:sp>
        <p:nvSpPr>
          <p:cNvPr id="4" name="Content Placeholder 3"/>
          <p:cNvSpPr>
            <a:spLocks noGrp="1"/>
          </p:cNvSpPr>
          <p:nvPr>
            <p:ph sz="quarter" idx="10"/>
          </p:nvPr>
        </p:nvSpPr>
        <p:spPr>
          <a:xfrm>
            <a:off x="685800" y="914400"/>
            <a:ext cx="8305800" cy="5486400"/>
          </a:xfrm>
        </p:spPr>
        <p:txBody>
          <a:bodyPr/>
          <a:lstStyle/>
          <a:p>
            <a:pPr marL="0" indent="0">
              <a:lnSpc>
                <a:spcPts val="3100"/>
              </a:lnSpc>
              <a:buNone/>
            </a:pPr>
            <a:r>
              <a:rPr lang="en-US" b="1" dirty="0"/>
              <a:t>Qualifying Assets</a:t>
            </a:r>
            <a:endParaRPr lang="en-US" dirty="0"/>
          </a:p>
          <a:p>
            <a:pPr>
              <a:lnSpc>
                <a:spcPts val="3100"/>
              </a:lnSpc>
            </a:pPr>
            <a:r>
              <a:rPr lang="en-US" dirty="0"/>
              <a:t>Assets that are constructed for a company’s own use as well as assets constructed as discrete projects for sale or lease</a:t>
            </a:r>
          </a:p>
          <a:p>
            <a:pPr>
              <a:lnSpc>
                <a:spcPts val="3100"/>
              </a:lnSpc>
            </a:pPr>
            <a:r>
              <a:rPr lang="en-US" dirty="0"/>
              <a:t>Only interest incurred during the construction period is eligible for capitalization</a:t>
            </a:r>
          </a:p>
          <a:p>
            <a:pPr marL="0" indent="0">
              <a:lnSpc>
                <a:spcPts val="3100"/>
              </a:lnSpc>
              <a:buNone/>
            </a:pPr>
            <a:r>
              <a:rPr lang="en-US" b="1" dirty="0"/>
              <a:t>Period of Capitalization</a:t>
            </a:r>
          </a:p>
          <a:p>
            <a:pPr>
              <a:lnSpc>
                <a:spcPts val="3100"/>
              </a:lnSpc>
            </a:pPr>
            <a:r>
              <a:rPr lang="en-IN" dirty="0"/>
              <a:t>Begins when construction begins and the first expenditure is made as long as interest costs are actually being incurred</a:t>
            </a:r>
            <a:endParaRPr lang="en-US" dirty="0"/>
          </a:p>
          <a:p>
            <a:pPr marL="0" indent="0">
              <a:lnSpc>
                <a:spcPts val="3100"/>
              </a:lnSpc>
              <a:buNone/>
              <a:defRPr/>
            </a:pPr>
            <a:r>
              <a:rPr lang="en-US" b="1" dirty="0"/>
              <a:t>Average Accumulated Expenditures</a:t>
            </a:r>
          </a:p>
          <a:p>
            <a:pPr fontAlgn="auto">
              <a:lnSpc>
                <a:spcPts val="3100"/>
              </a:lnSpc>
              <a:spcAft>
                <a:spcPts val="0"/>
              </a:spcAft>
              <a:defRPr/>
            </a:pPr>
            <a:r>
              <a:rPr lang="en-IN" dirty="0"/>
              <a:t>Approximates the average debt necessary for construction</a:t>
            </a:r>
            <a:endParaRPr lang="en-US" dirty="0"/>
          </a:p>
        </p:txBody>
      </p:sp>
    </p:spTree>
    <p:extLst>
      <p:ext uri="{BB962C8B-B14F-4D97-AF65-F5344CB8AC3E}">
        <p14:creationId xmlns:p14="http://schemas.microsoft.com/office/powerpoint/2010/main" val="426315850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10-7</a:t>
            </a:r>
          </a:p>
        </p:txBody>
      </p:sp>
      <p:sp>
        <p:nvSpPr>
          <p:cNvPr id="3" name="Title 2"/>
          <p:cNvSpPr>
            <a:spLocks noGrp="1"/>
          </p:cNvSpPr>
          <p:nvPr>
            <p:ph type="title"/>
          </p:nvPr>
        </p:nvSpPr>
        <p:spPr>
          <a:xfrm>
            <a:off x="569688" y="290286"/>
            <a:ext cx="8229600" cy="762000"/>
          </a:xfrm>
        </p:spPr>
        <p:txBody>
          <a:bodyPr>
            <a:normAutofit/>
          </a:bodyPr>
          <a:lstStyle/>
          <a:p>
            <a:r>
              <a:rPr lang="en-US" dirty="0"/>
              <a:t>Interest Capitalization (2 of 8)</a:t>
            </a:r>
          </a:p>
        </p:txBody>
      </p:sp>
      <p:sp>
        <p:nvSpPr>
          <p:cNvPr id="4" name="Content Placeholder 3"/>
          <p:cNvSpPr>
            <a:spLocks noGrp="1"/>
          </p:cNvSpPr>
          <p:nvPr>
            <p:ph sz="quarter" idx="10"/>
          </p:nvPr>
        </p:nvSpPr>
        <p:spPr>
          <a:xfrm>
            <a:off x="762000" y="1295400"/>
            <a:ext cx="8229600" cy="2438400"/>
          </a:xfrm>
        </p:spPr>
        <p:txBody>
          <a:bodyPr/>
          <a:lstStyle/>
          <a:p>
            <a:pPr marL="0" indent="0">
              <a:lnSpc>
                <a:spcPts val="3100"/>
              </a:lnSpc>
              <a:buNone/>
            </a:pPr>
            <a:r>
              <a:rPr lang="en-US" dirty="0"/>
              <a:t>On January 1, 2018, the Mills Conveying Equipment Company began construction of a building to be used as its office headquarters. The building was completed on June 30, 2019. Expenditures on the project, mainly payments to subcontractors, were as follows:</a:t>
            </a:r>
          </a:p>
        </p:txBody>
      </p:sp>
      <p:graphicFrame>
        <p:nvGraphicFramePr>
          <p:cNvPr id="5" name="Table 13"/>
          <p:cNvGraphicFramePr>
            <a:graphicFrameLocks noGrp="1"/>
          </p:cNvGraphicFramePr>
          <p:nvPr>
            <p:ph sz="quarter" idx="12"/>
            <p:extLst>
              <p:ext uri="{D42A27DB-BD31-4B8C-83A1-F6EECF244321}">
                <p14:modId xmlns:p14="http://schemas.microsoft.com/office/powerpoint/2010/main" val="3357197407"/>
              </p:ext>
            </p:extLst>
          </p:nvPr>
        </p:nvGraphicFramePr>
        <p:xfrm>
          <a:off x="1066800" y="3968750"/>
          <a:ext cx="7696200" cy="2420880"/>
        </p:xfrm>
        <a:graphic>
          <a:graphicData uri="http://schemas.openxmlformats.org/drawingml/2006/table">
            <a:tbl>
              <a:tblPr firstRow="1" bandRow="1">
                <a:tableStyleId>{5940675A-B579-460E-94D1-54222C63F5DA}</a:tableStyleId>
              </a:tblPr>
              <a:tblGrid>
                <a:gridCol w="3848100">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337872">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January 1, 2018</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$ 500,000 </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37872">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March 31, 2018</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400,000</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37872">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September 30, 2018</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400" u="sng" strike="noStrike" dirty="0">
                          <a:effectLst/>
                          <a:latin typeface="Verdana" panose="020B0604030504040204" pitchFamily="34" charset="0"/>
                          <a:ea typeface="Verdana" panose="020B0604030504040204" pitchFamily="34" charset="0"/>
                          <a:cs typeface="Verdana" panose="020B0604030504040204" pitchFamily="34" charset="0"/>
                        </a:rPr>
                        <a:t>600,000</a:t>
                      </a:r>
                      <a:endParaRPr lang="en-US" sz="1400" b="0" i="0" u="sng"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580234">
                <a:tc>
                  <a:txBody>
                    <a:bodyPr/>
                    <a:lstStyle/>
                    <a:p>
                      <a:pPr marL="233363" indent="-233363" algn="l" fontAlgn="b"/>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Accumulated expenditures at December 31, 2018</a:t>
                      </a:r>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 (before interest capitalization)</a:t>
                      </a:r>
                      <a:endParaRPr lang="en-IN"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$ 1,500,000 </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337872">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January 31, 2019</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600,000</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337872">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April 30, 2019</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300,000</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865865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3" name="Title 2"/>
          <p:cNvSpPr>
            <a:spLocks noGrp="1"/>
          </p:cNvSpPr>
          <p:nvPr>
            <p:ph type="title"/>
          </p:nvPr>
        </p:nvSpPr>
        <p:spPr>
          <a:xfrm>
            <a:off x="689430" y="261258"/>
            <a:ext cx="8001000" cy="795495"/>
          </a:xfrm>
        </p:spPr>
        <p:txBody>
          <a:bodyPr>
            <a:normAutofit/>
          </a:bodyPr>
          <a:lstStyle/>
          <a:p>
            <a:r>
              <a:rPr lang="en-US" dirty="0"/>
              <a:t>Interest Capitalization (3 of 8)</a:t>
            </a:r>
          </a:p>
        </p:txBody>
      </p:sp>
      <p:sp>
        <p:nvSpPr>
          <p:cNvPr id="4" name="Content Placeholder 3"/>
          <p:cNvSpPr>
            <a:spLocks noGrp="1"/>
          </p:cNvSpPr>
          <p:nvPr>
            <p:ph sz="quarter" idx="10"/>
          </p:nvPr>
        </p:nvSpPr>
        <p:spPr>
          <a:xfrm>
            <a:off x="838200" y="1536027"/>
            <a:ext cx="8077200" cy="4788573"/>
          </a:xfrm>
        </p:spPr>
        <p:txBody>
          <a:bodyPr/>
          <a:lstStyle/>
          <a:p>
            <a:pPr marL="0" indent="0">
              <a:lnSpc>
                <a:spcPts val="3100"/>
              </a:lnSpc>
              <a:buNone/>
            </a:pPr>
            <a:r>
              <a:rPr lang="en-US" dirty="0"/>
              <a:t>On January 1, 2018, the company obtained a $1 million construction loan with an 8% interest rate. The loan was outstanding during the entire construction period. The company’s other interest-bearing debt included two long-term notes of $2,000,000 and $4,000,000 with interest rates of 6% and 12%, respectively. Both notes were outstanding during the entire construction period.</a:t>
            </a:r>
          </a:p>
        </p:txBody>
      </p:sp>
    </p:spTree>
    <p:extLst>
      <p:ext uri="{BB962C8B-B14F-4D97-AF65-F5344CB8AC3E}">
        <p14:creationId xmlns:p14="http://schemas.microsoft.com/office/powerpoint/2010/main" val="243015033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3" name="Title 2"/>
          <p:cNvSpPr>
            <a:spLocks noGrp="1"/>
          </p:cNvSpPr>
          <p:nvPr>
            <p:ph type="title"/>
          </p:nvPr>
        </p:nvSpPr>
        <p:spPr>
          <a:xfrm>
            <a:off x="685800" y="272142"/>
            <a:ext cx="8001000" cy="795495"/>
          </a:xfrm>
        </p:spPr>
        <p:txBody>
          <a:bodyPr>
            <a:normAutofit/>
          </a:bodyPr>
          <a:lstStyle/>
          <a:p>
            <a:r>
              <a:rPr lang="en-US" dirty="0"/>
              <a:t>Interest Capitalization (4 of 8)</a:t>
            </a:r>
          </a:p>
        </p:txBody>
      </p:sp>
      <p:sp>
        <p:nvSpPr>
          <p:cNvPr id="4" name="Content Placeholder 3"/>
          <p:cNvSpPr>
            <a:spLocks noGrp="1"/>
          </p:cNvSpPr>
          <p:nvPr>
            <p:ph sz="quarter" idx="10"/>
          </p:nvPr>
        </p:nvSpPr>
        <p:spPr>
          <a:xfrm>
            <a:off x="762000" y="1447800"/>
            <a:ext cx="8229600" cy="2315104"/>
          </a:xfrm>
        </p:spPr>
        <p:txBody>
          <a:bodyPr/>
          <a:lstStyle/>
          <a:p>
            <a:pPr marL="0" indent="0">
              <a:lnSpc>
                <a:spcPts val="3100"/>
              </a:lnSpc>
              <a:buNone/>
            </a:pPr>
            <a:r>
              <a:rPr lang="en-US" dirty="0"/>
              <a:t>STEP 1: Determine the weighted-average accumulated expenditures.</a:t>
            </a:r>
          </a:p>
          <a:p>
            <a:pPr marL="0" indent="0">
              <a:lnSpc>
                <a:spcPts val="3100"/>
              </a:lnSpc>
              <a:buNone/>
            </a:pPr>
            <a:r>
              <a:rPr lang="en-US" dirty="0"/>
              <a:t>If expenditures incurred are fairly even throughout the period, the average expenditures would be:</a:t>
            </a:r>
          </a:p>
        </p:txBody>
      </p:sp>
      <p:graphicFrame>
        <p:nvGraphicFramePr>
          <p:cNvPr id="2" name="Table 1"/>
          <p:cNvGraphicFramePr>
            <a:graphicFrameLocks noGrp="1"/>
          </p:cNvGraphicFramePr>
          <p:nvPr>
            <p:extLst>
              <p:ext uri="{D42A27DB-BD31-4B8C-83A1-F6EECF244321}">
                <p14:modId xmlns:p14="http://schemas.microsoft.com/office/powerpoint/2010/main" val="4274116824"/>
              </p:ext>
            </p:extLst>
          </p:nvPr>
        </p:nvGraphicFramePr>
        <p:xfrm>
          <a:off x="1143000" y="4191000"/>
          <a:ext cx="7093331" cy="1320800"/>
        </p:xfrm>
        <a:graphic>
          <a:graphicData uri="http://schemas.openxmlformats.org/drawingml/2006/table">
            <a:tbl>
              <a:tblPr firstRow="1" bandRow="1">
                <a:tableStyleId>{5940675A-B579-460E-94D1-54222C63F5DA}</a:tableStyleId>
              </a:tblPr>
              <a:tblGrid>
                <a:gridCol w="5649976">
                  <a:extLst>
                    <a:ext uri="{9D8B030D-6E8A-4147-A177-3AD203B41FA5}">
                      <a16:colId xmlns:a16="http://schemas.microsoft.com/office/drawing/2014/main" val="20000"/>
                    </a:ext>
                  </a:extLst>
                </a:gridCol>
                <a:gridCol w="1443355">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Total accumulated expenditures incurred evenly throughout the period</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$1,500,000</a:t>
                      </a:r>
                    </a:p>
                  </a:txBody>
                  <a:tcPr/>
                </a:tc>
                <a:extLst>
                  <a:ext uri="{0D108BD9-81ED-4DB2-BD59-A6C34878D82A}">
                    <a16:rowId xmlns:a16="http://schemas.microsoft.com/office/drawing/2014/main" val="10000"/>
                  </a:ext>
                </a:extLst>
              </a:tr>
              <a:tr h="370840">
                <a:tc>
                  <a:txBody>
                    <a:bodyPr/>
                    <a:lstStyle/>
                    <a:p>
                      <a:endParaRPr lang="en-US" sz="16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itchFamily="34" charset="0"/>
                          <a:ea typeface="Verdana" pitchFamily="34" charset="0"/>
                          <a:cs typeface="Verdana" pitchFamily="34" charset="0"/>
                        </a:rPr>
                        <a:t>÷ 2</a:t>
                      </a: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itchFamily="34" charset="0"/>
                          <a:ea typeface="Verdana" pitchFamily="34" charset="0"/>
                          <a:cs typeface="Verdana" pitchFamily="34" charset="0"/>
                        </a:rPr>
                        <a:t>Average accumulated expenditures</a:t>
                      </a:r>
                      <a:endParaRPr lang="en-US" sz="16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latin typeface="Verdana" pitchFamily="34" charset="0"/>
                          <a:ea typeface="Verdana" pitchFamily="34" charset="0"/>
                          <a:cs typeface="Verdana" pitchFamily="34" charset="0"/>
                        </a:rPr>
                        <a:t>$750,000</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6910426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10-7</a:t>
            </a:r>
          </a:p>
        </p:txBody>
      </p:sp>
      <p:sp>
        <p:nvSpPr>
          <p:cNvPr id="3" name="Title 2"/>
          <p:cNvSpPr>
            <a:spLocks noGrp="1"/>
          </p:cNvSpPr>
          <p:nvPr>
            <p:ph type="title"/>
          </p:nvPr>
        </p:nvSpPr>
        <p:spPr>
          <a:xfrm>
            <a:off x="685800" y="210462"/>
            <a:ext cx="8001000" cy="914400"/>
          </a:xfrm>
        </p:spPr>
        <p:txBody>
          <a:bodyPr>
            <a:normAutofit/>
          </a:bodyPr>
          <a:lstStyle/>
          <a:p>
            <a:r>
              <a:rPr lang="en-US" dirty="0"/>
              <a:t>Interest Capitalization (5 of 8)</a:t>
            </a:r>
          </a:p>
        </p:txBody>
      </p:sp>
      <p:sp>
        <p:nvSpPr>
          <p:cNvPr id="4" name="Content Placeholder 3"/>
          <p:cNvSpPr>
            <a:spLocks noGrp="1"/>
          </p:cNvSpPr>
          <p:nvPr>
            <p:ph sz="quarter" idx="10"/>
          </p:nvPr>
        </p:nvSpPr>
        <p:spPr/>
        <p:txBody>
          <a:bodyPr/>
          <a:lstStyle/>
          <a:p>
            <a:pPr marL="0" indent="0">
              <a:lnSpc>
                <a:spcPts val="3100"/>
              </a:lnSpc>
              <a:buNone/>
            </a:pPr>
            <a:r>
              <a:rPr lang="en-US" dirty="0"/>
              <a:t>If expenditures are not incurred evenly throughout the period, weighted average is determined:</a:t>
            </a:r>
          </a:p>
        </p:txBody>
      </p:sp>
      <p:graphicFrame>
        <p:nvGraphicFramePr>
          <p:cNvPr id="5" name="Table 2"/>
          <p:cNvGraphicFramePr>
            <a:graphicFrameLocks noGrp="1"/>
          </p:cNvGraphicFramePr>
          <p:nvPr>
            <p:ph sz="quarter" idx="12"/>
            <p:extLst>
              <p:ext uri="{D42A27DB-BD31-4B8C-83A1-F6EECF244321}">
                <p14:modId xmlns:p14="http://schemas.microsoft.com/office/powerpoint/2010/main" val="4150256595"/>
              </p:ext>
            </p:extLst>
          </p:nvPr>
        </p:nvGraphicFramePr>
        <p:xfrm>
          <a:off x="838200" y="3200400"/>
          <a:ext cx="8077200" cy="2757240"/>
        </p:xfrm>
        <a:graphic>
          <a:graphicData uri="http://schemas.openxmlformats.org/drawingml/2006/table">
            <a:tbl>
              <a:tblPr firstRow="1" bandRow="1">
                <a:tableStyleId>{5940675A-B579-460E-94D1-54222C63F5DA}</a:tableStyleId>
              </a:tblPr>
              <a:tblGrid>
                <a:gridCol w="28194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609600">
                  <a:extLst>
                    <a:ext uri="{9D8B030D-6E8A-4147-A177-3AD203B41FA5}">
                      <a16:colId xmlns:a16="http://schemas.microsoft.com/office/drawing/2014/main" val="20002"/>
                    </a:ext>
                  </a:extLst>
                </a:gridCol>
                <a:gridCol w="2514600">
                  <a:extLst>
                    <a:ext uri="{9D8B030D-6E8A-4147-A177-3AD203B41FA5}">
                      <a16:colId xmlns:a16="http://schemas.microsoft.com/office/drawing/2014/main" val="20003"/>
                    </a:ext>
                  </a:extLst>
                </a:gridCol>
              </a:tblGrid>
              <a:tr h="68580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Actual</a:t>
                      </a:r>
                    </a:p>
                    <a:p>
                      <a:pPr algn="ctr"/>
                      <a:r>
                        <a:rPr lang="en-US" sz="1400" b="1" dirty="0">
                          <a:latin typeface="Verdana" panose="020B0604030504040204" pitchFamily="34" charset="0"/>
                          <a:ea typeface="Verdana" panose="020B0604030504040204" pitchFamily="34" charset="0"/>
                          <a:cs typeface="Verdana" panose="020B0604030504040204" pitchFamily="34" charset="0"/>
                        </a:rPr>
                        <a:t>Expenditures</a:t>
                      </a: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Time-Weighted</a:t>
                      </a:r>
                    </a:p>
                    <a:p>
                      <a:pPr algn="ctr"/>
                      <a:r>
                        <a:rPr lang="en-US" sz="1400" b="1" dirty="0">
                          <a:latin typeface="Verdana" panose="020B0604030504040204" pitchFamily="34" charset="0"/>
                          <a:ea typeface="Verdana" panose="020B0604030504040204" pitchFamily="34" charset="0"/>
                          <a:cs typeface="Verdana" panose="020B0604030504040204" pitchFamily="34" charset="0"/>
                        </a:rPr>
                        <a:t>Expenditures</a:t>
                      </a:r>
                    </a:p>
                  </a:txBody>
                  <a:tcPr anchor="ctr"/>
                </a:tc>
                <a:extLst>
                  <a:ext uri="{0D108BD9-81ED-4DB2-BD59-A6C34878D82A}">
                    <a16:rowId xmlns:a16="http://schemas.microsoft.com/office/drawing/2014/main" val="10000"/>
                  </a:ext>
                </a:extLst>
              </a:tr>
              <a:tr h="418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January 1,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$500,000 × 12/12</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$ 500,000</a:t>
                      </a:r>
                    </a:p>
                  </a:txBody>
                  <a:tcPr anchor="ctr"/>
                </a:tc>
                <a:extLst>
                  <a:ext uri="{0D108BD9-81ED-4DB2-BD59-A6C34878D82A}">
                    <a16:rowId xmlns:a16="http://schemas.microsoft.com/office/drawing/2014/main" val="10001"/>
                  </a:ext>
                </a:extLst>
              </a:tr>
              <a:tr h="472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March 31,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400,000 × 9/12 </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300,000</a:t>
                      </a:r>
                    </a:p>
                  </a:txBody>
                  <a:tcPr anchor="ctr"/>
                </a:tc>
                <a:extLst>
                  <a:ext uri="{0D108BD9-81ED-4DB2-BD59-A6C34878D82A}">
                    <a16:rowId xmlns:a16="http://schemas.microsoft.com/office/drawing/2014/main" val="10002"/>
                  </a:ext>
                </a:extLst>
              </a:tr>
              <a:tr h="590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September 30,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 × 3/12 </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150,000</a:t>
                      </a:r>
                    </a:p>
                  </a:txBody>
                  <a:tcPr anchor="ctr"/>
                </a:tc>
                <a:extLst>
                  <a:ext uri="{0D108BD9-81ED-4DB2-BD59-A6C34878D82A}">
                    <a16:rowId xmlns:a16="http://schemas.microsoft.com/office/drawing/2014/main" val="10003"/>
                  </a:ext>
                </a:extLst>
              </a:tr>
              <a:tr h="590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Average accumulated expenditures for 2018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$950,000</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534361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10-7</a:t>
            </a:r>
          </a:p>
        </p:txBody>
      </p:sp>
      <p:sp>
        <p:nvSpPr>
          <p:cNvPr id="3" name="Title 2"/>
          <p:cNvSpPr>
            <a:spLocks noGrp="1"/>
          </p:cNvSpPr>
          <p:nvPr>
            <p:ph type="title"/>
          </p:nvPr>
        </p:nvSpPr>
        <p:spPr>
          <a:xfrm>
            <a:off x="696690" y="203208"/>
            <a:ext cx="8001000" cy="914400"/>
          </a:xfrm>
        </p:spPr>
        <p:txBody>
          <a:bodyPr>
            <a:normAutofit/>
          </a:bodyPr>
          <a:lstStyle/>
          <a:p>
            <a:r>
              <a:rPr lang="en-US" dirty="0"/>
              <a:t>Interest Capitalization (6 of 8)</a:t>
            </a:r>
          </a:p>
        </p:txBody>
      </p:sp>
      <p:sp>
        <p:nvSpPr>
          <p:cNvPr id="4" name="Content Placeholder 3"/>
          <p:cNvSpPr>
            <a:spLocks noGrp="1"/>
          </p:cNvSpPr>
          <p:nvPr>
            <p:ph sz="quarter" idx="10"/>
          </p:nvPr>
        </p:nvSpPr>
        <p:spPr>
          <a:xfrm>
            <a:off x="914400" y="1676400"/>
            <a:ext cx="8077200" cy="2819400"/>
          </a:xfrm>
        </p:spPr>
        <p:txBody>
          <a:bodyPr/>
          <a:lstStyle/>
          <a:p>
            <a:pPr marL="0" indent="0">
              <a:lnSpc>
                <a:spcPts val="3100"/>
              </a:lnSpc>
              <a:buNone/>
            </a:pPr>
            <a:r>
              <a:rPr lang="en-US" dirty="0"/>
              <a:t>STEP 2: Calculate the amount of interest to be capitalized.</a:t>
            </a:r>
          </a:p>
          <a:p>
            <a:pPr marL="0" indent="0">
              <a:lnSpc>
                <a:spcPts val="3100"/>
              </a:lnSpc>
              <a:buNone/>
            </a:pPr>
            <a:r>
              <a:rPr lang="en-US" dirty="0"/>
              <a:t>Interest capitalized for 2018 =$950,000 × 8%= $76,000</a:t>
            </a:r>
          </a:p>
          <a:p>
            <a:pPr marL="0" indent="0">
              <a:lnSpc>
                <a:spcPts val="3100"/>
              </a:lnSpc>
              <a:buNone/>
            </a:pPr>
            <a:r>
              <a:rPr lang="en-IN" dirty="0"/>
              <a:t>Accumulated expenditures at December 31, 2018</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1267236461"/>
              </p:ext>
            </p:extLst>
          </p:nvPr>
        </p:nvGraphicFramePr>
        <p:xfrm>
          <a:off x="1219200" y="4572000"/>
          <a:ext cx="7239000" cy="1432560"/>
        </p:xfrm>
        <a:graphic>
          <a:graphicData uri="http://schemas.openxmlformats.org/drawingml/2006/table">
            <a:tbl>
              <a:tblPr firstRow="1" bandRow="1">
                <a:tableStyleId>{5940675A-B579-460E-94D1-54222C63F5DA}</a:tableStyleId>
              </a:tblPr>
              <a:tblGrid>
                <a:gridCol w="4826000">
                  <a:extLst>
                    <a:ext uri="{9D8B030D-6E8A-4147-A177-3AD203B41FA5}">
                      <a16:colId xmlns:a16="http://schemas.microsoft.com/office/drawing/2014/main" val="20000"/>
                    </a:ext>
                  </a:extLst>
                </a:gridCol>
                <a:gridCol w="2413000">
                  <a:extLst>
                    <a:ext uri="{9D8B030D-6E8A-4147-A177-3AD203B41FA5}">
                      <a16:colId xmlns:a16="http://schemas.microsoft.com/office/drawing/2014/main" val="20001"/>
                    </a:ext>
                  </a:extLst>
                </a:gridCol>
              </a:tblGrid>
              <a:tr h="472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Cost of the building</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$1,500,000</a:t>
                      </a:r>
                    </a:p>
                  </a:txBody>
                  <a:tcPr anchor="ctr"/>
                </a:tc>
                <a:extLst>
                  <a:ext uri="{0D108BD9-81ED-4DB2-BD59-A6C34878D82A}">
                    <a16:rowId xmlns:a16="http://schemas.microsoft.com/office/drawing/2014/main" val="10000"/>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Interest capitalized for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u="sng" dirty="0">
                          <a:solidFill>
                            <a:schemeClr val="tx1"/>
                          </a:solidFill>
                          <a:latin typeface="Verdana" panose="020B0604030504040204" pitchFamily="34" charset="0"/>
                          <a:ea typeface="Verdana" panose="020B0604030504040204" pitchFamily="34" charset="0"/>
                          <a:cs typeface="Verdana" panose="020B0604030504040204" pitchFamily="34" charset="0"/>
                        </a:rPr>
                        <a:t>76,000</a:t>
                      </a:r>
                    </a:p>
                  </a:txBody>
                  <a:tcPr anchor="ctr"/>
                </a:tc>
                <a:extLst>
                  <a:ext uri="{0D108BD9-81ED-4DB2-BD59-A6C34878D82A}">
                    <a16:rowId xmlns:a16="http://schemas.microsoft.com/office/drawing/2014/main" val="10001"/>
                  </a:ext>
                </a:extLst>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Accumulated expenditures at December 31, 2018</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$1,576,000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838466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10-7</a:t>
            </a:r>
          </a:p>
        </p:txBody>
      </p:sp>
      <p:sp>
        <p:nvSpPr>
          <p:cNvPr id="3" name="Title 2"/>
          <p:cNvSpPr>
            <a:spLocks noGrp="1"/>
          </p:cNvSpPr>
          <p:nvPr>
            <p:ph type="title"/>
          </p:nvPr>
        </p:nvSpPr>
        <p:spPr>
          <a:xfrm>
            <a:off x="714828" y="210462"/>
            <a:ext cx="8001000" cy="914400"/>
          </a:xfrm>
        </p:spPr>
        <p:txBody>
          <a:bodyPr>
            <a:normAutofit/>
          </a:bodyPr>
          <a:lstStyle/>
          <a:p>
            <a:r>
              <a:rPr lang="en-US" dirty="0"/>
              <a:t>Interest Capitalization (7 of 8)</a:t>
            </a:r>
          </a:p>
        </p:txBody>
      </p:sp>
      <p:sp>
        <p:nvSpPr>
          <p:cNvPr id="4" name="Content Placeholder 3"/>
          <p:cNvSpPr>
            <a:spLocks noGrp="1"/>
          </p:cNvSpPr>
          <p:nvPr>
            <p:ph sz="quarter" idx="10"/>
          </p:nvPr>
        </p:nvSpPr>
        <p:spPr>
          <a:xfrm>
            <a:off x="762000" y="1524000"/>
            <a:ext cx="8077200" cy="990600"/>
          </a:xfrm>
        </p:spPr>
        <p:txBody>
          <a:bodyPr/>
          <a:lstStyle/>
          <a:p>
            <a:pPr marL="0" indent="0">
              <a:lnSpc>
                <a:spcPts val="3100"/>
              </a:lnSpc>
              <a:buNone/>
            </a:pPr>
            <a:r>
              <a:rPr lang="en-US" dirty="0"/>
              <a:t>STEP 3: Compare the calculated interest with actual interest incurred.</a:t>
            </a:r>
          </a:p>
        </p:txBody>
      </p:sp>
      <p:graphicFrame>
        <p:nvGraphicFramePr>
          <p:cNvPr id="9" name="Table 8"/>
          <p:cNvGraphicFramePr>
            <a:graphicFrameLocks noGrp="1"/>
          </p:cNvGraphicFramePr>
          <p:nvPr>
            <p:extLst>
              <p:ext uri="{D42A27DB-BD31-4B8C-83A1-F6EECF244321}">
                <p14:modId xmlns:p14="http://schemas.microsoft.com/office/powerpoint/2010/main" val="542305359"/>
              </p:ext>
            </p:extLst>
          </p:nvPr>
        </p:nvGraphicFramePr>
        <p:xfrm>
          <a:off x="1295400" y="2843337"/>
          <a:ext cx="6624828" cy="2643063"/>
        </p:xfrm>
        <a:graphic>
          <a:graphicData uri="http://schemas.openxmlformats.org/drawingml/2006/table">
            <a:tbl>
              <a:tblPr firstRow="1" bandRow="1">
                <a:tableStyleId>{5940675A-B579-460E-94D1-54222C63F5DA}</a:tableStyleId>
              </a:tblPr>
              <a:tblGrid>
                <a:gridCol w="1408017">
                  <a:extLst>
                    <a:ext uri="{9D8B030D-6E8A-4147-A177-3AD203B41FA5}">
                      <a16:colId xmlns:a16="http://schemas.microsoft.com/office/drawing/2014/main" val="20000"/>
                    </a:ext>
                  </a:extLst>
                </a:gridCol>
                <a:gridCol w="416211">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4572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752600">
                  <a:extLst>
                    <a:ext uri="{9D8B030D-6E8A-4147-A177-3AD203B41FA5}">
                      <a16:colId xmlns:a16="http://schemas.microsoft.com/office/drawing/2014/main" val="20005"/>
                    </a:ext>
                  </a:extLst>
                </a:gridCol>
              </a:tblGrid>
              <a:tr h="6096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Loans</a:t>
                      </a:r>
                    </a:p>
                  </a:txBody>
                  <a:tcPr anchor="ctr"/>
                </a:tc>
                <a:tc>
                  <a:txBody>
                    <a:bodyPr/>
                    <a:lstStyle/>
                    <a:p>
                      <a:pPr algn="ct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Annual </a:t>
                      </a:r>
                    </a:p>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Rate</a:t>
                      </a:r>
                    </a:p>
                  </a:txBody>
                  <a:tcPr anchor="ctr"/>
                </a:tc>
                <a:tc>
                  <a:txBody>
                    <a:bodyPr/>
                    <a:lstStyle/>
                    <a:p>
                      <a:pPr algn="ct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Actual</a:t>
                      </a:r>
                    </a:p>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Interest</a:t>
                      </a:r>
                    </a:p>
                  </a:txBody>
                  <a:tcPr anchor="ct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Calculated </a:t>
                      </a:r>
                    </a:p>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Interest</a:t>
                      </a:r>
                    </a:p>
                  </a:txBody>
                  <a:tcPr anchor="ctr"/>
                </a:tc>
                <a:extLst>
                  <a:ext uri="{0D108BD9-81ED-4DB2-BD59-A6C34878D82A}">
                    <a16:rowId xmlns:a16="http://schemas.microsoft.com/office/drawing/2014/main" val="10000"/>
                  </a:ext>
                </a:extLst>
              </a:tr>
              <a:tr h="455346">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$ 1,000,000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8%</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80,000 </a:t>
                      </a: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455346">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2,000,000 </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 </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120,000 </a:t>
                      </a:r>
                    </a:p>
                  </a:txBody>
                  <a:tcPr anchor="ctr"/>
                </a:tc>
                <a:tc>
                  <a:txBody>
                    <a:bodyPr/>
                    <a:lstStyle/>
                    <a:p>
                      <a:pPr algn="r"/>
                      <a:endParaRPr lang="en-US" sz="14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561385">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4,000,000 </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12% </a:t>
                      </a:r>
                    </a:p>
                  </a:txBody>
                  <a:tcPr anchor="ct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480,000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Use lower amount</a:t>
                      </a:r>
                    </a:p>
                  </a:txBody>
                  <a:tcPr anchor="ctr"/>
                </a:tc>
                <a:extLst>
                  <a:ext uri="{0D108BD9-81ED-4DB2-BD59-A6C34878D82A}">
                    <a16:rowId xmlns:a16="http://schemas.microsoft.com/office/drawing/2014/main" val="10003"/>
                  </a:ext>
                </a:extLst>
              </a:tr>
              <a:tr h="561385">
                <a:tc>
                  <a:txBody>
                    <a:bodyPr/>
                    <a:lstStyle/>
                    <a:p>
                      <a:pPr algn="r"/>
                      <a:endParaRPr lang="en-US" sz="14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$680,000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&gt; </a:t>
                      </a: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$76,000</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867840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3" name="Title 2"/>
          <p:cNvSpPr>
            <a:spLocks noGrp="1"/>
          </p:cNvSpPr>
          <p:nvPr>
            <p:ph type="title"/>
          </p:nvPr>
        </p:nvSpPr>
        <p:spPr>
          <a:xfrm>
            <a:off x="747486" y="319314"/>
            <a:ext cx="7953828" cy="689424"/>
          </a:xfrm>
        </p:spPr>
        <p:txBody>
          <a:bodyPr>
            <a:normAutofit/>
          </a:bodyPr>
          <a:lstStyle/>
          <a:p>
            <a:r>
              <a:rPr lang="en-US" dirty="0"/>
              <a:t>Interest Capitalization (8 of 8)</a:t>
            </a:r>
          </a:p>
        </p:txBody>
      </p:sp>
      <p:sp>
        <p:nvSpPr>
          <p:cNvPr id="4" name="Content Placeholder 3"/>
          <p:cNvSpPr>
            <a:spLocks noGrp="1"/>
          </p:cNvSpPr>
          <p:nvPr>
            <p:ph sz="quarter" idx="10"/>
          </p:nvPr>
        </p:nvSpPr>
        <p:spPr>
          <a:xfrm>
            <a:off x="685800" y="1438170"/>
            <a:ext cx="8305800" cy="4657830"/>
          </a:xfrm>
        </p:spPr>
        <p:txBody>
          <a:bodyPr/>
          <a:lstStyle/>
          <a:p>
            <a:pPr>
              <a:defRPr/>
            </a:pPr>
            <a:r>
              <a:rPr lang="en-US" b="1" dirty="0"/>
              <a:t>The same procedure is carried out for 2019</a:t>
            </a:r>
          </a:p>
          <a:p>
            <a:pPr>
              <a:defRPr/>
            </a:pPr>
            <a:r>
              <a:rPr lang="en-US" dirty="0"/>
              <a:t>The method of determining the amount of interest to capitalize by using rates from specific loans to the extent of specific borrowings before using the average rate of other debt is called the </a:t>
            </a:r>
            <a:r>
              <a:rPr lang="en-US" b="1" dirty="0"/>
              <a:t>specific interest method</a:t>
            </a:r>
          </a:p>
          <a:p>
            <a:pPr>
              <a:defRPr/>
            </a:pPr>
            <a:r>
              <a:rPr lang="en-US" dirty="0"/>
              <a:t>The alternative is the </a:t>
            </a:r>
            <a:r>
              <a:rPr lang="en-US" b="1" dirty="0"/>
              <a:t>weighted-average method</a:t>
            </a:r>
            <a:endParaRPr lang="en-US" dirty="0"/>
          </a:p>
        </p:txBody>
      </p:sp>
    </p:spTree>
    <p:extLst>
      <p:ext uri="{BB962C8B-B14F-4D97-AF65-F5344CB8AC3E}">
        <p14:creationId xmlns:p14="http://schemas.microsoft.com/office/powerpoint/2010/main" val="97782316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172200" y="-3175"/>
            <a:ext cx="2971800" cy="384175"/>
          </a:xfrm>
        </p:spPr>
        <p:txBody>
          <a:bodyPr/>
          <a:lstStyle/>
          <a:p>
            <a:pPr marL="0" indent="0">
              <a:buNone/>
            </a:pPr>
            <a:r>
              <a:rPr lang="en-US" dirty="0"/>
              <a:t>Learning Objective 10-7</a:t>
            </a:r>
          </a:p>
        </p:txBody>
      </p:sp>
      <p:sp>
        <p:nvSpPr>
          <p:cNvPr id="8" name="Title 7"/>
          <p:cNvSpPr>
            <a:spLocks noGrp="1"/>
          </p:cNvSpPr>
          <p:nvPr>
            <p:ph type="title"/>
          </p:nvPr>
        </p:nvSpPr>
        <p:spPr>
          <a:xfrm>
            <a:off x="685800" y="457200"/>
            <a:ext cx="8001000" cy="1066800"/>
          </a:xfrm>
        </p:spPr>
        <p:txBody>
          <a:bodyPr>
            <a:noAutofit/>
          </a:bodyPr>
          <a:lstStyle/>
          <a:p>
            <a:r>
              <a:rPr lang="en-IN" dirty="0"/>
              <a:t>Capitalized Interest Disclosure—Wal-Mart Stores, Inc.</a:t>
            </a:r>
            <a:endParaRPr lang="en-US" dirty="0"/>
          </a:p>
        </p:txBody>
      </p:sp>
      <p:sp>
        <p:nvSpPr>
          <p:cNvPr id="2" name="Content Placeholder 1"/>
          <p:cNvSpPr>
            <a:spLocks noGrp="1"/>
          </p:cNvSpPr>
          <p:nvPr>
            <p:ph sz="quarter" idx="10"/>
          </p:nvPr>
        </p:nvSpPr>
        <p:spPr>
          <a:xfrm>
            <a:off x="762000" y="1676400"/>
            <a:ext cx="8077200" cy="3962400"/>
          </a:xfrm>
        </p:spPr>
        <p:txBody>
          <a:bodyPr/>
          <a:lstStyle/>
          <a:p>
            <a:pPr marL="0" indent="0">
              <a:buNone/>
            </a:pPr>
            <a:r>
              <a:rPr lang="en-US" b="1" dirty="0"/>
              <a:t>Property and equipment(in part)</a:t>
            </a:r>
          </a:p>
          <a:p>
            <a:pPr marL="0" indent="0">
              <a:buNone/>
            </a:pPr>
            <a:r>
              <a:rPr lang="en-US" dirty="0"/>
              <a:t>Interest costs capitalized on construction projects were $39million,$59 million,$59 million,and $78 million in fiscal 2016,2015,and 2014,respectively.</a:t>
            </a:r>
          </a:p>
        </p:txBody>
      </p:sp>
    </p:spTree>
    <p:extLst>
      <p:ext uri="{BB962C8B-B14F-4D97-AF65-F5344CB8AC3E}">
        <p14:creationId xmlns:p14="http://schemas.microsoft.com/office/powerpoint/2010/main" val="970356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2664</TotalTime>
  <Words>20884</Words>
  <Application>Microsoft Office PowerPoint</Application>
  <PresentationFormat>On-screen Show (4:3)</PresentationFormat>
  <Paragraphs>1549</Paragraphs>
  <Slides>129</Slides>
  <Notes>101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129</vt:i4>
      </vt:variant>
    </vt:vector>
  </HeadingPairs>
  <TitlesOfParts>
    <vt:vector size="140" baseType="lpstr">
      <vt:lpstr>Adobe Fan Heiti Std B</vt:lpstr>
      <vt:lpstr>Arial</vt:lpstr>
      <vt:lpstr>Calibri</vt:lpstr>
      <vt:lpstr>Calibri </vt:lpstr>
      <vt:lpstr>Courier New</vt:lpstr>
      <vt:lpstr>Lucida Grande</vt:lpstr>
      <vt:lpstr>TimesLTStd-Roman</vt:lpstr>
      <vt:lpstr>Verdana</vt:lpstr>
      <vt:lpstr>Wingdings</vt:lpstr>
      <vt:lpstr>Office Theme</vt:lpstr>
      <vt:lpstr>Equation</vt:lpstr>
      <vt:lpstr>Chapter 10</vt:lpstr>
      <vt:lpstr>Types of Assets</vt:lpstr>
      <vt:lpstr>Property, Plant, and Equipment—Semtech Corporation</vt:lpstr>
      <vt:lpstr>Intangible Assets—Layne Christensen Company</vt:lpstr>
      <vt:lpstr>Property, Plant, and Equipment and Their Acquisition Costs (1 of 2)</vt:lpstr>
      <vt:lpstr>Property, Plant, and Equipment and Their Acquisition Costs (2 of 2)</vt:lpstr>
      <vt:lpstr>Intangible Assets and Their Acquisition Costs</vt:lpstr>
      <vt:lpstr>Costs to Be Capitalized</vt:lpstr>
      <vt:lpstr>Cost of Equipment</vt:lpstr>
      <vt:lpstr>Initial Cost of Equipment (1 of 2)</vt:lpstr>
      <vt:lpstr>Initial Cost of Equipment (2 of 2)</vt:lpstr>
      <vt:lpstr>Concept Check: Cost of Equipment (1 of 2)</vt:lpstr>
      <vt:lpstr>Concept Check: Cost of Equipment (2 of 2)</vt:lpstr>
      <vt:lpstr>Cost of Land</vt:lpstr>
      <vt:lpstr>Initial Cost of Land (1 of 3)</vt:lpstr>
      <vt:lpstr>Initial Cost of Land (2 of 3)</vt:lpstr>
      <vt:lpstr>Initial Cost of Land (3 of 3)</vt:lpstr>
      <vt:lpstr>Land Improvements</vt:lpstr>
      <vt:lpstr>Cost of Buildings</vt:lpstr>
      <vt:lpstr>Cost of Natural Resources</vt:lpstr>
      <vt:lpstr>Asset Retirement Obligations (1 of 9)</vt:lpstr>
      <vt:lpstr>Asset Retirement Obligations (2 of 9)</vt:lpstr>
      <vt:lpstr>Asset Retirement Obligations (3 of 9)</vt:lpstr>
      <vt:lpstr>Asset Retirement Obligations (4 of 9)</vt:lpstr>
      <vt:lpstr>Asset Retirement Obligations (5 of 9)</vt:lpstr>
      <vt:lpstr>Asset Retirement Obligations (6 of 9)</vt:lpstr>
      <vt:lpstr>Asset Retirement Obligations (7 of 9)</vt:lpstr>
      <vt:lpstr>Asset Retirement Obligations (8 of 9)</vt:lpstr>
      <vt:lpstr>Asset Retirement Obligations (9 of 9)</vt:lpstr>
      <vt:lpstr>Concept Check: Cost of Land (1 of 3)</vt:lpstr>
      <vt:lpstr>Concept Check: Cost of Land (2 of 3)</vt:lpstr>
      <vt:lpstr>Concept Check: Cost of Land (3 of 3)</vt:lpstr>
      <vt:lpstr>Intangible Assets (1 of 3)</vt:lpstr>
      <vt:lpstr>Intangible Assets (2 of 3)</vt:lpstr>
      <vt:lpstr>Intangible Assets (3 of 3)</vt:lpstr>
      <vt:lpstr>Goodwill (1 of 5)</vt:lpstr>
      <vt:lpstr>Goodwill (2 of 5)</vt:lpstr>
      <vt:lpstr>Goodwill (3 of 5)</vt:lpstr>
      <vt:lpstr>Goodwill (4 of 5)</vt:lpstr>
      <vt:lpstr>Goodwill (5 of 5)</vt:lpstr>
      <vt:lpstr>Concept Check: Goodwill (1 of 2)</vt:lpstr>
      <vt:lpstr>Concept Check: Goodwill (2 of 2)</vt:lpstr>
      <vt:lpstr>Lump-Sum Purchases (1 of 6)</vt:lpstr>
      <vt:lpstr>Lump-Sum Purchases (2 of 6)</vt:lpstr>
      <vt:lpstr>Lump-Sum Purchases (3 of 6)</vt:lpstr>
      <vt:lpstr>Lump-Sum Purchases (4 of 6)</vt:lpstr>
      <vt:lpstr>Lump-Sum Purchases (5 of 6)</vt:lpstr>
      <vt:lpstr>Lump-Sum Purchases (6 of 6)</vt:lpstr>
      <vt:lpstr>Concept Check: Lump-Sum Purchases (1 of 2)</vt:lpstr>
      <vt:lpstr>Concept Check: Lump-Sum Purchases (2 of 3)</vt:lpstr>
      <vt:lpstr>Concept Check: Lump-Sum Purchases (3 of 3)</vt:lpstr>
      <vt:lpstr>Noncash Acquisitions</vt:lpstr>
      <vt:lpstr>Deferred Payments</vt:lpstr>
      <vt:lpstr>Asset Acquired with Debt—Present Value of Note Indicative of Fair Value (1 of 4)</vt:lpstr>
      <vt:lpstr>Asset Acquired with Debt—Present Value of Note Indicative of Fair Value (2 of 4)</vt:lpstr>
      <vt:lpstr>Asset Acquired with Debt—Present Value of Note Indicative of Fair Value (3 of 4)</vt:lpstr>
      <vt:lpstr>Asset Acquired with Debt—Present Value of Note Indicative of Fair Value (4 of 4)</vt:lpstr>
      <vt:lpstr>Noninterest-Bearing Note—Fair Value of Asset Is Known (1 of 2)</vt:lpstr>
      <vt:lpstr>Noninterest-Bearing Note—Fair Value of Asset Is Known (2 of 2)</vt:lpstr>
      <vt:lpstr>Concept Check: Deferred Payments (1 of 2)</vt:lpstr>
      <vt:lpstr>Concept Check: Deferred Payments (2 of 2)</vt:lpstr>
      <vt:lpstr>Issuance of Equity Securities</vt:lpstr>
      <vt:lpstr>Asset Acquired by Issuing Equity Securities</vt:lpstr>
      <vt:lpstr>Donated Assets</vt:lpstr>
      <vt:lpstr>Asset Donation (1 of 2)</vt:lpstr>
      <vt:lpstr>Asset Donation (2 of 2)</vt:lpstr>
      <vt:lpstr>Concept Check: Donated Assets (1 of 2)</vt:lpstr>
      <vt:lpstr>Concept Check: Donated Assets (2 of 2)</vt:lpstr>
      <vt:lpstr>International Financial Reporting Standards—Government Grants</vt:lpstr>
      <vt:lpstr>Decision Makers’ Perspective</vt:lpstr>
      <vt:lpstr>Fixed-Asset Turnover Ratio (1 of 2)</vt:lpstr>
      <vt:lpstr>Fixed-Asset Turnover Ratio (2 of 2)</vt:lpstr>
      <vt:lpstr>Concept Check: Fixed-Asset Turnover Ratio (1 of 2)</vt:lpstr>
      <vt:lpstr>Concept Check: Fixed-Asset Turnover Ratio (2 of 2)</vt:lpstr>
      <vt:lpstr>Exchanges</vt:lpstr>
      <vt:lpstr>Nonmonetary Asset Exchange (Gain) (1 of 2)</vt:lpstr>
      <vt:lpstr>Nonmonetary Asset Exchange (Gain) (2 of 2)</vt:lpstr>
      <vt:lpstr>Nonmonetary Asset Exchange Loss</vt:lpstr>
      <vt:lpstr>Nonmonetary Asset Exchange (Fair Value Not Determinable) (1 of 2)</vt:lpstr>
      <vt:lpstr>Nonmonetary Asset Exchange (Fair Value Not Determinable) (2 of 2)</vt:lpstr>
      <vt:lpstr>Exchange Lacks Commercial Substance (1 of 2)</vt:lpstr>
      <vt:lpstr>Exchange Lacks Commercial Substance (2 of 2)</vt:lpstr>
      <vt:lpstr>Nonmonetary Asset Exchange—Exchange Lacks Commercial Substance (1 of 2)</vt:lpstr>
      <vt:lpstr>Nonmonetary Asset Exchange—Exchange Lacks Commercial Substance (2 of 2)</vt:lpstr>
      <vt:lpstr>Concept Check: Exchange (1 of 2)</vt:lpstr>
      <vt:lpstr>Concept Check: Exchange (2 of 2)</vt:lpstr>
      <vt:lpstr>Concept Check: Recording an Exchange (1 of 2)</vt:lpstr>
      <vt:lpstr>Concept Check: Recording an Exchange (2 of 2)</vt:lpstr>
      <vt:lpstr>Self-Constructed Assets (1 of 2)</vt:lpstr>
      <vt:lpstr>Self-Constructed Assets (2 of 2)</vt:lpstr>
      <vt:lpstr>Interest Capitalization (1 of 8)</vt:lpstr>
      <vt:lpstr>Interest Capitalization (2 of 8)</vt:lpstr>
      <vt:lpstr>Interest Capitalization (3 of 8)</vt:lpstr>
      <vt:lpstr>Interest Capitalization (4 of 8)</vt:lpstr>
      <vt:lpstr>Interest Capitalization (5 of 8)</vt:lpstr>
      <vt:lpstr>Interest Capitalization (6 of 8)</vt:lpstr>
      <vt:lpstr>Interest Capitalization (7 of 8)</vt:lpstr>
      <vt:lpstr>Interest Capitalization (8 of 8)</vt:lpstr>
      <vt:lpstr>Capitalized Interest Disclosure—Wal-Mart Stores, Inc.</vt:lpstr>
      <vt:lpstr>Concept Check: Specific Interest Method (1 of 2)</vt:lpstr>
      <vt:lpstr>Concept Check: Specific Interest Method (2 of 2)</vt:lpstr>
      <vt:lpstr>Research and Development (R&amp;D)</vt:lpstr>
      <vt:lpstr>Determining R&amp;D Costs (1 of 2)</vt:lpstr>
      <vt:lpstr>Determining R&amp;D Costs (2 of 2)</vt:lpstr>
      <vt:lpstr>Research and Development Expenditures (1 of 2)</vt:lpstr>
      <vt:lpstr>Research and Development Expenditures (2 of 2)</vt:lpstr>
      <vt:lpstr>International Financial Reporting Standards—Software Development Cost</vt:lpstr>
      <vt:lpstr>Research and Development Costs (1 of 5)</vt:lpstr>
      <vt:lpstr>Research and Development Costs (2 of 5)</vt:lpstr>
      <vt:lpstr>Research and Development Costs (3 of 5)</vt:lpstr>
      <vt:lpstr>Research and Development Costs (4 of 5)</vt:lpstr>
      <vt:lpstr>Research and Development Costs (5 of 5)</vt:lpstr>
      <vt:lpstr>R&amp;D Performed for Others and Start-Up Costs</vt:lpstr>
      <vt:lpstr>Software Development Costs</vt:lpstr>
      <vt:lpstr>Research and Development Expenditures—Computer Software </vt:lpstr>
      <vt:lpstr>R&amp;D: Software Development Costs (1 of 3)</vt:lpstr>
      <vt:lpstr>R&amp;D: Software Development Costs (2 of 3)</vt:lpstr>
      <vt:lpstr>R&amp;D: Software Development Costs (3 of 3)</vt:lpstr>
      <vt:lpstr>Purchased Research and Development</vt:lpstr>
      <vt:lpstr>Start-Up Costs</vt:lpstr>
      <vt:lpstr>Concept Check: Software Development (1 of 2)</vt:lpstr>
      <vt:lpstr>Concept Check: Software Development (2 of 2)</vt:lpstr>
      <vt:lpstr>Concept Check: IFRS (1 of 2)</vt:lpstr>
      <vt:lpstr>Concept Check: IFRS (2 of 2)</vt:lpstr>
      <vt:lpstr>Oil and Gas Accounting (1 of 2)</vt:lpstr>
      <vt:lpstr>Oil and Gas Accounting (2 of 2)</vt:lpstr>
      <vt:lpstr>Concept Check: Oil and Gas Accounting (1 of 2)</vt:lpstr>
      <vt:lpstr>Concept Check: Oil and Gas Accounting (2 of 2)</vt:lpstr>
      <vt:lpstr>End of Chapter 10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Property, Plant, and Equipment and Intangible Assets: Acquisition</dc:title>
  <dc:creator>Spiceland</dc:creator>
  <cp:lastModifiedBy>Malvine Litten</cp:lastModifiedBy>
  <cp:revision>587</cp:revision>
  <dcterms:created xsi:type="dcterms:W3CDTF">2017-03-16T02:07:36Z</dcterms:created>
  <dcterms:modified xsi:type="dcterms:W3CDTF">2017-07-12T13:11:01Z</dcterms:modified>
</cp:coreProperties>
</file>