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4"/>
  </p:notesMasterIdLst>
  <p:sldIdLst>
    <p:sldId id="257" r:id="rId2"/>
    <p:sldId id="258" r:id="rId3"/>
    <p:sldId id="261" r:id="rId4"/>
    <p:sldId id="259" r:id="rId5"/>
    <p:sldId id="327" r:id="rId6"/>
    <p:sldId id="262" r:id="rId7"/>
    <p:sldId id="263" r:id="rId8"/>
    <p:sldId id="347" r:id="rId9"/>
    <p:sldId id="264" r:id="rId10"/>
    <p:sldId id="328" r:id="rId11"/>
    <p:sldId id="265" r:id="rId12"/>
    <p:sldId id="329" r:id="rId13"/>
    <p:sldId id="266" r:id="rId14"/>
    <p:sldId id="267" r:id="rId15"/>
    <p:sldId id="348" r:id="rId16"/>
    <p:sldId id="268" r:id="rId17"/>
    <p:sldId id="269" r:id="rId18"/>
    <p:sldId id="349" r:id="rId19"/>
    <p:sldId id="270" r:id="rId20"/>
    <p:sldId id="271" r:id="rId21"/>
    <p:sldId id="272" r:id="rId22"/>
    <p:sldId id="350" r:id="rId23"/>
    <p:sldId id="273" r:id="rId24"/>
    <p:sldId id="351" r:id="rId25"/>
    <p:sldId id="274" r:id="rId26"/>
    <p:sldId id="352" r:id="rId27"/>
    <p:sldId id="275" r:id="rId28"/>
    <p:sldId id="276" r:id="rId29"/>
    <p:sldId id="353" r:id="rId30"/>
    <p:sldId id="277" r:id="rId31"/>
    <p:sldId id="278" r:id="rId32"/>
    <p:sldId id="279" r:id="rId33"/>
    <p:sldId id="346" r:id="rId34"/>
    <p:sldId id="280" r:id="rId35"/>
    <p:sldId id="354" r:id="rId36"/>
    <p:sldId id="286" r:id="rId37"/>
    <p:sldId id="282" r:id="rId38"/>
    <p:sldId id="355" r:id="rId39"/>
    <p:sldId id="283" r:id="rId40"/>
    <p:sldId id="284" r:id="rId41"/>
    <p:sldId id="285" r:id="rId42"/>
    <p:sldId id="287" r:id="rId43"/>
    <p:sldId id="288" r:id="rId44"/>
    <p:sldId id="356" r:id="rId45"/>
    <p:sldId id="289" r:id="rId46"/>
    <p:sldId id="290" r:id="rId47"/>
    <p:sldId id="331" r:id="rId48"/>
    <p:sldId id="291" r:id="rId49"/>
    <p:sldId id="292" r:id="rId50"/>
    <p:sldId id="293" r:id="rId51"/>
    <p:sldId id="332" r:id="rId52"/>
    <p:sldId id="294" r:id="rId53"/>
    <p:sldId id="295" r:id="rId54"/>
    <p:sldId id="296" r:id="rId55"/>
    <p:sldId id="297" r:id="rId56"/>
    <p:sldId id="298" r:id="rId57"/>
    <p:sldId id="299" r:id="rId58"/>
    <p:sldId id="300" r:id="rId59"/>
    <p:sldId id="301" r:id="rId60"/>
    <p:sldId id="302" r:id="rId61"/>
    <p:sldId id="303" r:id="rId62"/>
    <p:sldId id="304" r:id="rId63"/>
    <p:sldId id="334" r:id="rId64"/>
    <p:sldId id="357" r:id="rId65"/>
    <p:sldId id="358" r:id="rId66"/>
    <p:sldId id="308" r:id="rId67"/>
    <p:sldId id="336" r:id="rId68"/>
    <p:sldId id="309" r:id="rId69"/>
    <p:sldId id="311" r:id="rId70"/>
    <p:sldId id="312" r:id="rId71"/>
    <p:sldId id="337" r:id="rId72"/>
    <p:sldId id="313" r:id="rId73"/>
    <p:sldId id="338" r:id="rId74"/>
    <p:sldId id="314" r:id="rId75"/>
    <p:sldId id="316" r:id="rId76"/>
    <p:sldId id="359" r:id="rId77"/>
    <p:sldId id="317" r:id="rId78"/>
    <p:sldId id="340" r:id="rId79"/>
    <p:sldId id="341" r:id="rId80"/>
    <p:sldId id="342" r:id="rId81"/>
    <p:sldId id="343" r:id="rId82"/>
    <p:sldId id="344" r:id="rId83"/>
    <p:sldId id="319" r:id="rId84"/>
    <p:sldId id="320" r:id="rId85"/>
    <p:sldId id="345" r:id="rId86"/>
    <p:sldId id="321" r:id="rId87"/>
    <p:sldId id="322" r:id="rId88"/>
    <p:sldId id="323" r:id="rId89"/>
    <p:sldId id="324" r:id="rId90"/>
    <p:sldId id="325" r:id="rId91"/>
    <p:sldId id="326" r:id="rId92"/>
    <p:sldId id="260" r:id="rId9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D" initials="CD"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7" autoAdjust="0"/>
    <p:restoredTop sz="81268" autoAdjust="0"/>
  </p:normalViewPr>
  <p:slideViewPr>
    <p:cSldViewPr>
      <p:cViewPr varScale="1">
        <p:scale>
          <a:sx n="93" d="100"/>
          <a:sy n="93" d="100"/>
        </p:scale>
        <p:origin x="1410" y="84"/>
      </p:cViewPr>
      <p:guideLst>
        <p:guide orient="horz" pos="2160"/>
        <p:guide pos="2880"/>
      </p:guideLst>
    </p:cSldViewPr>
  </p:slideViewPr>
  <p:outlineViewPr>
    <p:cViewPr>
      <p:scale>
        <a:sx n="33" d="100"/>
        <a:sy n="33" d="100"/>
      </p:scale>
      <p:origin x="0" y="4772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68A98-6923-44D9-BC77-CC0C70723484}" type="datetimeFigureOut">
              <a:rPr lang="en-US" smtClean="0"/>
              <a:t>7/12/2017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D5A280-AB61-4228-B8B9-B2988F4D0222}" type="slidenum">
              <a:rPr lang="en-US" smtClean="0"/>
              <a:t>‹#›</a:t>
            </a:fld>
            <a:endParaRPr lang="en-US"/>
          </a:p>
        </p:txBody>
      </p:sp>
    </p:spTree>
    <p:extLst>
      <p:ext uri="{BB962C8B-B14F-4D97-AF65-F5344CB8AC3E}">
        <p14:creationId xmlns:p14="http://schemas.microsoft.com/office/powerpoint/2010/main" val="137046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purpose of this chapter is to provide an overview of the balance sheet and financial disclosures and to explore how this information is used by decision makers.</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a:t>
            </a:fld>
            <a:endParaRPr lang="en-US"/>
          </a:p>
        </p:txBody>
      </p:sp>
    </p:spTree>
    <p:extLst>
      <p:ext uri="{BB962C8B-B14F-4D97-AF65-F5344CB8AC3E}">
        <p14:creationId xmlns:p14="http://schemas.microsoft.com/office/powerpoint/2010/main" val="26399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You just learned that in the United States some companies report inventory at the lower of cost or net realizable value. This is the same approach used under IFRS. However, there are some differences between U.S. GAAP and IFRS in the application of lower of cost or net realizable value.</a:t>
            </a:r>
            <a:endParaRPr lang="en-US" dirty="0"/>
          </a:p>
          <a:p>
            <a:endParaRPr lang="en-US" dirty="0"/>
          </a:p>
          <a:p>
            <a:r>
              <a:rPr lang="en-US" sz="1200" b="0" i="0" u="none" strike="noStrike" kern="1200" baseline="0" dirty="0">
                <a:solidFill>
                  <a:schemeClr val="tx1"/>
                </a:solidFill>
                <a:latin typeface="+mn-lt"/>
                <a:ea typeface="+mn-ea"/>
                <a:cs typeface="+mn-cs"/>
              </a:rPr>
              <a:t>First, IAS No. 2 specifies that if circumstances indicate that an inventory write-down is no longer appropriate, it must be reversed. Reversals are not permitted under U.S. GAAP.</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Second, under U.S. GAAP, the lower of cost or net realizable value rule can be applied to individual items, inventory categories, or the entire inventory. Under the international standard, the assessment usually is applied to individual items, although using inventory categories is allowed under certain circumstances.</a:t>
            </a:r>
          </a:p>
          <a:p>
            <a:endParaRPr lang="en-US" sz="1200" b="0" i="0" u="none" strike="noStrike" kern="1200" baseline="0" dirty="0">
              <a:solidFill>
                <a:schemeClr val="tx1"/>
              </a:solidFill>
              <a:latin typeface="+mn-lt"/>
              <a:ea typeface="+mn-ea"/>
              <a:cs typeface="+mn-cs"/>
            </a:endParaRPr>
          </a:p>
          <a:p>
            <a:endParaRPr lang="en-IN" dirty="0"/>
          </a:p>
          <a:p>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13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that use LIFO or the retail inventory method report inventory using the </a:t>
            </a:r>
            <a:r>
              <a:rPr lang="en-US" sz="1200" b="1" i="0" u="none" strike="noStrike" kern="1200" baseline="0" dirty="0">
                <a:solidFill>
                  <a:schemeClr val="tx1"/>
                </a:solidFill>
                <a:latin typeface="+mn-lt"/>
                <a:ea typeface="+mn-ea"/>
                <a:cs typeface="+mn-cs"/>
              </a:rPr>
              <a:t>lower of cost or market </a:t>
            </a:r>
            <a:r>
              <a:rPr lang="en-US" sz="1200" b="0" i="0" u="none" strike="noStrike" kern="1200" baseline="0" dirty="0">
                <a:solidFill>
                  <a:schemeClr val="tx1"/>
                </a:solidFill>
                <a:latin typeface="+mn-lt"/>
                <a:ea typeface="+mn-ea"/>
                <a:cs typeface="+mn-cs"/>
              </a:rPr>
              <a:t>(LCM) approach. You might interpret the term market to mean the amount that could be realized if the inventory were sold. This would be similar to the concept of net realizable value discussed above. However, market is defined differently.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Market is the inventory’s current replacement cost (by purchase or reproduction) except that:</a:t>
            </a:r>
          </a:p>
          <a:p>
            <a:pPr marL="228600" indent="-228600">
              <a:buFont typeface="+mj-lt"/>
              <a:buAutoNum type="arabicPeriod"/>
            </a:pPr>
            <a:r>
              <a:rPr lang="en-US" sz="1200" b="0" i="0" u="none" strike="noStrike" kern="1200" baseline="0" dirty="0">
                <a:solidFill>
                  <a:schemeClr val="tx1"/>
                </a:solidFill>
                <a:latin typeface="+mn-lt"/>
                <a:ea typeface="+mn-ea"/>
                <a:cs typeface="+mn-cs"/>
              </a:rPr>
              <a:t>Market should not be greater than the net realizable value (this forms a “ceiling” on market), and</a:t>
            </a:r>
          </a:p>
          <a:p>
            <a:pPr marL="228600" indent="-228600">
              <a:buFont typeface="+mj-lt"/>
              <a:buAutoNum type="arabicPeriod"/>
            </a:pPr>
            <a:r>
              <a:rPr lang="en-US" sz="1200" b="0" i="0" u="none" strike="noStrike" kern="1200" baseline="0" dirty="0">
                <a:solidFill>
                  <a:schemeClr val="tx1"/>
                </a:solidFill>
                <a:latin typeface="+mn-lt"/>
                <a:ea typeface="+mn-ea"/>
                <a:cs typeface="+mn-cs"/>
              </a:rPr>
              <a:t>Market should not be less than net realizable value reduced by an allowance for an approximately normal profit margin (this forms a “floor” on market).</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effect, we have a ceiling and a floor between which market (that is, replacement cost) must fall. If replacement cost is between the ceiling and the floor, it represents market; if replacement cost is above the ceiling or below the floor, the ceiling or the floor becomes market. The designated market amount is compared with cost, and the lower of the two is used to value inventory.</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9–3 Lower of Cost or Market (LCM)</a:t>
            </a:r>
          </a:p>
          <a:p>
            <a:endParaRPr lang="en-US" baseline="0" dirty="0"/>
          </a:p>
          <a:p>
            <a:r>
              <a:rPr lang="en-US" sz="1200" b="0" i="0" u="none" strike="noStrike" kern="1200" baseline="0" dirty="0">
                <a:solidFill>
                  <a:schemeClr val="tx1"/>
                </a:solidFill>
                <a:latin typeface="+mn-lt"/>
                <a:ea typeface="+mn-ea"/>
                <a:cs typeface="+mn-cs"/>
              </a:rPr>
              <a:t>Here is an example. First, we calculate the ceiling and the floor.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9–3 Lower of Cost or Market (LCM) (continued)</a:t>
            </a:r>
          </a:p>
          <a:p>
            <a:endParaRPr lang="en-US" baseline="0" dirty="0"/>
          </a:p>
          <a:p>
            <a:r>
              <a:rPr lang="en-US" baseline="0" dirty="0"/>
              <a:t>Next, we calculate LCM.</a:t>
            </a:r>
          </a:p>
          <a:p>
            <a:endParaRPr lang="en-US" baseline="0" dirty="0"/>
          </a:p>
          <a:p>
            <a:r>
              <a:rPr lang="en-US" sz="1200" b="0" i="0" u="none" strike="noStrike" kern="1200" baseline="0" dirty="0">
                <a:solidFill>
                  <a:schemeClr val="tx1"/>
                </a:solidFill>
                <a:latin typeface="+mn-lt"/>
                <a:ea typeface="+mn-ea"/>
                <a:cs typeface="+mn-cs"/>
              </a:rPr>
              <a:t>Notice the market amount for each inventory item is simply the middle value among replacement cost, NRV (ceiling), and NRV—NPM (floor). When replacement cost is:</a:t>
            </a:r>
          </a:p>
          <a:p>
            <a:pPr marL="228600" indent="-228600">
              <a:buFont typeface="+mj-lt"/>
              <a:buAutoNum type="alphaLcPeriod"/>
            </a:pPr>
            <a:r>
              <a:rPr lang="en-US" sz="1200" b="0" i="0" u="none" strike="noStrike" kern="1200" baseline="0" dirty="0">
                <a:solidFill>
                  <a:schemeClr val="tx1"/>
                </a:solidFill>
                <a:latin typeface="+mn-lt"/>
                <a:ea typeface="+mn-ea"/>
                <a:cs typeface="+mn-cs"/>
              </a:rPr>
              <a:t>Below the floor (item A), we select the floor as the market.</a:t>
            </a:r>
          </a:p>
          <a:p>
            <a:pPr marL="228600" indent="-228600">
              <a:buFont typeface="+mj-lt"/>
              <a:buAutoNum type="alphaLcPeriod"/>
            </a:pPr>
            <a:r>
              <a:rPr lang="en-US" sz="1200" b="0" i="0" u="none" strike="noStrike" kern="1200" baseline="0" dirty="0">
                <a:solidFill>
                  <a:schemeClr val="tx1"/>
                </a:solidFill>
                <a:latin typeface="+mn-lt"/>
                <a:ea typeface="+mn-ea"/>
                <a:cs typeface="+mn-cs"/>
              </a:rPr>
              <a:t>Above the ceiling (items B and D), we select the ceiling as the market.</a:t>
            </a:r>
          </a:p>
          <a:p>
            <a:pPr marL="228600" indent="-228600">
              <a:buFont typeface="+mj-lt"/>
              <a:buAutoNum type="alphaLcPeriod"/>
            </a:pPr>
            <a:r>
              <a:rPr lang="en-US" sz="1200" b="0" i="0" u="none" strike="noStrike" kern="1200" baseline="0" dirty="0">
                <a:solidFill>
                  <a:schemeClr val="tx1"/>
                </a:solidFill>
                <a:latin typeface="+mn-lt"/>
                <a:ea typeface="+mn-ea"/>
                <a:cs typeface="+mn-cs"/>
              </a:rPr>
              <a:t>Between the ceiling and the floor (items C and E), we select replacement cost as the market.</a:t>
            </a:r>
            <a:endParaRPr lang="en-US" i="0" dirty="0"/>
          </a:p>
        </p:txBody>
      </p:sp>
      <p:sp>
        <p:nvSpPr>
          <p:cNvPr id="4" name="Slide Number Placeholder 3"/>
          <p:cNvSpPr>
            <a:spLocks noGrp="1"/>
          </p:cNvSpPr>
          <p:nvPr>
            <p:ph type="sldNum" sz="quarter" idx="10"/>
          </p:nvPr>
        </p:nvSpPr>
        <p:spPr/>
        <p:txBody>
          <a:bodyPr/>
          <a:lstStyle/>
          <a:p>
            <a:fld id="{E5D5A280-AB61-4228-B8B9-B2988F4D0222}" type="slidenum">
              <a:rPr lang="en-US" smtClean="0"/>
              <a:t>19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you would expect, companies hope to sell their inventory for more than its cost. Yet, this doesn’t always happen. Sometimes circumstances arise after (or </a:t>
            </a:r>
            <a:r>
              <a:rPr lang="en-US" sz="1200" b="0" i="1" u="none" strike="noStrike" kern="1200" baseline="0" dirty="0">
                <a:solidFill>
                  <a:schemeClr val="tx1"/>
                </a:solidFill>
                <a:latin typeface="+mn-lt"/>
                <a:ea typeface="+mn-ea"/>
                <a:cs typeface="+mn-cs"/>
              </a:rPr>
              <a:t>subsequent </a:t>
            </a:r>
            <a:r>
              <a:rPr lang="en-US" sz="1200" b="0" i="0" u="none" strike="noStrike" kern="1200" baseline="0" dirty="0">
                <a:solidFill>
                  <a:schemeClr val="tx1"/>
                </a:solidFill>
                <a:latin typeface="+mn-lt"/>
                <a:ea typeface="+mn-ea"/>
                <a:cs typeface="+mn-cs"/>
              </a:rPr>
              <a:t>to) the purchase or production of inventory that indicate the company will have to sell its inventory for less than its cost. This might happen because of inventory damage, physical deterioration, obsolescence, changes in price levels, or any situation that lessens demand for the inventory. </a:t>
            </a:r>
          </a:p>
          <a:p>
            <a:endParaRPr lang="en-US" dirty="0"/>
          </a:p>
          <a:p>
            <a:r>
              <a:rPr lang="en-US" sz="1200" b="0" i="0" u="none" strike="noStrike" kern="1200" baseline="0" dirty="0">
                <a:solidFill>
                  <a:schemeClr val="tx1"/>
                </a:solidFill>
                <a:latin typeface="+mn-lt"/>
                <a:ea typeface="+mn-ea"/>
                <a:cs typeface="+mn-cs"/>
              </a:rPr>
              <a:t>GAAP requires that companies evaluate their unsold inventory at the end of each reporting period (for reasons mentioned above). </a:t>
            </a:r>
            <a:endParaRPr lang="en-US" i="0" dirty="0"/>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fld id="{E5D5A280-AB61-4228-B8B9-B2988F4D0222}" type="slidenum">
              <a:rPr lang="en-US" smtClean="0"/>
              <a:t>20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then compare each item’s designated market amount to its cost and choose the lower of the two. After doing this, ending inventory under LCM is </a:t>
            </a:r>
            <a:r>
              <a:rPr lang="en-US" sz="1200" b="1" i="0" u="none" strike="noStrike" kern="1200" baseline="0" dirty="0">
                <a:solidFill>
                  <a:schemeClr val="tx1"/>
                </a:solidFill>
                <a:latin typeface="+mn-lt"/>
                <a:ea typeface="+mn-ea"/>
                <a:cs typeface="+mn-cs"/>
              </a:rPr>
              <a:t>$387,000</a:t>
            </a:r>
            <a:r>
              <a:rPr lang="en-US" sz="1200" b="0" i="0" u="none" strike="noStrike" kern="1200" baseline="0" dirty="0">
                <a:solidFill>
                  <a:schemeClr val="tx1"/>
                </a:solidFill>
                <a:latin typeface="+mn-lt"/>
                <a:ea typeface="+mn-ea"/>
                <a:cs typeface="+mn-cs"/>
              </a:rPr>
              <a:t>. This means that the recorded cost of $415,000 needs to be reduced by $28,000 ($415,000 − $387,000). We record that adjustment to cost of goods sold if the decrease to market is considered normal for this company. Otherwise, the reduction is recorded as a loss.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9–3A Lower of Cost or Market—Application at Different Levels of Aggregation</a:t>
            </a:r>
          </a:p>
          <a:p>
            <a:endParaRPr lang="en-US" dirty="0"/>
          </a:p>
          <a:p>
            <a:r>
              <a:rPr lang="en-US" sz="1200" b="0" i="0" u="none" strike="noStrike" kern="1200" baseline="0" dirty="0">
                <a:solidFill>
                  <a:schemeClr val="tx1"/>
                </a:solidFill>
                <a:latin typeface="+mn-lt"/>
                <a:ea typeface="+mn-ea"/>
                <a:cs typeface="+mn-cs"/>
              </a:rPr>
              <a:t>The example we just saw calculates LCM on an individual items basis. The LCM</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method also can be applied to major categories of inventory or to the entire inventory, just like we saw under the LCNRV approach.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Inventory using the LCM approach applied by category would be reported as $397,000. </a:t>
            </a:r>
            <a:r>
              <a:rPr lang="en-US" sz="1200" b="0" i="0" u="none" strike="noStrike" kern="1200" baseline="0">
                <a:solidFill>
                  <a:schemeClr val="tx1"/>
                </a:solidFill>
                <a:latin typeface="+mn-lt"/>
                <a:ea typeface="+mn-ea"/>
                <a:cs typeface="+mn-cs"/>
              </a:rPr>
              <a:t>If we calculate LCM by total inventory, the amount to report for ending inventory would be $402,000.</a:t>
            </a:r>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23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24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some companies or in certain situations, it becomes difficult or impossible to physically count each unit of inventory. For example, consider a large retail company that has locations over the entire nation and sells many different items. Trying to track the cost of each item would be nearly impossible. In these situations, companies have developed methods for estimating inventory. </a:t>
            </a:r>
          </a:p>
          <a:p>
            <a:endParaRPr lang="en-US" dirty="0"/>
          </a:p>
          <a:p>
            <a:r>
              <a:rPr lang="en-US" dirty="0"/>
              <a:t>The gross profit method, also known as gross margin method, is useful in situations where estimates of inventory are desirable.</a:t>
            </a:r>
            <a:r>
              <a:rPr lang="en-US" baseline="0" dirty="0"/>
              <a:t> </a:t>
            </a:r>
            <a:r>
              <a:rPr lang="en-IN" dirty="0"/>
              <a:t>The technique is valuable in a variety of situations, including the following:</a:t>
            </a:r>
          </a:p>
          <a:p>
            <a:pPr marL="228600" indent="-228600">
              <a:buFont typeface="+mj-lt"/>
              <a:buAutoNum type="arabicPeriod"/>
            </a:pPr>
            <a:r>
              <a:rPr lang="en-IN" dirty="0"/>
              <a:t>In determining the cost of inventory that has been lost, destroyed, or stolen.</a:t>
            </a:r>
          </a:p>
          <a:p>
            <a:pPr marL="232943" indent="-232943">
              <a:buFont typeface="+mj-lt"/>
              <a:buAutoNum type="arabicPeriod"/>
            </a:pPr>
            <a:r>
              <a:rPr lang="en-IN" dirty="0"/>
              <a:t>In estimating inventory and cost of goods sold for interim reports, avoiding the expense of a physical inventory count.</a:t>
            </a:r>
          </a:p>
          <a:p>
            <a:pPr marL="232943" indent="-232943">
              <a:buFont typeface="+mj-lt"/>
              <a:buAutoNum type="arabicPeriod"/>
            </a:pPr>
            <a:r>
              <a:rPr lang="en-IN" dirty="0"/>
              <a:t>In auditors’ testing of the overall reasonableness of inventory amounts reported by clients.</a:t>
            </a:r>
          </a:p>
          <a:p>
            <a:pPr marL="232943" indent="-232943">
              <a:buFont typeface="+mj-lt"/>
              <a:buAutoNum type="arabicPeriod"/>
            </a:pPr>
            <a:r>
              <a:rPr lang="en-IN" dirty="0"/>
              <a:t>In budgeting and forecasting.</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Let’s compare the gross profit method with the way inventory and cost of goods sold normally are determined.</a:t>
            </a:r>
          </a:p>
          <a:p>
            <a:endParaRPr lang="en-US" dirty="0"/>
          </a:p>
          <a:p>
            <a:r>
              <a:rPr lang="en-US" sz="1200" kern="1200" baseline="0" dirty="0">
                <a:solidFill>
                  <a:schemeClr val="tx1"/>
                </a:solidFill>
                <a:latin typeface="+mn-lt"/>
                <a:ea typeface="+mn-ea"/>
                <a:cs typeface="+mn-cs"/>
              </a:rPr>
              <a:t>Usually, in a periodic inventory system, ending inventory is known from a physical count and cost of goods sold is derived as follows: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Beginning inventory (from the accounting records)</a:t>
            </a:r>
          </a:p>
          <a:p>
            <a:r>
              <a:rPr lang="en-US" sz="1200" u="sng" kern="1200" baseline="0" dirty="0">
                <a:solidFill>
                  <a:schemeClr val="tx1"/>
                </a:solidFill>
                <a:latin typeface="+mn-lt"/>
                <a:ea typeface="+mn-ea"/>
                <a:cs typeface="+mn-cs"/>
              </a:rPr>
              <a:t>Plus: Net purchases</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(from the accounting records)</a:t>
            </a:r>
          </a:p>
          <a:p>
            <a:r>
              <a:rPr lang="en-US" sz="1200" kern="1200" baseline="0" dirty="0">
                <a:solidFill>
                  <a:schemeClr val="tx1"/>
                </a:solidFill>
                <a:latin typeface="+mn-lt"/>
                <a:ea typeface="+mn-ea"/>
                <a:cs typeface="+mn-cs"/>
              </a:rPr>
              <a:t>Goods available for sale</a:t>
            </a:r>
          </a:p>
          <a:p>
            <a:r>
              <a:rPr lang="en-US" sz="1200" u="sng" kern="1200" baseline="0" dirty="0">
                <a:solidFill>
                  <a:schemeClr val="tx1"/>
                </a:solidFill>
                <a:latin typeface="+mn-lt"/>
                <a:ea typeface="+mn-ea"/>
                <a:cs typeface="+mn-cs"/>
              </a:rPr>
              <a:t>Less: Ending inventory</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(from a physical count)</a:t>
            </a:r>
          </a:p>
          <a:p>
            <a:r>
              <a:rPr lang="en-US" sz="1200" kern="1200" baseline="0" dirty="0">
                <a:solidFill>
                  <a:schemeClr val="tx1"/>
                </a:solidFill>
                <a:latin typeface="+mn-lt"/>
                <a:ea typeface="+mn-ea"/>
                <a:cs typeface="+mn-cs"/>
              </a:rPr>
              <a:t>Cost of goods sold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when using the gross profit method, the ending inventory is not known. Instead, the amount of sales is known from which we can estimate the cost of goods sold—and ending inventory is the amount calculated.</a:t>
            </a:r>
          </a:p>
          <a:p>
            <a:endParaRPr lang="en-US" dirty="0"/>
          </a:p>
          <a:p>
            <a:r>
              <a:rPr lang="en-US" sz="1200" kern="1200" baseline="0" dirty="0">
                <a:solidFill>
                  <a:schemeClr val="tx1"/>
                </a:solidFill>
                <a:latin typeface="+mn-lt"/>
                <a:ea typeface="+mn-ea"/>
                <a:cs typeface="+mn-cs"/>
              </a:rPr>
              <a:t>Beginning inventory (from the accounting records)</a:t>
            </a:r>
          </a:p>
          <a:p>
            <a:r>
              <a:rPr lang="en-US" sz="1200" u="sng" kern="1200" baseline="0" dirty="0">
                <a:solidFill>
                  <a:schemeClr val="tx1"/>
                </a:solidFill>
                <a:latin typeface="+mn-lt"/>
                <a:ea typeface="+mn-ea"/>
                <a:cs typeface="+mn-cs"/>
              </a:rPr>
              <a:t>Plus: Net purchases</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(from the accounting records)</a:t>
            </a:r>
          </a:p>
          <a:p>
            <a:r>
              <a:rPr lang="en-US" sz="1200" kern="1200" baseline="0" dirty="0">
                <a:solidFill>
                  <a:schemeClr val="tx1"/>
                </a:solidFill>
                <a:latin typeface="+mn-lt"/>
                <a:ea typeface="+mn-ea"/>
                <a:cs typeface="+mn-cs"/>
              </a:rPr>
              <a:t>Goods available for sale</a:t>
            </a:r>
          </a:p>
          <a:p>
            <a:r>
              <a:rPr lang="en-US" sz="1200" u="sng" kern="1200" baseline="0" dirty="0">
                <a:solidFill>
                  <a:schemeClr val="tx1"/>
                </a:solidFill>
                <a:latin typeface="+mn-lt"/>
                <a:ea typeface="+mn-ea"/>
                <a:cs typeface="+mn-cs"/>
              </a:rPr>
              <a:t>Less: Cost of goods sold</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(estimated)</a:t>
            </a:r>
          </a:p>
          <a:p>
            <a:r>
              <a:rPr lang="en-US" sz="1200" kern="1200" baseline="0" dirty="0">
                <a:solidFill>
                  <a:schemeClr val="tx1"/>
                </a:solidFill>
                <a:latin typeface="+mn-lt"/>
                <a:ea typeface="+mn-ea"/>
                <a:cs typeface="+mn-cs"/>
              </a:rPr>
              <a:t>Ending inventory (estimated)</a:t>
            </a:r>
          </a:p>
          <a:p>
            <a:endParaRPr lang="en-IN" dirty="0"/>
          </a:p>
          <a:p>
            <a:r>
              <a:rPr lang="en-US" sz="1200" kern="1200" baseline="0" dirty="0">
                <a:solidFill>
                  <a:schemeClr val="tx1"/>
                </a:solidFill>
                <a:latin typeface="+mn-lt"/>
                <a:ea typeface="+mn-ea"/>
                <a:cs typeface="+mn-cs"/>
              </a:rPr>
              <a:t>So, a first step in estimating inventory is to estimate cost of goods sold. This estimate relies on the historical relationship among (a) net sales, (b) cost of goods sold, and (c) gross profit. Gross profit, you will recall, is simply net sales minus cost of goods sold. So, if we know what net sales are, and if we know what percentage of net sales the gross profit is, we can fairly accurately estimate cost of goods sold. Companies often sell products that have similar gross profit ratios. </a:t>
            </a:r>
            <a:r>
              <a:rPr lang="en-US" sz="1200" b="0" i="0" u="none" strike="noStrike" kern="1200" baseline="0" dirty="0">
                <a:solidFill>
                  <a:schemeClr val="tx1"/>
                </a:solidFill>
                <a:latin typeface="+mn-lt"/>
                <a:ea typeface="+mn-ea"/>
                <a:cs typeface="+mn-cs"/>
              </a:rPr>
              <a:t>As a result, accounting records usually provide the information necessary to estimate the cost of ending inventory, even when a physical count is impractical.</a:t>
            </a:r>
            <a:endParaRPr lang="en-IN" dirty="0"/>
          </a:p>
          <a:p>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28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29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9–1 Subsequent Inventory Measurement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When the expected benefit of unsold inventory is estimated to have fallen below its cost, companies must depart from the cost basis of reporting ending inventory; an adjusting entry is needed to reduce the reported amount of inventory and to reduce net income for the period. This end-of-period adjusting entry is known as an inventory write-down.</a:t>
            </a:r>
            <a:endParaRPr lang="en-US" i="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two measurement approaches for recording an inventory write-down are listed here. The approach chosen by a company depends on which inventory costing method the company uses. For companies that use a cost method other than LIFO or the retail inventory method, we report inventory at the </a:t>
            </a:r>
            <a:r>
              <a:rPr lang="en-US" sz="1200" b="0" i="1" u="none" strike="noStrike" kern="1200" baseline="0" dirty="0">
                <a:solidFill>
                  <a:schemeClr val="tx1"/>
                </a:solidFill>
                <a:latin typeface="+mn-lt"/>
                <a:ea typeface="+mn-ea"/>
                <a:cs typeface="+mn-cs"/>
              </a:rPr>
              <a:t>lower of cost or net realizable value. </a:t>
            </a:r>
            <a:r>
              <a:rPr lang="en-US" sz="1200" b="0" i="0" u="none" strike="noStrike" kern="1200" baseline="0" dirty="0">
                <a:solidFill>
                  <a:schemeClr val="tx1"/>
                </a:solidFill>
                <a:latin typeface="+mn-lt"/>
                <a:ea typeface="+mn-ea"/>
                <a:cs typeface="+mn-cs"/>
              </a:rPr>
              <a:t>For companies that use LIFO or the retail inventory method (discussed later in this chapter), we report inventory at the </a:t>
            </a:r>
            <a:r>
              <a:rPr lang="en-US" sz="1200" b="0" i="1" u="none" strike="noStrike" kern="1200" baseline="0" dirty="0">
                <a:solidFill>
                  <a:schemeClr val="tx1"/>
                </a:solidFill>
                <a:latin typeface="+mn-lt"/>
                <a:ea typeface="+mn-ea"/>
                <a:cs typeface="+mn-cs"/>
              </a:rPr>
              <a:t>lower of cost or market.</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both measurement approaches, the financial statement effects of an inventory write-down are the same: (a) reduce reported inventory and (b) reduce net income. Both approaches have the same conceptual purpose of reporting inventory conservatively at the lower of two amounts. The difference between the two approaches is the measurement of the </a:t>
            </a:r>
            <a:r>
              <a:rPr lang="en-US" sz="1200" b="0" i="1" u="none" strike="noStrike" kern="1200" baseline="0" dirty="0">
                <a:solidFill>
                  <a:schemeClr val="tx1"/>
                </a:solidFill>
                <a:latin typeface="+mn-lt"/>
                <a:ea typeface="+mn-ea"/>
                <a:cs typeface="+mn-cs"/>
              </a:rPr>
              <a:t>amount </a:t>
            </a:r>
            <a:r>
              <a:rPr lang="en-US" sz="1200" b="0" i="0" u="none" strike="noStrike" kern="1200" baseline="0" dirty="0">
                <a:solidFill>
                  <a:schemeClr val="tx1"/>
                </a:solidFill>
                <a:latin typeface="+mn-lt"/>
                <a:ea typeface="+mn-ea"/>
                <a:cs typeface="+mn-cs"/>
              </a:rPr>
              <a:t>of the inventory write-down.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9–4 Gross Profit Method</a:t>
            </a:r>
          </a:p>
          <a:p>
            <a:endParaRPr lang="en-US" dirty="0"/>
          </a:p>
          <a:p>
            <a:r>
              <a:rPr lang="en-US" sz="1200" b="0" i="0" u="none" strike="noStrike" kern="1200" baseline="0" dirty="0">
                <a:solidFill>
                  <a:schemeClr val="tx1"/>
                </a:solidFill>
                <a:latin typeface="+mn-lt"/>
                <a:ea typeface="+mn-ea"/>
                <a:cs typeface="+mn-cs"/>
              </a:rPr>
              <a:t>Suppose a company began the year with inventory of </a:t>
            </a:r>
            <a:r>
              <a:rPr lang="en-US" sz="1200" b="1" i="0" u="none" strike="noStrike" kern="1200" baseline="0" dirty="0">
                <a:solidFill>
                  <a:schemeClr val="tx1"/>
                </a:solidFill>
                <a:latin typeface="+mn-lt"/>
                <a:ea typeface="+mn-ea"/>
                <a:cs typeface="+mn-cs"/>
              </a:rPr>
              <a:t>$600,000</a:t>
            </a:r>
            <a:r>
              <a:rPr lang="en-US" sz="1200" b="0" i="0" u="none" strike="noStrike" kern="1200" baseline="0" dirty="0">
                <a:solidFill>
                  <a:schemeClr val="tx1"/>
                </a:solidFill>
                <a:latin typeface="+mn-lt"/>
                <a:ea typeface="+mn-ea"/>
                <a:cs typeface="+mn-cs"/>
              </a:rPr>
              <a:t>, and on March 17 a warehouse fire destroyed the entire inventory. Company records indicate net purchases of </a:t>
            </a:r>
            <a:r>
              <a:rPr lang="en-US" sz="1200" b="1" i="0" u="none" strike="noStrike" kern="1200" baseline="0" dirty="0">
                <a:solidFill>
                  <a:schemeClr val="tx1"/>
                </a:solidFill>
                <a:latin typeface="+mn-lt"/>
                <a:ea typeface="+mn-ea"/>
                <a:cs typeface="+mn-cs"/>
              </a:rPr>
              <a:t>$1,500,000 </a:t>
            </a:r>
            <a:r>
              <a:rPr lang="en-US" sz="1200" b="0" i="0" u="none" strike="noStrike" kern="1200" baseline="0" dirty="0">
                <a:solidFill>
                  <a:schemeClr val="tx1"/>
                </a:solidFill>
                <a:latin typeface="+mn-lt"/>
                <a:ea typeface="+mn-ea"/>
                <a:cs typeface="+mn-cs"/>
              </a:rPr>
              <a:t>and net sales of </a:t>
            </a:r>
            <a:r>
              <a:rPr lang="en-US" sz="1200" b="1" i="0" u="none" strike="noStrike" kern="1200" baseline="0" dirty="0">
                <a:solidFill>
                  <a:schemeClr val="tx1"/>
                </a:solidFill>
                <a:latin typeface="+mn-lt"/>
                <a:ea typeface="+mn-ea"/>
                <a:cs typeface="+mn-cs"/>
              </a:rPr>
              <a:t>$2,000,000 </a:t>
            </a:r>
            <a:r>
              <a:rPr lang="en-US" sz="1200" b="0" i="0" u="none" strike="noStrike" kern="1200" baseline="0" dirty="0">
                <a:solidFill>
                  <a:schemeClr val="tx1"/>
                </a:solidFill>
                <a:latin typeface="+mn-lt"/>
                <a:ea typeface="+mn-ea"/>
                <a:cs typeface="+mn-cs"/>
              </a:rPr>
              <a:t>prior to the fire. The gross profit ratio in each of the previous three years has been very close to 40%. Here we see how the company can estimate the cost of the inventory destroyed for its insurance claim.</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 gross profit method provides only an estimate. The key to obtaining good estimates is the reliability of the gross profit ratio. The ratio usually is estimated from relationships between sales and cost of goods sold. However, the current relationship may differ from the past. In that case, all available information should be used to make necessary adjustments. For example, the company may have made changes in the markup percentage of some of its products. Very often different products have different markups. In these situations, a blanket ratio should not be applied across the board. The accuracy of the estimate can be improved by grouping inventory into pools of products that have similar gross profit relationships rather than using one gross profit ratio for the entire inventory.</a:t>
            </a:r>
          </a:p>
          <a:p>
            <a:endParaRPr lang="en-US" dirty="0"/>
          </a:p>
          <a:p>
            <a:r>
              <a:rPr lang="en-IN" dirty="0"/>
              <a:t>The company’s cost flow assumption should be implicitly considered when estimating the gross profit ratio. For example, if LIFO is used and the relationship between cost and selling price has changed for recent acquisitions, this would suggest a ratio different from one where the average cost method was used. </a:t>
            </a:r>
          </a:p>
          <a:p>
            <a:endParaRPr lang="en-IN" dirty="0"/>
          </a:p>
          <a:p>
            <a:r>
              <a:rPr lang="en-IN" dirty="0"/>
              <a:t>Another difficulty with the gross profit method is that it does not explicitly consider possible theft or spoilage of inventory. The method assumes that if the inventory was not sold, then it must be on hand at the end of the period. Suspected theft or spoilage would require an adjustment to estimates obtained using </a:t>
            </a:r>
            <a:r>
              <a:rPr lang="en-US" dirty="0"/>
              <a:t>the gross profit method.</a:t>
            </a:r>
          </a:p>
        </p:txBody>
      </p:sp>
      <p:sp>
        <p:nvSpPr>
          <p:cNvPr id="4" name="Slide Number Placeholder 3"/>
          <p:cNvSpPr>
            <a:spLocks noGrp="1"/>
          </p:cNvSpPr>
          <p:nvPr>
            <p:ph type="sldNum" sz="quarter" idx="10"/>
          </p:nvPr>
        </p:nvSpPr>
        <p:spPr/>
        <p:txBody>
          <a:bodyPr/>
          <a:lstStyle/>
          <a:p>
            <a:fld id="{E5D5A280-AB61-4228-B8B9-B2988F4D0222}" type="slidenum">
              <a:rPr lang="en-US" smtClean="0"/>
              <a:t>31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As the name implies, the method is used by many retail companies such as Target, Walmart, Sears Holding Corporation, J.C. Penney, and Macy’s. Certain retailers </a:t>
            </a:r>
            <a:r>
              <a:rPr lang="en-IN" dirty="0"/>
              <a:t>like auto dealers and </a:t>
            </a:r>
            <a:r>
              <a:rPr lang="en-US" dirty="0"/>
              <a:t>jewelry</a:t>
            </a:r>
            <a:r>
              <a:rPr lang="en-IN" dirty="0"/>
              <a:t> stores, whose inventory consists of few, high-priced items, can economically use the specific identification inventory method. However, high-volume retailers selling many different items at low unit prices find the retail inventory method ideal.</a:t>
            </a:r>
            <a:r>
              <a:rPr lang="en-IN" baseline="0" dirty="0"/>
              <a:t> </a:t>
            </a:r>
            <a:r>
              <a:rPr lang="en-US" sz="1200" b="0" i="0" u="none" strike="noStrike" kern="1200" baseline="0" dirty="0">
                <a:solidFill>
                  <a:schemeClr val="tx1"/>
                </a:solidFill>
                <a:latin typeface="+mn-lt"/>
                <a:ea typeface="+mn-ea"/>
                <a:cs typeface="+mn-cs"/>
              </a:rPr>
              <a:t>Its principal benefit is that a physical count of inventory is not required to estimate ending inventory and cost of goods sold.</a:t>
            </a:r>
            <a:r>
              <a:rPr lang="en-IN" baseline="0" dirty="0"/>
              <a:t> </a:t>
            </a:r>
          </a:p>
          <a:p>
            <a:endParaRPr lang="en-IN" baseline="0" dirty="0"/>
          </a:p>
          <a:p>
            <a:r>
              <a:rPr lang="en-US" sz="1200" b="0" i="0" u="none" strike="noStrike" kern="1200" baseline="0" dirty="0">
                <a:solidFill>
                  <a:schemeClr val="tx1"/>
                </a:solidFill>
                <a:latin typeface="+mn-lt"/>
                <a:ea typeface="+mn-ea"/>
                <a:cs typeface="+mn-cs"/>
              </a:rPr>
              <a:t>In its simplest form, the retail inventory method first estimates the amount of ending inventory (at retail) by subtracting sales (at retail) from goods available for sale (at retail). </a:t>
            </a:r>
            <a:r>
              <a:rPr lang="en-US" sz="1200" b="0" i="1" u="none" strike="noStrike" kern="1200" baseline="0" dirty="0">
                <a:solidFill>
                  <a:schemeClr val="tx1"/>
                </a:solidFill>
                <a:latin typeface="+mn-lt"/>
                <a:ea typeface="+mn-ea"/>
                <a:cs typeface="+mn-cs"/>
              </a:rPr>
              <a:t>Retail </a:t>
            </a:r>
            <a:r>
              <a:rPr lang="en-US" sz="1200" b="0" i="0" u="none" strike="noStrike" kern="1200" baseline="0" dirty="0">
                <a:solidFill>
                  <a:schemeClr val="tx1"/>
                </a:solidFill>
                <a:latin typeface="+mn-lt"/>
                <a:ea typeface="+mn-ea"/>
                <a:cs typeface="+mn-cs"/>
              </a:rPr>
              <a:t>amounts refer to current selling prices. Ending inventory (at retail) is then multiplied by the current </a:t>
            </a:r>
            <a:r>
              <a:rPr lang="en-US" sz="1200" b="1" i="0" u="none" strike="noStrike" kern="1200" baseline="0" dirty="0">
                <a:solidFill>
                  <a:schemeClr val="tx1"/>
                </a:solidFill>
                <a:latin typeface="+mn-lt"/>
                <a:ea typeface="+mn-ea"/>
                <a:cs typeface="+mn-cs"/>
              </a:rPr>
              <a:t>cost-to-retail percentage </a:t>
            </a:r>
            <a:r>
              <a:rPr lang="en-US" sz="1200" b="0" i="0" u="none" strike="noStrike" kern="1200" baseline="0" dirty="0">
                <a:solidFill>
                  <a:schemeClr val="tx1"/>
                </a:solidFill>
                <a:latin typeface="+mn-lt"/>
                <a:ea typeface="+mn-ea"/>
                <a:cs typeface="+mn-cs"/>
              </a:rPr>
              <a:t>to estimate ending inventory (at cost). The cost-to-retail percentage is found by dividing goods available for sale at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by goods available for sale at </a:t>
            </a:r>
            <a:r>
              <a:rPr lang="en-US" sz="1200" b="0" i="1" u="none" strike="noStrike" kern="1200" baseline="0" dirty="0">
                <a:solidFill>
                  <a:schemeClr val="tx1"/>
                </a:solidFill>
                <a:latin typeface="+mn-lt"/>
                <a:ea typeface="+mn-ea"/>
                <a:cs typeface="+mn-cs"/>
              </a:rPr>
              <a:t>current selling price.</a:t>
            </a:r>
            <a:endParaRPr lang="en-IN" baseline="0" dirty="0"/>
          </a:p>
        </p:txBody>
      </p:sp>
      <p:sp>
        <p:nvSpPr>
          <p:cNvPr id="4" name="Slide Number Placeholder 3"/>
          <p:cNvSpPr>
            <a:spLocks noGrp="1"/>
          </p:cNvSpPr>
          <p:nvPr>
            <p:ph type="sldNum" sz="quarter" idx="10"/>
          </p:nvPr>
        </p:nvSpPr>
        <p:spPr/>
        <p:txBody>
          <a:bodyPr/>
          <a:lstStyle/>
          <a:p>
            <a:fld id="{E5D5A280-AB61-4228-B8B9-B2988F4D0222}" type="slidenum">
              <a:rPr lang="en-US" smtClean="0"/>
              <a:t>34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aseline="0" dirty="0"/>
          </a:p>
        </p:txBody>
      </p:sp>
      <p:sp>
        <p:nvSpPr>
          <p:cNvPr id="4" name="Slide Number Placeholder 3"/>
          <p:cNvSpPr>
            <a:spLocks noGrp="1"/>
          </p:cNvSpPr>
          <p:nvPr>
            <p:ph type="sldNum" sz="quarter" idx="10"/>
          </p:nvPr>
        </p:nvSpPr>
        <p:spPr/>
        <p:txBody>
          <a:bodyPr/>
          <a:lstStyle/>
          <a:p>
            <a:fld id="{E5D5A280-AB61-4228-B8B9-B2988F4D0222}" type="slidenum">
              <a:rPr lang="en-US" smtClean="0"/>
              <a:t>35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9–5 Retail Inventory Method—Estimating </a:t>
            </a:r>
            <a:r>
              <a:rPr lang="en-US" dirty="0"/>
              <a:t>E</a:t>
            </a:r>
            <a:r>
              <a:rPr lang="en-US" sz="1200" kern="1200" baseline="0" dirty="0">
                <a:solidFill>
                  <a:schemeClr val="tx1"/>
                </a:solidFill>
                <a:latin typeface="+mn-lt"/>
                <a:ea typeface="+mn-ea"/>
                <a:cs typeface="+mn-cs"/>
              </a:rPr>
              <a:t>nding </a:t>
            </a:r>
            <a:r>
              <a:rPr lang="en-US" dirty="0"/>
              <a:t>I</a:t>
            </a:r>
            <a:r>
              <a:rPr lang="en-US" sz="1200" kern="1200" baseline="0" dirty="0">
                <a:solidFill>
                  <a:schemeClr val="tx1"/>
                </a:solidFill>
                <a:latin typeface="+mn-lt"/>
                <a:ea typeface="+mn-ea"/>
                <a:cs typeface="+mn-cs"/>
              </a:rPr>
              <a:t>nventory and Cost of </a:t>
            </a:r>
            <a:r>
              <a:rPr lang="en-US" dirty="0"/>
              <a:t>G</a:t>
            </a:r>
            <a:r>
              <a:rPr lang="en-US" sz="1200" kern="1200" baseline="0" dirty="0">
                <a:solidFill>
                  <a:schemeClr val="tx1"/>
                </a:solidFill>
                <a:latin typeface="+mn-lt"/>
                <a:ea typeface="+mn-ea"/>
                <a:cs typeface="+mn-cs"/>
              </a:rPr>
              <a:t>oods </a:t>
            </a:r>
            <a:r>
              <a:rPr lang="en-US" dirty="0"/>
              <a:t>S</a:t>
            </a:r>
            <a:r>
              <a:rPr lang="en-US" sz="1200" kern="1200" baseline="0" dirty="0">
                <a:solidFill>
                  <a:schemeClr val="tx1"/>
                </a:solidFill>
                <a:latin typeface="+mn-lt"/>
                <a:ea typeface="+mn-ea"/>
                <a:cs typeface="+mn-cs"/>
              </a:rPr>
              <a:t>old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 we see an example of the retail inventory method. </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Home Improvement Stores, Inc., uses a periodic inventory system and the retail inventory method to estimate ending inventory and cost of goods sold. The data shown here are available from the company’s records for the month of June.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Home Improvement Stores first estimates ending inventory at retail (</a:t>
            </a:r>
            <a:r>
              <a:rPr lang="en-US" sz="1200" b="1" i="0" u="none" strike="noStrike" kern="1200" baseline="0" dirty="0">
                <a:solidFill>
                  <a:schemeClr val="tx1"/>
                </a:solidFill>
                <a:latin typeface="+mn-lt"/>
                <a:ea typeface="+mn-ea"/>
                <a:cs typeface="+mn-cs"/>
              </a:rPr>
              <a:t>$160,000</a:t>
            </a:r>
            <a:r>
              <a:rPr lang="en-US" sz="1200" b="0" i="0" u="none" strike="noStrike" kern="1200" baseline="0" dirty="0">
                <a:solidFill>
                  <a:schemeClr val="tx1"/>
                </a:solidFill>
                <a:latin typeface="+mn-lt"/>
                <a:ea typeface="+mn-ea"/>
                <a:cs typeface="+mn-cs"/>
              </a:rPr>
              <a:t>) by subtracting net sales from goods available for sale (at retail). Ending inventory at retail is multiplied by the cost-to-retail percentage (</a:t>
            </a:r>
            <a:r>
              <a:rPr lang="en-US" sz="1200" b="1" i="0" u="none" strike="noStrike" kern="1200" baseline="0" dirty="0">
                <a:solidFill>
                  <a:schemeClr val="tx1"/>
                </a:solidFill>
                <a:latin typeface="+mn-lt"/>
                <a:ea typeface="+mn-ea"/>
                <a:cs typeface="+mn-cs"/>
              </a:rPr>
              <a:t>62%</a:t>
            </a:r>
            <a:r>
              <a:rPr lang="en-US" sz="1200" b="0" i="0" u="none" strike="noStrike" kern="1200" baseline="0" dirty="0">
                <a:solidFill>
                  <a:schemeClr val="tx1"/>
                </a:solidFill>
                <a:latin typeface="+mn-lt"/>
                <a:ea typeface="+mn-ea"/>
                <a:cs typeface="+mn-cs"/>
              </a:rPr>
              <a:t>), which is found by dividing goods available for sale at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by goods available for sale at </a:t>
            </a:r>
            <a:r>
              <a:rPr lang="en-US" sz="1200" b="0" i="1" u="none" strike="noStrike" kern="1200" baseline="0" dirty="0">
                <a:solidFill>
                  <a:schemeClr val="tx1"/>
                </a:solidFill>
                <a:latin typeface="+mn-lt"/>
                <a:ea typeface="+mn-ea"/>
                <a:cs typeface="+mn-cs"/>
              </a:rPr>
              <a:t>current selling price. </a:t>
            </a:r>
            <a:r>
              <a:rPr lang="en-US" sz="1200" b="0" i="0" u="none" strike="noStrike" kern="1200" baseline="0" dirty="0">
                <a:solidFill>
                  <a:schemeClr val="tx1"/>
                </a:solidFill>
                <a:latin typeface="+mn-lt"/>
                <a:ea typeface="+mn-ea"/>
                <a:cs typeface="+mn-cs"/>
              </a:rPr>
              <a:t>This multiplication leads to an estimate of ending inventory of </a:t>
            </a:r>
            <a:r>
              <a:rPr lang="en-US" sz="1200" b="1" i="0" u="none" strike="noStrike" kern="1200" baseline="0" dirty="0">
                <a:solidFill>
                  <a:schemeClr val="tx1"/>
                </a:solidFill>
                <a:latin typeface="+mn-lt"/>
                <a:ea typeface="+mn-ea"/>
                <a:cs typeface="+mn-cs"/>
              </a:rPr>
              <a:t>$99,200</a:t>
            </a:r>
            <a:r>
              <a:rPr lang="en-US" sz="1200" b="0" i="0" u="none" strike="noStrike" kern="1200" baseline="0" dirty="0">
                <a:solidFill>
                  <a:schemeClr val="tx1"/>
                </a:solidFill>
                <a:latin typeface="+mn-lt"/>
                <a:ea typeface="+mn-ea"/>
                <a:cs typeface="+mn-cs"/>
              </a:rPr>
              <a:t>. This amount is subtracted from the cost of goods available for sale to estimate cost of goods sold of </a:t>
            </a:r>
            <a:r>
              <a:rPr lang="en-US" sz="1200" b="1" i="0" u="none" strike="noStrike" kern="1200" baseline="0" dirty="0">
                <a:solidFill>
                  <a:schemeClr val="tx1"/>
                </a:solidFill>
                <a:latin typeface="+mn-lt"/>
                <a:ea typeface="+mn-ea"/>
                <a:cs typeface="+mn-cs"/>
              </a:rPr>
              <a:t>$248,000</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9–7 Terminology Used in Applying the Retail Method</a:t>
            </a:r>
          </a:p>
          <a:p>
            <a:endParaRPr lang="en-US" dirty="0"/>
          </a:p>
          <a:p>
            <a:r>
              <a:rPr lang="en-US" sz="1200" b="0" i="0" u="none" strike="noStrike" kern="1200" baseline="0" dirty="0">
                <a:solidFill>
                  <a:schemeClr val="tx1"/>
                </a:solidFill>
                <a:latin typeface="+mn-lt"/>
                <a:ea typeface="+mn-ea"/>
                <a:cs typeface="+mn-cs"/>
              </a:rPr>
              <a:t>After the initial markup of inventory but before it has been sold, companies sometimes increase the selling price further (additional markup) or reduce the selling price (markdown). For applying the retail inventory method, we need to track the movement in the selling price until it is sold. </a:t>
            </a:r>
          </a:p>
          <a:p>
            <a:endParaRPr lang="en-US" dirty="0"/>
          </a:p>
          <a:p>
            <a:r>
              <a:rPr lang="en-US" dirty="0"/>
              <a:t>The following terms </a:t>
            </a:r>
            <a:r>
              <a:rPr lang="en-IN" dirty="0"/>
              <a:t>are associated with changing retail prices of merchandise inventory:</a:t>
            </a:r>
          </a:p>
          <a:p>
            <a:pPr marL="171450" indent="-171450" defTabSz="931774">
              <a:buFont typeface="Arial" panose="020B0604020202020204" pitchFamily="34" charset="0"/>
              <a:buChar char="•"/>
              <a:defRPr/>
            </a:pPr>
            <a:r>
              <a:rPr lang="en-US" b="0" dirty="0"/>
              <a:t>Initial markup: Original amount of markup from cost to selling price</a:t>
            </a:r>
          </a:p>
          <a:p>
            <a:pPr marL="171450" indent="-171450" defTabSz="931774">
              <a:buFont typeface="Arial" panose="020B0604020202020204" pitchFamily="34" charset="0"/>
              <a:buChar char="•"/>
              <a:defRPr/>
            </a:pPr>
            <a:r>
              <a:rPr lang="en-US" b="0" dirty="0"/>
              <a:t>Additional markup: Increase in selling price subsequent to initial markup</a:t>
            </a:r>
            <a:endParaRPr lang="en-US" b="0" baseline="0" dirty="0"/>
          </a:p>
          <a:p>
            <a:pPr marL="171450" indent="-171450" defTabSz="931774">
              <a:buFont typeface="Arial" panose="020B0604020202020204" pitchFamily="34" charset="0"/>
              <a:buChar char="•"/>
              <a:defRPr/>
            </a:pPr>
            <a:r>
              <a:rPr lang="en-US" b="0" dirty="0"/>
              <a:t>Markup cancellation: Elimination of an additional markup</a:t>
            </a:r>
          </a:p>
          <a:p>
            <a:pPr marL="171450" indent="-171450" defTabSz="931774">
              <a:buFont typeface="Arial" panose="020B0604020202020204" pitchFamily="34" charset="0"/>
              <a:buChar char="•"/>
              <a:defRPr/>
            </a:pPr>
            <a:r>
              <a:rPr lang="en-US" b="0" dirty="0"/>
              <a:t>Markdown: Reduction in selling price below the original selling price</a:t>
            </a:r>
          </a:p>
          <a:p>
            <a:pPr marL="171450" indent="-171450" defTabSz="931774">
              <a:buFont typeface="Arial" panose="020B0604020202020204" pitchFamily="34" charset="0"/>
              <a:buChar char="•"/>
              <a:defRPr/>
            </a:pPr>
            <a:r>
              <a:rPr lang="en-US" b="0" dirty="0"/>
              <a:t>Markdown cancellation: Elimination of a markdown</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baseline="0" dirty="0">
                <a:solidFill>
                  <a:schemeClr val="tx1"/>
                </a:solidFill>
                <a:latin typeface="+mn-lt"/>
                <a:ea typeface="+mn-ea"/>
                <a:cs typeface="+mn-cs"/>
              </a:rPr>
              <a:t>Illustration 9–8A Retail Inventory Method Terminology </a:t>
            </a:r>
          </a:p>
          <a:p>
            <a:r>
              <a:rPr lang="en-US" sz="1200" b="0" kern="1200" baseline="0" dirty="0">
                <a:solidFill>
                  <a:schemeClr val="tx1"/>
                </a:solidFill>
                <a:latin typeface="+mn-lt"/>
                <a:ea typeface="+mn-ea"/>
                <a:cs typeface="+mn-cs"/>
              </a:rPr>
              <a:t>Illustration 9–8B Retail Inventory Method Terminology</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To illustrate, assume that a product purchased for $6 </a:t>
            </a:r>
            <a:r>
              <a:rPr lang="en-US" sz="1200" b="0" i="0" u="none" strike="noStrike" kern="1200" baseline="0" dirty="0">
                <a:solidFill>
                  <a:schemeClr val="tx1"/>
                </a:solidFill>
                <a:latin typeface="+mn-lt"/>
                <a:ea typeface="+mn-ea"/>
                <a:cs typeface="+mn-cs"/>
              </a:rPr>
              <a:t>is initially listed with a selling price of $10 (that is, there is a $4 initial markup). </a:t>
            </a:r>
            <a:r>
              <a:rPr lang="en-US" sz="1200" b="0" kern="1200" baseline="0" dirty="0">
                <a:solidFill>
                  <a:schemeClr val="tx1"/>
                </a:solidFill>
                <a:latin typeface="+mn-lt"/>
                <a:ea typeface="+mn-ea"/>
                <a:cs typeface="+mn-cs"/>
              </a:rPr>
              <a:t>If the selling price is subsequently increased to $12, the additional markup is $2. If the selling price is then subsequently decreased to $10.50, the markup cancellation is $1.50. </a:t>
            </a:r>
            <a:r>
              <a:rPr lang="en-US" sz="1200" b="0" i="0" u="none" strike="noStrike" kern="1200" baseline="0" dirty="0">
                <a:solidFill>
                  <a:schemeClr val="tx1"/>
                </a:solidFill>
                <a:latin typeface="+mn-lt"/>
                <a:ea typeface="+mn-ea"/>
                <a:cs typeface="+mn-cs"/>
              </a:rPr>
              <a:t>A markup cancellation reduces an additional markup but not below the original selling price.</a:t>
            </a:r>
            <a:r>
              <a:rPr lang="en-US" sz="1200" b="0" kern="1200" baseline="0" dirty="0">
                <a:solidFill>
                  <a:schemeClr val="tx1"/>
                </a:solidFill>
                <a:latin typeface="+mn-lt"/>
                <a:ea typeface="+mn-ea"/>
                <a:cs typeface="+mn-cs"/>
              </a:rPr>
              <a:t> We refer to the net effect of the additional changes ($2.00 − 1.50 = $.50) as the </a:t>
            </a:r>
            <a:r>
              <a:rPr lang="en-US" sz="1200" b="1" kern="1200" baseline="0" dirty="0">
                <a:solidFill>
                  <a:schemeClr val="tx1"/>
                </a:solidFill>
                <a:latin typeface="+mn-lt"/>
                <a:ea typeface="+mn-ea"/>
                <a:cs typeface="+mn-cs"/>
              </a:rPr>
              <a:t>net markup</a:t>
            </a:r>
            <a:r>
              <a:rPr lang="en-US" sz="1200" b="0" kern="1200" baseline="0" dirty="0">
                <a:solidFill>
                  <a:schemeClr val="tx1"/>
                </a:solidFill>
                <a:latin typeface="+mn-lt"/>
                <a:ea typeface="+mn-ea"/>
                <a:cs typeface="+mn-cs"/>
              </a:rPr>
              <a:t>. The top illustration depicts these events.</a:t>
            </a:r>
          </a:p>
          <a:p>
            <a:endParaRPr lang="en-US" b="0" dirty="0"/>
          </a:p>
          <a:p>
            <a:r>
              <a:rPr lang="en-US" sz="1200" b="0" kern="1200" baseline="0" dirty="0">
                <a:solidFill>
                  <a:schemeClr val="tx1"/>
                </a:solidFill>
                <a:latin typeface="+mn-lt"/>
                <a:ea typeface="+mn-ea"/>
                <a:cs typeface="+mn-cs"/>
              </a:rPr>
              <a:t>Now let’s say the selling price of the product, purchased for $6 and initially marked up to $10, is reduced to $7. The markdown is $3. If the selling price is later increased to $8, the markdown cancellation is $1. The net effect of the change ($3 − 1 = $2) is the </a:t>
            </a:r>
            <a:r>
              <a:rPr lang="en-US" sz="1200" b="1" kern="1200" baseline="0" dirty="0">
                <a:solidFill>
                  <a:schemeClr val="tx1"/>
                </a:solidFill>
                <a:latin typeface="+mn-lt"/>
                <a:ea typeface="+mn-ea"/>
                <a:cs typeface="+mn-cs"/>
              </a:rPr>
              <a:t>net markdown</a:t>
            </a:r>
            <a:r>
              <a:rPr lang="en-US" sz="1200" b="0" kern="1200" baseline="0" dirty="0">
                <a:solidFill>
                  <a:schemeClr val="tx1"/>
                </a:solidFill>
                <a:latin typeface="+mn-lt"/>
                <a:ea typeface="+mn-ea"/>
                <a:cs typeface="+mn-cs"/>
              </a:rPr>
              <a:t>. The bottom illustration depicts this possibility.</a:t>
            </a:r>
          </a:p>
          <a:p>
            <a:endParaRPr lang="en-US" sz="1200" b="0" kern="1200" baseline="0" dirty="0">
              <a:solidFill>
                <a:schemeClr val="tx1"/>
              </a:solidFill>
              <a:latin typeface="+mn-lt"/>
              <a:ea typeface="+mn-ea"/>
              <a:cs typeface="+mn-cs"/>
            </a:endParaRPr>
          </a:p>
          <a:p>
            <a:r>
              <a:rPr lang="en-US" b="0" dirty="0"/>
              <a:t>When applying the retail inventory method, </a:t>
            </a:r>
            <a:r>
              <a:rPr lang="en-US" b="0" i="0" dirty="0"/>
              <a:t>net markups and net markdowns must be included in the determination of ending inventory at retail.</a:t>
            </a:r>
          </a:p>
        </p:txBody>
      </p:sp>
      <p:sp>
        <p:nvSpPr>
          <p:cNvPr id="4" name="Slide Number Placeholder 3"/>
          <p:cNvSpPr>
            <a:spLocks noGrp="1"/>
          </p:cNvSpPr>
          <p:nvPr>
            <p:ph type="sldNum" sz="quarter" idx="10"/>
          </p:nvPr>
        </p:nvSpPr>
        <p:spPr/>
        <p:txBody>
          <a:bodyPr/>
          <a:lstStyle/>
          <a:p>
            <a:fld id="{E5D5A280-AB61-4228-B8B9-B2988F4D0222}" type="slidenum">
              <a:rPr lang="en-US" smtClean="0"/>
              <a:t>39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9–9 The Retail Inventory Method—Various Cost Flow Methods</a:t>
            </a:r>
          </a:p>
          <a:p>
            <a:endParaRPr lang="en-IN" dirty="0"/>
          </a:p>
          <a:p>
            <a:r>
              <a:rPr lang="en-IN" dirty="0"/>
              <a:t>Next,</a:t>
            </a:r>
            <a:r>
              <a:rPr lang="en-IN" baseline="0" dirty="0"/>
              <a:t> with the help of an illustration, we </a:t>
            </a:r>
            <a:r>
              <a:rPr lang="en-IN" dirty="0"/>
              <a:t>see how the retail inventory method can be used to approximate different cost flow assumptions.</a:t>
            </a:r>
            <a:r>
              <a:rPr lang="en-IN" baseline="0" dirty="0"/>
              <a:t> </a:t>
            </a:r>
            <a:endParaRPr lang="en-IN" dirty="0"/>
          </a:p>
          <a:p>
            <a:endParaRPr lang="en-IN" dirty="0"/>
          </a:p>
          <a:p>
            <a:pPr defTabSz="931774">
              <a:defRPr/>
            </a:pPr>
            <a:r>
              <a:rPr lang="en-US" dirty="0"/>
              <a:t>Home </a:t>
            </a:r>
            <a:r>
              <a:rPr lang="en-IN" dirty="0"/>
              <a:t>Improvement Stores, Inc., uses a periodic inventory system and the retail inventory method to estimate ending inventory and cost of goods sold. The data shown here</a:t>
            </a:r>
            <a:r>
              <a:rPr lang="en-IN" baseline="0" dirty="0"/>
              <a:t> is for the month of July.</a:t>
            </a:r>
          </a:p>
        </p:txBody>
      </p:sp>
      <p:sp>
        <p:nvSpPr>
          <p:cNvPr id="4" name="Slide Number Placeholder 3"/>
          <p:cNvSpPr>
            <a:spLocks noGrp="1"/>
          </p:cNvSpPr>
          <p:nvPr>
            <p:ph type="sldNum" sz="quarter" idx="10"/>
          </p:nvPr>
        </p:nvSpPr>
        <p:spPr/>
        <p:txBody>
          <a:bodyPr/>
          <a:lstStyle/>
          <a:p>
            <a:fld id="{E5D5A280-AB61-4228-B8B9-B2988F4D0222}" type="slidenum">
              <a:rPr lang="en-US" smtClean="0"/>
              <a:t>40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9–10 Retail Inventory Method—Average 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that the average cost method assumes that cost of goods sold and ending inventory each consist of a </a:t>
            </a:r>
            <a:r>
              <a:rPr lang="en-US" sz="1200" b="0" i="1" u="none" strike="noStrike" kern="1200" baseline="0" dirty="0">
                <a:solidFill>
                  <a:schemeClr val="tx1"/>
                </a:solidFill>
                <a:latin typeface="+mn-lt"/>
                <a:ea typeface="+mn-ea"/>
                <a:cs typeface="+mn-cs"/>
              </a:rPr>
              <a:t>mixture </a:t>
            </a:r>
            <a:r>
              <a:rPr lang="en-US" sz="1200" b="0" i="0" u="none" strike="noStrike" kern="1200" baseline="0" dirty="0">
                <a:solidFill>
                  <a:schemeClr val="tx1"/>
                </a:solidFill>
                <a:latin typeface="+mn-lt"/>
                <a:ea typeface="+mn-ea"/>
                <a:cs typeface="+mn-cs"/>
              </a:rPr>
              <a:t>of all the goods available for sale. So when we use the retail method to approximate average cost, the cost-to-retail percentage should be based on the weighted averages of the costs and retail amounts for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goods available for sale. This is achieved by calculating the cost-to-retail percentage by dividing the total cost of goods available for sale by total goods available for sale at retail. When this average percentage is applied to ending inventory at retail, we get an estimate of ending inventory at average 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demonstrate the retail inventory method approximating average costs for July here. Notice that both markups and markdowns are included in the determination of goods available for sale at retail.</a:t>
            </a:r>
          </a:p>
          <a:p>
            <a:endParaRPr lang="en-US" sz="1200" b="0" i="0" u="none" strike="noStrike" kern="1200" baseline="0" dirty="0">
              <a:solidFill>
                <a:schemeClr val="tx1"/>
              </a:solidFill>
              <a:latin typeface="+mn-lt"/>
              <a:ea typeface="+mn-ea"/>
              <a:cs typeface="+mn-cs"/>
            </a:endParaRPr>
          </a:p>
          <a:p>
            <a:pPr defTabSz="931774">
              <a:defRPr/>
            </a:pPr>
            <a:r>
              <a:rPr lang="en-IN" dirty="0"/>
              <a:t>By adding beginning inventory, net purchases, and net </a:t>
            </a:r>
            <a:r>
              <a:rPr lang="en-US" dirty="0"/>
              <a:t>markups</a:t>
            </a:r>
            <a:r>
              <a:rPr lang="en-IN" dirty="0"/>
              <a:t>, and deducting the net markdowns, we get goods available for sale at cost of $404,480 and goods available for sale at retail of $632,000.</a:t>
            </a:r>
            <a:endParaRPr lang="en-US" dirty="0"/>
          </a:p>
          <a:p>
            <a:endParaRPr lang="en-IN" dirty="0"/>
          </a:p>
          <a:p>
            <a:r>
              <a:rPr lang="en-IN" dirty="0"/>
              <a:t>The cost-to-retail percentage is calculated by dividing the total cost of goods available for sale of $404,480 by total goods available for sale at retail of $632,000. This gives us a cost-to-retail percentage of 64%.</a:t>
            </a:r>
            <a:r>
              <a:rPr lang="en-US" baseline="0" dirty="0"/>
              <a:t> </a:t>
            </a:r>
            <a:r>
              <a:rPr lang="en-IN" dirty="0"/>
              <a:t>By deducting net sales of $434,000 from goods available for sale at retail of $632,000, we arrive at an estimated ending inventory at retail of $198,000. Next, the estimated ending inventory at cost is calculated by multiplying $198,000 of </a:t>
            </a:r>
            <a:r>
              <a:rPr lang="en-US" dirty="0"/>
              <a:t>estimated ending inventory at retail by</a:t>
            </a:r>
            <a:r>
              <a:rPr lang="en-US" baseline="0" dirty="0"/>
              <a:t> the</a:t>
            </a:r>
            <a:r>
              <a:rPr lang="en-US" dirty="0"/>
              <a:t> cost-to-retail percentage of 64%. This gives us an </a:t>
            </a:r>
            <a:r>
              <a:rPr lang="en-IN" dirty="0"/>
              <a:t>estimated ending inventory at cost of $126,720. Finally, the estimated cost of goods sold is calculated as goods available for sale at cost of $404,480 less </a:t>
            </a:r>
            <a:r>
              <a:rPr lang="en-US" dirty="0"/>
              <a:t>estimated ending inventory at cost of $126,720. This gives provides an estimated cost</a:t>
            </a:r>
            <a:r>
              <a:rPr lang="en-US" baseline="0" dirty="0"/>
              <a:t> of goods sold</a:t>
            </a:r>
            <a:r>
              <a:rPr lang="en-US" dirty="0"/>
              <a:t> of $277,760.</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Illustration 9–11 Retail Inventory</a:t>
            </a:r>
            <a:r>
              <a:rPr lang="en-IN" b="0" baseline="0" dirty="0"/>
              <a:t> Method—Conventional </a:t>
            </a:r>
          </a:p>
          <a:p>
            <a:endParaRPr lang="en-IN" b="0" baseline="0" dirty="0"/>
          </a:p>
          <a:p>
            <a:r>
              <a:rPr lang="en-US" sz="1200" b="0" i="0" u="none" strike="noStrike" kern="1200" baseline="0" dirty="0">
                <a:solidFill>
                  <a:schemeClr val="tx1"/>
                </a:solidFill>
                <a:latin typeface="+mn-lt"/>
                <a:ea typeface="+mn-ea"/>
                <a:cs typeface="+mn-cs"/>
              </a:rPr>
              <a:t>Recall from our discussion earlier in the chapter that companies using the retail inventory method report inventory in the balance sheet at the lower of cost or market. Fortunately, we can apply the retail inventory method in such a way that the lower of average cost or market is approximated. This method often is referred to as the </a:t>
            </a:r>
            <a:r>
              <a:rPr lang="en-US" sz="1200" b="1" i="0" u="none" strike="noStrike" kern="1200" baseline="0" dirty="0">
                <a:solidFill>
                  <a:schemeClr val="tx1"/>
                </a:solidFill>
                <a:latin typeface="+mn-lt"/>
                <a:ea typeface="+mn-ea"/>
                <a:cs typeface="+mn-cs"/>
              </a:rPr>
              <a:t>conventional retail method</a:t>
            </a:r>
            <a:r>
              <a:rPr lang="en-US" sz="1200" b="0" i="0" u="none" strike="noStrike" kern="1200" baseline="0" dirty="0">
                <a:solidFill>
                  <a:schemeClr val="tx1"/>
                </a:solidFill>
                <a:latin typeface="+mn-lt"/>
                <a:ea typeface="+mn-ea"/>
                <a:cs typeface="+mn-cs"/>
              </a:rPr>
              <a:t>. We apply the method by excluding markdowns from the calculation of the cost-to-retail percentage. Markdowns still are subtracted in the retail column but only after the percentage is calculated. To approximate lower of average cost or market, the retail method is modified as shown here.</a:t>
            </a:r>
            <a:endParaRPr lang="en-IN" b="0" dirty="0"/>
          </a:p>
          <a:p>
            <a:endParaRPr lang="en-IN" b="0" dirty="0"/>
          </a:p>
          <a:p>
            <a:r>
              <a:rPr lang="en-IN" b="0" dirty="0"/>
              <a:t>Notice that by not subtracting net markdowns from the denominator, the cost-to-retail percentage is lower than it was previously (63.2% versus 64%). This always will be the case when markdowns exist. As a result, the cost approximation of ending inventory always will be less when markdowns exist. </a:t>
            </a:r>
          </a:p>
          <a:p>
            <a:endParaRPr lang="en-IN"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To understand why this lower amount approximates the lower of average cost or market, we need to realize that markdowns usually occur when obsolescence, spoilage, overstocking, price declines, or competition has lessened the utility of the</a:t>
            </a:r>
            <a:r>
              <a:rPr lang="en-US" sz="1200" b="0" kern="1200" dirty="0">
                <a:solidFill>
                  <a:schemeClr val="tx1"/>
                </a:solidFill>
                <a:latin typeface="+mn-lt"/>
                <a:ea typeface="+mn-ea"/>
                <a:cs typeface="+mn-cs"/>
              </a:rPr>
              <a:t> </a:t>
            </a:r>
            <a:r>
              <a:rPr lang="en-US" sz="1200" b="0" kern="1200" baseline="0" dirty="0">
                <a:solidFill>
                  <a:schemeClr val="tx1"/>
                </a:solidFill>
                <a:latin typeface="+mn-lt"/>
                <a:ea typeface="+mn-ea"/>
                <a:cs typeface="+mn-cs"/>
              </a:rPr>
              <a:t>merchandise. To recognize this decline in utility in the period it occurs, we exclude net markdowns from the calculation of the cost-to-retail percentage. It should be emphasized that this approach provides only an approximation of what ending inventory might be as opposed to applying the lower of cost or market rule in the more exact way described earlier in the chapter.</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Also notice that the ending inventory at retail is the same using both approaches ($198,000). This will be the case regardless of the cost flow method used because in all approaches this amount reflects the ending inventory at current retail prices.</a:t>
            </a:r>
          </a:p>
        </p:txBody>
      </p:sp>
      <p:sp>
        <p:nvSpPr>
          <p:cNvPr id="4" name="Slide Number Placeholder 3"/>
          <p:cNvSpPr>
            <a:spLocks noGrp="1"/>
          </p:cNvSpPr>
          <p:nvPr>
            <p:ph type="sldNum" sz="quarter" idx="10"/>
          </p:nvPr>
        </p:nvSpPr>
        <p:spPr/>
        <p:txBody>
          <a:bodyPr/>
          <a:lstStyle/>
          <a:p>
            <a:fld id="{E5D5A280-AB61-4228-B8B9-B2988F4D0222}" type="slidenum">
              <a:rPr lang="en-US" smtClean="0"/>
              <a:t>45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last-in, first-out (LIFO) method assumes that units sold are those most recently acquired. When there’s a net increase in inventory quantity during a period, the use of LIFO results in ending inventory that includes the beginning</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inventory as well as one or more additional layers added during the period. When there’s a net decrease in inventory quantity, LIFO layer(s) are liquidated. In applying LIFO to the retail method in the simplest way, we assume that the retail prices of goods remained stable during the period. This assumption, which is relaxed later in the chapter, allows us to look at the beginning and ending inventory in dollars to determine if inventory quantity has increased or decreased.</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9–12 LIFO Retail Method</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We’ll use the numbers from our previous example to illustrate using the retail method to approximate LIFO so we can compare the results with those of the conventional retail method. Recall that beginning inventory at retail is $160,000 and ending inventory at retail is $198,000. If we assume stable retail prices, inventory quantity must have increased during the year. This means ending inventory includes the beginning inventory layer of $160,000 ($99,200 at cost) as well as some additional merchandise purchased during the period. To estimate total ending inventory at LIFO cost, we also need to determine the inventory layer</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added during the period. When using the LIFO retail method, we assume no more than one inventory layer is added per period if inventory increases. Each layer will carry its own cost-to-retail percentage.</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 we see how Home Improvement Stores would estimate total ending inventory and cost of goods sold for the period using the LIFO retail method. The beginning inventory layer carries a cost-to-retail percentage of 62% ($99,200 ÷ $160,000). The layer of inventory added during the period is $38,000 at retail, which is determined by subtracting beginning inventory at retail from ending inventory at retail ($198,000 − 160,000). This layer will be converted to cost by multiplying it by its own cost-to-retail percentage reflecting the current period’s ratio of cost to retail amounts, in this </a:t>
            </a:r>
            <a:r>
              <a:rPr lang="en-US" sz="1200" b="0" kern="1200" baseline="0" dirty="0">
                <a:solidFill>
                  <a:schemeClr val="tx1"/>
                </a:solidFill>
                <a:latin typeface="+mn-lt"/>
                <a:ea typeface="+mn-ea"/>
                <a:cs typeface="+mn-cs"/>
              </a:rPr>
              <a:t>case 64.68%.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next period’s (August’s) beginning inventory will include the two distinct layers (June and July), each of which carries its own unique cost-to-retail percentage. Notice in the illustration that both net markups and net markdowns are included in the calculation of the current period’s cost-to-retail percentage.</a:t>
            </a:r>
          </a:p>
        </p:txBody>
      </p:sp>
      <p:sp>
        <p:nvSpPr>
          <p:cNvPr id="4" name="Slide Number Placeholder 3"/>
          <p:cNvSpPr>
            <a:spLocks noGrp="1"/>
          </p:cNvSpPr>
          <p:nvPr>
            <p:ph type="sldNum" sz="quarter" idx="10"/>
          </p:nvPr>
        </p:nvSpPr>
        <p:spPr/>
        <p:txBody>
          <a:bodyPr/>
          <a:lstStyle/>
          <a:p>
            <a:fld id="{E5D5A280-AB61-4228-B8B9-B2988F4D0222}" type="slidenum">
              <a:rPr lang="en-US" smtClean="0"/>
              <a:t>48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that use FIFO, average cost, or any other method besides LIFO or the retail inventory method report inventory using the </a:t>
            </a:r>
            <a:r>
              <a:rPr lang="en-US" sz="1200" b="1" i="0" u="none" strike="noStrike" kern="1200" baseline="0" dirty="0">
                <a:solidFill>
                  <a:schemeClr val="tx1"/>
                </a:solidFill>
                <a:latin typeface="+mn-lt"/>
                <a:ea typeface="+mn-ea"/>
                <a:cs typeface="+mn-cs"/>
              </a:rPr>
              <a:t>lower of cost or net realizable value </a:t>
            </a:r>
            <a:r>
              <a:rPr lang="en-US" sz="1200" b="0" i="0" u="none" strike="noStrike" kern="1200" baseline="0" dirty="0">
                <a:solidFill>
                  <a:schemeClr val="tx1"/>
                </a:solidFill>
                <a:latin typeface="+mn-lt"/>
                <a:ea typeface="+mn-ea"/>
                <a:cs typeface="+mn-cs"/>
              </a:rPr>
              <a:t>(LCNRV) approach. To do this, a company compares the inventory’s cost to the inventory’s net realizable value (NRV). NRV is the estimated selling price of the inventory in the ordinary course of business reduced by reasonably predictable costs of completion, disposal, and transportation (such as sales commissions and shipping costs).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to think about NRV is that it’s the </a:t>
            </a:r>
            <a:r>
              <a:rPr lang="en-US" sz="1200" b="0" i="1" u="none" strike="noStrike" kern="1200" baseline="0" dirty="0">
                <a:solidFill>
                  <a:schemeClr val="tx1"/>
                </a:solidFill>
                <a:latin typeface="+mn-lt"/>
                <a:ea typeface="+mn-ea"/>
                <a:cs typeface="+mn-cs"/>
              </a:rPr>
              <a:t>net </a:t>
            </a:r>
            <a:r>
              <a:rPr lang="en-US" sz="1200" b="0" i="0" u="none" strike="noStrike" kern="1200" baseline="0" dirty="0">
                <a:solidFill>
                  <a:schemeClr val="tx1"/>
                </a:solidFill>
                <a:latin typeface="+mn-lt"/>
                <a:ea typeface="+mn-ea"/>
                <a:cs typeface="+mn-cs"/>
              </a:rPr>
              <a:t>amount a company expects to </a:t>
            </a:r>
            <a:r>
              <a:rPr lang="en-US" sz="1200" b="0" i="1" u="none" strike="noStrike" kern="1200" baseline="0" dirty="0">
                <a:solidFill>
                  <a:schemeClr val="tx1"/>
                </a:solidFill>
                <a:latin typeface="+mn-lt"/>
                <a:ea typeface="+mn-ea"/>
                <a:cs typeface="+mn-cs"/>
              </a:rPr>
              <a:t>realize </a:t>
            </a:r>
            <a:r>
              <a:rPr lang="en-US" sz="1200" b="0" i="0" u="none" strike="noStrike" kern="1200" baseline="0" dirty="0">
                <a:solidFill>
                  <a:schemeClr val="tx1"/>
                </a:solidFill>
                <a:latin typeface="+mn-lt"/>
                <a:ea typeface="+mn-ea"/>
                <a:cs typeface="+mn-cs"/>
              </a:rPr>
              <a:t>(or collect in cash) from the sale of the inventory.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comparing cost and NRV, a company reports inventory at the lower of the two amounts.</a:t>
            </a:r>
          </a:p>
          <a:p>
            <a:pPr marL="228600" indent="-228600">
              <a:buFont typeface="+mj-lt"/>
              <a:buAutoNum type="arabicPeriod"/>
            </a:pPr>
            <a:r>
              <a:rPr lang="en-US" sz="1200" b="0" i="0" u="none" strike="noStrike" kern="1200" baseline="0" dirty="0">
                <a:solidFill>
                  <a:schemeClr val="tx1"/>
                </a:solidFill>
                <a:latin typeface="+mn-lt"/>
                <a:ea typeface="+mn-ea"/>
                <a:cs typeface="+mn-cs"/>
              </a:rPr>
              <a:t>If NRV is lower than cost, we need an adjusting entry to reduce inventory from its already recorded purchase cost to the lower NRV. NRV then becomes the new carrying value of inventory reported in the balance sheet.</a:t>
            </a:r>
          </a:p>
          <a:p>
            <a:pPr marL="228600" indent="-228600">
              <a:buFont typeface="+mj-lt"/>
              <a:buAutoNum type="arabicPeriod"/>
            </a:pPr>
            <a:r>
              <a:rPr lang="en-US" sz="1200" b="0" i="0" u="none" strike="noStrike" kern="1200" baseline="0" dirty="0">
                <a:solidFill>
                  <a:schemeClr val="tx1"/>
                </a:solidFill>
                <a:latin typeface="+mn-lt"/>
                <a:ea typeface="+mn-ea"/>
                <a:cs typeface="+mn-cs"/>
              </a:rPr>
              <a:t>If cost is lower than NRV, no adjusting entry is needed. Inventory already is recorded at cost at the time it was purchased, and this cost is lower than total NRV at the end of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LCNRV approach avoids reporting inventory at an amount greater than the cash it can provide to the company. Reporting inventories this way causes income to be reduced in the period the value of inventory declines below its cost rather than in the period in which the goods ultimately are sold.</a:t>
            </a:r>
            <a:endParaRPr lang="en-US" dirty="0"/>
          </a:p>
          <a:p>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Illustration 9–13 Recap of Other Retail Method</a:t>
            </a:r>
            <a:r>
              <a:rPr lang="en-IN" b="0" baseline="0" dirty="0"/>
              <a:t> Elements</a:t>
            </a:r>
            <a:endParaRPr lang="en-IN" b="0" dirty="0"/>
          </a:p>
          <a:p>
            <a:endParaRPr lang="en-IN" b="0" dirty="0"/>
          </a:p>
          <a:p>
            <a:r>
              <a:rPr lang="en-US" sz="1200" b="0" i="0" u="none" strike="noStrike" kern="1200" baseline="0" dirty="0">
                <a:solidFill>
                  <a:schemeClr val="tx1"/>
                </a:solidFill>
                <a:latin typeface="+mn-lt"/>
                <a:ea typeface="+mn-ea"/>
                <a:cs typeface="+mn-cs"/>
              </a:rPr>
              <a:t>To focus on the key elements of the retail method, we’ve so far ignored some of the details of the retail process. Fundamental elements such as returns and allowances, discounts, freight, spoilage, and shortages can complicate the retail method.</a:t>
            </a:r>
            <a:endParaRPr lang="en-IN" b="0" dirty="0"/>
          </a:p>
          <a:p>
            <a:endParaRPr lang="en-IN" b="0" dirty="0"/>
          </a:p>
          <a:p>
            <a:r>
              <a:rPr lang="en-IN" b="0" dirty="0"/>
              <a:t>This</a:t>
            </a:r>
            <a:r>
              <a:rPr lang="en-IN" b="0" baseline="0" dirty="0"/>
              <a:t> is a recap </a:t>
            </a:r>
            <a:r>
              <a:rPr lang="en-US" dirty="0"/>
              <a:t>of special elements in the application of the retail method. </a:t>
            </a:r>
          </a:p>
          <a:p>
            <a:endParaRPr lang="en-US" dirty="0"/>
          </a:p>
          <a:p>
            <a:pPr marL="171450" indent="-171450">
              <a:buFont typeface="Arial"/>
              <a:buChar char="•"/>
            </a:pPr>
            <a:r>
              <a:rPr lang="en-US" dirty="0"/>
              <a:t>Freight-in is </a:t>
            </a:r>
            <a:r>
              <a:rPr lang="en-US" i="1" dirty="0"/>
              <a:t>added</a:t>
            </a:r>
            <a:r>
              <a:rPr lang="en-US" dirty="0"/>
              <a:t> to the cost column before calculating the cost-to-retail</a:t>
            </a:r>
            <a:r>
              <a:rPr lang="en-US" baseline="0" dirty="0"/>
              <a:t> percentage</a:t>
            </a:r>
            <a:r>
              <a:rPr lang="en-US" dirty="0"/>
              <a:t>.</a:t>
            </a:r>
          </a:p>
          <a:p>
            <a:pPr marL="171450" indent="-171450">
              <a:buFont typeface="Arial"/>
              <a:buChar char="•"/>
            </a:pPr>
            <a:r>
              <a:rPr lang="en-US" dirty="0"/>
              <a:t>Purchase returns</a:t>
            </a:r>
            <a:r>
              <a:rPr lang="en-US" baseline="0" dirty="0"/>
              <a:t> are</a:t>
            </a:r>
            <a:r>
              <a:rPr lang="en-US" dirty="0"/>
              <a:t> </a:t>
            </a:r>
            <a:r>
              <a:rPr lang="en-US" i="1" dirty="0"/>
              <a:t>deducted</a:t>
            </a:r>
            <a:r>
              <a:rPr lang="en-US" dirty="0"/>
              <a:t> in both the cost and retail columns. </a:t>
            </a:r>
          </a:p>
          <a:p>
            <a:pPr marL="171450" indent="-171450">
              <a:buFont typeface="Arial"/>
              <a:buChar char="•"/>
            </a:pPr>
            <a:r>
              <a:rPr lang="en-US" dirty="0"/>
              <a:t>If the gross method is used to record purchases, purchase discounts taken should be</a:t>
            </a:r>
            <a:r>
              <a:rPr lang="en-US" i="1" dirty="0"/>
              <a:t> deducted </a:t>
            </a:r>
            <a:r>
              <a:rPr lang="en-US" dirty="0"/>
              <a:t>in the cost column.</a:t>
            </a:r>
          </a:p>
          <a:p>
            <a:pPr marL="171450" indent="-171450">
              <a:buFont typeface="Arial"/>
              <a:buChar char="•"/>
            </a:pPr>
            <a:r>
              <a:rPr lang="en-US" dirty="0"/>
              <a:t> Any abnormal shortages and spoilages should be </a:t>
            </a:r>
            <a:r>
              <a:rPr lang="en-US" i="1" dirty="0"/>
              <a:t>deducted </a:t>
            </a:r>
            <a:r>
              <a:rPr lang="en-US" dirty="0"/>
              <a:t>in both the cost and retail columns.</a:t>
            </a:r>
          </a:p>
          <a:p>
            <a:pPr marL="171450" indent="-171450">
              <a:buFont typeface="Arial"/>
              <a:buChar char="•"/>
            </a:pPr>
            <a:r>
              <a:rPr lang="en-US" dirty="0"/>
              <a:t>After calculating the cost-to-retail percentage all normal shortages due to spoilage, breakage, and theft should be </a:t>
            </a:r>
            <a:r>
              <a:rPr lang="en-US" i="1" dirty="0"/>
              <a:t>deducted</a:t>
            </a:r>
            <a:r>
              <a:rPr lang="en-US" dirty="0"/>
              <a:t> in the retail column and employee discounts should be </a:t>
            </a:r>
            <a:r>
              <a:rPr lang="en-US" i="1" dirty="0"/>
              <a:t>added</a:t>
            </a:r>
            <a:r>
              <a:rPr lang="en-US" dirty="0"/>
              <a:t> to net sales.</a:t>
            </a:r>
          </a:p>
        </p:txBody>
      </p:sp>
      <p:sp>
        <p:nvSpPr>
          <p:cNvPr id="4" name="Slide Number Placeholder 3"/>
          <p:cNvSpPr>
            <a:spLocks noGrp="1"/>
          </p:cNvSpPr>
          <p:nvPr>
            <p:ph type="sldNum" sz="quarter" idx="10"/>
          </p:nvPr>
        </p:nvSpPr>
        <p:spPr/>
        <p:txBody>
          <a:bodyPr/>
          <a:lstStyle/>
          <a:p>
            <a:fld id="{E5D5A280-AB61-4228-B8B9-B2988F4D0222}" type="slidenum">
              <a:rPr lang="en-US" smtClean="0"/>
              <a:t>50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dirty="0"/>
              <a:t>In our earlier discussion of the LIFO retail method, we assumed that the retail prices of the inventory remained stable during the period. </a:t>
            </a:r>
            <a:r>
              <a:rPr lang="en-US" sz="1200" b="0" kern="1200" baseline="0" dirty="0">
                <a:solidFill>
                  <a:schemeClr val="tx1"/>
                </a:solidFill>
                <a:latin typeface="+mn-lt"/>
                <a:ea typeface="+mn-ea"/>
                <a:cs typeface="+mn-cs"/>
              </a:rPr>
              <a:t>If you recall, we compared the ending inventory (at retail) with the beginning inventory (at retail) to see if inventory had increased. If the dollar amount of ending inventory exceeded the beginning amount, we assumed a new LIFO layer had been added. But this isn’t necessarily true. It may be that the dollar amount of ending inventory exceeded the beginning amount simply because prices increased, without an actual change in the quantity of goods. So, to see if there’s been a “real” increase in quantity, we need a way to eliminate the effect of any price changes before we compare the ending inventory with the beginning inventory. Fortunately, we can accomplish this by combining two methods we’ve already discussed—the LIFO retail method and dollar-value LIFO. The combination is called the</a:t>
            </a:r>
            <a:r>
              <a:rPr lang="en-US" sz="1200" b="1" kern="1200" baseline="0" dirty="0">
                <a:solidFill>
                  <a:schemeClr val="tx1"/>
                </a:solidFill>
                <a:latin typeface="+mn-lt"/>
                <a:ea typeface="+mn-ea"/>
                <a:cs typeface="+mn-cs"/>
              </a:rPr>
              <a:t> dollar-value LIFO retail method</a:t>
            </a:r>
            <a:r>
              <a:rPr lang="en-US" sz="1200" kern="1200" baseline="0" dirty="0">
                <a:solidFill>
                  <a:schemeClr val="tx1"/>
                </a:solidFill>
              </a:rPr>
              <a:t>.</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9–12A The Dollar-Value LIFO Retail Method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illustrate, we return to the Home Improvement Stores situation in which we applied LIFO retail. We keep the same inventory data, but change the illustration from the month of July to the fiscal year 2018. This allows us to build into this illustration a significant change in retail prices over the year of 10% (an increase in the retail price index from 1 to 1.10). We follow the LIFO retail procedure up to the point of comparing the ending inventory with the beginning inventory. However, because prices have risen, the apparent increase in inventory is only partly due to an additional layer of inventory and partly due to the increase in retail prices. The real increase is found by deflating the ending inventory amount to beginning of the year prices before comparing beginning and ending amounts. We did this with the dollar-value LIFO technique. </a:t>
            </a:r>
          </a:p>
        </p:txBody>
      </p:sp>
      <p:sp>
        <p:nvSpPr>
          <p:cNvPr id="4" name="Slide Number Placeholder 3"/>
          <p:cNvSpPr>
            <a:spLocks noGrp="1"/>
          </p:cNvSpPr>
          <p:nvPr>
            <p:ph type="sldNum" sz="quarter" idx="10"/>
          </p:nvPr>
        </p:nvSpPr>
        <p:spPr/>
        <p:txBody>
          <a:bodyPr/>
          <a:lstStyle/>
          <a:p>
            <a:fld id="{E5D5A280-AB61-4228-B8B9-B2988F4D0222}" type="slidenum">
              <a:rPr lang="en-US" smtClean="0"/>
              <a:t>55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t>Illustration</a:t>
            </a:r>
            <a:r>
              <a:rPr lang="en-IN" b="0" i="0" baseline="0" dirty="0"/>
              <a:t> 9–12A The Dollar-Value LIFO Retail Method</a:t>
            </a:r>
          </a:p>
          <a:p>
            <a:endParaRPr lang="en-IN" b="0" i="0" dirty="0"/>
          </a:p>
          <a:p>
            <a:r>
              <a:rPr lang="en-US" sz="1200" b="0" i="0" u="none" strike="noStrike" kern="1200" baseline="0" dirty="0">
                <a:solidFill>
                  <a:schemeClr val="tx1"/>
                </a:solidFill>
                <a:latin typeface="+mn-lt"/>
                <a:ea typeface="+mn-ea"/>
                <a:cs typeface="+mn-cs"/>
              </a:rPr>
              <a:t>In this illustration, the ending inventory (at retail) of $198,000 is restated to base year prices ($180,000). Comparing this restated amount to beginning inventory layer of $160,000 reveals that a layer of $20,000 has been added in 2018. Multiplying each layer by its retail price index and by its cost-to-retail percentage converts it from retail to cost. The two layers are added to derive ending inventory at dollar-value LIFO retail 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additional layers are added in subsequent years, their LIFO amounts are determined the same way.</a:t>
            </a:r>
            <a:endParaRPr lang="en-IN"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t>Illustration</a:t>
            </a:r>
            <a:r>
              <a:rPr lang="en-IN" b="0" i="0" baseline="0" dirty="0"/>
              <a:t> 9–12A The Dollar-Value LIFO Retail Method</a:t>
            </a:r>
          </a:p>
          <a:p>
            <a:endParaRPr lang="en-IN" b="0" i="0" dirty="0"/>
          </a:p>
          <a:p>
            <a:r>
              <a:rPr lang="en-US" sz="1200" b="0" i="0" u="none" strike="noStrike" kern="1200" baseline="0" dirty="0">
                <a:solidFill>
                  <a:schemeClr val="tx1"/>
                </a:solidFill>
                <a:latin typeface="+mn-lt"/>
                <a:ea typeface="+mn-ea"/>
                <a:cs typeface="+mn-cs"/>
              </a:rPr>
              <a:t>In this illustration, the ending inventory (at retail) of $198,000 is restated to base year prices ($180,000). Comparing this restated amount to beginning inventory layer of $160,000 reveals that a layer of $20,000 has been added in 2018. Multiplying each layer by its retail price index and by its cost-to-retail percentage converts it from retail to cost. The two layers are added to derive ending inventory at dollar-value LIFO retail 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additional layers are added in subsequent years, their LIFO amounts are determined the same way.</a:t>
            </a:r>
            <a:endParaRPr lang="en-IN"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57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t>Illustration 9–12C The Dollar-Value LIFO Retail</a:t>
            </a:r>
            <a:r>
              <a:rPr lang="en-IN" b="0" i="0" baseline="0" dirty="0"/>
              <a:t> Inventory Method</a:t>
            </a:r>
          </a:p>
          <a:p>
            <a:endParaRPr lang="en-IN" b="0" i="0" baseline="0" dirty="0"/>
          </a:p>
          <a:p>
            <a:r>
              <a:rPr lang="en-US" sz="1200" b="0" i="0" u="none" strike="noStrike" kern="1200" baseline="0" dirty="0">
                <a:solidFill>
                  <a:schemeClr val="tx1"/>
                </a:solidFill>
                <a:latin typeface="+mn-lt"/>
                <a:ea typeface="+mn-ea"/>
                <a:cs typeface="+mn-cs"/>
              </a:rPr>
              <a:t>Now, let’s assume that ending inventory in 2019 is $204,160 at current retail prices (instead of $226,200 as in the previous example) and the price level has risen to 1.16. Also assume that the cost-to-retail percentage for 2019 net purchases is 63%. Step 1 converts the ending inventory to a base year price of $176,000 ($204,160 ÷ 1.16).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from the prior example that ending inventory in 2018 at base year prices was $180,000. The decrease in ending inventory to $176,000 at base year prices indicates that inventory decreased during 2019. In this case, no 2019 layer is added, and 2019 ending inventory at dollar-value LIFO retail of $110,584 is determined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portion of the 2018 inventory layer has been liquidated—reduced from $20,000 to $16,000 at base year prices—to reduce total inventory at base year prices to $176,000.</a:t>
            </a:r>
            <a:endParaRPr lang="en-IN"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58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Accounting principles should be applied consistently from period to period to allow for comparability of operating results. However, changes within a company as well as changes in the external economic environment may require a company to change an accounting </a:t>
            </a:r>
            <a:r>
              <a:rPr lang="en-US" dirty="0"/>
              <a:t>method. In the past, </a:t>
            </a:r>
            <a:r>
              <a:rPr lang="en-IN" dirty="0"/>
              <a:t>high inflation periods motivated</a:t>
            </a:r>
            <a:r>
              <a:rPr lang="en-IN" baseline="0" dirty="0"/>
              <a:t> many companies </a:t>
            </a:r>
            <a:r>
              <a:rPr lang="en-IN" dirty="0"/>
              <a:t>to switch to LIFO for the tax benefit.</a:t>
            </a:r>
          </a:p>
          <a:p>
            <a:pPr>
              <a:spcBef>
                <a:spcPct val="0"/>
              </a:spcBef>
            </a:pPr>
            <a:endParaRPr lang="en-IN" baseline="0" dirty="0"/>
          </a:p>
          <a:p>
            <a:pPr defTabSz="931774">
              <a:spcBef>
                <a:spcPct val="0"/>
              </a:spcBef>
              <a:defRPr/>
            </a:pPr>
            <a:r>
              <a:rPr lang="en-IN" b="0" baseline="0" dirty="0"/>
              <a:t>Usually there are two types of inventory method changes: most inventory method changes and changes to the LIFO method.</a:t>
            </a:r>
          </a:p>
          <a:p>
            <a:pPr defTabSz="931774">
              <a:spcBef>
                <a:spcPct val="0"/>
              </a:spcBef>
              <a:defRPr/>
            </a:pPr>
            <a:endParaRPr lang="en-IN" b="0" baseline="0" dirty="0"/>
          </a:p>
          <a:p>
            <a:r>
              <a:rPr lang="en-IN" dirty="0"/>
              <a:t>Most voluntary changes in accounting principles are reported retrospectively. This means reporting all previous periods’ financial statements as if the new method had been used in all prior periods. Changes in inventory methods, other than a change to LIFO, are treated this way.</a:t>
            </a:r>
          </a:p>
          <a:p>
            <a:endParaRPr lang="en-IN" dirty="0"/>
          </a:p>
          <a:p>
            <a:r>
              <a:rPr lang="en-IN" dirty="0"/>
              <a:t>The first step is to revise prior years’ financial statements. That is, for each year reported in the comparative statements, the company makes those statements appear as if the newly adopted inventory method had been applied all along.</a:t>
            </a:r>
          </a:p>
          <a:p>
            <a:endParaRPr lang="en-IN" dirty="0"/>
          </a:p>
          <a:p>
            <a:r>
              <a:rPr lang="en-IN" dirty="0"/>
              <a:t>In the second step, a journal entry is recorded to adjust the book balances from their current amounts to what those balances would have been using the newly adopted inventory method. </a:t>
            </a:r>
            <a:r>
              <a:rPr lang="en-US" dirty="0"/>
              <a:t>Because differences in the </a:t>
            </a:r>
            <a:r>
              <a:rPr lang="en-IN" dirty="0"/>
              <a:t>cost of goods sold and the income are reflected in retained earnings, as are the income tax effects, the journal entry updates inventory, retained earnings, and the appropriate income </a:t>
            </a:r>
            <a:r>
              <a:rPr lang="en-US" dirty="0"/>
              <a:t>tax account.</a:t>
            </a:r>
          </a:p>
          <a:p>
            <a:endParaRPr lang="en-IN" dirty="0"/>
          </a:p>
          <a:p>
            <a:r>
              <a:rPr lang="en-IN" dirty="0"/>
              <a:t>In the third step, the company must provide in a disclosure note clear justification that the change to the newly adopted inventory method is </a:t>
            </a:r>
            <a:r>
              <a:rPr lang="en-US" dirty="0"/>
              <a:t>preferable.</a:t>
            </a:r>
          </a:p>
          <a:p>
            <a:endParaRPr lang="en-IN" dirty="0"/>
          </a:p>
          <a:p>
            <a:r>
              <a:rPr lang="en-IN" dirty="0"/>
              <a:t>When a company changes </a:t>
            </a:r>
            <a:r>
              <a:rPr lang="en-IN" i="0" dirty="0"/>
              <a:t>to the </a:t>
            </a:r>
            <a:r>
              <a:rPr lang="en-IN" i="1" dirty="0"/>
              <a:t>LIFO inventory method </a:t>
            </a:r>
            <a:r>
              <a:rPr lang="en-IN" dirty="0"/>
              <a:t>from any other method, it usually is impossible to calculate the income effect on prior years. To do so</a:t>
            </a:r>
            <a:r>
              <a:rPr lang="en-IN" baseline="0" dirty="0"/>
              <a:t> </a:t>
            </a:r>
            <a:r>
              <a:rPr lang="en-IN" dirty="0"/>
              <a:t>would require assumptions as to when specific LIFO inventory layers were created in years prior to the change. As a result, a company changing to LIFO usually does not report the change retrospectively. Instead, the LIFO method simply is used from that point on. The base year inventory for all future LIFO determinations is the beginning inventory in the year the LIFO method is </a:t>
            </a:r>
            <a:r>
              <a:rPr lang="en-US" dirty="0"/>
              <a:t>adopted.</a:t>
            </a:r>
          </a:p>
          <a:p>
            <a:endParaRPr lang="en-IN" dirty="0"/>
          </a:p>
          <a:p>
            <a:r>
              <a:rPr lang="en-IN" dirty="0"/>
              <a:t>A disclosure note is needed to explain</a:t>
            </a:r>
            <a:r>
              <a:rPr lang="en-IN" baseline="0" dirty="0"/>
              <a:t> </a:t>
            </a:r>
            <a:r>
              <a:rPr lang="en-IN" dirty="0"/>
              <a:t>(a) the nature of and justification for the change, (b) the effect of the change on</a:t>
            </a:r>
            <a:r>
              <a:rPr lang="en-IN" baseline="0" dirty="0"/>
              <a:t> </a:t>
            </a:r>
            <a:r>
              <a:rPr lang="en-IN" dirty="0"/>
              <a:t>current year’s income and earnings per share, and (c) why </a:t>
            </a:r>
            <a:r>
              <a:rPr lang="en-US" dirty="0"/>
              <a:t>retrospective application was impracticable.</a:t>
            </a:r>
          </a:p>
        </p:txBody>
      </p:sp>
      <p:sp>
        <p:nvSpPr>
          <p:cNvPr id="4" name="Slide Number Placeholder 3"/>
          <p:cNvSpPr>
            <a:spLocks noGrp="1"/>
          </p:cNvSpPr>
          <p:nvPr>
            <p:ph type="sldNum" sz="quarter" idx="10"/>
          </p:nvPr>
        </p:nvSpPr>
        <p:spPr/>
        <p:txBody>
          <a:bodyPr/>
          <a:lstStyle/>
          <a:p>
            <a:fld id="{E5D5A280-AB61-4228-B8B9-B2988F4D0222}" type="slidenum">
              <a:rPr lang="en-US" smtClean="0"/>
              <a:t>61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9–14 Change in Inventory Method</a:t>
            </a:r>
          </a:p>
          <a:p>
            <a:r>
              <a:rPr lang="en-IN" baseline="0" dirty="0"/>
              <a:t>Let’s discuss the steps involved in a </a:t>
            </a:r>
            <a:r>
              <a:rPr lang="en-US" dirty="0"/>
              <a:t>change in inventory method with an</a:t>
            </a:r>
            <a:r>
              <a:rPr lang="en-US" baseline="0" dirty="0"/>
              <a:t> illustration. </a:t>
            </a:r>
            <a:r>
              <a:rPr lang="en-US" sz="1200" b="0" i="0" u="none" strike="noStrike" kern="1200" baseline="0" dirty="0">
                <a:solidFill>
                  <a:schemeClr val="tx1"/>
                </a:solidFill>
                <a:latin typeface="+mn-lt"/>
                <a:ea typeface="+mn-ea"/>
                <a:cs typeface="+mn-cs"/>
              </a:rPr>
              <a:t>The first step is to revise prior years’ financial statements. That is, for each year reported in the comparative statements, </a:t>
            </a:r>
            <a:r>
              <a:rPr lang="en-US" sz="1200" b="0" i="0" u="none" strike="noStrike" kern="1200" baseline="0" dirty="0" err="1">
                <a:solidFill>
                  <a:schemeClr val="tx1"/>
                </a:solidFill>
                <a:latin typeface="+mn-lt"/>
                <a:ea typeface="+mn-ea"/>
                <a:cs typeface="+mn-cs"/>
              </a:rPr>
              <a:t>Autogeek</a:t>
            </a:r>
            <a:r>
              <a:rPr lang="en-US" sz="1200" b="0" i="0" u="none" strike="noStrike" kern="1200" baseline="0" dirty="0">
                <a:solidFill>
                  <a:schemeClr val="tx1"/>
                </a:solidFill>
                <a:latin typeface="+mn-lt"/>
                <a:ea typeface="+mn-ea"/>
                <a:cs typeface="+mn-cs"/>
              </a:rPr>
              <a:t> makes those statements appear as if the newly adopted inventory method, FIFO, had been applied all along. In its balance sheets, assuming that the company presents balance sheets for two years for comparative purposes, the company would report 2018 inventory by its newly adopted method, FIFO, and also would revise the amounts it reported last year for its 2017 inventory. In its 2018 and prior year income statements, cost of goods sold would also reflect the new method.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its statements of shareholders’ equity, </a:t>
            </a:r>
            <a:r>
              <a:rPr lang="en-US" sz="1200" b="0" i="0" u="none" strike="noStrike" kern="1200" baseline="0" dirty="0" err="1">
                <a:solidFill>
                  <a:schemeClr val="tx1"/>
                </a:solidFill>
                <a:latin typeface="+mn-lt"/>
                <a:ea typeface="+mn-ea"/>
                <a:cs typeface="+mn-cs"/>
              </a:rPr>
              <a:t>Autogeek</a:t>
            </a:r>
            <a:r>
              <a:rPr lang="en-US" sz="1200" b="0" i="0" u="none" strike="noStrike" kern="1200" baseline="0" dirty="0">
                <a:solidFill>
                  <a:schemeClr val="tx1"/>
                </a:solidFill>
                <a:latin typeface="+mn-lt"/>
                <a:ea typeface="+mn-ea"/>
                <a:cs typeface="+mn-cs"/>
              </a:rPr>
              <a:t> would report retained earnings each year as if it had used FIFO all along. And, for the earliest year reported, the company would revise beginning retained earnings that year to reflect the cumulative income effect of the difference in inventory methods for all prior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Autogeek</a:t>
            </a:r>
            <a:r>
              <a:rPr lang="en-US" sz="1200" b="0" i="0" u="none" strike="noStrike" kern="1200" baseline="0" dirty="0">
                <a:solidFill>
                  <a:schemeClr val="tx1"/>
                </a:solidFill>
                <a:latin typeface="+mn-lt"/>
                <a:ea typeface="+mn-ea"/>
                <a:cs typeface="+mn-cs"/>
              </a:rPr>
              <a:t> also would record a journal entry to adjust the book balances from their current amounts to what those balances would have been using FIFO. Because differences in cost of goods sold and income are reflected in retained earnings, as are the income tax effects, the journal entry updates inventory, retained earnings, and the appropriate income tax account. The journal entry seen here, ignoring income taxes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increases the 2018 beginning inventory to the FIFO basis amount of $146,000 and increases retained earnings by the same amount, because that’s what the increase in prior years’ income would have been had FIFO been used.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baseline="0" dirty="0">
                <a:solidFill>
                  <a:schemeClr val="tx1"/>
                </a:solidFill>
                <a:latin typeface="+mn-lt"/>
                <a:ea typeface="+mn-ea"/>
                <a:cs typeface="+mn-cs"/>
              </a:rPr>
              <a:t>Illustration 9–15 Disclosure of Change in Inventory Method—CVS Health Corporation</a:t>
            </a:r>
          </a:p>
          <a:p>
            <a:endParaRPr lang="en-US" sz="1200" b="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see an example of such a disclosure note in a recent annual report of </a:t>
            </a:r>
            <a:r>
              <a:rPr lang="en-US" sz="1200" b="1" i="0" u="none" strike="noStrike" kern="1200" baseline="0" dirty="0">
                <a:solidFill>
                  <a:schemeClr val="tx1"/>
                </a:solidFill>
                <a:latin typeface="+mn-lt"/>
                <a:ea typeface="+mn-ea"/>
                <a:cs typeface="+mn-cs"/>
              </a:rPr>
              <a:t>CVS Health Corporation </a:t>
            </a:r>
            <a:r>
              <a:rPr lang="en-US" sz="1200" b="0" i="0" u="none" strike="noStrike" kern="1200" baseline="0" dirty="0">
                <a:solidFill>
                  <a:schemeClr val="tx1"/>
                </a:solidFill>
                <a:latin typeface="+mn-lt"/>
                <a:ea typeface="+mn-ea"/>
                <a:cs typeface="+mn-cs"/>
              </a:rPr>
              <a:t>when it changed its inventory method for retail/LTC inventories to the average cost method.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company changes to the LIFO inventory method from any other method, it usually is impossible to calculate the income effect on prior years. To do so would require assumptions as to when specific LIFO inventory layers were created in years prior to the change.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a result, a company changing to LIFO usually does not report the change retrospectively. Instead, the LIFO method simply is used from that point on. The base year inventory for all future LIFO determinations is the beginning inventory in the year the LIFO method is adopted.</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Illustration 9–16 Change in Inventory</a:t>
            </a:r>
            <a:r>
              <a:rPr lang="en-IN" b="0" baseline="0" dirty="0"/>
              <a:t> Method Disclosure—Seneca Foods Corporation</a:t>
            </a:r>
            <a:endParaRPr lang="en-IN" b="0" dirty="0"/>
          </a:p>
          <a:p>
            <a:endParaRPr lang="en-IN" b="0" dirty="0"/>
          </a:p>
          <a:p>
            <a:r>
              <a:rPr lang="en-US" sz="1200" b="0" i="0" u="none" strike="noStrike" kern="1200" baseline="0" dirty="0">
                <a:solidFill>
                  <a:schemeClr val="tx1"/>
                </a:solidFill>
                <a:latin typeface="+mn-lt"/>
                <a:ea typeface="+mn-ea"/>
                <a:cs typeface="+mn-cs"/>
              </a:rPr>
              <a:t>A disclosure note is needed to explain (a) the nature of and justification for the change, (b) the effect of the change on current year’s income and earnings per share, and (c) why retrospective application was impracticable. When </a:t>
            </a:r>
            <a:r>
              <a:rPr lang="en-US" sz="1200" b="1" i="0" u="none" strike="noStrike" kern="1200" baseline="0" dirty="0">
                <a:solidFill>
                  <a:schemeClr val="tx1"/>
                </a:solidFill>
                <a:latin typeface="+mn-lt"/>
                <a:ea typeface="+mn-ea"/>
                <a:cs typeface="+mn-cs"/>
              </a:rPr>
              <a:t>Seneca Foods Corporation </a:t>
            </a:r>
            <a:r>
              <a:rPr lang="en-US" sz="1200" b="0" i="0" u="none" strike="noStrike" kern="1200" baseline="0" dirty="0">
                <a:solidFill>
                  <a:schemeClr val="tx1"/>
                </a:solidFill>
                <a:latin typeface="+mn-lt"/>
                <a:ea typeface="+mn-ea"/>
                <a:cs typeface="+mn-cs"/>
              </a:rPr>
              <a:t>adopted the LIFO inventory method, it reported the change in the note shown here.</a:t>
            </a:r>
            <a:endParaRPr lang="en-IN" dirty="0"/>
          </a:p>
          <a:p>
            <a:endParaRPr lang="en-IN" dirty="0"/>
          </a:p>
          <a:p>
            <a:endParaRPr lang="en-IN" b="0" i="0" dirty="0"/>
          </a:p>
          <a:p>
            <a:endParaRPr lang="en-IN" b="0" i="0" dirty="0"/>
          </a:p>
          <a:p>
            <a:endParaRPr lang="en-IN" b="0" i="0" dirty="0"/>
          </a:p>
          <a:p>
            <a:endParaRPr lang="en-IN" baseline="0" dirty="0"/>
          </a:p>
          <a:p>
            <a:pPr>
              <a:spcBef>
                <a:spcPct val="0"/>
              </a:spcBef>
            </a:pPr>
            <a:endParaRPr lang="en-IN" baseline="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b="0" dirty="0"/>
              <a:t>Illustration 9–16 Change in Inventory</a:t>
            </a:r>
            <a:r>
              <a:rPr lang="en-IN" b="0" baseline="0" dirty="0"/>
              <a:t> Method Disclosure—Seneca Foods Corporation (continued)</a:t>
            </a:r>
            <a:endParaRPr lang="en-IN" b="0" dirty="0"/>
          </a:p>
          <a:p>
            <a:pPr>
              <a:spcBef>
                <a:spcPct val="0"/>
              </a:spcBef>
            </a:pPr>
            <a:endParaRPr lang="en-IN" baseline="0" dirty="0"/>
          </a:p>
          <a:p>
            <a:pPr>
              <a:spcBef>
                <a:spcPct val="0"/>
              </a:spcBef>
            </a:pPr>
            <a:endParaRPr lang="en-IN" baseline="0" dirty="0"/>
          </a:p>
          <a:p>
            <a:pPr>
              <a:spcBef>
                <a:spcPct val="0"/>
              </a:spcBef>
            </a:pPr>
            <a:r>
              <a:rPr lang="en-IN" baseline="0" dirty="0"/>
              <a:t>In the second paragraph of the disclosure the company states why retrospective application was impracticable. Here, the reason is the company’s inability to obtain period-specific information necessary to </a:t>
            </a:r>
            <a:r>
              <a:rPr lang="en-IN" baseline="0" dirty="0" err="1"/>
              <a:t>analyze</a:t>
            </a:r>
            <a:r>
              <a:rPr lang="en-IN" baseline="0" dirty="0"/>
              <a:t> inventories and to determine</a:t>
            </a:r>
            <a:r>
              <a:rPr lang="en-IN" dirty="0"/>
              <a:t> when specific LIFO inventory layers were created in fiscal years prior to the change.</a:t>
            </a:r>
            <a:endParaRPr lang="en-IN" baseline="0" dirty="0"/>
          </a:p>
        </p:txBody>
      </p:sp>
      <p:sp>
        <p:nvSpPr>
          <p:cNvPr id="4" name="Slide Number Placeholder 3"/>
          <p:cNvSpPr>
            <a:spLocks noGrp="1"/>
          </p:cNvSpPr>
          <p:nvPr>
            <p:ph type="sldNum" sz="quarter" idx="10"/>
          </p:nvPr>
        </p:nvSpPr>
        <p:spPr/>
        <p:txBody>
          <a:bodyPr/>
          <a:lstStyle/>
          <a:p>
            <a:fld id="{E5D5A280-AB61-4228-B8B9-B2988F4D0222}" type="slidenum">
              <a:rPr lang="en-US" smtClean="0"/>
              <a:t>68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b="0" dirty="0"/>
              <a:t>Illustration 9–16 Change in Inventory</a:t>
            </a:r>
            <a:r>
              <a:rPr lang="en-IN" b="0" baseline="0" dirty="0"/>
              <a:t> Method Disclosure—Seneca Foods Corporation </a:t>
            </a:r>
            <a:endParaRPr lang="en-IN" b="0" dirty="0"/>
          </a:p>
          <a:p>
            <a:endParaRPr lang="en-IN" baseline="0" dirty="0"/>
          </a:p>
          <a:p>
            <a:r>
              <a:rPr lang="en-IN" baseline="0" dirty="0"/>
              <a:t>In the third paragraph of the disclosure the company explains the effect of the change on current and prior fiscal year’s income and earnings per share. </a:t>
            </a:r>
            <a:r>
              <a:rPr lang="en-US" sz="1200" b="0" i="0" u="none" strike="noStrike" kern="1200" baseline="0" dirty="0">
                <a:solidFill>
                  <a:schemeClr val="tx1"/>
                </a:solidFill>
                <a:latin typeface="+mn-lt"/>
                <a:ea typeface="+mn-ea"/>
                <a:cs typeface="+mn-cs"/>
              </a:rPr>
              <a:t>Notice in the Seneca Foods disclosure note that the switch to LIFO did cause a decrease in net income and therefore income taxes in the year of the switch indicating an environment of increasing costs.</a:t>
            </a:r>
            <a:endParaRPr lang="en-IN" dirty="0"/>
          </a:p>
          <a:p>
            <a:endParaRPr lang="en-IN" b="0" i="0" dirty="0"/>
          </a:p>
          <a:p>
            <a:endParaRPr lang="en-IN" b="0" i="0" dirty="0"/>
          </a:p>
          <a:p>
            <a:endParaRPr lang="en-IN" b="0" i="0" dirty="0"/>
          </a:p>
          <a:p>
            <a:pPr>
              <a:spcBef>
                <a:spcPct val="0"/>
              </a:spcBef>
            </a:pPr>
            <a:endParaRPr lang="en-IN" baseline="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9–2 Lower of Cost or Net Realizable Value—Application at Different Levels of Aggregation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financial reporting purposes, LCNRV can be applied (a) to individual inventory items, (b) to major categories of inventory, or (c) to the entire inventory. The example here demonstrates the LCNRV approach with each of the three possible applications.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Collins Company has five inventory items on hand at the end of the year. The year-end cost (determined by applying the FIFO cost method) and the net realizable value (current selling price less costs of completion, disposal, and transportation) for each of the items are presented.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Items A and B are a collection of similar items, and items C, D, and E are another collection of similar items. Each collection can be considered a category of inventory.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we first consider LCNRV </a:t>
            </a:r>
            <a:r>
              <a:rPr lang="en-US" sz="1200" b="1" i="0" u="none" strike="noStrike" kern="1200" baseline="0" dirty="0">
                <a:solidFill>
                  <a:schemeClr val="tx1"/>
                </a:solidFill>
                <a:latin typeface="+mn-lt"/>
                <a:ea typeface="+mn-ea"/>
                <a:cs typeface="+mn-cs"/>
              </a:rPr>
              <a:t>by individual items</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we see that cost is lower than NRV for items A and E. These inventory items were initially recorded at cost at the time of purchase. So, under the LCNRV approach, they are currently recorded at their proper amounts. No adjustment is needed. However, for items B, C, and D, we see that NRV is below cost. Therefore, we need to adjust the carrying value of these items downward and report them at NRV in the balance sheet. After determining the lower of cost or NRV for each individual item, the total amount to report for inventory is </a:t>
            </a:r>
            <a:r>
              <a:rPr lang="en-US" sz="1200" b="1" i="0" u="none" strike="noStrike" kern="1200" baseline="0" dirty="0">
                <a:solidFill>
                  <a:schemeClr val="tx1"/>
                </a:solidFill>
                <a:latin typeface="+mn-lt"/>
                <a:ea typeface="+mn-ea"/>
                <a:cs typeface="+mn-cs"/>
              </a:rPr>
              <a:t>$395,000</a:t>
            </a:r>
            <a:r>
              <a:rPr lang="en-US" sz="1200" i="0" u="none" strike="noStrike" kern="1200" baseline="0" dirty="0">
                <a:solidFill>
                  <a:schemeClr val="tx1"/>
                </a:solidFill>
                <a:latin typeface="+mn-lt"/>
                <a:ea typeface="+mn-ea"/>
                <a:cs typeface="+mn-cs"/>
              </a:rPr>
              <a:t>.</a:t>
            </a:r>
          </a:p>
          <a:p>
            <a:endParaRPr lang="en-US" sz="1200" b="1"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let’s see what happens if we apply the LCNRV approach </a:t>
            </a:r>
            <a:r>
              <a:rPr lang="en-US" sz="1200" b="1" i="0" u="none" strike="noStrike" kern="1200" baseline="0" dirty="0">
                <a:solidFill>
                  <a:schemeClr val="tx1"/>
                </a:solidFill>
                <a:latin typeface="+mn-lt"/>
                <a:ea typeface="+mn-ea"/>
                <a:cs typeface="+mn-cs"/>
              </a:rPr>
              <a:t>by inventory category</a:t>
            </a:r>
            <a:r>
              <a:rPr lang="en-US" sz="120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The first category of inventory (items A and B) has a combined cost of $150,000 and a combined NRV of $175,000, so we report this second inventory group at its cost of $150,000. For the second category (items C, D, and E), the combined NRV ($256,000) is lower than the combined cost ($265,000), so we report this second inventory group at its NRV of $256,000. We report inventory at </a:t>
            </a:r>
            <a:r>
              <a:rPr lang="en-US" sz="1200" b="1" i="0" u="none" strike="noStrike" kern="1200" baseline="0" dirty="0">
                <a:solidFill>
                  <a:schemeClr val="tx1"/>
                </a:solidFill>
                <a:latin typeface="+mn-lt"/>
                <a:ea typeface="+mn-ea"/>
                <a:cs typeface="+mn-cs"/>
              </a:rPr>
              <a:t>$406,000 </a:t>
            </a:r>
            <a:r>
              <a:rPr lang="en-US" sz="1200" b="0" i="0" u="none" strike="noStrike" kern="1200" baseline="0" dirty="0">
                <a:solidFill>
                  <a:schemeClr val="tx1"/>
                </a:solidFill>
                <a:latin typeface="+mn-lt"/>
                <a:ea typeface="+mn-ea"/>
                <a:cs typeface="+mn-cs"/>
              </a:rPr>
              <a:t>($150,000 + $256,000).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Finally, if we apply the LCNRV approach </a:t>
            </a:r>
            <a:r>
              <a:rPr lang="en-US" sz="1200" b="1" i="0" u="none" strike="noStrike" kern="1200" baseline="0" dirty="0">
                <a:solidFill>
                  <a:schemeClr val="tx1"/>
                </a:solidFill>
                <a:latin typeface="+mn-lt"/>
                <a:ea typeface="+mn-ea"/>
                <a:cs typeface="+mn-cs"/>
              </a:rPr>
              <a:t>by total inventory</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we see that inventory’s total cost ($415,000) is lower than its total NRV ($431,000). Inventory would be reported at its cost of </a:t>
            </a:r>
            <a:r>
              <a:rPr lang="en-US" sz="1200" b="1" i="0" u="none" strike="noStrike" kern="1200" baseline="0" dirty="0">
                <a:solidFill>
                  <a:schemeClr val="tx1"/>
                </a:solidFill>
                <a:latin typeface="+mn-lt"/>
                <a:ea typeface="+mn-ea"/>
                <a:cs typeface="+mn-cs"/>
              </a:rPr>
              <a:t>$415,000</a:t>
            </a:r>
            <a:r>
              <a:rPr lang="en-US" sz="120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shown in this illustration, applying the LCNRV rule to groups of inventory items will cause a higher inventory valuation than if applied on an item-by-item basis. The reason is that group application permits increases in the net realizable value of some items to offset decreases in others. Each approach is acceptable but should be applied consistently from one period to another.</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Accounting errors must be corrected when they are discovered.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Inventory errors include the over- or understatement of ending inventory due to a mistake in physical count or a mistake in pricing inventory quantities. These errors may also occur by not recording purchases at the proper time.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an inventory error is discovered in the same accounting period it occurred, the original erroneous entry should simply be reversed and the appropriate entry recorded. This situation presents no particular reporting problem.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 </a:t>
            </a:r>
            <a:r>
              <a:rPr lang="en-US" sz="1200" b="0" i="1" u="none" strike="noStrike" kern="1200" baseline="0" dirty="0">
                <a:solidFill>
                  <a:schemeClr val="tx1"/>
                </a:solidFill>
                <a:latin typeface="+mn-lt"/>
                <a:ea typeface="+mn-ea"/>
                <a:cs typeface="+mn-cs"/>
              </a:rPr>
              <a:t>material </a:t>
            </a:r>
            <a:r>
              <a:rPr lang="en-US" sz="1200" b="0" i="0" u="none" strike="noStrike" kern="1200" baseline="0" dirty="0">
                <a:solidFill>
                  <a:schemeClr val="tx1"/>
                </a:solidFill>
                <a:latin typeface="+mn-lt"/>
                <a:ea typeface="+mn-ea"/>
                <a:cs typeface="+mn-cs"/>
              </a:rPr>
              <a:t>inventory error is discovered in an accounting period subsequent to the period in which the error was made, any previous years’ financial statements that were incorrect as a result of the error are retrospectively restated to reflect the correction. And, of course, any account balances that are incorrect as a result of the error are corrected by journal entry. If, due to an error affecting net income, retained earnings is one of the incorrect accounts, the correction is reported as a prior period adjustment to the beginning balance on the statement of shareholders’ equity. In addition, a disclosure note is needed to describe the nature of the error and the impact of its correction on net income, each line-item affected, and earnings per share.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9–17 Visualizing the Effect of</a:t>
            </a:r>
            <a:r>
              <a:rPr lang="en-US" baseline="0" dirty="0"/>
              <a:t> Inventory Errors</a:t>
            </a:r>
            <a:endParaRPr lang="en-US" dirty="0"/>
          </a:p>
          <a:p>
            <a:endParaRPr lang="en-US" dirty="0"/>
          </a:p>
          <a:p>
            <a:r>
              <a:rPr lang="en-US" dirty="0"/>
              <a:t>When analyzing inventory errors, it’s helpful to visualize the way cost of goods sold, net income, and retained earnings are determined.</a:t>
            </a:r>
          </a:p>
          <a:p>
            <a:endParaRPr lang="en-US" dirty="0"/>
          </a:p>
          <a:p>
            <a:r>
              <a:rPr lang="en-US" dirty="0"/>
              <a:t>Beginning inventory and net purchases are </a:t>
            </a:r>
            <a:r>
              <a:rPr lang="en-US" i="0" dirty="0"/>
              <a:t>added</a:t>
            </a:r>
            <a:r>
              <a:rPr lang="en-US" i="1" dirty="0"/>
              <a:t> </a:t>
            </a:r>
            <a:r>
              <a:rPr lang="en-US" dirty="0"/>
              <a:t>in the calculation of cost of goods sold. </a:t>
            </a:r>
            <a:r>
              <a:rPr lang="en-IN" dirty="0"/>
              <a:t>If either of these is overstated (understated) then cost of goods sold would be overstated (understated). </a:t>
            </a:r>
            <a:r>
              <a:rPr lang="en-US" dirty="0"/>
              <a:t>On the </a:t>
            </a:r>
            <a:r>
              <a:rPr lang="en-IN" dirty="0"/>
              <a:t>other hand, ending inventory is </a:t>
            </a:r>
            <a:r>
              <a:rPr lang="en-IN" i="0" dirty="0"/>
              <a:t>deducted</a:t>
            </a:r>
            <a:r>
              <a:rPr lang="en-IN" i="1" dirty="0"/>
              <a:t> </a:t>
            </a:r>
            <a:r>
              <a:rPr lang="en-IN" dirty="0"/>
              <a:t>in the calculation of cost of goods sold, so if ending inventory is overstated (understated) then cost of goods sold is understated (overstated).</a:t>
            </a:r>
          </a:p>
          <a:p>
            <a:endParaRPr lang="en-IN" dirty="0"/>
          </a:p>
          <a:p>
            <a:r>
              <a:rPr lang="en-US" sz="1200" b="0" i="0" u="none" strike="noStrike" kern="1200" baseline="0" dirty="0">
                <a:solidFill>
                  <a:schemeClr val="tx1"/>
                </a:solidFill>
                <a:latin typeface="+mn-lt"/>
                <a:ea typeface="+mn-ea"/>
                <a:cs typeface="+mn-cs"/>
              </a:rPr>
              <a:t>Of course, errors that affect income also will affect income taxes. In the illustration here, we ignore the tax effects of the errors and focus on the errors themselves rather than their tax aspects.</a:t>
            </a:r>
            <a:endParaRPr lang="en-IN"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9–18 Inventory Error Correction</a:t>
            </a:r>
          </a:p>
          <a:p>
            <a:endParaRPr lang="en-US" dirty="0"/>
          </a:p>
          <a:p>
            <a:r>
              <a:rPr lang="en-US" dirty="0"/>
              <a:t>In this example</a:t>
            </a:r>
            <a:r>
              <a:rPr lang="en-US" baseline="0" dirty="0"/>
              <a:t>,</a:t>
            </a:r>
            <a:r>
              <a:rPr lang="en-US" dirty="0"/>
              <a:t> ending inventory is overstated by $800,000, which</a:t>
            </a:r>
            <a:r>
              <a:rPr lang="en-US" baseline="0" dirty="0"/>
              <a:t> causes</a:t>
            </a:r>
            <a:r>
              <a:rPr lang="en-US" dirty="0"/>
              <a:t> cost of goods sold to be understated</a:t>
            </a:r>
            <a:r>
              <a:rPr lang="en-US" baseline="0" dirty="0"/>
              <a:t> and net income and retained earnings to be overstated.</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Here we see how the error impacted 2017 and 2018.</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9–18 Inventory Error Correction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sz="1200" b="0" i="0" u="none" strike="noStrike" kern="1200" baseline="0" dirty="0">
                <a:solidFill>
                  <a:schemeClr val="tx1"/>
                </a:solidFill>
                <a:latin typeface="+mn-lt"/>
                <a:ea typeface="+mn-ea"/>
                <a:cs typeface="+mn-cs"/>
              </a:rPr>
              <a:t>First, let’s assume the error is discovered in 2018. The 2017 financial statements that were incorrect as a result of the error are retrospectively restated to reflect the correct inventory amount, cost of goods sold, net income, and retained earnings when those statements are reported again for comparative purposes in the 2018 annual report. The journal entry seen here, ignoring income taxes, corrects the error.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retained earnings is one of the accounts that is incorrect, when the error is discovered in 2018, the correction to that account is reported as a </a:t>
            </a:r>
            <a:r>
              <a:rPr lang="en-US" sz="1200" b="0" i="1" u="none" strike="noStrike" kern="1200" baseline="0" dirty="0">
                <a:solidFill>
                  <a:schemeClr val="tx1"/>
                </a:solidFill>
                <a:latin typeface="+mn-lt"/>
                <a:ea typeface="+mn-ea"/>
                <a:cs typeface="+mn-cs"/>
              </a:rPr>
              <a:t>prior period adjustment </a:t>
            </a:r>
            <a:r>
              <a:rPr lang="en-US" sz="1200" b="0" i="0" u="none" strike="noStrike" kern="1200" baseline="0" dirty="0">
                <a:solidFill>
                  <a:schemeClr val="tx1"/>
                </a:solidFill>
                <a:latin typeface="+mn-lt"/>
                <a:ea typeface="+mn-ea"/>
                <a:cs typeface="+mn-cs"/>
              </a:rPr>
              <a:t>to the 2018 beginning retained earnings balance in Barton’s statement of shareholders’ equity (or statement of retained earnings). Prior period adjustments do not flow through the income statement but directly adjust retained earnings.</a:t>
            </a:r>
            <a:endParaRPr lang="en-US"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9–18 Inventory Error Correction</a:t>
            </a:r>
            <a:r>
              <a:rPr lang="en-US" baseline="0" dirty="0"/>
              <a:t> </a:t>
            </a:r>
            <a:endParaRPr lang="en-US" dirty="0"/>
          </a:p>
          <a:p>
            <a:r>
              <a:rPr lang="en-US" sz="1200" b="0" i="0" u="none" strike="noStrike" kern="1200" baseline="0" dirty="0">
                <a:solidFill>
                  <a:schemeClr val="tx1"/>
                </a:solidFill>
                <a:latin typeface="+mn-lt"/>
                <a:ea typeface="+mn-ea"/>
                <a:cs typeface="+mn-cs"/>
              </a:rPr>
              <a:t>First, let’s assume the error is discovered in 2018. The 2017 financial statements that were incorrect as a result of the error are retrospectively restated to reflect the correct inventory amount, cost of goods sold, net income, and retained earnings when those statements are reported again for comparative purposes in the 2018 annual report. The journal entry seen here, ignoring income taxes, corrects the error.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retained earnings is one of the accounts that is incorrect, when the error is discovered in 2018, the correction to that account is reported as a </a:t>
            </a:r>
            <a:r>
              <a:rPr lang="en-US" sz="1200" b="0" i="1" u="none" strike="noStrike" kern="1200" baseline="0" dirty="0">
                <a:solidFill>
                  <a:schemeClr val="tx1"/>
                </a:solidFill>
                <a:latin typeface="+mn-lt"/>
                <a:ea typeface="+mn-ea"/>
                <a:cs typeface="+mn-cs"/>
              </a:rPr>
              <a:t>prior period adjustment </a:t>
            </a:r>
            <a:r>
              <a:rPr lang="en-US" sz="1200" b="0" i="0" u="none" strike="noStrike" kern="1200" baseline="0" dirty="0">
                <a:solidFill>
                  <a:schemeClr val="tx1"/>
                </a:solidFill>
                <a:latin typeface="+mn-lt"/>
                <a:ea typeface="+mn-ea"/>
                <a:cs typeface="+mn-cs"/>
              </a:rPr>
              <a:t>to the 2018 beginning retained earnings balance in Barton’s statement of shareholders’ equity (or statement of retained earnings). Prior period adjustments do not flow through the income statement but directly adjust retained earnings.</a:t>
            </a:r>
            <a:endParaRPr lang="en-US"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Purchase commitments </a:t>
            </a:r>
            <a:r>
              <a:rPr lang="en-IN" b="0" dirty="0"/>
              <a:t>are contracts that obligate a company to purchase a specified amount of merchandise or raw materials at specified prices on or before specified dates. Companies enter into these agreements to make sure they will be able to obtain important inventory as well as to protect against increases in purchase price. However, if the purchase price decreases before the agreement is exercised, the commitment has the disadvantage of requiring the company to purchase inventory at a higher than market price. If this happens, a loss on the purchase commitment is recorded. </a:t>
            </a:r>
          </a:p>
          <a:p>
            <a:endParaRPr lang="en-IN" b="0" dirty="0"/>
          </a:p>
          <a:p>
            <a:r>
              <a:rPr lang="en-US" sz="1200" b="0" i="0" u="none" strike="noStrike" kern="1200" baseline="0" dirty="0">
                <a:solidFill>
                  <a:schemeClr val="tx1"/>
                </a:solidFill>
                <a:latin typeface="+mn-lt"/>
                <a:ea typeface="+mn-ea"/>
                <a:cs typeface="+mn-cs"/>
              </a:rPr>
              <a:t>Because purchase commitments create the possibility of this kind of loss, the loss occurs when the market price falls below the commitment price rather than when the inventory eventually is sold. This means recording the loss when the product is purchased or, if the commitment is still outstanding, at the end of the reporting period. In other words, purchases are recorded at market price when that price is lower than the contract price, and a loss is recognized for the difference. Also, losses are recognized for any purchase commitments outstanding at the end of a reporting period when market price is less than contract price.</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Illustration 9A–1 Purchase Commitments</a:t>
            </a:r>
          </a:p>
          <a:p>
            <a:pPr defTabSz="931774">
              <a:defRPr/>
            </a:pPr>
            <a:endParaRPr lang="en-US" dirty="0"/>
          </a:p>
          <a:p>
            <a:r>
              <a:rPr lang="en-US" dirty="0"/>
              <a:t>Let’s study purchase commitments with an illustration. </a:t>
            </a:r>
            <a:r>
              <a:rPr lang="en-IN" sz="1200" dirty="0">
                <a:latin typeface="+mn-lt"/>
              </a:rPr>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a:p>
            <a:pPr defTabSz="931774">
              <a:defRPr/>
            </a:pPr>
            <a:endParaRPr lang="en-IN" dirty="0"/>
          </a:p>
          <a:p>
            <a:r>
              <a:rPr lang="en-US" sz="1200" kern="1200" baseline="0" dirty="0">
                <a:solidFill>
                  <a:schemeClr val="tx1"/>
                </a:solidFill>
                <a:latin typeface="+mn-lt"/>
                <a:ea typeface="+mn-ea"/>
                <a:cs typeface="+mn-cs"/>
              </a:rPr>
              <a:t>The contract period for the first commitment is contained within a single fiscal year. Lassiter would record the purchase at the contract price if the market price of inventory at date of acquisition is equal to or greater than the contract price of $500,000.</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Illustration 9A–1 Purchase Commitments</a:t>
            </a:r>
          </a:p>
          <a:p>
            <a:r>
              <a:rPr lang="en-IN" dirty="0"/>
              <a:t>If the market price of inventory at acquisition is </a:t>
            </a:r>
            <a:r>
              <a:rPr lang="en-IN" i="0" dirty="0"/>
              <a:t>less</a:t>
            </a:r>
            <a:r>
              <a:rPr lang="en-IN" i="1" dirty="0"/>
              <a:t> </a:t>
            </a:r>
            <a:r>
              <a:rPr lang="en-IN" dirty="0"/>
              <a:t>than the contract price, inventory is recorded at the market price and a loss is recognized. </a:t>
            </a:r>
          </a:p>
          <a:p>
            <a:endParaRPr lang="en-IN" dirty="0"/>
          </a:p>
          <a:p>
            <a:r>
              <a:rPr lang="en-IN" dirty="0"/>
              <a:t>For example, if the market price is $425,000 at the time of acquisition, Lassiter must still pay $500,000 (contract price) and the inventory is recorded at market price of $425,000. The difference of $75,000, $500,000 of cash paid less</a:t>
            </a:r>
            <a:r>
              <a:rPr lang="en-IN" baseline="0" dirty="0"/>
              <a:t> the</a:t>
            </a:r>
            <a:r>
              <a:rPr lang="en-IN" dirty="0"/>
              <a:t> $425,000 market price, is recorded</a:t>
            </a:r>
            <a:r>
              <a:rPr lang="en-IN" baseline="0" dirty="0"/>
              <a:t> as a</a:t>
            </a:r>
            <a:r>
              <a:rPr lang="en-IN" dirty="0"/>
              <a:t> loss on the purchase commitment.</a:t>
            </a:r>
          </a:p>
          <a:p>
            <a:endParaRPr lang="en-IN" dirty="0"/>
          </a:p>
          <a:p>
            <a:r>
              <a:rPr lang="en-US" sz="1200" b="0" i="0" u="none" strike="noStrike" kern="1200" baseline="0" dirty="0">
                <a:solidFill>
                  <a:schemeClr val="tx1"/>
                </a:solidFill>
                <a:latin typeface="+mn-lt"/>
                <a:ea typeface="+mn-ea"/>
                <a:cs typeface="+mn-cs"/>
              </a:rPr>
              <a:t>The objective of this treatment is to associate the loss with the period in which the price declines rather than with the period in which the company eventually sells the inventory.</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Illustration 9A–1 Purchase Commitments</a:t>
            </a:r>
          </a:p>
          <a:p>
            <a:pPr defTabSz="931774">
              <a:defRPr/>
            </a:pPr>
            <a:endParaRPr lang="en-US" dirty="0"/>
          </a:p>
          <a:p>
            <a:r>
              <a:rPr lang="en-US" sz="1200" b="0" i="0" u="none" strike="noStrike" kern="1200" baseline="0" dirty="0">
                <a:solidFill>
                  <a:schemeClr val="tx1"/>
                </a:solidFill>
                <a:latin typeface="+mn-lt"/>
                <a:ea typeface="+mn-ea"/>
                <a:cs typeface="+mn-cs"/>
              </a:rPr>
              <a:t>Now let’s consider Lassiter’s second purchase commitment that is outstanding at the end of the fiscal year 2018 (that is, the purchases have not yet been made). If the market price of inventory at the end of the year is equal to or greater than the contract price of $600,000, no entry is recorded. However, if the market price at year-end is </a:t>
            </a:r>
            <a:r>
              <a:rPr lang="en-US" sz="1200" b="0" i="1" u="none" strike="noStrike" kern="1200" baseline="0" dirty="0">
                <a:solidFill>
                  <a:schemeClr val="tx1"/>
                </a:solidFill>
                <a:latin typeface="+mn-lt"/>
                <a:ea typeface="+mn-ea"/>
                <a:cs typeface="+mn-cs"/>
              </a:rPr>
              <a:t>less </a:t>
            </a:r>
            <a:r>
              <a:rPr lang="en-US" sz="1200" b="0" i="0" u="none" strike="noStrike" kern="1200" baseline="0" dirty="0">
                <a:solidFill>
                  <a:schemeClr val="tx1"/>
                </a:solidFill>
                <a:latin typeface="+mn-lt"/>
                <a:ea typeface="+mn-ea"/>
                <a:cs typeface="+mn-cs"/>
              </a:rPr>
              <a:t>than the contract price, a loss must be recognized. The objective is to associate the loss with the period in which the price declines rather than with the period in which the company eventually sells the inventory. Let’s say the year-end market price of the inventory for Lassiter’s second purchase commitment is $540,000. The entry shown here is recorded.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this point, the loss is an </a:t>
            </a:r>
            <a:r>
              <a:rPr lang="en-US" sz="1200" b="0" i="1" u="none" strike="noStrike" kern="1200" baseline="0" dirty="0">
                <a:solidFill>
                  <a:schemeClr val="tx1"/>
                </a:solidFill>
                <a:latin typeface="+mn-lt"/>
                <a:ea typeface="+mn-ea"/>
                <a:cs typeface="+mn-cs"/>
              </a:rPr>
              <a:t>estimated </a:t>
            </a:r>
            <a:r>
              <a:rPr lang="en-US" sz="1200" b="0" i="0" u="none" strike="noStrike" kern="1200" baseline="0" dirty="0">
                <a:solidFill>
                  <a:schemeClr val="tx1"/>
                </a:solidFill>
                <a:latin typeface="+mn-lt"/>
                <a:ea typeface="+mn-ea"/>
                <a:cs typeface="+mn-cs"/>
              </a:rPr>
              <a:t>loss. The actual loss, if any, will not be known until the inventory actually is purchased. The best estimate of the market price on date of purchase is the current market price, in this case $540,000. Because no inventory has been acquired, we can’t credit inventory for the loss. Instead, a liability is credited because, in a sense, the loss represents an obligation to purchase inventory above market price.</a:t>
            </a:r>
          </a:p>
          <a:p>
            <a:endParaRPr lang="en-US" sz="1200" b="0" i="0" u="none" strike="noStrike" kern="1200" baseline="0" dirty="0">
              <a:solidFill>
                <a:schemeClr val="tx1"/>
              </a:solidFill>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Illustration 9A–1 Purchase Commitments</a:t>
            </a:r>
          </a:p>
          <a:p>
            <a:pPr defTabSz="931774">
              <a:defRPr/>
            </a:pPr>
            <a:endParaRPr lang="en-US" dirty="0"/>
          </a:p>
          <a:p>
            <a:r>
              <a:rPr lang="en-US" sz="1200" b="0" i="0" u="none" strike="noStrike" kern="1200" baseline="0" dirty="0">
                <a:solidFill>
                  <a:schemeClr val="tx1"/>
                </a:solidFill>
                <a:latin typeface="+mn-lt"/>
                <a:ea typeface="+mn-ea"/>
                <a:cs typeface="+mn-cs"/>
              </a:rPr>
              <a:t>The entry to record the actual purchase on or before February 15, 2019, will vary depending on the market price of the inventory at date of purchase. If the market price is unchanged or has increased from the year-end price, the entry shown here is made.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if the market price of the inventory increases, there is no recovery of the $60,000 loss recognized in 2018. Similar to the method of recording inventory at the lower of cost or market, the reduced inventory value, in this case the reduced value of purchases, is considered to be the new cost and any recovery of value is ignored.</a:t>
            </a:r>
            <a:endParaRPr lang="en-US" dirty="0"/>
          </a:p>
          <a:p>
            <a:pPr defTabSz="931774">
              <a:defRPr/>
            </a:pPr>
            <a:endParaRPr lang="en-US" dirty="0"/>
          </a:p>
          <a:p>
            <a:pPr defTabSz="931774">
              <a:defRPr/>
            </a:pP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Illustration 9A–1 Purchase Commitments</a:t>
            </a:r>
          </a:p>
          <a:p>
            <a:pPr defTabSz="931774">
              <a:defRPr/>
            </a:pPr>
            <a:endParaRPr lang="en-US" dirty="0"/>
          </a:p>
          <a:p>
            <a:r>
              <a:rPr lang="en-US" sz="1200" b="0" i="0" u="none" strike="noStrike" kern="1200" baseline="0" dirty="0">
                <a:solidFill>
                  <a:schemeClr val="tx1"/>
                </a:solidFill>
                <a:latin typeface="+mn-lt"/>
                <a:ea typeface="+mn-ea"/>
                <a:cs typeface="+mn-cs"/>
              </a:rPr>
              <a:t>If the market price declines even further from year-end levels, an additional loss is recognized. For example, if the market price of the inventory covered by the commitment declines to $510,000, the entry shown here is recorded.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total loss on this purchase commitment of $90,000 is thus allocated between 2018 and 2019 according to when the decline in value of the inventory covered by the commitment occurred.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there are material amounts of purchase commitments outstanding at the end of a reporting period, the contract details are disclosed in a note. This disclosure is required even if no loss estimate has been recorded.</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NRV is below cost, companies are required to write down inventory to the lower NRV. This is accomplished in one of two ways depending on the nature of the decline in inventory value. These write-downs usually are included in cost of goods sold because they are a natural consequence of holding inventory and therefore part of the inventory’s cost. However, when a write-down is substantial and unusual, the write-down should be recorded in a loss account instead. That loss must be expressly disclosed in the financial statements. This could be accomplished with a disclosure note alone or by also reporting the loss in a separate line of the income statement, usually among operating expenses.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Referring back to the example on the previous slide, assume that we report inventory using the LCNRV approach by individual items. The recorded cost of inventory ($415,000) needs to be written down to its NRV ($395,000)</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at the end of the period. The amount of the reduction is $20,000. The period-end adjusting entry would be one of the following, depending on whether the inventory write-down is usual (cost of goods sold) or unusual (loss).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Regardless of which entry we use to report the write-down, the reduced inventory amount becomes the new cost basis for subsequent reporting. If the inventory value later increases prior to its sale, we do not write it back up.</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91</a:t>
            </a:fld>
            <a:endParaRPr lang="en-US"/>
          </a:p>
        </p:txBody>
      </p:sp>
    </p:spTree>
    <p:extLst>
      <p:ext uri="{BB962C8B-B14F-4D97-AF65-F5344CB8AC3E}">
        <p14:creationId xmlns:p14="http://schemas.microsoft.com/office/powerpoint/2010/main" val="35094816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990600" y="6252596"/>
            <a:ext cx="7162800" cy="605404"/>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565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01576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60" r:id="rId3"/>
    <p:sldLayoutId id="2147483659"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8.wmf"/><Relationship Id="rId4" Type="http://schemas.openxmlformats.org/officeDocument/2006/relationships/oleObject" Target="../embeddings/oleObject2.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0.wmf"/><Relationship Id="rId4" Type="http://schemas.openxmlformats.org/officeDocument/2006/relationships/oleObject" Target="../embeddings/oleObject3.bin"/></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US" sz="4400" dirty="0"/>
              <a:t>Chapter 9</a:t>
            </a:r>
          </a:p>
        </p:txBody>
      </p:sp>
      <p:sp>
        <p:nvSpPr>
          <p:cNvPr id="20" name="Subtitle 19"/>
          <p:cNvSpPr>
            <a:spLocks noGrp="1"/>
          </p:cNvSpPr>
          <p:nvPr>
            <p:ph type="subTitle" idx="1"/>
          </p:nvPr>
        </p:nvSpPr>
        <p:spPr>
          <a:xfrm>
            <a:off x="762000" y="2895600"/>
            <a:ext cx="7848600" cy="1828800"/>
          </a:xfrm>
        </p:spPr>
        <p:txBody>
          <a:bodyPr/>
          <a:lstStyle/>
          <a:p>
            <a:pPr>
              <a:tabLst>
                <a:tab pos="3090863" algn="l"/>
              </a:tabLst>
            </a:pPr>
            <a:r>
              <a:rPr lang="en-US" sz="4000" dirty="0"/>
              <a:t>Inventories: Additional</a:t>
            </a:r>
          </a:p>
          <a:p>
            <a:r>
              <a:rPr lang="en-US" sz="4000" dirty="0"/>
              <a:t>Issues</a:t>
            </a:r>
            <a:endParaRPr lang="en-IN" sz="4000" dirty="0"/>
          </a:p>
        </p:txBody>
      </p:sp>
      <p:sp>
        <p:nvSpPr>
          <p:cNvPr id="6" name="Text Placeholder 8"/>
          <p:cNvSpPr>
            <a:spLocks noGrp="1"/>
          </p:cNvSpPr>
          <p:nvPr>
            <p:ph type="body" sz="quarter" idx="11"/>
          </p:nvPr>
        </p:nvSpPr>
        <p:spPr>
          <a:xfrm>
            <a:off x="914400" y="6248400"/>
            <a:ext cx="7239000"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03298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09-1</a:t>
            </a:r>
          </a:p>
        </p:txBody>
      </p:sp>
      <p:sp>
        <p:nvSpPr>
          <p:cNvPr id="8" name="Title 7"/>
          <p:cNvSpPr>
            <a:spLocks noGrp="1"/>
          </p:cNvSpPr>
          <p:nvPr>
            <p:ph type="title"/>
          </p:nvPr>
        </p:nvSpPr>
        <p:spPr/>
        <p:txBody>
          <a:bodyPr>
            <a:noAutofit/>
          </a:bodyPr>
          <a:lstStyle/>
          <a:p>
            <a:r>
              <a:rPr lang="en-US" dirty="0"/>
              <a:t>Adjusting Cost to NRV (2 of 2)</a:t>
            </a:r>
          </a:p>
        </p:txBody>
      </p:sp>
      <p:pic>
        <p:nvPicPr>
          <p:cNvPr id="4098" name="Picture 2" descr="Journal entry debiting cost of goods sold 20,000 and crediting inventory 20,000.&#10;&#10;Loss on write-down of inventory is debited 20,000 and inventory is credited 2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247" y="1981200"/>
            <a:ext cx="8078153" cy="152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7825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09-1</a:t>
            </a:r>
          </a:p>
        </p:txBody>
      </p:sp>
      <p:sp>
        <p:nvSpPr>
          <p:cNvPr id="5" name="Title 4"/>
          <p:cNvSpPr>
            <a:spLocks noGrp="1"/>
          </p:cNvSpPr>
          <p:nvPr>
            <p:ph type="title"/>
          </p:nvPr>
        </p:nvSpPr>
        <p:spPr/>
        <p:txBody>
          <a:bodyPr>
            <a:normAutofit/>
          </a:bodyPr>
          <a:lstStyle/>
          <a:p>
            <a:r>
              <a:rPr lang="en-US" altLang="en-US" dirty="0"/>
              <a:t>Concept Check: LCNRV (1 of 2)</a:t>
            </a:r>
            <a:endParaRPr lang="en-US" dirty="0"/>
          </a:p>
        </p:txBody>
      </p:sp>
      <p:sp>
        <p:nvSpPr>
          <p:cNvPr id="6" name="Content Placeholder 5"/>
          <p:cNvSpPr>
            <a:spLocks noGrp="1"/>
          </p:cNvSpPr>
          <p:nvPr>
            <p:ph sz="quarter" idx="10"/>
          </p:nvPr>
        </p:nvSpPr>
        <p:spPr>
          <a:xfrm>
            <a:off x="685800" y="1752600"/>
            <a:ext cx="8229600" cy="914400"/>
          </a:xfrm>
        </p:spPr>
        <p:txBody>
          <a:bodyPr/>
          <a:lstStyle/>
          <a:p>
            <a:pPr marL="0" indent="0">
              <a:buNone/>
            </a:pPr>
            <a:r>
              <a:rPr lang="en-US" dirty="0"/>
              <a:t>The following information pertains to one item of inventory of the Forge Company:</a:t>
            </a:r>
          </a:p>
        </p:txBody>
      </p:sp>
      <p:graphicFrame>
        <p:nvGraphicFramePr>
          <p:cNvPr id="10" name="Table 7"/>
          <p:cNvGraphicFramePr>
            <a:graphicFrameLocks/>
          </p:cNvGraphicFramePr>
          <p:nvPr>
            <p:extLst>
              <p:ext uri="{D42A27DB-BD31-4B8C-83A1-F6EECF244321}">
                <p14:modId xmlns:p14="http://schemas.microsoft.com/office/powerpoint/2010/main" val="3737548296"/>
              </p:ext>
            </p:extLst>
          </p:nvPr>
        </p:nvGraphicFramePr>
        <p:xfrm>
          <a:off x="2057400" y="3124200"/>
          <a:ext cx="4876800" cy="1981200"/>
        </p:xfrm>
        <a:graphic>
          <a:graphicData uri="http://schemas.openxmlformats.org/drawingml/2006/table">
            <a:tbl>
              <a:tblPr firstRow="1" bandRow="1">
                <a:tableStyleId>{5940675A-B579-460E-94D1-54222C63F5DA}</a:tableStyleId>
              </a:tblPr>
              <a:tblGrid>
                <a:gridCol w="25908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tblGrid>
              <a:tr h="0">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361176" marR="361176" marT="76200" marB="762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latin typeface="Verdana" panose="020B0604030504040204" pitchFamily="34" charset="0"/>
                          <a:ea typeface="Verdana" panose="020B0604030504040204" pitchFamily="34" charset="0"/>
                          <a:cs typeface="Verdana" panose="020B0604030504040204" pitchFamily="34" charset="0"/>
                        </a:rPr>
                        <a:t>Per unit</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361176" marR="361176" marT="76200" marB="76200"/>
                </a:tc>
                <a:extLst>
                  <a:ext uri="{0D108BD9-81ED-4DB2-BD59-A6C34878D82A}">
                    <a16:rowId xmlns:a16="http://schemas.microsoft.com/office/drawing/2014/main" val="10000"/>
                  </a:ext>
                </a:extLst>
              </a:tr>
              <a:tr h="19812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Cost</a:t>
                      </a:r>
                    </a:p>
                  </a:txBody>
                  <a:tcPr marL="361176" marR="361176" marT="76200" marB="7620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$270</a:t>
                      </a:r>
                    </a:p>
                  </a:txBody>
                  <a:tcPr marL="361176" marR="361176" marT="76200" marB="76200"/>
                </a:tc>
                <a:extLst>
                  <a:ext uri="{0D108BD9-81ED-4DB2-BD59-A6C34878D82A}">
                    <a16:rowId xmlns:a16="http://schemas.microsoft.com/office/drawing/2014/main" val="10001"/>
                  </a:ext>
                </a:extLst>
              </a:tr>
              <a:tr h="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Replacement cost</a:t>
                      </a:r>
                    </a:p>
                  </a:txBody>
                  <a:tcPr marL="361176" marR="361176" marT="76200" marB="76200"/>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225</a:t>
                      </a:r>
                    </a:p>
                  </a:txBody>
                  <a:tcPr marL="361176" marR="361176" marT="76200" marB="76200"/>
                </a:tc>
                <a:extLst>
                  <a:ext uri="{0D108BD9-81ED-4DB2-BD59-A6C34878D82A}">
                    <a16:rowId xmlns:a16="http://schemas.microsoft.com/office/drawing/2014/main" val="10002"/>
                  </a:ext>
                </a:extLst>
              </a:tr>
              <a:tr h="21336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Selling price</a:t>
                      </a:r>
                    </a:p>
                  </a:txBody>
                  <a:tcPr marL="361176" marR="361176" marT="76200" marB="76200"/>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292</a:t>
                      </a:r>
                    </a:p>
                  </a:txBody>
                  <a:tcPr marL="361176" marR="361176" marT="76200" marB="76200"/>
                </a:tc>
                <a:extLst>
                  <a:ext uri="{0D108BD9-81ED-4DB2-BD59-A6C34878D82A}">
                    <a16:rowId xmlns:a16="http://schemas.microsoft.com/office/drawing/2014/main" val="10003"/>
                  </a:ext>
                </a:extLst>
              </a:tr>
              <a:tr h="18288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Costs to sell</a:t>
                      </a:r>
                    </a:p>
                  </a:txBody>
                  <a:tcPr marL="361176" marR="361176" marT="76200" marB="76200"/>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52</a:t>
                      </a:r>
                    </a:p>
                  </a:txBody>
                  <a:tcPr marL="361176" marR="361176" marT="76200" marB="7620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1834101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09-1</a:t>
            </a:r>
          </a:p>
        </p:txBody>
      </p:sp>
      <p:sp>
        <p:nvSpPr>
          <p:cNvPr id="5" name="Title 4"/>
          <p:cNvSpPr>
            <a:spLocks noGrp="1"/>
          </p:cNvSpPr>
          <p:nvPr>
            <p:ph type="title"/>
          </p:nvPr>
        </p:nvSpPr>
        <p:spPr/>
        <p:txBody>
          <a:bodyPr>
            <a:normAutofit/>
          </a:bodyPr>
          <a:lstStyle/>
          <a:p>
            <a:r>
              <a:rPr lang="en-US" altLang="en-US" dirty="0"/>
              <a:t>Concept Check: LCNRV (2 of 2)</a:t>
            </a:r>
            <a:endParaRPr lang="en-US" dirty="0"/>
          </a:p>
        </p:txBody>
      </p:sp>
      <p:sp>
        <p:nvSpPr>
          <p:cNvPr id="6" name="Content Placeholder 5"/>
          <p:cNvSpPr>
            <a:spLocks noGrp="1"/>
          </p:cNvSpPr>
          <p:nvPr>
            <p:ph sz="quarter" idx="10"/>
          </p:nvPr>
        </p:nvSpPr>
        <p:spPr>
          <a:xfrm>
            <a:off x="838200" y="1676400"/>
            <a:ext cx="8001000" cy="4495800"/>
          </a:xfrm>
        </p:spPr>
        <p:txBody>
          <a:bodyPr/>
          <a:lstStyle/>
          <a:p>
            <a:pPr marL="0" indent="0">
              <a:buNone/>
            </a:pPr>
            <a:r>
              <a:rPr lang="en-US" dirty="0"/>
              <a:t>Applying the lower of cost or net realizable value rule, this item should be valued at:</a:t>
            </a:r>
          </a:p>
          <a:p>
            <a:pPr marL="465138" indent="-465138">
              <a:buFont typeface="+mj-lt"/>
              <a:buAutoNum type="alphaLcPeriod"/>
            </a:pPr>
            <a:r>
              <a:rPr lang="en-US" dirty="0"/>
              <a:t> $225 </a:t>
            </a:r>
          </a:p>
          <a:p>
            <a:pPr marL="465138" indent="-465138">
              <a:buFont typeface="+mj-lt"/>
              <a:buAutoNum type="alphaLcPeriod"/>
            </a:pPr>
            <a:r>
              <a:rPr lang="en-US" dirty="0"/>
              <a:t> </a:t>
            </a:r>
            <a:r>
              <a:rPr lang="en-US" b="1" dirty="0"/>
              <a:t>$240 </a:t>
            </a:r>
          </a:p>
          <a:p>
            <a:pPr marL="465138" indent="-465138">
              <a:buFont typeface="+mj-lt"/>
              <a:buAutoNum type="alphaLcPeriod"/>
            </a:pPr>
            <a:r>
              <a:rPr lang="en-US" dirty="0"/>
              <a:t> $270 </a:t>
            </a:r>
          </a:p>
          <a:p>
            <a:pPr marL="465138" indent="-465138">
              <a:buFont typeface="+mj-lt"/>
              <a:buAutoNum type="alphaLcPeriod"/>
            </a:pPr>
            <a:r>
              <a:rPr lang="en-US" dirty="0"/>
              <a:t> $292</a:t>
            </a:r>
            <a:r>
              <a:rPr lang="en-US" sz="2000" dirty="0"/>
              <a:t> </a:t>
            </a:r>
          </a:p>
          <a:p>
            <a:pPr marL="0" indent="0">
              <a:buNone/>
            </a:pPr>
            <a:r>
              <a:rPr lang="en-US" dirty="0"/>
              <a:t>The correct answer is </a:t>
            </a:r>
            <a:r>
              <a:rPr lang="en-US" i="1" dirty="0"/>
              <a:t>b</a:t>
            </a:r>
            <a:r>
              <a:rPr lang="en-US" dirty="0"/>
              <a:t>: NRV of </a:t>
            </a:r>
            <a:r>
              <a:rPr lang="en-US" b="1" dirty="0"/>
              <a:t>$240 </a:t>
            </a:r>
            <a:r>
              <a:rPr lang="en-US" dirty="0"/>
              <a:t>($292 − 52) is lower than cost of $270.</a:t>
            </a:r>
            <a:endParaRPr lang="en-US" sz="2200" dirty="0"/>
          </a:p>
        </p:txBody>
      </p:sp>
    </p:spTree>
    <p:extLst>
      <p:ext uri="{BB962C8B-B14F-4D97-AF65-F5344CB8AC3E}">
        <p14:creationId xmlns:p14="http://schemas.microsoft.com/office/powerpoint/2010/main" val="3788668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09-8</a:t>
            </a:r>
          </a:p>
        </p:txBody>
      </p:sp>
      <p:sp>
        <p:nvSpPr>
          <p:cNvPr id="8" name="Title 7"/>
          <p:cNvSpPr>
            <a:spLocks noGrp="1"/>
          </p:cNvSpPr>
          <p:nvPr>
            <p:ph type="title"/>
          </p:nvPr>
        </p:nvSpPr>
        <p:spPr/>
        <p:txBody>
          <a:bodyPr>
            <a:noAutofit/>
          </a:bodyPr>
          <a:lstStyle/>
          <a:p>
            <a:r>
              <a:rPr lang="en-IN" dirty="0"/>
              <a:t>Differences between U.S. GAAP and IFRS</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644726472"/>
              </p:ext>
            </p:extLst>
          </p:nvPr>
        </p:nvGraphicFramePr>
        <p:xfrm>
          <a:off x="762000" y="2209800"/>
          <a:ext cx="8229600" cy="2595880"/>
        </p:xfrm>
        <a:graphic>
          <a:graphicData uri="http://schemas.openxmlformats.org/drawingml/2006/table">
            <a:tbl>
              <a:tblPr firstRow="1" bandRow="1">
                <a:tableStyleId>{5940675A-B579-460E-94D1-54222C63F5DA}</a:tableStyleId>
              </a:tblPr>
              <a:tblGrid>
                <a:gridCol w="4038600">
                  <a:extLst>
                    <a:ext uri="{9D8B030D-6E8A-4147-A177-3AD203B41FA5}">
                      <a16:colId xmlns:a16="http://schemas.microsoft.com/office/drawing/2014/main" val="20000"/>
                    </a:ext>
                  </a:extLst>
                </a:gridCol>
                <a:gridCol w="4191000">
                  <a:extLst>
                    <a:ext uri="{9D8B030D-6E8A-4147-A177-3AD203B41FA5}">
                      <a16:colId xmlns:a16="http://schemas.microsoft.com/office/drawing/2014/main" val="20001"/>
                    </a:ext>
                  </a:extLst>
                </a:gridCol>
              </a:tblGrid>
              <a:tr h="37084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Verdana" panose="020B0604030504040204" pitchFamily="34" charset="0"/>
                          <a:ea typeface="Verdana" panose="020B0604030504040204" pitchFamily="34" charset="0"/>
                          <a:cs typeface="Verdana" panose="020B0604030504040204" pitchFamily="34" charset="0"/>
                        </a:rPr>
                        <a:t>U.S. GAAP</a:t>
                      </a:r>
                      <a:endParaRPr lang="en-US" sz="1600" b="1"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Verdana" panose="020B0604030504040204" pitchFamily="34" charset="0"/>
                          <a:ea typeface="Verdana" panose="020B0604030504040204" pitchFamily="34" charset="0"/>
                          <a:cs typeface="Verdana" panose="020B0604030504040204" pitchFamily="34" charset="0"/>
                        </a:rPr>
                        <a:t>IFRS</a:t>
                      </a:r>
                      <a:endParaRPr lang="en-US" sz="1600" b="1"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latin typeface="Verdana" panose="020B0604030504040204" pitchFamily="34" charset="0"/>
                          <a:ea typeface="Verdana" panose="020B0604030504040204" pitchFamily="34" charset="0"/>
                          <a:cs typeface="Verdana" panose="020B0604030504040204" pitchFamily="34" charset="0"/>
                        </a:rPr>
                        <a:t>Lower of cost or net realizable value</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6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Reversals are not permitted</a:t>
                      </a:r>
                      <a:endParaRPr lang="en-US" sz="16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If circumstances indicate that an inventory write-down is no longer appropriate, it must be reversed</a:t>
                      </a:r>
                      <a:endParaRPr lang="en-US" sz="16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60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Can be applied </a:t>
                      </a:r>
                      <a:r>
                        <a:rPr lang="en-IN" sz="160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to individual items, inventory categories, or the entire inventory</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160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Usually applied to individual items, although using inventory categories is allowed under certain circumstances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27698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09-8</a:t>
            </a:r>
          </a:p>
        </p:txBody>
      </p:sp>
      <p:sp>
        <p:nvSpPr>
          <p:cNvPr id="5" name="Title 4"/>
          <p:cNvSpPr>
            <a:spLocks noGrp="1"/>
          </p:cNvSpPr>
          <p:nvPr>
            <p:ph type="title"/>
          </p:nvPr>
        </p:nvSpPr>
        <p:spPr/>
        <p:txBody>
          <a:bodyPr>
            <a:noAutofit/>
          </a:bodyPr>
          <a:lstStyle/>
          <a:p>
            <a:r>
              <a:rPr lang="en-US" altLang="en-US" dirty="0"/>
              <a:t>Concept Check: LCNRV—IFRS vs. GAAP </a:t>
            </a:r>
            <a:r>
              <a:rPr lang="en-US" dirty="0"/>
              <a:t>(1 of 2)</a:t>
            </a:r>
          </a:p>
        </p:txBody>
      </p:sp>
      <p:sp>
        <p:nvSpPr>
          <p:cNvPr id="6" name="Content Placeholder 5"/>
          <p:cNvSpPr>
            <a:spLocks noGrp="1"/>
          </p:cNvSpPr>
          <p:nvPr>
            <p:ph sz="quarter" idx="10"/>
          </p:nvPr>
        </p:nvSpPr>
        <p:spPr>
          <a:xfrm>
            <a:off x="685800" y="1524000"/>
            <a:ext cx="8229600" cy="4953000"/>
          </a:xfrm>
        </p:spPr>
        <p:txBody>
          <a:bodyPr/>
          <a:lstStyle/>
          <a:p>
            <a:pPr marL="0" indent="0">
              <a:spcBef>
                <a:spcPts val="600"/>
              </a:spcBef>
              <a:buNone/>
            </a:pPr>
            <a:r>
              <a:rPr lang="en-US" dirty="0"/>
              <a:t>Which of the following statements is </a:t>
            </a:r>
            <a:r>
              <a:rPr lang="en-US" b="1" dirty="0"/>
              <a:t>not</a:t>
            </a:r>
            <a:r>
              <a:rPr lang="en-US" dirty="0"/>
              <a:t> true concerning using lower of cost or net realizable value for U.S. GAAP and IFRS purposes?</a:t>
            </a:r>
          </a:p>
          <a:p>
            <a:pPr marL="465138" indent="-465138">
              <a:spcBef>
                <a:spcPts val="600"/>
              </a:spcBef>
              <a:buFont typeface="+mj-lt"/>
              <a:buAutoNum type="alphaLcPeriod"/>
            </a:pPr>
            <a:r>
              <a:rPr lang="en-US" b="1" dirty="0"/>
              <a:t>Both U.S. GAAP and IFRS allows for reversals of inventory write-downs if circumstances indicate the write-down is no longer appropriate</a:t>
            </a:r>
          </a:p>
          <a:p>
            <a:pPr marL="465138" indent="-465138">
              <a:spcBef>
                <a:spcPts val="600"/>
              </a:spcBef>
              <a:buFont typeface="+mj-lt"/>
              <a:buAutoNum type="alphaLcPeriod"/>
            </a:pPr>
            <a:r>
              <a:rPr lang="en-US" dirty="0"/>
              <a:t>U.S. GAAP allows the LCNRV rule to be applied to individual items, categories, or entire inventory</a:t>
            </a:r>
          </a:p>
          <a:p>
            <a:pPr marL="465138" indent="-465138">
              <a:spcBef>
                <a:spcPts val="600"/>
              </a:spcBef>
              <a:buFont typeface="+mj-lt"/>
              <a:buAutoNum type="alphaLcPeriod"/>
            </a:pPr>
            <a:r>
              <a:rPr lang="en-US" dirty="0"/>
              <a:t>IFRS requires LCNRV be applied to individual items except in certain circumstances</a:t>
            </a:r>
          </a:p>
        </p:txBody>
      </p:sp>
    </p:spTree>
    <p:extLst>
      <p:ext uri="{BB962C8B-B14F-4D97-AF65-F5344CB8AC3E}">
        <p14:creationId xmlns:p14="http://schemas.microsoft.com/office/powerpoint/2010/main" val="1342095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09-8</a:t>
            </a:r>
          </a:p>
        </p:txBody>
      </p:sp>
      <p:sp>
        <p:nvSpPr>
          <p:cNvPr id="5" name="Title 4"/>
          <p:cNvSpPr>
            <a:spLocks noGrp="1"/>
          </p:cNvSpPr>
          <p:nvPr>
            <p:ph type="title"/>
          </p:nvPr>
        </p:nvSpPr>
        <p:spPr/>
        <p:txBody>
          <a:bodyPr>
            <a:noAutofit/>
          </a:bodyPr>
          <a:lstStyle/>
          <a:p>
            <a:r>
              <a:rPr lang="en-US" altLang="en-US" dirty="0"/>
              <a:t>Concept Check: LCNRV—IFRS vs. GAAP </a:t>
            </a:r>
            <a:r>
              <a:rPr lang="en-US" dirty="0"/>
              <a:t>(2 of 2)</a:t>
            </a:r>
          </a:p>
        </p:txBody>
      </p:sp>
      <p:sp>
        <p:nvSpPr>
          <p:cNvPr id="6" name="Content Placeholder 5"/>
          <p:cNvSpPr>
            <a:spLocks noGrp="1"/>
          </p:cNvSpPr>
          <p:nvPr>
            <p:ph sz="quarter" idx="10"/>
          </p:nvPr>
        </p:nvSpPr>
        <p:spPr>
          <a:xfrm>
            <a:off x="685800" y="1524000"/>
            <a:ext cx="8229600" cy="4953000"/>
          </a:xfrm>
        </p:spPr>
        <p:txBody>
          <a:bodyPr/>
          <a:lstStyle/>
          <a:p>
            <a:pPr marL="514350" indent="-514350">
              <a:spcBef>
                <a:spcPts val="600"/>
              </a:spcBef>
              <a:buFont typeface="+mj-lt"/>
              <a:buAutoNum type="alphaLcPeriod" startAt="4"/>
            </a:pPr>
            <a:r>
              <a:rPr lang="en-US" dirty="0"/>
              <a:t>IFRS requires disclosure of inventory valuation methods in the notes to the financial statements</a:t>
            </a:r>
          </a:p>
          <a:p>
            <a:pPr marL="0" lvl="0" indent="0">
              <a:spcBef>
                <a:spcPts val="600"/>
              </a:spcBef>
              <a:buNone/>
            </a:pPr>
            <a:r>
              <a:rPr lang="en-US" dirty="0"/>
              <a:t>The correct answer is </a:t>
            </a:r>
            <a:r>
              <a:rPr lang="en-US" i="1" dirty="0"/>
              <a:t>a</a:t>
            </a:r>
            <a:r>
              <a:rPr lang="en-US" dirty="0"/>
              <a:t>. While IFRS allows for reversals of inventory write-downs, U.S. GAAP does not.</a:t>
            </a:r>
            <a:endParaRPr lang="en-US" b="1" dirty="0">
              <a:solidFill>
                <a:srgbClr val="FF0000"/>
              </a:solidFill>
            </a:endParaRPr>
          </a:p>
        </p:txBody>
      </p:sp>
    </p:spTree>
    <p:extLst>
      <p:ext uri="{BB962C8B-B14F-4D97-AF65-F5344CB8AC3E}">
        <p14:creationId xmlns:p14="http://schemas.microsoft.com/office/powerpoint/2010/main" val="70441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09-1</a:t>
            </a:r>
          </a:p>
        </p:txBody>
      </p:sp>
      <p:sp>
        <p:nvSpPr>
          <p:cNvPr id="5" name="Title 4"/>
          <p:cNvSpPr>
            <a:spLocks noGrp="1"/>
          </p:cNvSpPr>
          <p:nvPr>
            <p:ph type="title"/>
          </p:nvPr>
        </p:nvSpPr>
        <p:spPr/>
        <p:txBody>
          <a:bodyPr>
            <a:normAutofit/>
          </a:bodyPr>
          <a:lstStyle/>
          <a:p>
            <a:r>
              <a:rPr lang="en-US" dirty="0"/>
              <a:t>Lower of Cost or Market (LCM)</a:t>
            </a:r>
          </a:p>
        </p:txBody>
      </p:sp>
      <p:sp>
        <p:nvSpPr>
          <p:cNvPr id="6" name="Content Placeholder 5"/>
          <p:cNvSpPr>
            <a:spLocks noGrp="1"/>
          </p:cNvSpPr>
          <p:nvPr>
            <p:ph sz="quarter" idx="10"/>
          </p:nvPr>
        </p:nvSpPr>
        <p:spPr>
          <a:xfrm>
            <a:off x="685800" y="1447800"/>
            <a:ext cx="8229600" cy="5029200"/>
          </a:xfrm>
        </p:spPr>
        <p:txBody>
          <a:bodyPr/>
          <a:lstStyle/>
          <a:p>
            <a:pPr marL="465138" indent="-465138"/>
            <a:r>
              <a:rPr lang="en-US" dirty="0"/>
              <a:t>Companies that use LIFO or the retail inventory method report inventory using the </a:t>
            </a:r>
            <a:r>
              <a:rPr lang="en-US" b="1" dirty="0"/>
              <a:t>lower of cost or market </a:t>
            </a:r>
            <a:r>
              <a:rPr lang="en-US" dirty="0"/>
              <a:t>(LCM) approach</a:t>
            </a:r>
          </a:p>
          <a:p>
            <a:pPr marL="465138" indent="-465138"/>
            <a:r>
              <a:rPr lang="en-US" dirty="0"/>
              <a:t>Cost Vs. Market</a:t>
            </a:r>
          </a:p>
          <a:p>
            <a:pPr marL="914400" indent="-449263">
              <a:buFont typeface="Verdana" pitchFamily="34" charset="0"/>
              <a:buChar char="–"/>
            </a:pPr>
            <a:r>
              <a:rPr lang="en-US" sz="2400" dirty="0"/>
              <a:t>“Ceiling”= </a:t>
            </a:r>
            <a:r>
              <a:rPr lang="en-US" sz="2400" b="1" u="sng" dirty="0"/>
              <a:t>Net realizable value (NRV)</a:t>
            </a:r>
          </a:p>
          <a:p>
            <a:pPr marL="1379538" indent="-465138">
              <a:buFont typeface="Wingdings" pitchFamily="2" charset="2"/>
              <a:buChar char="§"/>
            </a:pPr>
            <a:r>
              <a:rPr lang="en-US" sz="2200" dirty="0"/>
              <a:t>Market should not be greater than the net realizable value</a:t>
            </a:r>
          </a:p>
          <a:p>
            <a:pPr marL="914400" indent="-449263">
              <a:buFont typeface="Verdana" pitchFamily="34" charset="0"/>
              <a:buChar char="–"/>
            </a:pPr>
            <a:r>
              <a:rPr lang="en-US" sz="2400" dirty="0"/>
              <a:t>“Floor”= </a:t>
            </a:r>
            <a:r>
              <a:rPr lang="en-US" sz="2400" b="1" u="sng" dirty="0"/>
              <a:t>NRV – Normal profit margin</a:t>
            </a:r>
          </a:p>
          <a:p>
            <a:pPr marL="1379538" indent="-465138">
              <a:buFont typeface="Wingdings" pitchFamily="2" charset="2"/>
              <a:buChar char="§"/>
            </a:pPr>
            <a:r>
              <a:rPr lang="en-US" sz="2200" dirty="0"/>
              <a:t>Market should not be less than net realizable value reduced by an allowance for normal profit margin</a:t>
            </a:r>
          </a:p>
        </p:txBody>
      </p:sp>
    </p:spTree>
    <p:extLst>
      <p:ext uri="{BB962C8B-B14F-4D97-AF65-F5344CB8AC3E}">
        <p14:creationId xmlns:p14="http://schemas.microsoft.com/office/powerpoint/2010/main" val="20612837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09-1</a:t>
            </a:r>
          </a:p>
        </p:txBody>
      </p:sp>
      <p:sp>
        <p:nvSpPr>
          <p:cNvPr id="5" name="Title 4"/>
          <p:cNvSpPr>
            <a:spLocks noGrp="1"/>
          </p:cNvSpPr>
          <p:nvPr>
            <p:ph type="title"/>
          </p:nvPr>
        </p:nvSpPr>
        <p:spPr/>
        <p:txBody>
          <a:bodyPr>
            <a:normAutofit/>
          </a:bodyPr>
          <a:lstStyle/>
          <a:p>
            <a:r>
              <a:rPr lang="en-US" dirty="0"/>
              <a:t>LCM (1 of 4)</a:t>
            </a:r>
          </a:p>
        </p:txBody>
      </p:sp>
      <p:sp>
        <p:nvSpPr>
          <p:cNvPr id="6" name="Content Placeholder 5"/>
          <p:cNvSpPr>
            <a:spLocks noGrp="1"/>
          </p:cNvSpPr>
          <p:nvPr>
            <p:ph sz="quarter" idx="10"/>
          </p:nvPr>
        </p:nvSpPr>
        <p:spPr>
          <a:xfrm>
            <a:off x="762000" y="1371600"/>
            <a:ext cx="8077200" cy="5029200"/>
          </a:xfrm>
        </p:spPr>
        <p:txBody>
          <a:bodyPr/>
          <a:lstStyle/>
          <a:p>
            <a:pPr marL="0" indent="0">
              <a:spcBef>
                <a:spcPts val="600"/>
              </a:spcBef>
              <a:buNone/>
            </a:pPr>
            <a:r>
              <a:rPr lang="en-US" sz="2400" b="1" u="sng" dirty="0"/>
              <a:t>Calculate Ceiling and Floor:</a:t>
            </a:r>
          </a:p>
          <a:p>
            <a:pPr marL="914400" lvl="1" indent="-457200">
              <a:spcBef>
                <a:spcPts val="600"/>
              </a:spcBef>
            </a:pPr>
            <a:r>
              <a:rPr lang="en-US" sz="2200" dirty="0"/>
              <a:t>NRV [</a:t>
            </a:r>
            <a:r>
              <a:rPr lang="en-US" sz="2200" b="1" dirty="0"/>
              <a:t>Ceiling</a:t>
            </a:r>
            <a:r>
              <a:rPr lang="en-US" sz="2200" dirty="0"/>
              <a:t>] = Selling price − Estimated Selling Costs</a:t>
            </a:r>
          </a:p>
          <a:p>
            <a:pPr marL="914400" lvl="1" indent="-457200">
              <a:spcBef>
                <a:spcPts val="600"/>
              </a:spcBef>
            </a:pPr>
            <a:r>
              <a:rPr lang="en-US" sz="2200" dirty="0"/>
              <a:t>NRV − NPM [</a:t>
            </a:r>
            <a:r>
              <a:rPr lang="en-US" sz="2200" b="1" dirty="0"/>
              <a:t>Floor</a:t>
            </a:r>
            <a:r>
              <a:rPr lang="en-US" sz="2200" dirty="0"/>
              <a:t>] = NRV − Normal Profit Margin</a:t>
            </a:r>
            <a:r>
              <a:rPr lang="en-US" dirty="0"/>
              <a:t> </a:t>
            </a:r>
          </a:p>
          <a:p>
            <a:pPr marL="0" indent="0">
              <a:spcBef>
                <a:spcPts val="600"/>
              </a:spcBef>
              <a:buNone/>
            </a:pPr>
            <a:r>
              <a:rPr lang="en-US" sz="2400" dirty="0"/>
              <a:t>The Collins Company has five Inventory items on hand at the end of the year. The year-­end selling prices, and estimated costs of completion, disposal, and transportation (sell­ing costs) for each of the items are given below. The normal gross profit ratio for each of the products is 20% of selling price. These amounts are used to calculate the ceiling and floor as follows: </a:t>
            </a:r>
          </a:p>
        </p:txBody>
      </p:sp>
    </p:spTree>
    <p:extLst>
      <p:ext uri="{BB962C8B-B14F-4D97-AF65-F5344CB8AC3E}">
        <p14:creationId xmlns:p14="http://schemas.microsoft.com/office/powerpoint/2010/main" val="37851244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09-1</a:t>
            </a:r>
          </a:p>
        </p:txBody>
      </p:sp>
      <p:sp>
        <p:nvSpPr>
          <p:cNvPr id="5" name="Title 4"/>
          <p:cNvSpPr>
            <a:spLocks noGrp="1"/>
          </p:cNvSpPr>
          <p:nvPr>
            <p:ph type="title"/>
          </p:nvPr>
        </p:nvSpPr>
        <p:spPr/>
        <p:txBody>
          <a:bodyPr>
            <a:normAutofit/>
          </a:bodyPr>
          <a:lstStyle/>
          <a:p>
            <a:r>
              <a:rPr lang="en-US" dirty="0"/>
              <a:t>LCM (2 of 4)</a:t>
            </a:r>
          </a:p>
        </p:txBody>
      </p:sp>
      <p:graphicFrame>
        <p:nvGraphicFramePr>
          <p:cNvPr id="3" name="Table 2"/>
          <p:cNvGraphicFramePr>
            <a:graphicFrameLocks noGrp="1"/>
          </p:cNvGraphicFramePr>
          <p:nvPr>
            <p:extLst>
              <p:ext uri="{D42A27DB-BD31-4B8C-83A1-F6EECF244321}">
                <p14:modId xmlns:p14="http://schemas.microsoft.com/office/powerpoint/2010/main" val="1214317402"/>
              </p:ext>
            </p:extLst>
          </p:nvPr>
        </p:nvGraphicFramePr>
        <p:xfrm>
          <a:off x="762000" y="2362200"/>
          <a:ext cx="8001000" cy="2194099"/>
        </p:xfrm>
        <a:graphic>
          <a:graphicData uri="http://schemas.openxmlformats.org/drawingml/2006/table">
            <a:tbl>
              <a:tblPr firstRow="1">
                <a:tableStyleId>{5940675A-B579-460E-94D1-54222C63F5DA}</a:tableStyleId>
              </a:tblPr>
              <a:tblGrid>
                <a:gridCol w="6096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2286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228600">
                  <a:extLst>
                    <a:ext uri="{9D8B030D-6E8A-4147-A177-3AD203B41FA5}">
                      <a16:colId xmlns:a16="http://schemas.microsoft.com/office/drawing/2014/main" val="20004"/>
                    </a:ext>
                  </a:extLst>
                </a:gridCol>
                <a:gridCol w="1066800">
                  <a:extLst>
                    <a:ext uri="{9D8B030D-6E8A-4147-A177-3AD203B41FA5}">
                      <a16:colId xmlns:a16="http://schemas.microsoft.com/office/drawing/2014/main" val="20005"/>
                    </a:ext>
                  </a:extLst>
                </a:gridCol>
                <a:gridCol w="228600">
                  <a:extLst>
                    <a:ext uri="{9D8B030D-6E8A-4147-A177-3AD203B41FA5}">
                      <a16:colId xmlns:a16="http://schemas.microsoft.com/office/drawing/2014/main" val="20006"/>
                    </a:ext>
                  </a:extLst>
                </a:gridCol>
                <a:gridCol w="1828800">
                  <a:extLst>
                    <a:ext uri="{9D8B030D-6E8A-4147-A177-3AD203B41FA5}">
                      <a16:colId xmlns:a16="http://schemas.microsoft.com/office/drawing/2014/main" val="20007"/>
                    </a:ext>
                  </a:extLst>
                </a:gridCol>
                <a:gridCol w="228600">
                  <a:extLst>
                    <a:ext uri="{9D8B030D-6E8A-4147-A177-3AD203B41FA5}">
                      <a16:colId xmlns:a16="http://schemas.microsoft.com/office/drawing/2014/main" val="20008"/>
                    </a:ext>
                  </a:extLst>
                </a:gridCol>
                <a:gridCol w="1524000">
                  <a:extLst>
                    <a:ext uri="{9D8B030D-6E8A-4147-A177-3AD203B41FA5}">
                      <a16:colId xmlns:a16="http://schemas.microsoft.com/office/drawing/2014/main" val="20009"/>
                    </a:ext>
                  </a:extLst>
                </a:gridCol>
              </a:tblGrid>
              <a:tr h="822499">
                <a:tc>
                  <a:txBody>
                    <a:bodyPr/>
                    <a:lstStyle/>
                    <a:p>
                      <a:pPr algn="ctr" rtl="0" fontAlgn="ctr"/>
                      <a:r>
                        <a:rPr lang="en-US" sz="1200" b="1" u="none" strike="noStrike" dirty="0">
                          <a:effectLst/>
                          <a:latin typeface="Verdana" pitchFamily="34" charset="0"/>
                          <a:ea typeface="Verdana" pitchFamily="34" charset="0"/>
                          <a:cs typeface="Verdana" pitchFamily="34" charset="0"/>
                        </a:rPr>
                        <a:t>Item</a:t>
                      </a:r>
                      <a:endParaRPr lang="en-US" sz="12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r>
                        <a:rPr lang="en-US" sz="1200" b="1" u="none" strike="noStrike" dirty="0">
                          <a:effectLst/>
                          <a:latin typeface="Verdana" pitchFamily="34" charset="0"/>
                          <a:ea typeface="Verdana" pitchFamily="34" charset="0"/>
                          <a:cs typeface="Verdana" pitchFamily="34" charset="0"/>
                        </a:rPr>
                        <a:t>Selling Price</a:t>
                      </a:r>
                      <a:endParaRPr lang="en-US" sz="12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endParaRPr lang="en-US" sz="12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r>
                        <a:rPr lang="en-US" sz="1200" b="1" u="none" strike="noStrike" dirty="0">
                          <a:effectLst/>
                          <a:latin typeface="Verdana" pitchFamily="34" charset="0"/>
                          <a:ea typeface="Verdana" pitchFamily="34" charset="0"/>
                          <a:cs typeface="Verdana" pitchFamily="34" charset="0"/>
                        </a:rPr>
                        <a:t>Estimated Selling Costs</a:t>
                      </a:r>
                      <a:endParaRPr lang="en-US" sz="12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endParaRPr lang="en-US" sz="12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r>
                        <a:rPr lang="en-US" sz="1200" b="1" u="none" strike="noStrike" dirty="0">
                          <a:effectLst/>
                          <a:latin typeface="Verdana" pitchFamily="34" charset="0"/>
                          <a:ea typeface="Verdana" pitchFamily="34" charset="0"/>
                          <a:cs typeface="Verdana" pitchFamily="34" charset="0"/>
                        </a:rPr>
                        <a:t>NRV [Ceiling]</a:t>
                      </a:r>
                      <a:r>
                        <a:rPr lang="en-US" sz="1200" b="1" u="none" strike="noStrike" baseline="30000" dirty="0">
                          <a:effectLst/>
                          <a:latin typeface="Verdana" pitchFamily="34" charset="0"/>
                          <a:ea typeface="Verdana" pitchFamily="34" charset="0"/>
                          <a:cs typeface="Verdana" pitchFamily="34" charset="0"/>
                        </a:rPr>
                        <a:t>*</a:t>
                      </a:r>
                      <a:endParaRPr lang="en-US" sz="1200" b="1" i="0" u="none" strike="noStrike" baseline="30000"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endParaRPr lang="en-US" sz="12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r>
                        <a:rPr lang="en-US" sz="1200" b="1" u="none" strike="noStrike" dirty="0">
                          <a:effectLst/>
                          <a:latin typeface="Verdana" pitchFamily="34" charset="0"/>
                          <a:ea typeface="Verdana" pitchFamily="34" charset="0"/>
                          <a:cs typeface="Verdana" pitchFamily="34" charset="0"/>
                        </a:rPr>
                        <a:t>Normal Profit Margin (20% of Selling Price)</a:t>
                      </a:r>
                      <a:endParaRPr lang="en-US" sz="12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endParaRPr lang="en-US" sz="12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r>
                        <a:rPr lang="en-US" sz="1200" b="1" u="none" strike="noStrike" dirty="0">
                          <a:effectLst/>
                          <a:latin typeface="Verdana" pitchFamily="34" charset="0"/>
                          <a:ea typeface="Verdana" pitchFamily="34" charset="0"/>
                          <a:cs typeface="Verdana" pitchFamily="34" charset="0"/>
                        </a:rPr>
                        <a:t>NRV— NPM [Floor]</a:t>
                      </a:r>
                      <a:r>
                        <a:rPr lang="en-US" sz="1200" b="1" u="none" strike="noStrike" baseline="30000" dirty="0">
                          <a:effectLst/>
                          <a:latin typeface="Verdana" pitchFamily="34" charset="0"/>
                          <a:ea typeface="Verdana" pitchFamily="34" charset="0"/>
                          <a:cs typeface="Verdana" pitchFamily="34" charset="0"/>
                        </a:rPr>
                        <a:t>†</a:t>
                      </a:r>
                      <a:endParaRPr lang="en-US" sz="1200" b="1" i="0" u="none" strike="noStrike" baseline="30000"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221176">
                <a:tc>
                  <a:txBody>
                    <a:bodyPr/>
                    <a:lstStyle/>
                    <a:p>
                      <a:pPr algn="ctr" rtl="0" fontAlgn="ctr"/>
                      <a:r>
                        <a:rPr lang="en-US" sz="1200" u="none" strike="noStrike">
                          <a:effectLst/>
                          <a:latin typeface="Verdana" pitchFamily="34" charset="0"/>
                          <a:ea typeface="Verdana" pitchFamily="34" charset="0"/>
                          <a:cs typeface="Verdana" pitchFamily="34" charset="0"/>
                        </a:rPr>
                        <a:t>A</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sng" strike="noStrike" dirty="0">
                          <a:effectLst/>
                          <a:latin typeface="Verdana" pitchFamily="34" charset="0"/>
                          <a:ea typeface="Verdana" pitchFamily="34" charset="0"/>
                          <a:cs typeface="Verdana" pitchFamily="34" charset="0"/>
                        </a:rPr>
                        <a:t>$100,000 </a:t>
                      </a:r>
                      <a:endParaRPr lang="en-US" sz="12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r>
                        <a:rPr lang="en-US" sz="1200" b="0" i="0" u="none" strike="noStrike" dirty="0">
                          <a:solidFill>
                            <a:srgbClr val="000000"/>
                          </a:solidFill>
                          <a:effectLst/>
                          <a:latin typeface="Verdana" pitchFamily="34" charset="0"/>
                          <a:ea typeface="Verdana" pitchFamily="34" charset="0"/>
                          <a:cs typeface="Verdana" pitchFamily="34" charset="0"/>
                        </a:rPr>
                        <a:t>-</a:t>
                      </a:r>
                    </a:p>
                  </a:txBody>
                  <a:tcPr anchor="ctr"/>
                </a:tc>
                <a:tc>
                  <a:txBody>
                    <a:bodyPr/>
                    <a:lstStyle/>
                    <a:p>
                      <a:pPr algn="r" rtl="0" fontAlgn="ctr"/>
                      <a:r>
                        <a:rPr lang="en-US" sz="1200" u="sng" strike="noStrike" dirty="0">
                          <a:effectLst/>
                          <a:latin typeface="Verdana" pitchFamily="34" charset="0"/>
                          <a:ea typeface="Verdana" pitchFamily="34" charset="0"/>
                          <a:cs typeface="Verdana" pitchFamily="34" charset="0"/>
                        </a:rPr>
                        <a:t>$15,000 </a:t>
                      </a:r>
                      <a:endParaRPr lang="en-US" sz="12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r>
                        <a:rPr lang="en-US" sz="1200" b="0" i="0" u="none" strike="noStrike" dirty="0">
                          <a:solidFill>
                            <a:srgbClr val="000000"/>
                          </a:solidFill>
                          <a:effectLst/>
                          <a:latin typeface="Verdana" pitchFamily="34" charset="0"/>
                          <a:ea typeface="Verdana" pitchFamily="34" charset="0"/>
                          <a:cs typeface="Verdana" pitchFamily="34" charset="0"/>
                        </a:rPr>
                        <a:t>=</a:t>
                      </a:r>
                    </a:p>
                  </a:txBody>
                  <a:tcPr anchor="ctr"/>
                </a:tc>
                <a:tc>
                  <a:txBody>
                    <a:bodyPr/>
                    <a:lstStyle/>
                    <a:p>
                      <a:pPr algn="r" rtl="0" fontAlgn="ctr"/>
                      <a:r>
                        <a:rPr lang="en-US" sz="1200" u="sng" strike="noStrike" dirty="0">
                          <a:effectLst/>
                          <a:latin typeface="Verdana" pitchFamily="34" charset="0"/>
                          <a:ea typeface="Verdana" pitchFamily="34" charset="0"/>
                          <a:cs typeface="Verdana" pitchFamily="34" charset="0"/>
                        </a:rPr>
                        <a:t>$85,000 </a:t>
                      </a:r>
                      <a:endParaRPr lang="en-US" sz="12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r>
                        <a:rPr lang="en-US" sz="1200" u="none" strike="noStrike" dirty="0">
                          <a:effectLst/>
                          <a:latin typeface="Verdana" pitchFamily="34" charset="0"/>
                          <a:ea typeface="Verdana" pitchFamily="34" charset="0"/>
                          <a:cs typeface="Verdana" pitchFamily="34" charset="0"/>
                        </a:rPr>
                        <a:t>-</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sng" strike="noStrike" dirty="0">
                          <a:effectLst/>
                          <a:latin typeface="Verdana" pitchFamily="34" charset="0"/>
                          <a:ea typeface="Verdana" pitchFamily="34" charset="0"/>
                          <a:cs typeface="Verdana" pitchFamily="34" charset="0"/>
                        </a:rPr>
                        <a:t>$20,000 </a:t>
                      </a:r>
                      <a:endParaRPr lang="en-US" sz="12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rtl="0" fontAlgn="ctr"/>
                      <a:r>
                        <a:rPr lang="en-US" sz="1200" b="0" i="0" u="none" strike="noStrike" dirty="0">
                          <a:solidFill>
                            <a:srgbClr val="000000"/>
                          </a:solidFill>
                          <a:effectLst/>
                          <a:latin typeface="Verdana" pitchFamily="34" charset="0"/>
                          <a:ea typeface="Verdana" pitchFamily="34" charset="0"/>
                          <a:cs typeface="Verdana" pitchFamily="34" charset="0"/>
                        </a:rPr>
                        <a:t>=</a:t>
                      </a:r>
                    </a:p>
                  </a:txBody>
                  <a:tcPr anchor="ctr"/>
                </a:tc>
                <a:tc>
                  <a:txBody>
                    <a:bodyPr/>
                    <a:lstStyle/>
                    <a:p>
                      <a:pPr algn="r" rtl="0" fontAlgn="ctr"/>
                      <a:r>
                        <a:rPr lang="en-US" sz="1200" u="sng" strike="noStrike" dirty="0">
                          <a:effectLst/>
                          <a:latin typeface="Verdana" pitchFamily="34" charset="0"/>
                          <a:ea typeface="Verdana" pitchFamily="34" charset="0"/>
                          <a:cs typeface="Verdana" pitchFamily="34" charset="0"/>
                        </a:rPr>
                        <a:t>$65,000 </a:t>
                      </a:r>
                      <a:endParaRPr lang="en-US" sz="1200" b="0" i="0" u="sng"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221176">
                <a:tc>
                  <a:txBody>
                    <a:bodyPr/>
                    <a:lstStyle/>
                    <a:p>
                      <a:pPr algn="ctr" rtl="0" fontAlgn="ctr"/>
                      <a:r>
                        <a:rPr lang="en-US" sz="1200" u="none" strike="noStrike">
                          <a:effectLst/>
                          <a:latin typeface="Verdana" pitchFamily="34" charset="0"/>
                          <a:ea typeface="Verdana" pitchFamily="34" charset="0"/>
                          <a:cs typeface="Verdana" pitchFamily="34" charset="0"/>
                        </a:rPr>
                        <a:t>B</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120,000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dirty="0">
                          <a:effectLst/>
                          <a:latin typeface="Verdana" pitchFamily="34" charset="0"/>
                          <a:ea typeface="Verdana" pitchFamily="34" charset="0"/>
                          <a:cs typeface="Verdana" pitchFamily="34" charset="0"/>
                        </a:rPr>
                        <a:t>30,000</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90,000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24,000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dirty="0">
                          <a:effectLst/>
                          <a:latin typeface="Verdana" pitchFamily="34" charset="0"/>
                          <a:ea typeface="Verdana" pitchFamily="34" charset="0"/>
                          <a:cs typeface="Verdana" pitchFamily="34" charset="0"/>
                        </a:rPr>
                        <a:t>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dirty="0">
                          <a:effectLst/>
                          <a:latin typeface="Verdana" pitchFamily="34" charset="0"/>
                          <a:ea typeface="Verdana" pitchFamily="34" charset="0"/>
                          <a:cs typeface="Verdana" pitchFamily="34" charset="0"/>
                        </a:rPr>
                        <a:t>66,000</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221176">
                <a:tc>
                  <a:txBody>
                    <a:bodyPr/>
                    <a:lstStyle/>
                    <a:p>
                      <a:pPr algn="ctr" rtl="0" fontAlgn="ctr"/>
                      <a:r>
                        <a:rPr lang="en-US" sz="1200" u="none" strike="noStrike">
                          <a:effectLst/>
                          <a:latin typeface="Verdana" pitchFamily="34" charset="0"/>
                          <a:ea typeface="Verdana" pitchFamily="34" charset="0"/>
                          <a:cs typeface="Verdana" pitchFamily="34" charset="0"/>
                        </a:rPr>
                        <a:t>C</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dirty="0">
                          <a:effectLst/>
                          <a:latin typeface="Verdana" pitchFamily="34" charset="0"/>
                          <a:ea typeface="Verdana" pitchFamily="34" charset="0"/>
                          <a:cs typeface="Verdana" pitchFamily="34" charset="0"/>
                        </a:rPr>
                        <a:t>90,000</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15,000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75,000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18,000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57,000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221176">
                <a:tc>
                  <a:txBody>
                    <a:bodyPr/>
                    <a:lstStyle/>
                    <a:p>
                      <a:pPr algn="ctr" rtl="0" fontAlgn="ctr"/>
                      <a:r>
                        <a:rPr lang="en-US" sz="1200" u="none" strike="noStrike">
                          <a:effectLst/>
                          <a:latin typeface="Verdana" pitchFamily="34" charset="0"/>
                          <a:ea typeface="Verdana" pitchFamily="34" charset="0"/>
                          <a:cs typeface="Verdana" pitchFamily="34" charset="0"/>
                        </a:rPr>
                        <a:t>D</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100,000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15,000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85,000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20,000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65,000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221176">
                <a:tc>
                  <a:txBody>
                    <a:bodyPr/>
                    <a:lstStyle/>
                    <a:p>
                      <a:pPr algn="ctr" rtl="0" fontAlgn="ctr"/>
                      <a:r>
                        <a:rPr lang="en-US" sz="1200" u="none" strike="noStrike">
                          <a:effectLst/>
                          <a:latin typeface="Verdana" pitchFamily="34" charset="0"/>
                          <a:ea typeface="Verdana" pitchFamily="34" charset="0"/>
                          <a:cs typeface="Verdana" pitchFamily="34" charset="0"/>
                        </a:rPr>
                        <a:t>E</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110,000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14,000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96,000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22,000</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a:effectLst/>
                          <a:latin typeface="Verdana" pitchFamily="34" charset="0"/>
                          <a:ea typeface="Verdana" pitchFamily="34" charset="0"/>
                          <a:cs typeface="Verdana" pitchFamily="34" charset="0"/>
                        </a:rPr>
                        <a:t>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rtl="0" fontAlgn="ctr"/>
                      <a:r>
                        <a:rPr lang="en-US" sz="1200" u="none" strike="noStrike" dirty="0">
                          <a:effectLst/>
                          <a:latin typeface="Verdana" pitchFamily="34" charset="0"/>
                          <a:ea typeface="Verdana" pitchFamily="34" charset="0"/>
                          <a:cs typeface="Verdana" pitchFamily="34" charset="0"/>
                        </a:rPr>
                        <a:t>74,000</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999875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r>
              <a:rPr lang="en-US" dirty="0"/>
              <a:t>Learning Objective 09-1</a:t>
            </a:r>
          </a:p>
        </p:txBody>
      </p:sp>
      <p:sp>
        <p:nvSpPr>
          <p:cNvPr id="8" name="Title 7"/>
          <p:cNvSpPr>
            <a:spLocks noGrp="1"/>
          </p:cNvSpPr>
          <p:nvPr>
            <p:ph type="title"/>
          </p:nvPr>
        </p:nvSpPr>
        <p:spPr/>
        <p:txBody>
          <a:bodyPr/>
          <a:lstStyle/>
          <a:p>
            <a:r>
              <a:rPr lang="en-US" dirty="0"/>
              <a:t>LCM (3 of 4)</a:t>
            </a:r>
          </a:p>
        </p:txBody>
      </p:sp>
      <p:sp>
        <p:nvSpPr>
          <p:cNvPr id="7" name="Content Placeholder 6"/>
          <p:cNvSpPr>
            <a:spLocks noGrp="1"/>
          </p:cNvSpPr>
          <p:nvPr>
            <p:ph sz="quarter" idx="10"/>
          </p:nvPr>
        </p:nvSpPr>
        <p:spPr>
          <a:xfrm>
            <a:off x="838200" y="1371600"/>
            <a:ext cx="8001000" cy="5029200"/>
          </a:xfrm>
        </p:spPr>
        <p:txBody>
          <a:bodyPr/>
          <a:lstStyle/>
          <a:p>
            <a:pPr marL="0" indent="0">
              <a:spcBef>
                <a:spcPts val="600"/>
              </a:spcBef>
              <a:buNone/>
            </a:pPr>
            <a:r>
              <a:rPr lang="en-US" sz="2400" u="sng" dirty="0"/>
              <a:t>Calculate lower of:</a:t>
            </a:r>
          </a:p>
          <a:p>
            <a:pPr marL="457200" indent="-457200">
              <a:spcBef>
                <a:spcPts val="600"/>
              </a:spcBef>
              <a:buFont typeface="+mj-lt"/>
              <a:buAutoNum type="arabicPeriod"/>
            </a:pPr>
            <a:r>
              <a:rPr lang="en-US" sz="2400" b="1" dirty="0"/>
              <a:t>Cost</a:t>
            </a:r>
            <a:r>
              <a:rPr lang="en-US" sz="2400" dirty="0"/>
              <a:t> (given below)</a:t>
            </a:r>
          </a:p>
          <a:p>
            <a:pPr marL="457200" indent="-457200">
              <a:spcBef>
                <a:spcPts val="600"/>
              </a:spcBef>
              <a:buFont typeface="+mj-lt"/>
              <a:buAutoNum type="arabicPeriod"/>
            </a:pPr>
            <a:r>
              <a:rPr lang="en-US" sz="2400" b="1" dirty="0"/>
              <a:t>Market</a:t>
            </a:r>
            <a:r>
              <a:rPr lang="en-US" sz="2400" dirty="0"/>
              <a:t> = replacement cost not above ceiling or below floor </a:t>
            </a:r>
          </a:p>
          <a:p>
            <a:pPr marL="0" indent="0">
              <a:spcBef>
                <a:spcPts val="600"/>
              </a:spcBef>
              <a:buNone/>
            </a:pPr>
            <a:r>
              <a:rPr lang="en-US" sz="2400" dirty="0"/>
              <a:t>Additional information related to year-end Inventory cost (determined by applying the LIFO cost method) and replacement cost are given In the first two columns. Determination of LCM is a two-step process: (1) calculate the market amount using replacement cost, sub­ject to a ceiling and floor, and (2) select the lower of cost or market. </a:t>
            </a:r>
          </a:p>
        </p:txBody>
      </p:sp>
    </p:spTree>
    <p:extLst>
      <p:ext uri="{BB962C8B-B14F-4D97-AF65-F5344CB8AC3E}">
        <p14:creationId xmlns:p14="http://schemas.microsoft.com/office/powerpoint/2010/main" val="2927665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09-1</a:t>
            </a:r>
          </a:p>
        </p:txBody>
      </p:sp>
      <p:sp>
        <p:nvSpPr>
          <p:cNvPr id="5" name="Title 4"/>
          <p:cNvSpPr>
            <a:spLocks noGrp="1"/>
          </p:cNvSpPr>
          <p:nvPr>
            <p:ph type="title"/>
          </p:nvPr>
        </p:nvSpPr>
        <p:spPr/>
        <p:txBody>
          <a:bodyPr>
            <a:noAutofit/>
          </a:bodyPr>
          <a:lstStyle/>
          <a:p>
            <a:r>
              <a:rPr lang="en-US" dirty="0"/>
              <a:t>Subsequent Measurement of Inventory</a:t>
            </a:r>
          </a:p>
        </p:txBody>
      </p:sp>
      <p:sp>
        <p:nvSpPr>
          <p:cNvPr id="6" name="Content Placeholder 5"/>
          <p:cNvSpPr>
            <a:spLocks noGrp="1"/>
          </p:cNvSpPr>
          <p:nvPr>
            <p:ph sz="quarter" idx="10"/>
          </p:nvPr>
        </p:nvSpPr>
        <p:spPr>
          <a:xfrm>
            <a:off x="685800" y="1524000"/>
            <a:ext cx="8458200" cy="4876800"/>
          </a:xfrm>
        </p:spPr>
        <p:txBody>
          <a:bodyPr/>
          <a:lstStyle/>
          <a:p>
            <a:pPr marL="465138" indent="-465138"/>
            <a:r>
              <a:rPr lang="en-US" sz="2400" dirty="0"/>
              <a:t>Circumstances arise after purchase or production of inventory that indicate the company will sell inventory for less than cost</a:t>
            </a:r>
          </a:p>
          <a:p>
            <a:pPr marL="465138" indent="-465138"/>
            <a:r>
              <a:rPr lang="en-US" sz="2400" dirty="0">
                <a:cs typeface="Arial" panose="020B0604020202020204" pitchFamily="34" charset="0"/>
              </a:rPr>
              <a:t>Purchase Inventory</a:t>
            </a:r>
          </a:p>
          <a:p>
            <a:pPr marL="914400" lvl="0" indent="-449263">
              <a:buFont typeface="Verdana" pitchFamily="34" charset="0"/>
              <a:buChar char="–"/>
            </a:pPr>
            <a:r>
              <a:rPr lang="en-US" sz="2200" dirty="0">
                <a:cs typeface="Arial" panose="020B0604020202020204" pitchFamily="34" charset="0"/>
              </a:rPr>
              <a:t>Inventory damage</a:t>
            </a:r>
          </a:p>
          <a:p>
            <a:pPr marL="914400" lvl="0" indent="-449263">
              <a:buFont typeface="Verdana" pitchFamily="34" charset="0"/>
              <a:buChar char="–"/>
            </a:pPr>
            <a:r>
              <a:rPr lang="en-US" sz="2200" dirty="0">
                <a:cs typeface="Arial" panose="020B0604020202020204" pitchFamily="34" charset="0"/>
              </a:rPr>
              <a:t>Physical deterioration</a:t>
            </a:r>
          </a:p>
          <a:p>
            <a:pPr marL="914400" lvl="0" indent="-449263">
              <a:buFont typeface="Verdana" pitchFamily="34" charset="0"/>
              <a:buChar char="–"/>
            </a:pPr>
            <a:r>
              <a:rPr lang="en-US" sz="2200" dirty="0">
                <a:cs typeface="Arial" panose="020B0604020202020204" pitchFamily="34" charset="0"/>
              </a:rPr>
              <a:t>Obsolescence</a:t>
            </a:r>
          </a:p>
          <a:p>
            <a:pPr marL="914400" lvl="0" indent="-449263">
              <a:buFont typeface="Verdana" pitchFamily="34" charset="0"/>
              <a:buChar char="–"/>
            </a:pPr>
            <a:r>
              <a:rPr lang="en-US" sz="2200" dirty="0">
                <a:cs typeface="Arial" panose="020B0604020202020204" pitchFamily="34" charset="0"/>
              </a:rPr>
              <a:t>Changes in price levels</a:t>
            </a:r>
          </a:p>
          <a:p>
            <a:pPr marL="465138" indent="-465138"/>
            <a:r>
              <a:rPr lang="en-US" sz="2400" dirty="0"/>
              <a:t>Reduced ability to sell</a:t>
            </a:r>
          </a:p>
          <a:p>
            <a:pPr marL="465138" indent="-465138"/>
            <a:r>
              <a:rPr lang="en-US" sz="2400" dirty="0"/>
              <a:t>GAAP requires that companies evaluate their unsold inventory at the end of each reporting period</a:t>
            </a:r>
          </a:p>
        </p:txBody>
      </p:sp>
    </p:spTree>
    <p:extLst>
      <p:ext uri="{BB962C8B-B14F-4D97-AF65-F5344CB8AC3E}">
        <p14:creationId xmlns:p14="http://schemas.microsoft.com/office/powerpoint/2010/main" val="1414665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r>
              <a:rPr lang="en-US" dirty="0"/>
              <a:t>Learning Objective 09-1</a:t>
            </a:r>
          </a:p>
        </p:txBody>
      </p:sp>
      <p:sp>
        <p:nvSpPr>
          <p:cNvPr id="8" name="Title 7"/>
          <p:cNvSpPr>
            <a:spLocks noGrp="1"/>
          </p:cNvSpPr>
          <p:nvPr>
            <p:ph type="title"/>
          </p:nvPr>
        </p:nvSpPr>
        <p:spPr/>
        <p:txBody>
          <a:bodyPr/>
          <a:lstStyle/>
          <a:p>
            <a:r>
              <a:rPr lang="en-US" dirty="0"/>
              <a:t>LCM (4 of 4)</a:t>
            </a:r>
          </a:p>
        </p:txBody>
      </p:sp>
      <p:graphicFrame>
        <p:nvGraphicFramePr>
          <p:cNvPr id="2" name="Table 1"/>
          <p:cNvGraphicFramePr>
            <a:graphicFrameLocks noGrp="1"/>
          </p:cNvGraphicFramePr>
          <p:nvPr>
            <p:extLst>
              <p:ext uri="{D42A27DB-BD31-4B8C-83A1-F6EECF244321}">
                <p14:modId xmlns:p14="http://schemas.microsoft.com/office/powerpoint/2010/main" val="2500376748"/>
              </p:ext>
            </p:extLst>
          </p:nvPr>
        </p:nvGraphicFramePr>
        <p:xfrm>
          <a:off x="685800" y="1483360"/>
          <a:ext cx="8305800" cy="4231640"/>
        </p:xfrm>
        <a:graphic>
          <a:graphicData uri="http://schemas.openxmlformats.org/drawingml/2006/table">
            <a:tbl>
              <a:tblPr firstRow="1" bandRow="1">
                <a:tableStyleId>{5940675A-B579-460E-94D1-54222C63F5DA}</a:tableStyleId>
              </a:tblPr>
              <a:tblGrid>
                <a:gridCol w="6858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gridCol w="1447800">
                  <a:extLst>
                    <a:ext uri="{9D8B030D-6E8A-4147-A177-3AD203B41FA5}">
                      <a16:colId xmlns:a16="http://schemas.microsoft.com/office/drawing/2014/main" val="20005"/>
                    </a:ext>
                  </a:extLst>
                </a:gridCol>
                <a:gridCol w="1295400">
                  <a:extLst>
                    <a:ext uri="{9D8B030D-6E8A-4147-A177-3AD203B41FA5}">
                      <a16:colId xmlns:a16="http://schemas.microsoft.com/office/drawing/2014/main" val="20006"/>
                    </a:ext>
                  </a:extLst>
                </a:gridCol>
              </a:tblGrid>
              <a:tr h="370840">
                <a:tc>
                  <a:txBody>
                    <a:bodyPr/>
                    <a:lstStyle/>
                    <a:p>
                      <a:r>
                        <a:rPr lang="en-US" b="1" dirty="0"/>
                        <a:t>Item</a:t>
                      </a:r>
                    </a:p>
                  </a:txBody>
                  <a:tcPr anchor="ctr"/>
                </a:tc>
                <a:tc>
                  <a:txBody>
                    <a:bodyPr/>
                    <a:lstStyle/>
                    <a:p>
                      <a:pPr algn="ctr"/>
                      <a:r>
                        <a:rPr lang="en-US" b="1" dirty="0"/>
                        <a:t>Market</a:t>
                      </a:r>
                      <a:r>
                        <a:rPr lang="en-US" b="1" baseline="0" dirty="0"/>
                        <a:t> (1) Cost</a:t>
                      </a:r>
                      <a:endParaRPr lang="en-US" b="1" dirty="0"/>
                    </a:p>
                  </a:txBody>
                  <a:tcPr anchor="ctr"/>
                </a:tc>
                <a:tc>
                  <a:txBody>
                    <a:bodyPr/>
                    <a:lstStyle/>
                    <a:p>
                      <a:pPr algn="ctr"/>
                      <a:r>
                        <a:rPr lang="en-US" b="1" dirty="0"/>
                        <a:t>Market</a:t>
                      </a:r>
                      <a:r>
                        <a:rPr lang="en-US" b="1" baseline="0" dirty="0"/>
                        <a:t> (2) Replacement Cost </a:t>
                      </a:r>
                      <a:endParaRPr lang="en-US" b="1" dirty="0"/>
                    </a:p>
                  </a:txBody>
                  <a:tcPr anchor="ctr"/>
                </a:tc>
                <a:tc>
                  <a:txBody>
                    <a:bodyPr/>
                    <a:lstStyle/>
                    <a:p>
                      <a:pPr algn="ctr"/>
                      <a:r>
                        <a:rPr lang="en-US" b="1" dirty="0"/>
                        <a:t>Market</a:t>
                      </a:r>
                      <a:r>
                        <a:rPr lang="en-US" b="1" baseline="0" dirty="0"/>
                        <a:t> (3) NRN [Celling]</a:t>
                      </a:r>
                      <a:endParaRPr lang="en-US" b="1" dirty="0"/>
                    </a:p>
                  </a:txBody>
                  <a:tcPr anchor="ctr"/>
                </a:tc>
                <a:tc>
                  <a:txBody>
                    <a:bodyPr/>
                    <a:lstStyle/>
                    <a:p>
                      <a:pPr algn="ctr"/>
                      <a:r>
                        <a:rPr lang="en-US" b="1" dirty="0"/>
                        <a:t>Market</a:t>
                      </a:r>
                      <a:r>
                        <a:rPr lang="en-US" b="1" baseline="0" dirty="0"/>
                        <a:t> (4) NRV-NPM [Floor]</a:t>
                      </a:r>
                      <a:endParaRPr lang="en-US" b="1" dirty="0"/>
                    </a:p>
                  </a:txBody>
                  <a:tcPr anchor="ctr"/>
                </a:tc>
                <a:tc>
                  <a:txBody>
                    <a:bodyPr/>
                    <a:lstStyle/>
                    <a:p>
                      <a:pPr algn="ctr"/>
                      <a:r>
                        <a:rPr lang="en-US" b="1" dirty="0"/>
                        <a:t>Market</a:t>
                      </a:r>
                      <a:r>
                        <a:rPr lang="en-US" b="1" baseline="0" dirty="0"/>
                        <a:t> (5) Market [Middle of (2), (3), (4)]</a:t>
                      </a:r>
                      <a:endParaRPr lang="en-US" b="1" dirty="0"/>
                    </a:p>
                  </a:txBody>
                  <a:tcPr anchor="ctr"/>
                </a:tc>
                <a:tc>
                  <a:txBody>
                    <a:bodyPr/>
                    <a:lstStyle/>
                    <a:p>
                      <a:pPr algn="ctr"/>
                      <a:r>
                        <a:rPr lang="en-US" b="1" dirty="0"/>
                        <a:t>LCM [Lower</a:t>
                      </a:r>
                      <a:r>
                        <a:rPr lang="en-US" b="1" baseline="0" dirty="0"/>
                        <a:t> of (1) or (5)]</a:t>
                      </a:r>
                      <a:endParaRPr lang="en-US" b="1" dirty="0"/>
                    </a:p>
                  </a:txBody>
                  <a:tcPr anchor="ctr"/>
                </a:tc>
                <a:extLst>
                  <a:ext uri="{0D108BD9-81ED-4DB2-BD59-A6C34878D82A}">
                    <a16:rowId xmlns:a16="http://schemas.microsoft.com/office/drawing/2014/main" val="10000"/>
                  </a:ext>
                </a:extLst>
              </a:tr>
              <a:tr h="370840">
                <a:tc>
                  <a:txBody>
                    <a:bodyPr/>
                    <a:lstStyle/>
                    <a:p>
                      <a:r>
                        <a:rPr lang="en-US" dirty="0"/>
                        <a:t>A</a:t>
                      </a:r>
                    </a:p>
                  </a:txBody>
                  <a:tcPr anchor="ctr"/>
                </a:tc>
                <a:tc>
                  <a:txBody>
                    <a:bodyPr/>
                    <a:lstStyle/>
                    <a:p>
                      <a:pPr algn="r"/>
                      <a:r>
                        <a:rPr lang="en-US" b="1" dirty="0"/>
                        <a:t>$ 50,000</a:t>
                      </a:r>
                    </a:p>
                  </a:txBody>
                  <a:tcPr anchor="ctr"/>
                </a:tc>
                <a:tc>
                  <a:txBody>
                    <a:bodyPr/>
                    <a:lstStyle/>
                    <a:p>
                      <a:pPr algn="r"/>
                      <a:r>
                        <a:rPr lang="en-US" dirty="0"/>
                        <a:t>$ 55,000</a:t>
                      </a:r>
                    </a:p>
                  </a:txBody>
                  <a:tcPr anchor="ctr"/>
                </a:tc>
                <a:tc>
                  <a:txBody>
                    <a:bodyPr/>
                    <a:lstStyle/>
                    <a:p>
                      <a:pPr algn="r"/>
                      <a:r>
                        <a:rPr lang="en-US" dirty="0"/>
                        <a:t>$ 85,000</a:t>
                      </a:r>
                    </a:p>
                  </a:txBody>
                  <a:tcPr anchor="ctr"/>
                </a:tc>
                <a:tc>
                  <a:txBody>
                    <a:bodyPr/>
                    <a:lstStyle/>
                    <a:p>
                      <a:pPr algn="r"/>
                      <a:r>
                        <a:rPr lang="en-US" dirty="0"/>
                        <a:t>$   65,000</a:t>
                      </a:r>
                    </a:p>
                  </a:txBody>
                  <a:tcPr anchor="ctr"/>
                </a:tc>
                <a:tc>
                  <a:txBody>
                    <a:bodyPr/>
                    <a:lstStyle/>
                    <a:p>
                      <a:pPr algn="r"/>
                      <a:r>
                        <a:rPr lang="en-US" b="1" dirty="0"/>
                        <a:t>$   65,000</a:t>
                      </a:r>
                    </a:p>
                  </a:txBody>
                  <a:tcPr anchor="ctr"/>
                </a:tc>
                <a:tc>
                  <a:txBody>
                    <a:bodyPr/>
                    <a:lstStyle/>
                    <a:p>
                      <a:pPr algn="r"/>
                      <a:r>
                        <a:rPr lang="en-US" dirty="0"/>
                        <a:t>$      50,000</a:t>
                      </a:r>
                    </a:p>
                  </a:txBody>
                  <a:tcPr anchor="ctr"/>
                </a:tc>
                <a:extLst>
                  <a:ext uri="{0D108BD9-81ED-4DB2-BD59-A6C34878D82A}">
                    <a16:rowId xmlns:a16="http://schemas.microsoft.com/office/drawing/2014/main" val="10001"/>
                  </a:ext>
                </a:extLst>
              </a:tr>
              <a:tr h="370840">
                <a:tc>
                  <a:txBody>
                    <a:bodyPr/>
                    <a:lstStyle/>
                    <a:p>
                      <a:r>
                        <a:rPr lang="en-US" dirty="0"/>
                        <a:t>B</a:t>
                      </a:r>
                    </a:p>
                  </a:txBody>
                  <a:tcPr anchor="ctr"/>
                </a:tc>
                <a:tc>
                  <a:txBody>
                    <a:bodyPr/>
                    <a:lstStyle/>
                    <a:p>
                      <a:pPr algn="r"/>
                      <a:r>
                        <a:rPr lang="en-US" b="1" dirty="0"/>
                        <a:t>100,000</a:t>
                      </a:r>
                    </a:p>
                  </a:txBody>
                  <a:tcPr anchor="ctr"/>
                </a:tc>
                <a:tc>
                  <a:txBody>
                    <a:bodyPr/>
                    <a:lstStyle/>
                    <a:p>
                      <a:pPr algn="r"/>
                      <a:r>
                        <a:rPr lang="en-US" dirty="0"/>
                        <a:t>97,000</a:t>
                      </a:r>
                    </a:p>
                  </a:txBody>
                  <a:tcPr anchor="ctr"/>
                </a:tc>
                <a:tc>
                  <a:txBody>
                    <a:bodyPr/>
                    <a:lstStyle/>
                    <a:p>
                      <a:pPr algn="r"/>
                      <a:r>
                        <a:rPr lang="en-US" dirty="0"/>
                        <a:t>90,000</a:t>
                      </a:r>
                    </a:p>
                  </a:txBody>
                  <a:tcPr anchor="ctr"/>
                </a:tc>
                <a:tc>
                  <a:txBody>
                    <a:bodyPr/>
                    <a:lstStyle/>
                    <a:p>
                      <a:pPr algn="r"/>
                      <a:r>
                        <a:rPr lang="en-US" dirty="0"/>
                        <a:t>66,000</a:t>
                      </a:r>
                    </a:p>
                  </a:txBody>
                  <a:tcPr anchor="ctr"/>
                </a:tc>
                <a:tc>
                  <a:txBody>
                    <a:bodyPr/>
                    <a:lstStyle/>
                    <a:p>
                      <a:pPr algn="r"/>
                      <a:r>
                        <a:rPr lang="en-US" b="1" dirty="0"/>
                        <a:t>90,000</a:t>
                      </a:r>
                    </a:p>
                  </a:txBody>
                  <a:tcPr anchor="ctr"/>
                </a:tc>
                <a:tc>
                  <a:txBody>
                    <a:bodyPr/>
                    <a:lstStyle/>
                    <a:p>
                      <a:pPr algn="r"/>
                      <a:r>
                        <a:rPr lang="en-US" dirty="0"/>
                        <a:t>90,000</a:t>
                      </a:r>
                    </a:p>
                  </a:txBody>
                  <a:tcPr anchor="ctr"/>
                </a:tc>
                <a:extLst>
                  <a:ext uri="{0D108BD9-81ED-4DB2-BD59-A6C34878D82A}">
                    <a16:rowId xmlns:a16="http://schemas.microsoft.com/office/drawing/2014/main" val="10002"/>
                  </a:ext>
                </a:extLst>
              </a:tr>
              <a:tr h="370840">
                <a:tc>
                  <a:txBody>
                    <a:bodyPr/>
                    <a:lstStyle/>
                    <a:p>
                      <a:r>
                        <a:rPr lang="en-US" dirty="0"/>
                        <a:t>C</a:t>
                      </a:r>
                    </a:p>
                  </a:txBody>
                  <a:tcPr anchor="ctr"/>
                </a:tc>
                <a:tc>
                  <a:txBody>
                    <a:bodyPr/>
                    <a:lstStyle/>
                    <a:p>
                      <a:pPr algn="r"/>
                      <a:r>
                        <a:rPr lang="en-US" b="1" dirty="0"/>
                        <a:t>80,000</a:t>
                      </a:r>
                    </a:p>
                  </a:txBody>
                  <a:tcPr anchor="ctr"/>
                </a:tc>
                <a:tc>
                  <a:txBody>
                    <a:bodyPr/>
                    <a:lstStyle/>
                    <a:p>
                      <a:pPr algn="r"/>
                      <a:r>
                        <a:rPr lang="en-US" dirty="0"/>
                        <a:t>70,000</a:t>
                      </a:r>
                    </a:p>
                  </a:txBody>
                  <a:tcPr anchor="ctr"/>
                </a:tc>
                <a:tc>
                  <a:txBody>
                    <a:bodyPr/>
                    <a:lstStyle/>
                    <a:p>
                      <a:pPr algn="r"/>
                      <a:r>
                        <a:rPr lang="en-US" dirty="0"/>
                        <a:t>75,000</a:t>
                      </a:r>
                    </a:p>
                  </a:txBody>
                  <a:tcPr anchor="ctr"/>
                </a:tc>
                <a:tc>
                  <a:txBody>
                    <a:bodyPr/>
                    <a:lstStyle/>
                    <a:p>
                      <a:pPr algn="r"/>
                      <a:r>
                        <a:rPr lang="en-US" dirty="0"/>
                        <a:t>57,000</a:t>
                      </a:r>
                    </a:p>
                  </a:txBody>
                  <a:tcPr anchor="ctr"/>
                </a:tc>
                <a:tc>
                  <a:txBody>
                    <a:bodyPr/>
                    <a:lstStyle/>
                    <a:p>
                      <a:pPr algn="r"/>
                      <a:r>
                        <a:rPr lang="en-US" b="1" dirty="0"/>
                        <a:t>70,000</a:t>
                      </a:r>
                    </a:p>
                  </a:txBody>
                  <a:tcPr anchor="ctr"/>
                </a:tc>
                <a:tc>
                  <a:txBody>
                    <a:bodyPr/>
                    <a:lstStyle/>
                    <a:p>
                      <a:pPr algn="r"/>
                      <a:r>
                        <a:rPr lang="en-US" dirty="0"/>
                        <a:t>70,000</a:t>
                      </a:r>
                    </a:p>
                  </a:txBody>
                  <a:tcPr anchor="ctr"/>
                </a:tc>
                <a:extLst>
                  <a:ext uri="{0D108BD9-81ED-4DB2-BD59-A6C34878D82A}">
                    <a16:rowId xmlns:a16="http://schemas.microsoft.com/office/drawing/2014/main" val="10003"/>
                  </a:ext>
                </a:extLst>
              </a:tr>
              <a:tr h="370840">
                <a:tc>
                  <a:txBody>
                    <a:bodyPr/>
                    <a:lstStyle/>
                    <a:p>
                      <a:r>
                        <a:rPr lang="en-US" dirty="0"/>
                        <a:t>D</a:t>
                      </a:r>
                    </a:p>
                  </a:txBody>
                  <a:tcPr anchor="ctr"/>
                </a:tc>
                <a:tc>
                  <a:txBody>
                    <a:bodyPr/>
                    <a:lstStyle/>
                    <a:p>
                      <a:pPr algn="r"/>
                      <a:r>
                        <a:rPr lang="en-US" b="1" dirty="0"/>
                        <a:t>90,000</a:t>
                      </a:r>
                    </a:p>
                  </a:txBody>
                  <a:tcPr anchor="ctr"/>
                </a:tc>
                <a:tc>
                  <a:txBody>
                    <a:bodyPr/>
                    <a:lstStyle/>
                    <a:p>
                      <a:pPr algn="r"/>
                      <a:r>
                        <a:rPr lang="en-US" dirty="0"/>
                        <a:t>95,000</a:t>
                      </a:r>
                    </a:p>
                  </a:txBody>
                  <a:tcPr anchor="ctr"/>
                </a:tc>
                <a:tc>
                  <a:txBody>
                    <a:bodyPr/>
                    <a:lstStyle/>
                    <a:p>
                      <a:pPr algn="r"/>
                      <a:r>
                        <a:rPr lang="en-US" dirty="0"/>
                        <a:t>85,000</a:t>
                      </a:r>
                    </a:p>
                  </a:txBody>
                  <a:tcPr anchor="ctr"/>
                </a:tc>
                <a:tc>
                  <a:txBody>
                    <a:bodyPr/>
                    <a:lstStyle/>
                    <a:p>
                      <a:pPr algn="r"/>
                      <a:r>
                        <a:rPr lang="en-US" dirty="0"/>
                        <a:t>65,000</a:t>
                      </a:r>
                    </a:p>
                  </a:txBody>
                  <a:tcPr anchor="ctr"/>
                </a:tc>
                <a:tc>
                  <a:txBody>
                    <a:bodyPr/>
                    <a:lstStyle/>
                    <a:p>
                      <a:pPr algn="r"/>
                      <a:r>
                        <a:rPr lang="en-US" b="1" dirty="0"/>
                        <a:t>85,000</a:t>
                      </a:r>
                    </a:p>
                  </a:txBody>
                  <a:tcPr anchor="ctr"/>
                </a:tc>
                <a:tc>
                  <a:txBody>
                    <a:bodyPr/>
                    <a:lstStyle/>
                    <a:p>
                      <a:pPr algn="r"/>
                      <a:r>
                        <a:rPr lang="en-US" dirty="0"/>
                        <a:t>85,000</a:t>
                      </a:r>
                    </a:p>
                  </a:txBody>
                  <a:tcPr anchor="ctr"/>
                </a:tc>
                <a:extLst>
                  <a:ext uri="{0D108BD9-81ED-4DB2-BD59-A6C34878D82A}">
                    <a16:rowId xmlns:a16="http://schemas.microsoft.com/office/drawing/2014/main" val="10004"/>
                  </a:ext>
                </a:extLst>
              </a:tr>
              <a:tr h="370840">
                <a:tc>
                  <a:txBody>
                    <a:bodyPr/>
                    <a:lstStyle/>
                    <a:p>
                      <a:r>
                        <a:rPr lang="en-US" dirty="0"/>
                        <a:t>E</a:t>
                      </a:r>
                    </a:p>
                  </a:txBody>
                  <a:tcPr anchor="ctr"/>
                </a:tc>
                <a:tc>
                  <a:txBody>
                    <a:bodyPr/>
                    <a:lstStyle/>
                    <a:p>
                      <a:pPr algn="r"/>
                      <a:r>
                        <a:rPr lang="en-US" b="1" u="sng" dirty="0"/>
                        <a:t>95,000</a:t>
                      </a:r>
                    </a:p>
                  </a:txBody>
                  <a:tcPr anchor="ctr"/>
                </a:tc>
                <a:tc>
                  <a:txBody>
                    <a:bodyPr/>
                    <a:lstStyle/>
                    <a:p>
                      <a:pPr algn="r"/>
                      <a:r>
                        <a:rPr lang="en-US" dirty="0"/>
                        <a:t>92,000</a:t>
                      </a:r>
                    </a:p>
                  </a:txBody>
                  <a:tcPr anchor="ctr"/>
                </a:tc>
                <a:tc>
                  <a:txBody>
                    <a:bodyPr/>
                    <a:lstStyle/>
                    <a:p>
                      <a:pPr algn="r"/>
                      <a:r>
                        <a:rPr lang="en-US" dirty="0"/>
                        <a:t>96,000</a:t>
                      </a:r>
                    </a:p>
                  </a:txBody>
                  <a:tcPr anchor="ctr"/>
                </a:tc>
                <a:tc>
                  <a:txBody>
                    <a:bodyPr/>
                    <a:lstStyle/>
                    <a:p>
                      <a:pPr algn="r"/>
                      <a:r>
                        <a:rPr lang="en-US" dirty="0"/>
                        <a:t>74,000</a:t>
                      </a:r>
                    </a:p>
                  </a:txBody>
                  <a:tcPr anchor="ctr"/>
                </a:tc>
                <a:tc>
                  <a:txBody>
                    <a:bodyPr/>
                    <a:lstStyle/>
                    <a:p>
                      <a:pPr algn="r"/>
                      <a:r>
                        <a:rPr lang="en-US" b="1" dirty="0"/>
                        <a:t>92,000</a:t>
                      </a:r>
                    </a:p>
                  </a:txBody>
                  <a:tcPr anchor="ctr"/>
                </a:tc>
                <a:tc>
                  <a:txBody>
                    <a:bodyPr/>
                    <a:lstStyle/>
                    <a:p>
                      <a:pPr algn="r"/>
                      <a:r>
                        <a:rPr lang="en-US" u="sng" dirty="0"/>
                        <a:t>92,000</a:t>
                      </a:r>
                    </a:p>
                  </a:txBody>
                  <a:tcPr anchor="ctr"/>
                </a:tc>
                <a:extLst>
                  <a:ext uri="{0D108BD9-81ED-4DB2-BD59-A6C34878D82A}">
                    <a16:rowId xmlns:a16="http://schemas.microsoft.com/office/drawing/2014/main" val="10005"/>
                  </a:ext>
                </a:extLst>
              </a:tr>
              <a:tr h="370840">
                <a:tc>
                  <a:txBody>
                    <a:bodyPr/>
                    <a:lstStyle/>
                    <a:p>
                      <a:r>
                        <a:rPr lang="en-US" dirty="0"/>
                        <a:t>Total </a:t>
                      </a:r>
                    </a:p>
                  </a:txBody>
                  <a:tcPr anchor="ctr"/>
                </a:tc>
                <a:tc>
                  <a:txBody>
                    <a:bodyPr/>
                    <a:lstStyle/>
                    <a:p>
                      <a:pPr algn="r"/>
                      <a:r>
                        <a:rPr lang="en-US" b="1" u="sng" dirty="0"/>
                        <a:t>$415,000</a:t>
                      </a:r>
                    </a:p>
                  </a:txBody>
                  <a:tcPr anchor="ctr"/>
                </a:tc>
                <a:tc>
                  <a:txBody>
                    <a:bodyPr/>
                    <a:lstStyle/>
                    <a:p>
                      <a:pPr algn="r"/>
                      <a:endParaRPr lang="en-US" dirty="0"/>
                    </a:p>
                  </a:txBody>
                  <a:tcPr anchor="ctr"/>
                </a:tc>
                <a:tc>
                  <a:txBody>
                    <a:bodyPr/>
                    <a:lstStyle/>
                    <a:p>
                      <a:pPr algn="r"/>
                      <a:endParaRPr lang="en-US"/>
                    </a:p>
                  </a:txBody>
                  <a:tcPr anchor="ctr"/>
                </a:tc>
                <a:tc>
                  <a:txBody>
                    <a:bodyPr/>
                    <a:lstStyle/>
                    <a:p>
                      <a:pPr algn="r"/>
                      <a:endParaRPr lang="en-US" dirty="0"/>
                    </a:p>
                  </a:txBody>
                  <a:tcPr anchor="ctr"/>
                </a:tc>
                <a:tc>
                  <a:txBody>
                    <a:bodyPr/>
                    <a:lstStyle/>
                    <a:p>
                      <a:pPr algn="r"/>
                      <a:endParaRPr lang="en-US" b="1" dirty="0"/>
                    </a:p>
                  </a:txBody>
                  <a:tcPr anchor="ctr"/>
                </a:tc>
                <a:tc>
                  <a:txBody>
                    <a:bodyPr/>
                    <a:lstStyle/>
                    <a:p>
                      <a:pPr algn="r"/>
                      <a:r>
                        <a:rPr lang="en-US" b="1" u="sng" dirty="0"/>
                        <a:t>$   387,000 </a:t>
                      </a:r>
                      <a:r>
                        <a:rPr lang="en-US" b="1" u="none" dirty="0"/>
                        <a:t>($ 28,000 adjustment</a:t>
                      </a:r>
                      <a:r>
                        <a:rPr lang="en-US" b="1" u="none" baseline="0" dirty="0"/>
                        <a:t> needed)</a:t>
                      </a:r>
                      <a:endParaRPr lang="en-US" b="1" u="none" dirty="0"/>
                    </a:p>
                  </a:txBody>
                  <a:tcPr anchor="ctr"/>
                </a:tc>
                <a:extLst>
                  <a:ext uri="{0D108BD9-81ED-4DB2-BD59-A6C34878D82A}">
                    <a16:rowId xmlns:a16="http://schemas.microsoft.com/office/drawing/2014/main" val="10006"/>
                  </a:ext>
                </a:extLst>
              </a:tr>
            </a:tbl>
          </a:graphicData>
        </a:graphic>
      </p:graphicFrame>
      <p:sp>
        <p:nvSpPr>
          <p:cNvPr id="7" name="Content Placeholder 6"/>
          <p:cNvSpPr>
            <a:spLocks noGrp="1"/>
          </p:cNvSpPr>
          <p:nvPr>
            <p:ph sz="quarter" idx="10"/>
          </p:nvPr>
        </p:nvSpPr>
        <p:spPr>
          <a:xfrm>
            <a:off x="609600" y="5715000"/>
            <a:ext cx="8305800" cy="685800"/>
          </a:xfrm>
        </p:spPr>
        <p:txBody>
          <a:bodyPr/>
          <a:lstStyle/>
          <a:p>
            <a:pPr marL="0" indent="0">
              <a:buNone/>
            </a:pPr>
            <a:r>
              <a:rPr lang="en-US" sz="1200" baseline="30000" dirty="0"/>
              <a:t>*</a:t>
            </a:r>
            <a:r>
              <a:rPr lang="en-US" sz="1200" dirty="0"/>
              <a:t>NRV = Estimated selling price less estimated selling costs. For Item A, $100, 000 - $15,000 = $85,000.</a:t>
            </a:r>
          </a:p>
          <a:p>
            <a:pPr marL="0" indent="0">
              <a:buNone/>
            </a:pPr>
            <a:r>
              <a:rPr lang="en-US" sz="1200" baseline="30000" dirty="0"/>
              <a:t>†</a:t>
            </a:r>
            <a:r>
              <a:rPr lang="en-US" sz="1200" dirty="0"/>
              <a:t>NRV - NPM = NRV less a normal profit margin. For Item A, $85, 000 - ($100,000 selling price X 20%) = $65,000.</a:t>
            </a:r>
          </a:p>
        </p:txBody>
      </p:sp>
    </p:spTree>
    <p:extLst>
      <p:ext uri="{BB962C8B-B14F-4D97-AF65-F5344CB8AC3E}">
        <p14:creationId xmlns:p14="http://schemas.microsoft.com/office/powerpoint/2010/main" val="34285368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09-1</a:t>
            </a:r>
          </a:p>
        </p:txBody>
      </p:sp>
      <p:sp>
        <p:nvSpPr>
          <p:cNvPr id="8" name="Title 7"/>
          <p:cNvSpPr>
            <a:spLocks noGrp="1"/>
          </p:cNvSpPr>
          <p:nvPr>
            <p:ph type="title"/>
          </p:nvPr>
        </p:nvSpPr>
        <p:spPr/>
        <p:txBody>
          <a:bodyPr>
            <a:noAutofit/>
          </a:bodyPr>
          <a:lstStyle/>
          <a:p>
            <a:r>
              <a:rPr lang="en-US" dirty="0"/>
              <a:t>Adjusting Cost to Market (1 of 2)</a:t>
            </a:r>
          </a:p>
        </p:txBody>
      </p:sp>
      <p:pic>
        <p:nvPicPr>
          <p:cNvPr id="3074" name="Picture 2" descr="T account for Inventory. Ending inventory under LCM is $387,000. This means that the recorded cost of $415,000 needs to be reduced by $28,000 ($415,000 − $387,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7527" y="1295400"/>
            <a:ext cx="4159568" cy="1613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0"/>
          </p:nvPr>
        </p:nvSpPr>
        <p:spPr>
          <a:xfrm>
            <a:off x="762000" y="3048000"/>
            <a:ext cx="8153400" cy="3200400"/>
          </a:xfrm>
        </p:spPr>
        <p:txBody>
          <a:bodyPr/>
          <a:lstStyle/>
          <a:p>
            <a:pPr marL="463550" lvl="0" indent="-463550"/>
            <a:r>
              <a:rPr lang="en-US" dirty="0"/>
              <a:t>LCM is $387,000, so the cost of $415,000 recorded at the time the inventory was purchased needs to be adjusted to $387,00.</a:t>
            </a:r>
          </a:p>
          <a:p>
            <a:pPr marL="914400" lvl="1" indent="-457200"/>
            <a:r>
              <a:rPr lang="en-US" dirty="0"/>
              <a:t>Debit </a:t>
            </a:r>
            <a:r>
              <a:rPr lang="en-US" b="1" dirty="0"/>
              <a:t>cost of goods sold </a:t>
            </a:r>
            <a:r>
              <a:rPr lang="en-US" dirty="0"/>
              <a:t>if write-down is common for that particular company</a:t>
            </a:r>
          </a:p>
          <a:p>
            <a:pPr marL="914400" lvl="1" indent="-457200"/>
            <a:r>
              <a:rPr lang="en-US" dirty="0"/>
              <a:t>Debit </a:t>
            </a:r>
            <a:r>
              <a:rPr lang="en-US" b="1" dirty="0"/>
              <a:t>loss</a:t>
            </a:r>
            <a:r>
              <a:rPr lang="en-US" dirty="0"/>
              <a:t> when write-down is substantial and unusual</a:t>
            </a:r>
          </a:p>
        </p:txBody>
      </p:sp>
    </p:spTree>
    <p:extLst>
      <p:ext uri="{BB962C8B-B14F-4D97-AF65-F5344CB8AC3E}">
        <p14:creationId xmlns:p14="http://schemas.microsoft.com/office/powerpoint/2010/main" val="2783061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09-1</a:t>
            </a:r>
          </a:p>
        </p:txBody>
      </p:sp>
      <p:sp>
        <p:nvSpPr>
          <p:cNvPr id="8" name="Title 7"/>
          <p:cNvSpPr>
            <a:spLocks noGrp="1"/>
          </p:cNvSpPr>
          <p:nvPr>
            <p:ph type="title"/>
          </p:nvPr>
        </p:nvSpPr>
        <p:spPr/>
        <p:txBody>
          <a:bodyPr>
            <a:noAutofit/>
          </a:bodyPr>
          <a:lstStyle/>
          <a:p>
            <a:r>
              <a:rPr lang="en-US" dirty="0"/>
              <a:t>Adjusting Cost to Market (2 of 2)</a:t>
            </a:r>
          </a:p>
        </p:txBody>
      </p:sp>
      <p:pic>
        <p:nvPicPr>
          <p:cNvPr id="4098" name="Picture 2" descr="Journal entry debiting cost of goods sold 28,000 and crediting inventory 28,000.&#10;&#10;Journal entry debiting loss on write-down of inventory 28,000 and crediting inventory 28,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630300"/>
            <a:ext cx="8392688" cy="159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06564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r>
              <a:rPr lang="en-US" dirty="0"/>
              <a:t>Learning Objective 09-1</a:t>
            </a:r>
          </a:p>
        </p:txBody>
      </p:sp>
      <p:sp>
        <p:nvSpPr>
          <p:cNvPr id="8" name="Title 7"/>
          <p:cNvSpPr>
            <a:spLocks noGrp="1"/>
          </p:cNvSpPr>
          <p:nvPr>
            <p:ph type="title"/>
          </p:nvPr>
        </p:nvSpPr>
        <p:spPr/>
        <p:txBody>
          <a:bodyPr>
            <a:noAutofit/>
          </a:bodyPr>
          <a:lstStyle/>
          <a:p>
            <a:r>
              <a:rPr lang="en-US" dirty="0"/>
              <a:t>LCM at Different Levels of Aggregation (1 of 2)</a:t>
            </a:r>
          </a:p>
        </p:txBody>
      </p:sp>
      <p:sp>
        <p:nvSpPr>
          <p:cNvPr id="7" name="Content Placeholder 6"/>
          <p:cNvSpPr>
            <a:spLocks noGrp="1"/>
          </p:cNvSpPr>
          <p:nvPr>
            <p:ph sz="quarter" idx="10"/>
          </p:nvPr>
        </p:nvSpPr>
        <p:spPr>
          <a:xfrm>
            <a:off x="685800" y="1981200"/>
            <a:ext cx="8153400" cy="2667000"/>
          </a:xfrm>
        </p:spPr>
        <p:txBody>
          <a:bodyPr/>
          <a:lstStyle/>
          <a:p>
            <a:pPr marL="0" indent="0">
              <a:buNone/>
            </a:pPr>
            <a:r>
              <a:rPr lang="en-US" dirty="0"/>
              <a:t>From the Information in illustration 9-3, also assume items A and B are a collection of similar items, and items C, D, and E are another collection of similar items. Each collec­tion can be considered a category of inventory. </a:t>
            </a:r>
          </a:p>
        </p:txBody>
      </p:sp>
    </p:spTree>
    <p:extLst>
      <p:ext uri="{BB962C8B-B14F-4D97-AF65-F5344CB8AC3E}">
        <p14:creationId xmlns:p14="http://schemas.microsoft.com/office/powerpoint/2010/main" val="7613322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r>
              <a:rPr lang="en-US" dirty="0"/>
              <a:t>Learning Objective 09-1</a:t>
            </a:r>
          </a:p>
        </p:txBody>
      </p:sp>
      <p:sp>
        <p:nvSpPr>
          <p:cNvPr id="8" name="Title 7"/>
          <p:cNvSpPr>
            <a:spLocks noGrp="1"/>
          </p:cNvSpPr>
          <p:nvPr>
            <p:ph type="title"/>
          </p:nvPr>
        </p:nvSpPr>
        <p:spPr/>
        <p:txBody>
          <a:bodyPr>
            <a:noAutofit/>
          </a:bodyPr>
          <a:lstStyle/>
          <a:p>
            <a:r>
              <a:rPr lang="en-US" dirty="0"/>
              <a:t>LCM at Different Levels of Aggregation (2 of 2)</a:t>
            </a:r>
          </a:p>
        </p:txBody>
      </p:sp>
      <p:graphicFrame>
        <p:nvGraphicFramePr>
          <p:cNvPr id="9" name="Table 8"/>
          <p:cNvGraphicFramePr>
            <a:graphicFrameLocks noGrp="1"/>
          </p:cNvGraphicFramePr>
          <p:nvPr>
            <p:extLst>
              <p:ext uri="{D42A27DB-BD31-4B8C-83A1-F6EECF244321}">
                <p14:modId xmlns:p14="http://schemas.microsoft.com/office/powerpoint/2010/main" val="127751255"/>
              </p:ext>
            </p:extLst>
          </p:nvPr>
        </p:nvGraphicFramePr>
        <p:xfrm>
          <a:off x="762000" y="1905000"/>
          <a:ext cx="8077200" cy="3972560"/>
        </p:xfrm>
        <a:graphic>
          <a:graphicData uri="http://schemas.openxmlformats.org/drawingml/2006/table">
            <a:tbl>
              <a:tblPr firstRow="1" bandRow="1">
                <a:tableStyleId>{5940675A-B579-460E-94D1-54222C63F5DA}</a:tableStyleId>
              </a:tblPr>
              <a:tblGrid>
                <a:gridCol w="17526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17526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219200">
                  <a:extLst>
                    <a:ext uri="{9D8B030D-6E8A-4147-A177-3AD203B41FA5}">
                      <a16:colId xmlns:a16="http://schemas.microsoft.com/office/drawing/2014/main" val="20005"/>
                    </a:ext>
                  </a:extLst>
                </a:gridCol>
              </a:tblGrid>
              <a:tr h="370840">
                <a:tc>
                  <a:txBody>
                    <a:bodyPr/>
                    <a:lstStyle/>
                    <a:p>
                      <a:pPr algn="l"/>
                      <a:r>
                        <a:rPr lang="en-US" sz="1200" b="1" dirty="0">
                          <a:latin typeface="Verdana" pitchFamily="34" charset="0"/>
                          <a:ea typeface="Verdana" pitchFamily="34" charset="0"/>
                          <a:cs typeface="Verdana" pitchFamily="34" charset="0"/>
                        </a:rPr>
                        <a:t>Item</a:t>
                      </a:r>
                    </a:p>
                  </a:txBody>
                  <a:tcPr anchor="ctr"/>
                </a:tc>
                <a:tc>
                  <a:txBody>
                    <a:bodyPr/>
                    <a:lstStyle/>
                    <a:p>
                      <a:pPr algn="ctr"/>
                      <a:r>
                        <a:rPr lang="en-US" sz="1200" b="1" dirty="0">
                          <a:latin typeface="Verdana" pitchFamily="34" charset="0"/>
                          <a:ea typeface="Verdana" pitchFamily="34" charset="0"/>
                          <a:cs typeface="Verdana" pitchFamily="34" charset="0"/>
                        </a:rPr>
                        <a:t>Cost</a:t>
                      </a:r>
                    </a:p>
                  </a:txBody>
                  <a:tcPr anchor="ctr"/>
                </a:tc>
                <a:tc>
                  <a:txBody>
                    <a:bodyPr/>
                    <a:lstStyle/>
                    <a:p>
                      <a:pPr algn="ctr"/>
                      <a:r>
                        <a:rPr lang="en-US" sz="1200" b="1" dirty="0">
                          <a:latin typeface="Verdana" pitchFamily="34" charset="0"/>
                          <a:ea typeface="Verdana" pitchFamily="34" charset="0"/>
                          <a:cs typeface="Verdana" pitchFamily="34" charset="0"/>
                        </a:rPr>
                        <a:t>Market</a:t>
                      </a:r>
                    </a:p>
                  </a:txBody>
                  <a:tcPr anchor="ctr"/>
                </a:tc>
                <a:tc>
                  <a:txBody>
                    <a:bodyPr/>
                    <a:lstStyle/>
                    <a:p>
                      <a:pPr algn="ctr"/>
                      <a:r>
                        <a:rPr lang="en-US" sz="1200" b="1" dirty="0">
                          <a:latin typeface="Verdana" pitchFamily="34" charset="0"/>
                          <a:ea typeface="Verdana" pitchFamily="34" charset="0"/>
                          <a:cs typeface="Verdana" pitchFamily="34" charset="0"/>
                        </a:rPr>
                        <a:t>Lower of Cost</a:t>
                      </a:r>
                      <a:r>
                        <a:rPr lang="en-US" sz="1200" b="1" baseline="0" dirty="0">
                          <a:latin typeface="Verdana" pitchFamily="34" charset="0"/>
                          <a:ea typeface="Verdana" pitchFamily="34" charset="0"/>
                          <a:cs typeface="Verdana" pitchFamily="34" charset="0"/>
                        </a:rPr>
                        <a:t> or Market By Individual Items</a:t>
                      </a:r>
                      <a:endParaRPr lang="en-US" sz="1200" b="1"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Lower of Cost</a:t>
                      </a:r>
                      <a:r>
                        <a:rPr lang="en-US" sz="1200" b="1" baseline="0" dirty="0">
                          <a:latin typeface="Verdana" pitchFamily="34" charset="0"/>
                          <a:ea typeface="Verdana" pitchFamily="34" charset="0"/>
                          <a:cs typeface="Verdana" pitchFamily="34" charset="0"/>
                        </a:rPr>
                        <a:t> or Market By Category</a:t>
                      </a:r>
                      <a:endParaRPr lang="en-US" sz="1200" b="1" dirty="0">
                        <a:latin typeface="Verdana" pitchFamily="34" charset="0"/>
                        <a:ea typeface="Verdana" pitchFamily="34" charset="0"/>
                        <a:cs typeface="Verdana" pitchFamily="34" charset="0"/>
                      </a:endParaRPr>
                    </a:p>
                    <a:p>
                      <a:pPr algn="ctr"/>
                      <a:endParaRPr lang="en-US" sz="1200" b="1"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Lower of Cost</a:t>
                      </a:r>
                      <a:r>
                        <a:rPr lang="en-US" sz="1200" b="1" baseline="0" dirty="0">
                          <a:latin typeface="Verdana" pitchFamily="34" charset="0"/>
                          <a:ea typeface="Verdana" pitchFamily="34" charset="0"/>
                          <a:cs typeface="Verdana" pitchFamily="34" charset="0"/>
                        </a:rPr>
                        <a:t> or Market By Total Inventory</a:t>
                      </a:r>
                      <a:endParaRPr lang="en-US" sz="12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r>
                        <a:rPr lang="en-US" sz="1200" dirty="0">
                          <a:latin typeface="Verdana" pitchFamily="34" charset="0"/>
                          <a:ea typeface="Verdana" pitchFamily="34" charset="0"/>
                          <a:cs typeface="Verdana" pitchFamily="34" charset="0"/>
                        </a:rPr>
                        <a:t>A</a:t>
                      </a:r>
                    </a:p>
                  </a:txBody>
                  <a:tcPr anchor="ctr"/>
                </a:tc>
                <a:tc>
                  <a:txBody>
                    <a:bodyPr/>
                    <a:lstStyle/>
                    <a:p>
                      <a:pPr algn="r"/>
                      <a:r>
                        <a:rPr lang="en-US" sz="1200" dirty="0">
                          <a:latin typeface="Verdana" pitchFamily="34" charset="0"/>
                          <a:ea typeface="Verdana" pitchFamily="34" charset="0"/>
                          <a:cs typeface="Verdana" pitchFamily="34" charset="0"/>
                        </a:rPr>
                        <a:t>$    50,000</a:t>
                      </a:r>
                    </a:p>
                  </a:txBody>
                  <a:tcPr anchor="ctr"/>
                </a:tc>
                <a:tc>
                  <a:txBody>
                    <a:bodyPr/>
                    <a:lstStyle/>
                    <a:p>
                      <a:pPr algn="r"/>
                      <a:r>
                        <a:rPr lang="en-US" sz="1200" dirty="0">
                          <a:latin typeface="Verdana" pitchFamily="34" charset="0"/>
                          <a:ea typeface="Verdana" pitchFamily="34" charset="0"/>
                          <a:cs typeface="Verdana" pitchFamily="34" charset="0"/>
                        </a:rPr>
                        <a:t>$ 65,000</a:t>
                      </a:r>
                    </a:p>
                  </a:txBody>
                  <a:tcPr anchor="ctr"/>
                </a:tc>
                <a:tc>
                  <a:txBody>
                    <a:bodyPr/>
                    <a:lstStyle/>
                    <a:p>
                      <a:pPr algn="r"/>
                      <a:r>
                        <a:rPr lang="en-US" sz="1200" dirty="0">
                          <a:latin typeface="Verdana" pitchFamily="34" charset="0"/>
                          <a:ea typeface="Verdana" pitchFamily="34" charset="0"/>
                          <a:cs typeface="Verdana" pitchFamily="34" charset="0"/>
                        </a:rPr>
                        <a:t>$    50,000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p>
                      <a:r>
                        <a:rPr lang="en-US" sz="1200" dirty="0">
                          <a:latin typeface="Verdana" pitchFamily="34" charset="0"/>
                          <a:ea typeface="Verdana" pitchFamily="34" charset="0"/>
                          <a:cs typeface="Verdana" pitchFamily="34" charset="0"/>
                        </a:rPr>
                        <a:t>B</a:t>
                      </a:r>
                    </a:p>
                  </a:txBody>
                  <a:tcPr anchor="ctr"/>
                </a:tc>
                <a:tc>
                  <a:txBody>
                    <a:bodyPr/>
                    <a:lstStyle/>
                    <a:p>
                      <a:pPr algn="r"/>
                      <a:r>
                        <a:rPr lang="en-US" sz="1200" u="sng" dirty="0">
                          <a:latin typeface="Verdana" pitchFamily="34" charset="0"/>
                          <a:ea typeface="Verdana" pitchFamily="34" charset="0"/>
                          <a:cs typeface="Verdana" pitchFamily="34" charset="0"/>
                        </a:rPr>
                        <a:t>100,000</a:t>
                      </a:r>
                    </a:p>
                  </a:txBody>
                  <a:tcPr anchor="ctr"/>
                </a:tc>
                <a:tc>
                  <a:txBody>
                    <a:bodyPr/>
                    <a:lstStyle/>
                    <a:p>
                      <a:pPr algn="r"/>
                      <a:r>
                        <a:rPr lang="en-US" sz="1200" u="sng" dirty="0">
                          <a:latin typeface="Verdana" pitchFamily="34" charset="0"/>
                          <a:ea typeface="Verdana" pitchFamily="34" charset="0"/>
                          <a:cs typeface="Verdana" pitchFamily="34" charset="0"/>
                        </a:rPr>
                        <a:t>90,000</a:t>
                      </a:r>
                    </a:p>
                  </a:txBody>
                  <a:tcPr anchor="ctr"/>
                </a:tc>
                <a:tc>
                  <a:txBody>
                    <a:bodyPr/>
                    <a:lstStyle/>
                    <a:p>
                      <a:pPr algn="r"/>
                      <a:r>
                        <a:rPr lang="en-US" sz="1200" dirty="0">
                          <a:latin typeface="Verdana" pitchFamily="34" charset="0"/>
                          <a:ea typeface="Verdana" pitchFamily="34" charset="0"/>
                          <a:cs typeface="Verdana" pitchFamily="34" charset="0"/>
                        </a:rPr>
                        <a:t>90,000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70840">
                <a:tc>
                  <a:txBody>
                    <a:bodyPr/>
                    <a:lstStyle/>
                    <a:p>
                      <a:r>
                        <a:rPr lang="en-US" sz="1200" dirty="0">
                          <a:latin typeface="Verdana" pitchFamily="34" charset="0"/>
                          <a:ea typeface="Verdana" pitchFamily="34" charset="0"/>
                          <a:cs typeface="Verdana" pitchFamily="34" charset="0"/>
                        </a:rPr>
                        <a:t>Total</a:t>
                      </a:r>
                      <a:r>
                        <a:rPr lang="en-US" sz="1200" baseline="0" dirty="0">
                          <a:latin typeface="Verdana" pitchFamily="34" charset="0"/>
                          <a:ea typeface="Verdana" pitchFamily="34" charset="0"/>
                          <a:cs typeface="Verdana" pitchFamily="34" charset="0"/>
                        </a:rPr>
                        <a:t> A and B</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  150,000</a:t>
                      </a:r>
                    </a:p>
                  </a:txBody>
                  <a:tcPr anchor="ctr"/>
                </a:tc>
                <a:tc>
                  <a:txBody>
                    <a:bodyPr/>
                    <a:lstStyle/>
                    <a:p>
                      <a:pPr algn="r"/>
                      <a:r>
                        <a:rPr lang="en-US" sz="1200" u="sng" dirty="0">
                          <a:latin typeface="Verdana" pitchFamily="34" charset="0"/>
                          <a:ea typeface="Verdana" pitchFamily="34" charset="0"/>
                          <a:cs typeface="Verdana" pitchFamily="34" charset="0"/>
                        </a:rPr>
                        <a:t>$155,000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  150,000</a:t>
                      </a: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70840">
                <a:tc>
                  <a:txBody>
                    <a:bodyPr/>
                    <a:lstStyle/>
                    <a:p>
                      <a:r>
                        <a:rPr lang="en-US" sz="1200" dirty="0">
                          <a:latin typeface="Verdana" pitchFamily="34" charset="0"/>
                          <a:ea typeface="Verdana" pitchFamily="34" charset="0"/>
                          <a:cs typeface="Verdana" pitchFamily="34" charset="0"/>
                        </a:rPr>
                        <a:t>C</a:t>
                      </a:r>
                    </a:p>
                  </a:txBody>
                  <a:tcPr anchor="ctr"/>
                </a:tc>
                <a:tc>
                  <a:txBody>
                    <a:bodyPr/>
                    <a:lstStyle/>
                    <a:p>
                      <a:pPr algn="r"/>
                      <a:r>
                        <a:rPr lang="en-US" sz="1200" dirty="0">
                          <a:latin typeface="Verdana" pitchFamily="34" charset="0"/>
                          <a:ea typeface="Verdana" pitchFamily="34" charset="0"/>
                          <a:cs typeface="Verdana" pitchFamily="34" charset="0"/>
                        </a:rPr>
                        <a:t>$    80,000</a:t>
                      </a:r>
                    </a:p>
                  </a:txBody>
                  <a:tcPr anchor="ctr"/>
                </a:tc>
                <a:tc>
                  <a:txBody>
                    <a:bodyPr/>
                    <a:lstStyle/>
                    <a:p>
                      <a:pPr algn="r"/>
                      <a:r>
                        <a:rPr lang="en-US" sz="1200" dirty="0">
                          <a:latin typeface="Verdana" pitchFamily="34" charset="0"/>
                          <a:ea typeface="Verdana" pitchFamily="34" charset="0"/>
                          <a:cs typeface="Verdana" pitchFamily="34" charset="0"/>
                        </a:rPr>
                        <a:t>$70,000</a:t>
                      </a:r>
                    </a:p>
                  </a:txBody>
                  <a:tcPr anchor="ctr"/>
                </a:tc>
                <a:tc>
                  <a:txBody>
                    <a:bodyPr/>
                    <a:lstStyle/>
                    <a:p>
                      <a:pPr algn="r"/>
                      <a:r>
                        <a:rPr lang="en-US" sz="1200" dirty="0">
                          <a:latin typeface="Verdana" pitchFamily="34" charset="0"/>
                          <a:ea typeface="Verdana" pitchFamily="34" charset="0"/>
                          <a:cs typeface="Verdana" pitchFamily="34" charset="0"/>
                        </a:rPr>
                        <a:t>70,000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370840">
                <a:tc>
                  <a:txBody>
                    <a:bodyPr/>
                    <a:lstStyle/>
                    <a:p>
                      <a:r>
                        <a:rPr lang="en-US" sz="1200" dirty="0">
                          <a:latin typeface="Verdana" pitchFamily="34" charset="0"/>
                          <a:ea typeface="Verdana" pitchFamily="34" charset="0"/>
                          <a:cs typeface="Verdana" pitchFamily="34" charset="0"/>
                        </a:rPr>
                        <a:t>D</a:t>
                      </a:r>
                    </a:p>
                  </a:txBody>
                  <a:tcPr anchor="ctr"/>
                </a:tc>
                <a:tc>
                  <a:txBody>
                    <a:bodyPr/>
                    <a:lstStyle/>
                    <a:p>
                      <a:pPr algn="r"/>
                      <a:r>
                        <a:rPr lang="en-US" sz="1200" dirty="0">
                          <a:latin typeface="Verdana" pitchFamily="34" charset="0"/>
                          <a:ea typeface="Verdana" pitchFamily="34" charset="0"/>
                          <a:cs typeface="Verdana" pitchFamily="34" charset="0"/>
                        </a:rPr>
                        <a:t>90,000</a:t>
                      </a:r>
                    </a:p>
                  </a:txBody>
                  <a:tcPr anchor="ctr"/>
                </a:tc>
                <a:tc>
                  <a:txBody>
                    <a:bodyPr/>
                    <a:lstStyle/>
                    <a:p>
                      <a:pPr algn="r"/>
                      <a:r>
                        <a:rPr lang="en-US" sz="1200" dirty="0">
                          <a:latin typeface="Verdana" pitchFamily="34" charset="0"/>
                          <a:ea typeface="Verdana" pitchFamily="34" charset="0"/>
                          <a:cs typeface="Verdana" pitchFamily="34" charset="0"/>
                        </a:rPr>
                        <a:t>85,000</a:t>
                      </a:r>
                    </a:p>
                  </a:txBody>
                  <a:tcPr anchor="ctr"/>
                </a:tc>
                <a:tc>
                  <a:txBody>
                    <a:bodyPr/>
                    <a:lstStyle/>
                    <a:p>
                      <a:pPr algn="r"/>
                      <a:r>
                        <a:rPr lang="en-US" sz="1200" dirty="0">
                          <a:latin typeface="Verdana" pitchFamily="34" charset="0"/>
                          <a:ea typeface="Verdana" pitchFamily="34" charset="0"/>
                          <a:cs typeface="Verdana" pitchFamily="34" charset="0"/>
                        </a:rPr>
                        <a:t>85,000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370840">
                <a:tc>
                  <a:txBody>
                    <a:bodyPr/>
                    <a:lstStyle/>
                    <a:p>
                      <a:r>
                        <a:rPr lang="en-US" sz="1200" dirty="0">
                          <a:latin typeface="Verdana" pitchFamily="34" charset="0"/>
                          <a:ea typeface="Verdana" pitchFamily="34" charset="0"/>
                          <a:cs typeface="Verdana" pitchFamily="34" charset="0"/>
                        </a:rPr>
                        <a:t>E</a:t>
                      </a:r>
                    </a:p>
                  </a:txBody>
                  <a:tcPr anchor="ctr"/>
                </a:tc>
                <a:tc>
                  <a:txBody>
                    <a:bodyPr/>
                    <a:lstStyle/>
                    <a:p>
                      <a:pPr algn="r"/>
                      <a:r>
                        <a:rPr lang="en-US" sz="1200" u="sng" dirty="0">
                          <a:latin typeface="Verdana" pitchFamily="34" charset="0"/>
                          <a:ea typeface="Verdana" pitchFamily="34" charset="0"/>
                          <a:cs typeface="Verdana" pitchFamily="34" charset="0"/>
                        </a:rPr>
                        <a:t>95,000</a:t>
                      </a:r>
                    </a:p>
                  </a:txBody>
                  <a:tcPr anchor="ctr"/>
                </a:tc>
                <a:tc>
                  <a:txBody>
                    <a:bodyPr/>
                    <a:lstStyle/>
                    <a:p>
                      <a:pPr algn="r"/>
                      <a:r>
                        <a:rPr lang="en-US" sz="1200" u="sng" dirty="0">
                          <a:latin typeface="Verdana" pitchFamily="34" charset="0"/>
                          <a:ea typeface="Verdana" pitchFamily="34" charset="0"/>
                          <a:cs typeface="Verdana" pitchFamily="34" charset="0"/>
                        </a:rPr>
                        <a:t>92,000</a:t>
                      </a:r>
                    </a:p>
                  </a:txBody>
                  <a:tcPr anchor="ctr"/>
                </a:tc>
                <a:tc>
                  <a:txBody>
                    <a:bodyPr/>
                    <a:lstStyle/>
                    <a:p>
                      <a:pPr algn="r"/>
                      <a:r>
                        <a:rPr lang="en-US" sz="1200" u="sng" dirty="0">
                          <a:latin typeface="Verdana" pitchFamily="34" charset="0"/>
                          <a:ea typeface="Verdana" pitchFamily="34" charset="0"/>
                          <a:cs typeface="Verdana" pitchFamily="34" charset="0"/>
                        </a:rPr>
                        <a:t>92,000</a:t>
                      </a:r>
                    </a:p>
                  </a:txBody>
                  <a:tcPr anchor="ctr"/>
                </a:tc>
                <a:tc>
                  <a:txBody>
                    <a:bodyPr/>
                    <a:lstStyle/>
                    <a:p>
                      <a:pPr algn="r"/>
                      <a:endParaRPr lang="en-US" sz="1200" u="sng" dirty="0">
                        <a:latin typeface="Verdana" pitchFamily="34" charset="0"/>
                        <a:ea typeface="Verdana" pitchFamily="34" charset="0"/>
                        <a:cs typeface="Verdana" pitchFamily="34" charset="0"/>
                      </a:endParaRPr>
                    </a:p>
                  </a:txBody>
                  <a:tcPr anchor="ctr"/>
                </a:tc>
                <a:tc>
                  <a:txBody>
                    <a:bodyPr/>
                    <a:lstStyle/>
                    <a:p>
                      <a:pPr algn="r"/>
                      <a:endParaRPr lang="en-US" sz="1200"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r h="370840">
                <a:tc>
                  <a:txBody>
                    <a:bodyPr/>
                    <a:lstStyle/>
                    <a:p>
                      <a:r>
                        <a:rPr lang="en-US" sz="1200" dirty="0">
                          <a:latin typeface="Verdana" pitchFamily="34" charset="0"/>
                          <a:ea typeface="Verdana" pitchFamily="34" charset="0"/>
                          <a:cs typeface="Verdana" pitchFamily="34" charset="0"/>
                        </a:rPr>
                        <a:t>Total C, D, and</a:t>
                      </a:r>
                      <a:r>
                        <a:rPr lang="en-US" sz="1200" baseline="0" dirty="0">
                          <a:latin typeface="Verdana" pitchFamily="34" charset="0"/>
                          <a:ea typeface="Verdana" pitchFamily="34" charset="0"/>
                          <a:cs typeface="Verdana" pitchFamily="34" charset="0"/>
                        </a:rPr>
                        <a:t> E</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  265,000</a:t>
                      </a:r>
                    </a:p>
                  </a:txBody>
                  <a:tcPr anchor="ctr"/>
                </a:tc>
                <a:tc>
                  <a:txBody>
                    <a:bodyPr/>
                    <a:lstStyle/>
                    <a:p>
                      <a:pPr algn="r"/>
                      <a:r>
                        <a:rPr lang="en-US" sz="1200" u="sng" dirty="0">
                          <a:latin typeface="Verdana" pitchFamily="34" charset="0"/>
                          <a:ea typeface="Verdana" pitchFamily="34" charset="0"/>
                          <a:cs typeface="Verdana" pitchFamily="34" charset="0"/>
                        </a:rPr>
                        <a:t>$247,000</a:t>
                      </a:r>
                    </a:p>
                  </a:txBody>
                  <a:tcPr anchor="ctr"/>
                </a:tc>
                <a:tc>
                  <a:txBody>
                    <a:bodyPr/>
                    <a:lstStyle/>
                    <a:p>
                      <a:pPr algn="r"/>
                      <a:endParaRPr lang="en-US" sz="1200" u="sng"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247,000</a:t>
                      </a:r>
                    </a:p>
                  </a:txBody>
                  <a:tcPr anchor="ctr"/>
                </a:tc>
                <a:tc>
                  <a:txBody>
                    <a:bodyPr/>
                    <a:lstStyle/>
                    <a:p>
                      <a:pPr algn="r"/>
                      <a:endParaRPr lang="en-US" sz="1200"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7"/>
                  </a:ext>
                </a:extLst>
              </a:tr>
              <a:tr h="370840">
                <a:tc>
                  <a:txBody>
                    <a:bodyPr/>
                    <a:lstStyle/>
                    <a:p>
                      <a:r>
                        <a:rPr lang="en-US" sz="1200" dirty="0">
                          <a:latin typeface="Verdana" pitchFamily="34" charset="0"/>
                          <a:ea typeface="Verdana" pitchFamily="34" charset="0"/>
                          <a:cs typeface="Verdana" pitchFamily="34" charset="0"/>
                        </a:rPr>
                        <a:t>Total</a:t>
                      </a:r>
                    </a:p>
                  </a:txBody>
                  <a:tcPr anchor="ctr"/>
                </a:tc>
                <a:tc>
                  <a:txBody>
                    <a:bodyPr/>
                    <a:lstStyle/>
                    <a:p>
                      <a:pPr algn="r"/>
                      <a:r>
                        <a:rPr lang="en-US" sz="1200" u="sng" dirty="0">
                          <a:latin typeface="Verdana" pitchFamily="34" charset="0"/>
                          <a:ea typeface="Verdana" pitchFamily="34" charset="0"/>
                          <a:cs typeface="Verdana" pitchFamily="34" charset="0"/>
                        </a:rPr>
                        <a:t>$  415,000</a:t>
                      </a:r>
                    </a:p>
                  </a:txBody>
                  <a:tcPr anchor="ctr"/>
                </a:tc>
                <a:tc>
                  <a:txBody>
                    <a:bodyPr/>
                    <a:lstStyle/>
                    <a:p>
                      <a:pPr algn="r"/>
                      <a:r>
                        <a:rPr lang="en-US" sz="1200" u="sng" dirty="0">
                          <a:latin typeface="Verdana" pitchFamily="34" charset="0"/>
                          <a:ea typeface="Verdana" pitchFamily="34" charset="0"/>
                          <a:cs typeface="Verdana" pitchFamily="34" charset="0"/>
                        </a:rPr>
                        <a:t>$402,000</a:t>
                      </a:r>
                    </a:p>
                  </a:txBody>
                  <a:tcPr anchor="ctr"/>
                </a:tc>
                <a:tc>
                  <a:txBody>
                    <a:bodyPr/>
                    <a:lstStyle/>
                    <a:p>
                      <a:pPr algn="r"/>
                      <a:r>
                        <a:rPr lang="en-US" sz="1200" b="1" u="sng" dirty="0">
                          <a:latin typeface="Verdana" pitchFamily="34" charset="0"/>
                          <a:ea typeface="Verdana" pitchFamily="34" charset="0"/>
                          <a:cs typeface="Verdana" pitchFamily="34" charset="0"/>
                        </a:rPr>
                        <a:t>$ 387,000</a:t>
                      </a:r>
                    </a:p>
                  </a:txBody>
                  <a:tcPr anchor="ctr"/>
                </a:tc>
                <a:tc>
                  <a:txBody>
                    <a:bodyPr/>
                    <a:lstStyle/>
                    <a:p>
                      <a:pPr algn="r"/>
                      <a:r>
                        <a:rPr lang="en-US" sz="1200" b="1" u="sng" dirty="0">
                          <a:latin typeface="Verdana" pitchFamily="34" charset="0"/>
                          <a:ea typeface="Verdana" pitchFamily="34" charset="0"/>
                          <a:cs typeface="Verdana" pitchFamily="34" charset="0"/>
                        </a:rPr>
                        <a:t>$ 397,000</a:t>
                      </a:r>
                    </a:p>
                  </a:txBody>
                  <a:tcPr anchor="ctr"/>
                </a:tc>
                <a:tc>
                  <a:txBody>
                    <a:bodyPr/>
                    <a:lstStyle/>
                    <a:p>
                      <a:pPr algn="r"/>
                      <a:r>
                        <a:rPr lang="en-US" sz="1200" b="1" u="sng" dirty="0">
                          <a:latin typeface="Verdana" pitchFamily="34" charset="0"/>
                          <a:ea typeface="Verdana" pitchFamily="34" charset="0"/>
                          <a:cs typeface="Verdana" pitchFamily="34" charset="0"/>
                        </a:rPr>
                        <a:t>$402,000</a:t>
                      </a: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211122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09-1</a:t>
            </a:r>
          </a:p>
        </p:txBody>
      </p:sp>
      <p:sp>
        <p:nvSpPr>
          <p:cNvPr id="5" name="Title 4"/>
          <p:cNvSpPr>
            <a:spLocks noGrp="1"/>
          </p:cNvSpPr>
          <p:nvPr>
            <p:ph type="title"/>
          </p:nvPr>
        </p:nvSpPr>
        <p:spPr/>
        <p:txBody>
          <a:bodyPr>
            <a:normAutofit/>
          </a:bodyPr>
          <a:lstStyle/>
          <a:p>
            <a:r>
              <a:rPr lang="en-US" altLang="en-US" dirty="0"/>
              <a:t>Concept Check: LCM </a:t>
            </a:r>
            <a:r>
              <a:rPr lang="en-US" dirty="0"/>
              <a:t>(1 of 2)</a:t>
            </a:r>
          </a:p>
        </p:txBody>
      </p:sp>
      <p:sp>
        <p:nvSpPr>
          <p:cNvPr id="6" name="Content Placeholder 5"/>
          <p:cNvSpPr>
            <a:spLocks noGrp="1"/>
          </p:cNvSpPr>
          <p:nvPr>
            <p:ph sz="quarter" idx="10"/>
          </p:nvPr>
        </p:nvSpPr>
        <p:spPr>
          <a:xfrm>
            <a:off x="609600" y="1752600"/>
            <a:ext cx="8229600" cy="1219200"/>
          </a:xfrm>
        </p:spPr>
        <p:txBody>
          <a:bodyPr/>
          <a:lstStyle/>
          <a:p>
            <a:pPr marL="0" indent="0">
              <a:buNone/>
            </a:pPr>
            <a:r>
              <a:rPr lang="en-US" dirty="0"/>
              <a:t>The following information pertains to one item of inventory of the Forge Company:</a:t>
            </a:r>
          </a:p>
        </p:txBody>
      </p:sp>
      <p:graphicFrame>
        <p:nvGraphicFramePr>
          <p:cNvPr id="7" name="Table 7"/>
          <p:cNvGraphicFramePr>
            <a:graphicFrameLocks/>
          </p:cNvGraphicFramePr>
          <p:nvPr>
            <p:extLst>
              <p:ext uri="{D42A27DB-BD31-4B8C-83A1-F6EECF244321}">
                <p14:modId xmlns:p14="http://schemas.microsoft.com/office/powerpoint/2010/main" val="2114978337"/>
              </p:ext>
            </p:extLst>
          </p:nvPr>
        </p:nvGraphicFramePr>
        <p:xfrm>
          <a:off x="1828800" y="3200400"/>
          <a:ext cx="4876800" cy="2194560"/>
        </p:xfrm>
        <a:graphic>
          <a:graphicData uri="http://schemas.openxmlformats.org/drawingml/2006/table">
            <a:tbl>
              <a:tblPr firstRow="1" bandRow="1">
                <a:tableStyleId>{5940675A-B579-460E-94D1-54222C63F5DA}</a:tableStyleId>
              </a:tblPr>
              <a:tblGrid>
                <a:gridCol w="32766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tblGrid>
              <a:tr h="215900">
                <a:tc>
                  <a:txBody>
                    <a:bodyPr/>
                    <a:lstStyle/>
                    <a:p>
                      <a:endParaRPr lang="en-US" sz="1800" dirty="0">
                        <a:latin typeface="Verdana" panose="020B0604030504040204" pitchFamily="34" charset="0"/>
                        <a:ea typeface="Verdana" panose="020B0604030504040204" pitchFamily="34" charset="0"/>
                        <a:cs typeface="Verdana" panose="020B0604030504040204" pitchFamily="34" charset="0"/>
                      </a:endParaRPr>
                    </a:p>
                  </a:txBody>
                  <a:tcPr marL="174214" marR="17421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latin typeface="Verdana" panose="020B0604030504040204" pitchFamily="34" charset="0"/>
                          <a:ea typeface="Verdana" panose="020B0604030504040204" pitchFamily="34" charset="0"/>
                          <a:cs typeface="Verdana" panose="020B0604030504040204" pitchFamily="34" charset="0"/>
                        </a:rPr>
                        <a:t>Per unit</a:t>
                      </a:r>
                      <a:endParaRPr lang="en-US" sz="1800" dirty="0">
                        <a:latin typeface="Verdana" panose="020B0604030504040204" pitchFamily="34" charset="0"/>
                        <a:ea typeface="Verdana" panose="020B0604030504040204" pitchFamily="34" charset="0"/>
                        <a:cs typeface="Verdana" panose="020B0604030504040204" pitchFamily="34" charset="0"/>
                      </a:endParaRPr>
                    </a:p>
                  </a:txBody>
                  <a:tcPr marL="174214" marR="174214"/>
                </a:tc>
                <a:extLst>
                  <a:ext uri="{0D108BD9-81ED-4DB2-BD59-A6C34878D82A}">
                    <a16:rowId xmlns:a16="http://schemas.microsoft.com/office/drawing/2014/main" val="10000"/>
                  </a:ext>
                </a:extLst>
              </a:tr>
              <a:tr h="2159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Cost</a:t>
                      </a:r>
                    </a:p>
                  </a:txBody>
                  <a:tcPr marL="174214" marR="174214"/>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$270</a:t>
                      </a:r>
                    </a:p>
                  </a:txBody>
                  <a:tcPr marL="174214" marR="174214"/>
                </a:tc>
                <a:extLst>
                  <a:ext uri="{0D108BD9-81ED-4DB2-BD59-A6C34878D82A}">
                    <a16:rowId xmlns:a16="http://schemas.microsoft.com/office/drawing/2014/main" val="10001"/>
                  </a:ext>
                </a:extLst>
              </a:tr>
              <a:tr h="2159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Replacement cost</a:t>
                      </a:r>
                    </a:p>
                  </a:txBody>
                  <a:tcPr marL="174214" marR="174214"/>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225</a:t>
                      </a:r>
                    </a:p>
                  </a:txBody>
                  <a:tcPr marL="174214" marR="174214"/>
                </a:tc>
                <a:extLst>
                  <a:ext uri="{0D108BD9-81ED-4DB2-BD59-A6C34878D82A}">
                    <a16:rowId xmlns:a16="http://schemas.microsoft.com/office/drawing/2014/main" val="10002"/>
                  </a:ext>
                </a:extLst>
              </a:tr>
              <a:tr h="2159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Selling price</a:t>
                      </a:r>
                    </a:p>
                  </a:txBody>
                  <a:tcPr marL="174214" marR="174214"/>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292</a:t>
                      </a:r>
                    </a:p>
                  </a:txBody>
                  <a:tcPr marL="174214" marR="174214"/>
                </a:tc>
                <a:extLst>
                  <a:ext uri="{0D108BD9-81ED-4DB2-BD59-A6C34878D82A}">
                    <a16:rowId xmlns:a16="http://schemas.microsoft.com/office/drawing/2014/main" val="10003"/>
                  </a:ext>
                </a:extLst>
              </a:tr>
              <a:tr h="2159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Costs to sell</a:t>
                      </a:r>
                    </a:p>
                  </a:txBody>
                  <a:tcPr marL="174214" marR="174214"/>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52</a:t>
                      </a:r>
                    </a:p>
                  </a:txBody>
                  <a:tcPr marL="174214" marR="174214"/>
                </a:tc>
                <a:extLst>
                  <a:ext uri="{0D108BD9-81ED-4DB2-BD59-A6C34878D82A}">
                    <a16:rowId xmlns:a16="http://schemas.microsoft.com/office/drawing/2014/main" val="10004"/>
                  </a:ext>
                </a:extLst>
              </a:tr>
              <a:tr h="2159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Normal profit margin</a:t>
                      </a:r>
                    </a:p>
                  </a:txBody>
                  <a:tcPr marL="174214" marR="174214"/>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31</a:t>
                      </a:r>
                    </a:p>
                  </a:txBody>
                  <a:tcPr marL="174214" marR="174214"/>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2468694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09-1</a:t>
            </a:r>
          </a:p>
        </p:txBody>
      </p:sp>
      <p:sp>
        <p:nvSpPr>
          <p:cNvPr id="5" name="Title 4"/>
          <p:cNvSpPr>
            <a:spLocks noGrp="1"/>
          </p:cNvSpPr>
          <p:nvPr>
            <p:ph type="title"/>
          </p:nvPr>
        </p:nvSpPr>
        <p:spPr/>
        <p:txBody>
          <a:bodyPr>
            <a:normAutofit/>
          </a:bodyPr>
          <a:lstStyle/>
          <a:p>
            <a:r>
              <a:rPr lang="en-US" altLang="en-US" dirty="0"/>
              <a:t>Concept Check: LCM </a:t>
            </a:r>
            <a:r>
              <a:rPr lang="en-US" dirty="0"/>
              <a:t>(2 of 2)</a:t>
            </a:r>
          </a:p>
        </p:txBody>
      </p:sp>
      <p:sp>
        <p:nvSpPr>
          <p:cNvPr id="4" name="Content Placeholder 3"/>
          <p:cNvSpPr>
            <a:spLocks noGrp="1"/>
          </p:cNvSpPr>
          <p:nvPr>
            <p:ph sz="quarter" idx="10"/>
          </p:nvPr>
        </p:nvSpPr>
        <p:spPr>
          <a:xfrm>
            <a:off x="762000" y="1371600"/>
            <a:ext cx="8153400" cy="4876800"/>
          </a:xfrm>
        </p:spPr>
        <p:txBody>
          <a:bodyPr/>
          <a:lstStyle/>
          <a:p>
            <a:pPr marL="0" indent="0">
              <a:spcBef>
                <a:spcPts val="13000"/>
              </a:spcBef>
              <a:buNone/>
            </a:pPr>
            <a:r>
              <a:rPr lang="en-US" dirty="0"/>
              <a:t>Applying the lower of cost or market rule, this item should be valued at:</a:t>
            </a:r>
          </a:p>
          <a:p>
            <a:pPr marL="857250" indent="-514350">
              <a:buFont typeface="+mj-lt"/>
              <a:buAutoNum type="alphaLcPeriod"/>
            </a:pPr>
            <a:r>
              <a:rPr lang="en-US" b="1" dirty="0"/>
              <a:t>$225 </a:t>
            </a:r>
          </a:p>
          <a:p>
            <a:pPr marL="857250" indent="-514350">
              <a:buFont typeface="+mj-lt"/>
              <a:buAutoNum type="alphaLcPeriod"/>
            </a:pPr>
            <a:r>
              <a:rPr lang="en-US" dirty="0"/>
              <a:t>$240 </a:t>
            </a:r>
          </a:p>
          <a:p>
            <a:pPr marL="857250" indent="-514350">
              <a:buFont typeface="+mj-lt"/>
              <a:buAutoNum type="alphaLcPeriod"/>
            </a:pPr>
            <a:r>
              <a:rPr lang="en-US" dirty="0"/>
              <a:t>$270 </a:t>
            </a:r>
          </a:p>
          <a:p>
            <a:pPr marL="857250" indent="-514350">
              <a:buFont typeface="+mj-lt"/>
              <a:buAutoNum type="alphaLcPeriod"/>
            </a:pPr>
            <a:r>
              <a:rPr lang="en-US" dirty="0"/>
              <a:t>$292 </a:t>
            </a:r>
          </a:p>
          <a:p>
            <a:pPr marL="0" lvl="0" indent="0">
              <a:buNone/>
            </a:pPr>
            <a:r>
              <a:rPr lang="en-US" dirty="0"/>
              <a:t>The correct answer is </a:t>
            </a:r>
            <a:r>
              <a:rPr lang="en-US" i="1" dirty="0"/>
              <a:t>a</a:t>
            </a:r>
            <a:r>
              <a:rPr lang="en-US" dirty="0"/>
              <a:t>: Replacement cost of $225 is between the ceiling ($292 − $52 = $240) and the floor ($240 − $31 = $209), so market = $225. Then, market of </a:t>
            </a:r>
            <a:r>
              <a:rPr lang="en-US" b="1" dirty="0"/>
              <a:t>$225 </a:t>
            </a:r>
            <a:r>
              <a:rPr lang="en-US" dirty="0"/>
              <a:t>is lower than cost of $270.</a:t>
            </a:r>
          </a:p>
        </p:txBody>
      </p:sp>
    </p:spTree>
    <p:extLst>
      <p:ext uri="{BB962C8B-B14F-4D97-AF65-F5344CB8AC3E}">
        <p14:creationId xmlns:p14="http://schemas.microsoft.com/office/powerpoint/2010/main" val="18564933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09-2</a:t>
            </a:r>
          </a:p>
        </p:txBody>
      </p:sp>
      <p:sp>
        <p:nvSpPr>
          <p:cNvPr id="5" name="Title 4"/>
          <p:cNvSpPr>
            <a:spLocks noGrp="1"/>
          </p:cNvSpPr>
          <p:nvPr>
            <p:ph type="title"/>
          </p:nvPr>
        </p:nvSpPr>
        <p:spPr/>
        <p:txBody>
          <a:bodyPr>
            <a:normAutofit/>
          </a:bodyPr>
          <a:lstStyle/>
          <a:p>
            <a:r>
              <a:rPr lang="en-US" dirty="0"/>
              <a:t>The Gross Profit Method</a:t>
            </a:r>
          </a:p>
        </p:txBody>
      </p:sp>
      <p:sp>
        <p:nvSpPr>
          <p:cNvPr id="6" name="Content Placeholder 5"/>
          <p:cNvSpPr>
            <a:spLocks noGrp="1"/>
          </p:cNvSpPr>
          <p:nvPr>
            <p:ph sz="quarter" idx="10"/>
          </p:nvPr>
        </p:nvSpPr>
        <p:spPr>
          <a:xfrm>
            <a:off x="685800" y="1447800"/>
            <a:ext cx="8229600" cy="4876800"/>
          </a:xfrm>
        </p:spPr>
        <p:txBody>
          <a:bodyPr/>
          <a:lstStyle/>
          <a:p>
            <a:pPr>
              <a:spcBef>
                <a:spcPts val="600"/>
              </a:spcBef>
            </a:pPr>
            <a:r>
              <a:rPr lang="en-US" sz="2400" dirty="0"/>
              <a:t>The </a:t>
            </a:r>
            <a:r>
              <a:rPr lang="en-US" sz="2400" b="1" dirty="0"/>
              <a:t>gross profit method</a:t>
            </a:r>
            <a:r>
              <a:rPr lang="en-US" sz="2400" dirty="0"/>
              <a:t>, also known as the </a:t>
            </a:r>
            <a:r>
              <a:rPr lang="en-US" sz="2400" b="1" dirty="0"/>
              <a:t>gross margin method</a:t>
            </a:r>
            <a:r>
              <a:rPr lang="en-US" sz="2400" dirty="0"/>
              <a:t>, is useful in situations where estimates of inventory are desirable: </a:t>
            </a:r>
          </a:p>
          <a:p>
            <a:pPr marL="914400" lvl="1" indent="-457200">
              <a:spcBef>
                <a:spcPts val="600"/>
              </a:spcBef>
              <a:buFont typeface="+mj-lt"/>
              <a:buAutoNum type="arabicPeriod"/>
            </a:pPr>
            <a:r>
              <a:rPr lang="en-US" dirty="0"/>
              <a:t>In determining cost of inventory that has been lost, destroyed, or stolen</a:t>
            </a:r>
          </a:p>
          <a:p>
            <a:pPr marL="914400" lvl="1" indent="-457200">
              <a:spcBef>
                <a:spcPts val="600"/>
              </a:spcBef>
              <a:buFont typeface="+mj-lt"/>
              <a:buAutoNum type="arabicPeriod"/>
            </a:pPr>
            <a:r>
              <a:rPr lang="en-US" dirty="0"/>
              <a:t>In estimating inventory and cost of goods sold for interim reports, avoiding the expense of a physical inventory count</a:t>
            </a:r>
          </a:p>
          <a:p>
            <a:pPr marL="914400" lvl="1" indent="-457200">
              <a:spcBef>
                <a:spcPts val="600"/>
              </a:spcBef>
              <a:buFont typeface="+mj-lt"/>
              <a:buAutoNum type="arabicPeriod"/>
            </a:pPr>
            <a:r>
              <a:rPr lang="en-IN" dirty="0"/>
              <a:t>In auditors’ testing of the overall reasonableness of inventory amounts reported by clients</a:t>
            </a:r>
            <a:endParaRPr lang="en-US" dirty="0"/>
          </a:p>
          <a:p>
            <a:pPr marL="914400" lvl="1" indent="-457200">
              <a:spcBef>
                <a:spcPts val="600"/>
              </a:spcBef>
              <a:buFont typeface="+mj-lt"/>
              <a:buAutoNum type="arabicPeriod"/>
            </a:pPr>
            <a:r>
              <a:rPr lang="en-US" dirty="0"/>
              <a:t>In budgeting and forecasting</a:t>
            </a:r>
          </a:p>
        </p:txBody>
      </p:sp>
    </p:spTree>
    <p:extLst>
      <p:ext uri="{BB962C8B-B14F-4D97-AF65-F5344CB8AC3E}">
        <p14:creationId xmlns:p14="http://schemas.microsoft.com/office/powerpoint/2010/main" val="9089291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09-1</a:t>
            </a:r>
          </a:p>
        </p:txBody>
      </p:sp>
      <p:sp>
        <p:nvSpPr>
          <p:cNvPr id="5" name="Title 4"/>
          <p:cNvSpPr>
            <a:spLocks noGrp="1"/>
          </p:cNvSpPr>
          <p:nvPr>
            <p:ph type="title"/>
          </p:nvPr>
        </p:nvSpPr>
        <p:spPr>
          <a:xfrm>
            <a:off x="685800" y="609600"/>
            <a:ext cx="8001000" cy="914400"/>
          </a:xfrm>
        </p:spPr>
        <p:txBody>
          <a:bodyPr>
            <a:noAutofit/>
          </a:bodyPr>
          <a:lstStyle/>
          <a:p>
            <a:r>
              <a:rPr lang="en-US" dirty="0"/>
              <a:t>Usual Method vs. Gross Profit Method (1 of 2)</a:t>
            </a:r>
          </a:p>
        </p:txBody>
      </p:sp>
      <p:sp>
        <p:nvSpPr>
          <p:cNvPr id="6" name="Content Placeholder 5"/>
          <p:cNvSpPr>
            <a:spLocks noGrp="1"/>
          </p:cNvSpPr>
          <p:nvPr>
            <p:ph sz="quarter" idx="10"/>
          </p:nvPr>
        </p:nvSpPr>
        <p:spPr>
          <a:xfrm>
            <a:off x="609600" y="2057400"/>
            <a:ext cx="8382000" cy="4343400"/>
          </a:xfrm>
        </p:spPr>
        <p:txBody>
          <a:bodyPr/>
          <a:lstStyle/>
          <a:p>
            <a:pPr marL="0" lvl="0" indent="0">
              <a:buNone/>
            </a:pPr>
            <a:r>
              <a:rPr lang="en-US" b="1" dirty="0"/>
              <a:t>Usual Method of Calculation</a:t>
            </a:r>
          </a:p>
          <a:p>
            <a:pPr marL="457200" lvl="1" indent="0">
              <a:buNone/>
            </a:pPr>
            <a:r>
              <a:rPr lang="en-US" sz="2600" dirty="0"/>
              <a:t>Beginning inventory (from accounting records)</a:t>
            </a:r>
          </a:p>
          <a:p>
            <a:pPr marL="106363" lvl="1" indent="0">
              <a:buNone/>
            </a:pPr>
            <a:r>
              <a:rPr lang="en-US" sz="2600" u="sng" dirty="0"/>
              <a:t>+ Net purchases (from accounting records)  </a:t>
            </a:r>
          </a:p>
          <a:p>
            <a:pPr marL="457200" lvl="1" indent="0">
              <a:buNone/>
            </a:pPr>
            <a:r>
              <a:rPr lang="en-US" sz="2600" dirty="0"/>
              <a:t>Goods available for sale</a:t>
            </a:r>
          </a:p>
          <a:p>
            <a:pPr marL="106363" lvl="1" indent="0">
              <a:buNone/>
            </a:pPr>
            <a:r>
              <a:rPr lang="en-US" sz="2600" b="1" u="sng" dirty="0"/>
              <a:t>− Ending inventory (from a physical count)</a:t>
            </a:r>
          </a:p>
          <a:p>
            <a:pPr marL="106363" lvl="1" indent="0">
              <a:buNone/>
            </a:pPr>
            <a:r>
              <a:rPr lang="en-US" sz="2600" b="1" u="sng" dirty="0"/>
              <a:t>= Cost of goods sold</a:t>
            </a:r>
          </a:p>
        </p:txBody>
      </p:sp>
    </p:spTree>
    <p:extLst>
      <p:ext uri="{BB962C8B-B14F-4D97-AF65-F5344CB8AC3E}">
        <p14:creationId xmlns:p14="http://schemas.microsoft.com/office/powerpoint/2010/main" val="20108494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09-1</a:t>
            </a:r>
          </a:p>
        </p:txBody>
      </p:sp>
      <p:sp>
        <p:nvSpPr>
          <p:cNvPr id="5" name="Title 4"/>
          <p:cNvSpPr>
            <a:spLocks noGrp="1"/>
          </p:cNvSpPr>
          <p:nvPr>
            <p:ph type="title"/>
          </p:nvPr>
        </p:nvSpPr>
        <p:spPr>
          <a:xfrm>
            <a:off x="685800" y="609600"/>
            <a:ext cx="8001000" cy="914400"/>
          </a:xfrm>
        </p:spPr>
        <p:txBody>
          <a:bodyPr>
            <a:noAutofit/>
          </a:bodyPr>
          <a:lstStyle/>
          <a:p>
            <a:r>
              <a:rPr lang="en-US" dirty="0"/>
              <a:t>Usual Method vs. Gross Profit Method (2 of 2)</a:t>
            </a:r>
          </a:p>
        </p:txBody>
      </p:sp>
      <p:sp>
        <p:nvSpPr>
          <p:cNvPr id="6" name="Content Placeholder 5"/>
          <p:cNvSpPr>
            <a:spLocks noGrp="1"/>
          </p:cNvSpPr>
          <p:nvPr>
            <p:ph sz="quarter" idx="10"/>
          </p:nvPr>
        </p:nvSpPr>
        <p:spPr>
          <a:xfrm>
            <a:off x="762000" y="2057400"/>
            <a:ext cx="8001000" cy="3962400"/>
          </a:xfrm>
        </p:spPr>
        <p:txBody>
          <a:bodyPr/>
          <a:lstStyle/>
          <a:p>
            <a:pPr marL="0" indent="0">
              <a:buNone/>
            </a:pPr>
            <a:r>
              <a:rPr lang="en-US" b="1" dirty="0"/>
              <a:t>Gross Profit Method of Calculation</a:t>
            </a:r>
          </a:p>
          <a:p>
            <a:pPr marL="457200" lvl="1" indent="0">
              <a:buNone/>
            </a:pPr>
            <a:r>
              <a:rPr lang="en-US" sz="2600" dirty="0"/>
              <a:t>Beginning inventory (from accounting records)</a:t>
            </a:r>
          </a:p>
          <a:p>
            <a:pPr marL="106363" lvl="1" indent="0">
              <a:buNone/>
            </a:pPr>
            <a:r>
              <a:rPr lang="en-US" sz="2600" u="sng" dirty="0"/>
              <a:t>+ Net purchases (from accounting records) </a:t>
            </a:r>
          </a:p>
          <a:p>
            <a:pPr marL="457200" lvl="1" indent="0">
              <a:buNone/>
            </a:pPr>
            <a:r>
              <a:rPr lang="en-US" sz="2600" dirty="0"/>
              <a:t>Goods available for sale </a:t>
            </a:r>
          </a:p>
          <a:p>
            <a:pPr marL="106363" lvl="1" indent="0">
              <a:buNone/>
            </a:pPr>
            <a:r>
              <a:rPr lang="en-US" sz="2600" b="1" u="sng" dirty="0"/>
              <a:t>− Cost of goods sold (estimated)</a:t>
            </a:r>
          </a:p>
          <a:p>
            <a:pPr marL="106363" lvl="1" indent="0">
              <a:buNone/>
            </a:pPr>
            <a:r>
              <a:rPr lang="en-US" sz="2600" b="1" u="sng" dirty="0"/>
              <a:t>= Ending inventory (estimated)</a:t>
            </a:r>
          </a:p>
        </p:txBody>
      </p:sp>
    </p:spTree>
    <p:extLst>
      <p:ext uri="{BB962C8B-B14F-4D97-AF65-F5344CB8AC3E}">
        <p14:creationId xmlns:p14="http://schemas.microsoft.com/office/powerpoint/2010/main" val="2456028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09-1</a:t>
            </a:r>
          </a:p>
        </p:txBody>
      </p:sp>
      <p:sp>
        <p:nvSpPr>
          <p:cNvPr id="5" name="Title 4"/>
          <p:cNvSpPr>
            <a:spLocks noGrp="1"/>
          </p:cNvSpPr>
          <p:nvPr>
            <p:ph type="title"/>
          </p:nvPr>
        </p:nvSpPr>
        <p:spPr/>
        <p:txBody>
          <a:bodyPr>
            <a:noAutofit/>
          </a:bodyPr>
          <a:lstStyle/>
          <a:p>
            <a:r>
              <a:rPr lang="en-US" dirty="0"/>
              <a:t>Two Approaches to Inventory Write-Down (1 of 2)</a:t>
            </a:r>
          </a:p>
        </p:txBody>
      </p:sp>
      <p:sp>
        <p:nvSpPr>
          <p:cNvPr id="6" name="Content Placeholder 5"/>
          <p:cNvSpPr>
            <a:spLocks noGrp="1"/>
          </p:cNvSpPr>
          <p:nvPr>
            <p:ph sz="quarter" idx="10"/>
          </p:nvPr>
        </p:nvSpPr>
        <p:spPr>
          <a:xfrm>
            <a:off x="685800" y="1447800"/>
            <a:ext cx="8229600" cy="4800600"/>
          </a:xfrm>
        </p:spPr>
        <p:txBody>
          <a:bodyPr/>
          <a:lstStyle/>
          <a:p>
            <a:r>
              <a:rPr lang="en-US" dirty="0"/>
              <a:t>When the expected benefit of unsold inventory is estimated to have fallen below cost, companies must make an adjusting entry known as an </a:t>
            </a:r>
            <a:r>
              <a:rPr lang="en-US" b="1" dirty="0"/>
              <a:t>inventory write-down</a:t>
            </a:r>
            <a:r>
              <a:rPr lang="en-US" dirty="0"/>
              <a:t> to reduce inventory and net income for the period</a:t>
            </a:r>
          </a:p>
          <a:p>
            <a:r>
              <a:rPr lang="en-US" dirty="0"/>
              <a:t>The approach chosen by a company depends on which inventory costing method it uses</a:t>
            </a:r>
          </a:p>
          <a:p>
            <a:pPr marL="742950" lvl="1" indent="-285750"/>
            <a:r>
              <a:rPr lang="en-US" dirty="0"/>
              <a:t>The financial statement effects are the same</a:t>
            </a:r>
          </a:p>
          <a:p>
            <a:pPr marL="742950" lvl="1" indent="-285750"/>
            <a:r>
              <a:rPr lang="en-US" dirty="0"/>
              <a:t>The difference is the </a:t>
            </a:r>
            <a:r>
              <a:rPr lang="en-US" b="1" dirty="0"/>
              <a:t>amount</a:t>
            </a:r>
            <a:r>
              <a:rPr lang="en-US" dirty="0"/>
              <a:t> of the inventory write-down</a:t>
            </a:r>
            <a:endParaRPr lang="en-US" b="1" dirty="0"/>
          </a:p>
        </p:txBody>
      </p:sp>
    </p:spTree>
    <p:extLst>
      <p:ext uri="{BB962C8B-B14F-4D97-AF65-F5344CB8AC3E}">
        <p14:creationId xmlns:p14="http://schemas.microsoft.com/office/powerpoint/2010/main" val="597620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09-1</a:t>
            </a:r>
          </a:p>
        </p:txBody>
      </p:sp>
      <p:sp>
        <p:nvSpPr>
          <p:cNvPr id="5" name="Title 4"/>
          <p:cNvSpPr>
            <a:spLocks noGrp="1"/>
          </p:cNvSpPr>
          <p:nvPr>
            <p:ph type="title"/>
          </p:nvPr>
        </p:nvSpPr>
        <p:spPr/>
        <p:txBody>
          <a:bodyPr>
            <a:normAutofit/>
          </a:bodyPr>
          <a:lstStyle/>
          <a:p>
            <a:r>
              <a:rPr lang="en-US" dirty="0"/>
              <a:t>Gross Profit Method</a:t>
            </a:r>
          </a:p>
        </p:txBody>
      </p:sp>
      <p:sp>
        <p:nvSpPr>
          <p:cNvPr id="6" name="Content Placeholder 5"/>
          <p:cNvSpPr>
            <a:spLocks noGrp="1"/>
          </p:cNvSpPr>
          <p:nvPr>
            <p:ph sz="quarter" idx="10"/>
          </p:nvPr>
        </p:nvSpPr>
        <p:spPr>
          <a:xfrm>
            <a:off x="1022223" y="5257800"/>
            <a:ext cx="7696200" cy="914400"/>
          </a:xfrm>
        </p:spPr>
        <p:txBody>
          <a:bodyPr/>
          <a:lstStyle/>
          <a:p>
            <a:pPr marL="0" indent="0">
              <a:buNone/>
            </a:pPr>
            <a:r>
              <a:rPr lang="en-US" sz="2400" baseline="30000" dirty="0"/>
              <a:t>*</a:t>
            </a:r>
            <a:r>
              <a:rPr lang="en-US" sz="2400" dirty="0"/>
              <a:t>Cost of goods sold can also be calculated as:</a:t>
            </a:r>
          </a:p>
          <a:p>
            <a:pPr marL="0" indent="0" algn="ctr">
              <a:buNone/>
            </a:pPr>
            <a:r>
              <a:rPr lang="en-US" sz="2400" dirty="0"/>
              <a:t> $2,000,000 × (1 − 0.40) = $1,200,000</a:t>
            </a:r>
          </a:p>
        </p:txBody>
      </p:sp>
      <p:pic>
        <p:nvPicPr>
          <p:cNvPr id="5122" name="Picture 2" descr="Beginning inventory (from records) is $600,000 plus net purchases of 1.5 million equals 2.1 million goods available for sale.&#10;&#10;Less cost of goods sold:&#10;Net sales are 2 million less estimated gross profit of 40% of 800,000. The estimated cost of goods sold is negative 1.2 million. The estimated ending inventory is 9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2223" y="1513894"/>
            <a:ext cx="7099554" cy="3575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16042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09-2</a:t>
            </a:r>
          </a:p>
        </p:txBody>
      </p:sp>
      <p:sp>
        <p:nvSpPr>
          <p:cNvPr id="5" name="Title 4"/>
          <p:cNvSpPr>
            <a:spLocks noGrp="1"/>
          </p:cNvSpPr>
          <p:nvPr>
            <p:ph type="title"/>
          </p:nvPr>
        </p:nvSpPr>
        <p:spPr>
          <a:xfrm>
            <a:off x="685800" y="533400"/>
            <a:ext cx="8001000" cy="914400"/>
          </a:xfrm>
        </p:spPr>
        <p:txBody>
          <a:bodyPr>
            <a:noAutofit/>
          </a:bodyPr>
          <a:lstStyle/>
          <a:p>
            <a:r>
              <a:rPr lang="en-US" dirty="0"/>
              <a:t>Gross Profit Method—A Word of Caution</a:t>
            </a:r>
          </a:p>
        </p:txBody>
      </p:sp>
      <p:sp>
        <p:nvSpPr>
          <p:cNvPr id="6" name="Content Placeholder 5"/>
          <p:cNvSpPr>
            <a:spLocks noGrp="1"/>
          </p:cNvSpPr>
          <p:nvPr>
            <p:ph sz="quarter" idx="10"/>
          </p:nvPr>
        </p:nvSpPr>
        <p:spPr>
          <a:xfrm>
            <a:off x="685800" y="1676400"/>
            <a:ext cx="8305800" cy="4724400"/>
          </a:xfrm>
        </p:spPr>
        <p:txBody>
          <a:bodyPr/>
          <a:lstStyle/>
          <a:p>
            <a:pPr>
              <a:spcBef>
                <a:spcPts val="600"/>
              </a:spcBef>
            </a:pPr>
            <a:r>
              <a:rPr lang="en-US" dirty="0"/>
              <a:t>The key to obtaining good estimates is the reliability of the </a:t>
            </a:r>
            <a:r>
              <a:rPr lang="en-US" b="1" dirty="0"/>
              <a:t>gross profit ratio</a:t>
            </a:r>
            <a:endParaRPr lang="en-US" dirty="0"/>
          </a:p>
          <a:p>
            <a:pPr>
              <a:spcBef>
                <a:spcPts val="600"/>
              </a:spcBef>
            </a:pPr>
            <a:r>
              <a:rPr lang="en-US" dirty="0"/>
              <a:t>The accuracy of the estimate can be improved by </a:t>
            </a:r>
            <a:r>
              <a:rPr lang="en-IN" dirty="0"/>
              <a:t>grouping inventory into </a:t>
            </a:r>
            <a:r>
              <a:rPr lang="en-IN" b="1" dirty="0"/>
              <a:t>pools of products </a:t>
            </a:r>
            <a:r>
              <a:rPr lang="en-IN" dirty="0"/>
              <a:t>that have </a:t>
            </a:r>
            <a:r>
              <a:rPr lang="en-IN" b="1" dirty="0"/>
              <a:t>similar gross profit relationships</a:t>
            </a:r>
            <a:endParaRPr lang="en-US" b="1" dirty="0"/>
          </a:p>
          <a:p>
            <a:pPr>
              <a:spcBef>
                <a:spcPts val="600"/>
              </a:spcBef>
            </a:pPr>
            <a:r>
              <a:rPr lang="en-IN" dirty="0"/>
              <a:t>The company’s cost flow assumption should be implicitly considered when estimating </a:t>
            </a:r>
            <a:r>
              <a:rPr lang="en-US" dirty="0"/>
              <a:t>the gross profit ratio</a:t>
            </a:r>
          </a:p>
          <a:p>
            <a:pPr>
              <a:spcBef>
                <a:spcPts val="600"/>
              </a:spcBef>
              <a:buClr>
                <a:schemeClr val="tx1"/>
              </a:buClr>
            </a:pPr>
            <a:r>
              <a:rPr lang="en-IN" b="1" dirty="0"/>
              <a:t>Suspected theft or spoilage </a:t>
            </a:r>
            <a:r>
              <a:rPr lang="en-IN" dirty="0"/>
              <a:t>would require an adjustment to estimates obtained using the gross profit method</a:t>
            </a:r>
            <a:endParaRPr lang="en-US" dirty="0"/>
          </a:p>
        </p:txBody>
      </p:sp>
    </p:spTree>
    <p:extLst>
      <p:ext uri="{BB962C8B-B14F-4D97-AF65-F5344CB8AC3E}">
        <p14:creationId xmlns:p14="http://schemas.microsoft.com/office/powerpoint/2010/main" val="18617846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09-2</a:t>
            </a:r>
          </a:p>
        </p:txBody>
      </p:sp>
      <p:sp>
        <p:nvSpPr>
          <p:cNvPr id="5" name="Title 4"/>
          <p:cNvSpPr>
            <a:spLocks noGrp="1"/>
          </p:cNvSpPr>
          <p:nvPr>
            <p:ph type="title"/>
          </p:nvPr>
        </p:nvSpPr>
        <p:spPr/>
        <p:txBody>
          <a:bodyPr>
            <a:noAutofit/>
          </a:bodyPr>
          <a:lstStyle/>
          <a:p>
            <a:r>
              <a:rPr lang="en-US" altLang="en-US" dirty="0"/>
              <a:t>Concept Check: Gross Profit Method (1 of 2)</a:t>
            </a:r>
            <a:endParaRPr lang="en-US" dirty="0"/>
          </a:p>
        </p:txBody>
      </p:sp>
      <p:sp>
        <p:nvSpPr>
          <p:cNvPr id="6" name="Content Placeholder 5"/>
          <p:cNvSpPr>
            <a:spLocks noGrp="1"/>
          </p:cNvSpPr>
          <p:nvPr>
            <p:ph sz="quarter" idx="10"/>
          </p:nvPr>
        </p:nvSpPr>
        <p:spPr>
          <a:xfrm>
            <a:off x="914400" y="1676400"/>
            <a:ext cx="7772400" cy="1371600"/>
          </a:xfrm>
        </p:spPr>
        <p:txBody>
          <a:bodyPr/>
          <a:lstStyle/>
          <a:p>
            <a:pPr marL="0" indent="0">
              <a:buNone/>
            </a:pPr>
            <a:r>
              <a:rPr lang="en-US" dirty="0"/>
              <a:t>The records of Oregon Timber, Inc., revealed the following information related to inventory destroyed in a fire:</a:t>
            </a:r>
          </a:p>
        </p:txBody>
      </p:sp>
      <p:graphicFrame>
        <p:nvGraphicFramePr>
          <p:cNvPr id="2" name="Table 1"/>
          <p:cNvGraphicFramePr>
            <a:graphicFrameLocks noGrp="1"/>
          </p:cNvGraphicFramePr>
          <p:nvPr>
            <p:extLst>
              <p:ext uri="{D42A27DB-BD31-4B8C-83A1-F6EECF244321}">
                <p14:modId xmlns:p14="http://schemas.microsoft.com/office/powerpoint/2010/main" val="32537224"/>
              </p:ext>
            </p:extLst>
          </p:nvPr>
        </p:nvGraphicFramePr>
        <p:xfrm>
          <a:off x="1828800" y="3581400"/>
          <a:ext cx="5486400" cy="1483360"/>
        </p:xfrm>
        <a:graphic>
          <a:graphicData uri="http://schemas.openxmlformats.org/drawingml/2006/table">
            <a:tbl>
              <a:tblPr firstRow="1" bandRow="1">
                <a:tableStyleId>{5940675A-B579-460E-94D1-54222C63F5DA}</a:tableStyleId>
              </a:tblPr>
              <a:tblGrid>
                <a:gridCol w="36576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tblGrid>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Inventory, beginning of period</a:t>
                      </a:r>
                    </a:p>
                  </a:txBody>
                  <a:tcPr anchor="ctr"/>
                </a:tc>
                <a:tc>
                  <a:txBody>
                    <a:bodyPr/>
                    <a:lstStyle/>
                    <a:p>
                      <a:pPr marL="0" indent="0" algn="r">
                        <a:spcBef>
                          <a:spcPts val="0"/>
                        </a:spcBef>
                        <a:buNone/>
                      </a:pPr>
                      <a:r>
                        <a:rPr lang="en-US" sz="1600" dirty="0">
                          <a:latin typeface="Verdana" panose="020B0604030504040204" pitchFamily="34" charset="0"/>
                          <a:ea typeface="Verdana" panose="020B0604030504040204" pitchFamily="34" charset="0"/>
                          <a:cs typeface="Verdana" panose="020B0604030504040204" pitchFamily="34" charset="0"/>
                        </a:rPr>
                        <a:t>$  900,000</a:t>
                      </a:r>
                    </a:p>
                  </a:txBody>
                  <a:tcPr anchor="ctr"/>
                </a:tc>
                <a:extLst>
                  <a:ext uri="{0D108BD9-81ED-4DB2-BD59-A6C34878D82A}">
                    <a16:rowId xmlns:a16="http://schemas.microsoft.com/office/drawing/2014/main" val="10000"/>
                  </a:ext>
                </a:extLst>
              </a:tr>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Purchases to date of fire</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    480,000</a:t>
                      </a:r>
                    </a:p>
                  </a:txBody>
                  <a:tcPr anchor="ctr"/>
                </a:tc>
                <a:extLst>
                  <a:ext uri="{0D108BD9-81ED-4DB2-BD59-A6C34878D82A}">
                    <a16:rowId xmlns:a16="http://schemas.microsoft.com/office/drawing/2014/main" val="10001"/>
                  </a:ext>
                </a:extLst>
              </a:tr>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Net sales to date of fire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 1,350,000</a:t>
                      </a:r>
                    </a:p>
                  </a:txBody>
                  <a:tcPr anchor="ctr"/>
                </a:tc>
                <a:extLst>
                  <a:ext uri="{0D108BD9-81ED-4DB2-BD59-A6C34878D82A}">
                    <a16:rowId xmlns:a16="http://schemas.microsoft.com/office/drawing/2014/main" val="10002"/>
                  </a:ext>
                </a:extLst>
              </a:tr>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Gross profit ratio </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          30%</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644624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09-2</a:t>
            </a:r>
          </a:p>
        </p:txBody>
      </p:sp>
      <p:sp>
        <p:nvSpPr>
          <p:cNvPr id="5" name="Title 4"/>
          <p:cNvSpPr>
            <a:spLocks noGrp="1"/>
          </p:cNvSpPr>
          <p:nvPr>
            <p:ph type="title"/>
          </p:nvPr>
        </p:nvSpPr>
        <p:spPr/>
        <p:txBody>
          <a:bodyPr>
            <a:noAutofit/>
          </a:bodyPr>
          <a:lstStyle/>
          <a:p>
            <a:r>
              <a:rPr lang="en-US" altLang="en-US" dirty="0"/>
              <a:t>Concept Check: Gross Profit Method (2 of 2)</a:t>
            </a:r>
            <a:endParaRPr lang="en-US" dirty="0"/>
          </a:p>
        </p:txBody>
      </p:sp>
      <p:sp>
        <p:nvSpPr>
          <p:cNvPr id="6" name="Content Placeholder 5"/>
          <p:cNvSpPr>
            <a:spLocks noGrp="1"/>
          </p:cNvSpPr>
          <p:nvPr>
            <p:ph sz="quarter" idx="10"/>
          </p:nvPr>
        </p:nvSpPr>
        <p:spPr>
          <a:xfrm>
            <a:off x="685800" y="1752600"/>
            <a:ext cx="8382000" cy="4495800"/>
          </a:xfrm>
        </p:spPr>
        <p:txBody>
          <a:bodyPr/>
          <a:lstStyle/>
          <a:p>
            <a:pPr marL="0" indent="0">
              <a:spcBef>
                <a:spcPts val="13000"/>
              </a:spcBef>
              <a:buNone/>
            </a:pPr>
            <a:r>
              <a:rPr lang="en-US" dirty="0"/>
              <a:t>The estimated amount of inventory destroyed by the fire is:</a:t>
            </a:r>
          </a:p>
          <a:p>
            <a:pPr marL="800100" indent="-457200">
              <a:buFont typeface="+mj-lt"/>
              <a:buAutoNum type="alphaLcPeriod"/>
            </a:pPr>
            <a:r>
              <a:rPr lang="en-US" dirty="0"/>
              <a:t>$975,000 </a:t>
            </a:r>
          </a:p>
          <a:p>
            <a:pPr marL="800100" indent="-457200">
              <a:buFont typeface="+mj-lt"/>
              <a:buAutoNum type="alphaLcPeriod"/>
            </a:pPr>
            <a:r>
              <a:rPr lang="en-US" dirty="0"/>
              <a:t>$ 30,000 </a:t>
            </a:r>
          </a:p>
          <a:p>
            <a:pPr marL="800100" indent="-457200">
              <a:buFont typeface="+mj-lt"/>
              <a:buAutoNum type="alphaLcPeriod"/>
            </a:pPr>
            <a:r>
              <a:rPr lang="en-US" b="1" dirty="0"/>
              <a:t>$435,000</a:t>
            </a:r>
          </a:p>
          <a:p>
            <a:pPr marL="800100" indent="-457200">
              <a:buFont typeface="+mj-lt"/>
              <a:buAutoNum type="alphaLcPeriod"/>
            </a:pPr>
            <a:r>
              <a:rPr lang="en-US" dirty="0"/>
              <a:t>All of these answer choices are incorrect</a:t>
            </a:r>
          </a:p>
          <a:p>
            <a:pPr marL="0" lvl="0" indent="0">
              <a:buNone/>
            </a:pPr>
            <a:r>
              <a:rPr lang="en-US" dirty="0"/>
              <a:t>The correct answer is </a:t>
            </a:r>
            <a:r>
              <a:rPr lang="en-US" i="1" dirty="0"/>
              <a:t>c</a:t>
            </a:r>
            <a:r>
              <a:rPr lang="en-US" dirty="0"/>
              <a:t>: $900,000 (beginning inventory) + $480,000 (purchases) − $945,000 (estimated cost of sales: $1,350,000 × 70%) = </a:t>
            </a:r>
            <a:r>
              <a:rPr lang="en-US" b="1" dirty="0"/>
              <a:t>$435,000</a:t>
            </a:r>
            <a:endParaRPr lang="en-US" dirty="0"/>
          </a:p>
        </p:txBody>
      </p:sp>
    </p:spTree>
    <p:extLst>
      <p:ext uri="{BB962C8B-B14F-4D97-AF65-F5344CB8AC3E}">
        <p14:creationId xmlns:p14="http://schemas.microsoft.com/office/powerpoint/2010/main" val="18430311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09-3</a:t>
            </a:r>
          </a:p>
        </p:txBody>
      </p:sp>
      <p:sp>
        <p:nvSpPr>
          <p:cNvPr id="5" name="Title 4"/>
          <p:cNvSpPr>
            <a:spLocks noGrp="1"/>
          </p:cNvSpPr>
          <p:nvPr>
            <p:ph type="title"/>
          </p:nvPr>
        </p:nvSpPr>
        <p:spPr>
          <a:xfrm>
            <a:off x="1066800" y="457200"/>
            <a:ext cx="7273636" cy="914400"/>
          </a:xfrm>
        </p:spPr>
        <p:txBody>
          <a:bodyPr>
            <a:noAutofit/>
          </a:bodyPr>
          <a:lstStyle/>
          <a:p>
            <a:r>
              <a:rPr lang="en-US" dirty="0"/>
              <a:t>The Retail Inventory Method (1 of 2)</a:t>
            </a:r>
          </a:p>
        </p:txBody>
      </p:sp>
      <p:sp>
        <p:nvSpPr>
          <p:cNvPr id="6" name="Content Placeholder 5"/>
          <p:cNvSpPr>
            <a:spLocks noGrp="1"/>
          </p:cNvSpPr>
          <p:nvPr>
            <p:ph sz="quarter" idx="10"/>
          </p:nvPr>
        </p:nvSpPr>
        <p:spPr>
          <a:xfrm>
            <a:off x="609600" y="2057400"/>
            <a:ext cx="8229600" cy="1981200"/>
          </a:xfrm>
        </p:spPr>
        <p:txBody>
          <a:bodyPr/>
          <a:lstStyle/>
          <a:p>
            <a:pPr marL="0" indent="0">
              <a:buNone/>
            </a:pPr>
            <a:r>
              <a:rPr lang="en-US" dirty="0"/>
              <a:t>Used by </a:t>
            </a:r>
            <a:r>
              <a:rPr lang="en-US" b="1" dirty="0"/>
              <a:t>high-volume</a:t>
            </a:r>
            <a:r>
              <a:rPr lang="en-US" dirty="0"/>
              <a:t> retailers selling many different items at </a:t>
            </a:r>
            <a:r>
              <a:rPr lang="en-US" b="1" dirty="0"/>
              <a:t>low</a:t>
            </a:r>
            <a:r>
              <a:rPr lang="en-US" dirty="0"/>
              <a:t> </a:t>
            </a:r>
            <a:r>
              <a:rPr lang="en-US" b="1" dirty="0"/>
              <a:t>unit prices</a:t>
            </a:r>
          </a:p>
          <a:p>
            <a:pPr marL="0" indent="0">
              <a:buNone/>
            </a:pPr>
            <a:r>
              <a:rPr lang="en-US" b="1" dirty="0"/>
              <a:t>First: </a:t>
            </a:r>
            <a:r>
              <a:rPr lang="en-US" dirty="0"/>
              <a:t>Estimate the amount of ending inventory </a:t>
            </a:r>
            <a:r>
              <a:rPr lang="en-US" b="1" dirty="0"/>
              <a:t>at retail prices</a:t>
            </a:r>
          </a:p>
        </p:txBody>
      </p:sp>
      <p:graphicFrame>
        <p:nvGraphicFramePr>
          <p:cNvPr id="7" name="Object 6"/>
          <p:cNvGraphicFramePr>
            <a:graphicFrameLocks noChangeAspect="1"/>
          </p:cNvGraphicFramePr>
          <p:nvPr>
            <p:extLst>
              <p:ext uri="{D42A27DB-BD31-4B8C-83A1-F6EECF244321}">
                <p14:modId xmlns:p14="http://schemas.microsoft.com/office/powerpoint/2010/main" val="3375437119"/>
              </p:ext>
            </p:extLst>
          </p:nvPr>
        </p:nvGraphicFramePr>
        <p:xfrm>
          <a:off x="914400" y="4419600"/>
          <a:ext cx="7739596" cy="1192439"/>
        </p:xfrm>
        <a:graphic>
          <a:graphicData uri="http://schemas.openxmlformats.org/presentationml/2006/ole">
            <mc:AlternateContent xmlns:mc="http://schemas.openxmlformats.org/markup-compatibility/2006">
              <mc:Choice xmlns:v="urn:schemas-microsoft-com:vml" Requires="v">
                <p:oleObj spid="_x0000_s1312" name="Equation" r:id="rId4" imgW="4368600" imgH="672840" progId="Equation.3">
                  <p:embed/>
                </p:oleObj>
              </mc:Choice>
              <mc:Fallback>
                <p:oleObj name="Equation" r:id="rId4" imgW="4368600" imgH="672840" progId="Equation.3">
                  <p:embed/>
                  <p:pic>
                    <p:nvPicPr>
                      <p:cNvPr id="0" name=""/>
                      <p:cNvPicPr/>
                      <p:nvPr/>
                    </p:nvPicPr>
                    <p:blipFill>
                      <a:blip r:embed="rId5"/>
                      <a:stretch>
                        <a:fillRect/>
                      </a:stretch>
                    </p:blipFill>
                    <p:spPr>
                      <a:xfrm>
                        <a:off x="914400" y="4419600"/>
                        <a:ext cx="7739596" cy="1192439"/>
                      </a:xfrm>
                      <a:prstGeom prst="rect">
                        <a:avLst/>
                      </a:prstGeom>
                    </p:spPr>
                  </p:pic>
                </p:oleObj>
              </mc:Fallback>
            </mc:AlternateContent>
          </a:graphicData>
        </a:graphic>
      </p:graphicFrame>
    </p:spTree>
    <p:extLst>
      <p:ext uri="{BB962C8B-B14F-4D97-AF65-F5344CB8AC3E}">
        <p14:creationId xmlns:p14="http://schemas.microsoft.com/office/powerpoint/2010/main" val="20920352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09-3</a:t>
            </a:r>
          </a:p>
        </p:txBody>
      </p:sp>
      <p:sp>
        <p:nvSpPr>
          <p:cNvPr id="8" name="Title 4"/>
          <p:cNvSpPr>
            <a:spLocks noGrp="1"/>
          </p:cNvSpPr>
          <p:nvPr>
            <p:ph type="title"/>
          </p:nvPr>
        </p:nvSpPr>
        <p:spPr>
          <a:xfrm>
            <a:off x="1066800" y="457200"/>
            <a:ext cx="7273636" cy="914400"/>
          </a:xfrm>
        </p:spPr>
        <p:txBody>
          <a:bodyPr>
            <a:noAutofit/>
          </a:bodyPr>
          <a:lstStyle/>
          <a:p>
            <a:r>
              <a:rPr lang="en-US" dirty="0"/>
              <a:t>The Retail Inventory Method (2 of 2)</a:t>
            </a:r>
          </a:p>
        </p:txBody>
      </p:sp>
      <p:sp>
        <p:nvSpPr>
          <p:cNvPr id="2" name="Content Placeholder 1"/>
          <p:cNvSpPr>
            <a:spLocks noGrp="1"/>
          </p:cNvSpPr>
          <p:nvPr>
            <p:ph sz="quarter" idx="11"/>
          </p:nvPr>
        </p:nvSpPr>
        <p:spPr>
          <a:xfrm>
            <a:off x="685800" y="1905000"/>
            <a:ext cx="8153400" cy="1524000"/>
          </a:xfrm>
        </p:spPr>
        <p:txBody>
          <a:bodyPr/>
          <a:lstStyle/>
          <a:p>
            <a:pPr marL="0" indent="0">
              <a:buNone/>
            </a:pPr>
            <a:r>
              <a:rPr lang="en-US" dirty="0"/>
              <a:t>T</a:t>
            </a:r>
            <a:r>
              <a:rPr lang="en-US" b="1" dirty="0"/>
              <a:t>hen: </a:t>
            </a:r>
            <a:r>
              <a:rPr lang="en-US" dirty="0"/>
              <a:t>Ending inventory is multiplied by the current </a:t>
            </a:r>
            <a:r>
              <a:rPr lang="en-US" b="1" dirty="0"/>
              <a:t>cost-to-retail percentage </a:t>
            </a:r>
            <a:r>
              <a:rPr lang="en-US" dirty="0"/>
              <a:t>to estimate ending inventory </a:t>
            </a:r>
            <a:r>
              <a:rPr lang="en-US" b="1" dirty="0"/>
              <a:t>at cost</a:t>
            </a:r>
          </a:p>
        </p:txBody>
      </p:sp>
      <p:graphicFrame>
        <p:nvGraphicFramePr>
          <p:cNvPr id="7" name="Object 6"/>
          <p:cNvGraphicFramePr>
            <a:graphicFrameLocks noChangeAspect="1"/>
          </p:cNvGraphicFramePr>
          <p:nvPr>
            <p:extLst>
              <p:ext uri="{D42A27DB-BD31-4B8C-83A1-F6EECF244321}">
                <p14:modId xmlns:p14="http://schemas.microsoft.com/office/powerpoint/2010/main" val="3666388349"/>
              </p:ext>
            </p:extLst>
          </p:nvPr>
        </p:nvGraphicFramePr>
        <p:xfrm>
          <a:off x="609600" y="3962400"/>
          <a:ext cx="7943850" cy="841375"/>
        </p:xfrm>
        <a:graphic>
          <a:graphicData uri="http://schemas.openxmlformats.org/presentationml/2006/ole">
            <mc:AlternateContent xmlns:mc="http://schemas.openxmlformats.org/markup-compatibility/2006">
              <mc:Choice xmlns:v="urn:schemas-microsoft-com:vml" Requires="v">
                <p:oleObj spid="_x0000_s6188" name="Equation" r:id="rId4" imgW="4076640" imgH="431640" progId="Equation.3">
                  <p:embed/>
                </p:oleObj>
              </mc:Choice>
              <mc:Fallback>
                <p:oleObj name="Equation" r:id="rId4" imgW="4076640" imgH="431640" progId="Equation.3">
                  <p:embed/>
                  <p:pic>
                    <p:nvPicPr>
                      <p:cNvPr id="0" name=""/>
                      <p:cNvPicPr/>
                      <p:nvPr/>
                    </p:nvPicPr>
                    <p:blipFill>
                      <a:blip r:embed="rId5"/>
                      <a:stretch>
                        <a:fillRect/>
                      </a:stretch>
                    </p:blipFill>
                    <p:spPr>
                      <a:xfrm>
                        <a:off x="609600" y="3962400"/>
                        <a:ext cx="7943850" cy="841375"/>
                      </a:xfrm>
                      <a:prstGeom prst="rect">
                        <a:avLst/>
                      </a:prstGeom>
                    </p:spPr>
                  </p:pic>
                </p:oleObj>
              </mc:Fallback>
            </mc:AlternateContent>
          </a:graphicData>
        </a:graphic>
      </p:graphicFrame>
    </p:spTree>
    <p:extLst>
      <p:ext uri="{BB962C8B-B14F-4D97-AF65-F5344CB8AC3E}">
        <p14:creationId xmlns:p14="http://schemas.microsoft.com/office/powerpoint/2010/main" val="809212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09-3</a:t>
            </a:r>
          </a:p>
        </p:txBody>
      </p:sp>
      <p:sp>
        <p:nvSpPr>
          <p:cNvPr id="5" name="Title 4"/>
          <p:cNvSpPr>
            <a:spLocks noGrp="1"/>
          </p:cNvSpPr>
          <p:nvPr>
            <p:ph type="title"/>
          </p:nvPr>
        </p:nvSpPr>
        <p:spPr>
          <a:xfrm>
            <a:off x="685800" y="432350"/>
            <a:ext cx="8001000" cy="1472650"/>
          </a:xfrm>
        </p:spPr>
        <p:txBody>
          <a:bodyPr>
            <a:noAutofit/>
          </a:bodyPr>
          <a:lstStyle/>
          <a:p>
            <a:r>
              <a:rPr lang="en-US" dirty="0"/>
              <a:t>Retail Inventory Method—Estimating Ending Inventory and Cost of Goods Sold</a:t>
            </a:r>
          </a:p>
        </p:txBody>
      </p:sp>
      <p:graphicFrame>
        <p:nvGraphicFramePr>
          <p:cNvPr id="4" name="Table 3"/>
          <p:cNvGraphicFramePr>
            <a:graphicFrameLocks noGrp="1"/>
          </p:cNvGraphicFramePr>
          <p:nvPr>
            <p:extLst>
              <p:ext uri="{D42A27DB-BD31-4B8C-83A1-F6EECF244321}">
                <p14:modId xmlns:p14="http://schemas.microsoft.com/office/powerpoint/2010/main" val="4012051499"/>
              </p:ext>
            </p:extLst>
          </p:nvPr>
        </p:nvGraphicFramePr>
        <p:xfrm>
          <a:off x="1066800" y="2514600"/>
          <a:ext cx="7696200" cy="3078480"/>
        </p:xfrm>
        <a:graphic>
          <a:graphicData uri="http://schemas.openxmlformats.org/drawingml/2006/table">
            <a:tbl>
              <a:tblPr firstRow="1" bandRow="1">
                <a:tableStyleId>{5940675A-B579-460E-94D1-54222C63F5DA}</a:tableStyleId>
              </a:tblPr>
              <a:tblGrid>
                <a:gridCol w="4978400">
                  <a:extLst>
                    <a:ext uri="{9D8B030D-6E8A-4147-A177-3AD203B41FA5}">
                      <a16:colId xmlns:a16="http://schemas.microsoft.com/office/drawing/2014/main" val="20000"/>
                    </a:ext>
                  </a:extLst>
                </a:gridCol>
                <a:gridCol w="1231900">
                  <a:extLst>
                    <a:ext uri="{9D8B030D-6E8A-4147-A177-3AD203B41FA5}">
                      <a16:colId xmlns:a16="http://schemas.microsoft.com/office/drawing/2014/main" val="20001"/>
                    </a:ext>
                  </a:extLst>
                </a:gridCol>
                <a:gridCol w="1485900">
                  <a:extLst>
                    <a:ext uri="{9D8B030D-6E8A-4147-A177-3AD203B41FA5}">
                      <a16:colId xmlns:a16="http://schemas.microsoft.com/office/drawing/2014/main" val="20002"/>
                    </a:ext>
                  </a:extLst>
                </a:gridCol>
              </a:tblGrid>
              <a:tr h="323850">
                <a:tc>
                  <a:txBody>
                    <a:bodyPr/>
                    <a:lstStyle/>
                    <a:p>
                      <a:pPr algn="l" fontAlgn="t"/>
                      <a:r>
                        <a:rPr lang="en-US" sz="1600" b="1" u="none" strike="noStrike" dirty="0">
                          <a:effectLst/>
                          <a:latin typeface="Verdana" pitchFamily="34" charset="0"/>
                          <a:ea typeface="Verdana" pitchFamily="34" charset="0"/>
                          <a:cs typeface="Verdana" pitchFamily="34" charset="0"/>
                        </a:rPr>
                        <a:t> </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fontAlgn="ctr"/>
                      <a:r>
                        <a:rPr lang="en-US" sz="1600" b="1" u="none" strike="noStrike" dirty="0">
                          <a:effectLst/>
                          <a:latin typeface="Verdana" pitchFamily="34" charset="0"/>
                          <a:ea typeface="Verdana" pitchFamily="34" charset="0"/>
                          <a:cs typeface="Verdana" pitchFamily="34" charset="0"/>
                        </a:rPr>
                        <a:t>Cost</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fontAlgn="ctr"/>
                      <a:r>
                        <a:rPr lang="en-US" sz="1600" b="1" u="none" strike="noStrike" dirty="0">
                          <a:effectLst/>
                          <a:latin typeface="Verdana" pitchFamily="34" charset="0"/>
                          <a:ea typeface="Verdana" pitchFamily="34" charset="0"/>
                          <a:cs typeface="Verdana" pitchFamily="34" charset="0"/>
                        </a:rPr>
                        <a:t>Retail</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42900">
                <a:tc>
                  <a:txBody>
                    <a:bodyPr/>
                    <a:lstStyle/>
                    <a:p>
                      <a:pPr algn="l" fontAlgn="ctr"/>
                      <a:r>
                        <a:rPr lang="en-US" sz="1600" u="none" strike="noStrike" dirty="0">
                          <a:effectLst/>
                          <a:latin typeface="Verdana" pitchFamily="34" charset="0"/>
                          <a:ea typeface="Verdana" pitchFamily="34" charset="0"/>
                          <a:cs typeface="Verdana" pitchFamily="34" charset="0"/>
                        </a:rPr>
                        <a:t>Beginning inventory</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none" strike="noStrike" dirty="0">
                          <a:effectLst/>
                          <a:latin typeface="Verdana" pitchFamily="34" charset="0"/>
                          <a:ea typeface="Verdana" pitchFamily="34" charset="0"/>
                          <a:cs typeface="Verdana" pitchFamily="34" charset="0"/>
                        </a:rPr>
                        <a:t>$  60,000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none" strike="noStrike" dirty="0">
                          <a:effectLst/>
                          <a:latin typeface="Verdana" pitchFamily="34" charset="0"/>
                          <a:ea typeface="Verdana" pitchFamily="34" charset="0"/>
                          <a:cs typeface="Verdana" pitchFamily="34" charset="0"/>
                        </a:rPr>
                        <a:t>$100,000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42900">
                <a:tc>
                  <a:txBody>
                    <a:bodyPr/>
                    <a:lstStyle/>
                    <a:p>
                      <a:pPr algn="l" fontAlgn="ctr"/>
                      <a:r>
                        <a:rPr lang="en-US" sz="1600" u="none" strike="noStrike">
                          <a:effectLst/>
                          <a:latin typeface="Verdana" pitchFamily="34" charset="0"/>
                          <a:ea typeface="Verdana" pitchFamily="34" charset="0"/>
                          <a:cs typeface="Verdana" pitchFamily="34" charset="0"/>
                        </a:rPr>
                        <a:t>Plus: Net purchases</a:t>
                      </a:r>
                      <a:endParaRPr lang="en-US" sz="16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sng" strike="noStrike" dirty="0">
                          <a:effectLst/>
                          <a:latin typeface="Verdana" pitchFamily="34" charset="0"/>
                          <a:ea typeface="Verdana" pitchFamily="34" charset="0"/>
                          <a:cs typeface="Verdana" pitchFamily="34" charset="0"/>
                        </a:rPr>
                        <a:t>287,200</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sng" strike="noStrike">
                          <a:effectLst/>
                          <a:latin typeface="Verdana" pitchFamily="34" charset="0"/>
                          <a:ea typeface="Verdana" pitchFamily="34" charset="0"/>
                          <a:cs typeface="Verdana" pitchFamily="34" charset="0"/>
                        </a:rPr>
                        <a:t>460,000</a:t>
                      </a:r>
                      <a:endParaRPr lang="en-US" sz="1600" b="0" i="0" u="sng"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42900">
                <a:tc>
                  <a:txBody>
                    <a:bodyPr/>
                    <a:lstStyle/>
                    <a:p>
                      <a:pPr algn="l" fontAlgn="ctr"/>
                      <a:r>
                        <a:rPr lang="en-US" sz="1600" u="none" strike="noStrike" dirty="0">
                          <a:effectLst/>
                          <a:latin typeface="Verdana" pitchFamily="34" charset="0"/>
                          <a:ea typeface="Verdana" pitchFamily="34" charset="0"/>
                          <a:cs typeface="Verdana" pitchFamily="34" charset="0"/>
                        </a:rPr>
                        <a:t>Goods available for sale</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sng" strike="noStrike" dirty="0">
                          <a:effectLst/>
                          <a:latin typeface="Verdana" pitchFamily="34" charset="0"/>
                          <a:ea typeface="Verdana" pitchFamily="34" charset="0"/>
                          <a:cs typeface="Verdana" pitchFamily="34" charset="0"/>
                        </a:rPr>
                        <a:t>$347,200 </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sng" strike="noStrike" dirty="0">
                          <a:effectLst/>
                          <a:latin typeface="Verdana" pitchFamily="34" charset="0"/>
                          <a:ea typeface="Verdana" pitchFamily="34" charset="0"/>
                          <a:cs typeface="Verdana" pitchFamily="34" charset="0"/>
                        </a:rPr>
                        <a:t>$560,000 </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42900">
                <a:tc>
                  <a:txBody>
                    <a:bodyPr/>
                    <a:lstStyle/>
                    <a:p>
                      <a:pPr algn="l" fontAlgn="ctr"/>
                      <a:r>
                        <a:rPr lang="en-US" sz="1600" u="none" strike="noStrike" dirty="0">
                          <a:effectLst/>
                          <a:latin typeface="Verdana" pitchFamily="34" charset="0"/>
                          <a:ea typeface="Verdana" pitchFamily="34" charset="0"/>
                          <a:cs typeface="Verdana" pitchFamily="34" charset="0"/>
                        </a:rPr>
                        <a:t>Cost-to-retail percentage: ____= </a:t>
                      </a:r>
                      <a:r>
                        <a:rPr lang="en-US" sz="1600" b="1" u="none" strike="noStrike" dirty="0">
                          <a:effectLst/>
                          <a:latin typeface="Verdana" pitchFamily="34" charset="0"/>
                          <a:ea typeface="Verdana" pitchFamily="34" charset="0"/>
                          <a:cs typeface="Verdana" pitchFamily="34" charset="0"/>
                        </a:rPr>
                        <a:t>62%</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t"/>
                      <a:r>
                        <a:rPr lang="en-US" sz="1600" u="none" strike="noStrike" dirty="0">
                          <a:effectLst/>
                          <a:latin typeface="Verdana" pitchFamily="34" charset="0"/>
                          <a:ea typeface="Verdana" pitchFamily="34" charset="0"/>
                          <a:cs typeface="Verdana" pitchFamily="34" charset="0"/>
                        </a:rPr>
                        <a:t>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t"/>
                      <a:r>
                        <a:rPr lang="en-US" sz="1600" u="none" strike="noStrike" dirty="0">
                          <a:effectLst/>
                          <a:latin typeface="Verdana" pitchFamily="34" charset="0"/>
                          <a:ea typeface="Verdana" pitchFamily="34" charset="0"/>
                          <a:cs typeface="Verdana" pitchFamily="34" charset="0"/>
                        </a:rPr>
                        <a:t>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342900">
                <a:tc>
                  <a:txBody>
                    <a:bodyPr/>
                    <a:lstStyle/>
                    <a:p>
                      <a:pPr algn="l" fontAlgn="ctr"/>
                      <a:r>
                        <a:rPr lang="en-US" sz="1600" u="none" strike="noStrike" dirty="0">
                          <a:effectLst/>
                          <a:latin typeface="Verdana" pitchFamily="34" charset="0"/>
                          <a:ea typeface="Verdana" pitchFamily="34" charset="0"/>
                          <a:cs typeface="Verdana" pitchFamily="34" charset="0"/>
                        </a:rPr>
                        <a:t>Less: Net sales</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t"/>
                      <a:r>
                        <a:rPr lang="en-US" sz="1600" u="none" strike="noStrike">
                          <a:effectLst/>
                          <a:latin typeface="Verdana" pitchFamily="34" charset="0"/>
                          <a:ea typeface="Verdana" pitchFamily="34" charset="0"/>
                          <a:cs typeface="Verdana" pitchFamily="34" charset="0"/>
                        </a:rPr>
                        <a:t> </a:t>
                      </a:r>
                      <a:endParaRPr lang="en-US" sz="16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sng" strike="noStrike" dirty="0">
                          <a:effectLst/>
                          <a:latin typeface="Verdana" pitchFamily="34" charset="0"/>
                          <a:ea typeface="Verdana" pitchFamily="34" charset="0"/>
                          <a:cs typeface="Verdana" pitchFamily="34" charset="0"/>
                        </a:rPr>
                        <a:t>(400,000)</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342900">
                <a:tc>
                  <a:txBody>
                    <a:bodyPr/>
                    <a:lstStyle/>
                    <a:p>
                      <a:pPr algn="l" fontAlgn="ctr"/>
                      <a:r>
                        <a:rPr lang="en-US" sz="1600" u="none" strike="noStrike">
                          <a:effectLst/>
                          <a:latin typeface="Verdana" pitchFamily="34" charset="0"/>
                          <a:ea typeface="Verdana" pitchFamily="34" charset="0"/>
                          <a:cs typeface="Verdana" pitchFamily="34" charset="0"/>
                        </a:rPr>
                        <a:t>Estimated ending inventory at retail</a:t>
                      </a:r>
                      <a:endParaRPr lang="en-US" sz="16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t"/>
                      <a:r>
                        <a:rPr lang="en-US" sz="1600" u="none" strike="noStrike">
                          <a:effectLst/>
                          <a:latin typeface="Verdana" pitchFamily="34" charset="0"/>
                          <a:ea typeface="Verdana" pitchFamily="34" charset="0"/>
                          <a:cs typeface="Verdana" pitchFamily="34" charset="0"/>
                        </a:rPr>
                        <a:t> </a:t>
                      </a:r>
                      <a:endParaRPr lang="en-US" sz="16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sng" strike="noStrike" dirty="0">
                          <a:effectLst/>
                          <a:latin typeface="Verdana" pitchFamily="34" charset="0"/>
                          <a:ea typeface="Verdana" pitchFamily="34" charset="0"/>
                          <a:cs typeface="Verdana" pitchFamily="34" charset="0"/>
                        </a:rPr>
                        <a:t>$160,000 </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r h="342900">
                <a:tc>
                  <a:txBody>
                    <a:bodyPr/>
                    <a:lstStyle/>
                    <a:p>
                      <a:pPr algn="l" fontAlgn="ctr"/>
                      <a:r>
                        <a:rPr lang="en-US" sz="1600" u="none" strike="noStrike">
                          <a:effectLst/>
                          <a:latin typeface="Verdana" pitchFamily="34" charset="0"/>
                          <a:ea typeface="Verdana" pitchFamily="34" charset="0"/>
                          <a:cs typeface="Verdana" pitchFamily="34" charset="0"/>
                        </a:rPr>
                        <a:t>Estimated ending inventory at cost</a:t>
                      </a:r>
                      <a:endParaRPr lang="en-US" sz="16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sng" strike="noStrike" dirty="0">
                          <a:effectLst/>
                          <a:latin typeface="Verdana" pitchFamily="34" charset="0"/>
                          <a:ea typeface="Verdana" pitchFamily="34" charset="0"/>
                          <a:cs typeface="Verdana" pitchFamily="34" charset="0"/>
                        </a:rPr>
                        <a:t>(99,200)</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t"/>
                      <a:r>
                        <a:rPr lang="en-US" sz="1600" u="none" strike="noStrike" dirty="0">
                          <a:effectLst/>
                          <a:latin typeface="Verdana" pitchFamily="34" charset="0"/>
                          <a:ea typeface="Verdana" pitchFamily="34" charset="0"/>
                          <a:cs typeface="Verdana" pitchFamily="34" charset="0"/>
                        </a:rPr>
                        <a:t>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7"/>
                  </a:ext>
                </a:extLst>
              </a:tr>
              <a:tr h="342900">
                <a:tc>
                  <a:txBody>
                    <a:bodyPr/>
                    <a:lstStyle/>
                    <a:p>
                      <a:pPr algn="l" fontAlgn="ctr"/>
                      <a:r>
                        <a:rPr lang="en-US" sz="1600" u="none" strike="noStrike" dirty="0">
                          <a:effectLst/>
                          <a:latin typeface="Verdana" pitchFamily="34" charset="0"/>
                          <a:ea typeface="Verdana" pitchFamily="34" charset="0"/>
                          <a:cs typeface="Verdana" pitchFamily="34" charset="0"/>
                        </a:rPr>
                        <a:t>Estimated cost of goods sold</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ctr"/>
                      <a:r>
                        <a:rPr lang="en-US" sz="1600" u="sng" strike="noStrike" dirty="0">
                          <a:effectLst/>
                          <a:latin typeface="Verdana" pitchFamily="34" charset="0"/>
                          <a:ea typeface="Verdana" pitchFamily="34" charset="0"/>
                          <a:cs typeface="Verdana" pitchFamily="34" charset="0"/>
                        </a:rPr>
                        <a:t>$248,000 </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t"/>
                      <a:r>
                        <a:rPr lang="en-US" sz="1600" u="none" strike="noStrike" dirty="0">
                          <a:effectLst/>
                          <a:latin typeface="Verdana" pitchFamily="34" charset="0"/>
                          <a:ea typeface="Verdana" pitchFamily="34" charset="0"/>
                          <a:cs typeface="Verdana" pitchFamily="34" charset="0"/>
                        </a:rPr>
                        <a:t>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2538837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09-3</a:t>
            </a:r>
          </a:p>
        </p:txBody>
      </p:sp>
      <p:sp>
        <p:nvSpPr>
          <p:cNvPr id="5" name="Title 4"/>
          <p:cNvSpPr>
            <a:spLocks noGrp="1"/>
          </p:cNvSpPr>
          <p:nvPr>
            <p:ph type="title"/>
          </p:nvPr>
        </p:nvSpPr>
        <p:spPr/>
        <p:txBody>
          <a:bodyPr>
            <a:noAutofit/>
          </a:bodyPr>
          <a:lstStyle/>
          <a:p>
            <a:r>
              <a:rPr lang="en-US" dirty="0"/>
              <a:t>Terminology Used in Applying the Retail Method (1 of 2)</a:t>
            </a:r>
          </a:p>
        </p:txBody>
      </p:sp>
      <p:sp>
        <p:nvSpPr>
          <p:cNvPr id="6" name="Content Placeholder 5"/>
          <p:cNvSpPr>
            <a:spLocks noGrp="1"/>
          </p:cNvSpPr>
          <p:nvPr>
            <p:ph sz="quarter" idx="10"/>
          </p:nvPr>
        </p:nvSpPr>
        <p:spPr>
          <a:xfrm>
            <a:off x="762000" y="1828799"/>
            <a:ext cx="7924800" cy="4648201"/>
          </a:xfrm>
        </p:spPr>
        <p:txBody>
          <a:bodyPr/>
          <a:lstStyle/>
          <a:p>
            <a:pPr marL="0" lvl="0" indent="0" defTabSz="1066800">
              <a:spcBef>
                <a:spcPts val="600"/>
              </a:spcBef>
              <a:buNone/>
            </a:pPr>
            <a:r>
              <a:rPr lang="en-US" b="1" dirty="0"/>
              <a:t>Initial markup: </a:t>
            </a:r>
          </a:p>
          <a:p>
            <a:pPr lvl="1" defTabSz="1066800">
              <a:spcBef>
                <a:spcPts val="600"/>
              </a:spcBef>
              <a:buFont typeface="Arial" pitchFamily="34" charset="0"/>
              <a:buChar char="•"/>
            </a:pPr>
            <a:r>
              <a:rPr lang="en-US" sz="2600" dirty="0"/>
              <a:t>Original amount of markup from cost to selling price</a:t>
            </a:r>
            <a:endParaRPr lang="en-US" sz="2600" b="1" dirty="0"/>
          </a:p>
          <a:p>
            <a:pPr marL="0" indent="0" defTabSz="1066800">
              <a:spcBef>
                <a:spcPts val="600"/>
              </a:spcBef>
              <a:buNone/>
            </a:pPr>
            <a:r>
              <a:rPr lang="en-US" b="1" dirty="0"/>
              <a:t>Additional markup: </a:t>
            </a:r>
          </a:p>
          <a:p>
            <a:pPr lvl="1" defTabSz="1066800">
              <a:spcBef>
                <a:spcPts val="600"/>
              </a:spcBef>
              <a:buFont typeface="Arial" pitchFamily="34" charset="0"/>
              <a:buChar char="•"/>
            </a:pPr>
            <a:r>
              <a:rPr lang="en-US" sz="2600" dirty="0"/>
              <a:t>Increase in selling price subsequent to initial markup</a:t>
            </a:r>
          </a:p>
          <a:p>
            <a:pPr marL="0" indent="0" defTabSz="1066800">
              <a:spcBef>
                <a:spcPts val="600"/>
              </a:spcBef>
              <a:buNone/>
            </a:pPr>
            <a:r>
              <a:rPr lang="en-US" b="1" dirty="0"/>
              <a:t>Markup cancellation: </a:t>
            </a:r>
          </a:p>
          <a:p>
            <a:pPr lvl="1" defTabSz="1066800">
              <a:spcBef>
                <a:spcPts val="600"/>
              </a:spcBef>
              <a:buFont typeface="Arial" pitchFamily="34" charset="0"/>
              <a:buChar char="•"/>
            </a:pPr>
            <a:r>
              <a:rPr lang="en-US" sz="2600" dirty="0"/>
              <a:t>Elimination of an additional markup</a:t>
            </a:r>
          </a:p>
        </p:txBody>
      </p:sp>
    </p:spTree>
    <p:extLst>
      <p:ext uri="{BB962C8B-B14F-4D97-AF65-F5344CB8AC3E}">
        <p14:creationId xmlns:p14="http://schemas.microsoft.com/office/powerpoint/2010/main" val="42590574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09-3</a:t>
            </a:r>
          </a:p>
        </p:txBody>
      </p:sp>
      <p:sp>
        <p:nvSpPr>
          <p:cNvPr id="5" name="Title 4"/>
          <p:cNvSpPr>
            <a:spLocks noGrp="1"/>
          </p:cNvSpPr>
          <p:nvPr>
            <p:ph type="title"/>
          </p:nvPr>
        </p:nvSpPr>
        <p:spPr/>
        <p:txBody>
          <a:bodyPr>
            <a:noAutofit/>
          </a:bodyPr>
          <a:lstStyle/>
          <a:p>
            <a:r>
              <a:rPr lang="en-US" dirty="0"/>
              <a:t>Terminology Used in Applying the Retail Method (2 of 2)</a:t>
            </a:r>
          </a:p>
        </p:txBody>
      </p:sp>
      <p:sp>
        <p:nvSpPr>
          <p:cNvPr id="6" name="Content Placeholder 5"/>
          <p:cNvSpPr>
            <a:spLocks noGrp="1"/>
          </p:cNvSpPr>
          <p:nvPr>
            <p:ph sz="quarter" idx="10"/>
          </p:nvPr>
        </p:nvSpPr>
        <p:spPr>
          <a:xfrm>
            <a:off x="762000" y="1752600"/>
            <a:ext cx="8001000" cy="4343399"/>
          </a:xfrm>
        </p:spPr>
        <p:txBody>
          <a:bodyPr/>
          <a:lstStyle/>
          <a:p>
            <a:pPr marL="0" indent="0" defTabSz="1066800">
              <a:spcBef>
                <a:spcPts val="600"/>
              </a:spcBef>
              <a:buNone/>
            </a:pPr>
            <a:r>
              <a:rPr lang="en-US" b="1" dirty="0"/>
              <a:t>Markdown:</a:t>
            </a:r>
          </a:p>
          <a:p>
            <a:pPr lvl="1" defTabSz="1066800">
              <a:spcBef>
                <a:spcPts val="600"/>
              </a:spcBef>
              <a:buFont typeface="Arial" pitchFamily="34" charset="0"/>
              <a:buChar char="•"/>
            </a:pPr>
            <a:r>
              <a:rPr lang="en-US" sz="2600" dirty="0"/>
              <a:t>Reduction in selling price below the original selling price</a:t>
            </a:r>
          </a:p>
          <a:p>
            <a:pPr marL="0" indent="0" defTabSz="1066800">
              <a:spcBef>
                <a:spcPts val="600"/>
              </a:spcBef>
              <a:buNone/>
            </a:pPr>
            <a:r>
              <a:rPr lang="en-US" b="1" dirty="0"/>
              <a:t>Markdown cancellation: </a:t>
            </a:r>
          </a:p>
          <a:p>
            <a:pPr lvl="1" defTabSz="1066800">
              <a:spcBef>
                <a:spcPts val="600"/>
              </a:spcBef>
              <a:spcAft>
                <a:spcPct val="35000"/>
              </a:spcAft>
              <a:buFont typeface="Arial" pitchFamily="34" charset="0"/>
              <a:buChar char="•"/>
            </a:pPr>
            <a:r>
              <a:rPr lang="en-US" sz="2600" dirty="0"/>
              <a:t>Elimination of a markdown</a:t>
            </a:r>
          </a:p>
        </p:txBody>
      </p:sp>
    </p:spTree>
    <p:extLst>
      <p:ext uri="{BB962C8B-B14F-4D97-AF65-F5344CB8AC3E}">
        <p14:creationId xmlns:p14="http://schemas.microsoft.com/office/powerpoint/2010/main" val="5295827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09-3</a:t>
            </a:r>
          </a:p>
        </p:txBody>
      </p:sp>
      <p:sp>
        <p:nvSpPr>
          <p:cNvPr id="5" name="Title 4"/>
          <p:cNvSpPr>
            <a:spLocks noGrp="1"/>
          </p:cNvSpPr>
          <p:nvPr>
            <p:ph type="title"/>
          </p:nvPr>
        </p:nvSpPr>
        <p:spPr/>
        <p:txBody>
          <a:bodyPr>
            <a:noAutofit/>
          </a:bodyPr>
          <a:lstStyle/>
          <a:p>
            <a:r>
              <a:rPr lang="en-US" dirty="0"/>
              <a:t>Retail Inventory Method Terminology </a:t>
            </a:r>
          </a:p>
        </p:txBody>
      </p:sp>
      <p:pic>
        <p:nvPicPr>
          <p:cNvPr id="7" name="Picture 2" descr="Diagram depicts the movement in price that goes with retail inventory terminology.&#10;From original cost of $6, a line with an arrow, labeled $4 initial markup, points to original selling price of $10. From there, another line with arrow, labeled $2 additional markup, points to selling price raised to $12. Then a $1.50 markup cancellation is indicated by the line that points to selling price reduced to $10.50.&#10;"/>
          <p:cNvPicPr>
            <a:picLocks noGrp="1" noChangeAspect="1" noChangeArrowheads="1"/>
          </p:cNvPicPr>
          <p:nvPr>
            <p:ph type="pic" sz="quarter" idx="14"/>
          </p:nvPr>
        </p:nvPicPr>
        <p:blipFill rotWithShape="1">
          <a:blip r:embed="rId3" cstate="print">
            <a:extLst>
              <a:ext uri="{28A0092B-C50C-407E-A947-70E740481C1C}">
                <a14:useLocalDpi xmlns:a14="http://schemas.microsoft.com/office/drawing/2010/main" val="0"/>
              </a:ext>
            </a:extLst>
          </a:blip>
          <a:srcRect b="37279"/>
          <a:stretch/>
        </p:blipFill>
        <p:spPr bwMode="auto">
          <a:xfrm>
            <a:off x="1815914" y="1516540"/>
            <a:ext cx="5838271" cy="2293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Diagram depicts the movement in price that goes with retail inventory terminology.&#10;From original cost of $6, a line with an arrow, labeled $4 initial markup, points to original selling price of $10. From there, a rightward-pointing line with arrow, labeled $3 markdown, points to selling price reduced to $7. Then a $1 markdown cancellation is indicated by the line that points up to selling price increased to $8.&#10;"/>
          <p:cNvPicPr>
            <a:picLocks noGrp="1" noChangeAspect="1" noChangeArrowheads="1"/>
          </p:cNvPicPr>
          <p:nvPr>
            <p:ph type="pic" sz="quarter" idx="14"/>
          </p:nvPr>
        </p:nvPicPr>
        <p:blipFill rotWithShape="1">
          <a:blip r:embed="rId3" cstate="print">
            <a:extLst>
              <a:ext uri="{28A0092B-C50C-407E-A947-70E740481C1C}">
                <a14:useLocalDpi xmlns:a14="http://schemas.microsoft.com/office/drawing/2010/main" val="0"/>
              </a:ext>
            </a:extLst>
          </a:blip>
          <a:srcRect t="62236"/>
          <a:stretch/>
        </p:blipFill>
        <p:spPr bwMode="auto">
          <a:xfrm>
            <a:off x="1868224" y="3863498"/>
            <a:ext cx="5838271" cy="1380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0"/>
          </p:nvPr>
        </p:nvSpPr>
        <p:spPr>
          <a:xfrm>
            <a:off x="685800" y="5181600"/>
            <a:ext cx="8229600" cy="1219200"/>
          </a:xfrm>
        </p:spPr>
        <p:txBody>
          <a:bodyPr/>
          <a:lstStyle/>
          <a:p>
            <a:r>
              <a:rPr lang="en-US" sz="2400" dirty="0"/>
              <a:t>When applying the retail inventory method, </a:t>
            </a:r>
            <a:r>
              <a:rPr lang="en-US" sz="2400" b="1" dirty="0"/>
              <a:t>net markups </a:t>
            </a:r>
            <a:r>
              <a:rPr lang="en-US" sz="2400" dirty="0"/>
              <a:t>and </a:t>
            </a:r>
            <a:r>
              <a:rPr lang="en-US" sz="2400" b="1" dirty="0"/>
              <a:t>net markdowns</a:t>
            </a:r>
            <a:r>
              <a:rPr lang="en-US" sz="2400" dirty="0"/>
              <a:t> must be included in the determination of ending inventory at retail</a:t>
            </a:r>
          </a:p>
        </p:txBody>
      </p:sp>
    </p:spTree>
    <p:extLst>
      <p:ext uri="{BB962C8B-B14F-4D97-AF65-F5344CB8AC3E}">
        <p14:creationId xmlns:p14="http://schemas.microsoft.com/office/powerpoint/2010/main" val="1317652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09-1</a:t>
            </a:r>
          </a:p>
        </p:txBody>
      </p:sp>
      <p:sp>
        <p:nvSpPr>
          <p:cNvPr id="8" name="Title 7"/>
          <p:cNvSpPr>
            <a:spLocks noGrp="1"/>
          </p:cNvSpPr>
          <p:nvPr>
            <p:ph type="title"/>
          </p:nvPr>
        </p:nvSpPr>
        <p:spPr/>
        <p:txBody>
          <a:bodyPr>
            <a:noAutofit/>
          </a:bodyPr>
          <a:lstStyle/>
          <a:p>
            <a:r>
              <a:rPr lang="en-US" dirty="0"/>
              <a:t>Two Approaches to Inventory Write-Down (2 of 2)</a:t>
            </a:r>
          </a:p>
        </p:txBody>
      </p:sp>
      <p:graphicFrame>
        <p:nvGraphicFramePr>
          <p:cNvPr id="9" name="Content Placeholder 8" descr="Subsequent Inventory Measurement&#10;"/>
          <p:cNvGraphicFramePr>
            <a:graphicFrameLocks noGrp="1"/>
          </p:cNvGraphicFramePr>
          <p:nvPr>
            <p:ph sz="quarter" idx="10"/>
            <p:extLst>
              <p:ext uri="{D42A27DB-BD31-4B8C-83A1-F6EECF244321}">
                <p14:modId xmlns:p14="http://schemas.microsoft.com/office/powerpoint/2010/main" val="2505404448"/>
              </p:ext>
            </p:extLst>
          </p:nvPr>
        </p:nvGraphicFramePr>
        <p:xfrm>
          <a:off x="914400" y="2438400"/>
          <a:ext cx="7848600" cy="2712720"/>
        </p:xfrm>
        <a:graphic>
          <a:graphicData uri="http://schemas.openxmlformats.org/drawingml/2006/table">
            <a:tbl>
              <a:tblPr firstRow="1" bandRow="1">
                <a:tableStyleId>{5940675A-B579-460E-94D1-54222C63F5DA}</a:tableStyleId>
              </a:tblPr>
              <a:tblGrid>
                <a:gridCol w="2616200">
                  <a:extLst>
                    <a:ext uri="{9D8B030D-6E8A-4147-A177-3AD203B41FA5}">
                      <a16:colId xmlns:a16="http://schemas.microsoft.com/office/drawing/2014/main" val="20000"/>
                    </a:ext>
                  </a:extLst>
                </a:gridCol>
                <a:gridCol w="2616200">
                  <a:extLst>
                    <a:ext uri="{9D8B030D-6E8A-4147-A177-3AD203B41FA5}">
                      <a16:colId xmlns:a16="http://schemas.microsoft.com/office/drawing/2014/main" val="20001"/>
                    </a:ext>
                  </a:extLst>
                </a:gridCol>
                <a:gridCol w="2616200">
                  <a:extLst>
                    <a:ext uri="{9D8B030D-6E8A-4147-A177-3AD203B41FA5}">
                      <a16:colId xmlns:a16="http://schemas.microsoft.com/office/drawing/2014/main" val="20002"/>
                    </a:ext>
                  </a:extLst>
                </a:gridCol>
              </a:tblGrid>
              <a:tr h="672548">
                <a:tc>
                  <a:txBody>
                    <a:bodyPr/>
                    <a:lstStyle/>
                    <a:p>
                      <a:r>
                        <a:rPr lang="en-US" sz="16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Measurement Approach</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6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For Companies that Use</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Financial Statement Effects</a:t>
                      </a:r>
                      <a:r>
                        <a:rPr lang="en-US" sz="1600" b="0" kern="1200"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US" sz="16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of Inventory Write-Downs</a:t>
                      </a:r>
                      <a:endParaRPr lang="en-US" sz="16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864704">
                <a:tc>
                  <a:txBody>
                    <a:bodyPr/>
                    <a:lstStyle/>
                    <a:p>
                      <a:pPr marL="228600" indent="-228600">
                        <a:buFont typeface="+mj-lt"/>
                        <a:buAutoNum type="arabicPeriod"/>
                      </a:pPr>
                      <a:r>
                        <a:rPr lang="en-US" sz="16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Lower of cost or net realizable value (LCNRV)</a:t>
                      </a:r>
                    </a:p>
                  </a:txBody>
                  <a:tcPr anchor="ctr"/>
                </a:tc>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FIFO, average cost, or any other method besides LIFO or the retail inventory method</a:t>
                      </a:r>
                    </a:p>
                  </a:txBody>
                  <a:tcPr anchor="ctr"/>
                </a:tc>
                <a:tc>
                  <a:txBody>
                    <a:bodyPr/>
                    <a:lstStyle/>
                    <a:p>
                      <a:pPr marL="228600" indent="-228600">
                        <a:buFont typeface="+mj-lt"/>
                        <a:buAutoNum type="alphaLcParenR"/>
                      </a:pPr>
                      <a:r>
                        <a:rPr lang="en-US" sz="1600" dirty="0">
                          <a:latin typeface="Verdana" panose="020B0604030504040204" pitchFamily="34" charset="0"/>
                          <a:ea typeface="Verdana" panose="020B0604030504040204" pitchFamily="34" charset="0"/>
                          <a:cs typeface="Verdana" panose="020B0604030504040204" pitchFamily="34" charset="0"/>
                        </a:rPr>
                        <a:t>Reduce reported inventory</a:t>
                      </a:r>
                    </a:p>
                    <a:p>
                      <a:pPr marL="228600" indent="-228600">
                        <a:buFont typeface="+mj-lt"/>
                        <a:buAutoNum type="alphaLcParenR"/>
                      </a:pPr>
                      <a:r>
                        <a:rPr lang="en-US" sz="1600" dirty="0">
                          <a:latin typeface="Verdana" panose="020B0604030504040204" pitchFamily="34" charset="0"/>
                          <a:ea typeface="Verdana" panose="020B0604030504040204" pitchFamily="34" charset="0"/>
                          <a:cs typeface="Verdana" panose="020B0604030504040204" pitchFamily="34" charset="0"/>
                        </a:rPr>
                        <a:t>Reduce net income</a:t>
                      </a:r>
                    </a:p>
                  </a:txBody>
                  <a:tcPr anchor="ctr"/>
                </a:tc>
                <a:extLst>
                  <a:ext uri="{0D108BD9-81ED-4DB2-BD59-A6C34878D82A}">
                    <a16:rowId xmlns:a16="http://schemas.microsoft.com/office/drawing/2014/main" val="10001"/>
                  </a:ext>
                </a:extLst>
              </a:tr>
              <a:tr h="672548">
                <a:tc>
                  <a:txBody>
                    <a:bodyPr/>
                    <a:lstStyle/>
                    <a:p>
                      <a:pPr marL="228600" marR="0" indent="-228600" algn="l" defTabSz="914400" rtl="0" eaLnBrk="1" fontAlgn="auto" latinLnBrk="0" hangingPunct="1">
                        <a:lnSpc>
                          <a:spcPct val="100000"/>
                        </a:lnSpc>
                        <a:spcBef>
                          <a:spcPts val="0"/>
                        </a:spcBef>
                        <a:spcAft>
                          <a:spcPts val="0"/>
                        </a:spcAft>
                        <a:buClrTx/>
                        <a:buSzTx/>
                        <a:buFont typeface="+mj-lt"/>
                        <a:buAutoNum type="arabicPeriod" startAt="2"/>
                        <a:tabLst/>
                        <a:defRPr/>
                      </a:pPr>
                      <a:r>
                        <a:rPr lang="en-US" sz="16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Lower of cost or market (LCM)</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LIFO or retail inventory method</a:t>
                      </a:r>
                    </a:p>
                  </a:txBody>
                  <a:tcPr anchor="ctr"/>
                </a:tc>
                <a:tc>
                  <a:txBody>
                    <a:bodyPr/>
                    <a:lstStyle/>
                    <a:p>
                      <a:pPr marL="228600" indent="-228600">
                        <a:buFont typeface="+mj-lt"/>
                        <a:buAutoNum type="alphaLcParenR"/>
                      </a:pPr>
                      <a:r>
                        <a:rPr lang="en-US" sz="1600" dirty="0">
                          <a:latin typeface="Verdana" panose="020B0604030504040204" pitchFamily="34" charset="0"/>
                          <a:ea typeface="Verdana" panose="020B0604030504040204" pitchFamily="34" charset="0"/>
                          <a:cs typeface="Verdana" panose="020B0604030504040204" pitchFamily="34" charset="0"/>
                        </a:rPr>
                        <a:t>Reduce reported inventory</a:t>
                      </a:r>
                    </a:p>
                    <a:p>
                      <a:pPr marL="228600" indent="-228600">
                        <a:buFont typeface="+mj-lt"/>
                        <a:buAutoNum type="alphaLcParenR"/>
                      </a:pPr>
                      <a:r>
                        <a:rPr lang="en-US" sz="1600" dirty="0">
                          <a:latin typeface="Verdana" panose="020B0604030504040204" pitchFamily="34" charset="0"/>
                          <a:ea typeface="Verdana" panose="020B0604030504040204" pitchFamily="34" charset="0"/>
                          <a:cs typeface="Verdana" panose="020B0604030504040204" pitchFamily="34" charset="0"/>
                        </a:rPr>
                        <a:t>Reduce net income</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814507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09-3</a:t>
            </a:r>
          </a:p>
        </p:txBody>
      </p:sp>
      <p:sp>
        <p:nvSpPr>
          <p:cNvPr id="5" name="Title 4"/>
          <p:cNvSpPr>
            <a:spLocks noGrp="1"/>
          </p:cNvSpPr>
          <p:nvPr>
            <p:ph type="title"/>
          </p:nvPr>
        </p:nvSpPr>
        <p:spPr>
          <a:xfrm>
            <a:off x="685800" y="609600"/>
            <a:ext cx="8001000" cy="914400"/>
          </a:xfrm>
        </p:spPr>
        <p:txBody>
          <a:bodyPr>
            <a:noAutofit/>
          </a:bodyPr>
          <a:lstStyle/>
          <a:p>
            <a:r>
              <a:rPr lang="en-US" dirty="0"/>
              <a:t>Retail Inventory Method—Various Cost Flow Methods</a:t>
            </a:r>
          </a:p>
        </p:txBody>
      </p:sp>
      <p:sp>
        <p:nvSpPr>
          <p:cNvPr id="6" name="Content Placeholder 5"/>
          <p:cNvSpPr>
            <a:spLocks noGrp="1"/>
          </p:cNvSpPr>
          <p:nvPr>
            <p:ph sz="quarter" idx="10"/>
          </p:nvPr>
        </p:nvSpPr>
        <p:spPr>
          <a:xfrm>
            <a:off x="762000" y="1676400"/>
            <a:ext cx="8077200" cy="2133600"/>
          </a:xfrm>
        </p:spPr>
        <p:txBody>
          <a:bodyPr/>
          <a:lstStyle/>
          <a:p>
            <a:pPr marL="0" indent="0">
              <a:buNone/>
            </a:pPr>
            <a:r>
              <a:rPr lang="en-US" sz="2400" dirty="0"/>
              <a:t>Home </a:t>
            </a:r>
            <a:r>
              <a:rPr lang="en-IN" sz="2400" dirty="0"/>
              <a:t>Improvement Stores, Inc., uses a periodic inventory system and the retail inventory method to estimate ending inventory and cost of goods sold. The following data are available from the company’s records for the month of July:</a:t>
            </a:r>
            <a:endParaRPr lang="en-US" sz="2400" dirty="0"/>
          </a:p>
        </p:txBody>
      </p:sp>
      <p:graphicFrame>
        <p:nvGraphicFramePr>
          <p:cNvPr id="10" name="Table 7"/>
          <p:cNvGraphicFramePr>
            <a:graphicFrameLocks noGrp="1"/>
          </p:cNvGraphicFramePr>
          <p:nvPr>
            <p:ph sz="quarter" idx="12"/>
            <p:extLst>
              <p:ext uri="{D42A27DB-BD31-4B8C-83A1-F6EECF244321}">
                <p14:modId xmlns:p14="http://schemas.microsoft.com/office/powerpoint/2010/main" val="502003656"/>
              </p:ext>
            </p:extLst>
          </p:nvPr>
        </p:nvGraphicFramePr>
        <p:xfrm>
          <a:off x="1066800" y="3886200"/>
          <a:ext cx="7162800" cy="2286000"/>
        </p:xfrm>
        <a:graphic>
          <a:graphicData uri="http://schemas.openxmlformats.org/drawingml/2006/table">
            <a:tbl>
              <a:tblPr firstRow="1" bandRow="1">
                <a:tableStyleId>{5940675A-B579-460E-94D1-54222C63F5DA}</a:tableStyleId>
              </a:tblPr>
              <a:tblGrid>
                <a:gridCol w="38862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370840">
                <a:tc>
                  <a:txBody>
                    <a:bodyPr/>
                    <a:lstStyle/>
                    <a:p>
                      <a:endParaRPr lang="en-US" sz="19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b="1" dirty="0">
                          <a:latin typeface="Verdana" panose="020B0604030504040204" pitchFamily="34" charset="0"/>
                          <a:ea typeface="Verdana" panose="020B0604030504040204" pitchFamily="34" charset="0"/>
                          <a:cs typeface="Verdana" panose="020B0604030504040204" pitchFamily="34" charset="0"/>
                        </a:rPr>
                        <a:t>Cost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b="1" dirty="0">
                          <a:latin typeface="Verdana" panose="020B0604030504040204" pitchFamily="34" charset="0"/>
                          <a:ea typeface="Verdana" panose="020B0604030504040204" pitchFamily="34" charset="0"/>
                          <a:cs typeface="Verdana" panose="020B0604030504040204" pitchFamily="34" charset="0"/>
                        </a:rPr>
                        <a:t>Retail</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Beginning inventory</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$99,200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$160,000</a:t>
                      </a: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Net purchases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305,280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470,000</a:t>
                      </a:r>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Net markups</a:t>
                      </a:r>
                    </a:p>
                  </a:txBody>
                  <a:tcPr/>
                </a:tc>
                <a:tc>
                  <a:txBody>
                    <a:bodyPr/>
                    <a:lstStyle/>
                    <a:p>
                      <a:pPr algn="r"/>
                      <a:endParaRPr lang="en-US" sz="19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10,000</a:t>
                      </a:r>
                    </a:p>
                  </a:txBody>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Net markdowns</a:t>
                      </a:r>
                    </a:p>
                  </a:txBody>
                  <a:tcPr/>
                </a:tc>
                <a:tc>
                  <a:txBody>
                    <a:bodyPr/>
                    <a:lstStyle/>
                    <a:p>
                      <a:pPr algn="r"/>
                      <a:endParaRPr lang="en-US" sz="190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8,000</a:t>
                      </a:r>
                    </a:p>
                  </a:txBody>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Net sales</a:t>
                      </a:r>
                    </a:p>
                  </a:txBody>
                  <a:tcPr/>
                </a:tc>
                <a:tc>
                  <a:txBody>
                    <a:bodyPr/>
                    <a:lstStyle/>
                    <a:p>
                      <a:pPr algn="r"/>
                      <a:endParaRPr lang="en-US" sz="19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900" dirty="0">
                          <a:latin typeface="Verdana" panose="020B0604030504040204" pitchFamily="34" charset="0"/>
                          <a:ea typeface="Verdana" panose="020B0604030504040204" pitchFamily="34" charset="0"/>
                          <a:cs typeface="Verdana" panose="020B0604030504040204" pitchFamily="34" charset="0"/>
                        </a:rPr>
                        <a:t>434,000</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66829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09-3</a:t>
            </a:r>
          </a:p>
        </p:txBody>
      </p:sp>
      <p:sp>
        <p:nvSpPr>
          <p:cNvPr id="5" name="Title 4"/>
          <p:cNvSpPr>
            <a:spLocks noGrp="1"/>
          </p:cNvSpPr>
          <p:nvPr>
            <p:ph type="title"/>
          </p:nvPr>
        </p:nvSpPr>
        <p:spPr>
          <a:xfrm>
            <a:off x="685800" y="609600"/>
            <a:ext cx="8001000" cy="914400"/>
          </a:xfrm>
        </p:spPr>
        <p:txBody>
          <a:bodyPr>
            <a:noAutofit/>
          </a:bodyPr>
          <a:lstStyle/>
          <a:p>
            <a:r>
              <a:rPr lang="en-US" dirty="0"/>
              <a:t>Retail Inventory Method—Average Cost</a:t>
            </a:r>
          </a:p>
        </p:txBody>
      </p:sp>
      <p:graphicFrame>
        <p:nvGraphicFramePr>
          <p:cNvPr id="10" name="Table 7"/>
          <p:cNvGraphicFramePr>
            <a:graphicFrameLocks noGrp="1"/>
          </p:cNvGraphicFramePr>
          <p:nvPr>
            <p:ph sz="quarter" idx="12"/>
            <p:extLst>
              <p:ext uri="{D42A27DB-BD31-4B8C-83A1-F6EECF244321}">
                <p14:modId xmlns:p14="http://schemas.microsoft.com/office/powerpoint/2010/main" val="3296487357"/>
              </p:ext>
            </p:extLst>
          </p:nvPr>
        </p:nvGraphicFramePr>
        <p:xfrm>
          <a:off x="685800" y="1940560"/>
          <a:ext cx="8305800" cy="4079240"/>
        </p:xfrm>
        <a:graphic>
          <a:graphicData uri="http://schemas.openxmlformats.org/drawingml/2006/table">
            <a:tbl>
              <a:tblPr firstRow="1" bandRow="1">
                <a:tableStyleId>{5940675A-B579-460E-94D1-54222C63F5DA}</a:tableStyleId>
              </a:tblPr>
              <a:tblGrid>
                <a:gridCol w="51816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370840">
                <a:tc>
                  <a:txBody>
                    <a:bodyPr/>
                    <a:lstStyle/>
                    <a:p>
                      <a:endParaRPr lang="en-US" sz="18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latin typeface="Verdana" panose="020B0604030504040204" pitchFamily="34" charset="0"/>
                          <a:ea typeface="Verdana" panose="020B0604030504040204" pitchFamily="34" charset="0"/>
                          <a:cs typeface="Verdana" panose="020B0604030504040204" pitchFamily="34" charset="0"/>
                        </a:rPr>
                        <a:t>Cost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latin typeface="Verdana" panose="020B0604030504040204" pitchFamily="34" charset="0"/>
                          <a:ea typeface="Verdana" panose="020B0604030504040204" pitchFamily="34" charset="0"/>
                          <a:cs typeface="Verdana" panose="020B0604030504040204" pitchFamily="34" charset="0"/>
                        </a:rPr>
                        <a:t>Retail</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Beginning inventory</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$ 99,200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$160,000</a:t>
                      </a:r>
                    </a:p>
                  </a:txBody>
                  <a:tcPr/>
                </a:tc>
                <a:extLst>
                  <a:ext uri="{0D108BD9-81ED-4DB2-BD59-A6C34878D82A}">
                    <a16:rowId xmlns:a16="http://schemas.microsoft.com/office/drawing/2014/main" val="10001"/>
                  </a:ext>
                </a:extLst>
              </a:tr>
              <a:tr h="370840">
                <a:tc>
                  <a:txBody>
                    <a:bodyPr/>
                    <a:lstStyle/>
                    <a:p>
                      <a:r>
                        <a:rPr lang="en-US" sz="1800" dirty="0">
                          <a:latin typeface="Verdana" pitchFamily="34" charset="0"/>
                          <a:ea typeface="Verdana" pitchFamily="34" charset="0"/>
                          <a:cs typeface="Verdana" pitchFamily="34" charset="0"/>
                        </a:rPr>
                        <a:t>Plus: Net purchases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305,280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470,000</a:t>
                      </a:r>
                    </a:p>
                  </a:txBody>
                  <a:tcPr/>
                </a:tc>
                <a:extLst>
                  <a:ext uri="{0D108BD9-81ED-4DB2-BD59-A6C34878D82A}">
                    <a16:rowId xmlns:a16="http://schemas.microsoft.com/office/drawing/2014/main" val="10002"/>
                  </a:ext>
                </a:extLst>
              </a:tr>
              <a:tr h="370840">
                <a:tc>
                  <a:txBody>
                    <a:bodyPr/>
                    <a:lstStyle/>
                    <a:p>
                      <a:pPr marL="688975"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Net markups</a:t>
                      </a:r>
                    </a:p>
                  </a:txBody>
                  <a:tcPr/>
                </a:tc>
                <a:tc>
                  <a:txBody>
                    <a:bodyPr/>
                    <a:lstStyle/>
                    <a:p>
                      <a:pPr algn="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10,000</a:t>
                      </a:r>
                    </a:p>
                  </a:txBody>
                  <a:tcPr/>
                </a:tc>
                <a:extLst>
                  <a:ext uri="{0D108BD9-81ED-4DB2-BD59-A6C34878D82A}">
                    <a16:rowId xmlns:a16="http://schemas.microsoft.com/office/drawing/2014/main" val="10003"/>
                  </a:ext>
                </a:extLst>
              </a:tr>
              <a:tr h="370840">
                <a:tc>
                  <a:txBody>
                    <a:bodyPr/>
                    <a:lstStyle/>
                    <a:p>
                      <a:r>
                        <a:rPr lang="en-US" sz="1800" dirty="0">
                          <a:latin typeface="Verdana" pitchFamily="34" charset="0"/>
                          <a:ea typeface="Verdana" pitchFamily="34" charset="0"/>
                          <a:cs typeface="Verdana" pitchFamily="34" charset="0"/>
                        </a:rPr>
                        <a:t>Less: Net markdowns</a:t>
                      </a:r>
                    </a:p>
                  </a:txBody>
                  <a:tcPr/>
                </a:tc>
                <a:tc>
                  <a:txBody>
                    <a:bodyPr/>
                    <a:lstStyle/>
                    <a:p>
                      <a:pPr algn="r"/>
                      <a:r>
                        <a:rPr lang="en-US" sz="1800" u="sng" dirty="0">
                          <a:latin typeface="Verdana" panose="020B0604030504040204" pitchFamily="34" charset="0"/>
                          <a:ea typeface="Verdana" panose="020B0604030504040204" pitchFamily="34" charset="0"/>
                          <a:cs typeface="Verdana" panose="020B0604030504040204" pitchFamily="34" charset="0"/>
                        </a:rPr>
                        <a:t>________</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anose="020B0604030504040204" pitchFamily="34" charset="0"/>
                          <a:ea typeface="Verdana" panose="020B0604030504040204" pitchFamily="34" charset="0"/>
                          <a:cs typeface="Verdana" panose="020B0604030504040204" pitchFamily="34" charset="0"/>
                        </a:rPr>
                        <a:t>(8,000)</a:t>
                      </a:r>
                    </a:p>
                  </a:txBody>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Goods available for sale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$404,480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$632,000</a:t>
                      </a:r>
                    </a:p>
                  </a:txBody>
                  <a:tcP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Cost-to-retail percentage: ______ </a:t>
                      </a:r>
                      <a:r>
                        <a:rPr lang="en-US" sz="1800" u="none" dirty="0">
                          <a:latin typeface="Verdana" pitchFamily="34" charset="0"/>
                          <a:ea typeface="Verdana" pitchFamily="34" charset="0"/>
                          <a:cs typeface="Verdana" pitchFamily="34" charset="0"/>
                        </a:rPr>
                        <a:t>= </a:t>
                      </a:r>
                      <a:r>
                        <a:rPr lang="en-US" sz="1800" b="1" u="none" dirty="0">
                          <a:latin typeface="Verdana" pitchFamily="34" charset="0"/>
                          <a:ea typeface="Verdana" pitchFamily="34" charset="0"/>
                          <a:cs typeface="Verdana" pitchFamily="34" charset="0"/>
                        </a:rPr>
                        <a:t>64%</a:t>
                      </a:r>
                    </a:p>
                  </a:txBody>
                  <a:tcPr/>
                </a:tc>
                <a:tc>
                  <a:txBody>
                    <a:bodyPr/>
                    <a:lstStyle/>
                    <a:p>
                      <a:pPr algn="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Less: Net sales</a:t>
                      </a:r>
                    </a:p>
                  </a:txBody>
                  <a:tcPr/>
                </a:tc>
                <a:tc>
                  <a:txBody>
                    <a:bodyPr/>
                    <a:lstStyle/>
                    <a:p>
                      <a:pPr algn="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(434,000)</a:t>
                      </a:r>
                    </a:p>
                  </a:txBody>
                  <a:tcPr/>
                </a:tc>
                <a:extLst>
                  <a:ext uri="{0D108BD9-81ED-4DB2-BD59-A6C34878D82A}">
                    <a16:rowId xmlns:a16="http://schemas.microsoft.com/office/drawing/2014/main" val="1000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Estimated ending inventory at retail</a:t>
                      </a:r>
                    </a:p>
                  </a:txBody>
                  <a:tcPr/>
                </a:tc>
                <a:tc>
                  <a:txBody>
                    <a:bodyPr/>
                    <a:lstStyle/>
                    <a:p>
                      <a:pPr algn="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$198,000</a:t>
                      </a:r>
                    </a:p>
                  </a:txBody>
                  <a:tcPr/>
                </a:tc>
                <a:extLst>
                  <a:ext uri="{0D108BD9-81ED-4DB2-BD59-A6C34878D82A}">
                    <a16:rowId xmlns:a16="http://schemas.microsoft.com/office/drawing/2014/main" val="10008"/>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Estimated ending inventory at cost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(126,720)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9"/>
                  </a:ext>
                </a:extLst>
              </a:tr>
              <a:tr h="370840">
                <a:tc>
                  <a:txBody>
                    <a:bodyPr/>
                    <a:lstStyle/>
                    <a:p>
                      <a:r>
                        <a:rPr lang="en-US" sz="1800" dirty="0">
                          <a:latin typeface="Verdana" pitchFamily="34" charset="0"/>
                          <a:ea typeface="Verdana" pitchFamily="34" charset="0"/>
                          <a:cs typeface="Verdana" pitchFamily="34" charset="0"/>
                        </a:rPr>
                        <a:t>Estimated cost of goods sold</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$277,760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4854265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09-3</a:t>
            </a:r>
          </a:p>
        </p:txBody>
      </p:sp>
      <p:sp>
        <p:nvSpPr>
          <p:cNvPr id="5" name="Title 4"/>
          <p:cNvSpPr>
            <a:spLocks noGrp="1"/>
          </p:cNvSpPr>
          <p:nvPr>
            <p:ph type="title"/>
          </p:nvPr>
        </p:nvSpPr>
        <p:spPr/>
        <p:txBody>
          <a:bodyPr>
            <a:noAutofit/>
          </a:bodyPr>
          <a:lstStyle/>
          <a:p>
            <a:r>
              <a:rPr lang="en-US" altLang="en-US" dirty="0"/>
              <a:t>Concept Check: Retail Inventory Method (1 of 3)</a:t>
            </a:r>
            <a:endParaRPr lang="en-US" dirty="0"/>
          </a:p>
        </p:txBody>
      </p:sp>
      <p:sp>
        <p:nvSpPr>
          <p:cNvPr id="6" name="Content Placeholder 5"/>
          <p:cNvSpPr>
            <a:spLocks noGrp="1"/>
          </p:cNvSpPr>
          <p:nvPr>
            <p:ph sz="quarter" idx="10"/>
          </p:nvPr>
        </p:nvSpPr>
        <p:spPr>
          <a:xfrm>
            <a:off x="685800" y="1676400"/>
            <a:ext cx="8305800" cy="1219200"/>
          </a:xfrm>
        </p:spPr>
        <p:txBody>
          <a:bodyPr/>
          <a:lstStyle/>
          <a:p>
            <a:pPr marL="0" indent="0">
              <a:buNone/>
            </a:pPr>
            <a:r>
              <a:rPr lang="en-US" sz="2400" dirty="0"/>
              <a:t>The Bowden Company uses the retail inventory method. The following information is available for the year:</a:t>
            </a:r>
          </a:p>
        </p:txBody>
      </p:sp>
      <p:graphicFrame>
        <p:nvGraphicFramePr>
          <p:cNvPr id="7" name="Table 6"/>
          <p:cNvGraphicFramePr>
            <a:graphicFrameLocks noGrp="1"/>
          </p:cNvGraphicFramePr>
          <p:nvPr>
            <p:extLst>
              <p:ext uri="{D42A27DB-BD31-4B8C-83A1-F6EECF244321}">
                <p14:modId xmlns:p14="http://schemas.microsoft.com/office/powerpoint/2010/main" val="3492876484"/>
              </p:ext>
            </p:extLst>
          </p:nvPr>
        </p:nvGraphicFramePr>
        <p:xfrm>
          <a:off x="990600" y="3124200"/>
          <a:ext cx="7391400" cy="2195025"/>
        </p:xfrm>
        <a:graphic>
          <a:graphicData uri="http://schemas.openxmlformats.org/drawingml/2006/table">
            <a:tbl>
              <a:tblPr firstRow="1" bandRow="1">
                <a:tableStyleId>{5940675A-B579-460E-94D1-54222C63F5DA}</a:tableStyleId>
              </a:tblPr>
              <a:tblGrid>
                <a:gridCol w="3816474">
                  <a:extLst>
                    <a:ext uri="{9D8B030D-6E8A-4147-A177-3AD203B41FA5}">
                      <a16:colId xmlns:a16="http://schemas.microsoft.com/office/drawing/2014/main" val="20000"/>
                    </a:ext>
                  </a:extLst>
                </a:gridCol>
                <a:gridCol w="1787463">
                  <a:extLst>
                    <a:ext uri="{9D8B030D-6E8A-4147-A177-3AD203B41FA5}">
                      <a16:colId xmlns:a16="http://schemas.microsoft.com/office/drawing/2014/main" val="20001"/>
                    </a:ext>
                  </a:extLst>
                </a:gridCol>
                <a:gridCol w="1787463">
                  <a:extLst>
                    <a:ext uri="{9D8B030D-6E8A-4147-A177-3AD203B41FA5}">
                      <a16:colId xmlns:a16="http://schemas.microsoft.com/office/drawing/2014/main" val="20002"/>
                    </a:ext>
                  </a:extLst>
                </a:gridCol>
              </a:tblGrid>
              <a:tr h="143108">
                <a:tc>
                  <a:txBody>
                    <a:bodyPr/>
                    <a:lstStyle/>
                    <a:p>
                      <a:pPr algn="ct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indent="0" algn="ctr">
                        <a:spcBef>
                          <a:spcPts val="0"/>
                        </a:spcBef>
                        <a:buNone/>
                      </a:pPr>
                      <a:r>
                        <a:rPr lang="en-US" sz="1800" b="1" dirty="0">
                          <a:latin typeface="Verdana" panose="020B0604030504040204" pitchFamily="34" charset="0"/>
                          <a:ea typeface="Verdana" panose="020B0604030504040204" pitchFamily="34" charset="0"/>
                          <a:cs typeface="Verdana" panose="020B0604030504040204" pitchFamily="34" charset="0"/>
                        </a:rPr>
                        <a:t>Cost</a:t>
                      </a: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latin typeface="Verdana" panose="020B0604030504040204" pitchFamily="34" charset="0"/>
                          <a:ea typeface="Verdana" panose="020B0604030504040204" pitchFamily="34" charset="0"/>
                          <a:cs typeface="Verdana" panose="020B0604030504040204" pitchFamily="34" charset="0"/>
                        </a:rPr>
                        <a:t>Retail</a:t>
                      </a: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Inventory (beginning of year) </a:t>
                      </a:r>
                    </a:p>
                  </a:txBody>
                  <a:tcPr anchor="ctr"/>
                </a:tc>
                <a:tc>
                  <a:txBody>
                    <a:bodyPr/>
                    <a:lstStyle/>
                    <a:p>
                      <a:pPr marL="0" indent="0" algn="r">
                        <a:spcBef>
                          <a:spcPts val="0"/>
                        </a:spcBef>
                        <a:buNone/>
                      </a:pPr>
                      <a:r>
                        <a:rPr lang="en-US" sz="1800" dirty="0">
                          <a:latin typeface="Verdana" panose="020B0604030504040204" pitchFamily="34" charset="0"/>
                          <a:ea typeface="Verdana" panose="020B0604030504040204" pitchFamily="34" charset="0"/>
                          <a:cs typeface="Verdana" panose="020B0604030504040204" pitchFamily="34" charset="0"/>
                        </a:rPr>
                        <a:t>$   780,000</a:t>
                      </a:r>
                    </a:p>
                  </a:txBody>
                  <a:tcPr anchor="ctr"/>
                </a:tc>
                <a:tc>
                  <a:txBody>
                    <a:bodyPr/>
                    <a:lstStyle/>
                    <a:p>
                      <a:pPr marL="0" indent="0" algn="r">
                        <a:spcBef>
                          <a:spcPts val="0"/>
                        </a:spcBef>
                        <a:buNone/>
                      </a:pPr>
                      <a:r>
                        <a:rPr lang="en-US" sz="1800" dirty="0">
                          <a:latin typeface="Verdana" panose="020B0604030504040204" pitchFamily="34" charset="0"/>
                          <a:ea typeface="Verdana" panose="020B0604030504040204" pitchFamily="34" charset="0"/>
                          <a:cs typeface="Verdana" panose="020B0604030504040204" pitchFamily="34" charset="0"/>
                        </a:rPr>
                        <a:t>$ 1,300,000</a:t>
                      </a:r>
                    </a:p>
                  </a:txBody>
                  <a:tcPr anchor="ctr"/>
                </a:tc>
                <a:extLst>
                  <a:ext uri="{0D108BD9-81ED-4DB2-BD59-A6C34878D82A}">
                    <a16:rowId xmlns:a16="http://schemas.microsoft.com/office/drawing/2014/main" val="10001"/>
                  </a:ext>
                </a:extLst>
              </a:tr>
              <a:tr h="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Net purchases for the year</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2,804,000</a:t>
                      </a:r>
                    </a:p>
                  </a:txBody>
                  <a:tcPr anchor="ctr"/>
                </a:tc>
                <a:tc>
                  <a:txBody>
                    <a:bodyPr/>
                    <a:lstStyle/>
                    <a:p>
                      <a:pPr marL="280988" marR="0" indent="0" algn="l" defTabSz="914400" rtl="0" eaLnBrk="1" fontAlgn="auto" latinLnBrk="0" hangingPunct="1">
                        <a:lnSpc>
                          <a:spcPct val="100000"/>
                        </a:lnSpc>
                        <a:spcBef>
                          <a:spcPts val="0"/>
                        </a:spcBef>
                        <a:spcAft>
                          <a:spcPts val="0"/>
                        </a:spcAft>
                        <a:buClrTx/>
                        <a:buSzTx/>
                        <a:buFontTx/>
                        <a:buNone/>
                        <a:tabLst>
                          <a:tab pos="393700" algn="l"/>
                          <a:tab pos="576263" algn="l"/>
                          <a:tab pos="1377950" algn="l"/>
                        </a:tabLst>
                        <a:defRPr/>
                      </a:pPr>
                      <a:r>
                        <a:rPr lang="en-US" sz="1800" dirty="0">
                          <a:latin typeface="Verdana" panose="020B0604030504040204" pitchFamily="34" charset="0"/>
                          <a:ea typeface="Verdana" panose="020B0604030504040204" pitchFamily="34" charset="0"/>
                          <a:cs typeface="Verdana" panose="020B0604030504040204" pitchFamily="34" charset="0"/>
                        </a:rPr>
                        <a:t>3,670,000</a:t>
                      </a:r>
                    </a:p>
                  </a:txBody>
                  <a:tcPr anchor="ctr"/>
                </a:tc>
                <a:extLst>
                  <a:ext uri="{0D108BD9-81ED-4DB2-BD59-A6C34878D82A}">
                    <a16:rowId xmlns:a16="http://schemas.microsoft.com/office/drawing/2014/main" val="10002"/>
                  </a:ext>
                </a:extLst>
              </a:tr>
              <a:tr h="292658">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Net markups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150,000</a:t>
                      </a:r>
                    </a:p>
                  </a:txBody>
                  <a:tcPr anchor="ctr"/>
                </a:tc>
                <a:extLst>
                  <a:ext uri="{0D108BD9-81ED-4DB2-BD59-A6C34878D82A}">
                    <a16:rowId xmlns:a16="http://schemas.microsoft.com/office/drawing/2014/main" val="10003"/>
                  </a:ext>
                </a:extLst>
              </a:tr>
              <a:tr h="292658">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Net markdowns</a:t>
                      </a:r>
                    </a:p>
                  </a:txBody>
                  <a:tcPr anchor="ctr"/>
                </a:tc>
                <a:tc>
                  <a:txBody>
                    <a:bodyPr/>
                    <a:lstStyle/>
                    <a:p>
                      <a:endParaRPr lang="en-US" sz="18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indent="0" algn="r"/>
                      <a:r>
                        <a:rPr lang="en-US" sz="1800" dirty="0">
                          <a:latin typeface="Verdana" panose="020B0604030504040204" pitchFamily="34" charset="0"/>
                          <a:ea typeface="Verdana" panose="020B0604030504040204" pitchFamily="34" charset="0"/>
                          <a:cs typeface="Verdana" panose="020B0604030504040204" pitchFamily="34" charset="0"/>
                        </a:rPr>
                        <a:t>90,000</a:t>
                      </a:r>
                    </a:p>
                  </a:txBody>
                  <a:tcPr anchor="ctr"/>
                </a:tc>
                <a:extLst>
                  <a:ext uri="{0D108BD9-81ED-4DB2-BD59-A6C34878D82A}">
                    <a16:rowId xmlns:a16="http://schemas.microsoft.com/office/drawing/2014/main" val="10004"/>
                  </a:ext>
                </a:extLst>
              </a:tr>
              <a:tr h="366225">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Net sales</a:t>
                      </a:r>
                    </a:p>
                  </a:txBody>
                  <a:tcPr anchor="ctr"/>
                </a:tc>
                <a:tc>
                  <a:txBody>
                    <a:bodyPr/>
                    <a:lstStyle/>
                    <a:p>
                      <a:endParaRPr lang="en-US" sz="18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indent="0" algn="r"/>
                      <a:r>
                        <a:rPr lang="en-US" sz="1800" dirty="0">
                          <a:latin typeface="Verdana" panose="020B0604030504040204" pitchFamily="34" charset="0"/>
                          <a:ea typeface="Verdana" panose="020B0604030504040204" pitchFamily="34" charset="0"/>
                          <a:cs typeface="Verdana" panose="020B0604030504040204" pitchFamily="34" charset="0"/>
                        </a:rPr>
                        <a:t>3,690,000</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985038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09-3</a:t>
            </a:r>
          </a:p>
        </p:txBody>
      </p:sp>
      <p:sp>
        <p:nvSpPr>
          <p:cNvPr id="5" name="Title 4"/>
          <p:cNvSpPr>
            <a:spLocks noGrp="1"/>
          </p:cNvSpPr>
          <p:nvPr>
            <p:ph type="title"/>
          </p:nvPr>
        </p:nvSpPr>
        <p:spPr/>
        <p:txBody>
          <a:bodyPr>
            <a:noAutofit/>
          </a:bodyPr>
          <a:lstStyle/>
          <a:p>
            <a:r>
              <a:rPr lang="en-US" altLang="en-US" dirty="0"/>
              <a:t>Concept Check: Retail Inventory Method (2 of 3)</a:t>
            </a:r>
            <a:endParaRPr lang="en-US" dirty="0"/>
          </a:p>
        </p:txBody>
      </p:sp>
      <p:sp>
        <p:nvSpPr>
          <p:cNvPr id="6" name="Content Placeholder 5"/>
          <p:cNvSpPr>
            <a:spLocks noGrp="1"/>
          </p:cNvSpPr>
          <p:nvPr>
            <p:ph sz="quarter" idx="10"/>
          </p:nvPr>
        </p:nvSpPr>
        <p:spPr>
          <a:xfrm>
            <a:off x="685800" y="1600200"/>
            <a:ext cx="8229600" cy="4800600"/>
          </a:xfrm>
        </p:spPr>
        <p:txBody>
          <a:bodyPr/>
          <a:lstStyle/>
          <a:p>
            <a:pPr marL="0" indent="0">
              <a:spcBef>
                <a:spcPts val="600"/>
              </a:spcBef>
              <a:buNone/>
            </a:pPr>
            <a:r>
              <a:rPr lang="en-US" dirty="0"/>
              <a:t>Applying the </a:t>
            </a:r>
            <a:r>
              <a:rPr lang="en-US" i="1" dirty="0"/>
              <a:t>average cost retail inventory method</a:t>
            </a:r>
            <a:r>
              <a:rPr lang="en-US" dirty="0"/>
              <a:t>, Bowden’s inventory at the end of the year is estimated at:</a:t>
            </a:r>
          </a:p>
          <a:p>
            <a:pPr marL="914400" indent="-450850">
              <a:spcBef>
                <a:spcPts val="600"/>
              </a:spcBef>
              <a:buFont typeface="+mj-lt"/>
              <a:buAutoNum type="alphaLcPeriod"/>
            </a:pPr>
            <a:r>
              <a:rPr lang="en-US" b="1" dirty="0"/>
              <a:t>$954,784 </a:t>
            </a:r>
          </a:p>
          <a:p>
            <a:pPr marL="914400" indent="-450850">
              <a:spcBef>
                <a:spcPts val="600"/>
              </a:spcBef>
              <a:buFont typeface="+mj-lt"/>
              <a:buAutoNum type="alphaLcPeriod"/>
            </a:pPr>
            <a:r>
              <a:rPr lang="en-US" dirty="0"/>
              <a:t>$790,318 </a:t>
            </a:r>
          </a:p>
          <a:p>
            <a:pPr marL="914400" indent="-450850">
              <a:spcBef>
                <a:spcPts val="600"/>
              </a:spcBef>
              <a:buFont typeface="+mj-lt"/>
              <a:buAutoNum type="alphaLcPeriod"/>
            </a:pPr>
            <a:r>
              <a:rPr lang="en-US" dirty="0"/>
              <a:t>$938,000 </a:t>
            </a:r>
          </a:p>
          <a:p>
            <a:pPr marL="914400" indent="-450850">
              <a:spcBef>
                <a:spcPts val="600"/>
              </a:spcBef>
              <a:buFont typeface="+mj-lt"/>
              <a:buAutoNum type="alphaLcPeriod"/>
            </a:pPr>
            <a:r>
              <a:rPr lang="en-US" dirty="0"/>
              <a:t>$810,700 </a:t>
            </a:r>
          </a:p>
        </p:txBody>
      </p:sp>
    </p:spTree>
    <p:extLst>
      <p:ext uri="{BB962C8B-B14F-4D97-AF65-F5344CB8AC3E}">
        <p14:creationId xmlns:p14="http://schemas.microsoft.com/office/powerpoint/2010/main" val="22772885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09-3</a:t>
            </a:r>
          </a:p>
        </p:txBody>
      </p:sp>
      <p:sp>
        <p:nvSpPr>
          <p:cNvPr id="5" name="Title 4"/>
          <p:cNvSpPr>
            <a:spLocks noGrp="1"/>
          </p:cNvSpPr>
          <p:nvPr>
            <p:ph type="title"/>
          </p:nvPr>
        </p:nvSpPr>
        <p:spPr/>
        <p:txBody>
          <a:bodyPr>
            <a:noAutofit/>
          </a:bodyPr>
          <a:lstStyle/>
          <a:p>
            <a:r>
              <a:rPr lang="en-US" altLang="en-US" dirty="0"/>
              <a:t>Concept Check: Retail Inventory Method (3 of 3)</a:t>
            </a:r>
            <a:endParaRPr lang="en-US" dirty="0"/>
          </a:p>
        </p:txBody>
      </p:sp>
      <p:sp>
        <p:nvSpPr>
          <p:cNvPr id="6" name="Content Placeholder 5"/>
          <p:cNvSpPr>
            <a:spLocks noGrp="1"/>
          </p:cNvSpPr>
          <p:nvPr>
            <p:ph sz="quarter" idx="10"/>
          </p:nvPr>
        </p:nvSpPr>
        <p:spPr>
          <a:xfrm>
            <a:off x="685800" y="1600200"/>
            <a:ext cx="8229600" cy="4800600"/>
          </a:xfrm>
        </p:spPr>
        <p:txBody>
          <a:bodyPr/>
          <a:lstStyle/>
          <a:p>
            <a:pPr marL="4763" lvl="0" indent="0">
              <a:spcBef>
                <a:spcPts val="600"/>
              </a:spcBef>
              <a:buNone/>
            </a:pPr>
            <a:r>
              <a:rPr lang="en-US" dirty="0"/>
              <a:t>The correct answer is </a:t>
            </a:r>
            <a:r>
              <a:rPr lang="en-US" i="1" dirty="0"/>
              <a:t>a</a:t>
            </a:r>
            <a:r>
              <a:rPr lang="en-US" dirty="0"/>
              <a:t>: </a:t>
            </a:r>
          </a:p>
          <a:p>
            <a:pPr marL="4763" lvl="0" indent="0">
              <a:spcBef>
                <a:spcPts val="600"/>
              </a:spcBef>
              <a:buNone/>
            </a:pPr>
            <a:r>
              <a:rPr lang="en-US" dirty="0"/>
              <a:t>Ending inventory at retail = $1,340,000 </a:t>
            </a:r>
          </a:p>
          <a:p>
            <a:pPr marL="398463" lvl="0" indent="0">
              <a:spcBef>
                <a:spcPts val="600"/>
              </a:spcBef>
              <a:buNone/>
            </a:pPr>
            <a:r>
              <a:rPr lang="en-US" dirty="0"/>
              <a:t>[$1,300,000 + $3,670,000 + $150,000 − $90,000 − $3,690,000]</a:t>
            </a:r>
          </a:p>
          <a:p>
            <a:pPr marL="4763" lvl="0" indent="0">
              <a:spcBef>
                <a:spcPts val="600"/>
              </a:spcBef>
              <a:buNone/>
            </a:pPr>
            <a:r>
              <a:rPr lang="en-US" dirty="0"/>
              <a:t>Cost-to-retail ratio = 71.2525% </a:t>
            </a:r>
          </a:p>
          <a:p>
            <a:pPr marL="398463" indent="0">
              <a:spcBef>
                <a:spcPts val="600"/>
              </a:spcBef>
              <a:buNone/>
            </a:pPr>
            <a:r>
              <a:rPr lang="en-US" dirty="0"/>
              <a:t>[$780,000 + $2,804,000] ÷ [$1,300,000 + $3,670,000 + $150,000 − $90,000]</a:t>
            </a:r>
          </a:p>
          <a:p>
            <a:pPr marL="4763" lvl="0" indent="0">
              <a:spcBef>
                <a:spcPts val="600"/>
              </a:spcBef>
              <a:buNone/>
            </a:pPr>
            <a:r>
              <a:rPr lang="en-US" dirty="0"/>
              <a:t>Ending inventory at cost = $1,340,000 × 71.2525% = </a:t>
            </a:r>
            <a:r>
              <a:rPr lang="en-US" b="1" dirty="0"/>
              <a:t>$954,784</a:t>
            </a:r>
            <a:endParaRPr lang="en-US" dirty="0"/>
          </a:p>
        </p:txBody>
      </p:sp>
    </p:spTree>
    <p:extLst>
      <p:ext uri="{BB962C8B-B14F-4D97-AF65-F5344CB8AC3E}">
        <p14:creationId xmlns:p14="http://schemas.microsoft.com/office/powerpoint/2010/main" val="15599353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09-4</a:t>
            </a:r>
          </a:p>
        </p:txBody>
      </p:sp>
      <p:sp>
        <p:nvSpPr>
          <p:cNvPr id="5" name="Title 4"/>
          <p:cNvSpPr>
            <a:spLocks noGrp="1"/>
          </p:cNvSpPr>
          <p:nvPr>
            <p:ph type="title"/>
          </p:nvPr>
        </p:nvSpPr>
        <p:spPr>
          <a:xfrm>
            <a:off x="685800" y="457200"/>
            <a:ext cx="8305800" cy="914400"/>
          </a:xfrm>
        </p:spPr>
        <p:txBody>
          <a:bodyPr>
            <a:noAutofit/>
          </a:bodyPr>
          <a:lstStyle/>
          <a:p>
            <a:r>
              <a:rPr lang="en-US" dirty="0"/>
              <a:t>Retail Inventory Method—Conventional</a:t>
            </a:r>
          </a:p>
        </p:txBody>
      </p:sp>
      <p:graphicFrame>
        <p:nvGraphicFramePr>
          <p:cNvPr id="10" name="Table 7"/>
          <p:cNvGraphicFramePr>
            <a:graphicFrameLocks noGrp="1"/>
          </p:cNvGraphicFramePr>
          <p:nvPr>
            <p:ph sz="quarter" idx="12"/>
            <p:extLst>
              <p:ext uri="{D42A27DB-BD31-4B8C-83A1-F6EECF244321}">
                <p14:modId xmlns:p14="http://schemas.microsoft.com/office/powerpoint/2010/main" val="3720543010"/>
              </p:ext>
            </p:extLst>
          </p:nvPr>
        </p:nvGraphicFramePr>
        <p:xfrm>
          <a:off x="838200" y="2043289"/>
          <a:ext cx="8077200" cy="3747911"/>
        </p:xfrm>
        <a:graphic>
          <a:graphicData uri="http://schemas.openxmlformats.org/drawingml/2006/table">
            <a:tbl>
              <a:tblPr firstRow="1" bandRow="1">
                <a:tableStyleId>{5940675A-B579-460E-94D1-54222C63F5DA}</a:tableStyleId>
              </a:tblPr>
              <a:tblGrid>
                <a:gridCol w="4442460">
                  <a:extLst>
                    <a:ext uri="{9D8B030D-6E8A-4147-A177-3AD203B41FA5}">
                      <a16:colId xmlns:a16="http://schemas.microsoft.com/office/drawing/2014/main" val="20000"/>
                    </a:ext>
                  </a:extLst>
                </a:gridCol>
                <a:gridCol w="1615440">
                  <a:extLst>
                    <a:ext uri="{9D8B030D-6E8A-4147-A177-3AD203B41FA5}">
                      <a16:colId xmlns:a16="http://schemas.microsoft.com/office/drawing/2014/main" val="20001"/>
                    </a:ext>
                  </a:extLst>
                </a:gridCol>
                <a:gridCol w="2019300">
                  <a:extLst>
                    <a:ext uri="{9D8B030D-6E8A-4147-A177-3AD203B41FA5}">
                      <a16:colId xmlns:a16="http://schemas.microsoft.com/office/drawing/2014/main" val="20002"/>
                    </a:ext>
                  </a:extLst>
                </a:gridCol>
              </a:tblGrid>
              <a:tr h="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Retail</a:t>
                      </a:r>
                    </a:p>
                  </a:txBody>
                  <a:tcPr anchor="ctr"/>
                </a:tc>
                <a:extLst>
                  <a:ext uri="{0D108BD9-81ED-4DB2-BD59-A6C34878D82A}">
                    <a16:rowId xmlns:a16="http://schemas.microsoft.com/office/drawing/2014/main" val="10000"/>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Beginning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99,200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$160,000</a:t>
                      </a:r>
                    </a:p>
                  </a:txBody>
                  <a:tcPr anchor="ctr"/>
                </a:tc>
                <a:extLst>
                  <a:ext uri="{0D108BD9-81ED-4DB2-BD59-A6C34878D82A}">
                    <a16:rowId xmlns:a16="http://schemas.microsoft.com/office/drawing/2014/main" val="10001"/>
                  </a:ext>
                </a:extLst>
              </a:tr>
              <a:tr h="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Plus: Net purchases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305,280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470,000</a:t>
                      </a:r>
                    </a:p>
                  </a:txBody>
                  <a:tcPr anchor="ctr"/>
                </a:tc>
                <a:extLst>
                  <a:ext uri="{0D108BD9-81ED-4DB2-BD59-A6C34878D82A}">
                    <a16:rowId xmlns:a16="http://schemas.microsoft.com/office/drawing/2014/main" val="10002"/>
                  </a:ext>
                </a:extLst>
              </a:tr>
              <a:tr h="0">
                <a:tc>
                  <a:txBody>
                    <a:bodyPr/>
                    <a:lstStyle/>
                    <a:p>
                      <a:pPr marL="46355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Net markups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10,000</a:t>
                      </a:r>
                    </a:p>
                  </a:txBody>
                  <a:tcPr anchor="ctr"/>
                </a:tc>
                <a:extLst>
                  <a:ext uri="{0D108BD9-81ED-4DB2-BD59-A6C34878D82A}">
                    <a16:rowId xmlns:a16="http://schemas.microsoft.com/office/drawing/2014/main" val="10003"/>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Goods avail. for sale (ex. net markdowns)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404,480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u="sng" dirty="0">
                          <a:latin typeface="Verdana" panose="020B0604030504040204" pitchFamily="34" charset="0"/>
                          <a:ea typeface="Verdana" panose="020B0604030504040204" pitchFamily="34" charset="0"/>
                          <a:cs typeface="Verdana" panose="020B0604030504040204" pitchFamily="34" charset="0"/>
                        </a:rPr>
                        <a:t>640,000</a:t>
                      </a:r>
                    </a:p>
                  </a:txBody>
                  <a:tcPr anchor="ctr"/>
                </a:tc>
                <a:extLst>
                  <a:ext uri="{0D108BD9-81ED-4DB2-BD59-A6C34878D82A}">
                    <a16:rowId xmlns:a16="http://schemas.microsoft.com/office/drawing/2014/main" val="10004"/>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Cost-to-retail percentage:____ = </a:t>
                      </a:r>
                      <a:r>
                        <a:rPr lang="en-US" sz="1400" b="1" dirty="0">
                          <a:latin typeface="Verdana" panose="020B0604030504040204" pitchFamily="34" charset="0"/>
                          <a:ea typeface="Verdana" panose="020B0604030504040204" pitchFamily="34" charset="0"/>
                          <a:cs typeface="Verdana" panose="020B0604030504040204" pitchFamily="34" charset="0"/>
                        </a:rPr>
                        <a:t>63.2%</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Less: Net markdowns</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(8,000)</a:t>
                      </a:r>
                    </a:p>
                  </a:txBody>
                  <a:tcPr anchor="ctr"/>
                </a:tc>
                <a:extLst>
                  <a:ext uri="{0D108BD9-81ED-4DB2-BD59-A6C34878D82A}">
                    <a16:rowId xmlns:a16="http://schemas.microsoft.com/office/drawing/2014/main" val="10006"/>
                  </a:ext>
                </a:extLst>
              </a:tr>
              <a:tr h="3189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Goods avail. for sale (incl. net markdowns)</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$632,000</a:t>
                      </a:r>
                    </a:p>
                  </a:txBody>
                  <a:tcPr anchor="ctr"/>
                </a:tc>
                <a:extLst>
                  <a:ext uri="{0D108BD9-81ED-4DB2-BD59-A6C34878D82A}">
                    <a16:rowId xmlns:a16="http://schemas.microsoft.com/office/drawing/2014/main" val="10007"/>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Less: Net sales</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(434,000)</a:t>
                      </a:r>
                    </a:p>
                  </a:txBody>
                  <a:tcPr anchor="ctr"/>
                </a:tc>
                <a:extLst>
                  <a:ext uri="{0D108BD9-81ED-4DB2-BD59-A6C34878D82A}">
                    <a16:rowId xmlns:a16="http://schemas.microsoft.com/office/drawing/2014/main" val="10008"/>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Estimated ending inventory at retail</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$198,000</a:t>
                      </a:r>
                    </a:p>
                  </a:txBody>
                  <a:tcPr anchor="ctr"/>
                </a:tc>
                <a:extLst>
                  <a:ext uri="{0D108BD9-81ED-4DB2-BD59-A6C34878D82A}">
                    <a16:rowId xmlns:a16="http://schemas.microsoft.com/office/drawing/2014/main" val="10009"/>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Estimated ending inventory at cost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(125,136)</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10"/>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Estimated cost of goods sold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$279,344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572898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09-4</a:t>
            </a:r>
          </a:p>
        </p:txBody>
      </p:sp>
      <p:sp>
        <p:nvSpPr>
          <p:cNvPr id="5" name="Title 4"/>
          <p:cNvSpPr>
            <a:spLocks noGrp="1"/>
          </p:cNvSpPr>
          <p:nvPr>
            <p:ph type="title"/>
          </p:nvPr>
        </p:nvSpPr>
        <p:spPr/>
        <p:txBody>
          <a:bodyPr>
            <a:normAutofit/>
          </a:bodyPr>
          <a:lstStyle/>
          <a:p>
            <a:r>
              <a:rPr lang="en-US" dirty="0"/>
              <a:t>The LIFO Retail Method (1 of 4)</a:t>
            </a:r>
          </a:p>
        </p:txBody>
      </p:sp>
      <p:sp>
        <p:nvSpPr>
          <p:cNvPr id="6" name="Content Placeholder 5"/>
          <p:cNvSpPr>
            <a:spLocks noGrp="1"/>
          </p:cNvSpPr>
          <p:nvPr>
            <p:ph sz="quarter" idx="10"/>
          </p:nvPr>
        </p:nvSpPr>
        <p:spPr>
          <a:xfrm>
            <a:off x="685800" y="1600200"/>
            <a:ext cx="8077200" cy="4648200"/>
          </a:xfrm>
        </p:spPr>
        <p:txBody>
          <a:bodyPr/>
          <a:lstStyle/>
          <a:p>
            <a:pPr marL="463550" indent="-463550"/>
            <a:r>
              <a:rPr lang="en-US" dirty="0"/>
              <a:t>The </a:t>
            </a:r>
            <a:r>
              <a:rPr lang="en-US" b="1" dirty="0"/>
              <a:t>last-in, first-out (LIFO) method </a:t>
            </a:r>
            <a:r>
              <a:rPr lang="en-US" dirty="0"/>
              <a:t>assumes that units sold are those most recently acquired</a:t>
            </a:r>
          </a:p>
          <a:p>
            <a:pPr marL="914400" lvl="1" indent="-457200"/>
            <a:r>
              <a:rPr lang="en-US" dirty="0"/>
              <a:t>When there’s a net </a:t>
            </a:r>
            <a:r>
              <a:rPr lang="en-US" b="1" dirty="0"/>
              <a:t>increase</a:t>
            </a:r>
            <a:r>
              <a:rPr lang="en-US" dirty="0"/>
              <a:t> in inventory quantity, LIFO results in ending inventory that </a:t>
            </a:r>
            <a:r>
              <a:rPr lang="en-US" b="1" dirty="0"/>
              <a:t>includes the beginning inventory as well as one or more additional layers </a:t>
            </a:r>
            <a:r>
              <a:rPr lang="en-US" dirty="0"/>
              <a:t>added during the period</a:t>
            </a:r>
          </a:p>
          <a:p>
            <a:pPr marL="914400" lvl="1" indent="-457200"/>
            <a:r>
              <a:rPr lang="en-US" dirty="0"/>
              <a:t>When there’s a net </a:t>
            </a:r>
            <a:r>
              <a:rPr lang="en-US" b="1" dirty="0"/>
              <a:t>decrease</a:t>
            </a:r>
            <a:r>
              <a:rPr lang="en-US" dirty="0"/>
              <a:t> in inventory quantity, </a:t>
            </a:r>
            <a:r>
              <a:rPr lang="en-US" b="1" dirty="0"/>
              <a:t>LIFO layer(s) are liquidated</a:t>
            </a:r>
          </a:p>
        </p:txBody>
      </p:sp>
    </p:spTree>
    <p:extLst>
      <p:ext uri="{BB962C8B-B14F-4D97-AF65-F5344CB8AC3E}">
        <p14:creationId xmlns:p14="http://schemas.microsoft.com/office/powerpoint/2010/main" val="1262242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09-4</a:t>
            </a:r>
          </a:p>
        </p:txBody>
      </p:sp>
      <p:sp>
        <p:nvSpPr>
          <p:cNvPr id="5" name="Title 4"/>
          <p:cNvSpPr>
            <a:spLocks noGrp="1"/>
          </p:cNvSpPr>
          <p:nvPr>
            <p:ph type="title"/>
          </p:nvPr>
        </p:nvSpPr>
        <p:spPr/>
        <p:txBody>
          <a:bodyPr>
            <a:normAutofit/>
          </a:bodyPr>
          <a:lstStyle/>
          <a:p>
            <a:r>
              <a:rPr lang="en-US" dirty="0"/>
              <a:t>The LIFO Retail Method (2 of 4)</a:t>
            </a:r>
          </a:p>
        </p:txBody>
      </p:sp>
      <p:sp>
        <p:nvSpPr>
          <p:cNvPr id="6" name="Content Placeholder 5"/>
          <p:cNvSpPr>
            <a:spLocks noGrp="1"/>
          </p:cNvSpPr>
          <p:nvPr>
            <p:ph sz="quarter" idx="10"/>
          </p:nvPr>
        </p:nvSpPr>
        <p:spPr>
          <a:xfrm>
            <a:off x="685800" y="1600200"/>
            <a:ext cx="8001000" cy="4502727"/>
          </a:xfrm>
        </p:spPr>
        <p:txBody>
          <a:bodyPr/>
          <a:lstStyle/>
          <a:p>
            <a:r>
              <a:rPr lang="en-US" dirty="0"/>
              <a:t>In applying LIFO to the retail method, we assume that the retail prices of goods remained </a:t>
            </a:r>
            <a:r>
              <a:rPr lang="en-US" b="1" dirty="0"/>
              <a:t>stable</a:t>
            </a:r>
            <a:r>
              <a:rPr lang="en-US" dirty="0"/>
              <a:t> during the period</a:t>
            </a:r>
          </a:p>
          <a:p>
            <a:pPr marL="914400" lvl="1" indent="-457200"/>
            <a:r>
              <a:rPr lang="en-US" dirty="0"/>
              <a:t>Compare beginning and ending inventory in dollars to determine if quantity has increased or decreased</a:t>
            </a:r>
          </a:p>
        </p:txBody>
      </p:sp>
    </p:spTree>
    <p:extLst>
      <p:ext uri="{BB962C8B-B14F-4D97-AF65-F5344CB8AC3E}">
        <p14:creationId xmlns:p14="http://schemas.microsoft.com/office/powerpoint/2010/main" val="38153654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09-4</a:t>
            </a:r>
          </a:p>
        </p:txBody>
      </p:sp>
      <p:sp>
        <p:nvSpPr>
          <p:cNvPr id="5" name="Title 4"/>
          <p:cNvSpPr>
            <a:spLocks noGrp="1"/>
          </p:cNvSpPr>
          <p:nvPr>
            <p:ph type="title"/>
          </p:nvPr>
        </p:nvSpPr>
        <p:spPr/>
        <p:txBody>
          <a:bodyPr>
            <a:normAutofit/>
          </a:bodyPr>
          <a:lstStyle/>
          <a:p>
            <a:r>
              <a:rPr lang="en-US" dirty="0"/>
              <a:t>The LIFO Retail Method (3 of 4)</a:t>
            </a:r>
          </a:p>
        </p:txBody>
      </p:sp>
      <p:graphicFrame>
        <p:nvGraphicFramePr>
          <p:cNvPr id="10" name="Table 7"/>
          <p:cNvGraphicFramePr>
            <a:graphicFrameLocks noGrp="1"/>
          </p:cNvGraphicFramePr>
          <p:nvPr>
            <p:ph sz="quarter" idx="12"/>
            <p:extLst>
              <p:ext uri="{D42A27DB-BD31-4B8C-83A1-F6EECF244321}">
                <p14:modId xmlns:p14="http://schemas.microsoft.com/office/powerpoint/2010/main" val="381224024"/>
              </p:ext>
            </p:extLst>
          </p:nvPr>
        </p:nvGraphicFramePr>
        <p:xfrm>
          <a:off x="787400" y="1967089"/>
          <a:ext cx="8077200" cy="3947160"/>
        </p:xfrm>
        <a:graphic>
          <a:graphicData uri="http://schemas.openxmlformats.org/drawingml/2006/table">
            <a:tbl>
              <a:tblPr firstRow="1" bandRow="1">
                <a:tableStyleId>{5940675A-B579-460E-94D1-54222C63F5DA}</a:tableStyleId>
              </a:tblPr>
              <a:tblGrid>
                <a:gridCol w="56134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397000">
                  <a:extLst>
                    <a:ext uri="{9D8B030D-6E8A-4147-A177-3AD203B41FA5}">
                      <a16:colId xmlns:a16="http://schemas.microsoft.com/office/drawing/2014/main" val="20002"/>
                    </a:ext>
                  </a:extLst>
                </a:gridCol>
              </a:tblGrid>
              <a:tr h="282222">
                <a:tc>
                  <a:txBody>
                    <a:bodyPr/>
                    <a:lstStyle/>
                    <a:p>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Cost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Retail</a:t>
                      </a:r>
                    </a:p>
                  </a:txBody>
                  <a:tcPr anchor="ctr"/>
                </a:tc>
                <a:extLst>
                  <a:ext uri="{0D108BD9-81ED-4DB2-BD59-A6C34878D82A}">
                    <a16:rowId xmlns:a16="http://schemas.microsoft.com/office/drawing/2014/main" val="10000"/>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Beginning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$99,200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rPr>
                        <a:t>$160,000</a:t>
                      </a:r>
                    </a:p>
                  </a:txBody>
                  <a:tcPr anchor="ctr"/>
                </a:tc>
                <a:extLst>
                  <a:ext uri="{0D108BD9-81ED-4DB2-BD59-A6C34878D82A}">
                    <a16:rowId xmlns:a16="http://schemas.microsoft.com/office/drawing/2014/main" val="10001"/>
                  </a:ext>
                </a:extLst>
              </a:tr>
              <a:tr h="293511">
                <a:tc>
                  <a:txBody>
                    <a:bodyPr/>
                    <a:lstStyle/>
                    <a:p>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Plus: Net purchases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305,280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470,000</a:t>
                      </a:r>
                    </a:p>
                  </a:txBody>
                  <a:tcPr anchor="ctr"/>
                </a:tc>
                <a:extLst>
                  <a:ext uri="{0D108BD9-81ED-4DB2-BD59-A6C34878D82A}">
                    <a16:rowId xmlns:a16="http://schemas.microsoft.com/office/drawing/2014/main" val="10002"/>
                  </a:ext>
                </a:extLst>
              </a:tr>
              <a:tr h="293511">
                <a:tc>
                  <a:txBody>
                    <a:bodyPr/>
                    <a:lstStyle/>
                    <a:p>
                      <a:pPr marL="52070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Net markups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10,000</a:t>
                      </a:r>
                    </a:p>
                  </a:txBody>
                  <a:tcPr anchor="ctr"/>
                </a:tc>
                <a:extLst>
                  <a:ext uri="{0D108BD9-81ED-4DB2-BD59-A6C34878D82A}">
                    <a16:rowId xmlns:a16="http://schemas.microsoft.com/office/drawing/2014/main" val="10003"/>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Less: Net markdowns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(8,000)</a:t>
                      </a:r>
                    </a:p>
                  </a:txBody>
                  <a:tcPr anchor="ctr"/>
                </a:tc>
                <a:extLst>
                  <a:ext uri="{0D108BD9-81ED-4DB2-BD59-A6C34878D82A}">
                    <a16:rowId xmlns:a16="http://schemas.microsoft.com/office/drawing/2014/main" val="10004"/>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Goods available for sale (excluding beginning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$305,280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$472,000</a:t>
                      </a:r>
                    </a:p>
                  </a:txBody>
                  <a:tcPr anchor="ctr"/>
                </a:tc>
                <a:extLst>
                  <a:ext uri="{0D108BD9-81ED-4DB2-BD59-A6C34878D82A}">
                    <a16:rowId xmlns:a16="http://schemas.microsoft.com/office/drawing/2014/main" val="10005"/>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Goods available for sale (including beginning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$404,480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$632,000</a:t>
                      </a:r>
                    </a:p>
                  </a:txBody>
                  <a:tcPr anchor="ctr"/>
                </a:tc>
                <a:extLst>
                  <a:ext uri="{0D108BD9-81ED-4DB2-BD59-A6C34878D82A}">
                    <a16:rowId xmlns:a16="http://schemas.microsoft.com/office/drawing/2014/main" val="10006"/>
                  </a:ext>
                </a:extLst>
              </a:tr>
              <a:tr h="3189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Beginning inventory cost-to-retail percentage:</a:t>
                      </a:r>
                      <a:r>
                        <a:rPr lang="en-US" sz="14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_____</a:t>
                      </a: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62%</a:t>
                      </a: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7"/>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July cost-to-retail percentage:______ = </a:t>
                      </a: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64.68%</a:t>
                      </a: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8"/>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Less: Net sales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(434,000)</a:t>
                      </a:r>
                    </a:p>
                  </a:txBody>
                  <a:tcPr anchor="ctr"/>
                </a:tc>
                <a:extLst>
                  <a:ext uri="{0D108BD9-81ED-4DB2-BD59-A6C34878D82A}">
                    <a16:rowId xmlns:a16="http://schemas.microsoft.com/office/drawing/2014/main" val="10009"/>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Estimated ending inventory at retail</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rPr>
                        <a:t>$198,000</a:t>
                      </a:r>
                    </a:p>
                  </a:txBody>
                  <a:tcPr anchor="ctr"/>
                </a:tc>
                <a:extLst>
                  <a:ext uri="{0D108BD9-81ED-4DB2-BD59-A6C34878D82A}">
                    <a16:rowId xmlns:a16="http://schemas.microsoft.com/office/drawing/2014/main" val="10010"/>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Estimated ending inventory at cost  </a:t>
                      </a: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$198,000 − 160,000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5117675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09-4</a:t>
            </a:r>
          </a:p>
        </p:txBody>
      </p:sp>
      <p:sp>
        <p:nvSpPr>
          <p:cNvPr id="5" name="Title 4"/>
          <p:cNvSpPr>
            <a:spLocks noGrp="1"/>
          </p:cNvSpPr>
          <p:nvPr>
            <p:ph type="title"/>
          </p:nvPr>
        </p:nvSpPr>
        <p:spPr/>
        <p:txBody>
          <a:bodyPr>
            <a:normAutofit/>
          </a:bodyPr>
          <a:lstStyle/>
          <a:p>
            <a:r>
              <a:rPr lang="en-US" dirty="0"/>
              <a:t>The LIFO Retail Method (4 of 4)</a:t>
            </a:r>
          </a:p>
        </p:txBody>
      </p:sp>
      <p:graphicFrame>
        <p:nvGraphicFramePr>
          <p:cNvPr id="10" name="Table 7"/>
          <p:cNvGraphicFramePr>
            <a:graphicFrameLocks noGrp="1"/>
          </p:cNvGraphicFramePr>
          <p:nvPr>
            <p:ph sz="quarter" idx="12"/>
            <p:extLst>
              <p:ext uri="{D42A27DB-BD31-4B8C-83A1-F6EECF244321}">
                <p14:modId xmlns:p14="http://schemas.microsoft.com/office/powerpoint/2010/main" val="1907353938"/>
              </p:ext>
            </p:extLst>
          </p:nvPr>
        </p:nvGraphicFramePr>
        <p:xfrm>
          <a:off x="787400" y="1967089"/>
          <a:ext cx="7975601" cy="2036653"/>
        </p:xfrm>
        <a:graphic>
          <a:graphicData uri="http://schemas.openxmlformats.org/drawingml/2006/table">
            <a:tbl>
              <a:tblPr firstRow="1" bandRow="1">
                <a:tableStyleId>{5940675A-B579-460E-94D1-54222C63F5DA}</a:tableStyleId>
              </a:tblPr>
              <a:tblGrid>
                <a:gridCol w="34798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1219201">
                  <a:extLst>
                    <a:ext uri="{9D8B030D-6E8A-4147-A177-3AD203B41FA5}">
                      <a16:colId xmlns:a16="http://schemas.microsoft.com/office/drawing/2014/main" val="20003"/>
                    </a:ext>
                  </a:extLst>
                </a:gridCol>
              </a:tblGrid>
              <a:tr h="276509">
                <a:tc>
                  <a:txBody>
                    <a:bodyPr/>
                    <a:lstStyle/>
                    <a:p>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Retail</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Cost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4108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Beginning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$160,000 </a:t>
                      </a: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$ 99,200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276509">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Current period’s layer</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rPr>
                        <a:t>38,000 </a:t>
                      </a:r>
                      <a:r>
                        <a:rPr lang="en-US" sz="1600" b="0" u="none"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24,578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477606">
                <a:tc>
                  <a:txBody>
                    <a:bodyPr/>
                    <a:lstStyle/>
                    <a:p>
                      <a:pPr marL="280988" marR="0" lvl="1"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Total</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u="sng" dirty="0">
                          <a:solidFill>
                            <a:schemeClr val="tx1"/>
                          </a:solidFill>
                          <a:latin typeface="Verdana" panose="020B0604030504040204" pitchFamily="34" charset="0"/>
                          <a:ea typeface="Verdana" panose="020B0604030504040204" pitchFamily="34" charset="0"/>
                          <a:cs typeface="Verdana" panose="020B0604030504040204" pitchFamily="34" charset="0"/>
                        </a:rPr>
                        <a:t>$198,000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123,778</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en-US" sz="1600" u="sng" dirty="0">
                          <a:latin typeface="Verdana" panose="020B0604030504040204" pitchFamily="34" charset="0"/>
                          <a:ea typeface="Verdana" panose="020B0604030504040204" pitchFamily="34" charset="0"/>
                          <a:cs typeface="Verdana" panose="020B0604030504040204" pitchFamily="34" charset="0"/>
                        </a:rPr>
                        <a:t>123,778</a:t>
                      </a: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nchor="ctr"/>
                </a:tc>
                <a:extLst>
                  <a:ext uri="{0D108BD9-81ED-4DB2-BD59-A6C34878D82A}">
                    <a16:rowId xmlns:a16="http://schemas.microsoft.com/office/drawing/2014/main" val="10003"/>
                  </a:ext>
                </a:extLst>
              </a:tr>
              <a:tr h="4776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Estimated cost of goods sold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u="sng" dirty="0">
                          <a:latin typeface="Verdana" panose="020B0604030504040204" pitchFamily="34" charset="0"/>
                          <a:ea typeface="Verdana" panose="020B0604030504040204" pitchFamily="34" charset="0"/>
                          <a:cs typeface="Verdana" panose="020B0604030504040204" pitchFamily="34" charset="0"/>
                        </a:rPr>
                        <a:t>280,702</a:t>
                      </a:r>
                      <a:endParaRPr lang="en-US" sz="16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82027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09-1</a:t>
            </a:r>
          </a:p>
        </p:txBody>
      </p:sp>
      <p:sp>
        <p:nvSpPr>
          <p:cNvPr id="5" name="Title 4"/>
          <p:cNvSpPr>
            <a:spLocks noGrp="1"/>
          </p:cNvSpPr>
          <p:nvPr>
            <p:ph type="title"/>
          </p:nvPr>
        </p:nvSpPr>
        <p:spPr/>
        <p:txBody>
          <a:bodyPr>
            <a:noAutofit/>
          </a:bodyPr>
          <a:lstStyle/>
          <a:p>
            <a:r>
              <a:rPr lang="en-US" dirty="0"/>
              <a:t>Lower of Cost or Net Realizable Value (LCNRV) (1 of 2)</a:t>
            </a:r>
          </a:p>
        </p:txBody>
      </p:sp>
      <p:sp>
        <p:nvSpPr>
          <p:cNvPr id="6" name="Content Placeholder 5"/>
          <p:cNvSpPr>
            <a:spLocks noGrp="1"/>
          </p:cNvSpPr>
          <p:nvPr>
            <p:ph sz="quarter" idx="10"/>
          </p:nvPr>
        </p:nvSpPr>
        <p:spPr>
          <a:xfrm>
            <a:off x="685800" y="1676400"/>
            <a:ext cx="8305800" cy="4495800"/>
          </a:xfrm>
        </p:spPr>
        <p:txBody>
          <a:bodyPr/>
          <a:lstStyle/>
          <a:p>
            <a:pPr marL="0" indent="0">
              <a:buNone/>
            </a:pPr>
            <a:r>
              <a:rPr lang="en-US" b="1" dirty="0"/>
              <a:t>Net Realizable Value (NRV): </a:t>
            </a:r>
          </a:p>
          <a:p>
            <a:pPr marL="0" lvl="1" indent="0" algn="ctr">
              <a:buNone/>
            </a:pPr>
            <a:r>
              <a:rPr lang="en-US" sz="2600" dirty="0"/>
              <a:t>NRV = Estimated selling price – </a:t>
            </a:r>
            <a:r>
              <a:rPr lang="en-IN" sz="2600" dirty="0"/>
              <a:t>Costs of completion, disposal, </a:t>
            </a:r>
            <a:r>
              <a:rPr lang="en-US" sz="2600" dirty="0"/>
              <a:t>and transportation</a:t>
            </a:r>
          </a:p>
          <a:p>
            <a:pPr marL="465138" lvl="1" indent="-465138">
              <a:buFont typeface="Arial" pitchFamily="34" charset="0"/>
              <a:buChar char="•"/>
            </a:pPr>
            <a:r>
              <a:rPr lang="en-IN" sz="2600" b="1" dirty="0"/>
              <a:t>Net</a:t>
            </a:r>
            <a:r>
              <a:rPr lang="en-IN" sz="2600" dirty="0"/>
              <a:t> amount a company expects to </a:t>
            </a:r>
            <a:r>
              <a:rPr lang="en-IN" sz="2600" b="1" dirty="0"/>
              <a:t>realize</a:t>
            </a:r>
            <a:r>
              <a:rPr lang="en-IN" sz="2600" dirty="0"/>
              <a:t> (or collect in cash) from the </a:t>
            </a:r>
            <a:r>
              <a:rPr lang="en-US" sz="2600" dirty="0"/>
              <a:t>sale of inventory</a:t>
            </a:r>
          </a:p>
          <a:p>
            <a:pPr marL="0" indent="0">
              <a:buNone/>
            </a:pPr>
            <a:r>
              <a:rPr lang="en-US" b="1" u="sng" dirty="0"/>
              <a:t>LCNRV</a:t>
            </a:r>
            <a:endParaRPr lang="en-US" dirty="0"/>
          </a:p>
          <a:p>
            <a:pPr marL="465138" indent="-465138"/>
            <a:r>
              <a:rPr lang="en-US" dirty="0"/>
              <a:t>At the end of the year, a company compares the </a:t>
            </a:r>
            <a:r>
              <a:rPr lang="en-US" b="1" dirty="0"/>
              <a:t>cost</a:t>
            </a:r>
            <a:r>
              <a:rPr lang="en-US" dirty="0"/>
              <a:t> of its ending inventory to the inventory’s </a:t>
            </a:r>
            <a:r>
              <a:rPr lang="en-US" b="1" dirty="0"/>
              <a:t>NRV</a:t>
            </a:r>
            <a:endParaRPr lang="en-US" sz="2600" b="1" dirty="0"/>
          </a:p>
        </p:txBody>
      </p:sp>
    </p:spTree>
    <p:extLst>
      <p:ext uri="{BB962C8B-B14F-4D97-AF65-F5344CB8AC3E}">
        <p14:creationId xmlns:p14="http://schemas.microsoft.com/office/powerpoint/2010/main" val="28492806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09-4</a:t>
            </a:r>
          </a:p>
        </p:txBody>
      </p:sp>
      <p:sp>
        <p:nvSpPr>
          <p:cNvPr id="5" name="Title 4"/>
          <p:cNvSpPr>
            <a:spLocks noGrp="1"/>
          </p:cNvSpPr>
          <p:nvPr>
            <p:ph type="title"/>
          </p:nvPr>
        </p:nvSpPr>
        <p:spPr/>
        <p:txBody>
          <a:bodyPr>
            <a:noAutofit/>
          </a:bodyPr>
          <a:lstStyle/>
          <a:p>
            <a:r>
              <a:rPr lang="en-US" dirty="0"/>
              <a:t>Recap of Other Retail Method Elements</a:t>
            </a:r>
          </a:p>
        </p:txBody>
      </p:sp>
      <p:graphicFrame>
        <p:nvGraphicFramePr>
          <p:cNvPr id="6" name="Table 7"/>
          <p:cNvGraphicFramePr>
            <a:graphicFrameLocks noGrp="1"/>
          </p:cNvGraphicFramePr>
          <p:nvPr>
            <p:ph sz="quarter" idx="12"/>
            <p:extLst>
              <p:ext uri="{D42A27DB-BD31-4B8C-83A1-F6EECF244321}">
                <p14:modId xmlns:p14="http://schemas.microsoft.com/office/powerpoint/2010/main" val="2770499314"/>
              </p:ext>
            </p:extLst>
          </p:nvPr>
        </p:nvGraphicFramePr>
        <p:xfrm>
          <a:off x="762000" y="1661160"/>
          <a:ext cx="8153400" cy="4587240"/>
        </p:xfrm>
        <a:graphic>
          <a:graphicData uri="http://schemas.openxmlformats.org/drawingml/2006/table">
            <a:tbl>
              <a:tblPr firstRow="1" bandRow="1">
                <a:tableStyleId>{5940675A-B579-460E-94D1-54222C63F5DA}</a:tableStyleId>
              </a:tblPr>
              <a:tblGrid>
                <a:gridCol w="42672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370840">
                <a:tc>
                  <a:txBody>
                    <a:bodyPr/>
                    <a:lstStyle/>
                    <a:p>
                      <a:pPr algn="ctr"/>
                      <a:r>
                        <a:rPr lang="en-US" sz="14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Element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Treatment</a:t>
                      </a:r>
                      <a:endPar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0">
                <a:tc>
                  <a:txBody>
                    <a:bodyPr/>
                    <a:lstStyle/>
                    <a:p>
                      <a:r>
                        <a:rPr lang="en-US" sz="14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Before calculating the cost-to-retail percentage:</a:t>
                      </a: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Freight-in</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Added in the cost column. </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Purchase returns</a:t>
                      </a:r>
                    </a:p>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Deducted </a:t>
                      </a: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 both the cost and retail columns.</a:t>
                      </a:r>
                    </a:p>
                  </a:txBody>
                  <a:tcPr anchor="ctr"/>
                </a:tc>
                <a:extLst>
                  <a:ext uri="{0D108BD9-81ED-4DB2-BD59-A6C34878D82A}">
                    <a16:rowId xmlns:a16="http://schemas.microsoft.com/office/drawing/2014/main" val="10003"/>
                  </a:ext>
                </a:extLst>
              </a:tr>
              <a:tr h="65024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Purchase discounts taken (if gross method used to record purchases)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Deducted </a:t>
                      </a: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 the cost column.</a:t>
                      </a:r>
                    </a:p>
                    <a:p>
                      <a:endParaRPr lang="en-US" sz="1400" dirty="0">
                        <a:latin typeface="Verdana" panose="020B0604030504040204" pitchFamily="34" charset="0"/>
                        <a:ea typeface="Verdana" panose="020B0604030504040204" pitchFamily="34" charset="0"/>
                        <a:cs typeface="Verdana" panose="020B0604030504040204" pitchFamily="34" charset="0"/>
                      </a:endParaRPr>
                    </a:p>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20828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Abnormal shortages (spoilage, breakage, theft)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Deducted </a:t>
                      </a: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 both the cost and retail columns.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r h="467360">
                <a:tc>
                  <a:txBody>
                    <a:bodyPr/>
                    <a:lstStyle/>
                    <a:p>
                      <a:r>
                        <a:rPr lang="en-US" sz="14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After calculating the cost-to-retail percentage: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6"/>
                  </a:ext>
                </a:extLst>
              </a:tr>
              <a:tr h="25400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Normal shortages (spoilage, breakage, theft)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Deducted </a:t>
                      </a: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 the retail column. </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7"/>
                  </a:ext>
                </a:extLst>
              </a:tr>
              <a:tr h="80264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Employee discounts (if sales recorded</a:t>
                      </a:r>
                    </a:p>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net of discounts)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Added </a:t>
                      </a: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to net sales.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8023020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09-4</a:t>
            </a:r>
          </a:p>
        </p:txBody>
      </p:sp>
      <p:sp>
        <p:nvSpPr>
          <p:cNvPr id="5" name="Title 4"/>
          <p:cNvSpPr>
            <a:spLocks noGrp="1"/>
          </p:cNvSpPr>
          <p:nvPr>
            <p:ph type="title"/>
          </p:nvPr>
        </p:nvSpPr>
        <p:spPr/>
        <p:txBody>
          <a:bodyPr>
            <a:noAutofit/>
          </a:bodyPr>
          <a:lstStyle/>
          <a:p>
            <a:r>
              <a:rPr lang="en-US" altLang="en-US" dirty="0"/>
              <a:t>Concept Check: Conventional Retail Inventory Method (1 of 3) </a:t>
            </a:r>
            <a:endParaRPr lang="en-US" dirty="0"/>
          </a:p>
        </p:txBody>
      </p:sp>
      <p:sp>
        <p:nvSpPr>
          <p:cNvPr id="6" name="Content Placeholder 5"/>
          <p:cNvSpPr>
            <a:spLocks noGrp="1"/>
          </p:cNvSpPr>
          <p:nvPr>
            <p:ph sz="quarter" idx="10"/>
          </p:nvPr>
        </p:nvSpPr>
        <p:spPr>
          <a:xfrm>
            <a:off x="914400" y="2057400"/>
            <a:ext cx="7620000" cy="1295400"/>
          </a:xfrm>
        </p:spPr>
        <p:txBody>
          <a:bodyPr/>
          <a:lstStyle/>
          <a:p>
            <a:pPr marL="0" indent="0">
              <a:buNone/>
            </a:pPr>
            <a:r>
              <a:rPr lang="en-US" dirty="0"/>
              <a:t>The Bowden Company uses the retail inventory method. The following information is available for the year:</a:t>
            </a:r>
          </a:p>
        </p:txBody>
      </p:sp>
      <p:graphicFrame>
        <p:nvGraphicFramePr>
          <p:cNvPr id="7" name="Table 6"/>
          <p:cNvGraphicFramePr>
            <a:graphicFrameLocks noGrp="1"/>
          </p:cNvGraphicFramePr>
          <p:nvPr>
            <p:extLst>
              <p:ext uri="{D42A27DB-BD31-4B8C-83A1-F6EECF244321}">
                <p14:modId xmlns:p14="http://schemas.microsoft.com/office/powerpoint/2010/main" val="4232999955"/>
              </p:ext>
            </p:extLst>
          </p:nvPr>
        </p:nvGraphicFramePr>
        <p:xfrm>
          <a:off x="1371600" y="3810000"/>
          <a:ext cx="6934200" cy="2027966"/>
        </p:xfrm>
        <a:graphic>
          <a:graphicData uri="http://schemas.openxmlformats.org/drawingml/2006/table">
            <a:tbl>
              <a:tblPr firstRow="1" bandRow="1">
                <a:tableStyleId>{5940675A-B579-460E-94D1-54222C63F5DA}</a:tableStyleId>
              </a:tblPr>
              <a:tblGrid>
                <a:gridCol w="3283348">
                  <a:extLst>
                    <a:ext uri="{9D8B030D-6E8A-4147-A177-3AD203B41FA5}">
                      <a16:colId xmlns:a16="http://schemas.microsoft.com/office/drawing/2014/main" val="20000"/>
                    </a:ext>
                  </a:extLst>
                </a:gridCol>
                <a:gridCol w="1537771">
                  <a:extLst>
                    <a:ext uri="{9D8B030D-6E8A-4147-A177-3AD203B41FA5}">
                      <a16:colId xmlns:a16="http://schemas.microsoft.com/office/drawing/2014/main" val="20001"/>
                    </a:ext>
                  </a:extLst>
                </a:gridCol>
                <a:gridCol w="2113081">
                  <a:extLst>
                    <a:ext uri="{9D8B030D-6E8A-4147-A177-3AD203B41FA5}">
                      <a16:colId xmlns:a16="http://schemas.microsoft.com/office/drawing/2014/main" val="20002"/>
                    </a:ext>
                  </a:extLst>
                </a:gridCol>
              </a:tblGrid>
              <a:tr h="239559">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indent="0" algn="ctr">
                        <a:spcBef>
                          <a:spcPts val="0"/>
                        </a:spcBef>
                        <a:buNone/>
                      </a:pPr>
                      <a:r>
                        <a:rPr lang="en-US" sz="1600" b="1" dirty="0">
                          <a:latin typeface="Verdana" panose="020B0604030504040204" pitchFamily="34" charset="0"/>
                          <a:ea typeface="Verdana" panose="020B0604030504040204" pitchFamily="34" charset="0"/>
                          <a:cs typeface="Verdana" panose="020B0604030504040204" pitchFamily="34" charset="0"/>
                        </a:rPr>
                        <a:t>Cost</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indent="0" algn="ctr">
                        <a:spcBef>
                          <a:spcPts val="0"/>
                        </a:spcBef>
                        <a:buNone/>
                      </a:pPr>
                      <a:r>
                        <a:rPr lang="en-US" sz="1600" b="1" dirty="0">
                          <a:latin typeface="Verdana" panose="020B0604030504040204" pitchFamily="34" charset="0"/>
                          <a:ea typeface="Verdana" panose="020B0604030504040204" pitchFamily="34" charset="0"/>
                          <a:cs typeface="Verdana" panose="020B0604030504040204" pitchFamily="34" charset="0"/>
                        </a:rPr>
                        <a:t>Retail</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43423">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Inventory (beginning of year) </a:t>
                      </a:r>
                    </a:p>
                  </a:txBody>
                  <a:tcPr anchor="ctr"/>
                </a:tc>
                <a:tc>
                  <a:txBody>
                    <a:bodyPr/>
                    <a:lstStyle/>
                    <a:p>
                      <a:pPr marL="0" indent="0" algn="r">
                        <a:spcBef>
                          <a:spcPts val="0"/>
                        </a:spcBef>
                        <a:buNone/>
                      </a:pPr>
                      <a:r>
                        <a:rPr lang="en-US" sz="1600" dirty="0">
                          <a:latin typeface="Verdana" panose="020B0604030504040204" pitchFamily="34" charset="0"/>
                          <a:ea typeface="Verdana" panose="020B0604030504040204" pitchFamily="34" charset="0"/>
                          <a:cs typeface="Verdana" panose="020B0604030504040204" pitchFamily="34" charset="0"/>
                        </a:rPr>
                        <a:t>$   780,000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$ 1,300,000</a:t>
                      </a:r>
                    </a:p>
                  </a:txBody>
                  <a:tcPr anchor="ctr"/>
                </a:tc>
                <a:extLst>
                  <a:ext uri="{0D108BD9-81ED-4DB2-BD59-A6C34878D82A}">
                    <a16:rowId xmlns:a16="http://schemas.microsoft.com/office/drawing/2014/main" val="10001"/>
                  </a:ext>
                </a:extLst>
              </a:tr>
              <a:tr h="343423">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Net purchases for the year</a:t>
                      </a:r>
                    </a:p>
                  </a:txBody>
                  <a:tcPr anchor="ctr"/>
                </a:tc>
                <a:tc>
                  <a:txBody>
                    <a:bodyPr/>
                    <a:lstStyle/>
                    <a:p>
                      <a:pPr marL="0" indent="0" algn="l"/>
                      <a:r>
                        <a:rPr lang="en-US" sz="1600" dirty="0">
                          <a:latin typeface="Verdana" panose="020B0604030504040204" pitchFamily="34" charset="0"/>
                          <a:ea typeface="Verdana" panose="020B0604030504040204" pitchFamily="34" charset="0"/>
                          <a:cs typeface="Verdana" panose="020B0604030504040204" pitchFamily="34" charset="0"/>
                        </a:rPr>
                        <a:t>2,804,000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3,670,000</a:t>
                      </a:r>
                    </a:p>
                  </a:txBody>
                  <a:tcPr anchor="ctr"/>
                </a:tc>
                <a:extLst>
                  <a:ext uri="{0D108BD9-81ED-4DB2-BD59-A6C34878D82A}">
                    <a16:rowId xmlns:a16="http://schemas.microsoft.com/office/drawing/2014/main" val="10002"/>
                  </a:ext>
                </a:extLst>
              </a:tr>
              <a:tr h="239559">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Net markups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150,000</a:t>
                      </a:r>
                    </a:p>
                  </a:txBody>
                  <a:tcPr anchor="ctr"/>
                </a:tc>
                <a:extLst>
                  <a:ext uri="{0D108BD9-81ED-4DB2-BD59-A6C34878D82A}">
                    <a16:rowId xmlns:a16="http://schemas.microsoft.com/office/drawing/2014/main" val="10003"/>
                  </a:ext>
                </a:extLst>
              </a:tr>
              <a:tr h="239559">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Net markdowns</a:t>
                      </a:r>
                    </a:p>
                  </a:txBody>
                  <a:tcPr anchor="ctr"/>
                </a:tc>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90,000</a:t>
                      </a:r>
                    </a:p>
                  </a:txBody>
                  <a:tcPr anchor="ctr"/>
                </a:tc>
                <a:extLst>
                  <a:ext uri="{0D108BD9-81ED-4DB2-BD59-A6C34878D82A}">
                    <a16:rowId xmlns:a16="http://schemas.microsoft.com/office/drawing/2014/main" val="10004"/>
                  </a:ext>
                </a:extLst>
              </a:tr>
              <a:tr h="240396">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Net sales</a:t>
                      </a:r>
                    </a:p>
                  </a:txBody>
                  <a:tcPr anchor="ctr"/>
                </a:tc>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3,690,000</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973353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09-4</a:t>
            </a:r>
          </a:p>
        </p:txBody>
      </p:sp>
      <p:sp>
        <p:nvSpPr>
          <p:cNvPr id="5" name="Title 4"/>
          <p:cNvSpPr>
            <a:spLocks noGrp="1"/>
          </p:cNvSpPr>
          <p:nvPr>
            <p:ph type="title"/>
          </p:nvPr>
        </p:nvSpPr>
        <p:spPr/>
        <p:txBody>
          <a:bodyPr>
            <a:noAutofit/>
          </a:bodyPr>
          <a:lstStyle/>
          <a:p>
            <a:r>
              <a:rPr lang="en-US" altLang="en-US" dirty="0"/>
              <a:t>Concept Check: Conventional Retail Inventory Method (2 of 3) </a:t>
            </a:r>
            <a:endParaRPr lang="en-US" dirty="0"/>
          </a:p>
        </p:txBody>
      </p:sp>
      <p:sp>
        <p:nvSpPr>
          <p:cNvPr id="6" name="Content Placeholder 5"/>
          <p:cNvSpPr>
            <a:spLocks noGrp="1"/>
          </p:cNvSpPr>
          <p:nvPr>
            <p:ph sz="quarter" idx="10"/>
          </p:nvPr>
        </p:nvSpPr>
        <p:spPr>
          <a:xfrm>
            <a:off x="762000" y="1981200"/>
            <a:ext cx="8001000" cy="3352800"/>
          </a:xfrm>
        </p:spPr>
        <p:txBody>
          <a:bodyPr/>
          <a:lstStyle/>
          <a:p>
            <a:pPr marL="0" indent="0">
              <a:spcBef>
                <a:spcPts val="600"/>
              </a:spcBef>
              <a:buNone/>
            </a:pPr>
            <a:r>
              <a:rPr lang="en-US" dirty="0"/>
              <a:t>Applying the </a:t>
            </a:r>
            <a:r>
              <a:rPr lang="en-US" i="1" dirty="0"/>
              <a:t>conventional retail inventory method</a:t>
            </a:r>
            <a:r>
              <a:rPr lang="en-US" dirty="0"/>
              <a:t>, Bowden’s inventory at the end of the year is estimated at:</a:t>
            </a:r>
          </a:p>
          <a:p>
            <a:pPr marL="908050" lvl="1" indent="-444500">
              <a:spcBef>
                <a:spcPts val="600"/>
              </a:spcBef>
              <a:buFont typeface="+mj-lt"/>
              <a:buAutoNum type="alphaLcPeriod"/>
            </a:pPr>
            <a:r>
              <a:rPr lang="en-US" sz="2600" dirty="0"/>
              <a:t>$954,784 </a:t>
            </a:r>
          </a:p>
          <a:p>
            <a:pPr marL="908050" lvl="1" indent="-444500">
              <a:spcBef>
                <a:spcPts val="600"/>
              </a:spcBef>
              <a:buFont typeface="+mj-lt"/>
              <a:buAutoNum type="alphaLcPeriod"/>
            </a:pPr>
            <a:r>
              <a:rPr lang="en-US" sz="2600" dirty="0"/>
              <a:t>$790,318 </a:t>
            </a:r>
          </a:p>
          <a:p>
            <a:pPr marL="908050" lvl="1" indent="-444500">
              <a:spcBef>
                <a:spcPts val="600"/>
              </a:spcBef>
              <a:buFont typeface="+mj-lt"/>
              <a:buAutoNum type="alphaLcPeriod"/>
            </a:pPr>
            <a:r>
              <a:rPr lang="en-US" sz="2600" b="1" dirty="0"/>
              <a:t>$938,000 </a:t>
            </a:r>
          </a:p>
          <a:p>
            <a:pPr marL="908050" lvl="1" indent="-444500">
              <a:spcBef>
                <a:spcPts val="600"/>
              </a:spcBef>
              <a:buFont typeface="+mj-lt"/>
              <a:buAutoNum type="alphaLcPeriod"/>
            </a:pPr>
            <a:r>
              <a:rPr lang="en-US" sz="2600" dirty="0"/>
              <a:t>$810,700 </a:t>
            </a:r>
          </a:p>
        </p:txBody>
      </p:sp>
    </p:spTree>
    <p:extLst>
      <p:ext uri="{BB962C8B-B14F-4D97-AF65-F5344CB8AC3E}">
        <p14:creationId xmlns:p14="http://schemas.microsoft.com/office/powerpoint/2010/main" val="30425180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09-4</a:t>
            </a:r>
          </a:p>
        </p:txBody>
      </p:sp>
      <p:sp>
        <p:nvSpPr>
          <p:cNvPr id="5" name="Title 4"/>
          <p:cNvSpPr>
            <a:spLocks noGrp="1"/>
          </p:cNvSpPr>
          <p:nvPr>
            <p:ph type="title"/>
          </p:nvPr>
        </p:nvSpPr>
        <p:spPr/>
        <p:txBody>
          <a:bodyPr>
            <a:noAutofit/>
          </a:bodyPr>
          <a:lstStyle/>
          <a:p>
            <a:r>
              <a:rPr lang="en-US" altLang="en-US" dirty="0"/>
              <a:t>Concept Check: Conventional Retail Inventory Method (3 of 3) </a:t>
            </a:r>
            <a:endParaRPr lang="en-US" dirty="0"/>
          </a:p>
        </p:txBody>
      </p:sp>
      <p:sp>
        <p:nvSpPr>
          <p:cNvPr id="6" name="Content Placeholder 5"/>
          <p:cNvSpPr>
            <a:spLocks noGrp="1"/>
          </p:cNvSpPr>
          <p:nvPr>
            <p:ph sz="quarter" idx="10"/>
          </p:nvPr>
        </p:nvSpPr>
        <p:spPr>
          <a:xfrm>
            <a:off x="762000" y="1752600"/>
            <a:ext cx="8153400" cy="4267200"/>
          </a:xfrm>
        </p:spPr>
        <p:txBody>
          <a:bodyPr/>
          <a:lstStyle/>
          <a:p>
            <a:pPr marL="0" lvl="0" indent="0">
              <a:spcBef>
                <a:spcPts val="600"/>
              </a:spcBef>
              <a:buNone/>
            </a:pPr>
            <a:r>
              <a:rPr lang="en-US" dirty="0"/>
              <a:t>The correct answer is </a:t>
            </a:r>
            <a:r>
              <a:rPr lang="en-US" i="1" dirty="0"/>
              <a:t>c</a:t>
            </a:r>
            <a:r>
              <a:rPr lang="en-US" dirty="0"/>
              <a:t>: </a:t>
            </a:r>
          </a:p>
          <a:p>
            <a:pPr marL="0" lvl="0" indent="0">
              <a:spcBef>
                <a:spcPts val="600"/>
              </a:spcBef>
              <a:buNone/>
            </a:pPr>
            <a:r>
              <a:rPr lang="en-US" sz="2600" dirty="0"/>
              <a:t>Ending inventory at retail = $1,340,000</a:t>
            </a:r>
          </a:p>
          <a:p>
            <a:pPr marL="463550" lvl="1" indent="0">
              <a:spcBef>
                <a:spcPts val="600"/>
              </a:spcBef>
              <a:buNone/>
            </a:pPr>
            <a:r>
              <a:rPr lang="en-US" sz="2600" dirty="0"/>
              <a:t>[$1,300,000 + $3,670,000 + $150,000 − $90,000 − $3,690,000]</a:t>
            </a:r>
          </a:p>
          <a:p>
            <a:pPr marL="0" indent="0">
              <a:spcBef>
                <a:spcPts val="600"/>
              </a:spcBef>
              <a:buNone/>
            </a:pPr>
            <a:r>
              <a:rPr lang="en-US" dirty="0"/>
              <a:t>Cost-to-retail ratio = 70%</a:t>
            </a:r>
          </a:p>
          <a:p>
            <a:pPr marL="463550" lvl="1" indent="0">
              <a:spcBef>
                <a:spcPts val="600"/>
              </a:spcBef>
              <a:buNone/>
            </a:pPr>
            <a:r>
              <a:rPr lang="en-US" sz="2600" dirty="0"/>
              <a:t>[$780,000 + $2,804,000] ÷ [$1,300,000 + $3,670,000 + $150,000]. </a:t>
            </a:r>
          </a:p>
          <a:p>
            <a:pPr marL="0" lvl="1" indent="0">
              <a:spcBef>
                <a:spcPts val="600"/>
              </a:spcBef>
              <a:buNone/>
            </a:pPr>
            <a:r>
              <a:rPr lang="en-US" sz="2600" dirty="0"/>
              <a:t>Ending inventory at cost = $1,340,000 × 70% = </a:t>
            </a:r>
            <a:r>
              <a:rPr lang="en-US" sz="2600" b="1" dirty="0"/>
              <a:t>$938,0000</a:t>
            </a:r>
          </a:p>
        </p:txBody>
      </p:sp>
    </p:spTree>
    <p:extLst>
      <p:ext uri="{BB962C8B-B14F-4D97-AF65-F5344CB8AC3E}">
        <p14:creationId xmlns:p14="http://schemas.microsoft.com/office/powerpoint/2010/main" val="3731746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09-5</a:t>
            </a:r>
          </a:p>
        </p:txBody>
      </p:sp>
      <p:sp>
        <p:nvSpPr>
          <p:cNvPr id="5" name="Title 4"/>
          <p:cNvSpPr>
            <a:spLocks noGrp="1"/>
          </p:cNvSpPr>
          <p:nvPr>
            <p:ph type="title"/>
          </p:nvPr>
        </p:nvSpPr>
        <p:spPr/>
        <p:txBody>
          <a:bodyPr>
            <a:normAutofit/>
          </a:bodyPr>
          <a:lstStyle/>
          <a:p>
            <a:r>
              <a:rPr lang="en-US" dirty="0"/>
              <a:t>Dollar-Value LIFO Retail</a:t>
            </a:r>
          </a:p>
        </p:txBody>
      </p:sp>
      <p:graphicFrame>
        <p:nvGraphicFramePr>
          <p:cNvPr id="3" name="Object 2"/>
          <p:cNvGraphicFramePr>
            <a:graphicFrameLocks noChangeAspect="1"/>
          </p:cNvGraphicFramePr>
          <p:nvPr>
            <p:extLst>
              <p:ext uri="{D42A27DB-BD31-4B8C-83A1-F6EECF244321}">
                <p14:modId xmlns:p14="http://schemas.microsoft.com/office/powerpoint/2010/main" val="963934774"/>
              </p:ext>
            </p:extLst>
          </p:nvPr>
        </p:nvGraphicFramePr>
        <p:xfrm>
          <a:off x="914400" y="1704022"/>
          <a:ext cx="7752460" cy="1267778"/>
        </p:xfrm>
        <a:graphic>
          <a:graphicData uri="http://schemas.openxmlformats.org/presentationml/2006/ole">
            <mc:AlternateContent xmlns:mc="http://schemas.openxmlformats.org/markup-compatibility/2006">
              <mc:Choice xmlns:v="urn:schemas-microsoft-com:vml" Requires="v">
                <p:oleObj spid="_x0000_s8232" name="Equation" r:id="rId4" imgW="4813200" imgH="787320" progId="Equation.3">
                  <p:embed/>
                </p:oleObj>
              </mc:Choice>
              <mc:Fallback>
                <p:oleObj name="Equation" r:id="rId4" imgW="4813200" imgH="787320" progId="Equation.3">
                  <p:embed/>
                  <p:pic>
                    <p:nvPicPr>
                      <p:cNvPr id="0" name=""/>
                      <p:cNvPicPr/>
                      <p:nvPr/>
                    </p:nvPicPr>
                    <p:blipFill>
                      <a:blip r:embed="rId5"/>
                      <a:stretch>
                        <a:fillRect/>
                      </a:stretch>
                    </p:blipFill>
                    <p:spPr>
                      <a:xfrm>
                        <a:off x="914400" y="1704022"/>
                        <a:ext cx="7752460" cy="1267778"/>
                      </a:xfrm>
                      <a:prstGeom prst="rect">
                        <a:avLst/>
                      </a:prstGeom>
                    </p:spPr>
                  </p:pic>
                </p:oleObj>
              </mc:Fallback>
            </mc:AlternateContent>
          </a:graphicData>
        </a:graphic>
      </p:graphicFrame>
      <p:sp>
        <p:nvSpPr>
          <p:cNvPr id="6" name="Content Placeholder 5"/>
          <p:cNvSpPr>
            <a:spLocks noGrp="1"/>
          </p:cNvSpPr>
          <p:nvPr>
            <p:ph sz="quarter" idx="10"/>
          </p:nvPr>
        </p:nvSpPr>
        <p:spPr>
          <a:xfrm>
            <a:off x="990600" y="3429000"/>
            <a:ext cx="7924800" cy="1752600"/>
          </a:xfrm>
        </p:spPr>
        <p:txBody>
          <a:bodyPr/>
          <a:lstStyle/>
          <a:p>
            <a:r>
              <a:rPr lang="en-IN" dirty="0"/>
              <a:t>Each layer year carries its </a:t>
            </a:r>
            <a:r>
              <a:rPr lang="en-US" b="1" dirty="0"/>
              <a:t>unique retail price index </a:t>
            </a:r>
            <a:r>
              <a:rPr lang="en-US" dirty="0"/>
              <a:t>and its unique cost-to-retail percentage</a:t>
            </a:r>
          </a:p>
        </p:txBody>
      </p:sp>
    </p:spTree>
    <p:extLst>
      <p:ext uri="{BB962C8B-B14F-4D97-AF65-F5344CB8AC3E}">
        <p14:creationId xmlns:p14="http://schemas.microsoft.com/office/powerpoint/2010/main" val="14467690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09-5</a:t>
            </a:r>
          </a:p>
        </p:txBody>
      </p:sp>
      <p:sp>
        <p:nvSpPr>
          <p:cNvPr id="5" name="Title 4"/>
          <p:cNvSpPr>
            <a:spLocks noGrp="1"/>
          </p:cNvSpPr>
          <p:nvPr>
            <p:ph type="title"/>
          </p:nvPr>
        </p:nvSpPr>
        <p:spPr/>
        <p:txBody>
          <a:bodyPr>
            <a:noAutofit/>
          </a:bodyPr>
          <a:lstStyle/>
          <a:p>
            <a:r>
              <a:rPr lang="en-US" dirty="0"/>
              <a:t>Dollar-Value LIFO Retail Method (1 of 4)</a:t>
            </a:r>
          </a:p>
        </p:txBody>
      </p:sp>
      <p:graphicFrame>
        <p:nvGraphicFramePr>
          <p:cNvPr id="6" name="Table 7"/>
          <p:cNvGraphicFramePr>
            <a:graphicFrameLocks noGrp="1"/>
          </p:cNvGraphicFramePr>
          <p:nvPr>
            <p:ph sz="quarter" idx="12"/>
            <p:extLst>
              <p:ext uri="{D42A27DB-BD31-4B8C-83A1-F6EECF244321}">
                <p14:modId xmlns:p14="http://schemas.microsoft.com/office/powerpoint/2010/main" val="2340069510"/>
              </p:ext>
            </p:extLst>
          </p:nvPr>
        </p:nvGraphicFramePr>
        <p:xfrm>
          <a:off x="838200" y="1752600"/>
          <a:ext cx="8077200" cy="446532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tblGrid>
              <a:tr h="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Retail</a:t>
                      </a:r>
                    </a:p>
                  </a:txBody>
                  <a:tcPr anchor="ctr"/>
                </a:tc>
                <a:extLst>
                  <a:ext uri="{0D108BD9-81ED-4DB2-BD59-A6C34878D82A}">
                    <a16:rowId xmlns:a16="http://schemas.microsoft.com/office/drawing/2014/main" val="10000"/>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Beginning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  99,200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$160,000</a:t>
                      </a:r>
                    </a:p>
                  </a:txBody>
                  <a:tcPr anchor="ctr"/>
                </a:tc>
                <a:extLst>
                  <a:ext uri="{0D108BD9-81ED-4DB2-BD59-A6C34878D82A}">
                    <a16:rowId xmlns:a16="http://schemas.microsoft.com/office/drawing/2014/main" val="10001"/>
                  </a:ext>
                </a:extLst>
              </a:tr>
              <a:tr h="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Plus: Net purchases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305,280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470,000</a:t>
                      </a:r>
                    </a:p>
                  </a:txBody>
                  <a:tcPr anchor="ctr"/>
                </a:tc>
                <a:extLst>
                  <a:ext uri="{0D108BD9-81ED-4DB2-BD59-A6C34878D82A}">
                    <a16:rowId xmlns:a16="http://schemas.microsoft.com/office/drawing/2014/main" val="10002"/>
                  </a:ext>
                </a:extLst>
              </a:tr>
              <a:tr h="0">
                <a:tc>
                  <a:txBody>
                    <a:bodyPr/>
                    <a:lstStyle/>
                    <a:p>
                      <a:pPr marL="46355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Net markups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10,000</a:t>
                      </a:r>
                    </a:p>
                  </a:txBody>
                  <a:tcPr anchor="ctr"/>
                </a:tc>
                <a:extLst>
                  <a:ext uri="{0D108BD9-81ED-4DB2-BD59-A6C34878D82A}">
                    <a16:rowId xmlns:a16="http://schemas.microsoft.com/office/drawing/2014/main" val="10003"/>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Less: Net markdowns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_________</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(8,000)</a:t>
                      </a:r>
                    </a:p>
                  </a:txBody>
                  <a:tcPr anchor="ctr"/>
                </a:tc>
                <a:extLst>
                  <a:ext uri="{0D108BD9-81ED-4DB2-BD59-A6C34878D82A}">
                    <a16:rowId xmlns:a16="http://schemas.microsoft.com/office/drawing/2014/main" val="10004"/>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Goods available for sale (excluding beginning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$305,280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u="sng" dirty="0">
                          <a:latin typeface="Verdana" panose="020B0604030504040204" pitchFamily="34" charset="0"/>
                          <a:ea typeface="Verdana" panose="020B0604030504040204" pitchFamily="34" charset="0"/>
                          <a:cs typeface="Verdana" panose="020B0604030504040204" pitchFamily="34" charset="0"/>
                        </a:rPr>
                        <a:t>$472,000</a:t>
                      </a:r>
                    </a:p>
                  </a:txBody>
                  <a:tcPr anchor="ctr"/>
                </a:tc>
                <a:extLst>
                  <a:ext uri="{0D108BD9-81ED-4DB2-BD59-A6C34878D82A}">
                    <a16:rowId xmlns:a16="http://schemas.microsoft.com/office/drawing/2014/main" val="10005"/>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Goods available for sale (including beginning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$404,480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$632,000</a:t>
                      </a:r>
                    </a:p>
                  </a:txBody>
                  <a:tcPr anchor="ctr"/>
                </a:tc>
                <a:extLst>
                  <a:ext uri="{0D108BD9-81ED-4DB2-BD59-A6C34878D82A}">
                    <a16:rowId xmlns:a16="http://schemas.microsoft.com/office/drawing/2014/main" val="10006"/>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Beginning inventory</a:t>
                      </a:r>
                      <a:r>
                        <a:rPr lang="en-US" sz="1400" baseline="0" dirty="0">
                          <a:latin typeface="Verdana" panose="020B0604030504040204" pitchFamily="34" charset="0"/>
                          <a:ea typeface="Verdana" panose="020B0604030504040204" pitchFamily="34" charset="0"/>
                          <a:cs typeface="Verdana" panose="020B0604030504040204" pitchFamily="34" charset="0"/>
                        </a:rPr>
                        <a:t> cost – to – retail percentage: $99,200 / $160,000 </a:t>
                      </a:r>
                      <a:r>
                        <a:rPr lang="en-US" sz="1400" b="1" baseline="0" dirty="0">
                          <a:latin typeface="Verdana" panose="020B0604030504040204" pitchFamily="34" charset="0"/>
                          <a:ea typeface="Verdana" panose="020B0604030504040204" pitchFamily="34" charset="0"/>
                          <a:cs typeface="Verdana" panose="020B0604030504040204" pitchFamily="34" charset="0"/>
                        </a:rPr>
                        <a:t>= 62%</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7"/>
                  </a:ext>
                </a:extLst>
              </a:tr>
              <a:tr h="3189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2018 layer cost</a:t>
                      </a:r>
                      <a:r>
                        <a:rPr lang="en-US" sz="1400" baseline="0" dirty="0">
                          <a:latin typeface="Verdana" panose="020B0604030504040204" pitchFamily="34" charset="0"/>
                          <a:ea typeface="Verdana" panose="020B0604030504040204" pitchFamily="34" charset="0"/>
                          <a:cs typeface="Verdana" panose="020B0604030504040204" pitchFamily="34" charset="0"/>
                        </a:rPr>
                        <a:t> – to- retail percentage: $305, 280 / $472,000 </a:t>
                      </a:r>
                      <a:r>
                        <a:rPr lang="en-US" sz="1400" b="1" baseline="0" dirty="0">
                          <a:latin typeface="Verdana" panose="020B0604030504040204" pitchFamily="34" charset="0"/>
                          <a:ea typeface="Verdana" panose="020B0604030504040204" pitchFamily="34" charset="0"/>
                          <a:cs typeface="Verdana" panose="020B0604030504040204" pitchFamily="34" charset="0"/>
                        </a:rPr>
                        <a:t>= 64.68%</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8"/>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Less: Net sales</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(434,000)</a:t>
                      </a:r>
                    </a:p>
                  </a:txBody>
                  <a:tcPr anchor="ctr"/>
                </a:tc>
                <a:extLst>
                  <a:ext uri="{0D108BD9-81ED-4DB2-BD59-A6C34878D82A}">
                    <a16:rowId xmlns:a16="http://schemas.microsoft.com/office/drawing/2014/main" val="10009"/>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Ending inventory at current</a:t>
                      </a:r>
                      <a:r>
                        <a:rPr lang="en-US" sz="1400" baseline="0" dirty="0">
                          <a:latin typeface="Verdana" panose="020B0604030504040204" pitchFamily="34" charset="0"/>
                          <a:ea typeface="Verdana" panose="020B0604030504040204" pitchFamily="34" charset="0"/>
                          <a:cs typeface="Verdana" panose="020B0604030504040204" pitchFamily="34" charset="0"/>
                        </a:rPr>
                        <a:t> year </a:t>
                      </a:r>
                      <a:r>
                        <a:rPr lang="en-US" sz="1400" dirty="0">
                          <a:latin typeface="Verdana" panose="020B0604030504040204" pitchFamily="34" charset="0"/>
                          <a:ea typeface="Verdana" panose="020B0604030504040204" pitchFamily="34" charset="0"/>
                          <a:cs typeface="Verdana" panose="020B0604030504040204" pitchFamily="34" charset="0"/>
                        </a:rPr>
                        <a:t>retail prices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$198,000</a:t>
                      </a:r>
                    </a:p>
                  </a:txBody>
                  <a:tcPr anchor="ctr"/>
                </a:tc>
                <a:extLst>
                  <a:ext uri="{0D108BD9-81ED-4DB2-BD59-A6C34878D82A}">
                    <a16:rowId xmlns:a16="http://schemas.microsoft.com/office/drawing/2014/main" val="10010"/>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Estimated ending inventory at cost (see next</a:t>
                      </a:r>
                      <a:r>
                        <a:rPr lang="en-US" sz="1400" baseline="0" dirty="0">
                          <a:latin typeface="Verdana" panose="020B0604030504040204" pitchFamily="34" charset="0"/>
                          <a:ea typeface="Verdana" panose="020B0604030504040204" pitchFamily="34" charset="0"/>
                          <a:cs typeface="Verdana" panose="020B0604030504040204" pitchFamily="34" charset="0"/>
                        </a:rPr>
                        <a:t> slide)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(113,430)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11"/>
                  </a:ext>
                </a:extLst>
              </a:tr>
              <a:tr h="2935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Estimated cost of goods sold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$291,050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8214869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09-5</a:t>
            </a:r>
          </a:p>
        </p:txBody>
      </p:sp>
      <p:sp>
        <p:nvSpPr>
          <p:cNvPr id="5" name="Title 4"/>
          <p:cNvSpPr>
            <a:spLocks noGrp="1"/>
          </p:cNvSpPr>
          <p:nvPr>
            <p:ph type="title"/>
          </p:nvPr>
        </p:nvSpPr>
        <p:spPr/>
        <p:txBody>
          <a:bodyPr>
            <a:noAutofit/>
          </a:bodyPr>
          <a:lstStyle/>
          <a:p>
            <a:r>
              <a:rPr lang="en-US" dirty="0"/>
              <a:t>Dollar-Value LIFO Retail Method (2 of 4)</a:t>
            </a:r>
          </a:p>
        </p:txBody>
      </p:sp>
      <p:sp>
        <p:nvSpPr>
          <p:cNvPr id="6" name="Content Placeholder 5"/>
          <p:cNvSpPr>
            <a:spLocks noGrp="1"/>
          </p:cNvSpPr>
          <p:nvPr>
            <p:ph sz="quarter" idx="10"/>
          </p:nvPr>
        </p:nvSpPr>
        <p:spPr>
          <a:xfrm>
            <a:off x="838200" y="1676400"/>
            <a:ext cx="7772400" cy="533400"/>
          </a:xfrm>
        </p:spPr>
        <p:txBody>
          <a:bodyPr/>
          <a:lstStyle/>
          <a:p>
            <a:pPr marL="0" indent="0">
              <a:buNone/>
            </a:pPr>
            <a:r>
              <a:rPr lang="en-US" dirty="0">
                <a:cs typeface="Arial" panose="020B0604020202020204" pitchFamily="34" charset="0"/>
              </a:rPr>
              <a:t>Assume a retail price index of </a:t>
            </a:r>
            <a:r>
              <a:rPr lang="en-US" b="1" dirty="0">
                <a:cs typeface="Arial" panose="020B0604020202020204" pitchFamily="34" charset="0"/>
              </a:rPr>
              <a:t>1.10</a:t>
            </a:r>
            <a:r>
              <a:rPr lang="en-US" dirty="0">
                <a:cs typeface="Arial" panose="020B0604020202020204" pitchFamily="34" charset="0"/>
              </a:rPr>
              <a:t> in 2018.</a:t>
            </a:r>
          </a:p>
        </p:txBody>
      </p:sp>
      <p:pic>
        <p:nvPicPr>
          <p:cNvPr id="9218" name="Picture 2" descr="Diagram provides the steps in the dollar-value LIFO retail method.&#10;&quot;In the calculation of ending inventory at cost, ending inventory at year-end retail prices is $198,000 (assumed).&#10;Step 1—ending inventory at base year retail prices—is calculated as $198,000 divided by 1.10, which equals $180,000.&#10;Step 2—inventory layers at base year retail prices—are calculated as 160,000 (base) multiplied by 1.00 multiplied by 0.62 (equals $99,200) and as 20,000 (2018) multiplied by 1.10 multiplied by 0.6468 (equals $14,230).&#10;Step 3—inventory layers converted to LIFO cost—is the sum of $99,200 and $14,230, which is $113,430. This amount is the total ending inventory at dollar-value LIFO retail cost.&#10;&quo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9029" y="2514600"/>
            <a:ext cx="7092583" cy="362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81158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09-5</a:t>
            </a:r>
          </a:p>
        </p:txBody>
      </p:sp>
      <p:sp>
        <p:nvSpPr>
          <p:cNvPr id="5" name="Title 4"/>
          <p:cNvSpPr>
            <a:spLocks noGrp="1"/>
          </p:cNvSpPr>
          <p:nvPr>
            <p:ph type="title"/>
          </p:nvPr>
        </p:nvSpPr>
        <p:spPr/>
        <p:txBody>
          <a:bodyPr>
            <a:noAutofit/>
          </a:bodyPr>
          <a:lstStyle/>
          <a:p>
            <a:r>
              <a:rPr lang="en-US" dirty="0"/>
              <a:t>Dollar-Value LIFO Retail Method (3 of 4)</a:t>
            </a:r>
          </a:p>
        </p:txBody>
      </p:sp>
      <p:sp>
        <p:nvSpPr>
          <p:cNvPr id="6" name="Content Placeholder 5"/>
          <p:cNvSpPr>
            <a:spLocks noGrp="1"/>
          </p:cNvSpPr>
          <p:nvPr>
            <p:ph sz="quarter" idx="10"/>
          </p:nvPr>
        </p:nvSpPr>
        <p:spPr>
          <a:xfrm>
            <a:off x="914400" y="1600200"/>
            <a:ext cx="7543800" cy="1219200"/>
          </a:xfrm>
        </p:spPr>
        <p:txBody>
          <a:bodyPr/>
          <a:lstStyle/>
          <a:p>
            <a:pPr marL="0" indent="0">
              <a:buNone/>
            </a:pPr>
            <a:r>
              <a:rPr lang="en-US" dirty="0"/>
              <a:t>Assume ending inventory of </a:t>
            </a:r>
            <a:r>
              <a:rPr lang="en-US" b="1" dirty="0"/>
              <a:t>$226,000</a:t>
            </a:r>
            <a:r>
              <a:rPr lang="en-US" dirty="0"/>
              <a:t> in 2019 with a retail price index of </a:t>
            </a:r>
            <a:r>
              <a:rPr lang="en-US" b="1" dirty="0"/>
              <a:t>1.16</a:t>
            </a:r>
            <a:r>
              <a:rPr lang="en-US" dirty="0"/>
              <a:t> and a cost-to-retail percentage of 63%.</a:t>
            </a:r>
          </a:p>
        </p:txBody>
      </p:sp>
      <p:pic>
        <p:nvPicPr>
          <p:cNvPr id="10242" name="Picture 2" descr="Diagram provides the steps in the dollar-value LIFO retail inventory method.&#10;In the calculation, ending inventory at year-end retail prices is $226,200 (assumed).&#10;Step 1—ending inventory at base year retail prices—is calculated as $226,200 divided by 1.16, which equals $195,000.&#10;Step 2—inventory layers at base year retail prices—are calculated as 160,000 (base) multiplied by 1.00 multiplied by 0.62 (equals $99,200); 20,000 (2018) multiplied by 1.10 multiplied by 0.6468 (equals $14,230); and 15,000 (2019) multiplied by 1.16 multiplied by 0.63 (equals $10,962).&#10;Step 3—inventory layers converted to LIFO cost—is the sum of $99,200, $14,230, and $10,962, which is $124,392. This amount is the total ending inventory at dollar-value LIFO retail cost.&#1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8668" y="2984395"/>
            <a:ext cx="6714732" cy="3416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11447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09-5</a:t>
            </a:r>
          </a:p>
        </p:txBody>
      </p:sp>
      <p:sp>
        <p:nvSpPr>
          <p:cNvPr id="5" name="Title 4"/>
          <p:cNvSpPr>
            <a:spLocks noGrp="1"/>
          </p:cNvSpPr>
          <p:nvPr>
            <p:ph type="title"/>
          </p:nvPr>
        </p:nvSpPr>
        <p:spPr/>
        <p:txBody>
          <a:bodyPr>
            <a:noAutofit/>
          </a:bodyPr>
          <a:lstStyle/>
          <a:p>
            <a:r>
              <a:rPr lang="en-US" dirty="0"/>
              <a:t>Dollar-Value LIFO Retail Method (4 of 4)</a:t>
            </a:r>
          </a:p>
        </p:txBody>
      </p:sp>
      <p:sp>
        <p:nvSpPr>
          <p:cNvPr id="6" name="Content Placeholder 5"/>
          <p:cNvSpPr>
            <a:spLocks noGrp="1"/>
          </p:cNvSpPr>
          <p:nvPr>
            <p:ph sz="quarter" idx="10"/>
          </p:nvPr>
        </p:nvSpPr>
        <p:spPr/>
        <p:txBody>
          <a:bodyPr/>
          <a:lstStyle/>
          <a:p>
            <a:pPr marL="0" indent="0">
              <a:buNone/>
            </a:pPr>
            <a:r>
              <a:rPr lang="en-US" dirty="0">
                <a:cs typeface="Arial" panose="020B0604020202020204" pitchFamily="34" charset="0"/>
              </a:rPr>
              <a:t>Now assume ending inventory of </a:t>
            </a:r>
            <a:r>
              <a:rPr lang="en-US" b="1" dirty="0">
                <a:latin typeface="Calibri"/>
                <a:cs typeface="Arial" panose="020B0604020202020204" pitchFamily="34" charset="0"/>
              </a:rPr>
              <a:t>$204,160</a:t>
            </a:r>
            <a:r>
              <a:rPr lang="en-US" dirty="0">
                <a:cs typeface="Arial" panose="020B0604020202020204" pitchFamily="34" charset="0"/>
              </a:rPr>
              <a:t> in 2019 with a retail price index of </a:t>
            </a:r>
            <a:r>
              <a:rPr lang="en-US" b="1" dirty="0">
                <a:cs typeface="Arial" panose="020B0604020202020204" pitchFamily="34" charset="0"/>
              </a:rPr>
              <a:t>1.16</a:t>
            </a:r>
            <a:r>
              <a:rPr lang="en-US" dirty="0">
                <a:cs typeface="Arial" panose="020B0604020202020204" pitchFamily="34" charset="0"/>
              </a:rPr>
              <a:t> and a cost-to-retail percentage of 63%.</a:t>
            </a:r>
          </a:p>
        </p:txBody>
      </p:sp>
      <p:pic>
        <p:nvPicPr>
          <p:cNvPr id="11266" name="Picture 2" descr="Diagram provides the steps in the dollar-value LIFO retail inventory method.&#10;&quot;In the calculation, ending inventory at year-end retail prices is $204,160 (assumed).&#10;Step 1—ending inventory at base year retail prices—is calculated as $204,160 divided by 1.16, which equals $176,000.&#10;Step 2—inventory layers at base year retail prices—are calculated as 160,000 (base) multiplied by 1.00 multiplied by 0.62 (equals $99,200); 16,000 (2018) multiplied by 1.10 multiplied by 0.6468 (equals $11,384); and 0 (no layer in 2019) multiplied by 1.16 multiplied (equals 0).&#10;Step 3—inventory layers converted to LIFO cost—is the sum of $99,200, $14,230, and $0, which is $110,584 This amount is the total ending inventory at dollar-value LIFO retail cos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200400"/>
            <a:ext cx="6698987" cy="3101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07593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09-5</a:t>
            </a:r>
          </a:p>
        </p:txBody>
      </p:sp>
      <p:sp>
        <p:nvSpPr>
          <p:cNvPr id="5" name="Title 4"/>
          <p:cNvSpPr>
            <a:spLocks noGrp="1"/>
          </p:cNvSpPr>
          <p:nvPr>
            <p:ph type="title"/>
          </p:nvPr>
        </p:nvSpPr>
        <p:spPr/>
        <p:txBody>
          <a:bodyPr>
            <a:noAutofit/>
          </a:bodyPr>
          <a:lstStyle/>
          <a:p>
            <a:r>
              <a:rPr lang="en-US" altLang="en-US" dirty="0"/>
              <a:t>Concept Check: Dollar-Value LIFO Retail (1 of 2)</a:t>
            </a:r>
            <a:endParaRPr lang="en-US" dirty="0"/>
          </a:p>
        </p:txBody>
      </p:sp>
      <p:sp>
        <p:nvSpPr>
          <p:cNvPr id="6" name="Content Placeholder 5"/>
          <p:cNvSpPr>
            <a:spLocks noGrp="1"/>
          </p:cNvSpPr>
          <p:nvPr>
            <p:ph sz="quarter" idx="10"/>
          </p:nvPr>
        </p:nvSpPr>
        <p:spPr>
          <a:xfrm>
            <a:off x="685800" y="1600200"/>
            <a:ext cx="8153400" cy="1143000"/>
          </a:xfrm>
        </p:spPr>
        <p:txBody>
          <a:bodyPr/>
          <a:lstStyle/>
          <a:p>
            <a:pPr marL="0" indent="0">
              <a:buNone/>
            </a:pPr>
            <a:r>
              <a:rPr lang="en-US" sz="2200" dirty="0"/>
              <a:t>On January 1, 2018, the Bowden Corporation adopted the dollar-value LIFO retail inventory method. Below is information related to inventory:</a:t>
            </a:r>
          </a:p>
        </p:txBody>
      </p:sp>
      <p:graphicFrame>
        <p:nvGraphicFramePr>
          <p:cNvPr id="7" name="Table 6"/>
          <p:cNvGraphicFramePr>
            <a:graphicFrameLocks noGrp="1"/>
          </p:cNvGraphicFramePr>
          <p:nvPr>
            <p:extLst>
              <p:ext uri="{D42A27DB-BD31-4B8C-83A1-F6EECF244321}">
                <p14:modId xmlns:p14="http://schemas.microsoft.com/office/powerpoint/2010/main" val="1523077983"/>
              </p:ext>
            </p:extLst>
          </p:nvPr>
        </p:nvGraphicFramePr>
        <p:xfrm>
          <a:off x="1676400" y="2743200"/>
          <a:ext cx="5257800" cy="1235486"/>
        </p:xfrm>
        <a:graphic>
          <a:graphicData uri="http://schemas.openxmlformats.org/drawingml/2006/table">
            <a:tbl>
              <a:tblPr firstRow="1" bandRow="1">
                <a:tableStyleId>{5940675A-B579-460E-94D1-54222C63F5DA}</a:tableStyleId>
              </a:tblPr>
              <a:tblGrid>
                <a:gridCol w="23622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tblGrid>
              <a:tr h="239559">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indent="0" algn="ctr">
                        <a:spcBef>
                          <a:spcPts val="0"/>
                        </a:spcBef>
                        <a:buNone/>
                      </a:pPr>
                      <a:r>
                        <a:rPr lang="en-US" sz="1200" b="1" u="sng" dirty="0">
                          <a:latin typeface="Verdana" panose="020B0604030504040204" pitchFamily="34" charset="0"/>
                          <a:ea typeface="Verdana" panose="020B0604030504040204" pitchFamily="34" charset="0"/>
                          <a:cs typeface="Verdana" panose="020B0604030504040204" pitchFamily="34" charset="0"/>
                        </a:rPr>
                        <a:t>Cost</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indent="0" algn="ctr">
                        <a:spcBef>
                          <a:spcPts val="0"/>
                        </a:spcBef>
                        <a:buNone/>
                      </a:pPr>
                      <a:r>
                        <a:rPr lang="en-US" sz="1200" b="1" u="sng" dirty="0">
                          <a:latin typeface="Verdana" panose="020B0604030504040204" pitchFamily="34" charset="0"/>
                          <a:ea typeface="Verdana" panose="020B0604030504040204" pitchFamily="34" charset="0"/>
                          <a:cs typeface="Verdana" panose="020B0604030504040204" pitchFamily="34" charset="0"/>
                        </a:rPr>
                        <a:t>Retail</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43423">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Beginning inventory </a:t>
                      </a:r>
                    </a:p>
                  </a:txBody>
                  <a:tcPr anchor="ctr"/>
                </a:tc>
                <a:tc>
                  <a:txBody>
                    <a:bodyPr/>
                    <a:lstStyle/>
                    <a:p>
                      <a:pPr marL="0" indent="0" algn="r">
                        <a:spcBef>
                          <a:spcPts val="0"/>
                        </a:spcBef>
                        <a:buNone/>
                      </a:pPr>
                      <a:r>
                        <a:rPr lang="en-US" sz="1200" dirty="0">
                          <a:latin typeface="Verdana" panose="020B0604030504040204" pitchFamily="34" charset="0"/>
                          <a:ea typeface="Verdana" panose="020B0604030504040204" pitchFamily="34" charset="0"/>
                          <a:cs typeface="Verdana" panose="020B0604030504040204" pitchFamily="34" charset="0"/>
                        </a:rPr>
                        <a:t>$   60,000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   94,000</a:t>
                      </a:r>
                    </a:p>
                  </a:txBody>
                  <a:tcPr anchor="ctr"/>
                </a:tc>
                <a:extLst>
                  <a:ext uri="{0D108BD9-81ED-4DB2-BD59-A6C34878D82A}">
                    <a16:rowId xmlns:a16="http://schemas.microsoft.com/office/drawing/2014/main" val="10001"/>
                  </a:ext>
                </a:extLst>
              </a:tr>
              <a:tr h="343423">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Purchases during the year</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201,500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310,000</a:t>
                      </a:r>
                    </a:p>
                  </a:txBody>
                  <a:tcPr anchor="ctr"/>
                </a:tc>
                <a:extLst>
                  <a:ext uri="{0D108BD9-81ED-4DB2-BD59-A6C34878D82A}">
                    <a16:rowId xmlns:a16="http://schemas.microsoft.com/office/drawing/2014/main" val="10002"/>
                  </a:ext>
                </a:extLst>
              </a:tr>
              <a:tr h="239559">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Annual net sales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300,000</a:t>
                      </a:r>
                    </a:p>
                  </a:txBody>
                  <a:tcPr anchor="ctr"/>
                </a:tc>
                <a:extLst>
                  <a:ext uri="{0D108BD9-81ED-4DB2-BD59-A6C34878D82A}">
                    <a16:rowId xmlns:a16="http://schemas.microsoft.com/office/drawing/2014/main" val="10003"/>
                  </a:ext>
                </a:extLst>
              </a:tr>
            </a:tbl>
          </a:graphicData>
        </a:graphic>
      </p:graphicFrame>
      <p:sp>
        <p:nvSpPr>
          <p:cNvPr id="12" name="Content Placeholder 7"/>
          <p:cNvSpPr>
            <a:spLocks noGrp="1"/>
          </p:cNvSpPr>
          <p:nvPr>
            <p:ph sz="quarter" idx="12"/>
          </p:nvPr>
        </p:nvSpPr>
        <p:spPr>
          <a:xfrm>
            <a:off x="762000" y="4038600"/>
            <a:ext cx="8077200" cy="2286000"/>
          </a:xfrm>
        </p:spPr>
        <p:txBody>
          <a:bodyPr/>
          <a:lstStyle/>
          <a:p>
            <a:pPr marL="0" indent="0">
              <a:spcBef>
                <a:spcPts val="600"/>
              </a:spcBef>
              <a:buNone/>
            </a:pPr>
            <a:r>
              <a:rPr lang="en-US" sz="2200" dirty="0"/>
              <a:t>The retail price index at the end of 2018 was 1.04. Ending inventory at dollar-value LIFO cost is: 	</a:t>
            </a:r>
          </a:p>
          <a:p>
            <a:pPr marL="920750" lvl="1" indent="-457200">
              <a:buFont typeface="+mj-lt"/>
              <a:buAutoNum type="alphaLcPeriod"/>
            </a:pPr>
            <a:r>
              <a:rPr lang="en-US" sz="2200" dirty="0"/>
              <a:t>$  65,000 </a:t>
            </a:r>
          </a:p>
          <a:p>
            <a:pPr marL="920750" lvl="1" indent="-457200">
              <a:buFont typeface="+mj-lt"/>
              <a:buAutoNum type="alphaLcPeriod"/>
            </a:pPr>
            <a:r>
              <a:rPr lang="en-US" sz="2200" dirty="0"/>
              <a:t>$  67,600 </a:t>
            </a:r>
          </a:p>
          <a:p>
            <a:pPr marL="920750" lvl="1" indent="-457200">
              <a:buFont typeface="+mj-lt"/>
              <a:buAutoNum type="alphaLcPeriod"/>
            </a:pPr>
            <a:r>
              <a:rPr lang="en-US" sz="2200" b="1" dirty="0"/>
              <a:t>$  64,056 </a:t>
            </a:r>
          </a:p>
          <a:p>
            <a:pPr marL="920750" lvl="1" indent="-457200">
              <a:buFont typeface="+mj-lt"/>
              <a:buAutoNum type="alphaLcPeriod"/>
            </a:pPr>
            <a:r>
              <a:rPr lang="en-US" sz="2200" dirty="0"/>
              <a:t>$100,000</a:t>
            </a:r>
          </a:p>
        </p:txBody>
      </p:sp>
    </p:spTree>
    <p:extLst>
      <p:ext uri="{BB962C8B-B14F-4D97-AF65-F5344CB8AC3E}">
        <p14:creationId xmlns:p14="http://schemas.microsoft.com/office/powerpoint/2010/main" val="3421603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09-1</a:t>
            </a:r>
          </a:p>
        </p:txBody>
      </p:sp>
      <p:sp>
        <p:nvSpPr>
          <p:cNvPr id="5" name="Title 4"/>
          <p:cNvSpPr>
            <a:spLocks noGrp="1"/>
          </p:cNvSpPr>
          <p:nvPr>
            <p:ph type="title"/>
          </p:nvPr>
        </p:nvSpPr>
        <p:spPr/>
        <p:txBody>
          <a:bodyPr>
            <a:noAutofit/>
          </a:bodyPr>
          <a:lstStyle/>
          <a:p>
            <a:r>
              <a:rPr lang="en-US" dirty="0"/>
              <a:t>Lower of Cost or Net Realizable Value (LCNRV) (2 of 2)</a:t>
            </a:r>
          </a:p>
        </p:txBody>
      </p:sp>
      <p:sp>
        <p:nvSpPr>
          <p:cNvPr id="6" name="Content Placeholder 5"/>
          <p:cNvSpPr>
            <a:spLocks noGrp="1"/>
          </p:cNvSpPr>
          <p:nvPr>
            <p:ph sz="quarter" idx="10"/>
          </p:nvPr>
        </p:nvSpPr>
        <p:spPr>
          <a:xfrm>
            <a:off x="685800" y="1828800"/>
            <a:ext cx="8305800" cy="4038600"/>
          </a:xfrm>
        </p:spPr>
        <p:txBody>
          <a:bodyPr/>
          <a:lstStyle/>
          <a:p>
            <a:r>
              <a:rPr lang="en-US" dirty="0"/>
              <a:t>If </a:t>
            </a:r>
            <a:r>
              <a:rPr lang="en-US" b="1" dirty="0"/>
              <a:t>NRV is lower than cost</a:t>
            </a:r>
            <a:r>
              <a:rPr lang="en-US" dirty="0"/>
              <a:t>, adjusting entry needed:</a:t>
            </a:r>
          </a:p>
          <a:p>
            <a:pPr marL="914400" lvl="1" indent="-457200"/>
            <a:r>
              <a:rPr lang="en-US" dirty="0"/>
              <a:t>Reduce inventory from its already recorded purchase cost to the lower NRV</a:t>
            </a:r>
          </a:p>
          <a:p>
            <a:r>
              <a:rPr lang="en-US" dirty="0"/>
              <a:t>If </a:t>
            </a:r>
            <a:r>
              <a:rPr lang="en-US" b="1" dirty="0"/>
              <a:t>cost is lower than NRV</a:t>
            </a:r>
            <a:r>
              <a:rPr lang="en-US" dirty="0"/>
              <a:t>, no adjusting entry is needed</a:t>
            </a:r>
          </a:p>
          <a:p>
            <a:pPr marL="914400" lvl="1" indent="-457200"/>
            <a:r>
              <a:rPr lang="en-US" dirty="0"/>
              <a:t>Inventory remains at recorded purchase cost</a:t>
            </a:r>
          </a:p>
        </p:txBody>
      </p:sp>
    </p:spTree>
    <p:extLst>
      <p:ext uri="{BB962C8B-B14F-4D97-AF65-F5344CB8AC3E}">
        <p14:creationId xmlns:p14="http://schemas.microsoft.com/office/powerpoint/2010/main" val="34187911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09-5</a:t>
            </a:r>
          </a:p>
        </p:txBody>
      </p:sp>
      <p:sp>
        <p:nvSpPr>
          <p:cNvPr id="5" name="Title 4"/>
          <p:cNvSpPr>
            <a:spLocks noGrp="1"/>
          </p:cNvSpPr>
          <p:nvPr>
            <p:ph type="title"/>
          </p:nvPr>
        </p:nvSpPr>
        <p:spPr/>
        <p:txBody>
          <a:bodyPr>
            <a:noAutofit/>
          </a:bodyPr>
          <a:lstStyle/>
          <a:p>
            <a:r>
              <a:rPr lang="en-US" altLang="en-US" dirty="0"/>
              <a:t>Concept Check: Dollar-Value LIFO Retail (2 of 2)</a:t>
            </a:r>
            <a:endParaRPr lang="en-US" dirty="0"/>
          </a:p>
        </p:txBody>
      </p:sp>
      <p:sp>
        <p:nvSpPr>
          <p:cNvPr id="6" name="Content Placeholder 5"/>
          <p:cNvSpPr>
            <a:spLocks noGrp="1"/>
          </p:cNvSpPr>
          <p:nvPr>
            <p:ph sz="quarter" idx="10"/>
          </p:nvPr>
        </p:nvSpPr>
        <p:spPr>
          <a:xfrm>
            <a:off x="762000" y="1600200"/>
            <a:ext cx="8153400" cy="3352800"/>
          </a:xfrm>
        </p:spPr>
        <p:txBody>
          <a:bodyPr/>
          <a:lstStyle/>
          <a:p>
            <a:pPr marL="1588" indent="0">
              <a:buNone/>
            </a:pPr>
            <a:r>
              <a:rPr lang="en-US" sz="2000" dirty="0"/>
              <a:t>The correct answer is </a:t>
            </a:r>
            <a:r>
              <a:rPr lang="en-US" sz="2000" i="1" dirty="0"/>
              <a:t>c</a:t>
            </a:r>
            <a:r>
              <a:rPr lang="en-US" sz="2000" dirty="0"/>
              <a:t>:</a:t>
            </a:r>
          </a:p>
          <a:p>
            <a:pPr marL="1588" lvl="1" indent="0">
              <a:buNone/>
            </a:pPr>
            <a:r>
              <a:rPr lang="en-US" sz="2000" dirty="0"/>
              <a:t>Cost-to-retail percentages: </a:t>
            </a:r>
          </a:p>
          <a:p>
            <a:pPr marL="465138" lvl="1" indent="0">
              <a:buNone/>
            </a:pPr>
            <a:r>
              <a:rPr lang="en-US" sz="2000" dirty="0"/>
              <a:t>Beginning = $60,000 ÷ $94,000 = 63.83% </a:t>
            </a:r>
          </a:p>
          <a:p>
            <a:pPr marL="465138" lvl="1" indent="0">
              <a:buNone/>
            </a:pPr>
            <a:r>
              <a:rPr lang="en-US" sz="2000" dirty="0"/>
              <a:t>2018 = $201,500 ÷ $310,000 = 65%</a:t>
            </a:r>
          </a:p>
          <a:p>
            <a:pPr marL="1588" lvl="1" indent="0">
              <a:buNone/>
            </a:pPr>
            <a:r>
              <a:rPr lang="en-US" sz="2000" dirty="0"/>
              <a:t>Ending inventory at year-end retail prices = </a:t>
            </a:r>
          </a:p>
          <a:p>
            <a:pPr marL="465138" lvl="1" indent="0">
              <a:buNone/>
            </a:pPr>
            <a:r>
              <a:rPr lang="en-US" sz="2000" dirty="0"/>
              <a:t>$94,000 + 310,000 − 300,000 = $104,000</a:t>
            </a:r>
          </a:p>
          <a:p>
            <a:pPr marL="1588" lvl="1" indent="0">
              <a:buNone/>
            </a:pPr>
            <a:r>
              <a:rPr lang="en-US" sz="2000" dirty="0"/>
              <a:t>Ending inventory at base year retail prices = </a:t>
            </a:r>
          </a:p>
          <a:p>
            <a:pPr marL="465138" lvl="1" indent="0">
              <a:buNone/>
            </a:pPr>
            <a:r>
              <a:rPr lang="en-US" sz="2000" dirty="0"/>
              <a:t>$104,000 ÷ 1.04 = $100,000 </a:t>
            </a:r>
          </a:p>
          <a:p>
            <a:pPr marL="1588" lvl="1" indent="0">
              <a:buNone/>
            </a:pPr>
            <a:r>
              <a:rPr lang="en-US" sz="2000" dirty="0"/>
              <a:t>Layers converted to LIFO cost:               	</a:t>
            </a:r>
            <a:endParaRPr lang="en-US" sz="2000" b="1" dirty="0"/>
          </a:p>
        </p:txBody>
      </p:sp>
      <p:graphicFrame>
        <p:nvGraphicFramePr>
          <p:cNvPr id="2" name="Table 1"/>
          <p:cNvGraphicFramePr>
            <a:graphicFrameLocks noGrp="1"/>
          </p:cNvGraphicFramePr>
          <p:nvPr>
            <p:extLst>
              <p:ext uri="{D42A27DB-BD31-4B8C-83A1-F6EECF244321}">
                <p14:modId xmlns:p14="http://schemas.microsoft.com/office/powerpoint/2010/main" val="3896857540"/>
              </p:ext>
            </p:extLst>
          </p:nvPr>
        </p:nvGraphicFramePr>
        <p:xfrm>
          <a:off x="1417953" y="5029200"/>
          <a:ext cx="5821047" cy="1285240"/>
        </p:xfrm>
        <a:graphic>
          <a:graphicData uri="http://schemas.openxmlformats.org/drawingml/2006/table">
            <a:tbl>
              <a:tblPr firstRow="1" bandRow="1">
                <a:tableStyleId>{5940675A-B579-460E-94D1-54222C63F5DA}</a:tableStyleId>
              </a:tblPr>
              <a:tblGrid>
                <a:gridCol w="995680">
                  <a:extLst>
                    <a:ext uri="{9D8B030D-6E8A-4147-A177-3AD203B41FA5}">
                      <a16:colId xmlns:a16="http://schemas.microsoft.com/office/drawing/2014/main" val="20000"/>
                    </a:ext>
                  </a:extLst>
                </a:gridCol>
                <a:gridCol w="362268">
                  <a:extLst>
                    <a:ext uri="{9D8B030D-6E8A-4147-A177-3AD203B41FA5}">
                      <a16:colId xmlns:a16="http://schemas.microsoft.com/office/drawing/2014/main" val="20001"/>
                    </a:ext>
                  </a:extLst>
                </a:gridCol>
                <a:gridCol w="970280">
                  <a:extLst>
                    <a:ext uri="{9D8B030D-6E8A-4147-A177-3AD203B41FA5}">
                      <a16:colId xmlns:a16="http://schemas.microsoft.com/office/drawing/2014/main" val="20002"/>
                    </a:ext>
                  </a:extLst>
                </a:gridCol>
                <a:gridCol w="362268">
                  <a:extLst>
                    <a:ext uri="{9D8B030D-6E8A-4147-A177-3AD203B41FA5}">
                      <a16:colId xmlns:a16="http://schemas.microsoft.com/office/drawing/2014/main" val="20003"/>
                    </a:ext>
                  </a:extLst>
                </a:gridCol>
                <a:gridCol w="690880">
                  <a:extLst>
                    <a:ext uri="{9D8B030D-6E8A-4147-A177-3AD203B41FA5}">
                      <a16:colId xmlns:a16="http://schemas.microsoft.com/office/drawing/2014/main" val="20004"/>
                    </a:ext>
                  </a:extLst>
                </a:gridCol>
                <a:gridCol w="362268">
                  <a:extLst>
                    <a:ext uri="{9D8B030D-6E8A-4147-A177-3AD203B41FA5}">
                      <a16:colId xmlns:a16="http://schemas.microsoft.com/office/drawing/2014/main" val="20005"/>
                    </a:ext>
                  </a:extLst>
                </a:gridCol>
                <a:gridCol w="776605">
                  <a:extLst>
                    <a:ext uri="{9D8B030D-6E8A-4147-A177-3AD203B41FA5}">
                      <a16:colId xmlns:a16="http://schemas.microsoft.com/office/drawing/2014/main" val="20006"/>
                    </a:ext>
                  </a:extLst>
                </a:gridCol>
                <a:gridCol w="362268">
                  <a:extLst>
                    <a:ext uri="{9D8B030D-6E8A-4147-A177-3AD203B41FA5}">
                      <a16:colId xmlns:a16="http://schemas.microsoft.com/office/drawing/2014/main" val="20007"/>
                    </a:ext>
                  </a:extLst>
                </a:gridCol>
                <a:gridCol w="938530">
                  <a:extLst>
                    <a:ext uri="{9D8B030D-6E8A-4147-A177-3AD203B41FA5}">
                      <a16:colId xmlns:a16="http://schemas.microsoft.com/office/drawing/2014/main" val="20008"/>
                    </a:ext>
                  </a:extLst>
                </a:gridCol>
              </a:tblGrid>
              <a:tr h="152400">
                <a:tc>
                  <a:txBody>
                    <a:bodyPr/>
                    <a:lstStyle/>
                    <a:p>
                      <a:r>
                        <a:rPr lang="en-US" sz="1200" dirty="0">
                          <a:latin typeface="Verdana" pitchFamily="34" charset="0"/>
                          <a:ea typeface="Verdana" pitchFamily="34" charset="0"/>
                          <a:cs typeface="Verdana" pitchFamily="34" charset="0"/>
                        </a:rPr>
                        <a:t>Beginning</a:t>
                      </a:r>
                    </a:p>
                  </a:txBody>
                  <a:tcPr anchor="ctr"/>
                </a:tc>
                <a:tc>
                  <a:txBody>
                    <a:bodyPr/>
                    <a:lstStyle/>
                    <a:p>
                      <a:pPr algn="ctr"/>
                      <a:r>
                        <a:rPr lang="en-US" sz="1200" dirty="0">
                          <a:latin typeface="Verdana" pitchFamily="34" charset="0"/>
                          <a:ea typeface="Verdana" pitchFamily="34" charset="0"/>
                          <a:cs typeface="Verdana" pitchFamily="34" charset="0"/>
                        </a:rPr>
                        <a:t>=</a:t>
                      </a:r>
                    </a:p>
                  </a:txBody>
                  <a:tcPr anchor="ctr"/>
                </a:tc>
                <a:tc>
                  <a:txBody>
                    <a:bodyPr/>
                    <a:lstStyle/>
                    <a:p>
                      <a:pPr algn="r"/>
                      <a:r>
                        <a:rPr lang="en-US" sz="1200" dirty="0">
                          <a:latin typeface="Verdana" pitchFamily="34" charset="0"/>
                          <a:ea typeface="Verdana" pitchFamily="34" charset="0"/>
                          <a:cs typeface="Verdana" pitchFamily="34" charset="0"/>
                        </a:rPr>
                        <a:t>$94,000 </a:t>
                      </a:r>
                    </a:p>
                  </a:txBody>
                  <a:tcPr anchor="ctr"/>
                </a:tc>
                <a:tc>
                  <a:txBody>
                    <a:bodyPr/>
                    <a:lstStyle/>
                    <a:p>
                      <a:pPr algn="ctr"/>
                      <a:r>
                        <a:rPr lang="en-US" sz="1200" dirty="0">
                          <a:latin typeface="Verdana" pitchFamily="34" charset="0"/>
                          <a:ea typeface="Verdana" pitchFamily="34" charset="0"/>
                          <a:cs typeface="Verdana" pitchFamily="34" charset="0"/>
                        </a:rPr>
                        <a:t>×</a:t>
                      </a:r>
                    </a:p>
                  </a:txBody>
                  <a:tcPr anchor="ctr"/>
                </a:tc>
                <a:tc>
                  <a:txBody>
                    <a:bodyPr/>
                    <a:lstStyle/>
                    <a:p>
                      <a:pPr algn="r"/>
                      <a:r>
                        <a:rPr lang="en-US" sz="1200" dirty="0">
                          <a:latin typeface="Verdana" pitchFamily="34" charset="0"/>
                          <a:ea typeface="Verdana" pitchFamily="34" charset="0"/>
                          <a:cs typeface="Verdana" pitchFamily="34" charset="0"/>
                        </a:rPr>
                        <a:t> 1.00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a:t>
                      </a:r>
                    </a:p>
                  </a:txBody>
                  <a:tcPr anchor="ctr"/>
                </a:tc>
                <a:tc>
                  <a:txBody>
                    <a:bodyPr/>
                    <a:lstStyle/>
                    <a:p>
                      <a:pPr algn="r"/>
                      <a:r>
                        <a:rPr lang="en-US" sz="1200" dirty="0">
                          <a:latin typeface="Verdana" pitchFamily="34" charset="0"/>
                          <a:ea typeface="Verdana" pitchFamily="34" charset="0"/>
                          <a:cs typeface="Verdana" pitchFamily="34" charset="0"/>
                        </a:rPr>
                        <a:t>0.6383</a:t>
                      </a:r>
                    </a:p>
                  </a:txBody>
                  <a:tcPr anchor="ctr"/>
                </a:tc>
                <a:tc>
                  <a:txBody>
                    <a:bodyPr/>
                    <a:lstStyle/>
                    <a:p>
                      <a:pPr algn="ctr"/>
                      <a:r>
                        <a:rPr lang="en-US" sz="1200" dirty="0">
                          <a:latin typeface="Verdana" pitchFamily="34" charset="0"/>
                          <a:ea typeface="Verdana" pitchFamily="34" charset="0"/>
                          <a:cs typeface="Verdana" pitchFamily="34" charset="0"/>
                        </a:rPr>
                        <a:t>=</a:t>
                      </a: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$60,000 </a:t>
                      </a:r>
                    </a:p>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152400">
                <a:tc>
                  <a:txBody>
                    <a:bodyPr/>
                    <a:lstStyle/>
                    <a:p>
                      <a:r>
                        <a:rPr lang="en-US" sz="1200" dirty="0">
                          <a:latin typeface="Verdana" pitchFamily="34" charset="0"/>
                          <a:ea typeface="Verdana" pitchFamily="34" charset="0"/>
                          <a:cs typeface="Verdana" pitchFamily="34" charset="0"/>
                        </a:rPr>
                        <a:t>2018</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a:t>
                      </a:r>
                    </a:p>
                    <a:p>
                      <a:pPr algn="ct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6,000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a:t>
                      </a:r>
                    </a:p>
                  </a:txBody>
                  <a:tcPr anchor="ctr"/>
                </a:tc>
                <a:tc>
                  <a:txBody>
                    <a:bodyPr/>
                    <a:lstStyle/>
                    <a:p>
                      <a:pPr algn="r"/>
                      <a:r>
                        <a:rPr lang="en-US" sz="1200" dirty="0">
                          <a:latin typeface="Verdana" pitchFamily="34" charset="0"/>
                          <a:ea typeface="Verdana" pitchFamily="34" charset="0"/>
                          <a:cs typeface="Verdana" pitchFamily="34" charset="0"/>
                        </a:rPr>
                        <a:t>1.04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a:t>
                      </a:r>
                    </a:p>
                  </a:txBody>
                  <a:tcPr anchor="ctr"/>
                </a:tc>
                <a:tc>
                  <a:txBody>
                    <a:bodyPr/>
                    <a:lstStyle/>
                    <a:p>
                      <a:pPr algn="r"/>
                      <a:r>
                        <a:rPr lang="en-US" sz="1200" dirty="0">
                          <a:latin typeface="Verdana" pitchFamily="34" charset="0"/>
                          <a:ea typeface="Verdana" pitchFamily="34" charset="0"/>
                          <a:cs typeface="Verdana" pitchFamily="34" charset="0"/>
                        </a:rPr>
                        <a:t>0.65</a:t>
                      </a:r>
                    </a:p>
                  </a:txBody>
                  <a:tcPr anchor="ctr"/>
                </a:tc>
                <a:tc>
                  <a:txBody>
                    <a:bodyPr/>
                    <a:lstStyle/>
                    <a:p>
                      <a:pPr algn="ctr"/>
                      <a:r>
                        <a:rPr lang="en-US" sz="1200" dirty="0">
                          <a:latin typeface="Verdana" pitchFamily="34" charset="0"/>
                          <a:ea typeface="Verdana" pitchFamily="34" charset="0"/>
                          <a:cs typeface="Verdana" pitchFamily="34" charset="0"/>
                        </a:rPr>
                        <a:t>=</a:t>
                      </a:r>
                    </a:p>
                  </a:txBody>
                  <a:tcPr anchor="ctr"/>
                </a:tc>
                <a:tc>
                  <a:txBody>
                    <a:bodyPr/>
                    <a:lstStyle/>
                    <a:p>
                      <a:pPr algn="r"/>
                      <a:r>
                        <a:rPr lang="en-US" sz="1200" u="sng" dirty="0">
                          <a:latin typeface="Verdana" pitchFamily="34" charset="0"/>
                          <a:ea typeface="Verdana" pitchFamily="34" charset="0"/>
                          <a:cs typeface="Verdana" pitchFamily="34" charset="0"/>
                        </a:rPr>
                        <a:t> 4,056</a:t>
                      </a: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p>
                      <a:endParaRPr lang="en-US" sz="1200">
                        <a:latin typeface="Verdana" pitchFamily="34" charset="0"/>
                        <a:ea typeface="Verdana" pitchFamily="34" charset="0"/>
                        <a:cs typeface="Verdana" pitchFamily="34" charset="0"/>
                      </a:endParaRPr>
                    </a:p>
                  </a:txBody>
                  <a:tcPr anchor="ctr"/>
                </a:tc>
                <a:tc>
                  <a:txBody>
                    <a:bodyPr/>
                    <a:lstStyle/>
                    <a:p>
                      <a:pPr algn="ct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$100,000</a:t>
                      </a:r>
                    </a:p>
                  </a:txBody>
                  <a:tcPr anchor="ctr"/>
                </a:tc>
                <a:tc>
                  <a:txBody>
                    <a:bodyPr/>
                    <a:lstStyle/>
                    <a:p>
                      <a:pPr algn="ct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ct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ctr"/>
                      <a:endParaRPr lang="en-US" sz="1200" dirty="0">
                        <a:latin typeface="Verdana" pitchFamily="34" charset="0"/>
                        <a:ea typeface="Verdana" pitchFamily="34" charset="0"/>
                        <a:cs typeface="Verdana" pitchFamily="34" charset="0"/>
                      </a:endParaRP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$64,056</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375030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5" name="Title 4"/>
          <p:cNvSpPr>
            <a:spLocks noGrp="1"/>
          </p:cNvSpPr>
          <p:nvPr>
            <p:ph type="title"/>
          </p:nvPr>
        </p:nvSpPr>
        <p:spPr>
          <a:xfrm>
            <a:off x="555170" y="457200"/>
            <a:ext cx="8534400" cy="914400"/>
          </a:xfrm>
        </p:spPr>
        <p:txBody>
          <a:bodyPr lIns="0" rIns="0">
            <a:noAutofit/>
          </a:bodyPr>
          <a:lstStyle/>
          <a:p>
            <a:r>
              <a:rPr lang="en-US" dirty="0"/>
              <a:t>Change in Inventory Method (1 of 2)</a:t>
            </a:r>
          </a:p>
        </p:txBody>
      </p:sp>
      <p:sp>
        <p:nvSpPr>
          <p:cNvPr id="6" name="Content Placeholder 5"/>
          <p:cNvSpPr>
            <a:spLocks noGrp="1"/>
          </p:cNvSpPr>
          <p:nvPr>
            <p:ph sz="quarter" idx="10"/>
          </p:nvPr>
        </p:nvSpPr>
        <p:spPr>
          <a:xfrm>
            <a:off x="762000" y="1524000"/>
            <a:ext cx="8229600" cy="4876800"/>
          </a:xfrm>
        </p:spPr>
        <p:txBody>
          <a:bodyPr/>
          <a:lstStyle/>
          <a:p>
            <a:pPr marL="463550" lvl="0" indent="-463550" defTabSz="1244600">
              <a:spcBef>
                <a:spcPts val="600"/>
              </a:spcBef>
            </a:pPr>
            <a:r>
              <a:rPr lang="en-US" dirty="0"/>
              <a:t>Change in Inventory Method</a:t>
            </a:r>
          </a:p>
          <a:p>
            <a:pPr marL="914400" lvl="1" indent="-457200" defTabSz="1244600">
              <a:spcBef>
                <a:spcPts val="600"/>
              </a:spcBef>
            </a:pPr>
            <a:r>
              <a:rPr lang="en-US" dirty="0"/>
              <a:t>Most Inventory Changes: Retrospective Treatment</a:t>
            </a:r>
          </a:p>
          <a:p>
            <a:pPr marL="1377950" lvl="2" indent="-463550" defTabSz="1244600">
              <a:spcBef>
                <a:spcPts val="600"/>
              </a:spcBef>
            </a:pPr>
            <a:r>
              <a:rPr lang="en-US" dirty="0"/>
              <a:t>Step 1: Revise comparative statements</a:t>
            </a:r>
          </a:p>
          <a:p>
            <a:pPr marL="1377950" lvl="2" indent="-463550" defTabSz="1244600">
              <a:spcBef>
                <a:spcPts val="600"/>
              </a:spcBef>
            </a:pPr>
            <a:r>
              <a:rPr lang="en-US" dirty="0"/>
              <a:t>Step 2: Adjust affected accounts</a:t>
            </a:r>
          </a:p>
          <a:p>
            <a:pPr marL="1377950" lvl="2" indent="-463550" defTabSz="1244600">
              <a:spcBef>
                <a:spcPts val="600"/>
              </a:spcBef>
            </a:pPr>
            <a:r>
              <a:rPr lang="en-US" dirty="0"/>
              <a:t>Step 3: Disclose additional information</a:t>
            </a:r>
          </a:p>
          <a:p>
            <a:pPr marL="914400" lvl="1" indent="-457200" defTabSz="1244600">
              <a:spcBef>
                <a:spcPts val="600"/>
              </a:spcBef>
            </a:pPr>
            <a:r>
              <a:rPr lang="en-IN" dirty="0"/>
              <a:t>Change to the LIFO Method</a:t>
            </a:r>
          </a:p>
          <a:p>
            <a:pPr marL="1377950" lvl="2" indent="-463550" defTabSz="1244600">
              <a:spcBef>
                <a:spcPts val="600"/>
              </a:spcBef>
            </a:pPr>
            <a:r>
              <a:rPr lang="en-US" dirty="0"/>
              <a:t>The LIFO method is used from the point the change is adopted and that period’s beginning balance is considered as the base year inventory</a:t>
            </a:r>
            <a:endParaRPr lang="en-US" sz="1800" dirty="0"/>
          </a:p>
        </p:txBody>
      </p:sp>
    </p:spTree>
    <p:extLst>
      <p:ext uri="{BB962C8B-B14F-4D97-AF65-F5344CB8AC3E}">
        <p14:creationId xmlns:p14="http://schemas.microsoft.com/office/powerpoint/2010/main" val="37980950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10" name="Title 4"/>
          <p:cNvSpPr>
            <a:spLocks noGrp="1"/>
          </p:cNvSpPr>
          <p:nvPr>
            <p:ph type="title"/>
          </p:nvPr>
        </p:nvSpPr>
        <p:spPr>
          <a:xfrm>
            <a:off x="555170" y="457200"/>
            <a:ext cx="8534400" cy="914400"/>
          </a:xfrm>
        </p:spPr>
        <p:txBody>
          <a:bodyPr lIns="0" rIns="0">
            <a:noAutofit/>
          </a:bodyPr>
          <a:lstStyle/>
          <a:p>
            <a:r>
              <a:rPr lang="en-US" dirty="0"/>
              <a:t>Change in Inventory Method (2 of 2)</a:t>
            </a:r>
          </a:p>
        </p:txBody>
      </p:sp>
      <p:sp>
        <p:nvSpPr>
          <p:cNvPr id="6" name="Content Placeholder 5"/>
          <p:cNvSpPr>
            <a:spLocks noGrp="1"/>
          </p:cNvSpPr>
          <p:nvPr>
            <p:ph sz="quarter" idx="10"/>
          </p:nvPr>
        </p:nvSpPr>
        <p:spPr>
          <a:xfrm>
            <a:off x="762000" y="1524000"/>
            <a:ext cx="8229600" cy="3352800"/>
          </a:xfrm>
        </p:spPr>
        <p:txBody>
          <a:bodyPr/>
          <a:lstStyle/>
          <a:p>
            <a:pPr marL="0" indent="0">
              <a:buNone/>
            </a:pPr>
            <a:r>
              <a:rPr lang="en-IN" sz="2400" dirty="0" err="1"/>
              <a:t>Autogeek</a:t>
            </a:r>
            <a:r>
              <a:rPr lang="en-IN" sz="2400" dirty="0"/>
              <a:t>, Inc., a wholesale distributor of auto parts, began business in 2015. Inventory reported in the 2017 year-end balance sheet, determined using the average cost method, was </a:t>
            </a:r>
            <a:r>
              <a:rPr lang="en-IN" sz="2400" b="1" dirty="0"/>
              <a:t>$123,000</a:t>
            </a:r>
            <a:r>
              <a:rPr lang="en-IN" sz="2400" dirty="0"/>
              <a:t>. In 2018, the company decided to change its inventory method to FIFO. If the company had used the FIFO method in 2017, ending inventory would have been </a:t>
            </a:r>
            <a:r>
              <a:rPr lang="en-IN" sz="2400" b="1" dirty="0"/>
              <a:t>$146,000</a:t>
            </a:r>
            <a:r>
              <a:rPr lang="en-IN" sz="2400" dirty="0"/>
              <a:t>. What steps should </a:t>
            </a:r>
            <a:r>
              <a:rPr lang="en-IN" sz="2400" dirty="0" err="1"/>
              <a:t>Autogeek</a:t>
            </a:r>
            <a:r>
              <a:rPr lang="en-IN" sz="2400" dirty="0"/>
              <a:t> take to report this change?</a:t>
            </a:r>
            <a:endParaRPr lang="en-US" sz="2400" dirty="0"/>
          </a:p>
        </p:txBody>
      </p:sp>
      <p:pic>
        <p:nvPicPr>
          <p:cNvPr id="12290" name="Picture 2" descr="Journal entry debiting inventory 23,000, which is 146,000 minus 123,000 and crediting retained earnings 23,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2019" y="4953000"/>
            <a:ext cx="4892386" cy="1394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06644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7" name="Title 4"/>
          <p:cNvSpPr>
            <a:spLocks noGrp="1"/>
          </p:cNvSpPr>
          <p:nvPr>
            <p:ph type="title"/>
          </p:nvPr>
        </p:nvSpPr>
        <p:spPr>
          <a:xfrm>
            <a:off x="685800" y="304800"/>
            <a:ext cx="8305800" cy="1600200"/>
          </a:xfrm>
        </p:spPr>
        <p:txBody>
          <a:bodyPr anchor="t">
            <a:noAutofit/>
          </a:bodyPr>
          <a:lstStyle/>
          <a:p>
            <a:r>
              <a:rPr lang="en-US" dirty="0"/>
              <a:t>Disclosure of Change in Inventory Method—CVS Health Corporation Example (1 of 3)</a:t>
            </a:r>
          </a:p>
        </p:txBody>
      </p:sp>
      <p:sp>
        <p:nvSpPr>
          <p:cNvPr id="6" name="Content Placeholder 5"/>
          <p:cNvSpPr>
            <a:spLocks noGrp="1"/>
          </p:cNvSpPr>
          <p:nvPr>
            <p:ph sz="quarter" idx="10"/>
          </p:nvPr>
        </p:nvSpPr>
        <p:spPr>
          <a:xfrm>
            <a:off x="685800" y="2209800"/>
            <a:ext cx="8305800" cy="3810000"/>
          </a:xfrm>
        </p:spPr>
        <p:txBody>
          <a:bodyPr/>
          <a:lstStyle/>
          <a:p>
            <a:pPr marL="0" indent="0">
              <a:spcBef>
                <a:spcPts val="600"/>
              </a:spcBef>
              <a:buNone/>
            </a:pPr>
            <a:r>
              <a:rPr lang="en-US" sz="2000" b="1" dirty="0"/>
              <a:t>Inventory (In part)</a:t>
            </a:r>
          </a:p>
          <a:p>
            <a:pPr marL="0" indent="0">
              <a:spcBef>
                <a:spcPts val="600"/>
              </a:spcBef>
              <a:buNone/>
            </a:pPr>
            <a:r>
              <a:rPr lang="en-US" sz="2000" dirty="0"/>
              <a:t>Effective January 1, 2015, the Company changed its methods of accounting for "front store" inventories in the Retail/LTC Segment. Prior to 2015, the Company valued front store inventories at the lower of cost or market on a first-in, first-out ("FIFO") basis in retail stores using the retail Inventory method and in distribution centers using the FIFO cost method. Effective January 1, 2015, all front store inventories in the Retail/LTC Segment have been valued at the lower of cost or market using the weighted average cost method.</a:t>
            </a:r>
          </a:p>
        </p:txBody>
      </p:sp>
    </p:spTree>
    <p:extLst>
      <p:ext uri="{BB962C8B-B14F-4D97-AF65-F5344CB8AC3E}">
        <p14:creationId xmlns:p14="http://schemas.microsoft.com/office/powerpoint/2010/main" val="33908401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5" name="Title 4"/>
          <p:cNvSpPr>
            <a:spLocks noGrp="1"/>
          </p:cNvSpPr>
          <p:nvPr>
            <p:ph type="title"/>
          </p:nvPr>
        </p:nvSpPr>
        <p:spPr>
          <a:xfrm>
            <a:off x="685800" y="304800"/>
            <a:ext cx="8305800" cy="1600200"/>
          </a:xfrm>
        </p:spPr>
        <p:txBody>
          <a:bodyPr anchor="t">
            <a:noAutofit/>
          </a:bodyPr>
          <a:lstStyle/>
          <a:p>
            <a:r>
              <a:rPr lang="en-US" dirty="0"/>
              <a:t>Disclosure of Change in Inventory Method—CVS Health Corporation Example (2 of 3)</a:t>
            </a:r>
          </a:p>
        </p:txBody>
      </p:sp>
      <p:sp>
        <p:nvSpPr>
          <p:cNvPr id="6" name="Content Placeholder 5"/>
          <p:cNvSpPr>
            <a:spLocks noGrp="1"/>
          </p:cNvSpPr>
          <p:nvPr>
            <p:ph sz="quarter" idx="10"/>
          </p:nvPr>
        </p:nvSpPr>
        <p:spPr>
          <a:xfrm>
            <a:off x="685800" y="2133600"/>
            <a:ext cx="8305800" cy="4191000"/>
          </a:xfrm>
        </p:spPr>
        <p:txBody>
          <a:bodyPr/>
          <a:lstStyle/>
          <a:p>
            <a:pPr marL="0" indent="225425">
              <a:spcBef>
                <a:spcPts val="600"/>
              </a:spcBef>
              <a:buNone/>
            </a:pPr>
            <a:r>
              <a:rPr lang="en-US" sz="2000" dirty="0"/>
              <a:t>These changes were made primarily to provide the Company with better information to manage Its retail front store operations and to bring all of the Company's inventories to a common Inventory valuation methodology. The Company believes the weighted average cost method is preferable to the retail Inventory method and the FIFO cost method because it results in greater precision in the determination of cost of revenues and inventories at the stock keeping unit ("SKU") level and results in a consistent inventory valuation method for all of the Company's inventories as all of the Company's remaining inventories, which consist of prescription drugs, were already being valued using the weighted average cost method.</a:t>
            </a:r>
          </a:p>
        </p:txBody>
      </p:sp>
    </p:spTree>
    <p:extLst>
      <p:ext uri="{BB962C8B-B14F-4D97-AF65-F5344CB8AC3E}">
        <p14:creationId xmlns:p14="http://schemas.microsoft.com/office/powerpoint/2010/main" val="24156514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6" name="Content Placeholder 5"/>
          <p:cNvSpPr>
            <a:spLocks noGrp="1"/>
          </p:cNvSpPr>
          <p:nvPr>
            <p:ph sz="quarter" idx="10"/>
          </p:nvPr>
        </p:nvSpPr>
        <p:spPr>
          <a:xfrm>
            <a:off x="685800" y="2362200"/>
            <a:ext cx="8229600" cy="3657600"/>
          </a:xfrm>
        </p:spPr>
        <p:txBody>
          <a:bodyPr/>
          <a:lstStyle/>
          <a:p>
            <a:pPr marL="0" indent="225425">
              <a:spcBef>
                <a:spcPts val="600"/>
              </a:spcBef>
              <a:buNone/>
            </a:pPr>
            <a:r>
              <a:rPr lang="en-US" sz="2000" dirty="0"/>
              <a:t>The Company recorded the cumulative effect of these changes in accounting principle as of January 1, 2015. The effect of these changes in accounting principle as of January 1,2015, was a decrease in inventories of $7 million, an Increase in current deferred income tax assets of $3 million and a decrease In retained earnings of $4 million.</a:t>
            </a:r>
          </a:p>
        </p:txBody>
      </p:sp>
      <p:sp>
        <p:nvSpPr>
          <p:cNvPr id="7" name="Title 4"/>
          <p:cNvSpPr>
            <a:spLocks noGrp="1"/>
          </p:cNvSpPr>
          <p:nvPr>
            <p:ph type="title"/>
          </p:nvPr>
        </p:nvSpPr>
        <p:spPr>
          <a:xfrm>
            <a:off x="685800" y="304800"/>
            <a:ext cx="8305800" cy="1600200"/>
          </a:xfrm>
        </p:spPr>
        <p:txBody>
          <a:bodyPr anchor="t">
            <a:noAutofit/>
          </a:bodyPr>
          <a:lstStyle/>
          <a:p>
            <a:r>
              <a:rPr lang="en-US" dirty="0"/>
              <a:t>Disclosure of Change in Inventory Method—CVS Health Corporation Example (3 of 3)</a:t>
            </a:r>
          </a:p>
        </p:txBody>
      </p:sp>
    </p:spTree>
    <p:extLst>
      <p:ext uri="{BB962C8B-B14F-4D97-AF65-F5344CB8AC3E}">
        <p14:creationId xmlns:p14="http://schemas.microsoft.com/office/powerpoint/2010/main" val="18664725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5" name="Title 4"/>
          <p:cNvSpPr>
            <a:spLocks noGrp="1"/>
          </p:cNvSpPr>
          <p:nvPr>
            <p:ph type="title"/>
          </p:nvPr>
        </p:nvSpPr>
        <p:spPr/>
        <p:txBody>
          <a:bodyPr>
            <a:normAutofit/>
          </a:bodyPr>
          <a:lstStyle/>
          <a:p>
            <a:r>
              <a:rPr lang="en-US" dirty="0"/>
              <a:t>Change to the LIFO Method</a:t>
            </a:r>
          </a:p>
        </p:txBody>
      </p:sp>
      <p:sp>
        <p:nvSpPr>
          <p:cNvPr id="6" name="Content Placeholder 5"/>
          <p:cNvSpPr>
            <a:spLocks noGrp="1"/>
          </p:cNvSpPr>
          <p:nvPr>
            <p:ph sz="quarter" idx="10"/>
          </p:nvPr>
        </p:nvSpPr>
        <p:spPr>
          <a:xfrm>
            <a:off x="762000" y="1371600"/>
            <a:ext cx="8077200" cy="5029200"/>
          </a:xfrm>
        </p:spPr>
        <p:txBody>
          <a:bodyPr/>
          <a:lstStyle/>
          <a:p>
            <a:pPr marL="463550" indent="-463550"/>
            <a:r>
              <a:rPr lang="en-US" dirty="0"/>
              <a:t>When a company changes </a:t>
            </a:r>
            <a:r>
              <a:rPr lang="en-US" b="1" dirty="0"/>
              <a:t>to</a:t>
            </a:r>
            <a:r>
              <a:rPr lang="en-US" dirty="0"/>
              <a:t> the </a:t>
            </a:r>
            <a:r>
              <a:rPr lang="en-US" b="1" dirty="0"/>
              <a:t>LIFO inventory method </a:t>
            </a:r>
            <a:r>
              <a:rPr lang="en-US" dirty="0"/>
              <a:t>from any other method, it usually is impossible to calculate the income effect on prior years </a:t>
            </a:r>
          </a:p>
          <a:p>
            <a:pPr marL="914400" lvl="1" indent="-457200">
              <a:spcBef>
                <a:spcPts val="600"/>
              </a:spcBef>
            </a:pPr>
            <a:r>
              <a:rPr lang="en-US" dirty="0"/>
              <a:t>To do so would require assumptions as to when specific LIFO inventory layers were created in prior years</a:t>
            </a:r>
          </a:p>
          <a:p>
            <a:pPr marL="463550" indent="-463550"/>
            <a:r>
              <a:rPr lang="en-US" dirty="0"/>
              <a:t>A company changing to LIFO usually </a:t>
            </a:r>
            <a:r>
              <a:rPr lang="en-US" b="1" dirty="0"/>
              <a:t>does not report the change retrospectively </a:t>
            </a:r>
          </a:p>
          <a:p>
            <a:pPr marL="914400" lvl="1" indent="-457200">
              <a:lnSpc>
                <a:spcPct val="80000"/>
              </a:lnSpc>
            </a:pPr>
            <a:r>
              <a:rPr lang="en-US" dirty="0"/>
              <a:t>LIFO method is used from that point on </a:t>
            </a:r>
          </a:p>
          <a:p>
            <a:pPr marL="914400" lvl="1" indent="-457200">
              <a:lnSpc>
                <a:spcPct val="80000"/>
              </a:lnSpc>
            </a:pPr>
            <a:r>
              <a:rPr lang="en-US" dirty="0"/>
              <a:t>Base year inventory is the beginning inventory in the year the LIFO method is adopted</a:t>
            </a:r>
          </a:p>
        </p:txBody>
      </p:sp>
    </p:spTree>
    <p:extLst>
      <p:ext uri="{BB962C8B-B14F-4D97-AF65-F5344CB8AC3E}">
        <p14:creationId xmlns:p14="http://schemas.microsoft.com/office/powerpoint/2010/main" val="29802756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5" name="Title 4"/>
          <p:cNvSpPr>
            <a:spLocks noGrp="1"/>
          </p:cNvSpPr>
          <p:nvPr>
            <p:ph type="title"/>
          </p:nvPr>
        </p:nvSpPr>
        <p:spPr>
          <a:xfrm>
            <a:off x="685800" y="381000"/>
            <a:ext cx="8077200" cy="1752600"/>
          </a:xfrm>
        </p:spPr>
        <p:txBody>
          <a:bodyPr anchor="t">
            <a:noAutofit/>
          </a:bodyPr>
          <a:lstStyle/>
          <a:p>
            <a:r>
              <a:rPr lang="en-US" dirty="0"/>
              <a:t>Change in Inventory Method Disclosure—Seneca Foods Corporation Example (1 of 3)</a:t>
            </a:r>
          </a:p>
        </p:txBody>
      </p:sp>
      <p:sp>
        <p:nvSpPr>
          <p:cNvPr id="6" name="Content Placeholder 5"/>
          <p:cNvSpPr>
            <a:spLocks noGrp="1"/>
          </p:cNvSpPr>
          <p:nvPr>
            <p:ph sz="quarter" idx="10"/>
          </p:nvPr>
        </p:nvSpPr>
        <p:spPr>
          <a:xfrm>
            <a:off x="762000" y="2286000"/>
            <a:ext cx="8153400" cy="4038600"/>
          </a:xfrm>
        </p:spPr>
        <p:txBody>
          <a:bodyPr/>
          <a:lstStyle/>
          <a:p>
            <a:pPr marL="463550" indent="-463550"/>
            <a:r>
              <a:rPr lang="en-US" sz="2200" b="1" dirty="0"/>
              <a:t>10. Inventories (in part)</a:t>
            </a:r>
          </a:p>
          <a:p>
            <a:pPr marL="914400" lvl="1" indent="-457200"/>
            <a:r>
              <a:rPr lang="en-US" sz="2000" b="1" dirty="0"/>
              <a:t>Nature and justification for change</a:t>
            </a:r>
            <a:endParaRPr lang="en-US" sz="2000" dirty="0"/>
          </a:p>
          <a:p>
            <a:pPr marL="1377950" lvl="2" indent="-463550"/>
            <a:r>
              <a:rPr lang="en-US" sz="1800" dirty="0"/>
              <a:t>The Company decided to change its inventory valuation method from the FIFO method to the LIFO method. In the high inflation environment that the Company is experiencing, the Company believes that the LIFO inventory method is preferable over the FIFO method because it better compares the cost of current production to current revenue. Selling prices are established to reflect current market activity, which recognizes the increasing costs. Under FIFO, revenue and costs are not aligned. Under LIFO, the current cost of sales is matched to the current revenue.</a:t>
            </a:r>
            <a:endParaRPr lang="en-US" sz="2000" dirty="0"/>
          </a:p>
        </p:txBody>
      </p:sp>
    </p:spTree>
    <p:extLst>
      <p:ext uri="{BB962C8B-B14F-4D97-AF65-F5344CB8AC3E}">
        <p14:creationId xmlns:p14="http://schemas.microsoft.com/office/powerpoint/2010/main" val="9981927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7" name="Title 4"/>
          <p:cNvSpPr>
            <a:spLocks noGrp="1"/>
          </p:cNvSpPr>
          <p:nvPr>
            <p:ph type="title"/>
          </p:nvPr>
        </p:nvSpPr>
        <p:spPr>
          <a:xfrm>
            <a:off x="685800" y="381000"/>
            <a:ext cx="8077200" cy="1752600"/>
          </a:xfrm>
        </p:spPr>
        <p:txBody>
          <a:bodyPr anchor="t">
            <a:noAutofit/>
          </a:bodyPr>
          <a:lstStyle/>
          <a:p>
            <a:r>
              <a:rPr lang="en-US" dirty="0"/>
              <a:t>Change in Inventory Method Disclosure—Seneca Foods Corporation Example (2 of 3)</a:t>
            </a:r>
          </a:p>
        </p:txBody>
      </p:sp>
      <p:sp>
        <p:nvSpPr>
          <p:cNvPr id="6" name="Content Placeholder 5"/>
          <p:cNvSpPr>
            <a:spLocks noGrp="1"/>
          </p:cNvSpPr>
          <p:nvPr>
            <p:ph sz="quarter" idx="10"/>
          </p:nvPr>
        </p:nvSpPr>
        <p:spPr>
          <a:xfrm>
            <a:off x="762000" y="2209800"/>
            <a:ext cx="7848600" cy="4267200"/>
          </a:xfrm>
        </p:spPr>
        <p:txBody>
          <a:bodyPr/>
          <a:lstStyle/>
          <a:p>
            <a:pPr marL="914400" lvl="1" indent="-457200"/>
            <a:r>
              <a:rPr lang="en-US" sz="2000" b="1" dirty="0"/>
              <a:t>Why retrospective application was impracticable </a:t>
            </a:r>
          </a:p>
          <a:p>
            <a:pPr marL="1377950" lvl="2" indent="-463550"/>
            <a:r>
              <a:rPr lang="en-US" sz="1800" dirty="0"/>
              <a:t>The Company determined that retrospective application of LIFO for periods prior to the current fiscal year was impracticable because the period-specific information necessary to analyze inventories, including inventories acquired as part of the prior fiscal year's Signature acquisition, were not readily available and could not be precisely determined at the appropriate level of detail, including the commodity, size and item code information necessary to perform the detailed calculations required to retrospectively compute the internal LIFO indices applicable to prior fiscal years.</a:t>
            </a:r>
          </a:p>
        </p:txBody>
      </p:sp>
    </p:spTree>
    <p:extLst>
      <p:ext uri="{BB962C8B-B14F-4D97-AF65-F5344CB8AC3E}">
        <p14:creationId xmlns:p14="http://schemas.microsoft.com/office/powerpoint/2010/main" val="134841473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7" name="Title 4"/>
          <p:cNvSpPr>
            <a:spLocks noGrp="1"/>
          </p:cNvSpPr>
          <p:nvPr>
            <p:ph type="title"/>
          </p:nvPr>
        </p:nvSpPr>
        <p:spPr>
          <a:xfrm>
            <a:off x="685800" y="381000"/>
            <a:ext cx="8077200" cy="1752600"/>
          </a:xfrm>
        </p:spPr>
        <p:txBody>
          <a:bodyPr anchor="t">
            <a:noAutofit/>
          </a:bodyPr>
          <a:lstStyle/>
          <a:p>
            <a:r>
              <a:rPr lang="en-US" dirty="0"/>
              <a:t>Change in Inventory Method Disclosure—Seneca Foods Corporation Example (3 of 3)</a:t>
            </a:r>
          </a:p>
        </p:txBody>
      </p:sp>
      <p:sp>
        <p:nvSpPr>
          <p:cNvPr id="6" name="Content Placeholder 5"/>
          <p:cNvSpPr>
            <a:spLocks noGrp="1"/>
          </p:cNvSpPr>
          <p:nvPr>
            <p:ph sz="quarter" idx="10"/>
          </p:nvPr>
        </p:nvSpPr>
        <p:spPr>
          <a:xfrm>
            <a:off x="762000" y="2286000"/>
            <a:ext cx="7848600" cy="4114800"/>
          </a:xfrm>
        </p:spPr>
        <p:txBody>
          <a:bodyPr/>
          <a:lstStyle/>
          <a:p>
            <a:pPr marL="914400" lvl="1" indent="-457200"/>
            <a:r>
              <a:rPr lang="en-US" sz="2000" b="1" dirty="0"/>
              <a:t>The effect of change</a:t>
            </a:r>
          </a:p>
          <a:p>
            <a:pPr marL="1377950" lvl="2" indent="-463550"/>
            <a:r>
              <a:rPr lang="en-US" sz="1800" dirty="0"/>
              <a:t>The effect of this change was to reduce net earnings by $37,917,000 and $18,307,000 in the current and prior fiscal year, respectively, below that which would have been reported using the Company's previous inventory method. The reduction in earnings per share was $3.12 ($3.09 diluted) and $1.50 per share ($1.49 diluted) in the current and prior fiscal year, respectively</a:t>
            </a:r>
          </a:p>
        </p:txBody>
      </p:sp>
    </p:spTree>
    <p:extLst>
      <p:ext uri="{BB962C8B-B14F-4D97-AF65-F5344CB8AC3E}">
        <p14:creationId xmlns:p14="http://schemas.microsoft.com/office/powerpoint/2010/main" val="3684002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09-1</a:t>
            </a:r>
          </a:p>
        </p:txBody>
      </p:sp>
      <p:sp>
        <p:nvSpPr>
          <p:cNvPr id="8" name="Title 7"/>
          <p:cNvSpPr>
            <a:spLocks noGrp="1"/>
          </p:cNvSpPr>
          <p:nvPr>
            <p:ph type="title"/>
          </p:nvPr>
        </p:nvSpPr>
        <p:spPr/>
        <p:txBody>
          <a:bodyPr>
            <a:noAutofit/>
          </a:bodyPr>
          <a:lstStyle/>
          <a:p>
            <a:r>
              <a:rPr lang="en-US" dirty="0"/>
              <a:t>LCNRV (1 of 2)</a:t>
            </a:r>
          </a:p>
        </p:txBody>
      </p:sp>
      <p:sp>
        <p:nvSpPr>
          <p:cNvPr id="9" name="Content Placeholder 1"/>
          <p:cNvSpPr>
            <a:spLocks noGrp="1"/>
          </p:cNvSpPr>
          <p:nvPr>
            <p:ph sz="quarter" idx="11"/>
          </p:nvPr>
        </p:nvSpPr>
        <p:spPr>
          <a:xfrm>
            <a:off x="685800" y="1447800"/>
            <a:ext cx="8153400" cy="4724400"/>
          </a:xfrm>
        </p:spPr>
        <p:txBody>
          <a:bodyPr/>
          <a:lstStyle/>
          <a:p>
            <a:pPr marL="0" indent="0">
              <a:buNone/>
            </a:pPr>
            <a:r>
              <a:rPr lang="en-US" dirty="0"/>
              <a:t>The Collins Company has five inventory items on hand at the end of the year. The year-end cost (determined by applying the FIFO cost method) and net realizable value (current selling prices less costs of completion, disposal, and transportation) for each of the items are presented below.</a:t>
            </a:r>
          </a:p>
          <a:p>
            <a:pPr marL="0" indent="465138">
              <a:buNone/>
            </a:pPr>
            <a:r>
              <a:rPr lang="en-US" dirty="0"/>
              <a:t>Items A and B are a collection of similar items, and items C, D, and E are another col-lection of similar items. Each collection can be considered a category of inventory.</a:t>
            </a:r>
          </a:p>
        </p:txBody>
      </p:sp>
    </p:spTree>
    <p:extLst>
      <p:ext uri="{BB962C8B-B14F-4D97-AF65-F5344CB8AC3E}">
        <p14:creationId xmlns:p14="http://schemas.microsoft.com/office/powerpoint/2010/main" val="24131787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5" name="Title 4"/>
          <p:cNvSpPr>
            <a:spLocks noGrp="1"/>
          </p:cNvSpPr>
          <p:nvPr>
            <p:ph type="title"/>
          </p:nvPr>
        </p:nvSpPr>
        <p:spPr/>
        <p:txBody>
          <a:bodyPr>
            <a:noAutofit/>
          </a:bodyPr>
          <a:lstStyle/>
          <a:p>
            <a:r>
              <a:rPr lang="en-US" altLang="en-US" dirty="0"/>
              <a:t>Concept Check: Changing Inventory Methods (1 of 2)</a:t>
            </a:r>
            <a:endParaRPr lang="en-US" dirty="0"/>
          </a:p>
        </p:txBody>
      </p:sp>
      <p:sp>
        <p:nvSpPr>
          <p:cNvPr id="6" name="Content Placeholder 5"/>
          <p:cNvSpPr>
            <a:spLocks noGrp="1"/>
          </p:cNvSpPr>
          <p:nvPr>
            <p:ph sz="quarter" idx="10"/>
          </p:nvPr>
        </p:nvSpPr>
        <p:spPr>
          <a:xfrm>
            <a:off x="969818" y="1905000"/>
            <a:ext cx="7793182" cy="4343400"/>
          </a:xfrm>
        </p:spPr>
        <p:txBody>
          <a:bodyPr/>
          <a:lstStyle/>
          <a:p>
            <a:pPr marL="0" indent="0">
              <a:spcAft>
                <a:spcPts val="1200"/>
              </a:spcAft>
              <a:buNone/>
            </a:pPr>
            <a:r>
              <a:rPr lang="en-US" dirty="0"/>
              <a:t>In 2018, the </a:t>
            </a:r>
            <a:r>
              <a:rPr lang="en-US" dirty="0" err="1"/>
              <a:t>Beldre</a:t>
            </a:r>
            <a:r>
              <a:rPr lang="en-US" dirty="0"/>
              <a:t> Company switched its inventory method from average cost to FIFO. Inventories at the end of 2017 were reported in the balance sheet at $55 million. If the FIFO method had been used, 2017 ending inventory would have been $50 million. Ignoring the effect of income taxes, the adjustment to 2018’s beginning retained earnings would be:</a:t>
            </a:r>
            <a:endParaRPr lang="en-US" b="1" dirty="0"/>
          </a:p>
        </p:txBody>
      </p:sp>
    </p:spTree>
    <p:extLst>
      <p:ext uri="{BB962C8B-B14F-4D97-AF65-F5344CB8AC3E}">
        <p14:creationId xmlns:p14="http://schemas.microsoft.com/office/powerpoint/2010/main" val="18529786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5" name="Title 4"/>
          <p:cNvSpPr>
            <a:spLocks noGrp="1"/>
          </p:cNvSpPr>
          <p:nvPr>
            <p:ph type="title"/>
          </p:nvPr>
        </p:nvSpPr>
        <p:spPr/>
        <p:txBody>
          <a:bodyPr>
            <a:noAutofit/>
          </a:bodyPr>
          <a:lstStyle/>
          <a:p>
            <a:r>
              <a:rPr lang="en-US" altLang="en-US" dirty="0"/>
              <a:t>Concept Check: Changing Inventory Methods (2 of 2)</a:t>
            </a:r>
            <a:endParaRPr lang="en-US" dirty="0"/>
          </a:p>
        </p:txBody>
      </p:sp>
      <p:sp>
        <p:nvSpPr>
          <p:cNvPr id="6" name="Content Placeholder 5"/>
          <p:cNvSpPr>
            <a:spLocks noGrp="1"/>
          </p:cNvSpPr>
          <p:nvPr>
            <p:ph sz="quarter" idx="10"/>
          </p:nvPr>
        </p:nvSpPr>
        <p:spPr>
          <a:xfrm>
            <a:off x="914400" y="1676400"/>
            <a:ext cx="7633855" cy="4572000"/>
          </a:xfrm>
        </p:spPr>
        <p:txBody>
          <a:bodyPr/>
          <a:lstStyle/>
          <a:p>
            <a:pPr marL="920750" lvl="1" indent="-457200">
              <a:buFont typeface="+mj-lt"/>
              <a:buAutoNum type="alphaLcPeriod"/>
            </a:pPr>
            <a:r>
              <a:rPr lang="en-US" sz="2600" dirty="0"/>
              <a:t>$0 </a:t>
            </a:r>
          </a:p>
          <a:p>
            <a:pPr marL="920750" lvl="1" indent="-457200">
              <a:buFont typeface="+mj-lt"/>
              <a:buAutoNum type="alphaLcPeriod"/>
            </a:pPr>
            <a:r>
              <a:rPr lang="en-US" sz="2600" dirty="0"/>
              <a:t>$50 million increase </a:t>
            </a:r>
          </a:p>
          <a:p>
            <a:pPr marL="920750" lvl="1" indent="-457200">
              <a:buFont typeface="+mj-lt"/>
              <a:buAutoNum type="alphaLcPeriod"/>
            </a:pPr>
            <a:r>
              <a:rPr lang="en-US" sz="2600" dirty="0"/>
              <a:t>$5 million increase </a:t>
            </a:r>
          </a:p>
          <a:p>
            <a:pPr marL="920750" lvl="1" indent="-457200">
              <a:buFont typeface="+mj-lt"/>
              <a:buAutoNum type="alphaLcPeriod"/>
            </a:pPr>
            <a:r>
              <a:rPr lang="en-US" sz="2600" b="1" dirty="0"/>
              <a:t>$5 million decrease</a:t>
            </a:r>
            <a:endParaRPr lang="en-US" sz="2600" dirty="0"/>
          </a:p>
          <a:p>
            <a:pPr marL="0" lvl="1" indent="0">
              <a:buNone/>
            </a:pPr>
            <a:r>
              <a:rPr lang="en-US" sz="2600" dirty="0"/>
              <a:t>The correct answer is </a:t>
            </a:r>
            <a:r>
              <a:rPr lang="en-US" sz="2600" i="1" dirty="0"/>
              <a:t>d</a:t>
            </a:r>
            <a:r>
              <a:rPr lang="en-US" sz="2600" dirty="0"/>
              <a:t>. 2017 cost of goods sold would have been higher by $5 million, reducing income and retained earnings by </a:t>
            </a:r>
            <a:r>
              <a:rPr lang="en-US" sz="2600" b="1" dirty="0"/>
              <a:t>$5 million</a:t>
            </a:r>
            <a:r>
              <a:rPr lang="en-US" sz="2600" dirty="0"/>
              <a:t> (ignoring tax effects).</a:t>
            </a:r>
            <a:endParaRPr lang="en-US" sz="2600" b="1" dirty="0"/>
          </a:p>
        </p:txBody>
      </p:sp>
    </p:spTree>
    <p:extLst>
      <p:ext uri="{BB962C8B-B14F-4D97-AF65-F5344CB8AC3E}">
        <p14:creationId xmlns:p14="http://schemas.microsoft.com/office/powerpoint/2010/main" val="28821448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5" name="Title 4"/>
          <p:cNvSpPr>
            <a:spLocks noGrp="1"/>
          </p:cNvSpPr>
          <p:nvPr>
            <p:ph type="title"/>
          </p:nvPr>
        </p:nvSpPr>
        <p:spPr/>
        <p:txBody>
          <a:bodyPr>
            <a:normAutofit/>
          </a:bodyPr>
          <a:lstStyle/>
          <a:p>
            <a:r>
              <a:rPr lang="en-IN" dirty="0">
                <a:ea typeface="Adobe Fan Heiti Std B"/>
                <a:cs typeface="Adobe Fan Heiti Std B"/>
              </a:rPr>
              <a:t>Inventory Errors (1 of 2)</a:t>
            </a:r>
            <a:endParaRPr lang="en-US" dirty="0"/>
          </a:p>
        </p:txBody>
      </p:sp>
      <p:sp>
        <p:nvSpPr>
          <p:cNvPr id="6" name="Content Placeholder 5"/>
          <p:cNvSpPr>
            <a:spLocks noGrp="1"/>
          </p:cNvSpPr>
          <p:nvPr>
            <p:ph sz="quarter" idx="10"/>
          </p:nvPr>
        </p:nvSpPr>
        <p:spPr>
          <a:xfrm>
            <a:off x="1082040" y="1524000"/>
            <a:ext cx="7315200" cy="4724400"/>
          </a:xfrm>
        </p:spPr>
        <p:txBody>
          <a:bodyPr/>
          <a:lstStyle/>
          <a:p>
            <a:pPr marL="463550" indent="-463550"/>
            <a:r>
              <a:rPr lang="en-US" dirty="0"/>
              <a:t>Inventory errors</a:t>
            </a:r>
          </a:p>
          <a:p>
            <a:pPr marL="914400" lvl="1" indent="-457200"/>
            <a:r>
              <a:rPr lang="en-US" dirty="0"/>
              <a:t>Overstatement or understatement of ending inventory</a:t>
            </a:r>
          </a:p>
          <a:p>
            <a:pPr marL="1371600" lvl="2" indent="-457200">
              <a:buFont typeface="+mj-lt"/>
              <a:buAutoNum type="arabicParenR"/>
            </a:pPr>
            <a:r>
              <a:rPr lang="en-US" dirty="0"/>
              <a:t>Mistake in physical count or pricing</a:t>
            </a:r>
          </a:p>
          <a:p>
            <a:pPr marL="1371600" lvl="2" indent="-457200">
              <a:buFont typeface="+mj-lt"/>
              <a:buAutoNum type="arabicParenR"/>
            </a:pPr>
            <a:r>
              <a:rPr lang="en-US" dirty="0"/>
              <a:t>Mistake in recording purchases</a:t>
            </a:r>
            <a:endParaRPr lang="en-US" sz="1600" dirty="0"/>
          </a:p>
        </p:txBody>
      </p:sp>
    </p:spTree>
    <p:extLst>
      <p:ext uri="{BB962C8B-B14F-4D97-AF65-F5344CB8AC3E}">
        <p14:creationId xmlns:p14="http://schemas.microsoft.com/office/powerpoint/2010/main" val="24822649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5" name="Title 4"/>
          <p:cNvSpPr>
            <a:spLocks noGrp="1"/>
          </p:cNvSpPr>
          <p:nvPr>
            <p:ph type="title"/>
          </p:nvPr>
        </p:nvSpPr>
        <p:spPr/>
        <p:txBody>
          <a:bodyPr>
            <a:normAutofit/>
          </a:bodyPr>
          <a:lstStyle/>
          <a:p>
            <a:r>
              <a:rPr lang="en-IN" dirty="0">
                <a:ea typeface="Adobe Fan Heiti Std B"/>
                <a:cs typeface="Adobe Fan Heiti Std B"/>
              </a:rPr>
              <a:t>Inventory Errors (2 of 2)</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9605162"/>
              </p:ext>
            </p:extLst>
          </p:nvPr>
        </p:nvGraphicFramePr>
        <p:xfrm>
          <a:off x="762000" y="1595120"/>
          <a:ext cx="8229600" cy="3967480"/>
        </p:xfrm>
        <a:graphic>
          <a:graphicData uri="http://schemas.openxmlformats.org/drawingml/2006/table">
            <a:tbl>
              <a:tblPr firstRow="1" bandRow="1">
                <a:tableStyleId>{5940675A-B579-460E-94D1-54222C63F5DA}</a:tableStyleId>
              </a:tblPr>
              <a:tblGrid>
                <a:gridCol w="38862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effectLst/>
                          <a:latin typeface="Verdana" panose="020B0604030504040204" pitchFamily="34" charset="0"/>
                          <a:ea typeface="Verdana" panose="020B0604030504040204" pitchFamily="34" charset="0"/>
                          <a:cs typeface="Verdana" panose="020B0604030504040204" pitchFamily="34" charset="0"/>
                        </a:rPr>
                        <a:t>Error</a:t>
                      </a:r>
                      <a:r>
                        <a:rPr lang="en-US" sz="1600" b="1" baseline="0" dirty="0">
                          <a:effectLst/>
                          <a:latin typeface="Verdana" panose="020B0604030504040204" pitchFamily="34" charset="0"/>
                          <a:ea typeface="Verdana" panose="020B0604030504040204" pitchFamily="34" charset="0"/>
                          <a:cs typeface="Verdana" panose="020B0604030504040204" pitchFamily="34" charset="0"/>
                        </a:rPr>
                        <a:t> Types</a:t>
                      </a:r>
                      <a:r>
                        <a:rPr lang="en-US" sz="1600" b="1" dirty="0">
                          <a:effectLst/>
                          <a:latin typeface="Verdana" panose="020B0604030504040204" pitchFamily="34" charset="0"/>
                          <a:ea typeface="Verdana" panose="020B0604030504040204" pitchFamily="34" charset="0"/>
                          <a:cs typeface="Verdana" panose="020B0604030504040204" pitchFamily="34" charset="0"/>
                        </a:rPr>
                        <a:t> </a:t>
                      </a:r>
                      <a:endParaRPr lang="en-US" sz="1600" b="1"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effectLst/>
                          <a:latin typeface="Verdana" panose="020B0604030504040204" pitchFamily="34" charset="0"/>
                          <a:ea typeface="Verdana" panose="020B0604030504040204" pitchFamily="34" charset="0"/>
                          <a:cs typeface="Verdana" panose="020B0604030504040204" pitchFamily="34" charset="0"/>
                        </a:rPr>
                        <a:t>Error Treatments</a:t>
                      </a:r>
                      <a:endParaRPr lang="en-US" sz="16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effectLst/>
                          <a:latin typeface="Verdana" panose="020B0604030504040204" pitchFamily="34" charset="0"/>
                          <a:ea typeface="Verdana" panose="020B0604030504040204" pitchFamily="34" charset="0"/>
                          <a:cs typeface="Verdana" panose="020B0604030504040204" pitchFamily="34" charset="0"/>
                        </a:rPr>
                        <a:t>Error in same accounting period</a:t>
                      </a:r>
                      <a:endParaRPr lang="en-US" sz="1600" b="1" i="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p>
                      <a:endParaRPr lang="en-US" sz="1600" dirty="0">
                        <a:latin typeface="Verdana" pitchFamily="34" charset="0"/>
                        <a:ea typeface="Verdana" pitchFamily="34" charset="0"/>
                        <a:cs typeface="Verdana" pitchFamily="34" charset="0"/>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600" dirty="0">
                          <a:effectLst/>
                          <a:latin typeface="Verdana" panose="020B0604030504040204" pitchFamily="34" charset="0"/>
                          <a:ea typeface="Verdana" panose="020B0604030504040204" pitchFamily="34" charset="0"/>
                          <a:cs typeface="Verdana" panose="020B0604030504040204" pitchFamily="34" charset="0"/>
                        </a:rPr>
                        <a:t>Original erroneous entry should be reversed</a:t>
                      </a: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600" dirty="0">
                          <a:effectLst/>
                          <a:latin typeface="Verdana" panose="020B0604030504040204" pitchFamily="34" charset="0"/>
                          <a:ea typeface="Verdana" panose="020B0604030504040204" pitchFamily="34" charset="0"/>
                          <a:cs typeface="Verdana" panose="020B0604030504040204" pitchFamily="34" charset="0"/>
                        </a:rPr>
                        <a:t>Appropriate entry recorded</a:t>
                      </a:r>
                      <a:endParaRPr lang="en-US" sz="16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effectLst/>
                          <a:latin typeface="Verdana" panose="020B0604030504040204" pitchFamily="34" charset="0"/>
                          <a:ea typeface="Verdana" panose="020B0604030504040204" pitchFamily="34" charset="0"/>
                          <a:cs typeface="Verdana" panose="020B0604030504040204" pitchFamily="34" charset="0"/>
                        </a:rPr>
                        <a:t>Error discovered</a:t>
                      </a:r>
                      <a:r>
                        <a:rPr lang="en-US" sz="1600" b="1" baseline="0" dirty="0">
                          <a:effectLst/>
                          <a:latin typeface="Verdana" panose="020B0604030504040204" pitchFamily="34" charset="0"/>
                          <a:ea typeface="Verdana" panose="020B0604030504040204" pitchFamily="34" charset="0"/>
                          <a:cs typeface="Verdana" panose="020B0604030504040204" pitchFamily="34" charset="0"/>
                        </a:rPr>
                        <a:t> in subsequent accounting period</a:t>
                      </a:r>
                      <a:endParaRPr lang="en-US" sz="1600" b="1" i="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1600" dirty="0">
                          <a:effectLst/>
                          <a:latin typeface="Verdana" panose="020B0604030504040204" pitchFamily="34" charset="0"/>
                          <a:ea typeface="Verdana" panose="020B0604030504040204" pitchFamily="34" charset="0"/>
                          <a:cs typeface="Verdana" panose="020B0604030504040204" pitchFamily="34" charset="0"/>
                        </a:rPr>
                        <a:t>Previous</a:t>
                      </a:r>
                      <a:r>
                        <a:rPr lang="en-US" sz="1600" baseline="0" dirty="0">
                          <a:effectLst/>
                          <a:latin typeface="Verdana" panose="020B0604030504040204" pitchFamily="34" charset="0"/>
                          <a:ea typeface="Verdana" panose="020B0604030504040204" pitchFamily="34" charset="0"/>
                          <a:cs typeface="Verdana" panose="020B0604030504040204" pitchFamily="34" charset="0"/>
                        </a:rPr>
                        <a:t> year financial statement should be retrospectively restated</a:t>
                      </a: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1600" baseline="0" dirty="0">
                          <a:effectLst/>
                          <a:latin typeface="Verdana" panose="020B0604030504040204" pitchFamily="34" charset="0"/>
                          <a:ea typeface="Verdana" panose="020B0604030504040204" pitchFamily="34" charset="0"/>
                          <a:cs typeface="Verdana" panose="020B0604030504040204" pitchFamily="34" charset="0"/>
                        </a:rPr>
                        <a:t>Incorrect account balances are corrected by journal entry</a:t>
                      </a: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1600" dirty="0">
                          <a:effectLst/>
                          <a:latin typeface="Verdana" panose="020B0604030504040204" pitchFamily="34" charset="0"/>
                          <a:ea typeface="Verdana" panose="020B0604030504040204" pitchFamily="34" charset="0"/>
                          <a:cs typeface="Verdana" panose="020B0604030504040204" pitchFamily="34" charset="0"/>
                        </a:rPr>
                        <a:t>Correction of retained earnings is reported as a prior period adjustment</a:t>
                      </a:r>
                      <a:r>
                        <a:rPr lang="en-US" sz="1600" baseline="0" dirty="0">
                          <a:effectLst/>
                          <a:latin typeface="Verdana" panose="020B0604030504040204" pitchFamily="34" charset="0"/>
                          <a:ea typeface="Verdana" panose="020B0604030504040204" pitchFamily="34" charset="0"/>
                          <a:cs typeface="Verdana" panose="020B0604030504040204" pitchFamily="34" charset="0"/>
                        </a:rPr>
                        <a:t> </a:t>
                      </a:r>
                      <a:r>
                        <a:rPr lang="en-US" sz="1600" u="none" strike="noStrike" kern="1200" baseline="0" dirty="0">
                          <a:latin typeface="Verdana" panose="020B0604030504040204" pitchFamily="34" charset="0"/>
                          <a:ea typeface="Verdana" panose="020B0604030504040204" pitchFamily="34" charset="0"/>
                          <a:cs typeface="Verdana" panose="020B0604030504040204" pitchFamily="34" charset="0"/>
                        </a:rPr>
                        <a:t>to the beginning balance </a:t>
                      </a: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in the statement of shareholders’ equity</a:t>
                      </a:r>
                      <a:endParaRPr lang="en-US" sz="1600" dirty="0">
                        <a:effectLst/>
                        <a:latin typeface="Verdana" panose="020B0604030504040204" pitchFamily="34" charset="0"/>
                        <a:ea typeface="Verdana" panose="020B0604030504040204" pitchFamily="34" charset="0"/>
                        <a:cs typeface="Verdana" panose="020B0604030504040204" pitchFamily="34" charset="0"/>
                      </a:endParaRP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1600" dirty="0">
                          <a:effectLst/>
                          <a:latin typeface="Verdana" panose="020B0604030504040204" pitchFamily="34" charset="0"/>
                          <a:ea typeface="Verdana" panose="020B0604030504040204" pitchFamily="34" charset="0"/>
                          <a:cs typeface="Verdana" panose="020B0604030504040204" pitchFamily="34" charset="0"/>
                        </a:rPr>
                        <a:t>Disclosure note</a:t>
                      </a:r>
                      <a:r>
                        <a:rPr lang="en-US" sz="1600" baseline="0" dirty="0">
                          <a:effectLst/>
                          <a:latin typeface="Verdana" panose="020B0604030504040204" pitchFamily="34" charset="0"/>
                          <a:ea typeface="Verdana" panose="020B0604030504040204" pitchFamily="34" charset="0"/>
                          <a:cs typeface="Verdana" panose="020B0604030504040204" pitchFamily="34" charset="0"/>
                        </a:rPr>
                        <a:t> describing the nature and impact of error</a:t>
                      </a:r>
                      <a:endParaRPr lang="en-US" sz="16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itchFamily="34" charset="0"/>
                        <a:buChar char="•"/>
                      </a:pPr>
                      <a:endParaRPr lang="en-US" sz="16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203010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09-6</a:t>
            </a:r>
          </a:p>
        </p:txBody>
      </p:sp>
      <p:sp>
        <p:nvSpPr>
          <p:cNvPr id="5" name="Title 4"/>
          <p:cNvSpPr>
            <a:spLocks noGrp="1"/>
          </p:cNvSpPr>
          <p:nvPr>
            <p:ph type="title"/>
          </p:nvPr>
        </p:nvSpPr>
        <p:spPr/>
        <p:txBody>
          <a:bodyPr>
            <a:noAutofit/>
          </a:bodyPr>
          <a:lstStyle/>
          <a:p>
            <a:r>
              <a:rPr lang="en-US" dirty="0"/>
              <a:t>Visualizing the Effect of Inventory Errors</a:t>
            </a:r>
          </a:p>
        </p:txBody>
      </p:sp>
      <p:pic>
        <p:nvPicPr>
          <p:cNvPr id="5122" name="Picture 2" descr="Diagram depicts how errors in one accounting measure can be easily carried to another measure.&#10;&quot;The diagram is divided into three parts, each with a specific calculation:&#10;In the first part, beginning inventory plus net purchases, less ending inventory, equals cost of goods sold.&#10;A line with an arrow points from the cost of goods sold in the first part to its position in the second part: Revenues less cost of goods sold, less other expenses, equals net income.&#10;A line with an arrow points from net income in the second part to its position in the third part: Beginning retained earnings plus net income, less dividends, equals ending retained earnings.&#10;&quot;&#10;"/>
          <p:cNvPicPr>
            <a:picLocks noGrp="1" noChangeAspect="1" noChangeArrowheads="1"/>
          </p:cNvPicPr>
          <p:nvPr>
            <p:ph sz="quarter" idx="11"/>
          </p:nvPr>
        </p:nvPicPr>
        <p:blipFill>
          <a:blip r:embed="rId3" cstate="print">
            <a:extLst>
              <a:ext uri="{28A0092B-C50C-407E-A947-70E740481C1C}">
                <a14:useLocalDpi xmlns:a14="http://schemas.microsoft.com/office/drawing/2010/main" val="0"/>
              </a:ext>
            </a:extLst>
          </a:blip>
          <a:stretch>
            <a:fillRect/>
          </a:stretch>
        </p:blipFill>
        <p:spPr bwMode="auto">
          <a:xfrm>
            <a:off x="1371600" y="1447800"/>
            <a:ext cx="6825895" cy="2929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0"/>
          </p:nvPr>
        </p:nvSpPr>
        <p:spPr>
          <a:xfrm>
            <a:off x="762000" y="4419600"/>
            <a:ext cx="8153400" cy="2133600"/>
          </a:xfrm>
        </p:spPr>
        <p:txBody>
          <a:bodyPr/>
          <a:lstStyle/>
          <a:p>
            <a:pPr marL="0" indent="0">
              <a:buNone/>
            </a:pPr>
            <a:r>
              <a:rPr lang="en-IN" sz="2400" dirty="0"/>
              <a:t>An error in recording purchases or calculating ending inventory affects:</a:t>
            </a:r>
          </a:p>
          <a:p>
            <a:pPr marL="800100">
              <a:buAutoNum type="arabicPeriod"/>
            </a:pPr>
            <a:r>
              <a:rPr lang="en-IN" sz="2400" dirty="0"/>
              <a:t>Cost of goods sold</a:t>
            </a:r>
          </a:p>
          <a:p>
            <a:pPr marL="800100">
              <a:buAutoNum type="arabicPeriod"/>
            </a:pPr>
            <a:r>
              <a:rPr lang="en-IN" sz="2400" dirty="0"/>
              <a:t>Net income</a:t>
            </a:r>
          </a:p>
          <a:p>
            <a:pPr marL="800100">
              <a:buAutoNum type="arabicPeriod"/>
            </a:pPr>
            <a:r>
              <a:rPr lang="en-IN" sz="2400" dirty="0"/>
              <a:t>Retained earnings</a:t>
            </a:r>
            <a:endParaRPr lang="en-US" sz="2400" dirty="0"/>
          </a:p>
        </p:txBody>
      </p:sp>
    </p:spTree>
    <p:extLst>
      <p:ext uri="{BB962C8B-B14F-4D97-AF65-F5344CB8AC3E}">
        <p14:creationId xmlns:p14="http://schemas.microsoft.com/office/powerpoint/2010/main" val="1310782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09-7</a:t>
            </a:r>
          </a:p>
        </p:txBody>
      </p:sp>
      <p:sp>
        <p:nvSpPr>
          <p:cNvPr id="5" name="Title 4"/>
          <p:cNvSpPr>
            <a:spLocks noGrp="1"/>
          </p:cNvSpPr>
          <p:nvPr>
            <p:ph type="title"/>
          </p:nvPr>
        </p:nvSpPr>
        <p:spPr>
          <a:xfrm>
            <a:off x="685800" y="381000"/>
            <a:ext cx="8305800" cy="1143000"/>
          </a:xfrm>
        </p:spPr>
        <p:txBody>
          <a:bodyPr>
            <a:noAutofit/>
          </a:bodyPr>
          <a:lstStyle/>
          <a:p>
            <a:r>
              <a:rPr lang="en-IN" dirty="0">
                <a:ea typeface="Adobe Fan Heiti Std B"/>
                <a:cs typeface="Adobe Fan Heiti Std B"/>
              </a:rPr>
              <a:t>Inventory Error Correction (1 of 2) </a:t>
            </a:r>
            <a:endParaRPr lang="en-US" dirty="0"/>
          </a:p>
        </p:txBody>
      </p:sp>
      <p:sp>
        <p:nvSpPr>
          <p:cNvPr id="6" name="Content Placeholder 5"/>
          <p:cNvSpPr>
            <a:spLocks noGrp="1"/>
          </p:cNvSpPr>
          <p:nvPr>
            <p:ph sz="quarter" idx="10"/>
          </p:nvPr>
        </p:nvSpPr>
        <p:spPr>
          <a:xfrm>
            <a:off x="685800" y="1752600"/>
            <a:ext cx="8244840" cy="3657600"/>
          </a:xfrm>
        </p:spPr>
        <p:txBody>
          <a:bodyPr/>
          <a:lstStyle/>
          <a:p>
            <a:pPr marL="0" indent="0">
              <a:buNone/>
            </a:pPr>
            <a:r>
              <a:rPr lang="en-IN" dirty="0"/>
              <a:t>The Barton Company uses a periodic inventory system. At the end of 2017, a mathematical error caused an </a:t>
            </a:r>
            <a:r>
              <a:rPr lang="en-IN" b="1" dirty="0"/>
              <a:t>$800,000 overstatement </a:t>
            </a:r>
            <a:r>
              <a:rPr lang="en-IN" dirty="0"/>
              <a:t>of ending inventory. Ending inventories for 2018 and 2019 are correctly determined. Assume the error is not discovered until after 2018.</a:t>
            </a:r>
          </a:p>
        </p:txBody>
      </p:sp>
    </p:spTree>
    <p:extLst>
      <p:ext uri="{BB962C8B-B14F-4D97-AF65-F5344CB8AC3E}">
        <p14:creationId xmlns:p14="http://schemas.microsoft.com/office/powerpoint/2010/main" val="41177581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09-7</a:t>
            </a:r>
          </a:p>
        </p:txBody>
      </p:sp>
      <p:sp>
        <p:nvSpPr>
          <p:cNvPr id="6" name="Title 4"/>
          <p:cNvSpPr>
            <a:spLocks noGrp="1"/>
          </p:cNvSpPr>
          <p:nvPr>
            <p:ph type="title"/>
          </p:nvPr>
        </p:nvSpPr>
        <p:spPr>
          <a:xfrm>
            <a:off x="685800" y="381000"/>
            <a:ext cx="8305800" cy="1143000"/>
          </a:xfrm>
        </p:spPr>
        <p:txBody>
          <a:bodyPr>
            <a:noAutofit/>
          </a:bodyPr>
          <a:lstStyle/>
          <a:p>
            <a:r>
              <a:rPr lang="en-IN" dirty="0">
                <a:ea typeface="Adobe Fan Heiti Std B"/>
                <a:cs typeface="Adobe Fan Heiti Std B"/>
              </a:rPr>
              <a:t>Inventory Error Correction (2 of 2) </a:t>
            </a:r>
            <a:endParaRPr lang="en-US" dirty="0"/>
          </a:p>
        </p:txBody>
      </p:sp>
      <p:pic>
        <p:nvPicPr>
          <p:cNvPr id="13314" name="Picture 2" descr="The analysis of an inventory error correction is provided. In 2017, beginning inventory plus net purchases, less ending inventory that is overstated by 800,000, results in cost of goods sold understated by 800,000. Revenues less cost of goods sold that are understated by 800,000, less other expenses, results in net income that is overstated by 800,000. Therefore, retained earnings are overstated by 800,000.&#10;In 2018, beginning inventory is overstated by 800,000. To this amount net purchases are added and ending inventory is subtracted, resulting in cost of goods sold being overstated by 800,000. From revenues, then, cost of goods sold that are overstated by 800,000 would be subtracted. Other expenses are subtracted, leaving a net income that is understated by 800,000. Because of this understatement of 800,000 in net income, the retained earnings that were overstated during 2018 have now been corrected.&#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838" y="1614582"/>
            <a:ext cx="7468362" cy="4252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82359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09-7</a:t>
            </a:r>
          </a:p>
        </p:txBody>
      </p:sp>
      <p:sp>
        <p:nvSpPr>
          <p:cNvPr id="6" name="Title 4"/>
          <p:cNvSpPr>
            <a:spLocks noGrp="1"/>
          </p:cNvSpPr>
          <p:nvPr>
            <p:ph type="title"/>
          </p:nvPr>
        </p:nvSpPr>
        <p:spPr>
          <a:xfrm>
            <a:off x="685800" y="494204"/>
            <a:ext cx="8229600" cy="1563196"/>
          </a:xfrm>
        </p:spPr>
        <p:txBody>
          <a:bodyPr wrap="square" lIns="0" tIns="0" rIns="0" bIns="0">
            <a:noAutofit/>
          </a:bodyPr>
          <a:lstStyle/>
          <a:p>
            <a:r>
              <a:rPr lang="en-IN" dirty="0">
                <a:ea typeface="Adobe Fan Heiti Std B"/>
                <a:cs typeface="Adobe Fan Heiti Std B"/>
              </a:rPr>
              <a:t>Inventory Error Correction—When the Error is Discovered the Following Year (1 of 2)</a:t>
            </a:r>
            <a:endParaRPr lang="en-US" dirty="0"/>
          </a:p>
        </p:txBody>
      </p:sp>
      <p:sp>
        <p:nvSpPr>
          <p:cNvPr id="4" name="Content Placeholder 3"/>
          <p:cNvSpPr>
            <a:spLocks noGrp="1"/>
          </p:cNvSpPr>
          <p:nvPr>
            <p:ph sz="quarter" idx="10"/>
          </p:nvPr>
        </p:nvSpPr>
        <p:spPr>
          <a:xfrm>
            <a:off x="762000" y="2133600"/>
            <a:ext cx="8077200" cy="4267200"/>
          </a:xfrm>
        </p:spPr>
        <p:txBody>
          <a:bodyPr/>
          <a:lstStyle/>
          <a:p>
            <a:pPr marL="0" indent="0">
              <a:spcBef>
                <a:spcPts val="600"/>
              </a:spcBef>
              <a:buNone/>
            </a:pPr>
            <a:r>
              <a:rPr lang="en-IN" dirty="0"/>
              <a:t>The Barton Company uses a periodic inventory system. At the end of 2017, a mathematical error caused an $800,000 overstatement of ending inventory. Ending inventories for 2018 and 2019 are correctly determined.</a:t>
            </a:r>
          </a:p>
          <a:p>
            <a:pPr marL="0" indent="0">
              <a:buNone/>
            </a:pPr>
            <a:r>
              <a:rPr lang="en-US" dirty="0"/>
              <a:t>The $800,000 overstatement causes the following errors in 2017: </a:t>
            </a:r>
          </a:p>
          <a:p>
            <a:pPr marL="914400" indent="-457200">
              <a:buAutoNum type="arabicParenBoth"/>
            </a:pPr>
            <a:r>
              <a:rPr lang="en-US" sz="2400" dirty="0"/>
              <a:t> ending inventory overstated</a:t>
            </a:r>
          </a:p>
          <a:p>
            <a:pPr marL="914400" indent="-457200">
              <a:buAutoNum type="arabicParenBoth"/>
            </a:pPr>
            <a:r>
              <a:rPr lang="en-US" sz="2400" dirty="0"/>
              <a:t> net income and retained earnings overstated</a:t>
            </a:r>
            <a:r>
              <a:rPr lang="en-IN" sz="2400" dirty="0"/>
              <a:t> </a:t>
            </a:r>
          </a:p>
        </p:txBody>
      </p:sp>
    </p:spTree>
    <p:extLst>
      <p:ext uri="{BB962C8B-B14F-4D97-AF65-F5344CB8AC3E}">
        <p14:creationId xmlns:p14="http://schemas.microsoft.com/office/powerpoint/2010/main" val="12016679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09-7</a:t>
            </a:r>
          </a:p>
        </p:txBody>
      </p:sp>
      <p:sp>
        <p:nvSpPr>
          <p:cNvPr id="10" name="Title 4"/>
          <p:cNvSpPr>
            <a:spLocks noGrp="1"/>
          </p:cNvSpPr>
          <p:nvPr>
            <p:ph type="title"/>
          </p:nvPr>
        </p:nvSpPr>
        <p:spPr>
          <a:xfrm>
            <a:off x="685800" y="494204"/>
            <a:ext cx="8229600" cy="1563196"/>
          </a:xfrm>
        </p:spPr>
        <p:txBody>
          <a:bodyPr wrap="square" lIns="0" tIns="0" rIns="0" bIns="0">
            <a:noAutofit/>
          </a:bodyPr>
          <a:lstStyle/>
          <a:p>
            <a:r>
              <a:rPr lang="en-IN" dirty="0">
                <a:ea typeface="Adobe Fan Heiti Std B"/>
                <a:cs typeface="Adobe Fan Heiti Std B"/>
              </a:rPr>
              <a:t>Inventory Error Correction—When the Error is Discovered the Following Year (2 of 2)</a:t>
            </a:r>
            <a:endParaRPr lang="en-US" dirty="0"/>
          </a:p>
        </p:txBody>
      </p:sp>
      <p:sp>
        <p:nvSpPr>
          <p:cNvPr id="4" name="Content Placeholder 3"/>
          <p:cNvSpPr>
            <a:spLocks noGrp="1"/>
          </p:cNvSpPr>
          <p:nvPr>
            <p:ph sz="quarter" idx="10"/>
          </p:nvPr>
        </p:nvSpPr>
        <p:spPr>
          <a:xfrm>
            <a:off x="914400" y="2209800"/>
            <a:ext cx="7699375" cy="1828800"/>
          </a:xfrm>
        </p:spPr>
        <p:txBody>
          <a:bodyPr/>
          <a:lstStyle/>
          <a:p>
            <a:pPr marL="0" indent="0">
              <a:buNone/>
            </a:pPr>
            <a:r>
              <a:rPr lang="en-US" dirty="0"/>
              <a:t>If the error is discovered in 2018 (following year), the following journal entry is made to correct the error, ignoring income taxes:</a:t>
            </a:r>
            <a:endParaRPr lang="en-IN" dirty="0"/>
          </a:p>
        </p:txBody>
      </p:sp>
      <p:pic>
        <p:nvPicPr>
          <p:cNvPr id="7170" name="Picture 2" descr="Journal Entry debiting retained earnings 800,000 and crediting inventory 800,0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294187"/>
            <a:ext cx="8083550"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701100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09-7</a:t>
            </a:r>
          </a:p>
        </p:txBody>
      </p:sp>
      <p:sp>
        <p:nvSpPr>
          <p:cNvPr id="5" name="Title 4"/>
          <p:cNvSpPr>
            <a:spLocks noGrp="1"/>
          </p:cNvSpPr>
          <p:nvPr>
            <p:ph type="title"/>
          </p:nvPr>
        </p:nvSpPr>
        <p:spPr>
          <a:xfrm>
            <a:off x="685800" y="494204"/>
            <a:ext cx="8305800" cy="1334596"/>
          </a:xfrm>
        </p:spPr>
        <p:txBody>
          <a:bodyPr wrap="square" lIns="0" tIns="0" rIns="0" bIns="0">
            <a:noAutofit/>
          </a:bodyPr>
          <a:lstStyle/>
          <a:p>
            <a:r>
              <a:rPr lang="en-US" dirty="0">
                <a:ea typeface="Adobe Fan Heiti Std B"/>
                <a:cs typeface="Adobe Fan Heiti Std B"/>
              </a:rPr>
              <a:t>Inventory Error Correction—When the Error is Discovered Two Years Later</a:t>
            </a:r>
            <a:r>
              <a:rPr lang="en-IN" dirty="0">
                <a:ea typeface="Adobe Fan Heiti Std B"/>
                <a:cs typeface="Adobe Fan Heiti Std B"/>
              </a:rPr>
              <a:t> (1 of 2)</a:t>
            </a:r>
            <a:endParaRPr lang="en-US" dirty="0"/>
          </a:p>
        </p:txBody>
      </p:sp>
      <p:sp>
        <p:nvSpPr>
          <p:cNvPr id="7" name="Content Placeholder 3"/>
          <p:cNvSpPr>
            <a:spLocks noGrp="1"/>
          </p:cNvSpPr>
          <p:nvPr>
            <p:ph sz="quarter" idx="10"/>
          </p:nvPr>
        </p:nvSpPr>
        <p:spPr>
          <a:xfrm>
            <a:off x="762000" y="2057400"/>
            <a:ext cx="8229600" cy="4343400"/>
          </a:xfrm>
        </p:spPr>
        <p:txBody>
          <a:bodyPr/>
          <a:lstStyle/>
          <a:p>
            <a:pPr marL="0" indent="0">
              <a:buNone/>
            </a:pPr>
            <a:r>
              <a:rPr lang="en-IN" dirty="0"/>
              <a:t>The Barton Company uses a periodic inventory system. At the end of 2017, a mathematical error caused an $800,000 overstatement of ending inventory. Ending inventories for 2018 and 2019 are correctly determined.</a:t>
            </a:r>
          </a:p>
          <a:p>
            <a:pPr marL="463550" indent="-463550"/>
            <a:r>
              <a:rPr lang="en-US" dirty="0"/>
              <a:t>If the error is discovered in 2019 (two years later)</a:t>
            </a:r>
          </a:p>
          <a:p>
            <a:pPr marL="463550" indent="-463550"/>
            <a:r>
              <a:rPr lang="en-US" b="1" dirty="0"/>
              <a:t>No correcting entry required </a:t>
            </a:r>
            <a:r>
              <a:rPr lang="en-US" dirty="0"/>
              <a:t>as the error has self-corrected</a:t>
            </a:r>
            <a:endParaRPr lang="en-IN" dirty="0"/>
          </a:p>
        </p:txBody>
      </p:sp>
    </p:spTree>
    <p:extLst>
      <p:ext uri="{BB962C8B-B14F-4D97-AF65-F5344CB8AC3E}">
        <p14:creationId xmlns:p14="http://schemas.microsoft.com/office/powerpoint/2010/main" val="1292540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09-1</a:t>
            </a:r>
          </a:p>
        </p:txBody>
      </p:sp>
      <p:sp>
        <p:nvSpPr>
          <p:cNvPr id="8" name="Title 7"/>
          <p:cNvSpPr>
            <a:spLocks noGrp="1"/>
          </p:cNvSpPr>
          <p:nvPr>
            <p:ph type="title"/>
          </p:nvPr>
        </p:nvSpPr>
        <p:spPr/>
        <p:txBody>
          <a:bodyPr>
            <a:noAutofit/>
          </a:bodyPr>
          <a:lstStyle/>
          <a:p>
            <a:r>
              <a:rPr lang="en-US" dirty="0"/>
              <a:t>LCNRV (2 of 2)</a:t>
            </a:r>
          </a:p>
        </p:txBody>
      </p:sp>
      <p:graphicFrame>
        <p:nvGraphicFramePr>
          <p:cNvPr id="5" name="Table 4"/>
          <p:cNvGraphicFramePr>
            <a:graphicFrameLocks noGrp="1"/>
          </p:cNvGraphicFramePr>
          <p:nvPr>
            <p:extLst>
              <p:ext uri="{D42A27DB-BD31-4B8C-83A1-F6EECF244321}">
                <p14:modId xmlns:p14="http://schemas.microsoft.com/office/powerpoint/2010/main" val="2774853461"/>
              </p:ext>
            </p:extLst>
          </p:nvPr>
        </p:nvGraphicFramePr>
        <p:xfrm>
          <a:off x="609600" y="1651000"/>
          <a:ext cx="8382000" cy="4597400"/>
        </p:xfrm>
        <a:graphic>
          <a:graphicData uri="http://schemas.openxmlformats.org/drawingml/2006/table">
            <a:tbl>
              <a:tblPr firstRow="1" bandRow="1">
                <a:tableStyleId>{5940675A-B579-460E-94D1-54222C63F5DA}</a:tableStyleId>
              </a:tblPr>
              <a:tblGrid>
                <a:gridCol w="10668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gridCol w="1295400">
                  <a:extLst>
                    <a:ext uri="{9D8B030D-6E8A-4147-A177-3AD203B41FA5}">
                      <a16:colId xmlns:a16="http://schemas.microsoft.com/office/drawing/2014/main" val="20005"/>
                    </a:ext>
                  </a:extLst>
                </a:gridCol>
                <a:gridCol w="1143000">
                  <a:extLst>
                    <a:ext uri="{9D8B030D-6E8A-4147-A177-3AD203B41FA5}">
                      <a16:colId xmlns:a16="http://schemas.microsoft.com/office/drawing/2014/main" val="20006"/>
                    </a:ext>
                  </a:extLst>
                </a:gridCol>
              </a:tblGrid>
              <a:tr h="370840">
                <a:tc>
                  <a:txBody>
                    <a:bodyPr/>
                    <a:lstStyle/>
                    <a:p>
                      <a:pPr algn="ctr"/>
                      <a:r>
                        <a:rPr lang="en-US" sz="1200" b="1" dirty="0">
                          <a:latin typeface="Verdana" pitchFamily="34" charset="0"/>
                          <a:ea typeface="Verdana" pitchFamily="34" charset="0"/>
                          <a:cs typeface="Verdana" pitchFamily="34" charset="0"/>
                        </a:rPr>
                        <a:t>Item</a:t>
                      </a:r>
                    </a:p>
                  </a:txBody>
                  <a:tcPr anchor="ctr"/>
                </a:tc>
                <a:tc>
                  <a:txBody>
                    <a:bodyPr/>
                    <a:lstStyle/>
                    <a:p>
                      <a:pPr algn="ctr"/>
                      <a:endParaRPr lang="en-US" sz="1200" b="1" dirty="0">
                        <a:latin typeface="Verdana" pitchFamily="34" charset="0"/>
                        <a:ea typeface="Verdana" pitchFamily="34" charset="0"/>
                        <a:cs typeface="Verdana" pitchFamily="34" charset="0"/>
                      </a:endParaRPr>
                    </a:p>
                  </a:txBody>
                  <a:tcPr anchor="ctr"/>
                </a:tc>
                <a:tc>
                  <a:txBody>
                    <a:bodyPr/>
                    <a:lstStyle/>
                    <a:p>
                      <a:pPr algn="ctr"/>
                      <a:r>
                        <a:rPr lang="en-US" sz="1200" b="1" dirty="0">
                          <a:latin typeface="Verdana" pitchFamily="34" charset="0"/>
                          <a:ea typeface="Verdana" pitchFamily="34" charset="0"/>
                          <a:cs typeface="Verdana" pitchFamily="34" charset="0"/>
                        </a:rPr>
                        <a:t>Cost</a:t>
                      </a:r>
                    </a:p>
                  </a:txBody>
                  <a:tcPr anchor="ctr"/>
                </a:tc>
                <a:tc>
                  <a:txBody>
                    <a:bodyPr/>
                    <a:lstStyle/>
                    <a:p>
                      <a:pPr algn="ctr"/>
                      <a:r>
                        <a:rPr lang="en-US" sz="1200" b="1" dirty="0">
                          <a:latin typeface="Verdana" pitchFamily="34" charset="0"/>
                          <a:ea typeface="Verdana" pitchFamily="34" charset="0"/>
                          <a:cs typeface="Verdana" pitchFamily="34" charset="0"/>
                        </a:rPr>
                        <a:t>NRV</a:t>
                      </a:r>
                    </a:p>
                  </a:txBody>
                  <a:tcPr anchor="ctr"/>
                </a:tc>
                <a:tc>
                  <a:txBody>
                    <a:bodyPr/>
                    <a:lstStyle/>
                    <a:p>
                      <a:pPr algn="ctr"/>
                      <a:r>
                        <a:rPr lang="en-US" sz="1200" b="1" dirty="0">
                          <a:latin typeface="Verdana" pitchFamily="34" charset="0"/>
                          <a:ea typeface="Verdana" pitchFamily="34" charset="0"/>
                          <a:cs typeface="Verdana" pitchFamily="34" charset="0"/>
                        </a:rPr>
                        <a:t>Lower of Cost</a:t>
                      </a:r>
                      <a:r>
                        <a:rPr lang="en-US" sz="1200" b="1" baseline="0" dirty="0">
                          <a:latin typeface="Verdana" pitchFamily="34" charset="0"/>
                          <a:ea typeface="Verdana" pitchFamily="34" charset="0"/>
                          <a:cs typeface="Verdana" pitchFamily="34" charset="0"/>
                        </a:rPr>
                        <a:t> or NRV By Individual Items</a:t>
                      </a:r>
                      <a:endParaRPr lang="en-US" sz="1200" b="1"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Lower of Cost</a:t>
                      </a:r>
                      <a:r>
                        <a:rPr lang="en-US" sz="1200" b="1" baseline="0" dirty="0">
                          <a:latin typeface="Verdana" pitchFamily="34" charset="0"/>
                          <a:ea typeface="Verdana" pitchFamily="34" charset="0"/>
                          <a:cs typeface="Verdana" pitchFamily="34" charset="0"/>
                        </a:rPr>
                        <a:t> or NRV By Category</a:t>
                      </a:r>
                      <a:endParaRPr lang="en-US" sz="1200" b="1" dirty="0">
                        <a:latin typeface="Verdana" pitchFamily="34" charset="0"/>
                        <a:ea typeface="Verdana" pitchFamily="34" charset="0"/>
                        <a:cs typeface="Verdana" pitchFamily="34" charset="0"/>
                      </a:endParaRPr>
                    </a:p>
                    <a:p>
                      <a:pPr algn="ctr"/>
                      <a:endParaRPr lang="en-US" sz="1200" b="1"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Lower of Cost</a:t>
                      </a:r>
                      <a:r>
                        <a:rPr lang="en-US" sz="1200" b="1" baseline="0" dirty="0">
                          <a:latin typeface="Verdana" pitchFamily="34" charset="0"/>
                          <a:ea typeface="Verdana" pitchFamily="34" charset="0"/>
                          <a:cs typeface="Verdana" pitchFamily="34" charset="0"/>
                        </a:rPr>
                        <a:t> or NRV By Total Inventory</a:t>
                      </a:r>
                      <a:endParaRPr lang="en-US" sz="12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r>
                        <a:rPr lang="en-US" sz="1200" dirty="0">
                          <a:latin typeface="Verdana" pitchFamily="34" charset="0"/>
                          <a:ea typeface="Verdana" pitchFamily="34" charset="0"/>
                          <a:cs typeface="Verdana" pitchFamily="34" charset="0"/>
                        </a:rPr>
                        <a:t>A</a:t>
                      </a:r>
                    </a:p>
                  </a:txBody>
                  <a:tcPr anchor="ctr"/>
                </a:tc>
                <a:tc>
                  <a:txBody>
                    <a:bodyPr/>
                    <a:lstStyle/>
                    <a:p>
                      <a:pPr algn="ctr"/>
                      <a:r>
                        <a:rPr lang="en-US" sz="1200" b="1" dirty="0">
                          <a:latin typeface="Verdana" pitchFamily="34" charset="0"/>
                          <a:ea typeface="Verdana" pitchFamily="34" charset="0"/>
                          <a:cs typeface="Verdana" pitchFamily="34" charset="0"/>
                        </a:rPr>
                        <a:t>Lower</a:t>
                      </a:r>
                    </a:p>
                  </a:txBody>
                  <a:tcPr anchor="ctr"/>
                </a:tc>
                <a:tc>
                  <a:txBody>
                    <a:bodyPr/>
                    <a:lstStyle/>
                    <a:p>
                      <a:pPr algn="r"/>
                      <a:r>
                        <a:rPr lang="en-US" sz="1200" dirty="0">
                          <a:latin typeface="Verdana" pitchFamily="34" charset="0"/>
                          <a:ea typeface="Verdana" pitchFamily="34" charset="0"/>
                          <a:cs typeface="Verdana" pitchFamily="34" charset="0"/>
                        </a:rPr>
                        <a:t>$    50,000</a:t>
                      </a:r>
                    </a:p>
                  </a:txBody>
                  <a:tcPr anchor="ctr"/>
                </a:tc>
                <a:tc>
                  <a:txBody>
                    <a:bodyPr/>
                    <a:lstStyle/>
                    <a:p>
                      <a:pPr algn="r"/>
                      <a:r>
                        <a:rPr lang="en-US" sz="1200" dirty="0">
                          <a:latin typeface="Verdana" pitchFamily="34" charset="0"/>
                          <a:ea typeface="Verdana" pitchFamily="34" charset="0"/>
                          <a:cs typeface="Verdana" pitchFamily="34" charset="0"/>
                        </a:rPr>
                        <a:t>$ 85,000</a:t>
                      </a:r>
                    </a:p>
                  </a:txBody>
                  <a:tcPr anchor="ctr"/>
                </a:tc>
                <a:tc>
                  <a:txBody>
                    <a:bodyPr/>
                    <a:lstStyle/>
                    <a:p>
                      <a:pPr algn="r"/>
                      <a:r>
                        <a:rPr lang="en-US" sz="1200" dirty="0">
                          <a:latin typeface="Verdana" pitchFamily="34" charset="0"/>
                          <a:ea typeface="Verdana" pitchFamily="34" charset="0"/>
                          <a:cs typeface="Verdana" pitchFamily="34" charset="0"/>
                        </a:rPr>
                        <a:t>$   50,000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p>
                      <a:r>
                        <a:rPr lang="en-US" sz="1200" dirty="0">
                          <a:latin typeface="Verdana" pitchFamily="34" charset="0"/>
                          <a:ea typeface="Verdana" pitchFamily="34" charset="0"/>
                          <a:cs typeface="Verdana" pitchFamily="34" charset="0"/>
                        </a:rPr>
                        <a:t>B</a:t>
                      </a:r>
                    </a:p>
                  </a:txBody>
                  <a:tcPr anchor="ctr"/>
                </a:tc>
                <a:tc>
                  <a:txBody>
                    <a:bodyPr/>
                    <a:lstStyle/>
                    <a:p>
                      <a:pPr algn="ctr"/>
                      <a:endParaRPr lang="en-US" sz="1200" b="1"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100,000</a:t>
                      </a:r>
                    </a:p>
                  </a:txBody>
                  <a:tcPr anchor="ctr"/>
                </a:tc>
                <a:tc>
                  <a:txBody>
                    <a:bodyPr/>
                    <a:lstStyle/>
                    <a:p>
                      <a:pPr algn="r"/>
                      <a:r>
                        <a:rPr lang="en-US" sz="1200" u="sng" dirty="0">
                          <a:latin typeface="Verdana" pitchFamily="34" charset="0"/>
                          <a:ea typeface="Verdana" pitchFamily="34" charset="0"/>
                          <a:cs typeface="Verdana" pitchFamily="34" charset="0"/>
                        </a:rPr>
                        <a:t>90,000</a:t>
                      </a:r>
                    </a:p>
                  </a:txBody>
                  <a:tcPr anchor="ctr"/>
                </a:tc>
                <a:tc>
                  <a:txBody>
                    <a:bodyPr/>
                    <a:lstStyle/>
                    <a:p>
                      <a:pPr algn="r"/>
                      <a:r>
                        <a:rPr lang="en-US" sz="1200" dirty="0">
                          <a:latin typeface="Verdana" pitchFamily="34" charset="0"/>
                          <a:ea typeface="Verdana" pitchFamily="34" charset="0"/>
                          <a:cs typeface="Verdana" pitchFamily="34" charset="0"/>
                        </a:rPr>
                        <a:t>90,000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70840">
                <a:tc>
                  <a:txBody>
                    <a:bodyPr/>
                    <a:lstStyle/>
                    <a:p>
                      <a:r>
                        <a:rPr lang="en-US" sz="1200" dirty="0">
                          <a:latin typeface="Verdana" pitchFamily="34" charset="0"/>
                          <a:ea typeface="Verdana" pitchFamily="34" charset="0"/>
                          <a:cs typeface="Verdana" pitchFamily="34" charset="0"/>
                        </a:rPr>
                        <a:t>Total</a:t>
                      </a:r>
                      <a:r>
                        <a:rPr lang="en-US" sz="1200" baseline="0" dirty="0">
                          <a:latin typeface="Verdana" pitchFamily="34" charset="0"/>
                          <a:ea typeface="Verdana" pitchFamily="34" charset="0"/>
                          <a:cs typeface="Verdana" pitchFamily="34" charset="0"/>
                        </a:rPr>
                        <a:t> A and B</a:t>
                      </a:r>
                      <a:endParaRPr lang="en-US" sz="1200" dirty="0">
                        <a:latin typeface="Verdana" pitchFamily="34" charset="0"/>
                        <a:ea typeface="Verdana" pitchFamily="34" charset="0"/>
                        <a:cs typeface="Verdana" pitchFamily="34" charset="0"/>
                      </a:endParaRPr>
                    </a:p>
                  </a:txBody>
                  <a:tcPr anchor="ctr"/>
                </a:tc>
                <a:tc>
                  <a:txBody>
                    <a:bodyPr/>
                    <a:lstStyle/>
                    <a:p>
                      <a:pPr algn="ctr"/>
                      <a:endParaRPr lang="en-US" sz="1200" b="1"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  150,000</a:t>
                      </a:r>
                    </a:p>
                  </a:txBody>
                  <a:tcPr anchor="ctr"/>
                </a:tc>
                <a:tc>
                  <a:txBody>
                    <a:bodyPr/>
                    <a:lstStyle/>
                    <a:p>
                      <a:pPr algn="r"/>
                      <a:r>
                        <a:rPr lang="en-US" sz="1200" u="sng" dirty="0">
                          <a:latin typeface="Verdana" pitchFamily="34" charset="0"/>
                          <a:ea typeface="Verdana" pitchFamily="34" charset="0"/>
                          <a:cs typeface="Verdana" pitchFamily="34" charset="0"/>
                        </a:rPr>
                        <a:t>$175,000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  150,000</a:t>
                      </a: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70840">
                <a:tc>
                  <a:txBody>
                    <a:bodyPr/>
                    <a:lstStyle/>
                    <a:p>
                      <a:r>
                        <a:rPr lang="en-US" sz="1200" dirty="0">
                          <a:latin typeface="Verdana" pitchFamily="34" charset="0"/>
                          <a:ea typeface="Verdana" pitchFamily="34" charset="0"/>
                          <a:cs typeface="Verdana" pitchFamily="34" charset="0"/>
                        </a:rPr>
                        <a:t>C</a:t>
                      </a:r>
                    </a:p>
                  </a:txBody>
                  <a:tcPr anchor="ctr"/>
                </a:tc>
                <a:tc>
                  <a:txBody>
                    <a:bodyPr/>
                    <a:lstStyle/>
                    <a:p>
                      <a:pPr algn="ctr"/>
                      <a:endParaRPr lang="en-US" sz="1200" b="1"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    80,000</a:t>
                      </a:r>
                    </a:p>
                  </a:txBody>
                  <a:tcPr anchor="ctr"/>
                </a:tc>
                <a:tc>
                  <a:txBody>
                    <a:bodyPr/>
                    <a:lstStyle/>
                    <a:p>
                      <a:pPr algn="r"/>
                      <a:r>
                        <a:rPr lang="en-US" sz="1200" dirty="0">
                          <a:latin typeface="Verdana" pitchFamily="34" charset="0"/>
                          <a:ea typeface="Verdana" pitchFamily="34" charset="0"/>
                          <a:cs typeface="Verdana" pitchFamily="34" charset="0"/>
                        </a:rPr>
                        <a:t>$75,000</a:t>
                      </a:r>
                    </a:p>
                  </a:txBody>
                  <a:tcPr anchor="ctr"/>
                </a:tc>
                <a:tc>
                  <a:txBody>
                    <a:bodyPr/>
                    <a:lstStyle/>
                    <a:p>
                      <a:pPr algn="r"/>
                      <a:r>
                        <a:rPr lang="en-US" sz="1200" dirty="0">
                          <a:latin typeface="Verdana" pitchFamily="34" charset="0"/>
                          <a:ea typeface="Verdana" pitchFamily="34" charset="0"/>
                          <a:cs typeface="Verdana" pitchFamily="34" charset="0"/>
                        </a:rPr>
                        <a:t>75,000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370840">
                <a:tc>
                  <a:txBody>
                    <a:bodyPr/>
                    <a:lstStyle/>
                    <a:p>
                      <a:r>
                        <a:rPr lang="en-US" sz="1200" dirty="0">
                          <a:latin typeface="Verdana" pitchFamily="34" charset="0"/>
                          <a:ea typeface="Verdana" pitchFamily="34" charset="0"/>
                          <a:cs typeface="Verdana" pitchFamily="34" charset="0"/>
                        </a:rPr>
                        <a:t>D</a:t>
                      </a:r>
                    </a:p>
                  </a:txBody>
                  <a:tcPr anchor="ctr"/>
                </a:tc>
                <a:tc>
                  <a:txBody>
                    <a:bodyPr/>
                    <a:lstStyle/>
                    <a:p>
                      <a:pPr algn="ctr"/>
                      <a:endParaRPr lang="en-US" sz="1200" b="1"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90,000</a:t>
                      </a:r>
                    </a:p>
                  </a:txBody>
                  <a:tcPr anchor="ctr"/>
                </a:tc>
                <a:tc>
                  <a:txBody>
                    <a:bodyPr/>
                    <a:lstStyle/>
                    <a:p>
                      <a:pPr algn="r"/>
                      <a:r>
                        <a:rPr lang="en-US" sz="1200" dirty="0">
                          <a:latin typeface="Verdana" pitchFamily="34" charset="0"/>
                          <a:ea typeface="Verdana" pitchFamily="34" charset="0"/>
                          <a:cs typeface="Verdana" pitchFamily="34" charset="0"/>
                        </a:rPr>
                        <a:t>85,000</a:t>
                      </a:r>
                    </a:p>
                  </a:txBody>
                  <a:tcPr anchor="ctr"/>
                </a:tc>
                <a:tc>
                  <a:txBody>
                    <a:bodyPr/>
                    <a:lstStyle/>
                    <a:p>
                      <a:pPr algn="r"/>
                      <a:r>
                        <a:rPr lang="en-US" sz="1200" dirty="0">
                          <a:latin typeface="Verdana" pitchFamily="34" charset="0"/>
                          <a:ea typeface="Verdana" pitchFamily="34" charset="0"/>
                          <a:cs typeface="Verdana" pitchFamily="34" charset="0"/>
                        </a:rPr>
                        <a:t>85,000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370840">
                <a:tc>
                  <a:txBody>
                    <a:bodyPr/>
                    <a:lstStyle/>
                    <a:p>
                      <a:r>
                        <a:rPr lang="en-US" sz="1200" dirty="0">
                          <a:latin typeface="Verdana" pitchFamily="34" charset="0"/>
                          <a:ea typeface="Verdana" pitchFamily="34" charset="0"/>
                          <a:cs typeface="Verdana" pitchFamily="34" charset="0"/>
                        </a:rPr>
                        <a:t>E</a:t>
                      </a:r>
                    </a:p>
                  </a:txBody>
                  <a:tcPr anchor="ctr"/>
                </a:tc>
                <a:tc>
                  <a:txBody>
                    <a:bodyPr/>
                    <a:lstStyle/>
                    <a:p>
                      <a:pPr algn="ctr"/>
                      <a:endParaRPr lang="en-US" sz="1200" b="1"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95,000</a:t>
                      </a:r>
                    </a:p>
                  </a:txBody>
                  <a:tcPr anchor="ctr"/>
                </a:tc>
                <a:tc>
                  <a:txBody>
                    <a:bodyPr/>
                    <a:lstStyle/>
                    <a:p>
                      <a:pPr algn="r"/>
                      <a:r>
                        <a:rPr lang="en-US" sz="1200" u="sng" dirty="0">
                          <a:latin typeface="Verdana" pitchFamily="34" charset="0"/>
                          <a:ea typeface="Verdana" pitchFamily="34" charset="0"/>
                          <a:cs typeface="Verdana" pitchFamily="34" charset="0"/>
                        </a:rPr>
                        <a:t>96,000</a:t>
                      </a:r>
                    </a:p>
                  </a:txBody>
                  <a:tcPr anchor="ctr"/>
                </a:tc>
                <a:tc>
                  <a:txBody>
                    <a:bodyPr/>
                    <a:lstStyle/>
                    <a:p>
                      <a:pPr algn="r"/>
                      <a:r>
                        <a:rPr lang="en-US" sz="1200" u="sng" dirty="0">
                          <a:latin typeface="Verdana" pitchFamily="34" charset="0"/>
                          <a:ea typeface="Verdana" pitchFamily="34" charset="0"/>
                          <a:cs typeface="Verdana" pitchFamily="34" charset="0"/>
                        </a:rPr>
                        <a:t>95,000</a:t>
                      </a:r>
                    </a:p>
                  </a:txBody>
                  <a:tcPr anchor="ctr"/>
                </a:tc>
                <a:tc>
                  <a:txBody>
                    <a:bodyPr/>
                    <a:lstStyle/>
                    <a:p>
                      <a:pPr algn="r"/>
                      <a:endParaRPr lang="en-US" sz="1200" u="sng" dirty="0">
                        <a:latin typeface="Verdana" pitchFamily="34" charset="0"/>
                        <a:ea typeface="Verdana" pitchFamily="34" charset="0"/>
                        <a:cs typeface="Verdana" pitchFamily="34" charset="0"/>
                      </a:endParaRPr>
                    </a:p>
                  </a:txBody>
                  <a:tcPr anchor="ctr"/>
                </a:tc>
                <a:tc>
                  <a:txBody>
                    <a:bodyPr/>
                    <a:lstStyle/>
                    <a:p>
                      <a:pPr algn="r"/>
                      <a:endParaRPr lang="en-US" sz="1200"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r h="370840">
                <a:tc>
                  <a:txBody>
                    <a:bodyPr/>
                    <a:lstStyle/>
                    <a:p>
                      <a:r>
                        <a:rPr lang="en-US" sz="1200" dirty="0">
                          <a:latin typeface="Verdana" pitchFamily="34" charset="0"/>
                          <a:ea typeface="Verdana" pitchFamily="34" charset="0"/>
                          <a:cs typeface="Verdana" pitchFamily="34" charset="0"/>
                        </a:rPr>
                        <a:t>Total C, D, and</a:t>
                      </a:r>
                      <a:r>
                        <a:rPr lang="en-US" sz="1200" baseline="0" dirty="0">
                          <a:latin typeface="Verdana" pitchFamily="34" charset="0"/>
                          <a:ea typeface="Verdana" pitchFamily="34" charset="0"/>
                          <a:cs typeface="Verdana" pitchFamily="34" charset="0"/>
                        </a:rPr>
                        <a:t> E</a:t>
                      </a:r>
                      <a:endParaRPr lang="en-US" sz="1200" dirty="0">
                        <a:latin typeface="Verdana" pitchFamily="34" charset="0"/>
                        <a:ea typeface="Verdana" pitchFamily="34" charset="0"/>
                        <a:cs typeface="Verdana" pitchFamily="34" charset="0"/>
                      </a:endParaRPr>
                    </a:p>
                  </a:txBody>
                  <a:tcPr anchor="ctr"/>
                </a:tc>
                <a:tc>
                  <a:txBody>
                    <a:bodyPr/>
                    <a:lstStyle/>
                    <a:p>
                      <a:pPr algn="ctr"/>
                      <a:endParaRPr lang="en-US" sz="1200" b="1"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  265,000</a:t>
                      </a:r>
                    </a:p>
                  </a:txBody>
                  <a:tcPr anchor="ctr"/>
                </a:tc>
                <a:tc>
                  <a:txBody>
                    <a:bodyPr/>
                    <a:lstStyle/>
                    <a:p>
                      <a:pPr algn="r"/>
                      <a:r>
                        <a:rPr lang="en-US" sz="1200" u="sng" dirty="0">
                          <a:latin typeface="Verdana" pitchFamily="34" charset="0"/>
                          <a:ea typeface="Verdana" pitchFamily="34" charset="0"/>
                          <a:cs typeface="Verdana" pitchFamily="34" charset="0"/>
                        </a:rPr>
                        <a:t>$256,000</a:t>
                      </a:r>
                    </a:p>
                  </a:txBody>
                  <a:tcPr anchor="ctr"/>
                </a:tc>
                <a:tc>
                  <a:txBody>
                    <a:bodyPr/>
                    <a:lstStyle/>
                    <a:p>
                      <a:pPr algn="r"/>
                      <a:endParaRPr lang="en-US" sz="1200" u="sng"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256,000</a:t>
                      </a:r>
                    </a:p>
                  </a:txBody>
                  <a:tcPr anchor="ctr"/>
                </a:tc>
                <a:tc>
                  <a:txBody>
                    <a:bodyPr/>
                    <a:lstStyle/>
                    <a:p>
                      <a:pPr algn="r"/>
                      <a:endParaRPr lang="en-US" sz="1200"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7"/>
                  </a:ext>
                </a:extLst>
              </a:tr>
              <a:tr h="370840">
                <a:tc>
                  <a:txBody>
                    <a:bodyPr/>
                    <a:lstStyle/>
                    <a:p>
                      <a:r>
                        <a:rPr lang="en-US" sz="1200" dirty="0">
                          <a:latin typeface="Verdana" pitchFamily="34" charset="0"/>
                          <a:ea typeface="Verdana" pitchFamily="34" charset="0"/>
                          <a:cs typeface="Verdana" pitchFamily="34" charset="0"/>
                        </a:rPr>
                        <a:t>Total</a:t>
                      </a:r>
                    </a:p>
                  </a:txBody>
                  <a:tcPr anchor="ctr"/>
                </a:tc>
                <a:tc>
                  <a:txBody>
                    <a:bodyPr/>
                    <a:lstStyle/>
                    <a:p>
                      <a:pPr algn="ctr"/>
                      <a:r>
                        <a:rPr lang="en-US" sz="1200" b="1" dirty="0">
                          <a:latin typeface="Verdana" pitchFamily="34" charset="0"/>
                          <a:ea typeface="Verdana" pitchFamily="34" charset="0"/>
                          <a:cs typeface="Verdana" pitchFamily="34" charset="0"/>
                        </a:rPr>
                        <a:t>Recorded cost</a:t>
                      </a:r>
                    </a:p>
                  </a:txBody>
                  <a:tcPr anchor="ctr"/>
                </a:tc>
                <a:tc>
                  <a:txBody>
                    <a:bodyPr/>
                    <a:lstStyle/>
                    <a:p>
                      <a:pPr algn="r"/>
                      <a:r>
                        <a:rPr lang="en-US" sz="1200" u="sng" dirty="0">
                          <a:latin typeface="Verdana" pitchFamily="34" charset="0"/>
                          <a:ea typeface="Verdana" pitchFamily="34" charset="0"/>
                          <a:cs typeface="Verdana" pitchFamily="34" charset="0"/>
                        </a:rPr>
                        <a:t>$  415,000</a:t>
                      </a:r>
                    </a:p>
                  </a:txBody>
                  <a:tcPr anchor="ctr"/>
                </a:tc>
                <a:tc>
                  <a:txBody>
                    <a:bodyPr/>
                    <a:lstStyle/>
                    <a:p>
                      <a:pPr algn="r"/>
                      <a:r>
                        <a:rPr lang="en-US" sz="1200" u="sng" dirty="0">
                          <a:latin typeface="Verdana" pitchFamily="34" charset="0"/>
                          <a:ea typeface="Verdana" pitchFamily="34" charset="0"/>
                          <a:cs typeface="Verdana" pitchFamily="34" charset="0"/>
                        </a:rPr>
                        <a:t>$431,000</a:t>
                      </a:r>
                    </a:p>
                  </a:txBody>
                  <a:tcPr anchor="ctr"/>
                </a:tc>
                <a:tc>
                  <a:txBody>
                    <a:bodyPr/>
                    <a:lstStyle/>
                    <a:p>
                      <a:pPr algn="r"/>
                      <a:r>
                        <a:rPr lang="en-US" sz="1200" b="1" u="sng" dirty="0">
                          <a:latin typeface="Verdana" pitchFamily="34" charset="0"/>
                          <a:ea typeface="Verdana" pitchFamily="34" charset="0"/>
                          <a:cs typeface="Verdana" pitchFamily="34" charset="0"/>
                        </a:rPr>
                        <a:t>$ 395,000 ($20,000 adjustment needed)</a:t>
                      </a:r>
                    </a:p>
                  </a:txBody>
                  <a:tcPr anchor="ctr"/>
                </a:tc>
                <a:tc>
                  <a:txBody>
                    <a:bodyPr/>
                    <a:lstStyle/>
                    <a:p>
                      <a:pPr algn="r"/>
                      <a:r>
                        <a:rPr lang="en-US" sz="1200" b="1" u="sng" dirty="0">
                          <a:latin typeface="Verdana" pitchFamily="34" charset="0"/>
                          <a:ea typeface="Verdana" pitchFamily="34" charset="0"/>
                          <a:cs typeface="Verdana" pitchFamily="34" charset="0"/>
                        </a:rPr>
                        <a:t>$ 406,000</a:t>
                      </a:r>
                    </a:p>
                  </a:txBody>
                  <a:tcPr anchor="ctr"/>
                </a:tc>
                <a:tc>
                  <a:txBody>
                    <a:bodyPr/>
                    <a:lstStyle/>
                    <a:p>
                      <a:pPr algn="r"/>
                      <a:r>
                        <a:rPr lang="en-US" sz="1200" b="1" u="sng" dirty="0">
                          <a:latin typeface="Verdana" pitchFamily="34" charset="0"/>
                          <a:ea typeface="Verdana" pitchFamily="34" charset="0"/>
                          <a:cs typeface="Verdana" pitchFamily="34" charset="0"/>
                        </a:rPr>
                        <a:t>$415,000</a:t>
                      </a: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11149878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09-7</a:t>
            </a:r>
          </a:p>
        </p:txBody>
      </p:sp>
      <p:sp>
        <p:nvSpPr>
          <p:cNvPr id="5" name="Title 4"/>
          <p:cNvSpPr>
            <a:spLocks noGrp="1"/>
          </p:cNvSpPr>
          <p:nvPr>
            <p:ph type="title"/>
          </p:nvPr>
        </p:nvSpPr>
        <p:spPr>
          <a:xfrm>
            <a:off x="685800" y="494204"/>
            <a:ext cx="8305800" cy="1334596"/>
          </a:xfrm>
        </p:spPr>
        <p:txBody>
          <a:bodyPr wrap="square" lIns="0" tIns="0" rIns="0" bIns="0">
            <a:noAutofit/>
          </a:bodyPr>
          <a:lstStyle/>
          <a:p>
            <a:r>
              <a:rPr lang="en-US" dirty="0">
                <a:ea typeface="Adobe Fan Heiti Std B"/>
                <a:cs typeface="Adobe Fan Heiti Std B"/>
              </a:rPr>
              <a:t>Inventory Error Correction—When the Error is Discovered Two Years Later</a:t>
            </a:r>
            <a:r>
              <a:rPr lang="en-IN" dirty="0">
                <a:ea typeface="Adobe Fan Heiti Std B"/>
                <a:cs typeface="Adobe Fan Heiti Std B"/>
              </a:rPr>
              <a:t> (2 of 2)</a:t>
            </a:r>
            <a:endParaRPr lang="en-US" dirty="0"/>
          </a:p>
        </p:txBody>
      </p:sp>
      <p:sp>
        <p:nvSpPr>
          <p:cNvPr id="7" name="Content Placeholder 3"/>
          <p:cNvSpPr>
            <a:spLocks noGrp="1"/>
          </p:cNvSpPr>
          <p:nvPr>
            <p:ph sz="quarter" idx="10"/>
          </p:nvPr>
        </p:nvSpPr>
        <p:spPr>
          <a:xfrm>
            <a:off x="762000" y="2057400"/>
            <a:ext cx="8153400" cy="4419600"/>
          </a:xfrm>
        </p:spPr>
        <p:txBody>
          <a:bodyPr/>
          <a:lstStyle/>
          <a:p>
            <a:pPr marL="463550" indent="-463550"/>
            <a:r>
              <a:rPr lang="en-US" dirty="0"/>
              <a:t>A disclosure note in the company’s annual report should describe the nature of the error and its impact on each year’s:</a:t>
            </a:r>
          </a:p>
          <a:p>
            <a:pPr marL="914400" lvl="1" indent="-457200"/>
            <a:r>
              <a:rPr lang="en-US" dirty="0"/>
              <a:t>Net income—overstated by $800,000 in 2017 (understated by $800,000 in 2018, ignoring income taxes),</a:t>
            </a:r>
          </a:p>
          <a:p>
            <a:pPr marL="914400" lvl="1" indent="-457200"/>
            <a:r>
              <a:rPr lang="en-US" dirty="0"/>
              <a:t>The line items affected, and</a:t>
            </a:r>
          </a:p>
          <a:p>
            <a:pPr marL="914400" lvl="1" indent="-457200"/>
            <a:r>
              <a:rPr lang="en-US" dirty="0"/>
              <a:t>Earnings per share</a:t>
            </a:r>
            <a:endParaRPr lang="en-US" sz="2000" dirty="0"/>
          </a:p>
        </p:txBody>
      </p:sp>
    </p:spTree>
    <p:extLst>
      <p:ext uri="{BB962C8B-B14F-4D97-AF65-F5344CB8AC3E}">
        <p14:creationId xmlns:p14="http://schemas.microsoft.com/office/powerpoint/2010/main" val="7944722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09-7</a:t>
            </a:r>
          </a:p>
        </p:txBody>
      </p:sp>
      <p:sp>
        <p:nvSpPr>
          <p:cNvPr id="5" name="Title 4"/>
          <p:cNvSpPr>
            <a:spLocks noGrp="1"/>
          </p:cNvSpPr>
          <p:nvPr>
            <p:ph type="title"/>
          </p:nvPr>
        </p:nvSpPr>
        <p:spPr/>
        <p:txBody>
          <a:bodyPr>
            <a:noAutofit/>
          </a:bodyPr>
          <a:lstStyle/>
          <a:p>
            <a:r>
              <a:rPr lang="en-US" altLang="en-US" dirty="0"/>
              <a:t>Concept Check: Inventory Errors (1 of 2)</a:t>
            </a:r>
            <a:endParaRPr lang="en-US" dirty="0"/>
          </a:p>
        </p:txBody>
      </p:sp>
      <p:sp>
        <p:nvSpPr>
          <p:cNvPr id="4" name="Content Placeholder 3"/>
          <p:cNvSpPr>
            <a:spLocks noGrp="1"/>
          </p:cNvSpPr>
          <p:nvPr>
            <p:ph sz="quarter" idx="10"/>
          </p:nvPr>
        </p:nvSpPr>
        <p:spPr>
          <a:xfrm>
            <a:off x="762000" y="1524000"/>
            <a:ext cx="8077200" cy="4800600"/>
          </a:xfrm>
        </p:spPr>
        <p:txBody>
          <a:bodyPr/>
          <a:lstStyle/>
          <a:p>
            <a:pPr marL="0" indent="0">
              <a:spcBef>
                <a:spcPts val="600"/>
              </a:spcBef>
              <a:buNone/>
            </a:pPr>
            <a:r>
              <a:rPr lang="en-US" dirty="0"/>
              <a:t>Hightower Co. uses a periodic inventory system. Beginning inventory on January 1, 2018, was overstated by $49,000, and ending inventory on December 31, 2018, was understated by $79,000. These errors were not discovered until 2019. As a result, Hightower’s cost of goods sold for 2018 was:</a:t>
            </a:r>
          </a:p>
          <a:p>
            <a:pPr marL="920750" lvl="1" indent="-457200">
              <a:spcBef>
                <a:spcPts val="600"/>
              </a:spcBef>
              <a:buFont typeface="+mj-lt"/>
              <a:buAutoNum type="alphaLcPeriod"/>
            </a:pPr>
            <a:r>
              <a:rPr lang="en-US" sz="2600" dirty="0"/>
              <a:t>Understated by $128,000 </a:t>
            </a:r>
          </a:p>
          <a:p>
            <a:pPr marL="920750" lvl="1" indent="-457200">
              <a:spcBef>
                <a:spcPts val="600"/>
              </a:spcBef>
              <a:buFont typeface="+mj-lt"/>
              <a:buAutoNum type="alphaLcPeriod"/>
            </a:pPr>
            <a:r>
              <a:rPr lang="en-US" sz="2600" b="1" dirty="0"/>
              <a:t>Overstated by $128,000 </a:t>
            </a:r>
          </a:p>
          <a:p>
            <a:pPr marL="920750" lvl="1" indent="-457200">
              <a:spcBef>
                <a:spcPts val="600"/>
              </a:spcBef>
              <a:buFont typeface="+mj-lt"/>
              <a:buAutoNum type="alphaLcPeriod"/>
            </a:pPr>
            <a:r>
              <a:rPr lang="en-US" sz="2600" dirty="0"/>
              <a:t>Overstated by $30,000 </a:t>
            </a:r>
          </a:p>
          <a:p>
            <a:pPr marL="920750" lvl="1" indent="-457200">
              <a:spcBef>
                <a:spcPts val="600"/>
              </a:spcBef>
              <a:buFont typeface="+mj-lt"/>
              <a:buAutoNum type="alphaLcPeriod"/>
            </a:pPr>
            <a:r>
              <a:rPr lang="en-US" sz="2600" dirty="0"/>
              <a:t>Understated by $30,000</a:t>
            </a:r>
            <a:endParaRPr lang="en-US" sz="1400" dirty="0"/>
          </a:p>
        </p:txBody>
      </p:sp>
    </p:spTree>
    <p:extLst>
      <p:ext uri="{BB962C8B-B14F-4D97-AF65-F5344CB8AC3E}">
        <p14:creationId xmlns:p14="http://schemas.microsoft.com/office/powerpoint/2010/main" val="367484331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09-7</a:t>
            </a:r>
          </a:p>
        </p:txBody>
      </p:sp>
      <p:sp>
        <p:nvSpPr>
          <p:cNvPr id="5" name="Title 4"/>
          <p:cNvSpPr>
            <a:spLocks noGrp="1"/>
          </p:cNvSpPr>
          <p:nvPr>
            <p:ph type="title"/>
          </p:nvPr>
        </p:nvSpPr>
        <p:spPr/>
        <p:txBody>
          <a:bodyPr>
            <a:noAutofit/>
          </a:bodyPr>
          <a:lstStyle/>
          <a:p>
            <a:r>
              <a:rPr lang="en-US" altLang="en-US" dirty="0"/>
              <a:t>Concept Check: Inventory Errors (2 of 2)</a:t>
            </a:r>
            <a:endParaRPr lang="en-US" dirty="0"/>
          </a:p>
        </p:txBody>
      </p:sp>
      <p:sp>
        <p:nvSpPr>
          <p:cNvPr id="4" name="Content Placeholder 3"/>
          <p:cNvSpPr>
            <a:spLocks noGrp="1"/>
          </p:cNvSpPr>
          <p:nvPr>
            <p:ph sz="quarter" idx="10"/>
          </p:nvPr>
        </p:nvSpPr>
        <p:spPr>
          <a:xfrm>
            <a:off x="886691" y="1825337"/>
            <a:ext cx="7495309" cy="4502727"/>
          </a:xfrm>
        </p:spPr>
        <p:txBody>
          <a:bodyPr/>
          <a:lstStyle/>
          <a:p>
            <a:pPr marL="0" lvl="1" indent="0">
              <a:buNone/>
            </a:pPr>
            <a:r>
              <a:rPr lang="en-US" sz="2600" dirty="0"/>
              <a:t>The correct answer is </a:t>
            </a:r>
            <a:r>
              <a:rPr lang="en-US" sz="2600" i="1" dirty="0"/>
              <a:t>b</a:t>
            </a:r>
            <a:r>
              <a:rPr lang="en-US" sz="2600" dirty="0"/>
              <a:t>:</a:t>
            </a:r>
          </a:p>
          <a:p>
            <a:pPr marL="0" lvl="1" indent="0">
              <a:buNone/>
            </a:pPr>
            <a:r>
              <a:rPr lang="en-US" sz="2600" dirty="0"/>
              <a:t>$49,000 + 79,000 = </a:t>
            </a:r>
            <a:r>
              <a:rPr lang="en-US" sz="2600" b="1" dirty="0"/>
              <a:t>$128,000</a:t>
            </a:r>
            <a:r>
              <a:rPr lang="en-US" sz="2600" dirty="0"/>
              <a:t> overstatement of cost of goods sold</a:t>
            </a:r>
          </a:p>
        </p:txBody>
      </p:sp>
    </p:spTree>
    <p:extLst>
      <p:ext uri="{BB962C8B-B14F-4D97-AF65-F5344CB8AC3E}">
        <p14:creationId xmlns:p14="http://schemas.microsoft.com/office/powerpoint/2010/main" val="19407365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fontAlgn="auto">
              <a:spcAft>
                <a:spcPts val="0"/>
              </a:spcAft>
              <a:buNone/>
              <a:defRPr/>
            </a:pPr>
            <a:r>
              <a:rPr lang="en-IN" dirty="0"/>
              <a:t>APPENDIX 9</a:t>
            </a:r>
          </a:p>
        </p:txBody>
      </p:sp>
      <p:sp>
        <p:nvSpPr>
          <p:cNvPr id="5" name="Title 4"/>
          <p:cNvSpPr>
            <a:spLocks noGrp="1"/>
          </p:cNvSpPr>
          <p:nvPr>
            <p:ph type="title"/>
          </p:nvPr>
        </p:nvSpPr>
        <p:spPr/>
        <p:txBody>
          <a:bodyPr>
            <a:normAutofit/>
          </a:bodyPr>
          <a:lstStyle/>
          <a:p>
            <a:r>
              <a:rPr lang="en-US" dirty="0"/>
              <a:t>Purchase Commitments (1 of 7)</a:t>
            </a:r>
          </a:p>
        </p:txBody>
      </p:sp>
      <p:sp>
        <p:nvSpPr>
          <p:cNvPr id="4" name="Content Placeholder 3"/>
          <p:cNvSpPr>
            <a:spLocks noGrp="1"/>
          </p:cNvSpPr>
          <p:nvPr>
            <p:ph sz="quarter" idx="10"/>
          </p:nvPr>
        </p:nvSpPr>
        <p:spPr>
          <a:xfrm>
            <a:off x="838200" y="1447800"/>
            <a:ext cx="7564582" cy="4953000"/>
          </a:xfrm>
        </p:spPr>
        <p:txBody>
          <a:bodyPr/>
          <a:lstStyle/>
          <a:p>
            <a:r>
              <a:rPr lang="en-IN" dirty="0"/>
              <a:t>Contracts that obligate a company to purchase a </a:t>
            </a:r>
            <a:r>
              <a:rPr lang="en-IN" b="1" dirty="0"/>
              <a:t>specified amount </a:t>
            </a:r>
            <a:r>
              <a:rPr lang="en-IN" dirty="0"/>
              <a:t>of merchandise or raw materials at </a:t>
            </a:r>
            <a:r>
              <a:rPr lang="en-IN" b="1" dirty="0"/>
              <a:t>specified prices </a:t>
            </a:r>
            <a:r>
              <a:rPr lang="en-IN" dirty="0"/>
              <a:t>on or before </a:t>
            </a:r>
            <a:r>
              <a:rPr lang="en-IN" b="1" dirty="0"/>
              <a:t>specified dates</a:t>
            </a:r>
          </a:p>
          <a:p>
            <a:r>
              <a:rPr lang="en-US" dirty="0"/>
              <a:t>Protects the buyer against increases in purchase price </a:t>
            </a:r>
            <a:r>
              <a:rPr lang="en-IN" dirty="0"/>
              <a:t>and provides a supply of </a:t>
            </a:r>
            <a:r>
              <a:rPr lang="en-US" dirty="0"/>
              <a:t>product</a:t>
            </a:r>
          </a:p>
          <a:p>
            <a:r>
              <a:rPr lang="en-IN" dirty="0"/>
              <a:t>Recorded at the </a:t>
            </a:r>
            <a:r>
              <a:rPr lang="en-IN" b="1" dirty="0"/>
              <a:t>lower of </a:t>
            </a:r>
            <a:r>
              <a:rPr lang="en-US" b="1" dirty="0"/>
              <a:t>contract price or market </a:t>
            </a:r>
            <a:r>
              <a:rPr lang="en-IN" b="1" dirty="0"/>
              <a:t>price </a:t>
            </a:r>
            <a:r>
              <a:rPr lang="en-IN" dirty="0"/>
              <a:t>on the date the </a:t>
            </a:r>
            <a:r>
              <a:rPr lang="en-US" dirty="0"/>
              <a:t>contract is executed</a:t>
            </a:r>
          </a:p>
        </p:txBody>
      </p:sp>
    </p:spTree>
    <p:extLst>
      <p:ext uri="{BB962C8B-B14F-4D97-AF65-F5344CB8AC3E}">
        <p14:creationId xmlns:p14="http://schemas.microsoft.com/office/powerpoint/2010/main" val="25923982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IN" dirty="0"/>
              <a:t>APPENDIX 9</a:t>
            </a:r>
          </a:p>
        </p:txBody>
      </p:sp>
      <p:sp>
        <p:nvSpPr>
          <p:cNvPr id="5" name="Title 4"/>
          <p:cNvSpPr>
            <a:spLocks noGrp="1"/>
          </p:cNvSpPr>
          <p:nvPr>
            <p:ph type="title"/>
          </p:nvPr>
        </p:nvSpPr>
        <p:spPr/>
        <p:txBody>
          <a:bodyPr>
            <a:normAutofit/>
          </a:bodyPr>
          <a:lstStyle/>
          <a:p>
            <a:r>
              <a:rPr lang="en-US" dirty="0"/>
              <a:t>Purchase Commitments (2 of 7)</a:t>
            </a:r>
          </a:p>
        </p:txBody>
      </p:sp>
      <p:sp>
        <p:nvSpPr>
          <p:cNvPr id="4" name="Content Placeholder 3"/>
          <p:cNvSpPr>
            <a:spLocks noGrp="1"/>
          </p:cNvSpPr>
          <p:nvPr>
            <p:ph sz="quarter" idx="10"/>
          </p:nvPr>
        </p:nvSpPr>
        <p:spPr>
          <a:xfrm>
            <a:off x="972588" y="1371600"/>
            <a:ext cx="7714211" cy="5029200"/>
          </a:xfrm>
        </p:spPr>
        <p:txBody>
          <a:bodyPr/>
          <a:lstStyle/>
          <a:p>
            <a:pPr marL="0" indent="0">
              <a:buNone/>
            </a:pPr>
            <a:r>
              <a:rPr lang="en-IN" dirty="0"/>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endParaRPr lang="en-US" dirty="0"/>
          </a:p>
          <a:p>
            <a:r>
              <a:rPr lang="en-US" dirty="0"/>
              <a:t>Contract period </a:t>
            </a:r>
            <a:r>
              <a:rPr lang="en-US" b="1" dirty="0"/>
              <a:t>within</a:t>
            </a:r>
            <a:r>
              <a:rPr lang="en-US" dirty="0"/>
              <a:t> fiscal year</a:t>
            </a:r>
          </a:p>
          <a:p>
            <a:r>
              <a:rPr lang="en-US" dirty="0"/>
              <a:t>Market price is </a:t>
            </a:r>
            <a:r>
              <a:rPr lang="en-US" b="1" dirty="0"/>
              <a:t>equal to or greater than</a:t>
            </a:r>
            <a:r>
              <a:rPr lang="en-US" dirty="0"/>
              <a:t> the contract price</a:t>
            </a:r>
          </a:p>
        </p:txBody>
      </p:sp>
    </p:spTree>
    <p:extLst>
      <p:ext uri="{BB962C8B-B14F-4D97-AF65-F5344CB8AC3E}">
        <p14:creationId xmlns:p14="http://schemas.microsoft.com/office/powerpoint/2010/main" val="284198271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IN" dirty="0"/>
              <a:t>APPENDIX 9</a:t>
            </a:r>
          </a:p>
        </p:txBody>
      </p:sp>
      <p:sp>
        <p:nvSpPr>
          <p:cNvPr id="5" name="Title 4"/>
          <p:cNvSpPr>
            <a:spLocks noGrp="1"/>
          </p:cNvSpPr>
          <p:nvPr>
            <p:ph type="title"/>
          </p:nvPr>
        </p:nvSpPr>
        <p:spPr/>
        <p:txBody>
          <a:bodyPr>
            <a:normAutofit/>
          </a:bodyPr>
          <a:lstStyle/>
          <a:p>
            <a:r>
              <a:rPr lang="en-US" dirty="0"/>
              <a:t>Purchase Commitments (3 of 7)</a:t>
            </a:r>
          </a:p>
        </p:txBody>
      </p:sp>
      <p:pic>
        <p:nvPicPr>
          <p:cNvPr id="9218" name="Picture 2" descr="Journal entry debiting inventory (contract price) 500,000 and crediting cash (or accounts payable) 5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559" y="2703368"/>
            <a:ext cx="7801841" cy="1411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93746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fontAlgn="auto">
              <a:spcAft>
                <a:spcPts val="0"/>
              </a:spcAft>
              <a:buNone/>
              <a:defRPr/>
            </a:pPr>
            <a:r>
              <a:rPr lang="en-IN" dirty="0"/>
              <a:t>APPENDIX 9</a:t>
            </a:r>
          </a:p>
        </p:txBody>
      </p:sp>
      <p:sp>
        <p:nvSpPr>
          <p:cNvPr id="5" name="Title 4"/>
          <p:cNvSpPr>
            <a:spLocks noGrp="1"/>
          </p:cNvSpPr>
          <p:nvPr>
            <p:ph type="title"/>
          </p:nvPr>
        </p:nvSpPr>
        <p:spPr/>
        <p:txBody>
          <a:bodyPr>
            <a:normAutofit/>
          </a:bodyPr>
          <a:lstStyle/>
          <a:p>
            <a:r>
              <a:rPr lang="en-US" dirty="0"/>
              <a:t>Purchase Commitments (4 of 7)</a:t>
            </a:r>
          </a:p>
        </p:txBody>
      </p:sp>
      <p:sp>
        <p:nvSpPr>
          <p:cNvPr id="4" name="Content Placeholder 3"/>
          <p:cNvSpPr>
            <a:spLocks noGrp="1"/>
          </p:cNvSpPr>
          <p:nvPr>
            <p:ph sz="quarter" idx="10"/>
          </p:nvPr>
        </p:nvSpPr>
        <p:spPr>
          <a:xfrm>
            <a:off x="914400" y="1676400"/>
            <a:ext cx="7543800" cy="1295400"/>
          </a:xfrm>
        </p:spPr>
        <p:txBody>
          <a:bodyPr/>
          <a:lstStyle/>
          <a:p>
            <a:r>
              <a:rPr lang="en-US" dirty="0"/>
              <a:t>Contract period </a:t>
            </a:r>
            <a:r>
              <a:rPr lang="en-US" b="1" dirty="0"/>
              <a:t>within</a:t>
            </a:r>
            <a:r>
              <a:rPr lang="en-US" dirty="0"/>
              <a:t> fiscal year</a:t>
            </a:r>
          </a:p>
          <a:p>
            <a:r>
              <a:rPr lang="en-US" dirty="0"/>
              <a:t>Market price is </a:t>
            </a:r>
            <a:r>
              <a:rPr lang="en-US" b="1" dirty="0"/>
              <a:t>less than</a:t>
            </a:r>
            <a:r>
              <a:rPr lang="en-US" dirty="0"/>
              <a:t> the contract price</a:t>
            </a:r>
          </a:p>
        </p:txBody>
      </p:sp>
      <p:pic>
        <p:nvPicPr>
          <p:cNvPr id="14338" name="Picture 2" descr="Journal entry debiting inventory (market price) 425,000, debiting loss on purchase contract 75,000 (500,000 minus 425,000) and crediting cash (or accounts payable) 5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124200"/>
            <a:ext cx="8144203" cy="266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14663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fontAlgn="auto">
              <a:spcAft>
                <a:spcPts val="0"/>
              </a:spcAft>
              <a:buNone/>
              <a:defRPr/>
            </a:pPr>
            <a:r>
              <a:rPr lang="en-IN" dirty="0"/>
              <a:t>APPENDIX 9</a:t>
            </a:r>
          </a:p>
        </p:txBody>
      </p:sp>
      <p:sp>
        <p:nvSpPr>
          <p:cNvPr id="5" name="Title 4"/>
          <p:cNvSpPr>
            <a:spLocks noGrp="1"/>
          </p:cNvSpPr>
          <p:nvPr>
            <p:ph type="title"/>
          </p:nvPr>
        </p:nvSpPr>
        <p:spPr/>
        <p:txBody>
          <a:bodyPr>
            <a:normAutofit/>
          </a:bodyPr>
          <a:lstStyle/>
          <a:p>
            <a:r>
              <a:rPr lang="en-US" dirty="0"/>
              <a:t>Purchase Commitments (5 of 7)</a:t>
            </a:r>
          </a:p>
        </p:txBody>
      </p:sp>
      <p:sp>
        <p:nvSpPr>
          <p:cNvPr id="4" name="Content Placeholder 3"/>
          <p:cNvSpPr>
            <a:spLocks noGrp="1"/>
          </p:cNvSpPr>
          <p:nvPr>
            <p:ph sz="quarter" idx="10"/>
          </p:nvPr>
        </p:nvSpPr>
        <p:spPr>
          <a:xfrm>
            <a:off x="914400" y="1676400"/>
            <a:ext cx="7772400" cy="1752600"/>
          </a:xfrm>
        </p:spPr>
        <p:txBody>
          <a:bodyPr/>
          <a:lstStyle/>
          <a:p>
            <a:r>
              <a:rPr lang="en-US" dirty="0"/>
              <a:t>Contract period </a:t>
            </a:r>
            <a:r>
              <a:rPr lang="en-US" b="1" dirty="0"/>
              <a:t>extends beyond </a:t>
            </a:r>
            <a:r>
              <a:rPr lang="en-US" dirty="0"/>
              <a:t>fiscal year</a:t>
            </a:r>
          </a:p>
          <a:p>
            <a:r>
              <a:rPr lang="en-US" dirty="0"/>
              <a:t>Market price is </a:t>
            </a:r>
            <a:r>
              <a:rPr lang="en-US" b="1" dirty="0"/>
              <a:t>equal to or greater than</a:t>
            </a:r>
            <a:r>
              <a:rPr lang="en-US" dirty="0"/>
              <a:t> the contract price</a:t>
            </a:r>
          </a:p>
        </p:txBody>
      </p:sp>
      <p:pic>
        <p:nvPicPr>
          <p:cNvPr id="10242" name="Picture 2" descr="Journal entry debiting estimated loss on purchase committment 60,000 (which is 600,000 minus 540,000) and crediting estimated liability on purchase commitment 6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667" y="3752850"/>
            <a:ext cx="7801841"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369338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fontAlgn="auto">
              <a:spcAft>
                <a:spcPts val="0"/>
              </a:spcAft>
              <a:buNone/>
              <a:defRPr/>
            </a:pPr>
            <a:r>
              <a:rPr lang="en-IN" dirty="0"/>
              <a:t>APPENDIX 9</a:t>
            </a:r>
          </a:p>
        </p:txBody>
      </p:sp>
      <p:sp>
        <p:nvSpPr>
          <p:cNvPr id="5" name="Title 4"/>
          <p:cNvSpPr>
            <a:spLocks noGrp="1"/>
          </p:cNvSpPr>
          <p:nvPr>
            <p:ph type="title"/>
          </p:nvPr>
        </p:nvSpPr>
        <p:spPr/>
        <p:txBody>
          <a:bodyPr>
            <a:normAutofit/>
          </a:bodyPr>
          <a:lstStyle/>
          <a:p>
            <a:r>
              <a:rPr lang="en-US" dirty="0"/>
              <a:t>Purchase Commitments (6 of 7)</a:t>
            </a:r>
          </a:p>
        </p:txBody>
      </p:sp>
      <p:sp>
        <p:nvSpPr>
          <p:cNvPr id="4" name="Content Placeholder 3"/>
          <p:cNvSpPr>
            <a:spLocks noGrp="1"/>
          </p:cNvSpPr>
          <p:nvPr>
            <p:ph sz="quarter" idx="10"/>
          </p:nvPr>
        </p:nvSpPr>
        <p:spPr>
          <a:xfrm>
            <a:off x="914400" y="1676400"/>
            <a:ext cx="7696200" cy="1752600"/>
          </a:xfrm>
        </p:spPr>
        <p:txBody>
          <a:bodyPr/>
          <a:lstStyle/>
          <a:p>
            <a:r>
              <a:rPr lang="en-US" dirty="0"/>
              <a:t>Contract period </a:t>
            </a:r>
            <a:r>
              <a:rPr lang="en-US" b="1" dirty="0"/>
              <a:t>extends beyond </a:t>
            </a:r>
            <a:r>
              <a:rPr lang="en-US" dirty="0"/>
              <a:t>fiscal year</a:t>
            </a:r>
          </a:p>
          <a:p>
            <a:r>
              <a:rPr lang="en-US" dirty="0"/>
              <a:t>Market price is </a:t>
            </a:r>
            <a:r>
              <a:rPr lang="en-US" b="1" dirty="0"/>
              <a:t>unchanged or increased</a:t>
            </a:r>
            <a:r>
              <a:rPr lang="en-US" dirty="0"/>
              <a:t> from year-end price</a:t>
            </a:r>
          </a:p>
        </p:txBody>
      </p:sp>
      <p:pic>
        <p:nvPicPr>
          <p:cNvPr id="11266" name="Picture 2" descr="Journal entry debiting inventory (accounting cost) 540,000, debiting estimated liability on purchse contract 60,000 and crediting cash (or accounts payable) 6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736" y="3617768"/>
            <a:ext cx="7775864" cy="1792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026425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fontAlgn="auto">
              <a:spcAft>
                <a:spcPts val="0"/>
              </a:spcAft>
              <a:buNone/>
              <a:defRPr/>
            </a:pPr>
            <a:r>
              <a:rPr lang="en-IN" dirty="0"/>
              <a:t>APPENDIX 9</a:t>
            </a:r>
          </a:p>
        </p:txBody>
      </p:sp>
      <p:sp>
        <p:nvSpPr>
          <p:cNvPr id="5" name="Title 4"/>
          <p:cNvSpPr>
            <a:spLocks noGrp="1"/>
          </p:cNvSpPr>
          <p:nvPr>
            <p:ph type="title"/>
          </p:nvPr>
        </p:nvSpPr>
        <p:spPr/>
        <p:txBody>
          <a:bodyPr>
            <a:normAutofit/>
          </a:bodyPr>
          <a:lstStyle/>
          <a:p>
            <a:r>
              <a:rPr lang="en-US" dirty="0"/>
              <a:t>Purchase Commitments (7 of 7)</a:t>
            </a:r>
          </a:p>
        </p:txBody>
      </p:sp>
      <p:sp>
        <p:nvSpPr>
          <p:cNvPr id="4" name="Content Placeholder 3"/>
          <p:cNvSpPr>
            <a:spLocks noGrp="1"/>
          </p:cNvSpPr>
          <p:nvPr>
            <p:ph sz="quarter" idx="10"/>
          </p:nvPr>
        </p:nvSpPr>
        <p:spPr>
          <a:xfrm>
            <a:off x="914400" y="1676400"/>
            <a:ext cx="7391400" cy="1828800"/>
          </a:xfrm>
        </p:spPr>
        <p:txBody>
          <a:bodyPr/>
          <a:lstStyle/>
          <a:p>
            <a:r>
              <a:rPr lang="en-US" dirty="0"/>
              <a:t>Contract period </a:t>
            </a:r>
            <a:r>
              <a:rPr lang="en-US" b="1" dirty="0"/>
              <a:t>extends beyond </a:t>
            </a:r>
            <a:r>
              <a:rPr lang="en-US" dirty="0"/>
              <a:t>fiscal year</a:t>
            </a:r>
          </a:p>
          <a:p>
            <a:r>
              <a:rPr lang="en-US" dirty="0"/>
              <a:t>Market price </a:t>
            </a:r>
            <a:r>
              <a:rPr lang="en-US" b="1" dirty="0"/>
              <a:t>declines even further </a:t>
            </a:r>
            <a:r>
              <a:rPr lang="en-US" dirty="0"/>
              <a:t>from year-end price</a:t>
            </a:r>
          </a:p>
        </p:txBody>
      </p:sp>
      <p:pic>
        <p:nvPicPr>
          <p:cNvPr id="6" name="Picture 3" descr="Journal entry debiting inventory (market price) 510,000, debiting loss on purchase contract 30,000, which is 540,000 minus 510,000. Estimated liability on purchase committment is debited 60,000 and cash (or accounts payable) is credited 600,000."/>
          <p:cNvPicPr>
            <a:picLocks noChangeAspect="1" noChangeArrowheads="1"/>
          </p:cNvPicPr>
          <p:nvPr/>
        </p:nvPicPr>
        <p:blipFill rotWithShape="1">
          <a:blip r:embed="rId3">
            <a:extLst>
              <a:ext uri="{28A0092B-C50C-407E-A947-70E740481C1C}">
                <a14:useLocalDpi xmlns:a14="http://schemas.microsoft.com/office/drawing/2010/main" val="0"/>
              </a:ext>
            </a:extLst>
          </a:blip>
          <a:srcRect l="1772" b="7038"/>
          <a:stretch/>
        </p:blipFill>
        <p:spPr bwMode="auto">
          <a:xfrm>
            <a:off x="922811" y="3886200"/>
            <a:ext cx="7757132" cy="2067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459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09-1</a:t>
            </a:r>
          </a:p>
        </p:txBody>
      </p:sp>
      <p:sp>
        <p:nvSpPr>
          <p:cNvPr id="8" name="Title 7"/>
          <p:cNvSpPr>
            <a:spLocks noGrp="1"/>
          </p:cNvSpPr>
          <p:nvPr>
            <p:ph type="title"/>
          </p:nvPr>
        </p:nvSpPr>
        <p:spPr/>
        <p:txBody>
          <a:bodyPr>
            <a:noAutofit/>
          </a:bodyPr>
          <a:lstStyle/>
          <a:p>
            <a:r>
              <a:rPr lang="en-US" dirty="0"/>
              <a:t>Adjusting Cost to NRV (1 of 2)</a:t>
            </a:r>
          </a:p>
        </p:txBody>
      </p:sp>
      <p:pic>
        <p:nvPicPr>
          <p:cNvPr id="3074" name="Picture 2" descr="T account for Inventory. The recorded cost of inventory ($415,000) needs to be written down to its NRV ($395,000) at the end of the period. The amount of the reduction is $20,000.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0783" y="1447800"/>
            <a:ext cx="5169617" cy="184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0"/>
          </p:nvPr>
        </p:nvSpPr>
        <p:spPr>
          <a:xfrm>
            <a:off x="685800" y="3505200"/>
            <a:ext cx="8229600" cy="2743200"/>
          </a:xfrm>
        </p:spPr>
        <p:txBody>
          <a:bodyPr/>
          <a:lstStyle/>
          <a:p>
            <a:pPr marL="465138" indent="-465138"/>
            <a:r>
              <a:rPr lang="en-US" dirty="0"/>
              <a:t>LCNRV is $395,000, so the cost of $415,000 recorded at the time the inventory was purchased needs to be adjusted to $395,00.</a:t>
            </a:r>
          </a:p>
          <a:p>
            <a:pPr marL="914400" lvl="1" indent="-457200"/>
            <a:r>
              <a:rPr lang="en-US" dirty="0"/>
              <a:t>Debit </a:t>
            </a:r>
            <a:r>
              <a:rPr lang="en-US" b="1" dirty="0"/>
              <a:t>cost of goods sold </a:t>
            </a:r>
            <a:r>
              <a:rPr lang="en-US" dirty="0"/>
              <a:t>if write-down is common for that particular company</a:t>
            </a:r>
          </a:p>
          <a:p>
            <a:pPr marL="914400" lvl="1" indent="-457200"/>
            <a:r>
              <a:rPr lang="en-US" dirty="0"/>
              <a:t>Debit </a:t>
            </a:r>
            <a:r>
              <a:rPr lang="en-US" b="1" dirty="0"/>
              <a:t>loss</a:t>
            </a:r>
            <a:r>
              <a:rPr lang="en-US" dirty="0"/>
              <a:t> when write-down is substantial and unusual</a:t>
            </a:r>
          </a:p>
        </p:txBody>
      </p:sp>
    </p:spTree>
    <p:extLst>
      <p:ext uri="{BB962C8B-B14F-4D97-AF65-F5344CB8AC3E}">
        <p14:creationId xmlns:p14="http://schemas.microsoft.com/office/powerpoint/2010/main" val="11342044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fontAlgn="auto">
              <a:spcAft>
                <a:spcPts val="0"/>
              </a:spcAft>
              <a:buNone/>
              <a:defRPr/>
            </a:pPr>
            <a:r>
              <a:rPr lang="en-IN" dirty="0"/>
              <a:t>APPENDIX 9</a:t>
            </a:r>
          </a:p>
        </p:txBody>
      </p:sp>
      <p:sp>
        <p:nvSpPr>
          <p:cNvPr id="5" name="Title 4"/>
          <p:cNvSpPr>
            <a:spLocks noGrp="1"/>
          </p:cNvSpPr>
          <p:nvPr>
            <p:ph type="title"/>
          </p:nvPr>
        </p:nvSpPr>
        <p:spPr/>
        <p:txBody>
          <a:bodyPr>
            <a:noAutofit/>
          </a:bodyPr>
          <a:lstStyle/>
          <a:p>
            <a:r>
              <a:rPr lang="en-US" altLang="en-US" dirty="0"/>
              <a:t>Concept Check: Purchase Commitment (1 of 2)</a:t>
            </a:r>
            <a:endParaRPr lang="en-US" dirty="0"/>
          </a:p>
        </p:txBody>
      </p:sp>
      <p:sp>
        <p:nvSpPr>
          <p:cNvPr id="4" name="Content Placeholder 3"/>
          <p:cNvSpPr>
            <a:spLocks noGrp="1"/>
          </p:cNvSpPr>
          <p:nvPr>
            <p:ph sz="quarter" idx="10"/>
          </p:nvPr>
        </p:nvSpPr>
        <p:spPr>
          <a:xfrm>
            <a:off x="594360" y="1752600"/>
            <a:ext cx="8168640" cy="4191000"/>
          </a:xfrm>
        </p:spPr>
        <p:txBody>
          <a:bodyPr/>
          <a:lstStyle/>
          <a:p>
            <a:pPr marL="0" indent="0">
              <a:buNone/>
            </a:pPr>
            <a:r>
              <a:rPr lang="en-US" sz="2400" dirty="0"/>
              <a:t>On August 15, 2018, Pesky Corporation signed a purchase commitment to purchase inventory for $300,000 on or before February 20, 2019. </a:t>
            </a:r>
            <a:r>
              <a:rPr lang="en-US" sz="2400" dirty="0" err="1"/>
              <a:t>Pesky’s</a:t>
            </a:r>
            <a:r>
              <a:rPr lang="en-US" sz="2400" dirty="0"/>
              <a:t> fiscal year-end is December 31. The contract was exercised on February 3, 2019, and the inventory was purchased for cash at the contract price. On the purchase date of February 3, the market price of the inventory was $315,000. The market price of the inventory on December 31, 2018, was $270,000. The company uses a perpetual inventory system.</a:t>
            </a:r>
          </a:p>
        </p:txBody>
      </p:sp>
    </p:spTree>
    <p:extLst>
      <p:ext uri="{BB962C8B-B14F-4D97-AF65-F5344CB8AC3E}">
        <p14:creationId xmlns:p14="http://schemas.microsoft.com/office/powerpoint/2010/main" val="33609533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fontAlgn="auto">
              <a:spcAft>
                <a:spcPts val="0"/>
              </a:spcAft>
              <a:buNone/>
              <a:defRPr/>
            </a:pPr>
            <a:r>
              <a:rPr lang="en-IN" dirty="0"/>
              <a:t>APPENDIX 9</a:t>
            </a:r>
          </a:p>
        </p:txBody>
      </p:sp>
      <p:sp>
        <p:nvSpPr>
          <p:cNvPr id="5" name="Title 4"/>
          <p:cNvSpPr>
            <a:spLocks noGrp="1"/>
          </p:cNvSpPr>
          <p:nvPr>
            <p:ph type="title"/>
          </p:nvPr>
        </p:nvSpPr>
        <p:spPr/>
        <p:txBody>
          <a:bodyPr>
            <a:noAutofit/>
          </a:bodyPr>
          <a:lstStyle/>
          <a:p>
            <a:r>
              <a:rPr lang="en-US" altLang="en-US" dirty="0"/>
              <a:t>Concept Check: Purchase Commitment (2 of 2)</a:t>
            </a:r>
            <a:endParaRPr lang="en-US" dirty="0"/>
          </a:p>
        </p:txBody>
      </p:sp>
      <p:sp>
        <p:nvSpPr>
          <p:cNvPr id="4" name="Content Placeholder 3"/>
          <p:cNvSpPr>
            <a:spLocks noGrp="1"/>
          </p:cNvSpPr>
          <p:nvPr>
            <p:ph sz="quarter" idx="10"/>
          </p:nvPr>
        </p:nvSpPr>
        <p:spPr>
          <a:xfrm>
            <a:off x="685800" y="1676400"/>
            <a:ext cx="8077200" cy="4267200"/>
          </a:xfrm>
        </p:spPr>
        <p:txBody>
          <a:bodyPr/>
          <a:lstStyle/>
          <a:p>
            <a:pPr marL="0" indent="0">
              <a:spcBef>
                <a:spcPts val="600"/>
              </a:spcBef>
              <a:buNone/>
            </a:pPr>
            <a:r>
              <a:rPr lang="en-US" dirty="0"/>
              <a:t>How much loss on purchase commitment will Pesky recognize in 2018?	</a:t>
            </a:r>
          </a:p>
          <a:p>
            <a:pPr marL="920750" lvl="1" indent="-457200">
              <a:spcBef>
                <a:spcPts val="600"/>
              </a:spcBef>
              <a:buFont typeface="+mj-lt"/>
              <a:buAutoNum type="alphaLcPeriod"/>
            </a:pPr>
            <a:r>
              <a:rPr lang="en-US" sz="2600" dirty="0"/>
              <a:t>$45,000 </a:t>
            </a:r>
          </a:p>
          <a:p>
            <a:pPr marL="920750" lvl="1" indent="-457200">
              <a:spcBef>
                <a:spcPts val="600"/>
              </a:spcBef>
              <a:buFont typeface="+mj-lt"/>
              <a:buAutoNum type="alphaLcPeriod"/>
            </a:pPr>
            <a:r>
              <a:rPr lang="en-US" sz="2600" b="1" dirty="0"/>
              <a:t>$30,000 </a:t>
            </a:r>
          </a:p>
          <a:p>
            <a:pPr marL="920750" lvl="1" indent="-457200">
              <a:spcBef>
                <a:spcPts val="600"/>
              </a:spcBef>
              <a:buFont typeface="+mj-lt"/>
              <a:buAutoNum type="alphaLcPeriod"/>
            </a:pPr>
            <a:r>
              <a:rPr lang="en-US" sz="2600" dirty="0"/>
              <a:t>$15,000</a:t>
            </a:r>
          </a:p>
          <a:p>
            <a:pPr marL="920750" lvl="1" indent="-457200">
              <a:spcBef>
                <a:spcPts val="600"/>
              </a:spcBef>
              <a:buFont typeface="+mj-lt"/>
              <a:buAutoNum type="alphaLcPeriod"/>
            </a:pPr>
            <a:r>
              <a:rPr lang="en-US" sz="2600" dirty="0"/>
              <a:t>None</a:t>
            </a:r>
          </a:p>
          <a:p>
            <a:pPr marL="0" lvl="1" indent="0">
              <a:spcBef>
                <a:spcPts val="600"/>
              </a:spcBef>
              <a:buNone/>
            </a:pPr>
            <a:r>
              <a:rPr lang="en-US" sz="2600" dirty="0"/>
              <a:t>The correct answer is</a:t>
            </a:r>
            <a:r>
              <a:rPr lang="en-US" sz="2600" i="1" dirty="0"/>
              <a:t> b</a:t>
            </a:r>
            <a:r>
              <a:rPr lang="en-US" sz="2600" dirty="0"/>
              <a:t>:</a:t>
            </a:r>
          </a:p>
          <a:p>
            <a:pPr marL="0" lvl="1" indent="0">
              <a:spcBef>
                <a:spcPts val="600"/>
              </a:spcBef>
              <a:buNone/>
            </a:pPr>
            <a:r>
              <a:rPr lang="en-US" sz="2600" dirty="0"/>
              <a:t>$300,000 − 270,000 = </a:t>
            </a:r>
            <a:r>
              <a:rPr lang="en-US" sz="2600" b="1" dirty="0"/>
              <a:t>$30,000 loss</a:t>
            </a:r>
          </a:p>
        </p:txBody>
      </p:sp>
    </p:spTree>
    <p:extLst>
      <p:ext uri="{BB962C8B-B14F-4D97-AF65-F5344CB8AC3E}">
        <p14:creationId xmlns:p14="http://schemas.microsoft.com/office/powerpoint/2010/main" val="73450390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487362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1723</TotalTime>
  <Words>14354</Words>
  <Application>Microsoft Office PowerPoint</Application>
  <PresentationFormat>On-screen Show (4:3)</PresentationFormat>
  <Paragraphs>1291</Paragraphs>
  <Slides>92</Slides>
  <Notes>91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92</vt:i4>
      </vt:variant>
    </vt:vector>
  </HeadingPairs>
  <TitlesOfParts>
    <vt:vector size="100" baseType="lpstr">
      <vt:lpstr>Adobe Fan Heiti Std B</vt:lpstr>
      <vt:lpstr>Arial</vt:lpstr>
      <vt:lpstr>Calibri</vt:lpstr>
      <vt:lpstr>Courier New</vt:lpstr>
      <vt:lpstr>Verdana</vt:lpstr>
      <vt:lpstr>Wingdings</vt:lpstr>
      <vt:lpstr>Office Theme</vt:lpstr>
      <vt:lpstr>Equation</vt:lpstr>
      <vt:lpstr>Chapter 9</vt:lpstr>
      <vt:lpstr>Subsequent Measurement of Inventory</vt:lpstr>
      <vt:lpstr>Two Approaches to Inventory Write-Down (1 of 2)</vt:lpstr>
      <vt:lpstr>Two Approaches to Inventory Write-Down (2 of 2)</vt:lpstr>
      <vt:lpstr>Lower of Cost or Net Realizable Value (LCNRV) (1 of 2)</vt:lpstr>
      <vt:lpstr>Lower of Cost or Net Realizable Value (LCNRV) (2 of 2)</vt:lpstr>
      <vt:lpstr>LCNRV (1 of 2)</vt:lpstr>
      <vt:lpstr>LCNRV (2 of 2)</vt:lpstr>
      <vt:lpstr>Adjusting Cost to NRV (1 of 2)</vt:lpstr>
      <vt:lpstr>Adjusting Cost to NRV (2 of 2)</vt:lpstr>
      <vt:lpstr>Concept Check: LCNRV (1 of 2)</vt:lpstr>
      <vt:lpstr>Concept Check: LCNRV (2 of 2)</vt:lpstr>
      <vt:lpstr>Differences between U.S. GAAP and IFRS</vt:lpstr>
      <vt:lpstr>Concept Check: LCNRV—IFRS vs. GAAP (1 of 2)</vt:lpstr>
      <vt:lpstr>Concept Check: LCNRV—IFRS vs. GAAP (2 of 2)</vt:lpstr>
      <vt:lpstr>Lower of Cost or Market (LCM)</vt:lpstr>
      <vt:lpstr>LCM (1 of 4)</vt:lpstr>
      <vt:lpstr>LCM (2 of 4)</vt:lpstr>
      <vt:lpstr>LCM (3 of 4)</vt:lpstr>
      <vt:lpstr>LCM (4 of 4)</vt:lpstr>
      <vt:lpstr>Adjusting Cost to Market (1 of 2)</vt:lpstr>
      <vt:lpstr>Adjusting Cost to Market (2 of 2)</vt:lpstr>
      <vt:lpstr>LCM at Different Levels of Aggregation (1 of 2)</vt:lpstr>
      <vt:lpstr>LCM at Different Levels of Aggregation (2 of 2)</vt:lpstr>
      <vt:lpstr>Concept Check: LCM (1 of 2)</vt:lpstr>
      <vt:lpstr>Concept Check: LCM (2 of 2)</vt:lpstr>
      <vt:lpstr>The Gross Profit Method</vt:lpstr>
      <vt:lpstr>Usual Method vs. Gross Profit Method (1 of 2)</vt:lpstr>
      <vt:lpstr>Usual Method vs. Gross Profit Method (2 of 2)</vt:lpstr>
      <vt:lpstr>Gross Profit Method</vt:lpstr>
      <vt:lpstr>Gross Profit Method—A Word of Caution</vt:lpstr>
      <vt:lpstr>Concept Check: Gross Profit Method (1 of 2)</vt:lpstr>
      <vt:lpstr>Concept Check: Gross Profit Method (2 of 2)</vt:lpstr>
      <vt:lpstr>The Retail Inventory Method (1 of 2)</vt:lpstr>
      <vt:lpstr>The Retail Inventory Method (2 of 2)</vt:lpstr>
      <vt:lpstr>Retail Inventory Method—Estimating Ending Inventory and Cost of Goods Sold</vt:lpstr>
      <vt:lpstr>Terminology Used in Applying the Retail Method (1 of 2)</vt:lpstr>
      <vt:lpstr>Terminology Used in Applying the Retail Method (2 of 2)</vt:lpstr>
      <vt:lpstr>Retail Inventory Method Terminology </vt:lpstr>
      <vt:lpstr>Retail Inventory Method—Various Cost Flow Methods</vt:lpstr>
      <vt:lpstr>Retail Inventory Method—Average Cost</vt:lpstr>
      <vt:lpstr>Concept Check: Retail Inventory Method (1 of 3)</vt:lpstr>
      <vt:lpstr>Concept Check: Retail Inventory Method (2 of 3)</vt:lpstr>
      <vt:lpstr>Concept Check: Retail Inventory Method (3 of 3)</vt:lpstr>
      <vt:lpstr>Retail Inventory Method—Conventional</vt:lpstr>
      <vt:lpstr>The LIFO Retail Method (1 of 4)</vt:lpstr>
      <vt:lpstr>The LIFO Retail Method (2 of 4)</vt:lpstr>
      <vt:lpstr>The LIFO Retail Method (3 of 4)</vt:lpstr>
      <vt:lpstr>The LIFO Retail Method (4 of 4)</vt:lpstr>
      <vt:lpstr>Recap of Other Retail Method Elements</vt:lpstr>
      <vt:lpstr>Concept Check: Conventional Retail Inventory Method (1 of 3) </vt:lpstr>
      <vt:lpstr>Concept Check: Conventional Retail Inventory Method (2 of 3) </vt:lpstr>
      <vt:lpstr>Concept Check: Conventional Retail Inventory Method (3 of 3) </vt:lpstr>
      <vt:lpstr>Dollar-Value LIFO Retail</vt:lpstr>
      <vt:lpstr>Dollar-Value LIFO Retail Method (1 of 4)</vt:lpstr>
      <vt:lpstr>Dollar-Value LIFO Retail Method (2 of 4)</vt:lpstr>
      <vt:lpstr>Dollar-Value LIFO Retail Method (3 of 4)</vt:lpstr>
      <vt:lpstr>Dollar-Value LIFO Retail Method (4 of 4)</vt:lpstr>
      <vt:lpstr>Concept Check: Dollar-Value LIFO Retail (1 of 2)</vt:lpstr>
      <vt:lpstr>Concept Check: Dollar-Value LIFO Retail (2 of 2)</vt:lpstr>
      <vt:lpstr>Change in Inventory Method (1 of 2)</vt:lpstr>
      <vt:lpstr>Change in Inventory Method (2 of 2)</vt:lpstr>
      <vt:lpstr>Disclosure of Change in Inventory Method—CVS Health Corporation Example (1 of 3)</vt:lpstr>
      <vt:lpstr>Disclosure of Change in Inventory Method—CVS Health Corporation Example (2 of 3)</vt:lpstr>
      <vt:lpstr>Disclosure of Change in Inventory Method—CVS Health Corporation Example (3 of 3)</vt:lpstr>
      <vt:lpstr>Change to the LIFO Method</vt:lpstr>
      <vt:lpstr>Change in Inventory Method Disclosure—Seneca Foods Corporation Example (1 of 3)</vt:lpstr>
      <vt:lpstr>Change in Inventory Method Disclosure—Seneca Foods Corporation Example (2 of 3)</vt:lpstr>
      <vt:lpstr>Change in Inventory Method Disclosure—Seneca Foods Corporation Example (3 of 3)</vt:lpstr>
      <vt:lpstr>Concept Check: Changing Inventory Methods (1 of 2)</vt:lpstr>
      <vt:lpstr>Concept Check: Changing Inventory Methods (2 of 2)</vt:lpstr>
      <vt:lpstr>Inventory Errors (1 of 2)</vt:lpstr>
      <vt:lpstr>Inventory Errors (2 of 2)</vt:lpstr>
      <vt:lpstr>Visualizing the Effect of Inventory Errors</vt:lpstr>
      <vt:lpstr>Inventory Error Correction (1 of 2) </vt:lpstr>
      <vt:lpstr>Inventory Error Correction (2 of 2) </vt:lpstr>
      <vt:lpstr>Inventory Error Correction—When the Error is Discovered the Following Year (1 of 2)</vt:lpstr>
      <vt:lpstr>Inventory Error Correction—When the Error is Discovered the Following Year (2 of 2)</vt:lpstr>
      <vt:lpstr>Inventory Error Correction—When the Error is Discovered Two Years Later (1 of 2)</vt:lpstr>
      <vt:lpstr>Inventory Error Correction—When the Error is Discovered Two Years Later (2 of 2)</vt:lpstr>
      <vt:lpstr>Concept Check: Inventory Errors (1 of 2)</vt:lpstr>
      <vt:lpstr>Concept Check: Inventory Errors (2 of 2)</vt:lpstr>
      <vt:lpstr>Purchase Commitments (1 of 7)</vt:lpstr>
      <vt:lpstr>Purchase Commitments (2 of 7)</vt:lpstr>
      <vt:lpstr>Purchase Commitments (3 of 7)</vt:lpstr>
      <vt:lpstr>Purchase Commitments (4 of 7)</vt:lpstr>
      <vt:lpstr>Purchase Commitments (5 of 7)</vt:lpstr>
      <vt:lpstr>Purchase Commitments (6 of 7)</vt:lpstr>
      <vt:lpstr>Purchase Commitments (7 of 7)</vt:lpstr>
      <vt:lpstr>Concept Check: Purchase Commitment (1 of 2)</vt:lpstr>
      <vt:lpstr>Concept Check: Purchase Commitment (2 of 2)</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Inventories: Additional Issues</dc:title>
  <dc:creator>Spiceland</dc:creator>
  <cp:lastModifiedBy>Malvine Litten</cp:lastModifiedBy>
  <cp:revision>234</cp:revision>
  <dcterms:created xsi:type="dcterms:W3CDTF">2017-03-16T02:07:36Z</dcterms:created>
  <dcterms:modified xsi:type="dcterms:W3CDTF">2017-07-12T17:12:41Z</dcterms:modified>
</cp:coreProperties>
</file>